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7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40D67-E1E8-41CF-A601-CB7969C7D443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2F51D-2467-4A32-AF6B-E4EFAE353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22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58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16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72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719403" y="908720"/>
            <a:ext cx="10753195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719667" y="1844825"/>
            <a:ext cx="10752667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6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73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8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36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13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8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43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80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10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8DDE1-018A-4652-93B9-044FAD5483E5}" type="datetimeFigureOut">
              <a:rPr lang="cs-CZ" smtClean="0"/>
              <a:t>29.5.2024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2499-5C6B-47DB-9D64-AD09461A4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96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Pr&#367;zkum%20trhu%20-%20TA&#268;R.docx" TargetMode="External"/><Relationship Id="rId3" Type="http://schemas.openxmlformats.org/officeDocument/2006/relationships/hyperlink" Target="Rozhodnut&#237;.docx" TargetMode="External"/><Relationship Id="rId7" Type="http://schemas.openxmlformats.org/officeDocument/2006/relationships/hyperlink" Target="Prihlaska_TH4.pdf" TargetMode="External"/><Relationship Id="rId2" Type="http://schemas.openxmlformats.org/officeDocument/2006/relationships/hyperlink" Target="Projektov&#225;%20&#382;&#225;dost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7F14212_Project%20proposal.pdf" TargetMode="External"/><Relationship Id="rId5" Type="http://schemas.openxmlformats.org/officeDocument/2006/relationships/hyperlink" Target="CEC4NANO_PartB%20section1-3_2018.pdf" TargetMode="External"/><Relationship Id="rId10" Type="http://schemas.openxmlformats.org/officeDocument/2006/relationships/hyperlink" Target="Application%20Form_CZ-Indian%202019_EN-1.docx" TargetMode="External"/><Relationship Id="rId4" Type="http://schemas.openxmlformats.org/officeDocument/2006/relationships/hyperlink" Target="P&#345;ihl&#225;&#353;ka%20SGS%202018%20Lep&#353;&#237;k_RIP.xlsx" TargetMode="External"/><Relationship Id="rId9" Type="http://schemas.openxmlformats.org/officeDocument/2006/relationships/hyperlink" Target="Patentov&#225;%20re&#353;er&#353;e-TA&#268;R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93614" y="3260355"/>
            <a:ext cx="7865869" cy="746883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7030A0"/>
                </a:solidFill>
              </a:rPr>
              <a:t>P</a:t>
            </a:r>
            <a:r>
              <a:rPr lang="cs-CZ" b="1" smtClean="0">
                <a:solidFill>
                  <a:srgbClr val="7030A0"/>
                </a:solidFill>
              </a:rPr>
              <a:t>lánování a řízení projektů – </a:t>
            </a:r>
            <a:r>
              <a:rPr lang="cs-CZ" b="1" smtClean="0">
                <a:solidFill>
                  <a:srgbClr val="7030A0"/>
                </a:solidFill>
              </a:rPr>
              <a:t>úvod do grantové problematiky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939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>
                <a:solidFill>
                  <a:schemeClr val="tx1"/>
                </a:solidFill>
              </a:rPr>
              <a:t>d</a:t>
            </a:r>
            <a:r>
              <a:rPr lang="cs-CZ" sz="2000" smtClean="0">
                <a:solidFill>
                  <a:schemeClr val="tx1"/>
                </a:solidFill>
              </a:rPr>
              <a:t>oc. Ing. Petr Lepšík, Ph.D.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65" y="2221878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990288" y="1309667"/>
            <a:ext cx="7395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33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=""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=""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=""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680" y="5880253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539" y="5880253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442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9529" y="318209"/>
            <a:ext cx="8568952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>
                <a:solidFill>
                  <a:srgbClr val="0070C0"/>
                </a:solidFill>
              </a:rPr>
              <a:t>Příklady řešených projektů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6" name="Podnadpis 2"/>
          <p:cNvSpPr>
            <a:spLocks noGrp="1"/>
          </p:cNvSpPr>
          <p:nvPr>
            <p:ph idx="4294967295"/>
          </p:nvPr>
        </p:nvSpPr>
        <p:spPr>
          <a:xfrm>
            <a:off x="1919536" y="1484785"/>
            <a:ext cx="8229600" cy="482453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/>
              <a:t>Řešené projekty:</a:t>
            </a:r>
            <a:endParaRPr lang="cs-CZ" sz="2000" dirty="0"/>
          </a:p>
          <a:p>
            <a:pPr marL="457200" indent="-457200">
              <a:buAutoNum type="arabicParenR"/>
            </a:pPr>
            <a:r>
              <a:rPr lang="cs-CZ" sz="2000"/>
              <a:t>OP PIK - </a:t>
            </a:r>
            <a:r>
              <a:rPr lang="cs-CZ" sz="2000">
                <a:hlinkClick r:id="rId2" action="ppaction://hlinkfile"/>
              </a:rPr>
              <a:t>žádost</a:t>
            </a:r>
            <a:r>
              <a:rPr lang="cs-CZ" sz="2000"/>
              <a:t>, </a:t>
            </a:r>
            <a:r>
              <a:rPr lang="cs-CZ" sz="2000">
                <a:hlinkClick r:id="rId3" action="ppaction://hlinkfile"/>
              </a:rPr>
              <a:t>rozhodnutí</a:t>
            </a:r>
            <a:endParaRPr lang="cs-CZ" sz="2000" dirty="0"/>
          </a:p>
          <a:p>
            <a:pPr marL="457200" indent="-457200">
              <a:buFont typeface="Arial" pitchFamily="34" charset="0"/>
              <a:buAutoNum type="arabicParenR"/>
            </a:pPr>
            <a:r>
              <a:rPr lang="cs-CZ" sz="2000"/>
              <a:t>OP VK INInet </a:t>
            </a:r>
          </a:p>
          <a:p>
            <a:pPr marL="457200" indent="-457200">
              <a:buFont typeface="Arial" pitchFamily="34" charset="0"/>
              <a:buAutoNum type="arabicParenR"/>
            </a:pPr>
            <a:r>
              <a:rPr lang="cs-CZ" sz="2000"/>
              <a:t>OP </a:t>
            </a:r>
            <a:r>
              <a:rPr lang="cs-CZ" sz="2000"/>
              <a:t>VK </a:t>
            </a:r>
            <a:r>
              <a:rPr lang="cs-CZ" sz="2000"/>
              <a:t>CREATex</a:t>
            </a:r>
            <a:endParaRPr lang="cs-CZ" sz="2000"/>
          </a:p>
          <a:p>
            <a:pPr marL="457200" indent="-457200">
              <a:buFont typeface="Arial" pitchFamily="34" charset="0"/>
              <a:buAutoNum type="arabicParenR"/>
            </a:pPr>
            <a:r>
              <a:rPr lang="cs-CZ" sz="2000">
                <a:hlinkClick r:id="rId4" action="ppaction://hlinkfile"/>
              </a:rPr>
              <a:t>SGS</a:t>
            </a:r>
            <a:r>
              <a:rPr lang="cs-CZ" sz="2000"/>
              <a:t> </a:t>
            </a:r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r>
              <a:rPr lang="cs-CZ" sz="2000"/>
              <a:t>Projektové přihlášky:</a:t>
            </a:r>
            <a:endParaRPr lang="cs-CZ" sz="2000" dirty="0"/>
          </a:p>
          <a:p>
            <a:pPr marL="457200" indent="-457200">
              <a:buAutoNum type="arabicParenR"/>
            </a:pPr>
            <a:r>
              <a:rPr lang="cs-CZ" sz="2000">
                <a:hlinkClick r:id="rId5" action="ppaction://hlinkfile"/>
              </a:rPr>
              <a:t>Horizon 2020 – Twinning</a:t>
            </a:r>
            <a:endParaRPr lang="cs-CZ" sz="2000"/>
          </a:p>
          <a:p>
            <a:pPr marL="457200" indent="-457200">
              <a:buAutoNum type="arabicParenR"/>
            </a:pPr>
            <a:r>
              <a:rPr lang="cs-CZ" sz="2000">
                <a:hlinkClick r:id="rId6" action="ppaction://hlinkfile"/>
              </a:rPr>
              <a:t>Norské fondy</a:t>
            </a:r>
            <a:endParaRPr lang="cs-CZ" sz="2000"/>
          </a:p>
          <a:p>
            <a:pPr marL="457200" indent="-457200">
              <a:buAutoNum type="arabicParenR"/>
            </a:pPr>
            <a:r>
              <a:rPr lang="cs-CZ" sz="2000"/>
              <a:t>TAČR – </a:t>
            </a:r>
            <a:r>
              <a:rPr lang="cs-CZ" sz="2000">
                <a:hlinkClick r:id="rId7" action="ppaction://hlinkfile"/>
              </a:rPr>
              <a:t>přihláška</a:t>
            </a:r>
            <a:r>
              <a:rPr lang="cs-CZ" sz="2000"/>
              <a:t>, </a:t>
            </a:r>
            <a:r>
              <a:rPr lang="cs-CZ" sz="2000">
                <a:hlinkClick r:id="rId8" action="ppaction://hlinkfile"/>
              </a:rPr>
              <a:t>průzkum trhu</a:t>
            </a:r>
            <a:r>
              <a:rPr lang="cs-CZ" sz="2000"/>
              <a:t>, </a:t>
            </a:r>
            <a:r>
              <a:rPr lang="cs-CZ" sz="2000">
                <a:hlinkClick r:id="rId9" action="ppaction://hlinkfile"/>
              </a:rPr>
              <a:t>patentová rešerše</a:t>
            </a:r>
          </a:p>
          <a:p>
            <a:pPr marL="457200" indent="-457200">
              <a:buAutoNum type="arabicParenR"/>
            </a:pPr>
            <a:r>
              <a:rPr lang="cs-CZ" sz="2000">
                <a:hlinkClick r:id="rId10" action="ppaction://hlinkfile"/>
              </a:rPr>
              <a:t>Česko-Indická spolupráce </a:t>
            </a:r>
            <a:endParaRPr lang="cs-CZ" sz="2000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dirty="0"/>
          </a:p>
          <a:p>
            <a:pPr marL="457200" indent="-457200">
              <a:buAutoNum type="arabicParenR"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11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49860" y="692696"/>
            <a:ext cx="8568952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>
                <a:solidFill>
                  <a:srgbClr val="0070C0"/>
                </a:solidFill>
              </a:rPr>
              <a:t>Cvičení: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6" name="Podnadpis 2"/>
          <p:cNvSpPr>
            <a:spLocks noGrp="1"/>
          </p:cNvSpPr>
          <p:nvPr>
            <p:ph idx="4294967295"/>
          </p:nvPr>
        </p:nvSpPr>
        <p:spPr>
          <a:xfrm>
            <a:off x="1919536" y="1988841"/>
            <a:ext cx="8229600" cy="432047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2000"/>
              <a:t>Vypracujte kompletní projektovou žádost do programu OP TAK - aplikace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086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4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>
                <a:solidFill>
                  <a:srgbClr val="0070C0"/>
                </a:solidFill>
              </a:rPr>
              <a:t>Financování projektů z veřejných zdrojů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9" name="Podnadpis 2"/>
          <p:cNvSpPr>
            <a:spLocks noGrp="1"/>
          </p:cNvSpPr>
          <p:nvPr>
            <p:ph idx="4294967295"/>
          </p:nvPr>
        </p:nvSpPr>
        <p:spPr>
          <a:xfrm>
            <a:off x="1919536" y="1484785"/>
            <a:ext cx="8229600" cy="482453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cs-CZ" sz="2000"/>
          </a:p>
          <a:p>
            <a:r>
              <a:rPr lang="cs-CZ" sz="2000"/>
              <a:t>Záměr </a:t>
            </a:r>
            <a:r>
              <a:rPr lang="cs-CZ" sz="2000" dirty="0"/>
              <a:t>ve formě projektu </a:t>
            </a:r>
            <a:r>
              <a:rPr lang="cs-CZ" sz="2000" dirty="0">
                <a:solidFill>
                  <a:srgbClr val="0070C0"/>
                </a:solidFill>
              </a:rPr>
              <a:t>lze financovat </a:t>
            </a:r>
            <a:r>
              <a:rPr lang="cs-CZ" sz="2000" dirty="0"/>
              <a:t>(spolufinancovat) z </a:t>
            </a:r>
            <a:r>
              <a:rPr lang="cs-CZ" sz="2000" dirty="0">
                <a:solidFill>
                  <a:srgbClr val="0070C0"/>
                </a:solidFill>
              </a:rPr>
              <a:t>veřejných zdrojů </a:t>
            </a:r>
            <a:r>
              <a:rPr lang="cs-CZ" sz="2000" dirty="0"/>
              <a:t>(rozpočtů ministerstev</a:t>
            </a:r>
            <a:r>
              <a:rPr lang="cs-CZ" sz="2000" dirty="0"/>
              <a:t> </a:t>
            </a:r>
            <a:r>
              <a:rPr lang="cs-CZ" sz="2000" dirty="0"/>
              <a:t>a </a:t>
            </a:r>
            <a:r>
              <a:rPr lang="cs-CZ" sz="2000"/>
              <a:t>agentur).</a:t>
            </a:r>
          </a:p>
          <a:p>
            <a:endParaRPr lang="cs-CZ" sz="2000"/>
          </a:p>
          <a:p>
            <a:r>
              <a:rPr lang="cs-CZ" sz="2000"/>
              <a:t>Podíl </a:t>
            </a:r>
            <a:r>
              <a:rPr lang="cs-CZ" sz="2000">
                <a:solidFill>
                  <a:srgbClr val="0070C0"/>
                </a:solidFill>
              </a:rPr>
              <a:t>výzkumu a vývoje </a:t>
            </a:r>
            <a:r>
              <a:rPr lang="cs-CZ" sz="2000"/>
              <a:t>na celkových výdajích státního </a:t>
            </a:r>
            <a:r>
              <a:rPr lang="cs-CZ" sz="2000"/>
              <a:t>rozpočtu – </a:t>
            </a:r>
            <a:r>
              <a:rPr lang="cs-CZ" sz="2000">
                <a:solidFill>
                  <a:srgbClr val="0070C0"/>
                </a:solidFill>
              </a:rPr>
              <a:t>cca 2% HDP </a:t>
            </a:r>
            <a:r>
              <a:rPr lang="cs-CZ" sz="2000"/>
              <a:t>(cca </a:t>
            </a:r>
            <a:r>
              <a:rPr lang="cs-CZ" sz="2000"/>
              <a:t>38,5 miliardy </a:t>
            </a:r>
            <a:r>
              <a:rPr lang="cs-CZ" sz="2000"/>
              <a:t>Kč)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/>
              <a:t>Cíl ČR: </a:t>
            </a:r>
            <a:r>
              <a:rPr lang="cs-CZ" sz="2000" dirty="0"/>
              <a:t>podpora rozvoje </a:t>
            </a:r>
            <a:r>
              <a:rPr lang="cs-CZ" sz="2000"/>
              <a:t>ČR v různých oblastech, také vědě, výzkumu, technických inovacích, tvorba mezinárodních výzkumných týmů, komercializace výsledků vědy a výzkumu -</a:t>
            </a:r>
            <a:r>
              <a:rPr lang="en-US" sz="2000"/>
              <a:t>&gt;</a:t>
            </a:r>
            <a:r>
              <a:rPr lang="cs-CZ" sz="2000"/>
              <a:t> export, rozvoj zaměstnanosti, růst HDP, HDI.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2135560" y="5805265"/>
            <a:ext cx="82809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/>
              <a:t>Zdroj: https</a:t>
            </a:r>
            <a:r>
              <a:rPr lang="cs-CZ" sz="1000"/>
              <a:t>://</a:t>
            </a:r>
            <a:r>
              <a:rPr lang="cs-CZ" sz="1000"/>
              <a:t>www.czso.cz/</a:t>
            </a:r>
            <a:endParaRPr lang="cs-CZ" sz="1000"/>
          </a:p>
        </p:txBody>
      </p:sp>
    </p:spTree>
    <p:extLst>
      <p:ext uri="{BB962C8B-B14F-4D97-AF65-F5344CB8AC3E}">
        <p14:creationId xmlns:p14="http://schemas.microsoft.com/office/powerpoint/2010/main" val="42199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4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>
                <a:solidFill>
                  <a:srgbClr val="0070C0"/>
                </a:solidFill>
              </a:rPr>
              <a:t>Poskytovatelé grantových prostředků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9" name="Podnadpis 2"/>
          <p:cNvSpPr>
            <a:spLocks noGrp="1"/>
          </p:cNvSpPr>
          <p:nvPr>
            <p:ph idx="4294967295"/>
          </p:nvPr>
        </p:nvSpPr>
        <p:spPr>
          <a:xfrm>
            <a:off x="1991544" y="1340769"/>
            <a:ext cx="8229600" cy="482453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/>
              <a:t>Ministerstva</a:t>
            </a:r>
            <a:r>
              <a:rPr lang="cs-CZ" sz="1800" b="1" dirty="0"/>
              <a:t>:</a:t>
            </a:r>
          </a:p>
          <a:p>
            <a:pPr lvl="1"/>
            <a:r>
              <a:rPr lang="cs-CZ" sz="1800">
                <a:solidFill>
                  <a:srgbClr val="0070C0"/>
                </a:solidFill>
              </a:rPr>
              <a:t>Ministerstvo průmyslu a obchodu (MPO)</a:t>
            </a:r>
          </a:p>
          <a:p>
            <a:pPr lvl="2"/>
            <a:r>
              <a:rPr lang="cs-CZ" sz="1800"/>
              <a:t>vývojové a aplikační projekty OP PIK (podnikání, inovace konkurenceschopnost), </a:t>
            </a:r>
          </a:p>
          <a:p>
            <a:pPr lvl="2"/>
            <a:r>
              <a:rPr lang="cs-CZ" sz="1800"/>
              <a:t>OP TAK (technologie a aplikace pro konkurenceschopnost) …</a:t>
            </a:r>
          </a:p>
          <a:p>
            <a:pPr lvl="2"/>
            <a:r>
              <a:rPr lang="cs-CZ" sz="1800"/>
              <a:t>inovační vouchery, </a:t>
            </a:r>
          </a:p>
          <a:p>
            <a:pPr lvl="2"/>
            <a:r>
              <a:rPr lang="cs-CZ" sz="1800"/>
              <a:t>…</a:t>
            </a:r>
            <a:endParaRPr lang="cs-CZ" sz="1800" dirty="0"/>
          </a:p>
          <a:p>
            <a:pPr lvl="1"/>
            <a:r>
              <a:rPr lang="cs-CZ" sz="1800"/>
              <a:t>MŠMT – OP VVV, OP VK, OP</a:t>
            </a:r>
            <a:r>
              <a:rPr lang="cs-CZ" sz="1800"/>
              <a:t> </a:t>
            </a:r>
            <a:r>
              <a:rPr lang="cs-CZ" sz="1800"/>
              <a:t>JAK, …</a:t>
            </a:r>
            <a:endParaRPr lang="cs-CZ" sz="1800" dirty="0"/>
          </a:p>
          <a:p>
            <a:pPr lvl="1"/>
            <a:r>
              <a:rPr lang="cs-CZ" sz="1800"/>
              <a:t>Ministerstvo -</a:t>
            </a:r>
            <a:r>
              <a:rPr lang="en-US" sz="1800"/>
              <a:t> doprav</a:t>
            </a:r>
            <a:r>
              <a:rPr lang="cs-CZ" sz="1800"/>
              <a:t>y, zemědělství, vnitra, … </a:t>
            </a:r>
            <a:endParaRPr lang="cs-CZ" sz="1800"/>
          </a:p>
          <a:p>
            <a:pPr marL="457200" lvl="1" indent="0">
              <a:buNone/>
            </a:pPr>
            <a:endParaRPr lang="cs-CZ" sz="1800" dirty="0"/>
          </a:p>
          <a:p>
            <a:r>
              <a:rPr lang="cs-CZ" sz="1800" b="1" dirty="0"/>
              <a:t>Agentury:</a:t>
            </a:r>
          </a:p>
          <a:p>
            <a:pPr lvl="1"/>
            <a:r>
              <a:rPr lang="cs-CZ" sz="1800">
                <a:solidFill>
                  <a:srgbClr val="0070C0"/>
                </a:solidFill>
              </a:rPr>
              <a:t>Technologická Agentrura ČR (TA ČR) </a:t>
            </a:r>
          </a:p>
          <a:p>
            <a:pPr lvl="2"/>
            <a:r>
              <a:rPr lang="cs-CZ" sz="1800"/>
              <a:t>projekty aplikovaného výzkumu Epsilon, TREND, Nováčci, …</a:t>
            </a:r>
            <a:endParaRPr lang="cs-CZ" sz="1800" dirty="0"/>
          </a:p>
          <a:p>
            <a:pPr lvl="1"/>
            <a:r>
              <a:rPr lang="cs-CZ" sz="1800"/>
              <a:t>Grantová agentura ČR</a:t>
            </a:r>
          </a:p>
          <a:p>
            <a:pPr lvl="2"/>
            <a:r>
              <a:rPr lang="cs-CZ" sz="1800"/>
              <a:t>GA ČR projekty základního výzkumu (AV ČR, ..)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757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>
            <a:spLocks noGrp="1"/>
          </p:cNvSpPr>
          <p:nvPr>
            <p:ph type="title"/>
          </p:nvPr>
        </p:nvSpPr>
        <p:spPr>
          <a:xfrm>
            <a:off x="1919536" y="692696"/>
            <a:ext cx="8568952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>
                <a:solidFill>
                  <a:srgbClr val="0070C0"/>
                </a:solidFill>
              </a:rPr>
              <a:t>Proces </a:t>
            </a:r>
            <a:r>
              <a:rPr lang="cs-CZ" sz="2400" b="1" u="sng">
                <a:solidFill>
                  <a:srgbClr val="0070C0"/>
                </a:solidFill>
              </a:rPr>
              <a:t>získání</a:t>
            </a:r>
            <a:r>
              <a:rPr lang="cs-CZ" sz="2400" b="1">
                <a:solidFill>
                  <a:srgbClr val="0070C0"/>
                </a:solidFill>
              </a:rPr>
              <a:t> </a:t>
            </a:r>
            <a:r>
              <a:rPr lang="cs-CZ" sz="2400" b="1">
                <a:solidFill>
                  <a:schemeClr val="bg1">
                    <a:lumMod val="65000"/>
                  </a:schemeClr>
                </a:solidFill>
              </a:rPr>
              <a:t>a řízení </a:t>
            </a:r>
            <a:r>
              <a:rPr lang="cs-CZ" sz="2400" b="1">
                <a:solidFill>
                  <a:srgbClr val="0070C0"/>
                </a:solidFill>
              </a:rPr>
              <a:t>projektu </a:t>
            </a:r>
            <a:r>
              <a:rPr lang="cs-CZ" sz="2400" b="1" dirty="0">
                <a:solidFill>
                  <a:srgbClr val="0070C0"/>
                </a:solidFill>
              </a:rPr>
              <a:t>financovaného z veřejných zdrojů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4294967295"/>
          </p:nvPr>
        </p:nvSpPr>
        <p:spPr>
          <a:xfrm>
            <a:off x="2089212" y="2204865"/>
            <a:ext cx="8229600" cy="482453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cs-CZ" sz="2000" dirty="0"/>
              <a:t>Záměr/odbornost/oblast činnosti</a:t>
            </a:r>
          </a:p>
          <a:p>
            <a:pPr marL="457200" indent="-457200">
              <a:buAutoNum type="arabicParenR"/>
            </a:pPr>
            <a:r>
              <a:rPr lang="cs-CZ" sz="2000" b="1" dirty="0">
                <a:solidFill>
                  <a:srgbClr val="0070C0"/>
                </a:solidFill>
              </a:rPr>
              <a:t>Nalezení vhodného poskytovatele</a:t>
            </a:r>
          </a:p>
          <a:p>
            <a:pPr marL="457200" indent="-457200">
              <a:buAutoNum type="arabicParenR"/>
            </a:pPr>
            <a:r>
              <a:rPr lang="cs-CZ" sz="2000" b="1" dirty="0">
                <a:solidFill>
                  <a:srgbClr val="0070C0"/>
                </a:solidFill>
              </a:rPr>
              <a:t>Nalezení „Výzvy“ </a:t>
            </a:r>
            <a:r>
              <a:rPr lang="cs-CZ" sz="2000" dirty="0">
                <a:solidFill>
                  <a:srgbClr val="0070C0"/>
                </a:solidFill>
              </a:rPr>
              <a:t>(k podání projektové přihlášky)</a:t>
            </a:r>
          </a:p>
          <a:p>
            <a:pPr marL="457200" indent="-457200">
              <a:buAutoNum type="arabicParenR"/>
            </a:pPr>
            <a:r>
              <a:rPr lang="cs-CZ" sz="2000" dirty="0"/>
              <a:t>Podání projektové žádosti</a:t>
            </a:r>
          </a:p>
          <a:p>
            <a:pPr marL="457200" indent="-457200">
              <a:buAutoNum type="arabicParenR"/>
            </a:pPr>
            <a:endParaRPr lang="cs-CZ" sz="2000" dirty="0"/>
          </a:p>
          <a:p>
            <a:pPr marL="457200" indent="-457200">
              <a:buAutoNum type="arabicParenR"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965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>
            <a:spLocks noGrp="1"/>
          </p:cNvSpPr>
          <p:nvPr>
            <p:ph type="title"/>
          </p:nvPr>
        </p:nvSpPr>
        <p:spPr>
          <a:xfrm>
            <a:off x="1919536" y="692696"/>
            <a:ext cx="8568952" cy="504056"/>
          </a:xfrm>
        </p:spPr>
        <p:txBody>
          <a:bodyPr>
            <a:normAutofit/>
          </a:bodyPr>
          <a:lstStyle/>
          <a:p>
            <a:pPr algn="l"/>
            <a:r>
              <a:rPr lang="cs-CZ" sz="2400" b="1">
                <a:solidFill>
                  <a:srgbClr val="0070C0"/>
                </a:solidFill>
              </a:rPr>
              <a:t>Cvičení: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4294967295"/>
          </p:nvPr>
        </p:nvSpPr>
        <p:spPr>
          <a:xfrm>
            <a:off x="1919536" y="1340769"/>
            <a:ext cx="8352928" cy="482453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/>
              <a:t>1) Sestavte </a:t>
            </a:r>
            <a:r>
              <a:rPr lang="cs-CZ" sz="2000" b="1" u="sng">
                <a:solidFill>
                  <a:srgbClr val="0070C0"/>
                </a:solidFill>
              </a:rPr>
              <a:t>přehled aktuálních výzev </a:t>
            </a:r>
            <a:r>
              <a:rPr lang="cs-CZ" sz="2000"/>
              <a:t>veřejné podpory technických projektů:</a:t>
            </a:r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r>
              <a:rPr lang="cs-CZ" sz="2000"/>
              <a:t>Zdroje dat: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/>
              <a:t>Poskytovatelé (TAČR, GAČR, MPO, MD, MZ, ..)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/>
              <a:t>Další informační zdroje (API, FS TUL,..)</a:t>
            </a:r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r>
              <a:rPr lang="cs-CZ" sz="1600"/>
              <a:t>Aktuální výzvy je možno rozšířit harmonogramem plánovaných výzev.</a:t>
            </a:r>
            <a:endParaRPr lang="cs-CZ" sz="1600"/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r>
              <a:rPr lang="cs-CZ" sz="2000"/>
              <a:t>2) Uveďte </a:t>
            </a:r>
            <a:r>
              <a:rPr lang="cs-CZ" sz="2000">
                <a:solidFill>
                  <a:srgbClr val="0070C0"/>
                </a:solidFill>
              </a:rPr>
              <a:t>hlavní parametry aktuálních výzev</a:t>
            </a:r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r>
              <a:rPr lang="cs-CZ" sz="2000"/>
              <a:t>3</a:t>
            </a:r>
            <a:r>
              <a:rPr lang="cs-CZ" sz="2000"/>
              <a:t>) </a:t>
            </a:r>
            <a:r>
              <a:rPr lang="cs-CZ" sz="2000" u="sng">
                <a:solidFill>
                  <a:srgbClr val="0070C0"/>
                </a:solidFill>
              </a:rPr>
              <a:t>Seznamte se s Výzvou „Inovační vouchery III“ </a:t>
            </a:r>
            <a:r>
              <a:rPr lang="cs-CZ" sz="2000"/>
              <a:t>(poskytovatel MPO, zdroj API), uveďte hlavní parametry výzvy</a:t>
            </a:r>
            <a:endParaRPr lang="cs-CZ" sz="2000" dirty="0"/>
          </a:p>
          <a:p>
            <a:pPr marL="457200" indent="-457200">
              <a:buAutoNum type="alphaLcParenR"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828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>
            <a:spLocks noGrp="1"/>
          </p:cNvSpPr>
          <p:nvPr>
            <p:ph type="title"/>
          </p:nvPr>
        </p:nvSpPr>
        <p:spPr>
          <a:xfrm>
            <a:off x="1893640" y="445232"/>
            <a:ext cx="8568952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>
                <a:solidFill>
                  <a:srgbClr val="0070C0"/>
                </a:solidFill>
              </a:rPr>
              <a:t>Proces </a:t>
            </a:r>
            <a:r>
              <a:rPr lang="cs-CZ" sz="2400" b="1" dirty="0">
                <a:solidFill>
                  <a:schemeClr val="bg1">
                    <a:lumMod val="75000"/>
                  </a:schemeClr>
                </a:solidFill>
              </a:rPr>
              <a:t>získání</a:t>
            </a:r>
            <a:r>
              <a:rPr lang="cs-CZ" sz="2400" b="1" dirty="0">
                <a:solidFill>
                  <a:srgbClr val="0070C0"/>
                </a:solidFill>
              </a:rPr>
              <a:t> a </a:t>
            </a:r>
            <a:r>
              <a:rPr lang="cs-CZ" sz="2400" b="1" u="sng" dirty="0">
                <a:solidFill>
                  <a:srgbClr val="0070C0"/>
                </a:solidFill>
              </a:rPr>
              <a:t>řízení</a:t>
            </a:r>
            <a:r>
              <a:rPr lang="cs-CZ" sz="2400" b="1" dirty="0">
                <a:solidFill>
                  <a:srgbClr val="0070C0"/>
                </a:solidFill>
              </a:rPr>
              <a:t> projektu financovaného z veřejných zdrojů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4294967295"/>
          </p:nvPr>
        </p:nvSpPr>
        <p:spPr>
          <a:xfrm>
            <a:off x="1919536" y="1484785"/>
            <a:ext cx="8229600" cy="482453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arenR"/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Záměr/odbornost/oblast činnosti</a:t>
            </a:r>
          </a:p>
          <a:p>
            <a:pPr marL="457200" indent="-457200">
              <a:buAutoNum type="arabicParenR"/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Nalezení vhodného poskytovatele</a:t>
            </a:r>
          </a:p>
          <a:p>
            <a:pPr marL="457200" indent="-457200">
              <a:buAutoNum type="arabicParenR"/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Nalezení „Výzvy“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(k podání </a:t>
            </a:r>
            <a:r>
              <a:rPr lang="cs-CZ" sz="2000">
                <a:solidFill>
                  <a:schemeClr val="bg1">
                    <a:lumMod val="65000"/>
                  </a:schemeClr>
                </a:solidFill>
              </a:rPr>
              <a:t>projektové žádosti)</a:t>
            </a:r>
            <a:endParaRPr lang="cs-CZ" sz="20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AutoNum type="arabicParenR"/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Podání </a:t>
            </a:r>
            <a:r>
              <a:rPr lang="cs-CZ" sz="2000" b="1">
                <a:solidFill>
                  <a:schemeClr val="bg1">
                    <a:lumMod val="65000"/>
                  </a:schemeClr>
                </a:solidFill>
              </a:rPr>
              <a:t>projektové žádosti</a:t>
            </a:r>
          </a:p>
          <a:p>
            <a:pPr marL="457200" indent="-457200">
              <a:buAutoNum type="arabicParenR"/>
            </a:pPr>
            <a:endParaRPr lang="cs-CZ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AutoNum type="arabicParenR"/>
            </a:pPr>
            <a:r>
              <a:rPr lang="cs-CZ" sz="2000" dirty="0">
                <a:solidFill>
                  <a:srgbClr val="0070C0"/>
                </a:solidFill>
              </a:rPr>
              <a:t>Rozhodnutí o poskytnutí dotace</a:t>
            </a:r>
          </a:p>
          <a:p>
            <a:pPr marL="457200" indent="-457200">
              <a:buAutoNum type="arabicParenR"/>
            </a:pPr>
            <a:r>
              <a:rPr lang="cs-CZ" sz="2000" dirty="0"/>
              <a:t>Zřízení projektového účtu, Žádost o platbu (</a:t>
            </a:r>
            <a:r>
              <a:rPr lang="cs-CZ" sz="2000" dirty="0" err="1"/>
              <a:t>ŽoP</a:t>
            </a:r>
            <a:r>
              <a:rPr lang="cs-CZ" sz="2000" dirty="0"/>
              <a:t>)</a:t>
            </a:r>
          </a:p>
          <a:p>
            <a:pPr marL="457200" indent="-457200">
              <a:buAutoNum type="arabicParenR"/>
            </a:pPr>
            <a:r>
              <a:rPr lang="cs-CZ" sz="2000" dirty="0">
                <a:solidFill>
                  <a:srgbClr val="0070C0"/>
                </a:solidFill>
              </a:rPr>
              <a:t>Realizace projektu, Monitorovací zprávy (MZ), </a:t>
            </a:r>
            <a:r>
              <a:rPr lang="cs-CZ" sz="2000" dirty="0" err="1">
                <a:solidFill>
                  <a:srgbClr val="0070C0"/>
                </a:solidFill>
              </a:rPr>
              <a:t>ŽoP</a:t>
            </a:r>
            <a:endParaRPr lang="cs-CZ" sz="2000" dirty="0">
              <a:solidFill>
                <a:srgbClr val="0070C0"/>
              </a:solidFill>
            </a:endParaRPr>
          </a:p>
          <a:p>
            <a:pPr marL="457200" indent="-457200">
              <a:buAutoNum type="arabicParenR"/>
            </a:pPr>
            <a:r>
              <a:rPr lang="cs-CZ" sz="2000" dirty="0">
                <a:solidFill>
                  <a:srgbClr val="0070C0"/>
                </a:solidFill>
              </a:rPr>
              <a:t>Závěrečná MZ, </a:t>
            </a:r>
            <a:r>
              <a:rPr lang="cs-CZ" sz="2000" dirty="0" err="1">
                <a:solidFill>
                  <a:srgbClr val="0070C0"/>
                </a:solidFill>
              </a:rPr>
              <a:t>ŽoP</a:t>
            </a:r>
            <a:r>
              <a:rPr lang="cs-CZ" sz="2000" dirty="0">
                <a:solidFill>
                  <a:srgbClr val="0070C0"/>
                </a:solidFill>
              </a:rPr>
              <a:t>, Výstupy projektu</a:t>
            </a:r>
          </a:p>
          <a:p>
            <a:pPr marL="457200" indent="-457200">
              <a:buAutoNum type="arabicParenR"/>
            </a:pPr>
            <a:r>
              <a:rPr lang="cs-CZ" sz="2000" dirty="0"/>
              <a:t>Audit projektu</a:t>
            </a:r>
          </a:p>
          <a:p>
            <a:pPr marL="457200" indent="-457200">
              <a:buAutoNum type="arabicParenR"/>
            </a:pPr>
            <a:r>
              <a:rPr lang="cs-CZ" sz="2000" dirty="0"/>
              <a:t>Kontrola na místě</a:t>
            </a:r>
          </a:p>
          <a:p>
            <a:pPr marL="457200" indent="-457200">
              <a:buAutoNum type="arabicParenR"/>
            </a:pPr>
            <a:r>
              <a:rPr lang="cs-CZ" sz="2000" dirty="0"/>
              <a:t>Udržitelnost projektu</a:t>
            </a:r>
          </a:p>
          <a:p>
            <a:pPr marL="457200" indent="-457200">
              <a:buAutoNum type="arabicParenR"/>
            </a:pPr>
            <a:r>
              <a:rPr lang="cs-CZ" sz="2000" dirty="0"/>
              <a:t>Monitorovací zprávy o udržitelnosti projektu</a:t>
            </a:r>
          </a:p>
          <a:p>
            <a:pPr marL="457200" indent="-457200">
              <a:buAutoNum type="arabicParenR"/>
            </a:pPr>
            <a:r>
              <a:rPr lang="cs-CZ" sz="2000" dirty="0"/>
              <a:t>Archivace</a:t>
            </a:r>
          </a:p>
          <a:p>
            <a:pPr marL="457200" indent="-457200">
              <a:buAutoNum type="arabicParenR"/>
            </a:pPr>
            <a:endParaRPr lang="cs-CZ" sz="2000" dirty="0"/>
          </a:p>
          <a:p>
            <a:pPr marL="457200" indent="-457200">
              <a:buAutoNum type="arabicParenR"/>
            </a:pPr>
            <a:endParaRPr lang="cs-CZ" sz="2000" dirty="0"/>
          </a:p>
          <a:p>
            <a:endParaRPr lang="cs-CZ" sz="20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1919536" y="2996952"/>
            <a:ext cx="763284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>
            <a:spLocks noGrp="1"/>
          </p:cNvSpPr>
          <p:nvPr>
            <p:ph type="title"/>
          </p:nvPr>
        </p:nvSpPr>
        <p:spPr>
          <a:xfrm>
            <a:off x="1919536" y="692696"/>
            <a:ext cx="8568952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>
                <a:solidFill>
                  <a:srgbClr val="0070C0"/>
                </a:solidFill>
              </a:rPr>
              <a:t>Proces </a:t>
            </a:r>
            <a:r>
              <a:rPr lang="cs-CZ" sz="2400" b="1" u="sng">
                <a:solidFill>
                  <a:srgbClr val="0070C0"/>
                </a:solidFill>
              </a:rPr>
              <a:t>získání</a:t>
            </a:r>
            <a:r>
              <a:rPr lang="cs-CZ" sz="2400" b="1">
                <a:solidFill>
                  <a:srgbClr val="0070C0"/>
                </a:solidFill>
              </a:rPr>
              <a:t> projektu </a:t>
            </a:r>
            <a:r>
              <a:rPr lang="cs-CZ" sz="2400" b="1" dirty="0">
                <a:solidFill>
                  <a:srgbClr val="0070C0"/>
                </a:solidFill>
              </a:rPr>
              <a:t>financovaného z veřejných zdrojů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4294967295"/>
          </p:nvPr>
        </p:nvSpPr>
        <p:spPr>
          <a:xfrm>
            <a:off x="2089212" y="2204865"/>
            <a:ext cx="8229600" cy="482453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cs-CZ" sz="2000" dirty="0"/>
              <a:t>Záměr/odbornost/oblast činnosti</a:t>
            </a:r>
          </a:p>
          <a:p>
            <a:pPr marL="457200" indent="-457200">
              <a:buAutoNum type="arabicParenR"/>
            </a:pPr>
            <a:r>
              <a:rPr lang="cs-CZ" sz="2000" b="1" u="sng" dirty="0">
                <a:solidFill>
                  <a:srgbClr val="0070C0"/>
                </a:solidFill>
              </a:rPr>
              <a:t>Nalezení vhodného poskytovatele</a:t>
            </a:r>
          </a:p>
          <a:p>
            <a:pPr marL="457200" indent="-457200">
              <a:buAutoNum type="arabicParenR"/>
            </a:pPr>
            <a:r>
              <a:rPr lang="cs-CZ" sz="2000" b="1" dirty="0">
                <a:solidFill>
                  <a:srgbClr val="0070C0"/>
                </a:solidFill>
              </a:rPr>
              <a:t>Nalezení „Výzvy“ </a:t>
            </a:r>
            <a:r>
              <a:rPr lang="cs-CZ" sz="2000" dirty="0">
                <a:solidFill>
                  <a:srgbClr val="0070C0"/>
                </a:solidFill>
              </a:rPr>
              <a:t>(k podání projektové přihlášky)</a:t>
            </a:r>
          </a:p>
          <a:p>
            <a:pPr marL="457200" indent="-457200">
              <a:buAutoNum type="arabicParenR"/>
            </a:pPr>
            <a:r>
              <a:rPr lang="cs-CZ" sz="2000" dirty="0"/>
              <a:t>Podání projektové žádosti</a:t>
            </a:r>
          </a:p>
          <a:p>
            <a:pPr marL="457200" indent="-457200">
              <a:buAutoNum type="arabicParenR"/>
            </a:pPr>
            <a:endParaRPr lang="cs-CZ" sz="2000" dirty="0"/>
          </a:p>
          <a:p>
            <a:pPr marL="457200" indent="-457200">
              <a:buAutoNum type="arabicParenR"/>
            </a:pPr>
            <a:endParaRPr lang="cs-CZ" sz="2000" dirty="0"/>
          </a:p>
          <a:p>
            <a:r>
              <a:rPr lang="cs-CZ" sz="2000" b="1"/>
              <a:t>MPO</a:t>
            </a:r>
          </a:p>
          <a:p>
            <a:r>
              <a:rPr lang="cs-CZ" sz="2000" b="1"/>
              <a:t>TAČR</a:t>
            </a:r>
          </a:p>
          <a:p>
            <a:r>
              <a:rPr lang="cs-CZ" sz="2000" b="1"/>
              <a:t>API – Agentura pro podnikání a inovace</a:t>
            </a:r>
          </a:p>
          <a:p>
            <a:r>
              <a:rPr lang="cs-CZ" sz="2000" b="1"/>
              <a:t>FS TUL – info</a:t>
            </a:r>
          </a:p>
          <a:p>
            <a:r>
              <a:rPr lang="cs-CZ" sz="2000" b="1"/>
              <a:t>vedavyzkum.cz</a:t>
            </a:r>
            <a:endParaRPr lang="cs-CZ" sz="2000" b="1" dirty="0"/>
          </a:p>
        </p:txBody>
      </p:sp>
      <p:sp>
        <p:nvSpPr>
          <p:cNvPr id="6" name="Obdélník 5"/>
          <p:cNvSpPr/>
          <p:nvPr/>
        </p:nvSpPr>
        <p:spPr>
          <a:xfrm>
            <a:off x="2089212" y="4365104"/>
            <a:ext cx="6167028" cy="2329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08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6" y="3382243"/>
            <a:ext cx="1775540" cy="18002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2920" y="5347958"/>
            <a:ext cx="2592288" cy="93634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0339" y="841749"/>
            <a:ext cx="2457450" cy="122872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014934" y="3501008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/>
              <a:t>https://www.tacr.cz/soutez/m-era-net/call-2024/</a:t>
            </a:r>
          </a:p>
        </p:txBody>
      </p:sp>
      <p:sp>
        <p:nvSpPr>
          <p:cNvPr id="7" name="Obdélník 6"/>
          <p:cNvSpPr/>
          <p:nvPr/>
        </p:nvSpPr>
        <p:spPr>
          <a:xfrm>
            <a:off x="5015881" y="593146"/>
            <a:ext cx="5472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/>
              <a:t>https://www.mpo.cz/cz/rozcestnik/pro-media/tiskove-zpravy/firmy-a-vyzkumne-organizace-mohou-zadat-o-dotace-na-zajisteni-ochrany-prav-prumysloveho-vlastnictvi--280292/</a:t>
            </a:r>
          </a:p>
        </p:txBody>
      </p:sp>
      <p:sp>
        <p:nvSpPr>
          <p:cNvPr id="8" name="Obdélník 7"/>
          <p:cNvSpPr/>
          <p:nvPr/>
        </p:nvSpPr>
        <p:spPr>
          <a:xfrm>
            <a:off x="5013311" y="1898248"/>
            <a:ext cx="5475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/>
              <a:t>https://www.agentura-api.org/cs/podporovane-aktivity-optak/inovacni-vouchery-optak/inovacni-vouchery-ochrana-prav-prumysloveho-vlastnictvi-vyzva-iii/</a:t>
            </a:r>
          </a:p>
        </p:txBody>
      </p:sp>
      <p:sp>
        <p:nvSpPr>
          <p:cNvPr id="9" name="Obdélník 8"/>
          <p:cNvSpPr/>
          <p:nvPr/>
        </p:nvSpPr>
        <p:spPr>
          <a:xfrm>
            <a:off x="5043467" y="5208542"/>
            <a:ext cx="1672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/>
              <a:t>https://gacr.cz/</a:t>
            </a:r>
          </a:p>
        </p:txBody>
      </p:sp>
    </p:spTree>
    <p:extLst>
      <p:ext uri="{BB962C8B-B14F-4D97-AF65-F5344CB8AC3E}">
        <p14:creationId xmlns:p14="http://schemas.microsoft.com/office/powerpoint/2010/main" val="222850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847528" y="188640"/>
            <a:ext cx="8568952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>
                <a:solidFill>
                  <a:srgbClr val="0070C0"/>
                </a:solidFill>
              </a:rPr>
              <a:t>Postup při podávání projektů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6" name="Podnadpis 2"/>
          <p:cNvSpPr>
            <a:spLocks noGrp="1"/>
          </p:cNvSpPr>
          <p:nvPr>
            <p:ph idx="4294967295"/>
          </p:nvPr>
        </p:nvSpPr>
        <p:spPr>
          <a:xfrm>
            <a:off x="1919536" y="1484785"/>
            <a:ext cx="8229600" cy="482453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Výzva </a:t>
            </a:r>
            <a:r>
              <a:rPr lang="cs-CZ" sz="2000" b="1"/>
              <a:t>– důležité informace:</a:t>
            </a:r>
          </a:p>
          <a:p>
            <a:pPr marL="0" indent="0">
              <a:buNone/>
            </a:pPr>
            <a:endParaRPr lang="cs-CZ" sz="2000" b="1" dirty="0"/>
          </a:p>
          <a:p>
            <a:pPr marL="457200" indent="-457200">
              <a:buAutoNum type="arabicParenR"/>
            </a:pPr>
            <a:r>
              <a:rPr lang="cs-CZ" sz="2000" dirty="0"/>
              <a:t>Zaměření (co)</a:t>
            </a:r>
          </a:p>
          <a:p>
            <a:pPr marL="457200" indent="-457200">
              <a:buAutoNum type="arabicParenR"/>
            </a:pPr>
            <a:r>
              <a:rPr lang="cs-CZ" sz="2000" dirty="0"/>
              <a:t>Pro koho je grant určen (kdo může o grant žádat)</a:t>
            </a:r>
          </a:p>
          <a:p>
            <a:pPr marL="457200" indent="-457200">
              <a:buAutoNum type="arabicParenR"/>
            </a:pPr>
            <a:r>
              <a:rPr lang="cs-CZ" sz="2000" dirty="0"/>
              <a:t>Soutěžní lhůta (do kdy mohu podat přihlášku)</a:t>
            </a:r>
          </a:p>
          <a:p>
            <a:pPr marL="457200" indent="-457200">
              <a:buAutoNum type="arabicParenR"/>
            </a:pPr>
            <a:r>
              <a:rPr lang="cs-CZ" sz="2000" dirty="0"/>
              <a:t>Doba trvání projektu</a:t>
            </a:r>
          </a:p>
          <a:p>
            <a:pPr marL="457200" indent="-457200">
              <a:buAutoNum type="arabicParenR"/>
            </a:pPr>
            <a:r>
              <a:rPr lang="cs-CZ" sz="2000" dirty="0"/>
              <a:t>Celková výše podpory dle velikosti alokace</a:t>
            </a:r>
          </a:p>
          <a:p>
            <a:pPr marL="457200" indent="-457200">
              <a:buAutoNum type="arabicParenR"/>
            </a:pPr>
            <a:r>
              <a:rPr lang="cs-CZ" sz="2000" dirty="0"/>
              <a:t>% podíl neveřejných prostředků (kolik musím vložit z vlastních zdrojů)</a:t>
            </a:r>
          </a:p>
          <a:p>
            <a:pPr marL="457200" indent="-457200">
              <a:buAutoNum type="arabicParenR"/>
            </a:pPr>
            <a:r>
              <a:rPr lang="cs-CZ" sz="2000"/>
              <a:t>Hodnotící </a:t>
            </a:r>
            <a:r>
              <a:rPr lang="cs-CZ" sz="2000" dirty="0"/>
              <a:t>kritéria</a:t>
            </a:r>
            <a:endParaRPr lang="cs-CZ" sz="2000" dirty="0"/>
          </a:p>
          <a:p>
            <a:pPr marL="457200" indent="-457200">
              <a:buAutoNum type="arabicParenR"/>
            </a:pPr>
            <a:r>
              <a:rPr lang="cs-CZ" sz="2000"/>
              <a:t>Výstupy</a:t>
            </a:r>
            <a:endParaRPr lang="cs-CZ" sz="2000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dirty="0"/>
          </a:p>
          <a:p>
            <a:pPr marL="457200" indent="-457200">
              <a:buAutoNum type="arabicParenR"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49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546</Words>
  <Application>Microsoft Office PowerPoint</Application>
  <PresentationFormat>Širokoúhlá obrazovka</PresentationFormat>
  <Paragraphs>109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Financování projektů z veřejných zdrojů</vt:lpstr>
      <vt:lpstr>Poskytovatelé grantových prostředků</vt:lpstr>
      <vt:lpstr>Proces získání a řízení projektu financovaného z veřejných zdrojů</vt:lpstr>
      <vt:lpstr>Cvičení:</vt:lpstr>
      <vt:lpstr>Proces získání a řízení projektu financovaného z veřejných zdrojů</vt:lpstr>
      <vt:lpstr>Proces získání projektu financovaného z veřejných zdrojů</vt:lpstr>
      <vt:lpstr>Prezentace aplikace PowerPoint</vt:lpstr>
      <vt:lpstr>Postup při podávání projektů</vt:lpstr>
      <vt:lpstr>Příklady řešených projektů</vt:lpstr>
      <vt:lpstr>Cvičení: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petr_lepsik</dc:creator>
  <cp:lastModifiedBy>petr_lepsik</cp:lastModifiedBy>
  <cp:revision>2</cp:revision>
  <dcterms:created xsi:type="dcterms:W3CDTF">2023-08-29T10:43:01Z</dcterms:created>
  <dcterms:modified xsi:type="dcterms:W3CDTF">2024-05-29T12:40:42Z</dcterms:modified>
</cp:coreProperties>
</file>