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82" r:id="rId13"/>
    <p:sldId id="283" r:id="rId14"/>
    <p:sldId id="285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315" r:id="rId37"/>
    <p:sldId id="316" r:id="rId38"/>
    <p:sldId id="317" r:id="rId39"/>
    <p:sldId id="318" r:id="rId40"/>
    <p:sldId id="319" r:id="rId41"/>
    <p:sldId id="323" r:id="rId42"/>
    <p:sldId id="324" r:id="rId43"/>
    <p:sldId id="325" r:id="rId44"/>
    <p:sldId id="326" r:id="rId45"/>
    <p:sldId id="327" r:id="rId46"/>
    <p:sldId id="331" r:id="rId47"/>
    <p:sldId id="332" r:id="rId48"/>
    <p:sldId id="333" r:id="rId49"/>
    <p:sldId id="334" r:id="rId50"/>
    <p:sldId id="335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257" r:id="rId59"/>
    <p:sldId id="258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98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72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66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239069-A874-4AB6-997A-8A2B277786E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750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641475"/>
            <a:ext cx="7772400" cy="4454525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FE8811-29DE-4664-BE3D-F073499767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0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33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06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03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33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45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0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5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D1369-63A3-4ED4-97F6-705E96040FC6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D4B3-0813-4C4B-AB03-3D0E34442F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bgynnet.com/image_library/lipoma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Prekancerózy v gynekologii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92487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Nádorová onemocnění v gynekologii</a:t>
            </a:r>
          </a:p>
          <a:p>
            <a:r>
              <a:rPr lang="cs-CZ" dirty="0"/>
              <a:t>Epidemiologie gynekologických nádorů</a:t>
            </a:r>
          </a:p>
          <a:p>
            <a:r>
              <a:rPr lang="cs-CZ" dirty="0"/>
              <a:t>Možnosti prevence</a:t>
            </a:r>
          </a:p>
          <a:p>
            <a:r>
              <a:rPr lang="cs-CZ" dirty="0"/>
              <a:t>Prekancerózy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5301208"/>
            <a:ext cx="143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389377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012950" y="79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74756" name="Picture 4" descr="http://www.obgynnet.com/image_library/lipoma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190500"/>
            <a:ext cx="4135437" cy="63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5916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Prekancerózy vulvy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VIN – vulvární intraepiteliální neoplázie</a:t>
            </a:r>
          </a:p>
          <a:p>
            <a:r>
              <a:rPr lang="cs-CZ"/>
              <a:t>Maximum mezi 30-45 rokem života</a:t>
            </a:r>
          </a:p>
          <a:p>
            <a:r>
              <a:rPr lang="cs-CZ"/>
              <a:t>Vyvýšená ložiska – bělavá, ohraničená, často mnohočetná</a:t>
            </a:r>
          </a:p>
          <a:p>
            <a:r>
              <a:rPr lang="cs-CZ"/>
              <a:t>Buněčné atypie, papilomavirová infekce (HPV – 16,18)</a:t>
            </a:r>
          </a:p>
          <a:p>
            <a:r>
              <a:rPr lang="cs-CZ"/>
              <a:t>Terapie - chirurgická</a:t>
            </a:r>
          </a:p>
        </p:txBody>
      </p:sp>
    </p:spTree>
    <p:extLst>
      <p:ext uri="{BB962C8B-B14F-4D97-AF65-F5344CB8AC3E}">
        <p14:creationId xmlns:p14="http://schemas.microsoft.com/office/powerpoint/2010/main" val="193549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Tumory pochvy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98525" y="2708275"/>
            <a:ext cx="289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Incidence 0,7/100 000</a:t>
            </a:r>
          </a:p>
        </p:txBody>
      </p:sp>
    </p:spTree>
    <p:extLst>
      <p:ext uri="{BB962C8B-B14F-4D97-AF65-F5344CB8AC3E}">
        <p14:creationId xmlns:p14="http://schemas.microsoft.com/office/powerpoint/2010/main" val="117515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Nenádorové a benigní změny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Vaginální adenóza – výskyt cylindrického epitelu cervikálního typu v pochvě</a:t>
            </a:r>
          </a:p>
          <a:p>
            <a:r>
              <a:rPr lang="cs-CZ"/>
              <a:t>Nejčastěji v horní třetině vaginy</a:t>
            </a:r>
          </a:p>
          <a:p>
            <a:r>
              <a:rPr lang="cs-CZ"/>
              <a:t>Užívání diethylstilbestrolu v graviditě – výskyt adenózy u děvčátek v 35%</a:t>
            </a:r>
          </a:p>
          <a:p>
            <a:r>
              <a:rPr lang="cs-CZ"/>
              <a:t>Terapie – laserová vaporizace</a:t>
            </a:r>
          </a:p>
        </p:txBody>
      </p:sp>
    </p:spTree>
    <p:extLst>
      <p:ext uri="{BB962C8B-B14F-4D97-AF65-F5344CB8AC3E}">
        <p14:creationId xmlns:p14="http://schemas.microsoft.com/office/powerpoint/2010/main" val="294867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Prekancerózy pochvy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VaIN – vaginální intraepiteliální neoplázie</a:t>
            </a:r>
          </a:p>
          <a:p>
            <a:r>
              <a:rPr lang="cs-CZ"/>
              <a:t>Asymptomatický průběh</a:t>
            </a:r>
          </a:p>
          <a:p>
            <a:r>
              <a:rPr lang="cs-CZ"/>
              <a:t>Bělavá ložiska v pochvě – epiteliální plaky</a:t>
            </a:r>
          </a:p>
          <a:p>
            <a:r>
              <a:rPr lang="cs-CZ"/>
              <a:t>Terapie – laserová vaporizace</a:t>
            </a:r>
          </a:p>
        </p:txBody>
      </p:sp>
    </p:spTree>
    <p:extLst>
      <p:ext uri="{BB962C8B-B14F-4D97-AF65-F5344CB8AC3E}">
        <p14:creationId xmlns:p14="http://schemas.microsoft.com/office/powerpoint/2010/main" val="384019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Tumory děložního hrdla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0" y="2514600"/>
            <a:ext cx="370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Incidence 20/100 000</a:t>
            </a:r>
          </a:p>
        </p:txBody>
      </p:sp>
    </p:spTree>
    <p:extLst>
      <p:ext uri="{BB962C8B-B14F-4D97-AF65-F5344CB8AC3E}">
        <p14:creationId xmlns:p14="http://schemas.microsoft.com/office/powerpoint/2010/main" val="314045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467600" cy="2101850"/>
          </a:xfrm>
        </p:spPr>
        <p:txBody>
          <a:bodyPr>
            <a:normAutofit fontScale="90000"/>
          </a:bodyPr>
          <a:lstStyle/>
          <a:p>
            <a:r>
              <a:rPr lang="cs-CZ"/>
              <a:t>Nenádorové změny a nezhoubné tumory děložního hrdla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r>
              <a:rPr lang="cs-CZ"/>
              <a:t>Ovula Nabothi</a:t>
            </a:r>
          </a:p>
          <a:p>
            <a:r>
              <a:rPr lang="cs-CZ"/>
              <a:t>Endometrióza</a:t>
            </a:r>
          </a:p>
          <a:p>
            <a:r>
              <a:rPr lang="cs-CZ"/>
              <a:t>Leiomyom</a:t>
            </a:r>
          </a:p>
        </p:txBody>
      </p:sp>
    </p:spTree>
    <p:extLst>
      <p:ext uri="{BB962C8B-B14F-4D97-AF65-F5344CB8AC3E}">
        <p14:creationId xmlns:p14="http://schemas.microsoft.com/office/powerpoint/2010/main" val="204093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Prekancerózy děložního hrdla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CIN – cervikální intraepiteliální neoplázie</a:t>
            </a:r>
          </a:p>
          <a:p>
            <a:r>
              <a:rPr lang="cs-CZ"/>
              <a:t>CIN I-III</a:t>
            </a:r>
          </a:p>
          <a:p>
            <a:r>
              <a:rPr lang="cs-CZ"/>
              <a:t>Sexuálně přenosné onemocnění</a:t>
            </a:r>
          </a:p>
          <a:p>
            <a:r>
              <a:rPr lang="cs-CZ"/>
              <a:t>Papilomaviry – typ 16,18,31,33,35,45</a:t>
            </a:r>
          </a:p>
        </p:txBody>
      </p:sp>
    </p:spTree>
    <p:extLst>
      <p:ext uri="{BB962C8B-B14F-4D97-AF65-F5344CB8AC3E}">
        <p14:creationId xmlns:p14="http://schemas.microsoft.com/office/powerpoint/2010/main" val="226218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1026" descr="C:\Dokumenty\Obrázky\obr\kolpo\normal-dl.ep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4800"/>
            <a:ext cx="7277100" cy="52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Comment 1027"/>
          <p:cNvSpPr>
            <a:spLocks noChangeArrowheads="1"/>
          </p:cNvSpPr>
          <p:nvPr/>
        </p:nvSpPr>
        <p:spPr bwMode="auto">
          <a:xfrm>
            <a:off x="3581400" y="5867400"/>
            <a:ext cx="40227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Normální dlaždicový epitel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146537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1027" descr="http://www-medlib.med.utah.edu/WebPath/jpeg4/FEM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0866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6" name="Comment 1028"/>
          <p:cNvSpPr>
            <a:spLocks noChangeArrowheads="1"/>
          </p:cNvSpPr>
          <p:nvPr/>
        </p:nvSpPr>
        <p:spPr bwMode="auto">
          <a:xfrm>
            <a:off x="3810000" y="5638800"/>
            <a:ext cx="40227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Normální dlaždicový epitel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379353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Prevence zhoubných nádorů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Primární</a:t>
            </a:r>
          </a:p>
          <a:p>
            <a:pPr lvl="1"/>
            <a:r>
              <a:rPr lang="cs-CZ" dirty="0"/>
              <a:t>Brání vzniku nádoru</a:t>
            </a:r>
          </a:p>
          <a:p>
            <a:r>
              <a:rPr lang="cs-CZ" dirty="0"/>
              <a:t>Sekundární</a:t>
            </a:r>
          </a:p>
          <a:p>
            <a:pPr lvl="1"/>
            <a:r>
              <a:rPr lang="cs-CZ" dirty="0"/>
              <a:t>Brání negativnímu průběhu onemocnění</a:t>
            </a:r>
          </a:p>
          <a:p>
            <a:pPr lvl="1"/>
            <a:r>
              <a:rPr lang="cs-CZ" dirty="0"/>
              <a:t>Včasná diagnóza</a:t>
            </a:r>
          </a:p>
        </p:txBody>
      </p:sp>
    </p:spTree>
    <p:extLst>
      <p:ext uri="{BB962C8B-B14F-4D97-AF65-F5344CB8AC3E}">
        <p14:creationId xmlns:p14="http://schemas.microsoft.com/office/powerpoint/2010/main" val="731164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1027" descr="http://www-medlib.med.utah.edu/WebPath/jpeg4/FEM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9975"/>
            <a:ext cx="74676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0" name="Comment 1028"/>
          <p:cNvSpPr>
            <a:spLocks noChangeArrowheads="1"/>
          </p:cNvSpPr>
          <p:nvPr/>
        </p:nvSpPr>
        <p:spPr bwMode="auto">
          <a:xfrm>
            <a:off x="609600" y="304800"/>
            <a:ext cx="7146925" cy="59055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Normální cervikální dlaždicobuněčný epitel vlevo s přechodem do dysplasie vpravo, přítomny též chronické zánětlivé změny.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4205415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1027" descr="http://www-medlib.med.utah.edu/WebPath/jpeg4/FEM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9588"/>
            <a:ext cx="765810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Comment 1028"/>
          <p:cNvSpPr>
            <a:spLocks noChangeArrowheads="1"/>
          </p:cNvSpPr>
          <p:nvPr/>
        </p:nvSpPr>
        <p:spPr bwMode="auto">
          <a:xfrm>
            <a:off x="381000" y="533400"/>
            <a:ext cx="6918325" cy="83502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Cervikální dlaždicobuněčná dysplasie, šíří se ze středu preparátu vpravo. Vlevo je normální epitel. Dysplastické buňky mají větší a tmavší jádra a jsou rozloženy neuspořádaně.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24104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026" descr="C:\Dokumenty\Obrázky\obr\kolpo\pat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467600" cy="53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Comment 1027"/>
          <p:cNvSpPr>
            <a:spLocks noChangeArrowheads="1"/>
          </p:cNvSpPr>
          <p:nvPr/>
        </p:nvSpPr>
        <p:spPr bwMode="auto">
          <a:xfrm>
            <a:off x="838200" y="762000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CIN III 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330119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:\Dokumenty\Obrázky\obr\kolpo\c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15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0" name="Comment 4"/>
          <p:cNvSpPr>
            <a:spLocks noChangeArrowheads="1"/>
          </p:cNvSpPr>
          <p:nvPr/>
        </p:nvSpPr>
        <p:spPr bwMode="auto">
          <a:xfrm>
            <a:off x="762000" y="914400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CIN III 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24302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:\Dokumenty\Obrázky\obr\kolpo\cin-mikr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9624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3" name="Picture 3" descr="C:\Dokumenty\Obrázky\obr\kolpo\cin-mik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4191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Comment 4"/>
          <p:cNvSpPr>
            <a:spLocks noChangeArrowheads="1"/>
          </p:cNvSpPr>
          <p:nvPr/>
        </p:nvSpPr>
        <p:spPr bwMode="auto">
          <a:xfrm>
            <a:off x="5715000" y="1600200"/>
            <a:ext cx="18288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1">
                <a:solidFill>
                  <a:srgbClr val="000000"/>
                </a:solidFill>
                <a:latin typeface="Arial" charset="0"/>
              </a:rPr>
              <a:t>CIN III </a:t>
            </a:r>
            <a:endParaRPr lang="cs-CZ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304617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Screening, diagnostika prekanceróz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7543800" cy="4114800"/>
          </a:xfrm>
        </p:spPr>
        <p:txBody>
          <a:bodyPr/>
          <a:lstStyle/>
          <a:p>
            <a:r>
              <a:rPr lang="cs-CZ"/>
              <a:t>Prebioptické vyšetřovací metody – kolposkopie, onkologická cytologie</a:t>
            </a:r>
          </a:p>
          <a:p>
            <a:r>
              <a:rPr lang="cs-CZ"/>
              <a:t>Hybridizace papilomavirů</a:t>
            </a:r>
          </a:p>
          <a:p>
            <a:r>
              <a:rPr lang="cs-CZ"/>
              <a:t>Cílená biopsie – histologické vyšetření</a:t>
            </a:r>
          </a:p>
        </p:txBody>
      </p:sp>
    </p:spTree>
    <p:extLst>
      <p:ext uri="{BB962C8B-B14F-4D97-AF65-F5344CB8AC3E}">
        <p14:creationId xmlns:p14="http://schemas.microsoft.com/office/powerpoint/2010/main" val="1546332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Kolposkopie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Vyšetření děložního hrdla binokulární lupou</a:t>
            </a:r>
          </a:p>
          <a:p>
            <a:r>
              <a:rPr lang="cs-CZ"/>
              <a:t>Silný zdroj světla, zvětšení 8-40 x</a:t>
            </a:r>
          </a:p>
          <a:p>
            <a:r>
              <a:rPr lang="cs-CZ"/>
              <a:t>Zelený filtr</a:t>
            </a:r>
          </a:p>
          <a:p>
            <a:r>
              <a:rPr lang="cs-CZ"/>
              <a:t>Nativní kolposkopie</a:t>
            </a:r>
          </a:p>
          <a:p>
            <a:r>
              <a:rPr lang="cs-CZ"/>
              <a:t>Rozšířená kolposkopie – aplikace 3% kyseliny octové, Lugolova roztoku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465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Nesuspektní kolposkopické nálezy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E – ectropium, ectopie – cylindrický epitel,ostře ohraničený</a:t>
            </a:r>
          </a:p>
          <a:p>
            <a:r>
              <a:rPr lang="cs-CZ"/>
              <a:t>TZ – transformační zóna – cylindrický epitel metaplazuje v epitel dlaždicový</a:t>
            </a:r>
          </a:p>
          <a:p>
            <a:r>
              <a:rPr lang="cs-CZ"/>
              <a:t>O – originální epitel – dlaždicový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20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Dokumenty\Obrázky\obr\kolpo\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8704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56214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:\Dokumenty\Obrázky\obr\kolpo\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533400"/>
            <a:ext cx="537686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7681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Diagnostika maligních nádorů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Typing </a:t>
            </a:r>
          </a:p>
          <a:p>
            <a:pPr lvl="1"/>
            <a:r>
              <a:rPr lang="cs-CZ"/>
              <a:t>Histologický typ nádoru</a:t>
            </a:r>
          </a:p>
          <a:p>
            <a:r>
              <a:rPr lang="cs-CZ"/>
              <a:t>Grading</a:t>
            </a:r>
          </a:p>
          <a:p>
            <a:pPr lvl="1"/>
            <a:r>
              <a:rPr lang="cs-CZ"/>
              <a:t>Stupeň diferenciace</a:t>
            </a:r>
          </a:p>
          <a:p>
            <a:pPr lvl="1"/>
            <a:r>
              <a:rPr lang="cs-CZ"/>
              <a:t>G1-G3</a:t>
            </a:r>
          </a:p>
          <a:p>
            <a:r>
              <a:rPr lang="cs-CZ"/>
              <a:t>Staging</a:t>
            </a:r>
          </a:p>
          <a:p>
            <a:pPr lvl="1"/>
            <a:r>
              <a:rPr lang="cs-CZ"/>
              <a:t>Stádium nádoru</a:t>
            </a:r>
          </a:p>
          <a:p>
            <a:pPr lvl="1"/>
            <a:r>
              <a:rPr lang="cs-CZ"/>
              <a:t>I-IV</a:t>
            </a:r>
          </a:p>
          <a:p>
            <a:pPr lvl="1">
              <a:buFontTx/>
              <a:buNone/>
            </a:pPr>
            <a:endParaRPr lang="cs-CZ"/>
          </a:p>
          <a:p>
            <a:endParaRPr lang="cs-CZ"/>
          </a:p>
          <a:p>
            <a:pPr lvl="1"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500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C:\Dokumenty\Obrázky\obr\kolpo\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00050"/>
            <a:ext cx="4740275" cy="60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20955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026" descr="C:\Dokumenty\Obrázky\obr\kolpo\t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406400"/>
            <a:ext cx="4738687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679325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1026" descr="C:\Dokumenty\Obrázky\obr\kolpo\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05600" cy="51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675685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467600" cy="2101850"/>
          </a:xfrm>
        </p:spPr>
        <p:txBody>
          <a:bodyPr/>
          <a:lstStyle/>
          <a:p>
            <a:r>
              <a:rPr lang="cs-CZ"/>
              <a:t>Nerozhodné kolposkopické nálezy – Low grade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543800" cy="4114800"/>
          </a:xfrm>
        </p:spPr>
        <p:txBody>
          <a:bodyPr/>
          <a:lstStyle/>
          <a:p>
            <a:r>
              <a:rPr lang="cs-CZ"/>
              <a:t>ATZ – atypická transformační zóna </a:t>
            </a:r>
          </a:p>
          <a:p>
            <a:pPr lvl="1"/>
            <a:r>
              <a:rPr lang="cs-CZ"/>
              <a:t> BE-ložiska bílého epitelu</a:t>
            </a:r>
          </a:p>
          <a:p>
            <a:pPr lvl="1"/>
            <a:r>
              <a:rPr lang="cs-CZ"/>
              <a:t> M-jemná mosaika</a:t>
            </a:r>
          </a:p>
          <a:p>
            <a:pPr lvl="1"/>
            <a:r>
              <a:rPr lang="cs-CZ"/>
              <a:t> P-jemné puntíčkování</a:t>
            </a:r>
          </a:p>
          <a:p>
            <a:pPr lvl="1"/>
            <a:r>
              <a:rPr lang="cs-CZ"/>
              <a:t> L-jemná leukoplakie</a:t>
            </a:r>
          </a:p>
          <a:p>
            <a:pPr lvl="1"/>
            <a:r>
              <a:rPr lang="cs-CZ"/>
              <a:t> JNZ-jodnegativní zóna </a:t>
            </a:r>
          </a:p>
        </p:txBody>
      </p:sp>
    </p:spTree>
    <p:extLst>
      <p:ext uri="{BB962C8B-B14F-4D97-AF65-F5344CB8AC3E}">
        <p14:creationId xmlns:p14="http://schemas.microsoft.com/office/powerpoint/2010/main" val="3291358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1027" descr="http://www.gineconet.com/image/archivos/sch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3897313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2918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2101850"/>
          </a:xfrm>
        </p:spPr>
        <p:txBody>
          <a:bodyPr/>
          <a:lstStyle/>
          <a:p>
            <a:r>
              <a:rPr lang="cs-CZ"/>
              <a:t>Suspektní kolposkopické nálezy – High grade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7543800" cy="4114800"/>
          </a:xfrm>
        </p:spPr>
        <p:txBody>
          <a:bodyPr/>
          <a:lstStyle/>
          <a:p>
            <a:r>
              <a:rPr lang="cs-CZ"/>
              <a:t>ATZ – atypická transformační zóna </a:t>
            </a:r>
          </a:p>
          <a:p>
            <a:pPr lvl="1"/>
            <a:r>
              <a:rPr lang="cs-CZ"/>
              <a:t> BE-ložiska bílého epitelu</a:t>
            </a:r>
          </a:p>
          <a:p>
            <a:pPr lvl="1"/>
            <a:r>
              <a:rPr lang="cs-CZ"/>
              <a:t> M-hrubá mosaika</a:t>
            </a:r>
          </a:p>
          <a:p>
            <a:pPr lvl="1"/>
            <a:r>
              <a:rPr lang="cs-CZ"/>
              <a:t> P-hrubá puntíčkování</a:t>
            </a:r>
          </a:p>
          <a:p>
            <a:pPr lvl="1"/>
            <a:r>
              <a:rPr lang="cs-CZ"/>
              <a:t> L-hrubá leukoplakie</a:t>
            </a:r>
          </a:p>
          <a:p>
            <a:pPr lvl="1"/>
            <a:r>
              <a:rPr lang="cs-CZ"/>
              <a:t> V-patologická vaskularizace</a:t>
            </a:r>
          </a:p>
          <a:p>
            <a:pPr lvl="1">
              <a:buFontTx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510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kumenty\Obrázky\obr\kolpo\mosa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46100"/>
            <a:ext cx="6934200" cy="57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28246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http://crsg.ubc.kun.nl/thesaurus/Previmages/Colposcopy/pcd1_55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7300"/>
            <a:ext cx="343058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http://crsg.ubc.kun.nl/thesaurus/Previmages/Colposcopy/pcd1_79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2210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260608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Dokumenty\Obrázky\obr\kolpo\c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36575"/>
            <a:ext cx="4240213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8255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datadesign.gr/eng/products/kol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117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 ukazatele nádorů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772400" cy="1787525"/>
          </a:xfrm>
        </p:spPr>
        <p:txBody>
          <a:bodyPr>
            <a:normAutofit fontScale="92500"/>
          </a:bodyPr>
          <a:lstStyle/>
          <a:p>
            <a:r>
              <a:rPr lang="cs-CZ"/>
              <a:t>Incidence – výskyt nových případů nádoru na 100 000 obyvatel</a:t>
            </a:r>
          </a:p>
          <a:p>
            <a:r>
              <a:rPr lang="cs-CZ"/>
              <a:t>Mortalita – počet úmrtí na určitý typ nádoru</a:t>
            </a:r>
          </a:p>
        </p:txBody>
      </p:sp>
    </p:spTree>
    <p:extLst>
      <p:ext uri="{BB962C8B-B14F-4D97-AF65-F5344CB8AC3E}">
        <p14:creationId xmlns:p14="http://schemas.microsoft.com/office/powerpoint/2010/main" val="353726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Onkologická cytologie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Odběr stěru z exocervixu a endocervixu – kartáčky, speciální nástroje</a:t>
            </a:r>
          </a:p>
          <a:p>
            <a:r>
              <a:rPr lang="cs-CZ"/>
              <a:t>Nanesení stěru na podložní sklíčko – fixace – 95% alkohol</a:t>
            </a:r>
          </a:p>
          <a:p>
            <a:r>
              <a:rPr lang="cs-CZ"/>
              <a:t>Polychromatické barvení - Papanicolau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88" y="2503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93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kumenty\Obrázky\obr\kolpo\scrap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1534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29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349250"/>
            <a:ext cx="7467600" cy="2101850"/>
          </a:xfrm>
        </p:spPr>
        <p:txBody>
          <a:bodyPr/>
          <a:lstStyle/>
          <a:p>
            <a:r>
              <a:rPr lang="cs-CZ"/>
              <a:t>Hodnocení onkologické cytologie Buněčná jádra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Velikost jader, karyocytoplasmatický poměr</a:t>
            </a:r>
          </a:p>
          <a:p>
            <a:r>
              <a:rPr lang="cs-CZ"/>
              <a:t>Změny tvaru a velikosti jader – anizonukleóza</a:t>
            </a:r>
          </a:p>
          <a:p>
            <a:r>
              <a:rPr lang="cs-CZ"/>
              <a:t>Změny barvitelnosti – hyperchromázie</a:t>
            </a:r>
          </a:p>
          <a:p>
            <a:r>
              <a:rPr lang="cs-CZ"/>
              <a:t>Abnormality rozložení a barvitelnosti chromatinu</a:t>
            </a:r>
          </a:p>
          <a:p>
            <a:r>
              <a:rPr lang="cs-CZ"/>
              <a:t>Změny jadérek – barvitelnost, počet</a:t>
            </a:r>
          </a:p>
        </p:txBody>
      </p:sp>
    </p:spTree>
    <p:extLst>
      <p:ext uri="{BB962C8B-B14F-4D97-AF65-F5344CB8AC3E}">
        <p14:creationId xmlns:p14="http://schemas.microsoft.com/office/powerpoint/2010/main" val="4167618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2101850"/>
          </a:xfrm>
        </p:spPr>
        <p:txBody>
          <a:bodyPr>
            <a:normAutofit fontScale="90000"/>
          </a:bodyPr>
          <a:lstStyle/>
          <a:p>
            <a:r>
              <a:rPr lang="cs-CZ"/>
              <a:t>Hodnocení onkologické cytologie</a:t>
            </a:r>
            <a:br>
              <a:rPr lang="cs-CZ"/>
            </a:br>
            <a:r>
              <a:rPr lang="cs-CZ"/>
              <a:t> velikost buněk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03475"/>
            <a:ext cx="7772400" cy="4454525"/>
          </a:xfrm>
        </p:spPr>
        <p:txBody>
          <a:bodyPr/>
          <a:lstStyle/>
          <a:p>
            <a:r>
              <a:rPr lang="cs-CZ"/>
              <a:t>Různé rozměry buněk – anisocytóza</a:t>
            </a:r>
          </a:p>
          <a:p>
            <a:r>
              <a:rPr lang="cs-CZ"/>
              <a:t>Bizardní tvary buněk</a:t>
            </a:r>
          </a:p>
        </p:txBody>
      </p:sp>
    </p:spTree>
    <p:extLst>
      <p:ext uri="{BB962C8B-B14F-4D97-AF65-F5344CB8AC3E}">
        <p14:creationId xmlns:p14="http://schemas.microsoft.com/office/powerpoint/2010/main" val="1356871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467600" cy="2101850"/>
          </a:xfrm>
        </p:spPr>
        <p:txBody>
          <a:bodyPr>
            <a:normAutofit fontScale="90000"/>
          </a:bodyPr>
          <a:lstStyle/>
          <a:p>
            <a:r>
              <a:rPr lang="cs-CZ"/>
              <a:t>Hodnocení onkologické cytologie</a:t>
            </a:r>
            <a:br>
              <a:rPr lang="cs-CZ"/>
            </a:br>
            <a:r>
              <a:rPr lang="cs-CZ"/>
              <a:t> Bethesda systém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54525"/>
          </a:xfrm>
        </p:spPr>
        <p:txBody>
          <a:bodyPr/>
          <a:lstStyle/>
          <a:p>
            <a:r>
              <a:rPr lang="cs-CZ"/>
              <a:t>Kvalita nátěru</a:t>
            </a:r>
          </a:p>
          <a:p>
            <a:r>
              <a:rPr lang="cs-CZ"/>
              <a:t>Popis infekce</a:t>
            </a:r>
          </a:p>
          <a:p>
            <a:r>
              <a:rPr lang="cs-CZ"/>
              <a:t>Hormonální stav</a:t>
            </a:r>
          </a:p>
          <a:p>
            <a:r>
              <a:rPr lang="cs-CZ"/>
              <a:t>Buněčné změny dlaždicového epitelu</a:t>
            </a:r>
          </a:p>
          <a:p>
            <a:r>
              <a:rPr lang="cs-CZ"/>
              <a:t>Buněčné změny žlazového epitelu</a:t>
            </a:r>
          </a:p>
          <a:p>
            <a:r>
              <a:rPr lang="cs-CZ"/>
              <a:t>Doporučení</a:t>
            </a:r>
          </a:p>
        </p:txBody>
      </p:sp>
    </p:spTree>
    <p:extLst>
      <p:ext uri="{BB962C8B-B14F-4D97-AF65-F5344CB8AC3E}">
        <p14:creationId xmlns:p14="http://schemas.microsoft.com/office/powerpoint/2010/main" val="1029886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Buněčné změny dlaždicového epitelu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Normální nález</a:t>
            </a:r>
          </a:p>
          <a:p>
            <a:r>
              <a:rPr lang="cs-CZ" dirty="0"/>
              <a:t>ASCUS – neurčitá epiteliální atypie</a:t>
            </a:r>
          </a:p>
          <a:p>
            <a:r>
              <a:rPr lang="cs-CZ" dirty="0" err="1"/>
              <a:t>Low</a:t>
            </a:r>
            <a:r>
              <a:rPr lang="cs-CZ" dirty="0"/>
              <a:t> grade SIL</a:t>
            </a:r>
          </a:p>
          <a:p>
            <a:r>
              <a:rPr lang="cs-CZ" dirty="0" err="1"/>
              <a:t>High</a:t>
            </a:r>
            <a:r>
              <a:rPr lang="cs-CZ" dirty="0"/>
              <a:t> grade SIL</a:t>
            </a:r>
          </a:p>
          <a:p>
            <a:r>
              <a:rPr lang="cs-CZ" dirty="0"/>
              <a:t>Karcinom</a:t>
            </a:r>
          </a:p>
        </p:txBody>
      </p:sp>
    </p:spTree>
    <p:extLst>
      <p:ext uri="{BB962C8B-B14F-4D97-AF65-F5344CB8AC3E}">
        <p14:creationId xmlns:p14="http://schemas.microsoft.com/office/powerpoint/2010/main" val="695818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Buněčné změny žlazového epitelu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Normální nález endocervikálních buněk</a:t>
            </a:r>
          </a:p>
          <a:p>
            <a:r>
              <a:rPr lang="cs-CZ"/>
              <a:t>AGUS – neurčitá epiteliální atypie</a:t>
            </a:r>
          </a:p>
          <a:p>
            <a:r>
              <a:rPr lang="cs-CZ"/>
              <a:t>Atypie žlazových buněk</a:t>
            </a:r>
          </a:p>
          <a:p>
            <a:r>
              <a:rPr lang="cs-CZ"/>
              <a:t>Adenokarcinom endocervikální</a:t>
            </a:r>
          </a:p>
          <a:p>
            <a:r>
              <a:rPr lang="cs-CZ"/>
              <a:t>Adenokarcinom endometriální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56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Biopsie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Cílená minibiopsie</a:t>
            </a:r>
          </a:p>
          <a:p>
            <a:r>
              <a:rPr lang="cs-CZ"/>
              <a:t>Cílená excise</a:t>
            </a:r>
          </a:p>
          <a:p>
            <a:r>
              <a:rPr lang="cs-CZ"/>
              <a:t>Kyretáž endocervixu</a:t>
            </a:r>
          </a:p>
          <a:p>
            <a:r>
              <a:rPr lang="cs-CZ"/>
              <a:t>Konizace </a:t>
            </a:r>
          </a:p>
          <a:p>
            <a:r>
              <a:rPr lang="cs-CZ"/>
              <a:t>LEEP – loop excision electrosurgical procedure</a:t>
            </a:r>
          </a:p>
        </p:txBody>
      </p:sp>
    </p:spTree>
    <p:extLst>
      <p:ext uri="{BB962C8B-B14F-4D97-AF65-F5344CB8AC3E}">
        <p14:creationId xmlns:p14="http://schemas.microsoft.com/office/powerpoint/2010/main" val="701422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026" descr="C:\Dokumenty\Obrázky\obr\kolpo\biop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0363"/>
            <a:ext cx="6705600" cy="61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30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1027" descr="http://www2.plala.or.jp/oniwa-kokko/saibousin/saibouzou-no-e/lee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0386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29" name="Picture 1029" descr="http://www2.plala.or.jp/oniwa-kokko/saibousin/saibouzou-no-e/leep-to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17817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1" name="Picture 1031" descr="http://www.emedicine.com/med/images/2206Fig7-LE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505200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43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Nejčastější gynekologické tumory</a:t>
            </a:r>
          </a:p>
        </p:txBody>
      </p:sp>
      <p:graphicFrame>
        <p:nvGraphicFramePr>
          <p:cNvPr id="163890" name="Group 5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0675341"/>
              </p:ext>
            </p:extLst>
          </p:nvPr>
        </p:nvGraphicFramePr>
        <p:xfrm>
          <a:off x="114300" y="2438400"/>
          <a:ext cx="8915400" cy="213201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Vulva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Děložní hrdlo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Děložní tělo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Ovárium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Incidence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Mortalita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07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Terapie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Destrukční metody – kryoterapie, laserová vaporizace, elektrodiatermokoagulace</a:t>
            </a:r>
          </a:p>
          <a:p>
            <a:r>
              <a:rPr lang="cs-CZ"/>
              <a:t>Ablační metody – klasická konizace, LEEP,laserová konizace, hysterectomie</a:t>
            </a:r>
          </a:p>
        </p:txBody>
      </p:sp>
    </p:spTree>
    <p:extLst>
      <p:ext uri="{BB962C8B-B14F-4D97-AF65-F5344CB8AC3E}">
        <p14:creationId xmlns:p14="http://schemas.microsoft.com/office/powerpoint/2010/main" val="3159042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Tumory děložního těla</a:t>
            </a:r>
          </a:p>
        </p:txBody>
      </p:sp>
    </p:spTree>
    <p:extLst>
      <p:ext uri="{BB962C8B-B14F-4D97-AF65-F5344CB8AC3E}">
        <p14:creationId xmlns:p14="http://schemas.microsoft.com/office/powerpoint/2010/main" val="3273162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467600" cy="1797050"/>
          </a:xfrm>
        </p:spPr>
        <p:txBody>
          <a:bodyPr/>
          <a:lstStyle/>
          <a:p>
            <a:r>
              <a:rPr lang="cs-CZ"/>
              <a:t>Pseudotumory a benigní tumory děložního těla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2778125"/>
          </a:xfrm>
        </p:spPr>
        <p:txBody>
          <a:bodyPr/>
          <a:lstStyle/>
          <a:p>
            <a:r>
              <a:rPr lang="cs-CZ"/>
              <a:t>Endometriální polyp – symptomy – nepravidelné krvácení z rodidel – diagnostika – UZ – terapie – hysteroskopická resekce</a:t>
            </a:r>
          </a:p>
          <a:p>
            <a:r>
              <a:rPr lang="cs-CZ"/>
              <a:t>Děložní leiomyom</a:t>
            </a:r>
          </a:p>
        </p:txBody>
      </p:sp>
    </p:spTree>
    <p:extLst>
      <p:ext uri="{BB962C8B-B14F-4D97-AF65-F5344CB8AC3E}">
        <p14:creationId xmlns:p14="http://schemas.microsoft.com/office/powerpoint/2010/main" val="3943420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http://www-medlib.med.utah.edu/WebPath/jpeg4/FEM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90600"/>
            <a:ext cx="8305800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Comment 4"/>
          <p:cNvSpPr>
            <a:spLocks noChangeArrowheads="1"/>
          </p:cNvSpPr>
          <p:nvPr/>
        </p:nvSpPr>
        <p:spPr bwMode="auto">
          <a:xfrm>
            <a:off x="457200" y="533400"/>
            <a:ext cx="22860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Endometriální polyp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16888958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Děložní leiomyom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Benigní mesenchymový nádor</a:t>
            </a:r>
          </a:p>
          <a:p>
            <a:r>
              <a:rPr lang="cs-CZ"/>
              <a:t>Nejčastějším nádoremděložního těla – postihuje 30-40% žen</a:t>
            </a:r>
          </a:p>
          <a:p>
            <a:r>
              <a:rPr lang="cs-CZ"/>
              <a:t>Hormonálně dependentní nádor – receptory pro estrogeny a gestageny</a:t>
            </a:r>
          </a:p>
          <a:p>
            <a:r>
              <a:rPr lang="cs-CZ"/>
              <a:t>Po menopause regreduje</a:t>
            </a:r>
          </a:p>
        </p:txBody>
      </p:sp>
    </p:spTree>
    <p:extLst>
      <p:ext uri="{BB962C8B-B14F-4D97-AF65-F5344CB8AC3E}">
        <p14:creationId xmlns:p14="http://schemas.microsoft.com/office/powerpoint/2010/main" val="4247108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Prekancerózy děložního těla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Atypická hyperplázie endometria</a:t>
            </a:r>
          </a:p>
          <a:p>
            <a:r>
              <a:rPr lang="cs-CZ"/>
              <a:t>Relativní hyperestrinisumus – anovulační cykly, obezita, neoponované estrogeny, hormonálně aktivní tumory ovarií</a:t>
            </a:r>
          </a:p>
          <a:p>
            <a:r>
              <a:rPr lang="cs-CZ"/>
              <a:t>Simplexní hyperplázie endometria </a:t>
            </a:r>
          </a:p>
          <a:p>
            <a:r>
              <a:rPr lang="cs-CZ"/>
              <a:t>Atypická hyperplázie endometria</a:t>
            </a:r>
          </a:p>
          <a:p>
            <a:r>
              <a:rPr lang="cs-CZ"/>
              <a:t>Diferencovaný adenkoarcinom endometria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812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 descr="http://www-medlib.med.utah.edu/WebPath/jpeg4/FEM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54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Comment 4"/>
          <p:cNvSpPr>
            <a:spLocks noChangeArrowheads="1"/>
          </p:cNvSpPr>
          <p:nvPr/>
        </p:nvSpPr>
        <p:spPr bwMode="auto">
          <a:xfrm>
            <a:off x="685800" y="304800"/>
            <a:ext cx="3336925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Hyperplázie endometria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7522" y="6551919"/>
            <a:ext cx="28087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http://library.med.utah.edu/WebPath/FEMHTML/</a:t>
            </a:r>
          </a:p>
        </p:txBody>
      </p:sp>
    </p:spTree>
    <p:extLst>
      <p:ext uri="{BB962C8B-B14F-4D97-AF65-F5344CB8AC3E}">
        <p14:creationId xmlns:p14="http://schemas.microsoft.com/office/powerpoint/2010/main" val="25839605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Terapie prekanceróz endometria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Hysterektomie</a:t>
            </a:r>
          </a:p>
          <a:p>
            <a:r>
              <a:rPr lang="cs-CZ"/>
              <a:t>Gestageny </a:t>
            </a:r>
          </a:p>
        </p:txBody>
      </p:sp>
    </p:spTree>
    <p:extLst>
      <p:ext uri="{BB962C8B-B14F-4D97-AF65-F5344CB8AC3E}">
        <p14:creationId xmlns:p14="http://schemas.microsoft.com/office/powerpoint/2010/main" val="5901821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Přednádorové</a:t>
            </a:r>
            <a:r>
              <a:rPr lang="cs-CZ" dirty="0"/>
              <a:t> stavy, detekce, preventivní prohlídky</a:t>
            </a:r>
          </a:p>
          <a:p>
            <a:r>
              <a:rPr lang="cs-CZ" dirty="0"/>
              <a:t>Prekancerózy a maligní nádory vulvy a vagíny</a:t>
            </a:r>
          </a:p>
          <a:p>
            <a:r>
              <a:rPr lang="cs-CZ" dirty="0"/>
              <a:t>Prekancerózy a maligní nádory hrdla děložního</a:t>
            </a:r>
          </a:p>
          <a:p>
            <a:r>
              <a:rPr lang="cs-CZ" dirty="0"/>
              <a:t>Prekancerózy a maligní nádory těla děložního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411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latin typeface="Desyrel" pitchFamily="2" charset="0"/>
              </a:rPr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22089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Nejčastější gynekologické tumory </a:t>
            </a:r>
          </a:p>
        </p:txBody>
      </p:sp>
      <p:graphicFrame>
        <p:nvGraphicFramePr>
          <p:cNvPr id="1648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1038" y="1657350"/>
          <a:ext cx="7772400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f" r:id="rId3" imgW="8886757" imgH="5095785" progId="MSGraph.Chart.8">
                  <p:embed followColorScheme="full"/>
                </p:oleObj>
              </mc:Choice>
              <mc:Fallback>
                <p:oleObj name="Graf" r:id="rId3" imgW="8886757" imgH="50957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657350"/>
                        <a:ext cx="7772400" cy="445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0" name="Object 6"/>
          <p:cNvGraphicFramePr>
            <a:graphicFrameLocks noChangeAspect="1"/>
          </p:cNvGraphicFramePr>
          <p:nvPr/>
        </p:nvGraphicFramePr>
        <p:xfrm>
          <a:off x="609600" y="1704975"/>
          <a:ext cx="8229600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af" r:id="rId5" imgW="3362551" imgH="1724266" progId="Excel.Chart.8">
                  <p:embed/>
                </p:oleObj>
              </mc:Choice>
              <mc:Fallback>
                <p:oleObj name="Graf" r:id="rId5" imgW="3362551" imgH="17242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04975"/>
                        <a:ext cx="8229600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Tumory vulvy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20988" y="3330575"/>
            <a:ext cx="3503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3200"/>
              <a:t>Incidence 4/100 000</a:t>
            </a:r>
          </a:p>
        </p:txBody>
      </p:sp>
    </p:spTree>
    <p:extLst>
      <p:ext uri="{BB962C8B-B14F-4D97-AF65-F5344CB8AC3E}">
        <p14:creationId xmlns:p14="http://schemas.microsoft.com/office/powerpoint/2010/main" val="338352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Nepravé tumory vulvy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inkluzní cysty</a:t>
            </a:r>
          </a:p>
          <a:p>
            <a:r>
              <a:rPr lang="cs-CZ"/>
              <a:t> ateromy</a:t>
            </a:r>
          </a:p>
          <a:p>
            <a:r>
              <a:rPr lang="cs-CZ"/>
              <a:t> Schlofferův tumor</a:t>
            </a:r>
          </a:p>
          <a:p>
            <a:r>
              <a:rPr lang="cs-CZ"/>
              <a:t> cysty Bartolinovy žlazky</a:t>
            </a:r>
          </a:p>
          <a:p>
            <a:r>
              <a:rPr lang="cs-CZ"/>
              <a:t> endometrióza vulvy</a:t>
            </a:r>
          </a:p>
          <a:p>
            <a:pPr lvl="1"/>
            <a:r>
              <a:rPr lang="cs-CZ"/>
              <a:t>Terapie - chirurgická</a:t>
            </a:r>
          </a:p>
        </p:txBody>
      </p:sp>
    </p:spTree>
    <p:extLst>
      <p:ext uri="{BB962C8B-B14F-4D97-AF65-F5344CB8AC3E}">
        <p14:creationId xmlns:p14="http://schemas.microsoft.com/office/powerpoint/2010/main" val="266304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649287"/>
          </a:xfrm>
        </p:spPr>
        <p:txBody>
          <a:bodyPr>
            <a:normAutofit fontScale="90000"/>
          </a:bodyPr>
          <a:lstStyle/>
          <a:p>
            <a:r>
              <a:rPr lang="cs-CZ"/>
              <a:t>Benigní tumory vulvy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Lipom</a:t>
            </a:r>
          </a:p>
          <a:p>
            <a:r>
              <a:rPr lang="cs-CZ"/>
              <a:t>Fibrom</a:t>
            </a:r>
          </a:p>
          <a:p>
            <a:r>
              <a:rPr lang="cs-CZ"/>
              <a:t>Leiomyom</a:t>
            </a:r>
          </a:p>
          <a:p>
            <a:r>
              <a:rPr lang="cs-CZ"/>
              <a:t>Hemangiom</a:t>
            </a:r>
          </a:p>
          <a:p>
            <a:r>
              <a:rPr lang="cs-CZ"/>
              <a:t>Pigmentové névy</a:t>
            </a:r>
          </a:p>
          <a:p>
            <a:pPr lvl="1"/>
            <a:r>
              <a:rPr lang="cs-CZ"/>
              <a:t>Terapie chirurgická</a:t>
            </a:r>
          </a:p>
        </p:txBody>
      </p:sp>
    </p:spTree>
    <p:extLst>
      <p:ext uri="{BB962C8B-B14F-4D97-AF65-F5344CB8AC3E}">
        <p14:creationId xmlns:p14="http://schemas.microsoft.com/office/powerpoint/2010/main" val="35007906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1017</Words>
  <Application>Microsoft Office PowerPoint</Application>
  <PresentationFormat>Předvádění na obrazovce (4:3)</PresentationFormat>
  <Paragraphs>208</Paragraphs>
  <Slides>59</Slides>
  <Notes>0</Notes>
  <HiddenSlides>17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Calibri</vt:lpstr>
      <vt:lpstr>Desyrel</vt:lpstr>
      <vt:lpstr>Times New Roman</vt:lpstr>
      <vt:lpstr>Wingdings</vt:lpstr>
      <vt:lpstr>Motiv systému Office</vt:lpstr>
      <vt:lpstr>Graf</vt:lpstr>
      <vt:lpstr>Prekancerózy v gynekologii</vt:lpstr>
      <vt:lpstr>Prevence zhoubných nádorů</vt:lpstr>
      <vt:lpstr>Diagnostika maligních nádorů</vt:lpstr>
      <vt:lpstr>Statistické  ukazatele nádorů</vt:lpstr>
      <vt:lpstr>Nejčastější gynekologické tumory</vt:lpstr>
      <vt:lpstr>Nejčastější gynekologické tumory </vt:lpstr>
      <vt:lpstr>Tumory vulvy</vt:lpstr>
      <vt:lpstr>Nepravé tumory vulvy</vt:lpstr>
      <vt:lpstr>Benigní tumory vulvy</vt:lpstr>
      <vt:lpstr>Prezentace aplikace PowerPoint</vt:lpstr>
      <vt:lpstr>Prekancerózy vulvy</vt:lpstr>
      <vt:lpstr>Tumory pochvy</vt:lpstr>
      <vt:lpstr>Nenádorové a benigní změny</vt:lpstr>
      <vt:lpstr>Prekancerózy pochvy</vt:lpstr>
      <vt:lpstr>Tumory děložního hrdla</vt:lpstr>
      <vt:lpstr>Nenádorové změny a nezhoubné tumory děložního hrdla</vt:lpstr>
      <vt:lpstr>Prekancerózy děložního hrdla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Screening, diagnostika prekanceróz</vt:lpstr>
      <vt:lpstr>Kolposkopie</vt:lpstr>
      <vt:lpstr>Nesuspektní kolposkopické nálezy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Nerozhodné kolposkopické nálezy – Low grade</vt:lpstr>
      <vt:lpstr>Prezentace aplikace PowerPoint</vt:lpstr>
      <vt:lpstr>Suspektní kolposkopické nálezy – High grade</vt:lpstr>
      <vt:lpstr>Prezentace aplikace PowerPoint</vt:lpstr>
      <vt:lpstr>Prezentace aplikace PowerPoint</vt:lpstr>
      <vt:lpstr>Prezentace aplikace PowerPoint</vt:lpstr>
      <vt:lpstr>Prezentace aplikace PowerPoint</vt:lpstr>
      <vt:lpstr>Onkologická cytologie</vt:lpstr>
      <vt:lpstr>Prezentace aplikace PowerPoint</vt:lpstr>
      <vt:lpstr>Hodnocení onkologické cytologie Buněčná jádra </vt:lpstr>
      <vt:lpstr>Hodnocení onkologické cytologie  velikost buněk</vt:lpstr>
      <vt:lpstr>Hodnocení onkologické cytologie  Bethesda systém</vt:lpstr>
      <vt:lpstr>Buněčné změny dlaždicového epitelu</vt:lpstr>
      <vt:lpstr>Buněčné změny žlazového epitelu</vt:lpstr>
      <vt:lpstr>Biopsie</vt:lpstr>
      <vt:lpstr>Prezentace aplikace PowerPoint</vt:lpstr>
      <vt:lpstr>Prezentace aplikace PowerPoint</vt:lpstr>
      <vt:lpstr>Terapie</vt:lpstr>
      <vt:lpstr>Tumory děložního těla</vt:lpstr>
      <vt:lpstr>Pseudotumory a benigní tumory děložního těla</vt:lpstr>
      <vt:lpstr>Prezentace aplikace PowerPoint</vt:lpstr>
      <vt:lpstr>Děložní leiomyom</vt:lpstr>
      <vt:lpstr>Prekancerózy děložního těla</vt:lpstr>
      <vt:lpstr>Prezentace aplikace PowerPoint</vt:lpstr>
      <vt:lpstr>Terapie prekanceróz endometria</vt:lpstr>
      <vt:lpstr>Otázky</vt:lpstr>
      <vt:lpstr>Děkuji za pozornost Petr Křepelka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Prekancerózy v gynekologii</dc:title>
  <dc:creator>UPMD</dc:creator>
  <cp:lastModifiedBy>Křepelka, Petr</cp:lastModifiedBy>
  <cp:revision>5</cp:revision>
  <dcterms:created xsi:type="dcterms:W3CDTF">2012-01-07T15:23:25Z</dcterms:created>
  <dcterms:modified xsi:type="dcterms:W3CDTF">2020-02-27T17:27:03Z</dcterms:modified>
</cp:coreProperties>
</file>