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62" r:id="rId7"/>
    <p:sldId id="264" r:id="rId8"/>
    <p:sldId id="263" r:id="rId9"/>
    <p:sldId id="269" r:id="rId10"/>
    <p:sldId id="271" r:id="rId11"/>
    <p:sldId id="272" r:id="rId12"/>
    <p:sldId id="270" r:id="rId13"/>
    <p:sldId id="265" r:id="rId14"/>
    <p:sldId id="266" r:id="rId15"/>
    <p:sldId id="267" r:id="rId16"/>
    <p:sldId id="268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89589-C5E9-459D-BB6C-D6CE4BFB5C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/>
              <a:t>Didaktika tělesné výchovy 5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DF0A22-EAAA-4998-839A-4C258FE2B5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670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74D345-CB5C-4F75-8C58-A7A1AEEC7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4095"/>
            <a:ext cx="8596668" cy="52850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Funkce učitele při pohybových aktivitách v MŠ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DBDE5A-7F6B-483E-A4E8-651B34F0A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17" y="1526959"/>
            <a:ext cx="9214368" cy="4514404"/>
          </a:xfrm>
        </p:spPr>
        <p:txBody>
          <a:bodyPr/>
          <a:lstStyle/>
          <a:p>
            <a:r>
              <a:rPr lang="cs-CZ" sz="2400" dirty="0"/>
              <a:t>motivace</a:t>
            </a:r>
          </a:p>
          <a:p>
            <a:r>
              <a:rPr lang="cs-CZ" sz="2400" dirty="0"/>
              <a:t>názorná ukázka</a:t>
            </a:r>
          </a:p>
          <a:p>
            <a:r>
              <a:rPr lang="cs-CZ" sz="2400" dirty="0"/>
              <a:t>korekce</a:t>
            </a:r>
          </a:p>
          <a:p>
            <a:r>
              <a:rPr lang="cs-CZ" sz="2400" dirty="0"/>
              <a:t>dopomoc</a:t>
            </a:r>
          </a:p>
          <a:p>
            <a:r>
              <a:rPr lang="cs-CZ" sz="2400" dirty="0"/>
              <a:t>podpora </a:t>
            </a:r>
          </a:p>
          <a:p>
            <a:r>
              <a:rPr lang="cs-CZ" sz="2400" dirty="0"/>
              <a:t>komunikace </a:t>
            </a:r>
          </a:p>
          <a:p>
            <a:r>
              <a:rPr lang="cs-CZ" sz="2400" dirty="0"/>
              <a:t>sledování</a:t>
            </a:r>
          </a:p>
          <a:p>
            <a:r>
              <a:rPr lang="cs-CZ" sz="2400" dirty="0"/>
              <a:t>příprava pomůcek </a:t>
            </a:r>
          </a:p>
          <a:p>
            <a:r>
              <a:rPr lang="cs-CZ" sz="2400" dirty="0"/>
              <a:t>naslouchání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372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D136C1-7FB1-4148-A04F-5EB060B85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97747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Chyby při realizaci pohybových aktivit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C0695D-A847-4098-8F6F-37A9ECC01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7739"/>
            <a:ext cx="9045506" cy="4623623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dlouhé vysvětlování</a:t>
            </a:r>
          </a:p>
          <a:p>
            <a:r>
              <a:rPr lang="cs-CZ" sz="2400" dirty="0"/>
              <a:t>náročná příprava nářadí a pomůcek</a:t>
            </a:r>
          </a:p>
          <a:p>
            <a:r>
              <a:rPr lang="cs-CZ" sz="2400" dirty="0"/>
              <a:t>náročná organizace dětí</a:t>
            </a:r>
          </a:p>
          <a:p>
            <a:r>
              <a:rPr lang="cs-CZ" sz="2400" dirty="0"/>
              <a:t>velký rozsah cvičení jednotlivců</a:t>
            </a:r>
          </a:p>
          <a:p>
            <a:r>
              <a:rPr lang="cs-CZ" sz="2400" dirty="0"/>
              <a:t>čekání v družstvu</a:t>
            </a:r>
          </a:p>
          <a:p>
            <a:pPr marL="457200" lvl="1" indent="0">
              <a:buNone/>
            </a:pPr>
            <a:r>
              <a:rPr lang="cs-CZ" sz="2000" dirty="0"/>
              <a:t>		</a:t>
            </a:r>
            <a:r>
              <a:rPr lang="cs-CZ" sz="2800" dirty="0"/>
              <a:t>= špatná organizace </a:t>
            </a:r>
            <a:endParaRPr lang="cs-CZ" sz="2000" dirty="0"/>
          </a:p>
          <a:p>
            <a:r>
              <a:rPr lang="cs-CZ" sz="2400" dirty="0"/>
              <a:t>Důsledky:</a:t>
            </a:r>
          </a:p>
          <a:p>
            <a:pPr lvl="1"/>
            <a:r>
              <a:rPr lang="cs-CZ" sz="2000" dirty="0"/>
              <a:t>nekázeň</a:t>
            </a:r>
          </a:p>
          <a:p>
            <a:pPr lvl="1"/>
            <a:r>
              <a:rPr lang="cs-CZ" sz="2000" dirty="0"/>
              <a:t>nesplnění cílů</a:t>
            </a:r>
          </a:p>
          <a:p>
            <a:pPr lvl="1"/>
            <a:r>
              <a:rPr lang="cs-CZ" sz="2000" dirty="0"/>
              <a:t>snížená bezpečnost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507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F8851-6149-4796-8838-B7BEDB6A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09997"/>
            <a:ext cx="8596668" cy="50898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Spolupráce s rodiči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5DD3FF-3593-4932-ACE0-EBF991E63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976544"/>
            <a:ext cx="10206690" cy="550415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rodiče jsou prvními vychovateli – prvními vzory</a:t>
            </a:r>
          </a:p>
          <a:p>
            <a:r>
              <a:rPr lang="cs-CZ" dirty="0"/>
              <a:t>MŠ by měla být partnerem – pomocníkem</a:t>
            </a:r>
          </a:p>
          <a:p>
            <a:r>
              <a:rPr lang="cs-CZ" dirty="0"/>
              <a:t>předpoklady:</a:t>
            </a:r>
          </a:p>
          <a:p>
            <a:pPr lvl="1"/>
            <a:r>
              <a:rPr lang="cs-CZ" dirty="0"/>
              <a:t>značná doba, kterou děti tráví v MŠ</a:t>
            </a:r>
          </a:p>
          <a:p>
            <a:pPr lvl="1"/>
            <a:r>
              <a:rPr lang="cs-CZ" dirty="0"/>
              <a:t>odborné vedení pedagogů</a:t>
            </a:r>
          </a:p>
          <a:p>
            <a:r>
              <a:rPr lang="cs-CZ" dirty="0"/>
              <a:t>MŠ se může pokusit ovlivnit rodinné prostředí – pozitivní a inspirativní vzor</a:t>
            </a:r>
          </a:p>
          <a:p>
            <a:r>
              <a:rPr lang="cs-CZ" dirty="0"/>
              <a:t>pedagog = odborník = poradce</a:t>
            </a:r>
          </a:p>
          <a:p>
            <a:r>
              <a:rPr lang="cs-CZ" dirty="0"/>
              <a:t>nabídka cvičení s dětmi</a:t>
            </a:r>
          </a:p>
          <a:p>
            <a:r>
              <a:rPr lang="cs-CZ" dirty="0"/>
              <a:t>jednorázové akce – táboráky, sportovní odpoledne, výlety, školky v přírodě, besídky</a:t>
            </a:r>
          </a:p>
          <a:p>
            <a:r>
              <a:rPr lang="cs-CZ" dirty="0"/>
              <a:t>pedagog může poskytnout rodičům důležité informace o dítěti </a:t>
            </a:r>
          </a:p>
          <a:p>
            <a:pPr lvl="1"/>
            <a:r>
              <a:rPr lang="cs-CZ" dirty="0"/>
              <a:t>držení těla, koordinační schopnosti, </a:t>
            </a:r>
            <a:r>
              <a:rPr lang="cs-CZ" dirty="0" err="1"/>
              <a:t>dysbalance</a:t>
            </a:r>
            <a:endParaRPr lang="cs-CZ" dirty="0"/>
          </a:p>
          <a:p>
            <a:pPr lvl="1"/>
            <a:r>
              <a:rPr lang="cs-CZ" dirty="0"/>
              <a:t>talent či nadání pro vybranou pohybovou aktivitu</a:t>
            </a:r>
          </a:p>
          <a:p>
            <a:pPr lvl="1"/>
            <a:r>
              <a:rPr lang="cs-CZ" dirty="0"/>
              <a:t>přetížení, únava</a:t>
            </a:r>
          </a:p>
          <a:p>
            <a:pPr lvl="1"/>
            <a:r>
              <a:rPr lang="cs-CZ" dirty="0"/>
              <a:t>nedostatek pohybu</a:t>
            </a:r>
          </a:p>
          <a:p>
            <a:pPr marL="0" indent="0" algn="ctr">
              <a:buNone/>
            </a:pPr>
            <a:r>
              <a:rPr lang="cs-CZ" dirty="0"/>
              <a:t>Důležitá je komunikace s rodiči!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8675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22B0A4-36F6-433B-B259-BEE4EE1E7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312" y="281126"/>
            <a:ext cx="8596668" cy="651029"/>
          </a:xfrm>
        </p:spPr>
        <p:txBody>
          <a:bodyPr/>
          <a:lstStyle/>
          <a:p>
            <a:pPr algn="ctr"/>
            <a:r>
              <a:rPr lang="cs-CZ" dirty="0"/>
              <a:t>Hra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9E4A2D-A4C7-4A96-BB54-DC830E5F4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74199"/>
            <a:ext cx="9913727" cy="49671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dirty="0"/>
              <a:t>Co je to hra?....</a:t>
            </a:r>
          </a:p>
          <a:p>
            <a:pPr marL="45720" indent="0">
              <a:buNone/>
            </a:pPr>
            <a:r>
              <a:rPr lang="cs-CZ" dirty="0"/>
              <a:t>			Je to součást života každého z nás, aniž bychom si to uvědomovali.</a:t>
            </a:r>
          </a:p>
          <a:p>
            <a:r>
              <a:rPr lang="cs-CZ" dirty="0"/>
              <a:t>reálná činnost, která má své charakteristiky, daná pravidla</a:t>
            </a:r>
          </a:p>
          <a:p>
            <a:r>
              <a:rPr lang="cs-CZ" dirty="0"/>
              <a:t>cílená činnost člověka, </a:t>
            </a:r>
            <a:r>
              <a:rPr lang="cs-CZ" b="1" dirty="0"/>
              <a:t>zdánlivě</a:t>
            </a:r>
            <a:r>
              <a:rPr lang="cs-CZ" dirty="0"/>
              <a:t> zcela neproduktivní - je však </a:t>
            </a:r>
            <a:r>
              <a:rPr lang="cs-CZ" b="1" dirty="0"/>
              <a:t>nezbytná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Náhledy na definici hry:</a:t>
            </a:r>
          </a:p>
          <a:p>
            <a:pPr marL="45720" indent="0">
              <a:buNone/>
            </a:pPr>
            <a:r>
              <a:rPr lang="cs-CZ" dirty="0"/>
              <a:t>„Hra je určitý druh konfliktu.“ (</a:t>
            </a:r>
            <a:r>
              <a:rPr lang="cs-CZ" dirty="0" err="1"/>
              <a:t>Sutton</a:t>
            </a:r>
            <a:r>
              <a:rPr lang="cs-CZ" dirty="0"/>
              <a:t>-Smith, 1978) – otázka výhry a prohry</a:t>
            </a:r>
          </a:p>
          <a:p>
            <a:pPr marL="45720" indent="0">
              <a:buNone/>
            </a:pPr>
            <a:r>
              <a:rPr lang="cs-CZ" dirty="0"/>
              <a:t>„Hra je dobrovolnou spontánní činností a svobodným sebeuplatněním člověka.“ (</a:t>
            </a:r>
            <a:r>
              <a:rPr lang="cs-CZ" dirty="0" err="1"/>
              <a:t>Mišurcová</a:t>
            </a:r>
            <a:r>
              <a:rPr lang="cs-CZ" dirty="0"/>
              <a:t>, Fišer, </a:t>
            </a:r>
            <a:r>
              <a:rPr lang="cs-CZ" dirty="0" err="1"/>
              <a:t>Fixl</a:t>
            </a:r>
            <a:r>
              <a:rPr lang="cs-CZ" dirty="0"/>
              <a:t>, 1980)</a:t>
            </a:r>
          </a:p>
          <a:p>
            <a:pPr marL="45720" indent="0">
              <a:buNone/>
            </a:pPr>
            <a:r>
              <a:rPr lang="cs-CZ" dirty="0"/>
              <a:t>„Je to skutečná, reálná činnost, aktivita, která má určité charakteristiky. Jak v dětství a dospívání, tak ve vyšším věku je hra tou kategorií, kterou měníme nejen sebe, ale své okolí významněji, než si mnohokrát uvědomujeme.“ (Mazal, 2000)</a:t>
            </a:r>
          </a:p>
          <a:p>
            <a:pPr marL="45720" indent="0">
              <a:buNone/>
            </a:pPr>
            <a:r>
              <a:rPr lang="cs-CZ" dirty="0"/>
              <a:t>„Hra je základní aktivitou dětské seberealizace. I když vychází z vnitřního popudu a odráží podmínky, ve kterých se dítě nachází, je navíc originálně nastavena podle dispozic každého dítěte a její forma se v čase a společnosti proměňuje.“ (Koťátková, 2005)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8226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0D446-488E-437A-BD53-F5570A642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9394"/>
            <a:ext cx="8596668" cy="719091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Klasifikace her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F6FD38-D5A6-4E1F-8D4A-9CDF1ED64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0529"/>
            <a:ext cx="10082402" cy="491765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cs-CZ" dirty="0"/>
              <a:t>mnoho náhledů, mnoho dělení</a:t>
            </a:r>
          </a:p>
          <a:p>
            <a:r>
              <a:rPr lang="cs-CZ" dirty="0"/>
              <a:t>pro chlapce </a:t>
            </a:r>
            <a:r>
              <a:rPr lang="cs-CZ" b="1" dirty="0"/>
              <a:t>x</a:t>
            </a:r>
            <a:r>
              <a:rPr lang="cs-CZ" dirty="0"/>
              <a:t> pro dívky</a:t>
            </a:r>
          </a:p>
          <a:p>
            <a:r>
              <a:rPr lang="cs-CZ" dirty="0" err="1"/>
              <a:t>individulání</a:t>
            </a:r>
            <a:r>
              <a:rPr lang="cs-CZ" dirty="0"/>
              <a:t> </a:t>
            </a:r>
            <a:r>
              <a:rPr lang="cs-CZ" b="1" dirty="0"/>
              <a:t>x</a:t>
            </a:r>
            <a:r>
              <a:rPr lang="cs-CZ" dirty="0"/>
              <a:t> skupinové</a:t>
            </a:r>
          </a:p>
          <a:p>
            <a:r>
              <a:rPr lang="cs-CZ" dirty="0"/>
              <a:t>tvořivé </a:t>
            </a:r>
            <a:r>
              <a:rPr lang="cs-CZ" b="1" dirty="0"/>
              <a:t>x</a:t>
            </a:r>
            <a:r>
              <a:rPr lang="cs-CZ" dirty="0"/>
              <a:t> s pravidly</a:t>
            </a:r>
          </a:p>
          <a:p>
            <a:r>
              <a:rPr lang="cs-CZ" dirty="0"/>
              <a:t>intelektuální:</a:t>
            </a:r>
          </a:p>
          <a:p>
            <a:pPr lvl="2"/>
            <a:r>
              <a:rPr lang="cs-CZ" dirty="0"/>
              <a:t>manipulační</a:t>
            </a:r>
          </a:p>
          <a:p>
            <a:pPr lvl="2"/>
            <a:r>
              <a:rPr lang="cs-CZ" dirty="0"/>
              <a:t>konstruktivní</a:t>
            </a:r>
          </a:p>
          <a:p>
            <a:pPr lvl="2"/>
            <a:r>
              <a:rPr lang="cs-CZ" dirty="0"/>
              <a:t>napodobivé</a:t>
            </a:r>
          </a:p>
          <a:p>
            <a:pPr lvl="2"/>
            <a:r>
              <a:rPr lang="cs-CZ" dirty="0"/>
              <a:t>námětové</a:t>
            </a:r>
          </a:p>
          <a:p>
            <a:pPr lvl="2"/>
            <a:r>
              <a:rPr lang="cs-CZ" dirty="0"/>
              <a:t>fantazijní</a:t>
            </a:r>
          </a:p>
          <a:p>
            <a:pPr lvl="2"/>
            <a:r>
              <a:rPr lang="cs-CZ" dirty="0"/>
              <a:t>kombinační</a:t>
            </a:r>
          </a:p>
          <a:p>
            <a:r>
              <a:rPr lang="cs-CZ" sz="2300" b="1" dirty="0"/>
              <a:t>Pohybové hry - </a:t>
            </a:r>
            <a:r>
              <a:rPr lang="cs-CZ" sz="2300" dirty="0"/>
              <a:t>vedou ke správnému tělesnému rozvoji, podporují dobrou náladu a doplňují spontánní pohyb v životě dítěte.</a:t>
            </a:r>
          </a:p>
          <a:p>
            <a:pPr marL="2606040" lvl="8" indent="0">
              <a:buNone/>
            </a:pPr>
            <a:r>
              <a:rPr lang="cs-CZ" sz="2600" b="1" dirty="0"/>
              <a:t>Jejich základem je pohyb </a:t>
            </a:r>
            <a:r>
              <a:rPr lang="cs-CZ" sz="2600" b="1" dirty="0">
                <a:sym typeface="Wingdings" panose="05000000000000000000" pitchFamily="2" charset="2"/>
              </a:rPr>
              <a:t></a:t>
            </a:r>
            <a:endParaRPr lang="cs-CZ" sz="2600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362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DC2C10-0499-47BD-A14D-403097DA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505353" cy="88184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Význam pohybových her v předškolním věku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A2B37A-9E00-45C6-A49F-C2C507EE0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49407"/>
            <a:ext cx="9789439" cy="4691956"/>
          </a:xfrm>
        </p:spPr>
        <p:txBody>
          <a:bodyPr>
            <a:normAutofit/>
          </a:bodyPr>
          <a:lstStyle/>
          <a:p>
            <a:r>
              <a:rPr lang="cs-CZ" dirty="0"/>
              <a:t>předškolní období je období hry – od kojence až po školáka…(mnozí až do dospělosti </a:t>
            </a:r>
            <a:r>
              <a:rPr lang="cs-CZ" dirty="0">
                <a:sym typeface="Wingdings" panose="05000000000000000000" pitchFamily="2" charset="2"/>
              </a:rPr>
              <a:t>)</a:t>
            </a:r>
            <a:r>
              <a:rPr lang="cs-CZ" dirty="0"/>
              <a:t> </a:t>
            </a:r>
          </a:p>
          <a:p>
            <a:r>
              <a:rPr lang="cs-CZ" dirty="0"/>
              <a:t>nejzákladnější potřeba dítěte</a:t>
            </a:r>
          </a:p>
          <a:p>
            <a:r>
              <a:rPr lang="cs-CZ" dirty="0"/>
              <a:t>nezbytná k psychickému i fyzickému vývoji – přináší radost, motivuje, uspokojuje nás jako účastníky</a:t>
            </a:r>
          </a:p>
          <a:p>
            <a:r>
              <a:rPr lang="cs-CZ" dirty="0"/>
              <a:t>základní prostředek učení a rozvoje dítěte</a:t>
            </a:r>
          </a:p>
          <a:p>
            <a:r>
              <a:rPr lang="cs-CZ" dirty="0"/>
              <a:t>prostředek pro socializaci</a:t>
            </a:r>
          </a:p>
          <a:p>
            <a:r>
              <a:rPr lang="cs-CZ" dirty="0"/>
              <a:t>využívány ve školní tělesné výchově, sportovní přípravě, rekreačních aktivitách</a:t>
            </a:r>
          </a:p>
          <a:p>
            <a:r>
              <a:rPr lang="cs-CZ" dirty="0"/>
              <a:t>diagnostický a klasifikační prostředek  všech věkových a výkonnostních skupin</a:t>
            </a:r>
          </a:p>
          <a:p>
            <a:r>
              <a:rPr lang="cs-CZ" sz="1800" dirty="0"/>
              <a:t>formuje osobnost – hra má svá pravidla, normy, které musíme dodržovat</a:t>
            </a:r>
          </a:p>
          <a:p>
            <a:r>
              <a:rPr lang="cs-CZ" sz="1800" dirty="0"/>
              <a:t>hra má účelný a souvislý uzavřený děj</a:t>
            </a:r>
          </a:p>
          <a:p>
            <a:r>
              <a:rPr lang="cs-CZ" sz="1800" dirty="0"/>
              <a:t>je charakterizována napětím, radostí, veselím, motivací k činnosti, soutěživostí, uplatnění získaných dovedností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654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7C4BA-8657-47B6-A12F-3BF72F12E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72862"/>
            <a:ext cx="8596668" cy="870012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Pohybová pohádka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733D9F-B26B-4594-820B-BCC440693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42875"/>
            <a:ext cx="9407699" cy="4798488"/>
          </a:xfrm>
        </p:spPr>
        <p:txBody>
          <a:bodyPr/>
          <a:lstStyle/>
          <a:p>
            <a:r>
              <a:rPr lang="cs-CZ" dirty="0"/>
              <a:t>spojení jednotlivých her do celku</a:t>
            </a:r>
          </a:p>
          <a:p>
            <a:r>
              <a:rPr lang="cs-CZ" dirty="0"/>
              <a:t>lepší motivace a pozornost dětí během celé pohádky než u jednotlivých her </a:t>
            </a:r>
          </a:p>
          <a:p>
            <a:r>
              <a:rPr lang="cs-CZ" dirty="0"/>
              <a:t>3 – 7 pohybových her, které na sebe navazují – jsou propojené</a:t>
            </a:r>
          </a:p>
          <a:p>
            <a:r>
              <a:rPr lang="cs-CZ" dirty="0"/>
              <a:t>úvod – seřazení dětí, hry na zahřátí a protažení – vtáhnutí do příběhu</a:t>
            </a:r>
          </a:p>
          <a:p>
            <a:r>
              <a:rPr lang="cs-CZ" dirty="0"/>
              <a:t>hlavní část – nácvik nových dovedností, opakování, zdokonalování dovedností</a:t>
            </a:r>
          </a:p>
          <a:p>
            <a:r>
              <a:rPr lang="cs-CZ" dirty="0"/>
              <a:t>závěr – hry klidnějšího charakteru, vyhodnocení hry, ale bez výtek či napomínání</a:t>
            </a:r>
          </a:p>
          <a:p>
            <a:r>
              <a:rPr lang="cs-CZ" dirty="0"/>
              <a:t>důležitá role učitele jako vedoucího – správná motivace:</a:t>
            </a:r>
          </a:p>
          <a:p>
            <a:pPr lvl="1"/>
            <a:r>
              <a:rPr lang="cs-CZ" dirty="0"/>
              <a:t>využití různého materiálů – hračky, obrázky, hudební nástroje, básničky, písničky</a:t>
            </a:r>
          </a:p>
          <a:p>
            <a:endParaRPr lang="cs-CZ" dirty="0"/>
          </a:p>
          <a:p>
            <a:pPr marL="2606040" lvl="8" indent="0">
              <a:buNone/>
            </a:pPr>
            <a:r>
              <a:rPr lang="cs-CZ" sz="2000" dirty="0"/>
              <a:t>				</a:t>
            </a:r>
          </a:p>
          <a:p>
            <a:pPr marL="2606040" lvl="8" indent="0">
              <a:buNone/>
            </a:pPr>
            <a:r>
              <a:rPr lang="cs-CZ" sz="2000" dirty="0"/>
              <a:t>			</a:t>
            </a:r>
            <a:r>
              <a:rPr lang="cs-CZ" sz="2400" dirty="0"/>
              <a:t>„Herec není na škodu.“ </a:t>
            </a:r>
            <a:r>
              <a:rPr lang="cs-CZ" sz="2400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972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CB2FDC-1BEA-4F8B-8874-9517B15DA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69784"/>
            <a:ext cx="8596668" cy="55367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Hudebně pohybová výchova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2B4C1B-9D18-4B29-97DF-DA2BC32D9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00295"/>
            <a:ext cx="9817295" cy="4741068"/>
          </a:xfrm>
        </p:spPr>
        <p:txBody>
          <a:bodyPr/>
          <a:lstStyle/>
          <a:p>
            <a:r>
              <a:rPr lang="cs-CZ" dirty="0"/>
              <a:t>hudba a pohyb k sobě patří</a:t>
            </a:r>
          </a:p>
          <a:p>
            <a:r>
              <a:rPr lang="cs-CZ" dirty="0"/>
              <a:t>v předškolním vzdělávání by měla mít nezastupitelné místo</a:t>
            </a:r>
          </a:p>
          <a:p>
            <a:r>
              <a:rPr lang="cs-CZ" dirty="0"/>
              <a:t>zvolená hudba musí být jednoduchá – hudební i obsahové zpracování</a:t>
            </a:r>
          </a:p>
          <a:p>
            <a:r>
              <a:rPr lang="cs-CZ" dirty="0"/>
              <a:t>typy pohybové výchovy spojené s hudbou:</a:t>
            </a:r>
          </a:p>
          <a:p>
            <a:pPr lvl="1"/>
            <a:r>
              <a:rPr lang="cs-CZ" dirty="0"/>
              <a:t>říkadla skandovaná a bicí nástroj </a:t>
            </a:r>
          </a:p>
          <a:p>
            <a:pPr lvl="1"/>
            <a:r>
              <a:rPr lang="cs-CZ" dirty="0"/>
              <a:t>říkadla, podložená hudbou (skandovaná nebo ve formě písně) </a:t>
            </a:r>
          </a:p>
          <a:p>
            <a:pPr lvl="1"/>
            <a:r>
              <a:rPr lang="cs-CZ" dirty="0"/>
              <a:t>hudební skladbičky</a:t>
            </a:r>
          </a:p>
          <a:p>
            <a:pPr lvl="1"/>
            <a:r>
              <a:rPr lang="cs-CZ" dirty="0"/>
              <a:t>cvičení na hudbu – dětský aerobik</a:t>
            </a:r>
          </a:p>
          <a:p>
            <a:pPr lvl="1"/>
            <a:r>
              <a:rPr lang="cs-CZ" dirty="0"/>
              <a:t>tanec </a:t>
            </a:r>
          </a:p>
          <a:p>
            <a:r>
              <a:rPr lang="cs-CZ" dirty="0"/>
              <a:t>spojení s výukou hudební nauky – tempo, takt, síla, rytmus…</a:t>
            </a:r>
          </a:p>
          <a:p>
            <a:r>
              <a:rPr lang="cs-CZ" dirty="0"/>
              <a:t>rozvoj rytmické schopnosti – stimulace podněty sluchovými, vizuálními i taktilními</a:t>
            </a:r>
          </a:p>
          <a:p>
            <a:r>
              <a:rPr lang="cs-CZ" dirty="0"/>
              <a:t>hudba často není pouze kulisa neb o doprovod, ale mnohdy stimul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0954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11A442D-DBB7-45EB-9BA6-3EF9A0730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012055"/>
            <a:ext cx="8596668" cy="121624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Děkuji za pozornost a budu se těšit na příště. </a:t>
            </a:r>
            <a:r>
              <a:rPr lang="pl-PL" b="1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BAB0A31-E188-4830-96D2-27BF25A3D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828" y="2732110"/>
            <a:ext cx="5139373" cy="28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45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1AC5C-1241-4784-AC90-03F323A53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611885" cy="6068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Tělesná výchova v režimu mateřské školy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840482-CE12-45F7-A99A-3E2B5BC24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38" y="1367162"/>
            <a:ext cx="10348733" cy="480282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 dítě je velice důležitý rozvoj ve všech směrech - v MŠ obsah vymezen RVP PV.</a:t>
            </a:r>
          </a:p>
          <a:p>
            <a:pPr marL="0" indent="0" algn="ctr">
              <a:buNone/>
            </a:pPr>
            <a:r>
              <a:rPr lang="cs-CZ" dirty="0"/>
              <a:t>Pohybové aktivity mají odlišné postavení – pro dítě v tomto věku – NEZBYTNOST!</a:t>
            </a:r>
          </a:p>
          <a:p>
            <a:pPr marL="0" indent="0" algn="ctr">
              <a:buNone/>
            </a:pPr>
            <a:r>
              <a:rPr lang="cs-CZ" dirty="0"/>
              <a:t>Ostatní výchovy mají bezpochyby své zastoupení, ale žádná nemá takový vliv na naše zdraví!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Pravidelný režim dne, který je daný pravidelným časem jídla a střídáním činností</a:t>
            </a:r>
          </a:p>
          <a:p>
            <a:pPr marL="0" indent="0" algn="ctr">
              <a:buNone/>
            </a:pPr>
            <a:r>
              <a:rPr lang="cs-CZ" b="1" dirty="0"/>
              <a:t>spontánních</a:t>
            </a:r>
            <a:r>
              <a:rPr lang="cs-CZ" dirty="0"/>
              <a:t> a </a:t>
            </a:r>
            <a:r>
              <a:rPr lang="cs-CZ" b="1" dirty="0"/>
              <a:t>řízených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2101D54-1537-4919-9176-AE3F57E89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743169"/>
              </p:ext>
            </p:extLst>
          </p:nvPr>
        </p:nvGraphicFramePr>
        <p:xfrm>
          <a:off x="1419275" y="2991332"/>
          <a:ext cx="8127999" cy="1554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446846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5105494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63320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Potřeba pohybu u předškolního dítěte 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Délka záměrné pozornosti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Z těchto faktů bychom měli vycházet pro denní režim.</a:t>
                      </a:r>
                    </a:p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8814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cca 5 hodin denně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cca 10 – 15 minut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08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37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0432D-1C05-4289-AC9A-6F90C63F7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5208"/>
            <a:ext cx="8596668" cy="861134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Podmínky pro tělesnou výchovu v MŠ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26C3A1-873A-4AC2-829F-1382805CC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36342"/>
            <a:ext cx="10270299" cy="50547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Prostorové a materiální:</a:t>
            </a:r>
          </a:p>
          <a:p>
            <a:r>
              <a:rPr lang="cs-CZ" dirty="0"/>
              <a:t>vliv umístění školy</a:t>
            </a:r>
          </a:p>
          <a:p>
            <a:r>
              <a:rPr lang="cs-CZ" dirty="0"/>
              <a:t>jiné podmínky má školka na vesnici, v centru města, blízko sportoviště, blízko parku</a:t>
            </a:r>
          </a:p>
          <a:p>
            <a:r>
              <a:rPr lang="cs-CZ" dirty="0"/>
              <a:t>využití prostředí v přírodě – přírodní nerovnosti, kopečky, stromy, kameny</a:t>
            </a:r>
          </a:p>
          <a:p>
            <a:r>
              <a:rPr lang="cs-CZ" dirty="0"/>
              <a:t>vybraný materiál pro děti stále dostupný – pro spontánní aktivitu </a:t>
            </a:r>
          </a:p>
          <a:p>
            <a:pPr marL="0" indent="0">
              <a:buNone/>
            </a:pPr>
            <a:r>
              <a:rPr lang="cs-CZ" b="1" dirty="0"/>
              <a:t>Organizační podmínky:</a:t>
            </a:r>
          </a:p>
          <a:p>
            <a:r>
              <a:rPr lang="cs-CZ" dirty="0"/>
              <a:t>spontánní aktivity</a:t>
            </a:r>
          </a:p>
          <a:p>
            <a:r>
              <a:rPr lang="cs-CZ" dirty="0"/>
              <a:t>řízené aktivity</a:t>
            </a:r>
          </a:p>
          <a:p>
            <a:pPr marL="0" indent="0">
              <a:buNone/>
            </a:pPr>
            <a:r>
              <a:rPr lang="cs-CZ" b="1" dirty="0"/>
              <a:t>Personální podmínky:</a:t>
            </a:r>
          </a:p>
          <a:p>
            <a:r>
              <a:rPr lang="cs-CZ" dirty="0"/>
              <a:t>potřebný počet pedagogických pracovníků</a:t>
            </a:r>
          </a:p>
          <a:p>
            <a:r>
              <a:rPr lang="cs-CZ" dirty="0"/>
              <a:t>důležitý je postoj učitele – tím ovlivňuje výše zmíněné podmínky</a:t>
            </a:r>
          </a:p>
          <a:p>
            <a:r>
              <a:rPr lang="cs-CZ" dirty="0"/>
              <a:t>brzda – obava o bezpečnost</a:t>
            </a:r>
          </a:p>
          <a:p>
            <a:r>
              <a:rPr lang="cs-CZ" dirty="0"/>
              <a:t>důležité je celkové „naladění“ celého pedagogického sboru </a:t>
            </a:r>
          </a:p>
          <a:p>
            <a:r>
              <a:rPr lang="cs-CZ" dirty="0"/>
              <a:t>důležitý je osobní rozvoj – školení, nové inspirace</a:t>
            </a:r>
          </a:p>
          <a:p>
            <a:r>
              <a:rPr lang="cs-CZ" dirty="0"/>
              <a:t>spolupráce s externími pracovníky – odpolední kroužky</a:t>
            </a:r>
          </a:p>
        </p:txBody>
      </p:sp>
    </p:spTree>
    <p:extLst>
      <p:ext uri="{BB962C8B-B14F-4D97-AF65-F5344CB8AC3E}">
        <p14:creationId xmlns:p14="http://schemas.microsoft.com/office/powerpoint/2010/main" val="9471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7FEA2B-3B36-49E1-9E1C-52D54535C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7352"/>
            <a:ext cx="8596668" cy="807868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Současný stav pohybové aktivity v MŠ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0D73F2-0819-4A4C-813B-BE2312C77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25119"/>
            <a:ext cx="10002504" cy="481624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uvědomění si potřeby spontánního pohybu</a:t>
            </a:r>
          </a:p>
          <a:p>
            <a:r>
              <a:rPr lang="cs-CZ" dirty="0"/>
              <a:t>zařazování pohybových chvilek</a:t>
            </a:r>
          </a:p>
          <a:p>
            <a:r>
              <a:rPr lang="cs-CZ" dirty="0"/>
              <a:t>vybavenost školek – nové pomůcky na TV, náčiní, nářadí, školní hřiště</a:t>
            </a:r>
          </a:p>
          <a:p>
            <a:r>
              <a:rPr lang="cs-CZ" dirty="0"/>
              <a:t>nabídka zájmové činnosti</a:t>
            </a:r>
          </a:p>
          <a:p>
            <a:r>
              <a:rPr lang="cs-CZ" dirty="0"/>
              <a:t>kurzy plavání, psychomotoriky, hudebně – pohybové kroužky</a:t>
            </a:r>
          </a:p>
          <a:p>
            <a:r>
              <a:rPr lang="cs-CZ" dirty="0"/>
              <a:t>pronájmy sportovišť pro pohybové aktivity</a:t>
            </a:r>
          </a:p>
          <a:p>
            <a:r>
              <a:rPr lang="cs-CZ" dirty="0"/>
              <a:t>úpravy učeben</a:t>
            </a:r>
          </a:p>
          <a:p>
            <a:pPr marL="0" indent="0">
              <a:buNone/>
            </a:pPr>
            <a:r>
              <a:rPr lang="cs-CZ" dirty="0"/>
              <a:t>										</a:t>
            </a:r>
            <a:r>
              <a:rPr lang="cs-CZ" sz="4800" dirty="0"/>
              <a:t>X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stále nedostatečné respektování pohybových potřeb některých dětí </a:t>
            </a:r>
          </a:p>
          <a:p>
            <a:r>
              <a:rPr lang="cs-CZ" dirty="0"/>
              <a:t>malé využití pohybových chvilek během jiných činností</a:t>
            </a:r>
          </a:p>
        </p:txBody>
      </p:sp>
    </p:spTree>
    <p:extLst>
      <p:ext uri="{BB962C8B-B14F-4D97-AF65-F5344CB8AC3E}">
        <p14:creationId xmlns:p14="http://schemas.microsoft.com/office/powerpoint/2010/main" val="2720325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D5503-73EC-49AD-B11E-1CA37CE3E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9698"/>
            <a:ext cx="8596668" cy="831434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Spontánní aktivity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20AAAD-74B8-456E-8798-017C37A11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1130"/>
            <a:ext cx="10339854" cy="509477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 současné době vymizel spontánní pohyb z „ulice“ </a:t>
            </a:r>
          </a:p>
          <a:p>
            <a:pPr lvl="1"/>
            <a:r>
              <a:rPr lang="cs-CZ" dirty="0"/>
              <a:t>neformální skupiny dětí </a:t>
            </a:r>
          </a:p>
          <a:p>
            <a:pPr lvl="1"/>
            <a:r>
              <a:rPr lang="cs-CZ" dirty="0"/>
              <a:t>předávání zkušeností od starších</a:t>
            </a:r>
          </a:p>
          <a:p>
            <a:pPr lvl="1"/>
            <a:r>
              <a:rPr lang="cs-CZ" dirty="0"/>
              <a:t>samostatnost</a:t>
            </a:r>
          </a:p>
          <a:p>
            <a:r>
              <a:rPr lang="cs-CZ" dirty="0"/>
              <a:t>MŠ může do jisté míry nahradit</a:t>
            </a:r>
          </a:p>
          <a:p>
            <a:r>
              <a:rPr lang="cs-CZ" dirty="0"/>
              <a:t>v režimu dne většinou v ranních hodinách a při pobytu venku</a:t>
            </a:r>
          </a:p>
          <a:p>
            <a:r>
              <a:rPr lang="cs-CZ" dirty="0"/>
              <a:t>spontánní aktivita dětí závisí na:</a:t>
            </a:r>
          </a:p>
          <a:p>
            <a:pPr lvl="1"/>
            <a:r>
              <a:rPr lang="cs-CZ" dirty="0"/>
              <a:t>dostatečném prostoru</a:t>
            </a:r>
          </a:p>
          <a:p>
            <a:pPr lvl="1"/>
            <a:r>
              <a:rPr lang="cs-CZ" dirty="0"/>
              <a:t>dostatečném a podnětném vybavení</a:t>
            </a:r>
          </a:p>
          <a:p>
            <a:pPr lvl="1"/>
            <a:r>
              <a:rPr lang="cs-CZ" dirty="0"/>
              <a:t>pozitivním postoji učitelky </a:t>
            </a:r>
          </a:p>
          <a:p>
            <a:r>
              <a:rPr lang="cs-CZ" dirty="0"/>
              <a:t>spontánní aktivity vyžadují dodržování pravidel</a:t>
            </a:r>
          </a:p>
          <a:p>
            <a:pPr lvl="1"/>
            <a:r>
              <a:rPr lang="cs-CZ" dirty="0"/>
              <a:t>bezpečnost</a:t>
            </a:r>
          </a:p>
          <a:p>
            <a:pPr lvl="1"/>
            <a:r>
              <a:rPr lang="cs-CZ" dirty="0"/>
              <a:t>zodpovědnost za vybavení</a:t>
            </a:r>
          </a:p>
          <a:p>
            <a:pPr lvl="1"/>
            <a:r>
              <a:rPr lang="cs-CZ" dirty="0"/>
              <a:t>komunikace mezi vrstevníky</a:t>
            </a:r>
          </a:p>
          <a:p>
            <a:pPr lvl="1"/>
            <a:r>
              <a:rPr lang="cs-CZ" dirty="0"/>
              <a:t>respektování druhých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01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384DE21-C0BE-4E4C-AE6A-353158628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3006"/>
            <a:ext cx="8596668" cy="54528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Řízená pohybová aktivita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9A5AA1D-87EA-4BB5-A576-CA52FB392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5795"/>
            <a:ext cx="9297176" cy="466556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měla by být každodenní součástí programu</a:t>
            </a:r>
          </a:p>
          <a:p>
            <a:r>
              <a:rPr lang="cs-CZ" dirty="0"/>
              <a:t>je svým rozsahem a obsahem jednoznačně řízena osobností učitelky</a:t>
            </a:r>
          </a:p>
          <a:p>
            <a:pPr lvl="1"/>
            <a:r>
              <a:rPr lang="cs-CZ" dirty="0"/>
              <a:t>ostatní podmínky jsou druhotné – důležitý je </a:t>
            </a:r>
            <a:r>
              <a:rPr lang="cs-CZ" b="1" dirty="0"/>
              <a:t>přístup</a:t>
            </a:r>
            <a:r>
              <a:rPr lang="cs-CZ" dirty="0"/>
              <a:t> a </a:t>
            </a:r>
            <a:r>
              <a:rPr lang="cs-CZ" b="1" dirty="0"/>
              <a:t>příklad</a:t>
            </a:r>
            <a:r>
              <a:rPr lang="cs-CZ" dirty="0"/>
              <a:t> učitelky</a:t>
            </a:r>
          </a:p>
          <a:p>
            <a:r>
              <a:rPr lang="cs-CZ" dirty="0"/>
              <a:t>samostatné aktivity</a:t>
            </a:r>
          </a:p>
          <a:p>
            <a:r>
              <a:rPr lang="cs-CZ" dirty="0"/>
              <a:t>součástí tematického bloku</a:t>
            </a:r>
          </a:p>
          <a:p>
            <a:r>
              <a:rPr lang="cs-CZ" dirty="0"/>
              <a:t>krátké pohybové chvilky – jednotka tělesné výchovy</a:t>
            </a:r>
          </a:p>
          <a:p>
            <a:pPr lvl="1"/>
            <a:r>
              <a:rPr lang="cs-CZ" dirty="0"/>
              <a:t>10 – 40  minut</a:t>
            </a:r>
          </a:p>
          <a:p>
            <a:pPr lvl="1"/>
            <a:r>
              <a:rPr lang="cs-CZ" dirty="0"/>
              <a:t>činnosti motivované hrou </a:t>
            </a:r>
          </a:p>
          <a:p>
            <a:r>
              <a:rPr lang="cs-CZ" dirty="0"/>
              <a:t>zkrácená forma jednotky TV:</a:t>
            </a:r>
          </a:p>
          <a:p>
            <a:pPr lvl="1"/>
            <a:r>
              <a:rPr lang="cs-CZ" dirty="0"/>
              <a:t>úvodní – krátká hra</a:t>
            </a:r>
          </a:p>
          <a:p>
            <a:pPr lvl="1"/>
            <a:r>
              <a:rPr lang="cs-CZ" dirty="0"/>
              <a:t>přípravná – procvičení celého těla, přímivá cvičení</a:t>
            </a:r>
          </a:p>
          <a:p>
            <a:pPr lvl="1"/>
            <a:r>
              <a:rPr lang="cs-CZ" dirty="0"/>
              <a:t>závěrečná – hra</a:t>
            </a:r>
          </a:p>
          <a:p>
            <a:r>
              <a:rPr lang="cs-CZ" dirty="0"/>
              <a:t>nezkrácená forma = obdoba jednotky tělesné výchovy (s hlavní částí)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100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4EA52-E026-45E6-9127-10ABF7FFE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38975"/>
            <a:ext cx="8596668" cy="50898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Jednotlivě nebo ve skupině?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C32125-3DD5-4BCF-BE47-3B96ED153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967666"/>
            <a:ext cx="11414053" cy="5890334"/>
          </a:xfrm>
        </p:spPr>
        <p:txBody>
          <a:bodyPr>
            <a:normAutofit fontScale="77500" lnSpcReduction="20000"/>
          </a:bodyPr>
          <a:lstStyle/>
          <a:p>
            <a:r>
              <a:rPr lang="cs-CZ" sz="2300" dirty="0"/>
              <a:t>pokud si chce dítě hrát samostatně – umožněme mu to</a:t>
            </a:r>
          </a:p>
          <a:p>
            <a:r>
              <a:rPr lang="cs-CZ" sz="2300" dirty="0"/>
              <a:t>aktivity jednotlivce se lépe dělají ve skupině</a:t>
            </a:r>
          </a:p>
          <a:p>
            <a:r>
              <a:rPr lang="cs-CZ" sz="2300" dirty="0"/>
              <a:t>individuální problém lze řešit ve skupině – lepší motivace</a:t>
            </a:r>
          </a:p>
          <a:p>
            <a:pPr lvl="1"/>
            <a:r>
              <a:rPr lang="cs-CZ" sz="2300" dirty="0"/>
              <a:t>náprava u jednotlivce</a:t>
            </a:r>
          </a:p>
          <a:p>
            <a:pPr lvl="1"/>
            <a:r>
              <a:rPr lang="cs-CZ" sz="2300" dirty="0"/>
              <a:t>prevence u ostatních</a:t>
            </a:r>
          </a:p>
          <a:p>
            <a:pPr lvl="1"/>
            <a:r>
              <a:rPr lang="cs-CZ" sz="2300" dirty="0"/>
              <a:t>můžeme naplnit jak individuální, tak společný cíl</a:t>
            </a:r>
          </a:p>
          <a:p>
            <a:pPr marL="57150" indent="0">
              <a:buNone/>
            </a:pPr>
            <a:r>
              <a:rPr lang="cs-CZ" sz="2300" dirty="0"/>
              <a:t>Typy vztahů mezi dětmi:</a:t>
            </a:r>
          </a:p>
          <a:p>
            <a:pPr marL="400050"/>
            <a:r>
              <a:rPr lang="cs-CZ" sz="2300" b="1" dirty="0"/>
              <a:t>individualistické</a:t>
            </a:r>
            <a:r>
              <a:rPr lang="cs-CZ" sz="2300" dirty="0"/>
              <a:t> – žák je přesvědčen, že může dosáhnout cíle, aniž by ho dosáhli i ostatní</a:t>
            </a:r>
          </a:p>
          <a:p>
            <a:pPr marL="400050"/>
            <a:r>
              <a:rPr lang="cs-CZ" sz="2300" b="1" dirty="0"/>
              <a:t>soutěživé</a:t>
            </a:r>
            <a:r>
              <a:rPr lang="cs-CZ" sz="2300" dirty="0"/>
              <a:t> – žák je přesvědčen, že bude úspěšný jen tehdy, budou-li neúspěšní ostatní</a:t>
            </a:r>
          </a:p>
          <a:p>
            <a:pPr marL="400050"/>
            <a:r>
              <a:rPr lang="cs-CZ" sz="2300" b="1" dirty="0"/>
              <a:t>kooperativní</a:t>
            </a:r>
            <a:r>
              <a:rPr lang="cs-CZ" sz="2300" dirty="0"/>
              <a:t> – žák je přesvědčen, že bude úspěšný jen tehdy, bude-li úspěšná celá skupina</a:t>
            </a:r>
          </a:p>
          <a:p>
            <a:pPr marL="800100" lvl="1"/>
            <a:r>
              <a:rPr lang="cs-CZ" sz="2300" dirty="0"/>
              <a:t>povzbuzování pozitivních mezilidských vztahů</a:t>
            </a:r>
          </a:p>
          <a:p>
            <a:pPr marL="800100" lvl="1"/>
            <a:r>
              <a:rPr lang="cs-CZ" sz="2300" dirty="0"/>
              <a:t>nižší úroveň agresivity mezi studenty</a:t>
            </a:r>
          </a:p>
          <a:p>
            <a:pPr marL="800100" lvl="1"/>
            <a:r>
              <a:rPr lang="cs-CZ" sz="2300" dirty="0"/>
              <a:t>otevřená, efektivní a přesná komunikace</a:t>
            </a:r>
          </a:p>
          <a:p>
            <a:pPr marL="800100" lvl="1"/>
            <a:r>
              <a:rPr lang="cs-CZ" sz="2300" dirty="0"/>
              <a:t>zvýšení zájmu žáků</a:t>
            </a:r>
          </a:p>
          <a:p>
            <a:pPr marL="800100" lvl="1"/>
            <a:r>
              <a:rPr lang="cs-CZ" sz="2300" dirty="0"/>
              <a:t>rovnocenné postavení členů skupiny</a:t>
            </a:r>
          </a:p>
          <a:p>
            <a:pPr marL="800100" lvl="1"/>
            <a:r>
              <a:rPr lang="cs-CZ" sz="2300" dirty="0"/>
              <a:t>povzbuzování samostatného myšlení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883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AA77BA-52D1-41EC-8013-8D3AC49A1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44388"/>
            <a:ext cx="9833827" cy="544497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Splnění cílů tělesné výchovy u předškolních dětí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BEAF2F-AFEC-43E0-B4BD-89252E0C2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9507"/>
            <a:ext cx="10357610" cy="477185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Vytvořit </a:t>
            </a:r>
            <a:r>
              <a:rPr lang="cs-CZ" b="1" dirty="0"/>
              <a:t>možnost</a:t>
            </a:r>
            <a:r>
              <a:rPr lang="cs-CZ" dirty="0"/>
              <a:t> realizace spontánních i řízených aktivit.</a:t>
            </a:r>
          </a:p>
          <a:p>
            <a:r>
              <a:rPr lang="cs-CZ" dirty="0"/>
              <a:t>Vytvořit </a:t>
            </a:r>
            <a:r>
              <a:rPr lang="cs-CZ" b="1" dirty="0"/>
              <a:t>podmínky</a:t>
            </a:r>
            <a:r>
              <a:rPr lang="cs-CZ" dirty="0"/>
              <a:t> pro realizaci pro spontánní pohybové aktivity.</a:t>
            </a:r>
          </a:p>
          <a:p>
            <a:r>
              <a:rPr lang="cs-CZ" dirty="0"/>
              <a:t>Záměrně ovlivňovat pohybové učení.</a:t>
            </a:r>
          </a:p>
          <a:p>
            <a:r>
              <a:rPr lang="cs-CZ" dirty="0"/>
              <a:t>Řízená tělesná výchova </a:t>
            </a:r>
            <a:r>
              <a:rPr lang="cs-CZ" b="1" dirty="0"/>
              <a:t>denně.</a:t>
            </a:r>
          </a:p>
          <a:p>
            <a:r>
              <a:rPr lang="cs-CZ" dirty="0"/>
              <a:t>Vést děti k pohybové aktivitě denně – </a:t>
            </a:r>
            <a:r>
              <a:rPr lang="cs-CZ" b="1" dirty="0"/>
              <a:t>návyk.</a:t>
            </a:r>
          </a:p>
          <a:p>
            <a:r>
              <a:rPr lang="cs-CZ" dirty="0"/>
              <a:t>Ustupovat od jednostranné direktivního a příkazového způsobu vedení.</a:t>
            </a:r>
          </a:p>
          <a:p>
            <a:r>
              <a:rPr lang="cs-CZ" dirty="0"/>
              <a:t>Prohlubovat </a:t>
            </a:r>
            <a:r>
              <a:rPr lang="cs-CZ" b="1" dirty="0"/>
              <a:t>pozitivní motivaci.</a:t>
            </a:r>
          </a:p>
          <a:p>
            <a:r>
              <a:rPr lang="cs-CZ" b="1" dirty="0"/>
              <a:t>Efektivní</a:t>
            </a:r>
            <a:r>
              <a:rPr lang="cs-CZ" dirty="0"/>
              <a:t> průběh jednotky tělesné výchovy.</a:t>
            </a:r>
          </a:p>
          <a:p>
            <a:r>
              <a:rPr lang="cs-CZ" b="1" dirty="0"/>
              <a:t>Respektovat</a:t>
            </a:r>
            <a:r>
              <a:rPr lang="cs-CZ" dirty="0"/>
              <a:t> relativní klid po jídle.</a:t>
            </a:r>
          </a:p>
          <a:p>
            <a:r>
              <a:rPr lang="cs-CZ" dirty="0"/>
              <a:t>Smysluplná pravidla a jejich </a:t>
            </a:r>
            <a:r>
              <a:rPr lang="cs-CZ" b="1" dirty="0"/>
              <a:t>dodržování.</a:t>
            </a:r>
          </a:p>
          <a:p>
            <a:r>
              <a:rPr lang="cs-CZ" b="1" dirty="0"/>
              <a:t>Podněcovat</a:t>
            </a:r>
            <a:r>
              <a:rPr lang="cs-CZ" dirty="0"/>
              <a:t> spolupráci a komunikaci dětí.</a:t>
            </a:r>
          </a:p>
          <a:p>
            <a:r>
              <a:rPr lang="cs-CZ" dirty="0"/>
              <a:t>Využívat různé možnosti řešení – výběr z více variant.</a:t>
            </a:r>
          </a:p>
          <a:p>
            <a:r>
              <a:rPr lang="cs-CZ" b="1" dirty="0"/>
              <a:t>Pozitivní</a:t>
            </a:r>
            <a:r>
              <a:rPr lang="cs-CZ" dirty="0"/>
              <a:t> vztah učitele k dětských pohybovým aktivitám. 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296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CE5460-A2E0-47E1-A16F-6AABA812E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2762"/>
            <a:ext cx="8596668" cy="58592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Flexibilita a tvořivost učitele v MŠ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C26872-C23B-4438-BF7E-DC1C45D82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6141"/>
            <a:ext cx="9549742" cy="4745222"/>
          </a:xfrm>
        </p:spPr>
        <p:txBody>
          <a:bodyPr/>
          <a:lstStyle/>
          <a:p>
            <a:r>
              <a:rPr lang="cs-CZ" dirty="0"/>
              <a:t>pohotová reakce učitele na reakci dětí na pohybovou aktivitu</a:t>
            </a:r>
          </a:p>
          <a:p>
            <a:r>
              <a:rPr lang="cs-CZ" dirty="0"/>
              <a:t>pohotová reakce na náměty dětí</a:t>
            </a:r>
          </a:p>
          <a:p>
            <a:pPr lvl="1"/>
            <a:r>
              <a:rPr lang="cs-CZ" dirty="0"/>
              <a:t>obohacení vlastního vzdělávacího procesu</a:t>
            </a:r>
          </a:p>
          <a:p>
            <a:pPr lvl="1"/>
            <a:r>
              <a:rPr lang="cs-CZ" dirty="0"/>
              <a:t>podnícení aktivity dětí</a:t>
            </a:r>
          </a:p>
          <a:p>
            <a:r>
              <a:rPr lang="cs-CZ" dirty="0"/>
              <a:t>reakce na aktuální stav dětí – „náladu“ ve skupině</a:t>
            </a:r>
          </a:p>
          <a:p>
            <a:pPr lvl="1"/>
            <a:r>
              <a:rPr lang="cs-CZ" dirty="0"/>
              <a:t>schopnost empatie </a:t>
            </a:r>
          </a:p>
          <a:p>
            <a:pPr lvl="1"/>
            <a:r>
              <a:rPr lang="cs-CZ" dirty="0"/>
              <a:t>schopnost diagnostiky </a:t>
            </a:r>
          </a:p>
          <a:p>
            <a:pPr lvl="1"/>
            <a:r>
              <a:rPr lang="cs-CZ" dirty="0"/>
              <a:t>zájem o děti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47527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462</TotalTime>
  <Words>1401</Words>
  <Application>Microsoft Office PowerPoint</Application>
  <PresentationFormat>Širokoúhlá obrazovka</PresentationFormat>
  <Paragraphs>217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Trebuchet MS</vt:lpstr>
      <vt:lpstr>Wingdings</vt:lpstr>
      <vt:lpstr>Wingdings 3</vt:lpstr>
      <vt:lpstr>Fazeta</vt:lpstr>
      <vt:lpstr>Didaktika tělesné výchovy 5</vt:lpstr>
      <vt:lpstr>Tělesná výchova v režimu mateřské školy</vt:lpstr>
      <vt:lpstr>Podmínky pro tělesnou výchovu v MŠ</vt:lpstr>
      <vt:lpstr>Současný stav pohybové aktivity v MŠ</vt:lpstr>
      <vt:lpstr>Spontánní aktivity</vt:lpstr>
      <vt:lpstr>Řízená pohybová aktivita</vt:lpstr>
      <vt:lpstr>Jednotlivě nebo ve skupině?</vt:lpstr>
      <vt:lpstr>Splnění cílů tělesné výchovy u předškolních dětí</vt:lpstr>
      <vt:lpstr>Flexibilita a tvořivost učitele v MŠ</vt:lpstr>
      <vt:lpstr>Funkce učitele při pohybových aktivitách v MŠ</vt:lpstr>
      <vt:lpstr>Chyby při realizaci pohybových aktivit </vt:lpstr>
      <vt:lpstr>Spolupráce s rodiči </vt:lpstr>
      <vt:lpstr>Hra</vt:lpstr>
      <vt:lpstr>Klasifikace her</vt:lpstr>
      <vt:lpstr>Význam pohybových her v předškolním věku</vt:lpstr>
      <vt:lpstr>Pohybová pohádka</vt:lpstr>
      <vt:lpstr>Hudebně pohybová výchova </vt:lpstr>
      <vt:lpstr>Děkuji za pozornost a budu se těšit na příště.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tělesné výchovy 5</dc:title>
  <dc:creator>Lenka Doležalová</dc:creator>
  <cp:lastModifiedBy>Lenka Doležalová</cp:lastModifiedBy>
  <cp:revision>46</cp:revision>
  <dcterms:created xsi:type="dcterms:W3CDTF">2021-09-21T18:44:20Z</dcterms:created>
  <dcterms:modified xsi:type="dcterms:W3CDTF">2021-11-12T11:48:14Z</dcterms:modified>
</cp:coreProperties>
</file>