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entury Schoolbook" panose="02040604050505020304" pitchFamily="18"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474"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aktivní i pasivní slovní zásoba, definice </a:t>
            </a:r>
            <a:endParaRPr/>
          </a:p>
          <a:p>
            <a:pPr marL="0" lvl="0" indent="0" algn="l" rtl="0">
              <a:spcBef>
                <a:spcPts val="0"/>
              </a:spcBef>
              <a:spcAft>
                <a:spcPts val="0"/>
              </a:spcAft>
              <a:buNone/>
            </a:pPr>
            <a:r>
              <a:rPr lang="cs-CZ"/>
              <a:t>pojmů a úroveň zobecňování</a:t>
            </a:r>
            <a:endParaRPr/>
          </a:p>
        </p:txBody>
      </p:sp>
      <p:sp>
        <p:nvSpPr>
          <p:cNvPr id="260" name="Google Shape;260;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28ba66ce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28ba66ce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728ba66ce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cs-CZ"/>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í snímek" type="title">
  <p:cSld name="TITLE">
    <p:bg>
      <p:bgPr>
        <a:solidFill>
          <a:schemeClr val="lt1"/>
        </a:solidFill>
        <a:effectLst/>
      </p:bgPr>
    </p:bg>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2286000" y="3124200"/>
            <a:ext cx="6172200" cy="189436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3000"/>
              <a:buFont typeface="Century Schoolboo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2286000" y="5003322"/>
            <a:ext cx="6172200" cy="1371600"/>
          </a:xfrm>
          <a:prstGeom prst="rect">
            <a:avLst/>
          </a:prstGeom>
          <a:noFill/>
          <a:ln>
            <a:noFill/>
          </a:ln>
        </p:spPr>
        <p:txBody>
          <a:bodyPr spcFirstLastPara="1" wrap="square" lIns="91425" tIns="45700" rIns="91425" bIns="45700" anchor="t" anchorCtr="0">
            <a:noAutofit/>
          </a:bodyPr>
          <a:lstStyle>
            <a:lvl1pPr lvl="0" algn="l">
              <a:spcBef>
                <a:spcPts val="600"/>
              </a:spcBef>
              <a:spcAft>
                <a:spcPts val="0"/>
              </a:spcAft>
              <a:buSzPts val="1260"/>
              <a:buNone/>
              <a:defRPr sz="1800" b="1">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4" name="Google Shape;24;p2"/>
          <p:cNvSpPr txBox="1">
            <a:spLocks noGrp="1"/>
          </p:cNvSpPr>
          <p:nvPr>
            <p:ph type="dt" idx="10"/>
          </p:nvPr>
        </p:nvSpPr>
        <p:spPr>
          <a:xfrm rot="5400000">
            <a:off x="7764621" y="1174097"/>
            <a:ext cx="2286000" cy="381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rot="5400000">
            <a:off x="7077269" y="4181669"/>
            <a:ext cx="3657600" cy="3840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p:nvPr/>
        </p:nvSpPr>
        <p:spPr>
          <a:xfrm>
            <a:off x="381000" y="0"/>
            <a:ext cx="609600" cy="6858000"/>
          </a:xfrm>
          <a:prstGeom prst="rect">
            <a:avLst/>
          </a:prstGeom>
          <a:solidFill>
            <a:srgbClr val="BFE5AD">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7" name="Google Shape;27;p2"/>
          <p:cNvSpPr/>
          <p:nvPr/>
        </p:nvSpPr>
        <p:spPr>
          <a:xfrm>
            <a:off x="276336" y="0"/>
            <a:ext cx="104664" cy="6858000"/>
          </a:xfrm>
          <a:prstGeom prst="rect">
            <a:avLst/>
          </a:prstGeom>
          <a:solidFill>
            <a:srgbClr val="D7EECD">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8" name="Google Shape;28;p2"/>
          <p:cNvSpPr/>
          <p:nvPr/>
        </p:nvSpPr>
        <p:spPr>
          <a:xfrm>
            <a:off x="990600" y="0"/>
            <a:ext cx="181872" cy="6858000"/>
          </a:xfrm>
          <a:prstGeom prst="rect">
            <a:avLst/>
          </a:prstGeom>
          <a:solidFill>
            <a:srgbClr val="D7EECD">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9" name="Google Shape;29;p2"/>
          <p:cNvSpPr/>
          <p:nvPr/>
        </p:nvSpPr>
        <p:spPr>
          <a:xfrm>
            <a:off x="1141320" y="0"/>
            <a:ext cx="230280" cy="6858000"/>
          </a:xfrm>
          <a:prstGeom prst="rect">
            <a:avLst/>
          </a:prstGeom>
          <a:solidFill>
            <a:srgbClr val="ECF7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30" name="Google Shape;30;p2"/>
          <p:cNvCxnSpPr/>
          <p:nvPr/>
        </p:nvCxnSpPr>
        <p:spPr>
          <a:xfrm>
            <a:off x="106344" y="0"/>
            <a:ext cx="0" cy="6858000"/>
          </a:xfrm>
          <a:prstGeom prst="straightConnector1">
            <a:avLst/>
          </a:prstGeom>
          <a:noFill/>
          <a:ln w="57150" cap="flat" cmpd="sng">
            <a:solidFill>
              <a:srgbClr val="BFE5AD">
                <a:alpha val="72941"/>
              </a:srgbClr>
            </a:solidFill>
            <a:prstDash val="solid"/>
            <a:round/>
            <a:headEnd type="none" w="sm" len="sm"/>
            <a:tailEnd type="none" w="sm" len="sm"/>
          </a:ln>
        </p:spPr>
      </p:cxnSp>
      <p:cxnSp>
        <p:nvCxnSpPr>
          <p:cNvPr id="31" name="Google Shape;31;p2"/>
          <p:cNvCxnSpPr/>
          <p:nvPr/>
        </p:nvCxnSpPr>
        <p:spPr>
          <a:xfrm>
            <a:off x="914400" y="0"/>
            <a:ext cx="0" cy="6858000"/>
          </a:xfrm>
          <a:prstGeom prst="straightConnector1">
            <a:avLst/>
          </a:prstGeom>
          <a:noFill/>
          <a:ln w="57150" cap="flat" cmpd="sng">
            <a:solidFill>
              <a:srgbClr val="ECF7E7">
                <a:alpha val="82745"/>
              </a:srgbClr>
            </a:solidFill>
            <a:prstDash val="solid"/>
            <a:round/>
            <a:headEnd type="none" w="sm" len="sm"/>
            <a:tailEnd type="none" w="sm" len="sm"/>
          </a:ln>
        </p:spPr>
      </p:cxnSp>
      <p:cxnSp>
        <p:nvCxnSpPr>
          <p:cNvPr id="32" name="Google Shape;32;p2"/>
          <p:cNvCxnSpPr/>
          <p:nvPr/>
        </p:nvCxnSpPr>
        <p:spPr>
          <a:xfrm>
            <a:off x="854112" y="0"/>
            <a:ext cx="0" cy="6858000"/>
          </a:xfrm>
          <a:prstGeom prst="straightConnector1">
            <a:avLst/>
          </a:prstGeom>
          <a:noFill/>
          <a:ln w="57150" cap="flat" cmpd="sng">
            <a:solidFill>
              <a:srgbClr val="BFE5AD"/>
            </a:solidFill>
            <a:prstDash val="solid"/>
            <a:round/>
            <a:headEnd type="none" w="sm" len="sm"/>
            <a:tailEnd type="none" w="sm" len="sm"/>
          </a:ln>
        </p:spPr>
      </p:cxnSp>
      <p:cxnSp>
        <p:nvCxnSpPr>
          <p:cNvPr id="33" name="Google Shape;33;p2"/>
          <p:cNvCxnSpPr/>
          <p:nvPr/>
        </p:nvCxnSpPr>
        <p:spPr>
          <a:xfrm>
            <a:off x="1726640" y="0"/>
            <a:ext cx="0" cy="6858000"/>
          </a:xfrm>
          <a:prstGeom prst="straightConnector1">
            <a:avLst/>
          </a:prstGeom>
          <a:noFill/>
          <a:ln w="28575" cap="flat" cmpd="sng">
            <a:solidFill>
              <a:srgbClr val="BFE5AD">
                <a:alpha val="81960"/>
              </a:srgbClr>
            </a:solidFill>
            <a:prstDash val="solid"/>
            <a:round/>
            <a:headEnd type="none" w="sm" len="sm"/>
            <a:tailEnd type="none" w="sm" len="sm"/>
          </a:ln>
        </p:spPr>
      </p:cxnSp>
      <p:cxnSp>
        <p:nvCxnSpPr>
          <p:cNvPr id="34" name="Google Shape;34;p2"/>
          <p:cNvCxnSpPr/>
          <p:nvPr/>
        </p:nvCxnSpPr>
        <p:spPr>
          <a:xfrm>
            <a:off x="1066800" y="0"/>
            <a:ext cx="0" cy="6858000"/>
          </a:xfrm>
          <a:prstGeom prst="straightConnector1">
            <a:avLst/>
          </a:prstGeom>
          <a:noFill/>
          <a:ln w="9525" cap="flat" cmpd="sng">
            <a:solidFill>
              <a:srgbClr val="BFE5AD"/>
            </a:solidFill>
            <a:prstDash val="solid"/>
            <a:round/>
            <a:headEnd type="none" w="sm" len="sm"/>
            <a:tailEnd type="none" w="sm" len="sm"/>
          </a:ln>
        </p:spPr>
      </p:cxnSp>
      <p:cxnSp>
        <p:nvCxnSpPr>
          <p:cNvPr id="35" name="Google Shape;35;p2"/>
          <p:cNvCxnSpPr/>
          <p:nvPr/>
        </p:nvCxnSpPr>
        <p:spPr>
          <a:xfrm>
            <a:off x="9113856" y="0"/>
            <a:ext cx="0" cy="6858000"/>
          </a:xfrm>
          <a:prstGeom prst="straightConnector1">
            <a:avLst/>
          </a:prstGeom>
          <a:noFill/>
          <a:ln w="57150" cap="flat" cmpd="thickThin">
            <a:solidFill>
              <a:srgbClr val="BFE5AD"/>
            </a:solidFill>
            <a:prstDash val="solid"/>
            <a:round/>
            <a:headEnd type="none" w="sm" len="sm"/>
            <a:tailEnd type="none" w="sm" len="sm"/>
          </a:ln>
        </p:spPr>
      </p:cxnSp>
      <p:sp>
        <p:nvSpPr>
          <p:cNvPr id="36" name="Google Shape;36;p2"/>
          <p:cNvSpPr/>
          <p:nvPr/>
        </p:nvSpPr>
        <p:spPr>
          <a:xfrm>
            <a:off x="1219200" y="0"/>
            <a:ext cx="76200" cy="6858000"/>
          </a:xfrm>
          <a:prstGeom prst="rect">
            <a:avLst/>
          </a:prstGeom>
          <a:solidFill>
            <a:srgbClr val="BFE5AD">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7" name="Google Shape;37;p2"/>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8" name="Google Shape;38;p2"/>
          <p:cNvSpPr/>
          <p:nvPr/>
        </p:nvSpPr>
        <p:spPr>
          <a:xfrm>
            <a:off x="1309632" y="4866752"/>
            <a:ext cx="641424"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9" name="Google Shape;39;p2"/>
          <p:cNvSpPr/>
          <p:nvPr/>
        </p:nvSpPr>
        <p:spPr>
          <a:xfrm>
            <a:off x="1091080" y="5500632"/>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40" name="Google Shape;40;p2"/>
          <p:cNvSpPr/>
          <p:nvPr/>
        </p:nvSpPr>
        <p:spPr>
          <a:xfrm>
            <a:off x="1664208" y="5788152"/>
            <a:ext cx="27432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41" name="Google Shape;41;p2"/>
          <p:cNvSpPr/>
          <p:nvPr/>
        </p:nvSpPr>
        <p:spPr>
          <a:xfrm>
            <a:off x="1905000" y="4495800"/>
            <a:ext cx="36576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42" name="Google Shape;42;p2"/>
          <p:cNvSpPr txBox="1">
            <a:spLocks noGrp="1"/>
          </p:cNvSpPr>
          <p:nvPr>
            <p:ph type="sldNum" idx="12"/>
          </p:nvPr>
        </p:nvSpPr>
        <p:spPr>
          <a:xfrm>
            <a:off x="1325544" y="4928702"/>
            <a:ext cx="609600" cy="51752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brázek s titulkem" type="picTx">
  <p:cSld name="PICTURE_WITH_CAPTION_TEXT">
    <p:spTree>
      <p:nvGrpSpPr>
        <p:cNvPr id="1" name="Shape 116"/>
        <p:cNvGrpSpPr/>
        <p:nvPr/>
      </p:nvGrpSpPr>
      <p:grpSpPr>
        <a:xfrm>
          <a:off x="0" y="0"/>
          <a:ext cx="0" cy="0"/>
          <a:chOff x="0" y="0"/>
          <a:chExt cx="0" cy="0"/>
        </a:xfrm>
      </p:grpSpPr>
      <p:cxnSp>
        <p:nvCxnSpPr>
          <p:cNvPr id="117" name="Google Shape;117;p11"/>
          <p:cNvCxnSpPr/>
          <p:nvPr/>
        </p:nvCxnSpPr>
        <p:spPr>
          <a:xfrm>
            <a:off x="8763000" y="0"/>
            <a:ext cx="0" cy="6858000"/>
          </a:xfrm>
          <a:prstGeom prst="straightConnector1">
            <a:avLst/>
          </a:prstGeom>
          <a:noFill/>
          <a:ln w="38100" cap="flat" cmpd="sng">
            <a:solidFill>
              <a:srgbClr val="BFE5AD"/>
            </a:solidFill>
            <a:prstDash val="solid"/>
            <a:round/>
            <a:headEnd type="none" w="sm" len="sm"/>
            <a:tailEnd type="none" w="sm" len="sm"/>
          </a:ln>
        </p:spPr>
      </p:cxnSp>
      <p:sp>
        <p:nvSpPr>
          <p:cNvPr id="118" name="Google Shape;118;p11"/>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19" name="Google Shape;119;p11"/>
          <p:cNvSpPr txBox="1">
            <a:spLocks noGrp="1"/>
          </p:cNvSpPr>
          <p:nvPr>
            <p:ph type="title"/>
          </p:nvPr>
        </p:nvSpPr>
        <p:spPr>
          <a:xfrm rot="5400000">
            <a:off x="3350133" y="3200400"/>
            <a:ext cx="630936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000"/>
              <a:buFont typeface="Century Schoolbook"/>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1"/>
          <p:cNvSpPr>
            <a:spLocks noGrp="1"/>
          </p:cNvSpPr>
          <p:nvPr>
            <p:ph type="pic" idx="2"/>
          </p:nvPr>
        </p:nvSpPr>
        <p:spPr>
          <a:xfrm>
            <a:off x="0" y="0"/>
            <a:ext cx="6172200" cy="6858000"/>
          </a:xfrm>
          <a:prstGeom prst="rect">
            <a:avLst/>
          </a:prstGeom>
          <a:solidFill>
            <a:schemeClr val="lt2"/>
          </a:solidFill>
          <a:ln>
            <a:noFill/>
          </a:ln>
        </p:spPr>
        <p:txBody>
          <a:bodyPr spcFirstLastPara="1" wrap="square" lIns="91425" tIns="45700" rIns="91425" bIns="45700" anchor="t" anchorCtr="0">
            <a:noAutofit/>
          </a:bodyPr>
          <a:lstStyle>
            <a:lvl1pPr marR="0" lvl="0" algn="l" rtl="0">
              <a:spcBef>
                <a:spcPts val="600"/>
              </a:spcBef>
              <a:spcAft>
                <a:spcPts val="0"/>
              </a:spcAft>
              <a:buClr>
                <a:schemeClr val="accent1"/>
              </a:buClr>
              <a:buSzPts val="2240"/>
              <a:buFont typeface="Noto Sans Symbols"/>
              <a:buNone/>
              <a:defRPr sz="3200" b="0" i="0" u="none" strike="noStrike" cap="none">
                <a:solidFill>
                  <a:schemeClr val="dk1"/>
                </a:solidFill>
                <a:latin typeface="Century Schoolbook"/>
                <a:ea typeface="Century Schoolbook"/>
                <a:cs typeface="Century Schoolbook"/>
                <a:sym typeface="Century Schoolbook"/>
              </a:defRPr>
            </a:lvl1pPr>
            <a:lvl2pPr marR="0" lvl="1"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R="0" lvl="2" algn="l" rtl="0">
              <a:spcBef>
                <a:spcPts val="360"/>
              </a:spcBef>
              <a:spcAft>
                <a:spcPts val="0"/>
              </a:spcAft>
              <a:buClr>
                <a:srgbClr val="6FB733"/>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360"/>
              </a:spcBef>
              <a:spcAft>
                <a:spcPts val="0"/>
              </a:spcAft>
              <a:buClr>
                <a:srgbClr val="BFE5AD"/>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320"/>
              </a:spcBef>
              <a:spcAft>
                <a:spcPts val="0"/>
              </a:spcAft>
              <a:buClr>
                <a:srgbClr val="F3A9BD"/>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R="0" lvl="5"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R="0" lvl="6" algn="l" rtl="0">
              <a:spcBef>
                <a:spcPts val="280"/>
              </a:spcBef>
              <a:spcAft>
                <a:spcPts val="0"/>
              </a:spcAft>
              <a:buClr>
                <a:srgbClr val="BFE5AD"/>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R="0" lvl="7"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R="0" lvl="8" algn="l" rtl="0">
              <a:spcBef>
                <a:spcPts val="280"/>
              </a:spcBef>
              <a:spcAft>
                <a:spcPts val="0"/>
              </a:spcAft>
              <a:buClr>
                <a:srgbClr val="6FB733"/>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21" name="Google Shape;121;p11"/>
          <p:cNvSpPr txBox="1">
            <a:spLocks noGrp="1"/>
          </p:cNvSpPr>
          <p:nvPr>
            <p:ph type="body" idx="1"/>
          </p:nvPr>
        </p:nvSpPr>
        <p:spPr>
          <a:xfrm>
            <a:off x="6765798" y="264795"/>
            <a:ext cx="1524000" cy="4956048"/>
          </a:xfrm>
          <a:prstGeom prst="rect">
            <a:avLst/>
          </a:prstGeom>
          <a:noFill/>
          <a:ln>
            <a:noFill/>
          </a:ln>
        </p:spPr>
        <p:txBody>
          <a:bodyPr spcFirstLastPara="1" wrap="square" lIns="91425" tIns="45700" rIns="91425" bIns="45700" anchor="t" anchorCtr="0">
            <a:noAutofit/>
          </a:bodyPr>
          <a:lstStyle>
            <a:lvl1pPr marL="457200" lvl="0" indent="-228600" algn="l">
              <a:spcBef>
                <a:spcPts val="100"/>
              </a:spcBef>
              <a:spcAft>
                <a:spcPts val="0"/>
              </a:spcAft>
              <a:buSzPts val="840"/>
              <a:buFont typeface="Century Schoolbook"/>
              <a:buNone/>
              <a:defRPr sz="1200"/>
            </a:lvl1pPr>
            <a:lvl2pPr marL="914400" lvl="1" indent="-289560" algn="l">
              <a:spcBef>
                <a:spcPts val="400"/>
              </a:spcBef>
              <a:spcAft>
                <a:spcPts val="0"/>
              </a:spcAft>
              <a:buSzPts val="960"/>
              <a:buChar char="⚫"/>
              <a:defRPr sz="1200"/>
            </a:lvl2pPr>
            <a:lvl3pPr marL="1371600" lvl="2" indent="-266700" algn="l">
              <a:spcBef>
                <a:spcPts val="200"/>
              </a:spcBef>
              <a:spcAft>
                <a:spcPts val="0"/>
              </a:spcAft>
              <a:buSzPts val="600"/>
              <a:buChar char="🞆"/>
              <a:defRPr sz="1000"/>
            </a:lvl3pPr>
            <a:lvl4pPr marL="1828800" lvl="3" indent="-262889" algn="l">
              <a:spcBef>
                <a:spcPts val="180"/>
              </a:spcBef>
              <a:spcAft>
                <a:spcPts val="0"/>
              </a:spcAft>
              <a:buSzPts val="540"/>
              <a:buChar char="🞆"/>
              <a:defRPr sz="900"/>
            </a:lvl4pPr>
            <a:lvl5pPr marL="2286000" lvl="4" indent="-267461" algn="l">
              <a:spcBef>
                <a:spcPts val="180"/>
              </a:spcBef>
              <a:spcAft>
                <a:spcPts val="0"/>
              </a:spcAft>
              <a:buSzPts val="612"/>
              <a:buChar char="⚫"/>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122" name="Google Shape;122;p11"/>
          <p:cNvCxnSpPr/>
          <p:nvPr/>
        </p:nvCxnSpPr>
        <p:spPr>
          <a:xfrm>
            <a:off x="8991600" y="0"/>
            <a:ext cx="0" cy="6858000"/>
          </a:xfrm>
          <a:prstGeom prst="straightConnector1">
            <a:avLst/>
          </a:prstGeom>
          <a:noFill/>
          <a:ln w="9525" cap="flat" cmpd="sng">
            <a:solidFill>
              <a:schemeClr val="dk1"/>
            </a:solidFill>
            <a:prstDash val="solid"/>
            <a:round/>
            <a:headEnd type="none" w="sm" len="sm"/>
            <a:tailEnd type="none" w="sm" len="sm"/>
          </a:ln>
        </p:spPr>
      </p:cxnSp>
      <p:sp>
        <p:nvSpPr>
          <p:cNvPr id="123" name="Google Shape;123;p11"/>
          <p:cNvSpPr/>
          <p:nvPr/>
        </p:nvSpPr>
        <p:spPr>
          <a:xfrm>
            <a:off x="8839200" y="0"/>
            <a:ext cx="304800" cy="6858000"/>
          </a:xfrm>
          <a:prstGeom prst="rect">
            <a:avLst/>
          </a:prstGeom>
          <a:solidFill>
            <a:srgbClr val="BFE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24" name="Google Shape;124;p11"/>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cxnSp>
        <p:nvCxnSpPr>
          <p:cNvPr id="125" name="Google Shape;125;p11"/>
          <p:cNvCxnSpPr/>
          <p:nvPr/>
        </p:nvCxnSpPr>
        <p:spPr>
          <a:xfrm>
            <a:off x="6248400" y="0"/>
            <a:ext cx="0" cy="6858000"/>
          </a:xfrm>
          <a:prstGeom prst="straightConnector1">
            <a:avLst/>
          </a:prstGeom>
          <a:noFill/>
          <a:ln w="38100" cap="flat" cmpd="sng">
            <a:solidFill>
              <a:srgbClr val="BFE5AD"/>
            </a:solidFill>
            <a:prstDash val="solid"/>
            <a:round/>
            <a:headEnd type="none" w="sm" len="sm"/>
            <a:tailEnd type="none" w="sm" len="sm"/>
          </a:ln>
        </p:spPr>
      </p:cxnSp>
      <p:cxnSp>
        <p:nvCxnSpPr>
          <p:cNvPr id="126" name="Google Shape;126;p11"/>
          <p:cNvCxnSpPr/>
          <p:nvPr/>
        </p:nvCxnSpPr>
        <p:spPr>
          <a:xfrm>
            <a:off x="6192296" y="0"/>
            <a:ext cx="0" cy="6858000"/>
          </a:xfrm>
          <a:prstGeom prst="straightConnector1">
            <a:avLst/>
          </a:prstGeom>
          <a:noFill/>
          <a:ln w="12700" cap="flat" cmpd="sng">
            <a:solidFill>
              <a:schemeClr val="accent1"/>
            </a:solidFill>
            <a:prstDash val="solid"/>
            <a:round/>
            <a:headEnd type="none" w="sm" len="sm"/>
            <a:tailEnd type="none" w="sm" len="sm"/>
          </a:ln>
        </p:spPr>
      </p:cxnSp>
      <p:sp>
        <p:nvSpPr>
          <p:cNvPr id="127" name="Google Shape;127;p11"/>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
        <p:nvSpPr>
          <p:cNvPr id="129" name="Google Shape;129;p11"/>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30"/>
        <p:cNvGrpSpPr/>
        <p:nvPr/>
      </p:nvGrpSpPr>
      <p:grpSpPr>
        <a:xfrm>
          <a:off x="0" y="0"/>
          <a:ext cx="0" cy="0"/>
          <a:chOff x="0" y="0"/>
          <a:chExt cx="0" cy="0"/>
        </a:xfrm>
      </p:grpSpPr>
      <p:sp>
        <p:nvSpPr>
          <p:cNvPr id="131" name="Google Shape;131;p12"/>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12"/>
          <p:cNvSpPr txBox="1">
            <a:spLocks noGrp="1"/>
          </p:cNvSpPr>
          <p:nvPr>
            <p:ph type="body" idx="1"/>
          </p:nvPr>
        </p:nvSpPr>
        <p:spPr>
          <a:xfrm rot="5400000">
            <a:off x="1754124" y="303276"/>
            <a:ext cx="4873752" cy="74676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3" name="Google Shape;133;p12"/>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2"/>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36"/>
        <p:cNvGrpSpPr/>
        <p:nvPr/>
      </p:nvGrpSpPr>
      <p:grpSpPr>
        <a:xfrm>
          <a:off x="0" y="0"/>
          <a:ext cx="0" cy="0"/>
          <a:chOff x="0" y="0"/>
          <a:chExt cx="0" cy="0"/>
        </a:xfrm>
      </p:grpSpPr>
      <p:sp>
        <p:nvSpPr>
          <p:cNvPr id="137" name="Google Shape;137;p13"/>
          <p:cNvSpPr txBox="1">
            <a:spLocks noGrp="1"/>
          </p:cNvSpPr>
          <p:nvPr>
            <p:ph type="title"/>
          </p:nvPr>
        </p:nvSpPr>
        <p:spPr>
          <a:xfrm rot="5400000">
            <a:off x="4541837" y="2362202"/>
            <a:ext cx="5851525" cy="16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9" name="Google Shape;139;p13"/>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3"/>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3"/>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
        <p:nvSpPr>
          <p:cNvPr id="48" name="Google Shape;48;p3"/>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49"/>
        <p:cNvGrpSpPr/>
        <p:nvPr/>
      </p:nvGrpSpPr>
      <p:grpSpPr>
        <a:xfrm>
          <a:off x="0" y="0"/>
          <a:ext cx="0" cy="0"/>
          <a:chOff x="0" y="0"/>
          <a:chExt cx="0" cy="0"/>
        </a:xfrm>
      </p:grpSpPr>
      <p:sp>
        <p:nvSpPr>
          <p:cNvPr id="50" name="Google Shape;50;p4"/>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Pouze nadpis" type="titleOnly">
  <p:cSld name="TITLE_ONLY">
    <p:spTree>
      <p:nvGrpSpPr>
        <p:cNvPr id="1" name="Shape 53"/>
        <p:cNvGrpSpPr/>
        <p:nvPr/>
      </p:nvGrpSpPr>
      <p:grpSpPr>
        <a:xfrm>
          <a:off x="0" y="0"/>
          <a:ext cx="0" cy="0"/>
          <a:chOff x="0" y="0"/>
          <a:chExt cx="0" cy="0"/>
        </a:xfrm>
      </p:grpSpPr>
      <p:sp>
        <p:nvSpPr>
          <p:cNvPr id="54" name="Google Shape;54;p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30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spcBef>
                <a:spcPts val="0"/>
              </a:spcBef>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spcBef>
                <a:spcPts val="0"/>
              </a:spcBef>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spcBef>
                <a:spcPts val="0"/>
              </a:spcBef>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spcBef>
                <a:spcPts val="0"/>
              </a:spcBef>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spcBef>
                <a:spcPts val="0"/>
              </a:spcBef>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spcBef>
                <a:spcPts val="0"/>
              </a:spcBef>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spcBef>
                <a:spcPts val="0"/>
              </a:spcBef>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spcBef>
                <a:spcPts val="0"/>
              </a:spcBef>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cs-CZ"/>
              <a:t>‹#›</a:t>
            </a:fld>
            <a:endParaRPr/>
          </a:p>
        </p:txBody>
      </p:sp>
      <p:sp>
        <p:nvSpPr>
          <p:cNvPr id="58" name="Google Shape;58;p5"/>
          <p:cNvSpPr txBox="1">
            <a:spLocks noGrp="1"/>
          </p:cNvSpPr>
          <p:nvPr>
            <p:ph type="body" idx="1"/>
          </p:nvPr>
        </p:nvSpPr>
        <p:spPr>
          <a:xfrm>
            <a:off x="457200" y="1604520"/>
            <a:ext cx="8229240" cy="4525920"/>
          </a:xfrm>
          <a:prstGeom prst="rect">
            <a:avLst/>
          </a:prstGeom>
          <a:noFill/>
          <a:ln>
            <a:noFill/>
          </a:ln>
        </p:spPr>
        <p:txBody>
          <a:bodyPr spcFirstLastPara="1" wrap="square" lIns="0" tIns="0" rIns="0" bIns="0" anchor="t" anchorCtr="0">
            <a:noAutofit/>
          </a:bodyPr>
          <a:lstStyle>
            <a:lvl1pPr marL="457200" lvl="0" indent="-335280" algn="l">
              <a:spcBef>
                <a:spcPts val="600"/>
              </a:spcBef>
              <a:spcAft>
                <a:spcPts val="0"/>
              </a:spcAft>
              <a:buSzPts val="1680"/>
              <a:buChar char="🞆"/>
              <a:defRPr/>
            </a:lvl1pPr>
            <a:lvl2pPr marL="914400" lvl="1" indent="-320040" algn="l">
              <a:spcBef>
                <a:spcPts val="1417"/>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uze nadpis">
  <p:cSld name="Pouze nadpis">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6"/>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
        <p:nvSpPr>
          <p:cNvPr id="63" name="Google Shape;63;p6"/>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Záhlaví části" type="secHead">
  <p:cSld name="SECTION_HEADER">
    <p:bg>
      <p:bgPr>
        <a:solidFill>
          <a:schemeClr val="dk2"/>
        </a:solidFill>
        <a:effectLst/>
      </p:bgPr>
    </p:bg>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2286000" y="2895600"/>
            <a:ext cx="6172200" cy="20535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3000"/>
              <a:buFont typeface="Century Schoolbook"/>
              <a:buNone/>
              <a:defRPr sz="3000" b="1"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7"/>
          <p:cNvSpPr txBox="1">
            <a:spLocks noGrp="1"/>
          </p:cNvSpPr>
          <p:nvPr>
            <p:ph type="body" idx="1"/>
          </p:nvPr>
        </p:nvSpPr>
        <p:spPr>
          <a:xfrm>
            <a:off x="2286000" y="5010150"/>
            <a:ext cx="6172200" cy="13716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260"/>
              <a:buNone/>
              <a:defRPr sz="1800" b="1">
                <a:solidFill>
                  <a:schemeClr val="lt2"/>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960"/>
              <a:buNone/>
              <a:defRPr sz="1600">
                <a:solidFill>
                  <a:schemeClr val="lt1"/>
                </a:solidFill>
              </a:defRPr>
            </a:lvl3pPr>
            <a:lvl4pPr marL="1828800" lvl="3" indent="-228600" algn="l">
              <a:spcBef>
                <a:spcPts val="280"/>
              </a:spcBef>
              <a:spcAft>
                <a:spcPts val="0"/>
              </a:spcAft>
              <a:buSzPts val="840"/>
              <a:buNone/>
              <a:defRPr sz="1400">
                <a:solidFill>
                  <a:schemeClr val="lt1"/>
                </a:solidFill>
              </a:defRPr>
            </a:lvl4pPr>
            <a:lvl5pPr marL="2286000" lvl="4" indent="-228600" algn="l">
              <a:spcBef>
                <a:spcPts val="280"/>
              </a:spcBef>
              <a:spcAft>
                <a:spcPts val="0"/>
              </a:spcAft>
              <a:buSzPts val="952"/>
              <a:buNone/>
              <a:defRPr sz="14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7"/>
          <p:cNvSpPr txBox="1">
            <a:spLocks noGrp="1"/>
          </p:cNvSpPr>
          <p:nvPr>
            <p:ph type="dt" idx="10"/>
          </p:nvPr>
        </p:nvSpPr>
        <p:spPr>
          <a:xfrm rot="5400000">
            <a:off x="7763256" y="1170432"/>
            <a:ext cx="2286000" cy="381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
          <p:cNvSpPr txBox="1">
            <a:spLocks noGrp="1"/>
          </p:cNvSpPr>
          <p:nvPr>
            <p:ph type="ftr" idx="11"/>
          </p:nvPr>
        </p:nvSpPr>
        <p:spPr>
          <a:xfrm rot="5400000">
            <a:off x="7077456" y="4178808"/>
            <a:ext cx="3657600" cy="3840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
          <p:cNvSpPr/>
          <p:nvPr/>
        </p:nvSpPr>
        <p:spPr>
          <a:xfrm>
            <a:off x="381000" y="0"/>
            <a:ext cx="609600" cy="6858000"/>
          </a:xfrm>
          <a:prstGeom prst="rect">
            <a:avLst/>
          </a:prstGeom>
          <a:solidFill>
            <a:srgbClr val="BFE5AD">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70" name="Google Shape;70;p7"/>
          <p:cNvSpPr/>
          <p:nvPr/>
        </p:nvSpPr>
        <p:spPr>
          <a:xfrm>
            <a:off x="276336" y="0"/>
            <a:ext cx="104664" cy="6858000"/>
          </a:xfrm>
          <a:prstGeom prst="rect">
            <a:avLst/>
          </a:prstGeom>
          <a:solidFill>
            <a:srgbClr val="D7EECD">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71" name="Google Shape;71;p7"/>
          <p:cNvSpPr/>
          <p:nvPr/>
        </p:nvSpPr>
        <p:spPr>
          <a:xfrm>
            <a:off x="990600" y="0"/>
            <a:ext cx="181872" cy="6858000"/>
          </a:xfrm>
          <a:prstGeom prst="rect">
            <a:avLst/>
          </a:prstGeom>
          <a:solidFill>
            <a:srgbClr val="D7EECD">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72" name="Google Shape;72;p7"/>
          <p:cNvSpPr/>
          <p:nvPr/>
        </p:nvSpPr>
        <p:spPr>
          <a:xfrm>
            <a:off x="1141320" y="0"/>
            <a:ext cx="230280" cy="6858000"/>
          </a:xfrm>
          <a:prstGeom prst="rect">
            <a:avLst/>
          </a:prstGeom>
          <a:solidFill>
            <a:srgbClr val="ECF7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73" name="Google Shape;73;p7"/>
          <p:cNvCxnSpPr/>
          <p:nvPr/>
        </p:nvCxnSpPr>
        <p:spPr>
          <a:xfrm>
            <a:off x="106344" y="0"/>
            <a:ext cx="0" cy="6858000"/>
          </a:xfrm>
          <a:prstGeom prst="straightConnector1">
            <a:avLst/>
          </a:prstGeom>
          <a:noFill/>
          <a:ln w="57150" cap="flat" cmpd="sng">
            <a:solidFill>
              <a:srgbClr val="BFE5AD">
                <a:alpha val="72941"/>
              </a:srgbClr>
            </a:solidFill>
            <a:prstDash val="solid"/>
            <a:round/>
            <a:headEnd type="none" w="sm" len="sm"/>
            <a:tailEnd type="none" w="sm" len="sm"/>
          </a:ln>
        </p:spPr>
      </p:cxnSp>
      <p:cxnSp>
        <p:nvCxnSpPr>
          <p:cNvPr id="74" name="Google Shape;74;p7"/>
          <p:cNvCxnSpPr/>
          <p:nvPr/>
        </p:nvCxnSpPr>
        <p:spPr>
          <a:xfrm>
            <a:off x="914400" y="0"/>
            <a:ext cx="0" cy="6858000"/>
          </a:xfrm>
          <a:prstGeom prst="straightConnector1">
            <a:avLst/>
          </a:prstGeom>
          <a:noFill/>
          <a:ln w="57150" cap="flat" cmpd="sng">
            <a:solidFill>
              <a:srgbClr val="ECF7E7">
                <a:alpha val="82745"/>
              </a:srgbClr>
            </a:solidFill>
            <a:prstDash val="solid"/>
            <a:round/>
            <a:headEnd type="none" w="sm" len="sm"/>
            <a:tailEnd type="none" w="sm" len="sm"/>
          </a:ln>
        </p:spPr>
      </p:cxnSp>
      <p:cxnSp>
        <p:nvCxnSpPr>
          <p:cNvPr id="75" name="Google Shape;75;p7"/>
          <p:cNvCxnSpPr/>
          <p:nvPr/>
        </p:nvCxnSpPr>
        <p:spPr>
          <a:xfrm>
            <a:off x="854112" y="0"/>
            <a:ext cx="0" cy="6858000"/>
          </a:xfrm>
          <a:prstGeom prst="straightConnector1">
            <a:avLst/>
          </a:prstGeom>
          <a:noFill/>
          <a:ln w="57150" cap="flat" cmpd="sng">
            <a:solidFill>
              <a:srgbClr val="BFE5AD"/>
            </a:solidFill>
            <a:prstDash val="solid"/>
            <a:round/>
            <a:headEnd type="none" w="sm" len="sm"/>
            <a:tailEnd type="none" w="sm" len="sm"/>
          </a:ln>
        </p:spPr>
      </p:cxnSp>
      <p:cxnSp>
        <p:nvCxnSpPr>
          <p:cNvPr id="76" name="Google Shape;76;p7"/>
          <p:cNvCxnSpPr/>
          <p:nvPr/>
        </p:nvCxnSpPr>
        <p:spPr>
          <a:xfrm>
            <a:off x="1726640" y="0"/>
            <a:ext cx="0" cy="6858000"/>
          </a:xfrm>
          <a:prstGeom prst="straightConnector1">
            <a:avLst/>
          </a:prstGeom>
          <a:noFill/>
          <a:ln w="28575" cap="flat" cmpd="sng">
            <a:solidFill>
              <a:srgbClr val="BFE5AD">
                <a:alpha val="81960"/>
              </a:srgbClr>
            </a:solidFill>
            <a:prstDash val="solid"/>
            <a:round/>
            <a:headEnd type="none" w="sm" len="sm"/>
            <a:tailEnd type="none" w="sm" len="sm"/>
          </a:ln>
        </p:spPr>
      </p:cxnSp>
      <p:cxnSp>
        <p:nvCxnSpPr>
          <p:cNvPr id="77" name="Google Shape;77;p7"/>
          <p:cNvCxnSpPr/>
          <p:nvPr/>
        </p:nvCxnSpPr>
        <p:spPr>
          <a:xfrm>
            <a:off x="1066800" y="0"/>
            <a:ext cx="0" cy="6858000"/>
          </a:xfrm>
          <a:prstGeom prst="straightConnector1">
            <a:avLst/>
          </a:prstGeom>
          <a:noFill/>
          <a:ln w="9525" cap="flat" cmpd="sng">
            <a:solidFill>
              <a:srgbClr val="BFE5AD"/>
            </a:solidFill>
            <a:prstDash val="solid"/>
            <a:round/>
            <a:headEnd type="none" w="sm" len="sm"/>
            <a:tailEnd type="none" w="sm" len="sm"/>
          </a:ln>
        </p:spPr>
      </p:cxnSp>
      <p:sp>
        <p:nvSpPr>
          <p:cNvPr id="78" name="Google Shape;78;p7"/>
          <p:cNvSpPr/>
          <p:nvPr/>
        </p:nvSpPr>
        <p:spPr>
          <a:xfrm>
            <a:off x="1219200" y="0"/>
            <a:ext cx="76200" cy="6858000"/>
          </a:xfrm>
          <a:prstGeom prst="rect">
            <a:avLst/>
          </a:prstGeom>
          <a:solidFill>
            <a:srgbClr val="BFE5AD">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79" name="Google Shape;79;p7"/>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80" name="Google Shape;80;p7"/>
          <p:cNvSpPr/>
          <p:nvPr/>
        </p:nvSpPr>
        <p:spPr>
          <a:xfrm>
            <a:off x="1324704" y="4866752"/>
            <a:ext cx="641424"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81" name="Google Shape;81;p7"/>
          <p:cNvSpPr/>
          <p:nvPr/>
        </p:nvSpPr>
        <p:spPr>
          <a:xfrm>
            <a:off x="1091080" y="5500632"/>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82" name="Google Shape;82;p7"/>
          <p:cNvSpPr/>
          <p:nvPr/>
        </p:nvSpPr>
        <p:spPr>
          <a:xfrm>
            <a:off x="1664208" y="5791200"/>
            <a:ext cx="27432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83" name="Google Shape;83;p7"/>
          <p:cNvSpPr/>
          <p:nvPr/>
        </p:nvSpPr>
        <p:spPr>
          <a:xfrm>
            <a:off x="1879040" y="4479888"/>
            <a:ext cx="36576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84" name="Google Shape;84;p7"/>
          <p:cNvCxnSpPr/>
          <p:nvPr/>
        </p:nvCxnSpPr>
        <p:spPr>
          <a:xfrm>
            <a:off x="9097944" y="0"/>
            <a:ext cx="0" cy="6858000"/>
          </a:xfrm>
          <a:prstGeom prst="straightConnector1">
            <a:avLst/>
          </a:prstGeom>
          <a:noFill/>
          <a:ln w="57150" cap="flat" cmpd="thickThin">
            <a:solidFill>
              <a:srgbClr val="BFE5AD"/>
            </a:solidFill>
            <a:prstDash val="solid"/>
            <a:round/>
            <a:headEnd type="none" w="sm" len="sm"/>
            <a:tailEnd type="none" w="sm" len="sm"/>
          </a:ln>
        </p:spPr>
      </p:cxnSp>
      <p:sp>
        <p:nvSpPr>
          <p:cNvPr id="85" name="Google Shape;85;p7"/>
          <p:cNvSpPr txBox="1">
            <a:spLocks noGrp="1"/>
          </p:cNvSpPr>
          <p:nvPr>
            <p:ph type="sldNum" idx="12"/>
          </p:nvPr>
        </p:nvSpPr>
        <p:spPr>
          <a:xfrm>
            <a:off x="1340616" y="4928702"/>
            <a:ext cx="609600" cy="51752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86"/>
        <p:cNvGrpSpPr/>
        <p:nvPr/>
      </p:nvGrpSpPr>
      <p:grpSpPr>
        <a:xfrm>
          <a:off x="0" y="0"/>
          <a:ext cx="0" cy="0"/>
          <a:chOff x="0" y="0"/>
          <a:chExt cx="0" cy="0"/>
        </a:xfrm>
      </p:grpSpPr>
      <p:sp>
        <p:nvSpPr>
          <p:cNvPr id="87" name="Google Shape;87;p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8"/>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8"/>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
        <p:nvSpPr>
          <p:cNvPr id="91" name="Google Shape;91;p8"/>
          <p:cNvSpPr txBox="1">
            <a:spLocks noGrp="1"/>
          </p:cNvSpPr>
          <p:nvPr>
            <p:ph type="body" idx="1"/>
          </p:nvPr>
        </p:nvSpPr>
        <p:spPr>
          <a:xfrm>
            <a:off x="457200" y="1600200"/>
            <a:ext cx="3657600" cy="45720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8"/>
          <p:cNvSpPr txBox="1">
            <a:spLocks noGrp="1"/>
          </p:cNvSpPr>
          <p:nvPr>
            <p:ph type="body" idx="2"/>
          </p:nvPr>
        </p:nvSpPr>
        <p:spPr>
          <a:xfrm>
            <a:off x="4270248" y="1600200"/>
            <a:ext cx="3657600" cy="45720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93"/>
        <p:cNvGrpSpPr/>
        <p:nvPr/>
      </p:nvGrpSpPr>
      <p:grpSpPr>
        <a:xfrm>
          <a:off x="0" y="0"/>
          <a:ext cx="0" cy="0"/>
          <a:chOff x="0" y="0"/>
          <a:chExt cx="0" cy="0"/>
        </a:xfrm>
      </p:grpSpPr>
      <p:sp>
        <p:nvSpPr>
          <p:cNvPr id="94" name="Google Shape;94;p9"/>
          <p:cNvSpPr txBox="1">
            <a:spLocks noGrp="1"/>
          </p:cNvSpPr>
          <p:nvPr>
            <p:ph type="title"/>
          </p:nvPr>
        </p:nvSpPr>
        <p:spPr>
          <a:xfrm>
            <a:off x="457200" y="273050"/>
            <a:ext cx="75438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30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9"/>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9"/>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9"/>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
        <p:nvSpPr>
          <p:cNvPr id="98" name="Google Shape;98;p9"/>
          <p:cNvSpPr txBox="1">
            <a:spLocks noGrp="1"/>
          </p:cNvSpPr>
          <p:nvPr>
            <p:ph type="body" idx="1"/>
          </p:nvPr>
        </p:nvSpPr>
        <p:spPr>
          <a:xfrm>
            <a:off x="457200" y="2362200"/>
            <a:ext cx="3657600" cy="38862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9" name="Google Shape;99;p9"/>
          <p:cNvSpPr txBox="1">
            <a:spLocks noGrp="1"/>
          </p:cNvSpPr>
          <p:nvPr>
            <p:ph type="body" idx="2"/>
          </p:nvPr>
        </p:nvSpPr>
        <p:spPr>
          <a:xfrm>
            <a:off x="4371975" y="2362200"/>
            <a:ext cx="3657600" cy="38862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0" name="Google Shape;100;p9"/>
          <p:cNvSpPr>
            <a:spLocks noGrp="1"/>
          </p:cNvSpPr>
          <p:nvPr>
            <p:ph type="body" idx="3"/>
          </p:nvPr>
        </p:nvSpPr>
        <p:spPr>
          <a:xfrm>
            <a:off x="4572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9"/>
          <p:cNvSpPr>
            <a:spLocks noGrp="1"/>
          </p:cNvSpPr>
          <p:nvPr>
            <p:ph type="body" idx="4"/>
          </p:nvPr>
        </p:nvSpPr>
        <p:spPr>
          <a:xfrm>
            <a:off x="43434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sah s titulkem" type="objTx">
  <p:cSld name="OBJECT_WITH_CAPTION_TEXT">
    <p:bg>
      <p:bgPr>
        <a:solidFill>
          <a:schemeClr val="lt1"/>
        </a:solidFill>
        <a:effectLst/>
      </p:bgPr>
    </p:bg>
    <p:spTree>
      <p:nvGrpSpPr>
        <p:cNvPr id="1" name="Shape 102"/>
        <p:cNvGrpSpPr/>
        <p:nvPr/>
      </p:nvGrpSpPr>
      <p:grpSpPr>
        <a:xfrm>
          <a:off x="0" y="0"/>
          <a:ext cx="0" cy="0"/>
          <a:chOff x="0" y="0"/>
          <a:chExt cx="0" cy="0"/>
        </a:xfrm>
      </p:grpSpPr>
      <p:cxnSp>
        <p:nvCxnSpPr>
          <p:cNvPr id="103" name="Google Shape;103;p10"/>
          <p:cNvCxnSpPr/>
          <p:nvPr/>
        </p:nvCxnSpPr>
        <p:spPr>
          <a:xfrm>
            <a:off x="8763000" y="0"/>
            <a:ext cx="0" cy="6858000"/>
          </a:xfrm>
          <a:prstGeom prst="straightConnector1">
            <a:avLst/>
          </a:prstGeom>
          <a:noFill/>
          <a:ln w="38100" cap="flat" cmpd="sng">
            <a:solidFill>
              <a:srgbClr val="BFE5AD">
                <a:alpha val="92941"/>
              </a:srgbClr>
            </a:solidFill>
            <a:prstDash val="solid"/>
            <a:round/>
            <a:headEnd type="none" w="sm" len="sm"/>
            <a:tailEnd type="none" w="sm" len="sm"/>
          </a:ln>
        </p:spPr>
      </p:cxnSp>
      <p:sp>
        <p:nvSpPr>
          <p:cNvPr id="104" name="Google Shape;104;p10"/>
          <p:cNvSpPr txBox="1">
            <a:spLocks noGrp="1"/>
          </p:cNvSpPr>
          <p:nvPr>
            <p:ph type="title"/>
          </p:nvPr>
        </p:nvSpPr>
        <p:spPr>
          <a:xfrm rot="5400000">
            <a:off x="3371850" y="3200400"/>
            <a:ext cx="630936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000"/>
              <a:buFont typeface="Century Schoolbook"/>
              <a:buNone/>
              <a:defRPr sz="2000" b="1"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0"/>
          <p:cNvSpPr txBox="1">
            <a:spLocks noGrp="1"/>
          </p:cNvSpPr>
          <p:nvPr>
            <p:ph type="body" idx="1"/>
          </p:nvPr>
        </p:nvSpPr>
        <p:spPr>
          <a:xfrm>
            <a:off x="6812280" y="274320"/>
            <a:ext cx="1527048" cy="498348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840"/>
              <a:buNone/>
              <a:defRPr sz="1200"/>
            </a:lvl1pPr>
            <a:lvl2pPr marL="914400" lvl="1" indent="-228600" algn="l">
              <a:spcBef>
                <a:spcPts val="100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612"/>
              <a:buNone/>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106" name="Google Shape;106;p10"/>
          <p:cNvCxnSpPr/>
          <p:nvPr/>
        </p:nvCxnSpPr>
        <p:spPr>
          <a:xfrm>
            <a:off x="6248400" y="0"/>
            <a:ext cx="0" cy="6858000"/>
          </a:xfrm>
          <a:prstGeom prst="straightConnector1">
            <a:avLst/>
          </a:prstGeom>
          <a:noFill/>
          <a:ln w="38100" cap="flat" cmpd="sng">
            <a:solidFill>
              <a:srgbClr val="BFE5AD"/>
            </a:solidFill>
            <a:prstDash val="solid"/>
            <a:round/>
            <a:headEnd type="none" w="sm" len="sm"/>
            <a:tailEnd type="none" w="sm" len="sm"/>
          </a:ln>
        </p:spPr>
      </p:cxnSp>
      <p:cxnSp>
        <p:nvCxnSpPr>
          <p:cNvPr id="107" name="Google Shape;107;p10"/>
          <p:cNvCxnSpPr/>
          <p:nvPr/>
        </p:nvCxnSpPr>
        <p:spPr>
          <a:xfrm>
            <a:off x="6192296" y="0"/>
            <a:ext cx="0" cy="6858000"/>
          </a:xfrm>
          <a:prstGeom prst="straightConnector1">
            <a:avLst/>
          </a:prstGeom>
          <a:noFill/>
          <a:ln w="12700" cap="flat" cmpd="sng">
            <a:solidFill>
              <a:schemeClr val="accent1"/>
            </a:solidFill>
            <a:prstDash val="solid"/>
            <a:round/>
            <a:headEnd type="none" w="sm" len="sm"/>
            <a:tailEnd type="none" w="sm" len="sm"/>
          </a:ln>
        </p:spPr>
      </p:cxnSp>
      <p:cxnSp>
        <p:nvCxnSpPr>
          <p:cNvPr id="108" name="Google Shape;108;p10"/>
          <p:cNvCxnSpPr/>
          <p:nvPr/>
        </p:nvCxnSpPr>
        <p:spPr>
          <a:xfrm>
            <a:off x="89916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109" name="Google Shape;109;p10"/>
          <p:cNvSpPr/>
          <p:nvPr/>
        </p:nvSpPr>
        <p:spPr>
          <a:xfrm>
            <a:off x="8839200" y="0"/>
            <a:ext cx="304800" cy="6858000"/>
          </a:xfrm>
          <a:prstGeom prst="rect">
            <a:avLst/>
          </a:prstGeom>
          <a:solidFill>
            <a:srgbClr val="BFE5AD">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10" name="Google Shape;110;p10"/>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11" name="Google Shape;111;p10"/>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12" name="Google Shape;112;p10"/>
          <p:cNvSpPr txBox="1">
            <a:spLocks noGrp="1"/>
          </p:cNvSpPr>
          <p:nvPr>
            <p:ph type="body" idx="2"/>
          </p:nvPr>
        </p:nvSpPr>
        <p:spPr>
          <a:xfrm>
            <a:off x="304800" y="274320"/>
            <a:ext cx="5638800" cy="6327648"/>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3" name="Google Shape;113;p10"/>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0"/>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
        <p:nvSpPr>
          <p:cNvPr id="115" name="Google Shape;115;p10"/>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1"/>
          <p:cNvCxnSpPr/>
          <p:nvPr/>
        </p:nvCxnSpPr>
        <p:spPr>
          <a:xfrm>
            <a:off x="8763000" y="0"/>
            <a:ext cx="0" cy="6858000"/>
          </a:xfrm>
          <a:prstGeom prst="straightConnector1">
            <a:avLst/>
          </a:prstGeom>
          <a:noFill/>
          <a:ln w="38100" cap="flat" cmpd="sng">
            <a:solidFill>
              <a:srgbClr val="BFE5AD">
                <a:alpha val="92941"/>
              </a:srgbClr>
            </a:solidFill>
            <a:prstDash val="solid"/>
            <a:round/>
            <a:headEnd type="none" w="sm" len="sm"/>
            <a:tailEnd type="none" w="sm" len="sm"/>
          </a:ln>
        </p:spPr>
      </p:cxnSp>
      <p:sp>
        <p:nvSpPr>
          <p:cNvPr id="11" name="Google Shape;11;p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6FB733"/>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BFE5AD"/>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F3A9BD"/>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BFE5AD"/>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6FB733"/>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3" name="Google Shape;13;p1"/>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4" name="Google Shape;14;p1"/>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cxnSp>
        <p:nvCxnSpPr>
          <p:cNvPr id="15" name="Google Shape;15;p1"/>
          <p:cNvCxnSpPr/>
          <p:nvPr/>
        </p:nvCxnSpPr>
        <p:spPr>
          <a:xfrm>
            <a:off x="76200" y="0"/>
            <a:ext cx="0" cy="6858000"/>
          </a:xfrm>
          <a:prstGeom prst="straightConnector1">
            <a:avLst/>
          </a:prstGeom>
          <a:noFill/>
          <a:ln w="57150" cap="flat" cmpd="thickThin">
            <a:solidFill>
              <a:srgbClr val="BFE5AD"/>
            </a:solidFill>
            <a:prstDash val="solid"/>
            <a:round/>
            <a:headEnd type="none" w="sm" len="sm"/>
            <a:tailEnd type="none" w="sm" len="sm"/>
          </a:ln>
        </p:spPr>
      </p:cxnSp>
      <p:cxnSp>
        <p:nvCxnSpPr>
          <p:cNvPr id="16" name="Google Shape;16;p1"/>
          <p:cNvCxnSpPr/>
          <p:nvPr/>
        </p:nvCxnSpPr>
        <p:spPr>
          <a:xfrm>
            <a:off x="89916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17" name="Google Shape;17;p1"/>
          <p:cNvSpPr/>
          <p:nvPr/>
        </p:nvSpPr>
        <p:spPr>
          <a:xfrm>
            <a:off x="8839200" y="0"/>
            <a:ext cx="304800" cy="6858000"/>
          </a:xfrm>
          <a:prstGeom prst="rect">
            <a:avLst/>
          </a:prstGeom>
          <a:solidFill>
            <a:srgbClr val="BFE5AD">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8" name="Google Shape;18;p1"/>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9" name="Google Shape;19;p1"/>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0" name="Google Shape;20;p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4"/>
          <p:cNvSpPr txBox="1">
            <a:spLocks noGrp="1"/>
          </p:cNvSpPr>
          <p:nvPr>
            <p:ph type="ctrTitle"/>
          </p:nvPr>
        </p:nvSpPr>
        <p:spPr>
          <a:xfrm>
            <a:off x="685800" y="1916833"/>
            <a:ext cx="7772400" cy="187220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komunikace, jazyk a řeč</a:t>
            </a:r>
            <a:endParaRPr/>
          </a:p>
          <a:p>
            <a:pPr marL="0" lvl="0" indent="0" algn="l" rtl="0">
              <a:spcBef>
                <a:spcPts val="0"/>
              </a:spcBef>
              <a:spcAft>
                <a:spcPts val="0"/>
              </a:spcAft>
              <a:buClr>
                <a:schemeClr val="dk2"/>
              </a:buClr>
              <a:buSzPts val="3000"/>
              <a:buFont typeface="Century Schoolbook"/>
              <a:buNone/>
            </a:pPr>
            <a:r>
              <a:rPr lang="cs-CZ" sz="1800"/>
              <a:t>pŘEDŠKOLNÍ VÝCHOVA - ŘEČOVÁ VÝCHOVA</a:t>
            </a:r>
            <a:endParaRPr sz="1800"/>
          </a:p>
        </p:txBody>
      </p:sp>
      <p:sp>
        <p:nvSpPr>
          <p:cNvPr id="147" name="Google Shape;147;p14"/>
          <p:cNvSpPr txBox="1">
            <a:spLocks noGrp="1"/>
          </p:cNvSpPr>
          <p:nvPr>
            <p:ph type="subTitle" idx="1"/>
          </p:nvPr>
        </p:nvSpPr>
        <p:spPr>
          <a:xfrm>
            <a:off x="2286000" y="5003322"/>
            <a:ext cx="6172200" cy="1371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60"/>
              <a:buNone/>
            </a:pPr>
            <a:r>
              <a:rPr lang="cs-CZ"/>
              <a:t>Mgr. Jiřina Jehličková</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Osvojování řeči a jazyka</a:t>
            </a:r>
            <a:endParaRPr/>
          </a:p>
        </p:txBody>
      </p:sp>
      <p:sp>
        <p:nvSpPr>
          <p:cNvPr id="202" name="Google Shape;202;p2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Vrozené dispozice </a:t>
            </a:r>
            <a:endParaRPr/>
          </a:p>
          <a:p>
            <a:pPr marL="274320" lvl="0" indent="-274320" algn="l" rtl="0">
              <a:spcBef>
                <a:spcPts val="600"/>
              </a:spcBef>
              <a:spcAft>
                <a:spcPts val="0"/>
              </a:spcAft>
              <a:buSzPts val="1680"/>
              <a:buChar char="🞆"/>
            </a:pPr>
            <a:r>
              <a:rPr lang="cs-CZ"/>
              <a:t>Vývoj  </a:t>
            </a:r>
            <a:endParaRPr/>
          </a:p>
          <a:p>
            <a:pPr marL="274320" lvl="0" indent="-274320" algn="l" rtl="0">
              <a:spcBef>
                <a:spcPts val="600"/>
              </a:spcBef>
              <a:spcAft>
                <a:spcPts val="0"/>
              </a:spcAft>
              <a:buSzPts val="1680"/>
              <a:buChar char="🞆"/>
            </a:pPr>
            <a:r>
              <a:rPr lang="cs-CZ"/>
              <a:t>Zrání </a:t>
            </a:r>
            <a:endParaRPr/>
          </a:p>
          <a:p>
            <a:pPr marL="274320" lvl="0" indent="-274320" algn="l" rtl="0">
              <a:spcBef>
                <a:spcPts val="600"/>
              </a:spcBef>
              <a:spcAft>
                <a:spcPts val="0"/>
              </a:spcAft>
              <a:buSzPts val="1680"/>
              <a:buChar char="🞆"/>
            </a:pPr>
            <a:r>
              <a:rPr lang="cs-CZ"/>
              <a:t>Učení</a:t>
            </a:r>
            <a:endParaRPr/>
          </a:p>
          <a:p>
            <a:pPr marL="274320" lvl="0" indent="-167640" algn="l" rtl="0">
              <a:spcBef>
                <a:spcPts val="600"/>
              </a:spcBef>
              <a:spcAft>
                <a:spcPts val="0"/>
              </a:spcAft>
              <a:buSzPts val="1680"/>
              <a:buNone/>
            </a:pPr>
            <a:endParaRPr/>
          </a:p>
        </p:txBody>
      </p:sp>
      <p:pic>
        <p:nvPicPr>
          <p:cNvPr id="203" name="Google Shape;203;p23" descr="C:\Users\jehlickova\Pictures\mimino.jpg"/>
          <p:cNvPicPr preferRelativeResize="0"/>
          <p:nvPr/>
        </p:nvPicPr>
        <p:blipFill rotWithShape="1">
          <a:blip r:embed="rId3">
            <a:alphaModFix/>
          </a:blip>
          <a:srcRect/>
          <a:stretch/>
        </p:blipFill>
        <p:spPr>
          <a:xfrm>
            <a:off x="3390900" y="2547938"/>
            <a:ext cx="4565476" cy="34056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4"/>
          <p:cNvPicPr preferRelativeResize="0">
            <a:picLocks noGrp="1"/>
          </p:cNvPicPr>
          <p:nvPr>
            <p:ph type="body" idx="4294967295"/>
          </p:nvPr>
        </p:nvPicPr>
        <p:blipFill rotWithShape="1">
          <a:blip r:embed="rId3">
            <a:alphaModFix/>
          </a:blip>
          <a:srcRect l="12224" t="37591" r="42946" b="22603"/>
          <a:stretch/>
        </p:blipFill>
        <p:spPr>
          <a:xfrm>
            <a:off x="1331640" y="1124744"/>
            <a:ext cx="5832475" cy="2911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5"/>
          <p:cNvPicPr preferRelativeResize="0">
            <a:picLocks noGrp="1"/>
          </p:cNvPicPr>
          <p:nvPr>
            <p:ph type="body" idx="4294967295"/>
          </p:nvPr>
        </p:nvPicPr>
        <p:blipFill rotWithShape="1">
          <a:blip r:embed="rId3">
            <a:alphaModFix/>
          </a:blip>
          <a:srcRect l="13272" t="21376" r="43408" b="23068"/>
          <a:stretch/>
        </p:blipFill>
        <p:spPr>
          <a:xfrm>
            <a:off x="1331640" y="692696"/>
            <a:ext cx="5635625" cy="4064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p:nvPr/>
        </p:nvSpPr>
        <p:spPr>
          <a:xfrm>
            <a:off x="683568" y="1556792"/>
            <a:ext cx="7632848" cy="3600400"/>
          </a:xfrm>
          <a:prstGeom prst="rect">
            <a:avLst/>
          </a:prstGeom>
          <a:solidFill>
            <a:srgbClr val="002060"/>
          </a:solidFill>
          <a:ln w="25400" cap="flat" cmpd="sng">
            <a:solidFill>
              <a:srgbClr val="5C98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19" name="Google Shape;219;p26"/>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endParaRPr/>
          </a:p>
        </p:txBody>
      </p:sp>
      <p:sp>
        <p:nvSpPr>
          <p:cNvPr id="220" name="Google Shape;220;p26"/>
          <p:cNvSpPr/>
          <p:nvPr/>
        </p:nvSpPr>
        <p:spPr>
          <a:xfrm>
            <a:off x="5652120" y="3068960"/>
            <a:ext cx="978408" cy="484632"/>
          </a:xfrm>
          <a:prstGeom prst="rightArrow">
            <a:avLst>
              <a:gd name="adj1" fmla="val 50000"/>
              <a:gd name="adj2" fmla="val 50000"/>
            </a:avLst>
          </a:prstGeom>
          <a:solidFill>
            <a:srgbClr val="FF0000"/>
          </a:solidFill>
          <a:ln w="25400" cap="flat" cmpd="sng">
            <a:solidFill>
              <a:srgbClr val="5C98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Century Schoolbook"/>
              <a:ea typeface="Century Schoolbook"/>
              <a:cs typeface="Century Schoolbook"/>
              <a:sym typeface="Century Schoolbook"/>
            </a:endParaRPr>
          </a:p>
        </p:txBody>
      </p:sp>
      <p:sp>
        <p:nvSpPr>
          <p:cNvPr id="221" name="Google Shape;221;p26"/>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167640" algn="l" rtl="0">
              <a:spcBef>
                <a:spcPts val="0"/>
              </a:spcBef>
              <a:spcAft>
                <a:spcPts val="0"/>
              </a:spcAft>
              <a:buSzPts val="1680"/>
              <a:buNone/>
            </a:pPr>
            <a:endParaRPr/>
          </a:p>
          <a:p>
            <a:pPr marL="274320" lvl="0" indent="-274320" algn="l" rtl="0">
              <a:spcBef>
                <a:spcPts val="600"/>
              </a:spcBef>
              <a:spcAft>
                <a:spcPts val="0"/>
              </a:spcAft>
              <a:buSzPts val="1680"/>
              <a:buChar char="🞆"/>
            </a:pPr>
            <a:r>
              <a:rPr lang="cs-CZ">
                <a:solidFill>
                  <a:srgbClr val="FFFFFF"/>
                </a:solidFill>
              </a:rPr>
              <a:t>Senzitivní fáze:</a:t>
            </a:r>
            <a:endParaRPr/>
          </a:p>
          <a:p>
            <a:pPr marL="274320" lvl="0" indent="-274320" algn="l" rtl="0">
              <a:spcBef>
                <a:spcPts val="600"/>
              </a:spcBef>
              <a:spcAft>
                <a:spcPts val="0"/>
              </a:spcAft>
              <a:buSzPts val="1680"/>
              <a:buChar char="🞆"/>
            </a:pPr>
            <a:r>
              <a:rPr lang="cs-CZ">
                <a:solidFill>
                  <a:srgbClr val="FFFFFF"/>
                </a:solidFill>
              </a:rPr>
              <a:t>Časový úsek, kdy je jedinec zvýšeně vnímavý k podmětům toho druhu, které jsou potřebné k vývoji dané schopnosti (řeč, sluch) </a:t>
            </a:r>
            <a:endParaRPr/>
          </a:p>
          <a:p>
            <a:pPr marL="274320" lvl="0" indent="-274320" algn="l" rtl="0">
              <a:spcBef>
                <a:spcPts val="600"/>
              </a:spcBef>
              <a:spcAft>
                <a:spcPts val="0"/>
              </a:spcAft>
              <a:buSzPts val="1680"/>
              <a:buChar char="🞆"/>
            </a:pPr>
            <a:r>
              <a:rPr lang="cs-CZ">
                <a:solidFill>
                  <a:srgbClr val="FFFFFF"/>
                </a:solidFill>
              </a:rPr>
              <a:t>Senzitivní vývojová perioda </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Osvojování řeči, jazyka</a:t>
            </a:r>
            <a:endParaRPr/>
          </a:p>
        </p:txBody>
      </p:sp>
      <p:sp>
        <p:nvSpPr>
          <p:cNvPr id="227" name="Google Shape;227;p27"/>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1554"/>
              <a:buNone/>
            </a:pPr>
            <a:r>
              <a:rPr lang="cs-CZ" sz="2220"/>
              <a:t>Kognitivní funkce – poznávací</a:t>
            </a:r>
            <a:endParaRPr/>
          </a:p>
          <a:p>
            <a:pPr marL="274320" lvl="0" indent="-274320" algn="l" rtl="0">
              <a:lnSpc>
                <a:spcPct val="90000"/>
              </a:lnSpc>
              <a:spcBef>
                <a:spcPts val="600"/>
              </a:spcBef>
              <a:spcAft>
                <a:spcPts val="0"/>
              </a:spcAft>
              <a:buSzPts val="1554"/>
              <a:buChar char="🞆"/>
            </a:pPr>
            <a:r>
              <a:rPr lang="cs-CZ" sz="2220"/>
              <a:t>Paměť</a:t>
            </a:r>
            <a:endParaRPr/>
          </a:p>
          <a:p>
            <a:pPr marL="274320" lvl="0" indent="-274320" algn="l" rtl="0">
              <a:lnSpc>
                <a:spcPct val="90000"/>
              </a:lnSpc>
              <a:spcBef>
                <a:spcPts val="600"/>
              </a:spcBef>
              <a:spcAft>
                <a:spcPts val="0"/>
              </a:spcAft>
              <a:buSzPts val="1554"/>
              <a:buChar char="🞆"/>
            </a:pPr>
            <a:r>
              <a:rPr lang="cs-CZ" sz="2220"/>
              <a:t>Pozornost</a:t>
            </a:r>
            <a:endParaRPr/>
          </a:p>
          <a:p>
            <a:pPr marL="274320" lvl="0" indent="-274320" algn="l" rtl="0">
              <a:lnSpc>
                <a:spcPct val="90000"/>
              </a:lnSpc>
              <a:spcBef>
                <a:spcPts val="600"/>
              </a:spcBef>
              <a:spcAft>
                <a:spcPts val="0"/>
              </a:spcAft>
              <a:buSzPts val="1554"/>
              <a:buChar char="🞆"/>
            </a:pPr>
            <a:r>
              <a:rPr lang="cs-CZ" sz="2220"/>
              <a:t>Myšlení</a:t>
            </a:r>
            <a:endParaRPr/>
          </a:p>
          <a:p>
            <a:pPr marL="274320" lvl="0" indent="-274320" algn="l" rtl="0">
              <a:lnSpc>
                <a:spcPct val="90000"/>
              </a:lnSpc>
              <a:spcBef>
                <a:spcPts val="600"/>
              </a:spcBef>
              <a:spcAft>
                <a:spcPts val="0"/>
              </a:spcAft>
              <a:buSzPts val="1554"/>
              <a:buNone/>
            </a:pPr>
            <a:r>
              <a:rPr lang="cs-CZ" sz="2220"/>
              <a:t>Symbolické funkce</a:t>
            </a:r>
            <a:endParaRPr/>
          </a:p>
          <a:p>
            <a:pPr marL="274320" lvl="0" indent="-274320" algn="l" rtl="0">
              <a:lnSpc>
                <a:spcPct val="90000"/>
              </a:lnSpc>
              <a:spcBef>
                <a:spcPts val="600"/>
              </a:spcBef>
              <a:spcAft>
                <a:spcPts val="0"/>
              </a:spcAft>
              <a:buSzPts val="1554"/>
              <a:buChar char="🞆"/>
            </a:pPr>
            <a:r>
              <a:rPr lang="cs-CZ" sz="2220" b="1"/>
              <a:t>Fatické funkce </a:t>
            </a:r>
            <a:r>
              <a:rPr lang="cs-CZ" sz="2220"/>
              <a:t>- schopnost mluvit, číst, psát, počítat a myslet v abstraktních pojmech včetně sémantiky (významu slov).</a:t>
            </a:r>
            <a:endParaRPr/>
          </a:p>
          <a:p>
            <a:pPr marL="274320" lvl="0" indent="-274320" algn="l" rtl="0">
              <a:lnSpc>
                <a:spcPct val="90000"/>
              </a:lnSpc>
              <a:spcBef>
                <a:spcPts val="600"/>
              </a:spcBef>
              <a:spcAft>
                <a:spcPts val="0"/>
              </a:spcAft>
              <a:buSzPts val="1554"/>
              <a:buChar char="🞆"/>
            </a:pPr>
            <a:r>
              <a:rPr lang="cs-CZ" sz="2220" b="1"/>
              <a:t>Exekutivní funkce </a:t>
            </a:r>
            <a:r>
              <a:rPr lang="cs-CZ" sz="2220"/>
              <a:t>- schopnost a dovednost plánovat, rozhodovat se a realizovat cílevědomé postupy a výkony, řešit problémy, tvořit analogie</a:t>
            </a:r>
            <a:endParaRPr/>
          </a:p>
          <a:p>
            <a:pPr marL="274320" lvl="0" indent="-274320" algn="l" rtl="0">
              <a:lnSpc>
                <a:spcPct val="90000"/>
              </a:lnSpc>
              <a:spcBef>
                <a:spcPts val="600"/>
              </a:spcBef>
              <a:spcAft>
                <a:spcPts val="0"/>
              </a:spcAft>
              <a:buSzPts val="1554"/>
              <a:buChar char="🞆"/>
            </a:pPr>
            <a:r>
              <a:rPr lang="cs-CZ" sz="2220" b="1"/>
              <a:t>Gnostické funkce </a:t>
            </a:r>
            <a:r>
              <a:rPr lang="cs-CZ" sz="2220"/>
              <a:t>- Umožňují rozpoznávat předměty zrakem, sluchem a hmatem</a:t>
            </a:r>
            <a:endParaRPr/>
          </a:p>
          <a:p>
            <a:pPr marL="274320" lvl="0" indent="-175641" algn="l" rtl="0">
              <a:lnSpc>
                <a:spcPct val="90000"/>
              </a:lnSpc>
              <a:spcBef>
                <a:spcPts val="600"/>
              </a:spcBef>
              <a:spcAft>
                <a:spcPts val="0"/>
              </a:spcAft>
              <a:buSzPts val="1554"/>
              <a:buNone/>
            </a:pPr>
            <a:endParaRPr sz="2220"/>
          </a:p>
          <a:p>
            <a:pPr marL="274320" lvl="0" indent="-175641" algn="l" rtl="0">
              <a:lnSpc>
                <a:spcPct val="90000"/>
              </a:lnSpc>
              <a:spcBef>
                <a:spcPts val="600"/>
              </a:spcBef>
              <a:spcAft>
                <a:spcPts val="0"/>
              </a:spcAft>
              <a:buSzPts val="1554"/>
              <a:buNone/>
            </a:pPr>
            <a:endParaRPr sz="222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Komunikace, řeč, jazyk</a:t>
            </a:r>
            <a:endParaRPr/>
          </a:p>
        </p:txBody>
      </p:sp>
      <p:sp>
        <p:nvSpPr>
          <p:cNvPr id="233" name="Google Shape;233;p28"/>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b="1"/>
              <a:t>Jazyk</a:t>
            </a:r>
            <a:r>
              <a:rPr lang="cs-CZ"/>
              <a:t> = systém ustálených znaků a pravidel, jimž vzájemně komunikujeme</a:t>
            </a:r>
            <a:endParaRPr/>
          </a:p>
          <a:p>
            <a:pPr marL="274320" lvl="0" indent="-274320" algn="l" rtl="0">
              <a:spcBef>
                <a:spcPts val="600"/>
              </a:spcBef>
              <a:spcAft>
                <a:spcPts val="0"/>
              </a:spcAft>
              <a:buSzPts val="1680"/>
              <a:buNone/>
            </a:pPr>
            <a:r>
              <a:rPr lang="cs-CZ" b="1"/>
              <a:t>Různé dělení jazyka, řeči </a:t>
            </a:r>
            <a:r>
              <a:rPr lang="cs-CZ"/>
              <a:t>(směšování pojmů):</a:t>
            </a:r>
            <a:endParaRPr/>
          </a:p>
          <a:p>
            <a:pPr marL="274320" lvl="0" indent="-274320" algn="l" rtl="0">
              <a:spcBef>
                <a:spcPts val="600"/>
              </a:spcBef>
              <a:spcAft>
                <a:spcPts val="0"/>
              </a:spcAft>
              <a:buSzPts val="1680"/>
              <a:buChar char="🞆"/>
            </a:pPr>
            <a:r>
              <a:rPr lang="cs-CZ"/>
              <a:t>Porozumění řeči – recepce, imprese, </a:t>
            </a:r>
            <a:endParaRPr/>
          </a:p>
          <a:p>
            <a:pPr marL="274320" lvl="0" indent="-274320" algn="l" rtl="0">
              <a:spcBef>
                <a:spcPts val="600"/>
              </a:spcBef>
              <a:spcAft>
                <a:spcPts val="0"/>
              </a:spcAft>
              <a:buSzPts val="1680"/>
              <a:buChar char="🞆"/>
            </a:pPr>
            <a:r>
              <a:rPr lang="cs-CZ"/>
              <a:t>Výkon řeči – exprese, produkce</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cs-CZ"/>
              <a:t>Povrchové struktury řeči – zvuková stránka řeči</a:t>
            </a:r>
            <a:endParaRPr/>
          </a:p>
          <a:p>
            <a:pPr marL="274320" lvl="0" indent="-274320" algn="l" rtl="0">
              <a:spcBef>
                <a:spcPts val="600"/>
              </a:spcBef>
              <a:spcAft>
                <a:spcPts val="0"/>
              </a:spcAft>
              <a:buSzPts val="1680"/>
              <a:buChar char="🞆"/>
            </a:pPr>
            <a:r>
              <a:rPr lang="cs-CZ"/>
              <a:t>Hloubkové struktrury řeči – porozumění, gramatika., význam slov…</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cs-CZ" b="1"/>
              <a:t>Jazykové roviny</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Jazykové roviny v ontogenezi lidské řeči</a:t>
            </a:r>
            <a:endParaRPr/>
          </a:p>
        </p:txBody>
      </p:sp>
      <p:sp>
        <p:nvSpPr>
          <p:cNvPr id="239" name="Google Shape;239;p29"/>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FONETICKO-FONOLOGICKÁ ROVINA</a:t>
            </a:r>
            <a:endParaRPr/>
          </a:p>
          <a:p>
            <a:pPr marL="274320" lvl="0" indent="-274320" algn="l" rtl="0">
              <a:spcBef>
                <a:spcPts val="600"/>
              </a:spcBef>
              <a:spcAft>
                <a:spcPts val="0"/>
              </a:spcAft>
              <a:buSzPts val="1680"/>
              <a:buChar char="🞆"/>
            </a:pPr>
            <a:r>
              <a:rPr lang="cs-CZ"/>
              <a:t>zvuková rovina jazyka </a:t>
            </a:r>
            <a:endParaRPr/>
          </a:p>
          <a:p>
            <a:pPr marL="274320" lvl="0" indent="-274320" algn="l" rtl="0">
              <a:spcBef>
                <a:spcPts val="600"/>
              </a:spcBef>
              <a:spcAft>
                <a:spcPts val="0"/>
              </a:spcAft>
              <a:buSzPts val="1680"/>
              <a:buChar char="🞆"/>
            </a:pPr>
            <a:r>
              <a:rPr lang="cs-CZ"/>
              <a:t>Nejlépe sledovatelná</a:t>
            </a:r>
            <a:endParaRPr/>
          </a:p>
          <a:p>
            <a:pPr marL="274320" lvl="0" indent="-274320" algn="l" rtl="0">
              <a:spcBef>
                <a:spcPts val="600"/>
              </a:spcBef>
              <a:spcAft>
                <a:spcPts val="0"/>
              </a:spcAft>
              <a:buSzPts val="1680"/>
              <a:buNone/>
            </a:pPr>
            <a:r>
              <a:rPr lang="cs-CZ"/>
              <a:t>Zahrnuje:</a:t>
            </a:r>
            <a:endParaRPr/>
          </a:p>
          <a:p>
            <a:pPr marL="274320" lvl="0" indent="-274320" algn="l" rtl="0">
              <a:spcBef>
                <a:spcPts val="600"/>
              </a:spcBef>
              <a:spcAft>
                <a:spcPts val="0"/>
              </a:spcAft>
              <a:buSzPts val="1680"/>
              <a:buChar char="🞆"/>
            </a:pPr>
            <a:r>
              <a:rPr lang="cs-CZ"/>
              <a:t>výslovnost </a:t>
            </a:r>
            <a:endParaRPr/>
          </a:p>
          <a:p>
            <a:pPr marL="274320" lvl="0" indent="-274320" algn="l" rtl="0">
              <a:spcBef>
                <a:spcPts val="600"/>
              </a:spcBef>
              <a:spcAft>
                <a:spcPts val="0"/>
              </a:spcAft>
              <a:buSzPts val="1680"/>
              <a:buChar char="🞆"/>
            </a:pPr>
            <a:r>
              <a:rPr lang="cs-CZ"/>
              <a:t>artikulační obratnost, </a:t>
            </a:r>
            <a:endParaRPr/>
          </a:p>
          <a:p>
            <a:pPr marL="274320" lvl="0" indent="-274320" algn="l" rtl="0">
              <a:spcBef>
                <a:spcPts val="600"/>
              </a:spcBef>
              <a:spcAft>
                <a:spcPts val="0"/>
              </a:spcAft>
              <a:buSzPts val="1680"/>
              <a:buChar char="🞆"/>
            </a:pPr>
            <a:r>
              <a:rPr lang="cs-CZ"/>
              <a:t>prozodické faktory – tempo, pauzy, intonace, hlasitost</a:t>
            </a:r>
            <a:endParaRPr/>
          </a:p>
          <a:p>
            <a:pPr marL="274320" lvl="0" indent="-274320" algn="l" rtl="0">
              <a:spcBef>
                <a:spcPts val="600"/>
              </a:spcBef>
              <a:spcAft>
                <a:spcPts val="0"/>
              </a:spcAft>
              <a:buSzPts val="1680"/>
              <a:buChar char="🞆"/>
            </a:pPr>
            <a:r>
              <a:rPr lang="cs-CZ"/>
              <a:t>fonematický sluch</a:t>
            </a:r>
            <a:endParaRPr/>
          </a:p>
          <a:p>
            <a:pPr marL="274320" lvl="0" indent="-167640" algn="l" rtl="0">
              <a:spcBef>
                <a:spcPts val="600"/>
              </a:spcBef>
              <a:spcAft>
                <a:spcPts val="0"/>
              </a:spcAft>
              <a:buSzPts val="168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FONETICKO-FONOLOGICKÁ ROVINA</a:t>
            </a:r>
            <a:br>
              <a:rPr lang="cs-CZ"/>
            </a:br>
            <a:endParaRPr/>
          </a:p>
        </p:txBody>
      </p:sp>
      <p:sp>
        <p:nvSpPr>
          <p:cNvPr id="245" name="Google Shape;245;p30"/>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Důležitým moment kdy dítě přechází z pudového žvatlání </a:t>
            </a:r>
            <a:endParaRPr/>
          </a:p>
          <a:p>
            <a:pPr marL="274320" lvl="0" indent="-274320" algn="l" rtl="0">
              <a:spcBef>
                <a:spcPts val="600"/>
              </a:spcBef>
              <a:spcAft>
                <a:spcPts val="0"/>
              </a:spcAft>
              <a:buSzPts val="1680"/>
              <a:buChar char="🞆"/>
            </a:pPr>
            <a:r>
              <a:rPr lang="cs-CZ"/>
              <a:t>na žvatlání napodobující. </a:t>
            </a:r>
            <a:endParaRPr/>
          </a:p>
          <a:p>
            <a:pPr marL="274320" lvl="0" indent="-274320" algn="l" rtl="0">
              <a:spcBef>
                <a:spcPts val="600"/>
              </a:spcBef>
              <a:spcAft>
                <a:spcPts val="0"/>
              </a:spcAft>
              <a:buSzPts val="1680"/>
              <a:buChar char="🞆"/>
            </a:pPr>
            <a:r>
              <a:rPr lang="cs-CZ"/>
              <a:t>Zvuky, které dítě produkovalo před tímto obdobím nelze pokládat za hlásky mateřského jazyka. Hlásky byly totiž produkovány pudově, bez vědomé sluchové a zrakové kontroly.</a:t>
            </a:r>
            <a:endParaRPr/>
          </a:p>
          <a:p>
            <a:pPr marL="274320" lvl="0" indent="-274320" algn="l" rtl="0">
              <a:spcBef>
                <a:spcPts val="600"/>
              </a:spcBef>
              <a:spcAft>
                <a:spcPts val="0"/>
              </a:spcAft>
              <a:buSzPts val="1680"/>
              <a:buChar char="🞆"/>
            </a:pPr>
            <a:r>
              <a:rPr lang="cs-CZ"/>
              <a:t>Charakteristické pro dětskou výslovnost je to, že se rozvíjí od zvukově nejjednodušších artikulačních struktur. </a:t>
            </a:r>
            <a:r>
              <a:rPr lang="cs-CZ" b="1"/>
              <a:t>Nejprve tedy dítě vytváří ty hlásky, které vyžadují nejmenší námahu.</a:t>
            </a:r>
            <a:endParaRPr/>
          </a:p>
          <a:p>
            <a:pPr marL="274320" lvl="0" indent="-167640" algn="l" rtl="0">
              <a:spcBef>
                <a:spcPts val="600"/>
              </a:spcBef>
              <a:spcAft>
                <a:spcPts val="0"/>
              </a:spcAft>
              <a:buSzPts val="168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2700"/>
              <a:buFont typeface="Century Schoolbook"/>
              <a:buNone/>
            </a:pPr>
            <a:r>
              <a:rPr lang="cs-CZ" sz="2700"/>
              <a:t>Jazykové roviny v ontogenezi lidské řeči - FONETICKO-FONOLOGICKÁ ROVINA</a:t>
            </a:r>
            <a:endParaRPr sz="2700"/>
          </a:p>
        </p:txBody>
      </p:sp>
      <p:sp>
        <p:nvSpPr>
          <p:cNvPr id="251" name="Google Shape;251;p3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306070" algn="l" rtl="0">
              <a:lnSpc>
                <a:spcPct val="80000"/>
              </a:lnSpc>
              <a:spcBef>
                <a:spcPts val="0"/>
              </a:spcBef>
              <a:spcAft>
                <a:spcPts val="0"/>
              </a:spcAft>
              <a:buSzPts val="1802"/>
              <a:buChar char="🞆"/>
            </a:pPr>
            <a:r>
              <a:rPr lang="cs-CZ" sz="2360"/>
              <a:t>V řeči se nejprve </a:t>
            </a:r>
            <a:r>
              <a:rPr lang="cs-CZ" sz="2360" b="1"/>
              <a:t>fixují vokály - samohlásky. </a:t>
            </a:r>
            <a:endParaRPr sz="2900" b="1"/>
          </a:p>
          <a:p>
            <a:pPr marL="274320" lvl="0" indent="-306070" algn="l" rtl="0">
              <a:lnSpc>
                <a:spcPct val="80000"/>
              </a:lnSpc>
              <a:spcBef>
                <a:spcPts val="600"/>
              </a:spcBef>
              <a:spcAft>
                <a:spcPts val="0"/>
              </a:spcAft>
              <a:buSzPts val="1802"/>
              <a:buChar char="🞆"/>
            </a:pPr>
            <a:r>
              <a:rPr lang="cs-CZ" sz="2360"/>
              <a:t>Fixace</a:t>
            </a:r>
            <a:r>
              <a:rPr lang="cs-CZ" sz="2360" b="1"/>
              <a:t> konsonant - souhlásek však trvá mnohem déle </a:t>
            </a:r>
            <a:endParaRPr sz="2900" b="1"/>
          </a:p>
          <a:p>
            <a:pPr marL="274320" lvl="0" indent="-306070" algn="l" rtl="0">
              <a:lnSpc>
                <a:spcPct val="80000"/>
              </a:lnSpc>
              <a:spcBef>
                <a:spcPts val="600"/>
              </a:spcBef>
              <a:spcAft>
                <a:spcPts val="0"/>
              </a:spcAft>
              <a:buSzPts val="1802"/>
              <a:buChar char="🞆"/>
            </a:pPr>
            <a:endParaRPr sz="2900"/>
          </a:p>
          <a:p>
            <a:pPr marL="274320" lvl="0" indent="-306070" algn="l" rtl="0">
              <a:lnSpc>
                <a:spcPct val="80000"/>
              </a:lnSpc>
              <a:spcBef>
                <a:spcPts val="600"/>
              </a:spcBef>
              <a:spcAft>
                <a:spcPts val="0"/>
              </a:spcAft>
              <a:buSzPts val="1802"/>
              <a:buChar char="🞆"/>
            </a:pPr>
            <a:r>
              <a:rPr lang="cs-CZ" sz="2360"/>
              <a:t>Vývoj výslovnosti končí okolo 5. roku, může však </a:t>
            </a:r>
            <a:r>
              <a:rPr lang="cs-CZ" sz="2360" b="1"/>
              <a:t>trvat až do 7. roku.</a:t>
            </a:r>
            <a:endParaRPr sz="2900"/>
          </a:p>
          <a:p>
            <a:pPr marL="274320" lvl="0" indent="-306070" algn="l" rtl="0">
              <a:lnSpc>
                <a:spcPct val="80000"/>
              </a:lnSpc>
              <a:spcBef>
                <a:spcPts val="600"/>
              </a:spcBef>
              <a:spcAft>
                <a:spcPts val="0"/>
              </a:spcAft>
              <a:buSzPts val="1802"/>
              <a:buChar char="🞆"/>
            </a:pPr>
            <a:r>
              <a:rPr lang="cs-CZ" sz="2360"/>
              <a:t>Přestože mluvidla dítěte splňují již mezi 2. až 3. rokem všechny předpoklady na artikulovanou řeč, správné výslovnosti se často dosahuje až před vstupem do školy. Důvodem je značná náročnost na koordinaci celého aparátu.</a:t>
            </a:r>
            <a:endParaRPr sz="2900"/>
          </a:p>
          <a:p>
            <a:pPr marL="274320" lvl="0" indent="-306070" algn="l" rtl="0">
              <a:lnSpc>
                <a:spcPct val="80000"/>
              </a:lnSpc>
              <a:spcBef>
                <a:spcPts val="600"/>
              </a:spcBef>
              <a:spcAft>
                <a:spcPts val="0"/>
              </a:spcAft>
              <a:buSzPts val="1802"/>
              <a:buChar char="🞆"/>
            </a:pPr>
            <a:r>
              <a:rPr lang="cs-CZ" sz="2360"/>
              <a:t>Důležitou součást řečového vývoje tvoří </a:t>
            </a:r>
            <a:r>
              <a:rPr lang="cs-CZ" sz="2360" b="1"/>
              <a:t>schopnost fonematické diferenciace.</a:t>
            </a:r>
            <a:r>
              <a:rPr lang="cs-CZ" sz="2360"/>
              <a:t> Ta se začíná rozvíjet v 8. měsíci života </a:t>
            </a:r>
            <a:endParaRPr sz="236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2" descr="osvojovn_hlsek"/>
          <p:cNvPicPr preferRelativeResize="0">
            <a:picLocks noGrp="1"/>
          </p:cNvPicPr>
          <p:nvPr>
            <p:ph type="body" idx="4294967295"/>
          </p:nvPr>
        </p:nvPicPr>
        <p:blipFill rotWithShape="1">
          <a:blip r:embed="rId3">
            <a:alphaModFix/>
          </a:blip>
          <a:srcRect/>
          <a:stretch/>
        </p:blipFill>
        <p:spPr>
          <a:xfrm>
            <a:off x="0" y="1628775"/>
            <a:ext cx="8362950" cy="4248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Komunikace, řeč, jazyk</a:t>
            </a:r>
            <a:endParaRPr/>
          </a:p>
        </p:txBody>
      </p:sp>
      <p:sp>
        <p:nvSpPr>
          <p:cNvPr id="153" name="Google Shape;153;p1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None/>
            </a:pPr>
            <a:r>
              <a:rPr lang="cs-CZ"/>
              <a:t>Komunikace = přenos a sdělování informací</a:t>
            </a:r>
            <a:endParaRPr/>
          </a:p>
          <a:p>
            <a:pPr marL="274320" lvl="0" indent="-274320" algn="l" rtl="0">
              <a:spcBef>
                <a:spcPts val="600"/>
              </a:spcBef>
              <a:spcAft>
                <a:spcPts val="0"/>
              </a:spcAft>
              <a:buSzPts val="1680"/>
              <a:buChar char="🞆"/>
            </a:pPr>
            <a:r>
              <a:rPr lang="cs-CZ"/>
              <a:t>Člověk – </a:t>
            </a:r>
            <a:endParaRPr/>
          </a:p>
          <a:p>
            <a:pPr marL="274320" lvl="0" indent="-274320" algn="l" rtl="0">
              <a:spcBef>
                <a:spcPts val="600"/>
              </a:spcBef>
              <a:spcAft>
                <a:spcPts val="0"/>
              </a:spcAft>
              <a:buSzPts val="1680"/>
              <a:buChar char="🞆"/>
            </a:pPr>
            <a:r>
              <a:rPr lang="cs-CZ"/>
              <a:t>Verbální komunikace – slovní komunikace</a:t>
            </a:r>
            <a:endParaRPr/>
          </a:p>
          <a:p>
            <a:pPr marL="274320" lvl="0" indent="-274320" algn="l" rtl="0">
              <a:spcBef>
                <a:spcPts val="600"/>
              </a:spcBef>
              <a:spcAft>
                <a:spcPts val="0"/>
              </a:spcAft>
              <a:buSzPts val="1680"/>
              <a:buChar char="🞆"/>
            </a:pPr>
            <a:r>
              <a:rPr lang="cs-CZ"/>
              <a:t>Neverbální komunikace – řeč těla (gesta, mimika, postoj, oblečení…)</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cs-CZ"/>
              <a:t>Pedagogická komunikace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Jazykové roviny v ontogenezi lidské řeči</a:t>
            </a:r>
            <a:endParaRPr/>
          </a:p>
        </p:txBody>
      </p:sp>
      <p:sp>
        <p:nvSpPr>
          <p:cNvPr id="263" name="Google Shape;263;p3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LEXIKÁLNĚ-SÉMANTICKÁ ROVINA</a:t>
            </a:r>
            <a:endParaRPr/>
          </a:p>
          <a:p>
            <a:pPr marL="274320" lvl="0" indent="-274320" algn="l" rtl="0">
              <a:spcBef>
                <a:spcPts val="600"/>
              </a:spcBef>
              <a:spcAft>
                <a:spcPts val="0"/>
              </a:spcAft>
              <a:buSzPts val="1680"/>
              <a:buChar char="🞆"/>
            </a:pPr>
            <a:r>
              <a:rPr lang="cs-CZ"/>
              <a:t>aktivní i pasivní slovní zásoba, </a:t>
            </a:r>
            <a:endParaRPr/>
          </a:p>
          <a:p>
            <a:pPr marL="274320" lvl="0" indent="-274320" algn="l" rtl="0">
              <a:spcBef>
                <a:spcPts val="600"/>
              </a:spcBef>
              <a:spcAft>
                <a:spcPts val="0"/>
              </a:spcAft>
              <a:buSzPts val="1680"/>
              <a:buChar char="🞆"/>
            </a:pPr>
            <a:r>
              <a:rPr lang="cs-CZ"/>
              <a:t>definice pojmů a úroveň zobecňování</a:t>
            </a:r>
            <a:endParaRPr/>
          </a:p>
          <a:p>
            <a:pPr marL="274320" lvl="0" indent="-247650" algn="l" rtl="0">
              <a:spcBef>
                <a:spcPts val="600"/>
              </a:spcBef>
              <a:spcAft>
                <a:spcPts val="0"/>
              </a:spcAft>
              <a:buSzPts val="1260"/>
              <a:buChar char="🞆"/>
            </a:pPr>
            <a:r>
              <a:rPr lang="cs-CZ"/>
              <a:t>porozumění řeči, pojmům</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cs-CZ"/>
              <a:t>již kolem 10. měsíce je možné u dítěte registrovat začátky rozvoje pasivní slovní zásoby a dítě začíná „rozumět“ řeči dospělých. </a:t>
            </a:r>
            <a:endParaRPr/>
          </a:p>
          <a:p>
            <a:pPr marL="274320" lvl="0" indent="-274320" algn="l" rtl="0">
              <a:spcBef>
                <a:spcPts val="600"/>
              </a:spcBef>
              <a:spcAft>
                <a:spcPts val="0"/>
              </a:spcAft>
              <a:buSzPts val="1680"/>
              <a:buChar char="🞆"/>
            </a:pPr>
            <a:r>
              <a:rPr lang="cs-CZ"/>
              <a:t>K rozvoji aktivní slovní zásoby dochází až kolem prvního roku. </a:t>
            </a:r>
            <a:endParaRPr/>
          </a:p>
          <a:p>
            <a:pPr marL="274320" lvl="0" indent="-167640" algn="l" rtl="0">
              <a:spcBef>
                <a:spcPts val="600"/>
              </a:spcBef>
              <a:spcAft>
                <a:spcPts val="0"/>
              </a:spcAft>
              <a:buSzPts val="168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2700"/>
              <a:buFont typeface="Century Schoolbook"/>
              <a:buNone/>
            </a:pPr>
            <a:r>
              <a:rPr lang="cs-CZ" sz="2700"/>
              <a:t>Jazykové roviny v ontogenezi lidské řeči - LEXIKÁLNĚ-SÉMANTICKÁ ROVINA</a:t>
            </a:r>
            <a:endParaRPr sz="2700"/>
          </a:p>
        </p:txBody>
      </p:sp>
      <p:sp>
        <p:nvSpPr>
          <p:cNvPr id="269" name="Google Shape;269;p3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V této době dítě začne používat svoje první slova. </a:t>
            </a:r>
            <a:endParaRPr/>
          </a:p>
          <a:p>
            <a:pPr marL="274320" lvl="0" indent="-274320" algn="l" rtl="0">
              <a:spcBef>
                <a:spcPts val="600"/>
              </a:spcBef>
              <a:spcAft>
                <a:spcPts val="0"/>
              </a:spcAft>
              <a:buSzPts val="1680"/>
              <a:buChar char="🞆"/>
            </a:pPr>
            <a:r>
              <a:rPr lang="cs-CZ"/>
              <a:t>Přesto však dorozumívání zůstává hlavně na úrovni neverbální komunikace. </a:t>
            </a:r>
            <a:endParaRPr/>
          </a:p>
          <a:p>
            <a:pPr marL="274320" lvl="0" indent="-274320" algn="l" rtl="0">
              <a:spcBef>
                <a:spcPts val="600"/>
              </a:spcBef>
              <a:spcAft>
                <a:spcPts val="0"/>
              </a:spcAft>
              <a:buSzPts val="1680"/>
              <a:buChar char="🞆"/>
            </a:pPr>
            <a:r>
              <a:rPr lang="cs-CZ"/>
              <a:t>S postupem času dochází ke zdokonalování slovní zásoby a začíná se stále více rozvíjet komunikace verbální</a:t>
            </a:r>
            <a:endParaRPr/>
          </a:p>
          <a:p>
            <a:pPr marL="274320" lvl="0" indent="-274320" algn="l" rtl="0">
              <a:spcBef>
                <a:spcPts val="600"/>
              </a:spcBef>
              <a:spcAft>
                <a:spcPts val="0"/>
              </a:spcAft>
              <a:buSzPts val="1680"/>
              <a:buChar char="🞆"/>
            </a:pPr>
            <a:r>
              <a:rPr lang="cs-CZ"/>
              <a:t>Slovní zásoba se rozšiřuje nerovnoměrně a u každého dítěte odlišně.</a:t>
            </a:r>
            <a:endParaRPr/>
          </a:p>
          <a:p>
            <a:pPr marL="274320" lvl="0" indent="-274320" algn="l" rtl="0">
              <a:spcBef>
                <a:spcPts val="600"/>
              </a:spcBef>
              <a:spcAft>
                <a:spcPts val="0"/>
              </a:spcAft>
              <a:buSzPts val="1680"/>
              <a:buChar char="🞆"/>
            </a:pPr>
            <a:r>
              <a:rPr lang="cs-CZ"/>
              <a:t> Nejprudší nárůst můžeme evidovat přibližně do 3. roku věku dítěte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Jazykové roviny v ontogenezi lidské řeči</a:t>
            </a:r>
            <a:endParaRPr/>
          </a:p>
        </p:txBody>
      </p:sp>
      <p:sp>
        <p:nvSpPr>
          <p:cNvPr id="275" name="Google Shape;275;p3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MORFOLOGICKO-SYNTAKTICKÁ ROVINA</a:t>
            </a:r>
            <a:endParaRPr/>
          </a:p>
          <a:p>
            <a:pPr marL="274320" lvl="0" indent="-274320" algn="l" rtl="0">
              <a:spcBef>
                <a:spcPts val="600"/>
              </a:spcBef>
              <a:spcAft>
                <a:spcPts val="0"/>
              </a:spcAft>
              <a:buSzPts val="1680"/>
              <a:buChar char="🞆"/>
            </a:pPr>
            <a:r>
              <a:rPr lang="cs-CZ"/>
              <a:t>představuje gramatiku daného jazyka. </a:t>
            </a:r>
            <a:endParaRPr/>
          </a:p>
          <a:p>
            <a:pPr marL="274320" lvl="0" indent="-274320" algn="l" rtl="0">
              <a:spcBef>
                <a:spcPts val="600"/>
              </a:spcBef>
              <a:spcAft>
                <a:spcPts val="0"/>
              </a:spcAft>
              <a:buSzPts val="1680"/>
              <a:buChar char="🞆"/>
            </a:pPr>
            <a:r>
              <a:rPr lang="cs-CZ"/>
              <a:t>Ta se skládá ze dvou základních oblastí, tj. z morfologie a syntaxe </a:t>
            </a:r>
            <a:endParaRPr/>
          </a:p>
          <a:p>
            <a:pPr marL="274320" lvl="0" indent="-274320" algn="l" rtl="0">
              <a:spcBef>
                <a:spcPts val="600"/>
              </a:spcBef>
              <a:spcAft>
                <a:spcPts val="0"/>
              </a:spcAft>
              <a:buSzPts val="1680"/>
              <a:buChar char="🞆"/>
            </a:pPr>
            <a:r>
              <a:rPr lang="cs-CZ"/>
              <a:t>morfologie   = tvarosloví</a:t>
            </a:r>
            <a:endParaRPr/>
          </a:p>
          <a:p>
            <a:pPr marL="274320" lvl="0" indent="-274320" algn="l" rtl="0">
              <a:spcBef>
                <a:spcPts val="600"/>
              </a:spcBef>
              <a:spcAft>
                <a:spcPts val="0"/>
              </a:spcAft>
              <a:buSzPts val="1680"/>
              <a:buChar char="🞆"/>
            </a:pPr>
            <a:r>
              <a:rPr lang="cs-CZ"/>
              <a:t>Syntax =  vztahy mezi slovy ve větě, větnými členy a větami, o způsoby a prostředky jejich realizace“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2700"/>
              <a:buFont typeface="Century Schoolbook"/>
              <a:buNone/>
            </a:pPr>
            <a:r>
              <a:rPr lang="cs-CZ" sz="2700"/>
              <a:t>Jazykové roviny v ontogenezi lidské řeči - MORFOLOGICKO-SYNTAKTICKÁ ROVINA</a:t>
            </a:r>
            <a:endParaRPr sz="2700"/>
          </a:p>
        </p:txBody>
      </p:sp>
      <p:sp>
        <p:nvSpPr>
          <p:cNvPr id="281" name="Google Shape;281;p36"/>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1680"/>
              <a:buChar char="🞆"/>
            </a:pPr>
            <a:r>
              <a:rPr lang="cs-CZ"/>
              <a:t>První slova, která plní funkci vět, jsou nesklonná. </a:t>
            </a:r>
            <a:endParaRPr/>
          </a:p>
          <a:p>
            <a:pPr marL="274320" lvl="0" indent="-274320" algn="l" rtl="0">
              <a:lnSpc>
                <a:spcPct val="90000"/>
              </a:lnSpc>
              <a:spcBef>
                <a:spcPts val="600"/>
              </a:spcBef>
              <a:spcAft>
                <a:spcPts val="0"/>
              </a:spcAft>
              <a:buSzPts val="1680"/>
              <a:buChar char="🞆"/>
            </a:pPr>
            <a:r>
              <a:rPr lang="cs-CZ"/>
              <a:t>Zhruba do 1,5 až 2 let dítě používá podstatná jména většinou v 1. pádě, slovesa v infinitivu, 3. osobě či používá rozkazovací způsob. </a:t>
            </a:r>
            <a:endParaRPr/>
          </a:p>
          <a:p>
            <a:pPr marL="274320" lvl="0" indent="-274320" algn="l" rtl="0">
              <a:lnSpc>
                <a:spcPct val="90000"/>
              </a:lnSpc>
              <a:spcBef>
                <a:spcPts val="600"/>
              </a:spcBef>
              <a:spcAft>
                <a:spcPts val="0"/>
              </a:spcAft>
              <a:buSzPts val="1680"/>
              <a:buChar char="🞆"/>
            </a:pPr>
            <a:r>
              <a:rPr lang="cs-CZ"/>
              <a:t>Mezi 2. a 3. rokem se již začíná objevovat skloňování a časování, po 3. roce dítě odlišuje jednotné a množné číslo-</a:t>
            </a:r>
            <a:endParaRPr/>
          </a:p>
          <a:p>
            <a:pPr marL="274320" lvl="0" indent="-274320" algn="l" rtl="0">
              <a:lnSpc>
                <a:spcPct val="90000"/>
              </a:lnSpc>
              <a:spcBef>
                <a:spcPts val="600"/>
              </a:spcBef>
              <a:spcAft>
                <a:spcPts val="0"/>
              </a:spcAft>
              <a:buSzPts val="1680"/>
              <a:buChar char="🞆"/>
            </a:pPr>
            <a:r>
              <a:rPr lang="cs-CZ"/>
              <a:t>Přibližně od 1,5 – 2 let dítě tvoří věty dvouslovné, okolo 2,5 – 3 let již i věty víceslovné. </a:t>
            </a:r>
            <a:endParaRPr/>
          </a:p>
          <a:p>
            <a:pPr marL="274320" lvl="0" indent="-274320" algn="l" rtl="0">
              <a:lnSpc>
                <a:spcPct val="90000"/>
              </a:lnSpc>
              <a:spcBef>
                <a:spcPts val="600"/>
              </a:spcBef>
              <a:spcAft>
                <a:spcPts val="0"/>
              </a:spcAft>
              <a:buSzPts val="1680"/>
              <a:buChar char="🞆"/>
            </a:pPr>
            <a:r>
              <a:rPr lang="cs-CZ"/>
              <a:t>Typický je i slovosled. Dlouho totiž dochází k tomu, že dítě dává na začátek věty emocionálně podbarvené slovo. </a:t>
            </a:r>
            <a:endParaRPr/>
          </a:p>
          <a:p>
            <a:pPr marL="274320" lvl="0" indent="-274320" algn="l" rtl="0">
              <a:lnSpc>
                <a:spcPct val="90000"/>
              </a:lnSpc>
              <a:spcBef>
                <a:spcPts val="600"/>
              </a:spcBef>
              <a:spcAft>
                <a:spcPts val="0"/>
              </a:spcAft>
              <a:buSzPts val="1680"/>
              <a:buChar char="🞆"/>
            </a:pPr>
            <a:r>
              <a:rPr lang="cs-CZ"/>
              <a:t>Mezi 3.-4. rokem dítě začíná tvořit souvětí.</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2700"/>
              <a:buFont typeface="Century Schoolbook"/>
              <a:buNone/>
            </a:pPr>
            <a:r>
              <a:rPr lang="cs-CZ" sz="2700"/>
              <a:t>Jazykové roviny v ontogenezi lidské řeči - MORFOLOGICKO-SYNTAKTICKÁ ROVINA</a:t>
            </a:r>
            <a:endParaRPr sz="2700"/>
          </a:p>
        </p:txBody>
      </p:sp>
      <p:sp>
        <p:nvSpPr>
          <p:cNvPr id="287" name="Google Shape;287;p37"/>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167640" algn="l" rtl="0">
              <a:spcBef>
                <a:spcPts val="0"/>
              </a:spcBef>
              <a:spcAft>
                <a:spcPts val="0"/>
              </a:spcAft>
              <a:buSzPts val="1680"/>
              <a:buNone/>
            </a:pP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cs-CZ"/>
              <a:t>do 4. roku věku se u dítěte může vyskytovat tzv. </a:t>
            </a:r>
            <a:r>
              <a:rPr lang="cs-CZ" b="1"/>
              <a:t>fyziologický dysgramatismus</a:t>
            </a:r>
            <a:r>
              <a:rPr lang="cs-CZ"/>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Jazykové roviny v ontogenezi lidské řeči</a:t>
            </a:r>
            <a:endParaRPr/>
          </a:p>
        </p:txBody>
      </p:sp>
      <p:sp>
        <p:nvSpPr>
          <p:cNvPr id="293" name="Google Shape;293;p38"/>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1554"/>
              <a:buChar char="🞆"/>
            </a:pPr>
            <a:r>
              <a:rPr lang="cs-CZ" sz="2220"/>
              <a:t>PRAGMATICKÁ ROVINA</a:t>
            </a:r>
            <a:endParaRPr/>
          </a:p>
          <a:p>
            <a:pPr marL="274320" lvl="0" indent="-274320" algn="l" rtl="0">
              <a:lnSpc>
                <a:spcPct val="90000"/>
              </a:lnSpc>
              <a:spcBef>
                <a:spcPts val="600"/>
              </a:spcBef>
              <a:spcAft>
                <a:spcPts val="0"/>
              </a:spcAft>
              <a:buSzPts val="1554"/>
              <a:buChar char="🞆"/>
            </a:pPr>
            <a:r>
              <a:rPr lang="cs-CZ" sz="2220"/>
              <a:t>sociální uplatnění osvojených řečových dovedností</a:t>
            </a:r>
            <a:endParaRPr/>
          </a:p>
          <a:p>
            <a:pPr marL="274320" lvl="0" indent="-274320" algn="l" rtl="0">
              <a:lnSpc>
                <a:spcPct val="90000"/>
              </a:lnSpc>
              <a:spcBef>
                <a:spcPts val="600"/>
              </a:spcBef>
              <a:spcAft>
                <a:spcPts val="0"/>
              </a:spcAft>
              <a:buSzPts val="1554"/>
              <a:buChar char="🞆"/>
            </a:pPr>
            <a:r>
              <a:rPr lang="cs-CZ" sz="2220"/>
              <a:t>schopnost jedince aktivně se účastnit konverzace </a:t>
            </a:r>
            <a:endParaRPr/>
          </a:p>
          <a:p>
            <a:pPr marL="274320" lvl="0" indent="-274320" algn="l" rtl="0">
              <a:lnSpc>
                <a:spcPct val="90000"/>
              </a:lnSpc>
              <a:spcBef>
                <a:spcPts val="600"/>
              </a:spcBef>
              <a:spcAft>
                <a:spcPts val="0"/>
              </a:spcAft>
              <a:buSzPts val="1554"/>
              <a:buChar char="🞆"/>
            </a:pPr>
            <a:r>
              <a:rPr lang="cs-CZ" sz="2220"/>
              <a:t>při zachování pravidel dialogu, </a:t>
            </a:r>
            <a:endParaRPr/>
          </a:p>
          <a:p>
            <a:pPr marL="274320" lvl="0" indent="-274320" algn="l" rtl="0">
              <a:lnSpc>
                <a:spcPct val="90000"/>
              </a:lnSpc>
              <a:spcBef>
                <a:spcPts val="600"/>
              </a:spcBef>
              <a:spcAft>
                <a:spcPts val="0"/>
              </a:spcAft>
              <a:buSzPts val="1554"/>
              <a:buChar char="🞆"/>
            </a:pPr>
            <a:r>
              <a:rPr lang="cs-CZ" sz="2220"/>
              <a:t>dále schopnost postihnout a přiměřeně reagovat na nonverbální projevy, schopnost aktivně používat nonverbální komunikaci,</a:t>
            </a:r>
            <a:endParaRPr/>
          </a:p>
          <a:p>
            <a:pPr marL="274320" lvl="0" indent="-274320" algn="l" rtl="0">
              <a:lnSpc>
                <a:spcPct val="90000"/>
              </a:lnSpc>
              <a:spcBef>
                <a:spcPts val="600"/>
              </a:spcBef>
              <a:spcAft>
                <a:spcPts val="0"/>
              </a:spcAft>
              <a:buSzPts val="1554"/>
              <a:buChar char="🞆"/>
            </a:pPr>
            <a:r>
              <a:rPr lang="cs-CZ" sz="2220"/>
              <a:t>schopnost udržet téma rozhovoru, </a:t>
            </a:r>
            <a:endParaRPr/>
          </a:p>
          <a:p>
            <a:pPr marL="274320" lvl="0" indent="-274320" algn="l" rtl="0">
              <a:lnSpc>
                <a:spcPct val="90000"/>
              </a:lnSpc>
              <a:spcBef>
                <a:spcPts val="600"/>
              </a:spcBef>
              <a:spcAft>
                <a:spcPts val="0"/>
              </a:spcAft>
              <a:buSzPts val="1554"/>
              <a:buChar char="🞆"/>
            </a:pPr>
            <a:r>
              <a:rPr lang="cs-CZ" sz="2220"/>
              <a:t>schopnost užívat adekvátní komunikační styly a způsoby chování vzhledem k různým komunikačním partnerům</a:t>
            </a:r>
            <a:endParaRPr/>
          </a:p>
          <a:p>
            <a:pPr marL="274320" lvl="0" indent="-274320" algn="l" rtl="0">
              <a:lnSpc>
                <a:spcPct val="90000"/>
              </a:lnSpc>
              <a:spcBef>
                <a:spcPts val="600"/>
              </a:spcBef>
              <a:spcAft>
                <a:spcPts val="0"/>
              </a:spcAft>
              <a:buSzPts val="1554"/>
              <a:buChar char="🞆"/>
            </a:pPr>
            <a:r>
              <a:rPr lang="cs-CZ" sz="2220"/>
              <a:t>také schopnost konverzovat nejen v roli mluvčího, ale i v roli posluchače</a:t>
            </a:r>
            <a:endParaRPr sz="222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2700"/>
              <a:buFont typeface="Century Schoolbook"/>
              <a:buNone/>
            </a:pPr>
            <a:r>
              <a:rPr lang="cs-CZ" sz="2700"/>
              <a:t>Jazykové roviny v ontogenezi lidské řeči- </a:t>
            </a:r>
            <a:br>
              <a:rPr lang="cs-CZ" sz="2700"/>
            </a:br>
            <a:r>
              <a:rPr lang="cs-CZ" sz="2700"/>
              <a:t>PRAGMATICKÁ ROVINA</a:t>
            </a:r>
            <a:endParaRPr sz="2700"/>
          </a:p>
        </p:txBody>
      </p:sp>
      <p:sp>
        <p:nvSpPr>
          <p:cNvPr id="299" name="Google Shape;299;p39"/>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1554"/>
              <a:buChar char="🞆"/>
            </a:pPr>
            <a:r>
              <a:rPr lang="cs-CZ" sz="2220"/>
              <a:t>Již v období kolem 2 až 3 let dítě dokáže pochopit roli komunikačního partnera </a:t>
            </a:r>
            <a:endParaRPr/>
          </a:p>
          <a:p>
            <a:pPr marL="274320" lvl="0" indent="-274320" algn="l" rtl="0">
              <a:lnSpc>
                <a:spcPct val="90000"/>
              </a:lnSpc>
              <a:spcBef>
                <a:spcPts val="600"/>
              </a:spcBef>
              <a:spcAft>
                <a:spcPts val="0"/>
              </a:spcAft>
              <a:buSzPts val="1554"/>
              <a:buChar char="🞆"/>
            </a:pPr>
            <a:r>
              <a:rPr lang="cs-CZ" sz="2220"/>
              <a:t>Zhruba ve věku 3 let dítě upřednostňuje verbální formu komunikace. </a:t>
            </a:r>
            <a:endParaRPr/>
          </a:p>
          <a:p>
            <a:pPr marL="274320" lvl="0" indent="-274320" algn="l" rtl="0">
              <a:lnSpc>
                <a:spcPct val="90000"/>
              </a:lnSpc>
              <a:spcBef>
                <a:spcPts val="600"/>
              </a:spcBef>
              <a:spcAft>
                <a:spcPts val="0"/>
              </a:spcAft>
              <a:buSzPts val="1554"/>
              <a:buChar char="🞆"/>
            </a:pPr>
            <a:r>
              <a:rPr lang="cs-CZ" sz="2220"/>
              <a:t>O půl roku později se již pokouší o krátkou konverzaci. </a:t>
            </a:r>
            <a:endParaRPr/>
          </a:p>
          <a:p>
            <a:pPr marL="274320" lvl="0" indent="-274320" algn="l" rtl="0">
              <a:lnSpc>
                <a:spcPct val="90000"/>
              </a:lnSpc>
              <a:spcBef>
                <a:spcPts val="600"/>
              </a:spcBef>
              <a:spcAft>
                <a:spcPts val="0"/>
              </a:spcAft>
              <a:buSzPts val="1554"/>
              <a:buChar char="🞆"/>
            </a:pPr>
            <a:r>
              <a:rPr lang="cs-CZ" sz="2220"/>
              <a:t>Ve věku mezi 3. a 4. rokem dokáže konverzaci nejen </a:t>
            </a:r>
            <a:endParaRPr/>
          </a:p>
          <a:p>
            <a:pPr marL="274320" lvl="0" indent="-274320" algn="l" rtl="0">
              <a:lnSpc>
                <a:spcPct val="90000"/>
              </a:lnSpc>
              <a:spcBef>
                <a:spcPts val="600"/>
              </a:spcBef>
              <a:spcAft>
                <a:spcPts val="0"/>
              </a:spcAft>
              <a:buSzPts val="1554"/>
              <a:buChar char="🞆"/>
            </a:pPr>
            <a:r>
              <a:rPr lang="cs-CZ" sz="2220"/>
              <a:t>navázat, ale také ji udržet a pokračovat v ní. </a:t>
            </a:r>
            <a:endParaRPr/>
          </a:p>
          <a:p>
            <a:pPr marL="274320" lvl="0" indent="-274320" algn="l" rtl="0">
              <a:lnSpc>
                <a:spcPct val="90000"/>
              </a:lnSpc>
              <a:spcBef>
                <a:spcPts val="600"/>
              </a:spcBef>
              <a:spcAft>
                <a:spcPts val="0"/>
              </a:spcAft>
              <a:buSzPts val="1554"/>
              <a:buChar char="🞆"/>
            </a:pPr>
            <a:r>
              <a:rPr lang="cs-CZ" sz="2220"/>
              <a:t>Od 4 let spontánně sděluje své zážitky, pocity </a:t>
            </a:r>
            <a:endParaRPr/>
          </a:p>
          <a:p>
            <a:pPr marL="274320" lvl="0" indent="-274320" algn="l" rtl="0">
              <a:lnSpc>
                <a:spcPct val="90000"/>
              </a:lnSpc>
              <a:spcBef>
                <a:spcPts val="600"/>
              </a:spcBef>
              <a:spcAft>
                <a:spcPts val="0"/>
              </a:spcAft>
              <a:buSzPts val="1554"/>
              <a:buChar char="🞆"/>
            </a:pPr>
            <a:r>
              <a:rPr lang="cs-CZ" sz="2220"/>
              <a:t>i přání. Umí předat krátký vzkaz. </a:t>
            </a:r>
            <a:endParaRPr/>
          </a:p>
          <a:p>
            <a:pPr marL="274320" lvl="0" indent="-274320" algn="l" rtl="0">
              <a:lnSpc>
                <a:spcPct val="90000"/>
              </a:lnSpc>
              <a:spcBef>
                <a:spcPts val="600"/>
              </a:spcBef>
              <a:spcAft>
                <a:spcPts val="0"/>
              </a:spcAft>
              <a:buSzPts val="1554"/>
              <a:buChar char="🞆"/>
            </a:pPr>
            <a:r>
              <a:rPr lang="cs-CZ" sz="2220"/>
              <a:t>Mezi 5. a 6. rokem dokáže aktivně a spontánně navazovat řečový kontakt s dětmi i dospělými. Dodržuje pravidla konverzace a společenského kontaktu, zformuluje otázku a adekvátně na ni samostatně a smysluplně odpoví </a:t>
            </a:r>
            <a:endParaRPr sz="222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Narušená komunikační schopnost z hlediska vývoje řeči</a:t>
            </a:r>
            <a:endParaRPr/>
          </a:p>
        </p:txBody>
      </p:sp>
      <p:sp>
        <p:nvSpPr>
          <p:cNvPr id="305" name="Google Shape;305;p40"/>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Některé „vady řeči“ jsou vývojovou záležitostí !</a:t>
            </a:r>
            <a:endParaRPr/>
          </a:p>
          <a:p>
            <a:pPr marL="274320" lvl="0" indent="-274320" algn="l" rtl="0">
              <a:spcBef>
                <a:spcPts val="600"/>
              </a:spcBef>
              <a:spcAft>
                <a:spcPts val="0"/>
              </a:spcAft>
              <a:buSzPts val="1680"/>
              <a:buChar char="🞆"/>
            </a:pPr>
            <a:r>
              <a:rPr lang="cs-CZ"/>
              <a:t>Nejedná se o narušenou komunikační schopnost, ale o některé zákonitosti či rozdíly ve vývoji a  dozrávání – např.</a:t>
            </a:r>
            <a:endParaRPr/>
          </a:p>
          <a:p>
            <a:pPr marL="274320" lvl="0" indent="-274320" algn="l" rtl="0">
              <a:spcBef>
                <a:spcPts val="600"/>
              </a:spcBef>
              <a:spcAft>
                <a:spcPts val="0"/>
              </a:spcAft>
              <a:buSzPts val="1680"/>
              <a:buChar char="🞆"/>
            </a:pPr>
            <a:r>
              <a:rPr lang="cs-CZ"/>
              <a:t>Vývoj výslovnosti</a:t>
            </a:r>
            <a:endParaRPr/>
          </a:p>
          <a:p>
            <a:pPr marL="274320" lvl="0" indent="-274320" algn="l" rtl="0">
              <a:spcBef>
                <a:spcPts val="600"/>
              </a:spcBef>
              <a:spcAft>
                <a:spcPts val="0"/>
              </a:spcAft>
              <a:buSzPts val="1680"/>
              <a:buChar char="🞆"/>
            </a:pPr>
            <a:r>
              <a:rPr lang="cs-CZ"/>
              <a:t>Vývoj slovní zásoby, užívání gramatiky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2400"/>
              <a:buFont typeface="Century Schoolbook"/>
              <a:buNone/>
            </a:pPr>
            <a:r>
              <a:rPr lang="cs-CZ" sz="2400" cap="none"/>
              <a:t>FONEMATICKÝ SLUCH </a:t>
            </a:r>
            <a:endParaRPr sz="2400"/>
          </a:p>
        </p:txBody>
      </p:sp>
      <p:sp>
        <p:nvSpPr>
          <p:cNvPr id="311" name="Google Shape;311;p4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Fonematický sluch má také své vývojové zákonitosti v dozrávání center pro vnímání a rozlišování jednotlivých hlásek a struktury slova, jednotlivé hlásky ve slově začíná být zpravidla schopno rozlišovat po 4. roce.</a:t>
            </a:r>
            <a:endParaRPr/>
          </a:p>
          <a:p>
            <a:pPr marL="274320" lvl="0" indent="-274320" algn="l" rtl="0">
              <a:spcBef>
                <a:spcPts val="600"/>
              </a:spcBef>
              <a:spcAft>
                <a:spcPts val="0"/>
              </a:spcAft>
              <a:buSzPts val="1680"/>
              <a:buChar char="🞆"/>
            </a:pPr>
            <a:r>
              <a:rPr lang="cs-CZ"/>
              <a:t>Jestliže se dítě správně orientuje ve zvukové struktuře slov, umožní mu to správnou a snadnou orientaci v písmenech</a:t>
            </a:r>
            <a:endParaRPr/>
          </a:p>
          <a:p>
            <a:pPr marL="274320" lvl="0" indent="-274320" algn="l" rtl="0">
              <a:spcBef>
                <a:spcPts val="600"/>
              </a:spcBef>
              <a:spcAft>
                <a:spcPts val="0"/>
              </a:spcAft>
              <a:buSzPts val="1680"/>
              <a:buNone/>
            </a:pPr>
            <a:endParaRPr/>
          </a:p>
          <a:p>
            <a:pPr marL="274320" lvl="0" indent="-167640" algn="l" rtl="0">
              <a:spcBef>
                <a:spcPts val="600"/>
              </a:spcBef>
              <a:spcAft>
                <a:spcPts val="0"/>
              </a:spcAft>
              <a:buSzPts val="168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2"/>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Vývoj fonematického sluchu</a:t>
            </a:r>
            <a:endParaRPr/>
          </a:p>
        </p:txBody>
      </p:sp>
      <p:sp>
        <p:nvSpPr>
          <p:cNvPr id="317" name="Google Shape;317;p42"/>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400"/>
              <a:buChar char="🞆"/>
            </a:pPr>
            <a:r>
              <a:rPr lang="cs-CZ" sz="2000"/>
              <a:t>První stupeň je sluchová ostrost, která je podmínkou pro druhý stupeň. </a:t>
            </a:r>
            <a:endParaRPr/>
          </a:p>
          <a:p>
            <a:pPr marL="274320" lvl="0" indent="-274320" algn="l" rtl="0">
              <a:spcBef>
                <a:spcPts val="600"/>
              </a:spcBef>
              <a:spcAft>
                <a:spcPts val="0"/>
              </a:spcAft>
              <a:buSzPts val="1400"/>
              <a:buChar char="🞆"/>
            </a:pPr>
            <a:r>
              <a:rPr lang="cs-CZ" sz="2000"/>
              <a:t>Druhým stupněm je porozumění řeči. Dokonalé porozumění ještě neznamená schopnost analýzy zvukových celků. Zkušenosti ukazují, že dítě dokonale rozumí, co se mu říká, chápe obsah slov, ale jednotlivé zvuky dobře nerozlišuje. </a:t>
            </a:r>
            <a:endParaRPr sz="2000"/>
          </a:p>
          <a:p>
            <a:pPr marL="274320" lvl="0" indent="-274320" algn="l" rtl="0">
              <a:spcBef>
                <a:spcPts val="600"/>
              </a:spcBef>
              <a:spcAft>
                <a:spcPts val="0"/>
              </a:spcAft>
              <a:buSzPts val="1400"/>
              <a:buChar char="🞆"/>
            </a:pPr>
            <a:r>
              <a:rPr lang="cs-CZ" sz="2000"/>
              <a:t>Třetí stupeň vývoje tvoří rozlišování a pamatování zvuků. Dítě zpočátku dokáže rozlišit zvuky velmi odlišné, pak zvuky více podobnější, až se naučí diferencovat všechny zvuky své mateřštiny. Tyto zvuky si zapamatuje a snaží se je napodobovat, až se naučí „správně mluvit“. </a:t>
            </a:r>
            <a:endParaRPr/>
          </a:p>
          <a:p>
            <a:pPr marL="274320" lvl="0" indent="-274320" algn="l" rtl="0">
              <a:spcBef>
                <a:spcPts val="600"/>
              </a:spcBef>
              <a:spcAft>
                <a:spcPts val="0"/>
              </a:spcAft>
              <a:buSzPts val="1400"/>
              <a:buChar char="🞆"/>
            </a:pPr>
            <a:r>
              <a:rPr lang="cs-CZ" sz="2000"/>
              <a:t>Normou pro dosažení tohoto posledního stadia je 6 a půl roku. </a:t>
            </a:r>
            <a:endParaRPr sz="2000"/>
          </a:p>
          <a:p>
            <a:pPr marL="274320" lvl="0" indent="-274320" algn="l" rtl="0">
              <a:spcBef>
                <a:spcPts val="600"/>
              </a:spcBef>
              <a:spcAft>
                <a:spcPts val="0"/>
              </a:spcAft>
              <a:buSzPts val="1400"/>
              <a:buChar char="🞆"/>
            </a:pPr>
            <a:r>
              <a:rPr lang="cs-CZ" sz="2000"/>
              <a:t>Krajní mezí je 8 let? – posouvání hranice</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Pedagogická  komunikace</a:t>
            </a:r>
            <a:endParaRPr/>
          </a:p>
        </p:txBody>
      </p:sp>
      <p:sp>
        <p:nvSpPr>
          <p:cNvPr id="159" name="Google Shape;159;p16"/>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Druh sociální komunikace</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cs-CZ"/>
              <a:t>Probíhá mezi účastníky výchovně-vzdělávacího procesu (učitelé, žáci, ředitel, rodiče)</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cs-CZ"/>
              <a:t>Vztahuje se k určité pedagogické situaci </a:t>
            </a:r>
            <a:endParaRPr/>
          </a:p>
          <a:p>
            <a:pPr marL="274320" lvl="0" indent="-247650" algn="l" rtl="0">
              <a:spcBef>
                <a:spcPts val="600"/>
              </a:spcBef>
              <a:spcAft>
                <a:spcPts val="0"/>
              </a:spcAft>
              <a:buSzPts val="1260"/>
              <a:buChar char="🞆"/>
            </a:pPr>
            <a:r>
              <a:rPr lang="cs-CZ"/>
              <a:t>Stěžejní pro navázání vztahu s dítětem, žákem, klientem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Fonemické uvědomování a manipulace</a:t>
            </a:r>
            <a:endParaRPr/>
          </a:p>
        </p:txBody>
      </p:sp>
      <p:sp>
        <p:nvSpPr>
          <p:cNvPr id="323" name="Google Shape;323;p4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Nejednotná teminologie</a:t>
            </a:r>
            <a:endParaRPr/>
          </a:p>
          <a:p>
            <a:pPr marL="274320" lvl="0" indent="-274320" algn="l" rtl="0">
              <a:spcBef>
                <a:spcPts val="600"/>
              </a:spcBef>
              <a:spcAft>
                <a:spcPts val="0"/>
              </a:spcAft>
              <a:buSzPts val="1680"/>
              <a:buChar char="🞆"/>
            </a:pPr>
            <a:r>
              <a:rPr lang="cs-CZ"/>
              <a:t>Fonemické uvědomění je:</a:t>
            </a:r>
            <a:endParaRPr/>
          </a:p>
          <a:p>
            <a:pPr marL="274320" lvl="0" indent="-274320" algn="l" rtl="0">
              <a:spcBef>
                <a:spcPts val="600"/>
              </a:spcBef>
              <a:spcAft>
                <a:spcPts val="0"/>
              </a:spcAft>
              <a:buSzPts val="1680"/>
              <a:buChar char="🞆"/>
            </a:pPr>
            <a:r>
              <a:rPr lang="cs-CZ"/>
              <a:t> „pochopení, že slova a slabiky jsou tvořeny zvuky řeči, které jsou reprezentovány alfabetickými symboly (alfabetický princip: písmena odpovídající fonémům) nebo písmeny.“ </a:t>
            </a:r>
            <a:endParaRPr/>
          </a:p>
          <a:p>
            <a:pPr marL="274320" lvl="0" indent="-274320" algn="l" rtl="0">
              <a:spcBef>
                <a:spcPts val="600"/>
              </a:spcBef>
              <a:spcAft>
                <a:spcPts val="0"/>
              </a:spcAft>
              <a:buSzPts val="1680"/>
              <a:buChar char="🞆"/>
            </a:pPr>
            <a:r>
              <a:rPr lang="cs-CZ"/>
              <a:t>Je pro to důležitá sluchová paměť a koncentrace pozornosti</a:t>
            </a:r>
            <a:endParaRPr/>
          </a:p>
          <a:p>
            <a:pPr marL="274320" lvl="0" indent="-274320" algn="l" rtl="0">
              <a:spcBef>
                <a:spcPts val="600"/>
              </a:spcBef>
              <a:spcAft>
                <a:spcPts val="0"/>
              </a:spcAft>
              <a:buSzPts val="1680"/>
              <a:buChar char="🞆"/>
            </a:pPr>
            <a:r>
              <a:rPr lang="cs-CZ"/>
              <a:t>(Zelinková, 2003, s. 129)</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Fonemická manipulace</a:t>
            </a:r>
            <a:endParaRPr/>
          </a:p>
        </p:txBody>
      </p:sp>
      <p:sp>
        <p:nvSpPr>
          <p:cNvPr id="329" name="Google Shape;329;p4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Schopnost vědomě pracovat se segmenty slov na úrovni fonémů, </a:t>
            </a:r>
            <a:endParaRPr/>
          </a:p>
          <a:p>
            <a:pPr marL="274320" lvl="0" indent="-274320" algn="l" rtl="0">
              <a:spcBef>
                <a:spcPts val="600"/>
              </a:spcBef>
              <a:spcAft>
                <a:spcPts val="0"/>
              </a:spcAft>
              <a:buSzPts val="1680"/>
              <a:buChar char="🞆"/>
            </a:pPr>
            <a:r>
              <a:rPr lang="cs-CZ"/>
              <a:t>uvědomovat si zvukovou strukturu slov, </a:t>
            </a:r>
            <a:endParaRPr/>
          </a:p>
          <a:p>
            <a:pPr marL="274320" lvl="0" indent="-274320" algn="l" rtl="0">
              <a:spcBef>
                <a:spcPts val="600"/>
              </a:spcBef>
              <a:spcAft>
                <a:spcPts val="0"/>
              </a:spcAft>
              <a:buSzPts val="1680"/>
              <a:buChar char="🞆"/>
            </a:pPr>
            <a:r>
              <a:rPr lang="cs-CZ"/>
              <a:t>Identifikovat pořadí zvuků řeči, </a:t>
            </a:r>
            <a:endParaRPr/>
          </a:p>
          <a:p>
            <a:pPr marL="274320" lvl="0" indent="-274320" algn="l" rtl="0">
              <a:spcBef>
                <a:spcPts val="600"/>
              </a:spcBef>
              <a:spcAft>
                <a:spcPts val="0"/>
              </a:spcAft>
              <a:buSzPts val="1680"/>
              <a:buChar char="🞆"/>
            </a:pPr>
            <a:r>
              <a:rPr lang="cs-CZ"/>
              <a:t>uskutečňovat hláskovou analýzu, syntézu </a:t>
            </a:r>
            <a:endParaRPr/>
          </a:p>
          <a:p>
            <a:pPr marL="274320" lvl="0" indent="-274320" algn="l" rtl="0">
              <a:spcBef>
                <a:spcPts val="600"/>
              </a:spcBef>
              <a:spcAft>
                <a:spcPts val="0"/>
              </a:spcAft>
              <a:buSzPts val="1680"/>
              <a:buChar char="🞆"/>
            </a:pPr>
            <a:r>
              <a:rPr lang="cs-CZ"/>
              <a:t>i složitější manipulace s hláskami (například přidat, odebrat, změnit pořadí hlásek ve slově) – </a:t>
            </a:r>
            <a:endParaRPr/>
          </a:p>
          <a:p>
            <a:pPr marL="274320" lvl="0" indent="-274320" algn="l" rtl="0">
              <a:spcBef>
                <a:spcPts val="600"/>
              </a:spcBef>
              <a:spcAft>
                <a:spcPts val="0"/>
              </a:spcAft>
              <a:buSzPts val="1680"/>
              <a:buChar char="🞆"/>
            </a:pPr>
            <a:r>
              <a:rPr lang="cs-CZ"/>
              <a:t>Elize hlásek</a:t>
            </a:r>
            <a:endParaRPr/>
          </a:p>
          <a:p>
            <a:pPr marL="274320" lvl="0" indent="-274320" algn="l" rtl="0">
              <a:spcBef>
                <a:spcPts val="600"/>
              </a:spcBef>
              <a:spcAft>
                <a:spcPts val="0"/>
              </a:spcAft>
              <a:buSzPts val="1680"/>
              <a:buChar char="🞆"/>
            </a:pPr>
            <a:r>
              <a:rPr lang="cs-CZ"/>
              <a:t>transpozice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Fonemické uvědomění</a:t>
            </a:r>
            <a:endParaRPr/>
          </a:p>
        </p:txBody>
      </p:sp>
      <p:sp>
        <p:nvSpPr>
          <p:cNvPr id="335" name="Google Shape;335;p4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schopnost slyšet rým a aliterace (měřeno podle dětské říkanky) </a:t>
            </a:r>
            <a:endParaRPr/>
          </a:p>
          <a:p>
            <a:pPr marL="274320" lvl="0" indent="-274320" algn="l" rtl="0">
              <a:spcBef>
                <a:spcPts val="600"/>
              </a:spcBef>
              <a:spcAft>
                <a:spcPts val="0"/>
              </a:spcAft>
              <a:buSzPts val="1680"/>
              <a:buChar char="🞆"/>
            </a:pPr>
            <a:r>
              <a:rPr lang="cs-CZ"/>
              <a:t>provádět speciální úkoly (srovnávání a rozlišování hlásek ve slovech) </a:t>
            </a:r>
            <a:endParaRPr/>
          </a:p>
          <a:p>
            <a:pPr marL="274320" lvl="0" indent="-274320" algn="l" rtl="0">
              <a:spcBef>
                <a:spcPts val="600"/>
              </a:spcBef>
              <a:spcAft>
                <a:spcPts val="0"/>
              </a:spcAft>
              <a:buSzPts val="1680"/>
              <a:buChar char="🞆"/>
            </a:pPr>
            <a:r>
              <a:rPr lang="cs-CZ"/>
              <a:t>sestavit a rozložit slabiky </a:t>
            </a:r>
            <a:endParaRPr/>
          </a:p>
          <a:p>
            <a:pPr marL="274320" lvl="0" indent="-274320" algn="l" rtl="0">
              <a:spcBef>
                <a:spcPts val="600"/>
              </a:spcBef>
              <a:spcAft>
                <a:spcPts val="0"/>
              </a:spcAft>
              <a:buSzPts val="1680"/>
              <a:buChar char="🞆"/>
            </a:pPr>
            <a:r>
              <a:rPr lang="cs-CZ"/>
              <a:t>vykonávat fonémickou segmentaci (např. spočítat fonémy ve slovech) </a:t>
            </a:r>
            <a:endParaRPr/>
          </a:p>
          <a:p>
            <a:pPr marL="274320" lvl="0" indent="-274320" algn="l" rtl="0">
              <a:spcBef>
                <a:spcPts val="600"/>
              </a:spcBef>
              <a:spcAft>
                <a:spcPts val="0"/>
              </a:spcAft>
              <a:buSzPts val="1680"/>
              <a:buChar char="🞆"/>
            </a:pPr>
            <a:r>
              <a:rPr lang="cs-CZ"/>
              <a:t>vykonávat úkoly fonémové manipulace (např. přidávání nebo vynechávání fonémů, vytváření slov z částí).“</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6"/>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Rozvoj sluchové percepce a fonematického sluchu</a:t>
            </a:r>
            <a:endParaRPr/>
          </a:p>
        </p:txBody>
      </p:sp>
      <p:sp>
        <p:nvSpPr>
          <p:cNvPr id="341" name="Google Shape;341;p46"/>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Vnímání a rozlišování zvuků neřečových, tj. zvuků z přírodního </a:t>
            </a:r>
            <a:endParaRPr/>
          </a:p>
          <a:p>
            <a:pPr marL="274320" lvl="0" indent="-274320" algn="l" rtl="0">
              <a:spcBef>
                <a:spcPts val="600"/>
              </a:spcBef>
              <a:spcAft>
                <a:spcPts val="0"/>
              </a:spcAft>
              <a:buSzPts val="1680"/>
              <a:buChar char="🞆"/>
            </a:pPr>
            <a:r>
              <a:rPr lang="cs-CZ"/>
              <a:t>a společenského prostředí - poznávání předmětů podle zvuku, poznávání </a:t>
            </a:r>
            <a:endParaRPr/>
          </a:p>
          <a:p>
            <a:pPr marL="274320" lvl="0" indent="-274320" algn="l" rtl="0">
              <a:spcBef>
                <a:spcPts val="600"/>
              </a:spcBef>
              <a:spcAft>
                <a:spcPts val="0"/>
              </a:spcAft>
              <a:buSzPts val="1680"/>
              <a:buChar char="🞆"/>
            </a:pPr>
            <a:r>
              <a:rPr lang="cs-CZ"/>
              <a:t>zvuků z přírody, poznávání písní podle melodie, rozlišování tónů různé </a:t>
            </a:r>
            <a:endParaRPr/>
          </a:p>
          <a:p>
            <a:pPr marL="274320" lvl="0" indent="-274320" algn="l" rtl="0">
              <a:spcBef>
                <a:spcPts val="600"/>
              </a:spcBef>
              <a:spcAft>
                <a:spcPts val="0"/>
              </a:spcAft>
              <a:buSzPts val="1680"/>
              <a:buChar char="🞆"/>
            </a:pPr>
            <a:r>
              <a:rPr lang="cs-CZ"/>
              <a:t>výšky, lokalizace zvuků v prostoru </a:t>
            </a:r>
            <a:endParaRPr/>
          </a:p>
          <a:p>
            <a:pPr marL="274320" lvl="0" indent="-274320" algn="l" rtl="0">
              <a:spcBef>
                <a:spcPts val="600"/>
              </a:spcBef>
              <a:spcAft>
                <a:spcPts val="0"/>
              </a:spcAft>
              <a:buSzPts val="1680"/>
              <a:buChar char="🞆"/>
            </a:pPr>
            <a:r>
              <a:rPr lang="cs-CZ"/>
              <a:t>Rozlišování „figura – pozadí“ - poznat přírodní zvuk ve zvukovém záznamu, poznat určitý hlas v rozhovoru, reagovat na slovo v plynulé řeči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Rozvoj sluchové percepce a fonematického sluchu</a:t>
            </a:r>
            <a:endParaRPr/>
          </a:p>
        </p:txBody>
      </p:sp>
      <p:sp>
        <p:nvSpPr>
          <p:cNvPr id="347" name="Google Shape;347;p47"/>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Rozlišování prvků lidské řeči - určování počtů slov ve vyslovené větě, </a:t>
            </a:r>
            <a:endParaRPr/>
          </a:p>
          <a:p>
            <a:pPr marL="274320" lvl="0" indent="-274320" algn="l" rtl="0">
              <a:spcBef>
                <a:spcPts val="600"/>
              </a:spcBef>
              <a:spcAft>
                <a:spcPts val="0"/>
              </a:spcAft>
              <a:buSzPts val="1680"/>
              <a:buChar char="🞆"/>
            </a:pPr>
            <a:r>
              <a:rPr lang="cs-CZ"/>
              <a:t>rozlišování délky slov, dělení slov na slabiky v říkadlech, písničkách, </a:t>
            </a:r>
            <a:endParaRPr/>
          </a:p>
          <a:p>
            <a:pPr marL="274320" lvl="0" indent="-274320" algn="l" rtl="0">
              <a:spcBef>
                <a:spcPts val="600"/>
              </a:spcBef>
              <a:spcAft>
                <a:spcPts val="0"/>
              </a:spcAft>
              <a:buSzPts val="1680"/>
              <a:buChar char="🞆"/>
            </a:pPr>
            <a:r>
              <a:rPr lang="cs-CZ"/>
              <a:t>grafické znázorňování slabik</a:t>
            </a:r>
            <a:endParaRPr/>
          </a:p>
          <a:p>
            <a:pPr marL="274320" lvl="0" indent="-167640" algn="l" rtl="0">
              <a:spcBef>
                <a:spcPts val="600"/>
              </a:spcBef>
              <a:spcAft>
                <a:spcPts val="0"/>
              </a:spcAft>
              <a:buSzPts val="168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Rozvoj sluchové percepce a fonematického sluchu</a:t>
            </a:r>
            <a:endParaRPr/>
          </a:p>
        </p:txBody>
      </p:sp>
      <p:sp>
        <p:nvSpPr>
          <p:cNvPr id="353" name="Google Shape;353;p48"/>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Poznávání hlásky ve slově - poznání počáteční hlásky ve slově, poznání konečné hlásky ve slově, schopnost slyšet danou hlásku v daném slově</a:t>
            </a:r>
            <a:endParaRPr/>
          </a:p>
          <a:p>
            <a:pPr marL="274320" lvl="0" indent="-274320" algn="l" rtl="0">
              <a:spcBef>
                <a:spcPts val="600"/>
              </a:spcBef>
              <a:spcAft>
                <a:spcPts val="0"/>
              </a:spcAft>
              <a:buSzPts val="1680"/>
              <a:buChar char="🞆"/>
            </a:pPr>
            <a:r>
              <a:rPr lang="cs-CZ"/>
              <a:t>Sluchová diferenciace hlásek – </a:t>
            </a:r>
            <a:endParaRPr/>
          </a:p>
          <a:p>
            <a:pPr marL="274320" lvl="0" indent="-274320" algn="l" rtl="0">
              <a:spcBef>
                <a:spcPts val="600"/>
              </a:spcBef>
              <a:spcAft>
                <a:spcPts val="0"/>
              </a:spcAft>
              <a:buSzPts val="1680"/>
              <a:buChar char="🞆"/>
            </a:pPr>
            <a:r>
              <a:rPr lang="cs-CZ"/>
              <a:t>schopnost určit, zda jsou slova stejná či ne,</a:t>
            </a:r>
            <a:endParaRPr/>
          </a:p>
          <a:p>
            <a:pPr marL="274320" lvl="0" indent="-274320" algn="l" rtl="0">
              <a:spcBef>
                <a:spcPts val="600"/>
              </a:spcBef>
              <a:spcAft>
                <a:spcPts val="0"/>
              </a:spcAft>
              <a:buSzPts val="1680"/>
              <a:buChar char="🞆"/>
            </a:pPr>
            <a:r>
              <a:rPr lang="cs-CZ"/>
              <a:t>schopnost určit, kterou hláskou se nestejná slova liší, </a:t>
            </a:r>
            <a:endParaRPr/>
          </a:p>
          <a:p>
            <a:pPr marL="274320" lvl="0" indent="-274320" algn="l" rtl="0">
              <a:spcBef>
                <a:spcPts val="600"/>
              </a:spcBef>
              <a:spcAft>
                <a:spcPts val="0"/>
              </a:spcAft>
              <a:buSzPts val="1680"/>
              <a:buChar char="🞆"/>
            </a:pPr>
            <a:r>
              <a:rPr lang="cs-CZ"/>
              <a:t>Schopnost rozlišit krátké a dlouhé samohlásky, schopnost rozlišit slabiky dy-di, ty- ti, ny-ni</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Rozvoj sluchové percepce a fonematického sluchu</a:t>
            </a:r>
            <a:endParaRPr/>
          </a:p>
        </p:txBody>
      </p:sp>
      <p:sp>
        <p:nvSpPr>
          <p:cNvPr id="359" name="Google Shape;359;p49"/>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Sluchová analýza a syntéza - rozklad slova na hlásky, složení slova z hlásek</a:t>
            </a:r>
            <a:endParaRPr/>
          </a:p>
          <a:p>
            <a:pPr marL="274320" lvl="0" indent="-274320" algn="l" rtl="0">
              <a:spcBef>
                <a:spcPts val="600"/>
              </a:spcBef>
              <a:spcAft>
                <a:spcPts val="0"/>
              </a:spcAft>
              <a:buSzPts val="1680"/>
              <a:buChar char="🞆"/>
            </a:pPr>
            <a:r>
              <a:rPr lang="cs-CZ"/>
              <a:t>Fonemické uvědomění - přidáním hlásky utvořit jiné slovo, ubráním hlásky utvořit jiné slovo, tvorba jiných slov přesmyknutím hlásek, tvorba slova ze zadaných písmen, </a:t>
            </a:r>
            <a:endParaRPr/>
          </a:p>
          <a:p>
            <a:pPr marL="274320" lvl="0" indent="-274320" algn="l" rtl="0">
              <a:spcBef>
                <a:spcPts val="600"/>
              </a:spcBef>
              <a:spcAft>
                <a:spcPts val="0"/>
              </a:spcAft>
              <a:buSzPts val="1680"/>
              <a:buChar char="🞆"/>
            </a:pPr>
            <a:r>
              <a:rPr lang="cs-CZ"/>
              <a:t>hledání slov do rýmu</a:t>
            </a:r>
            <a:endParaRPr/>
          </a:p>
          <a:p>
            <a:pPr marL="274320" lvl="0" indent="-274320" algn="l" rtl="0">
              <a:spcBef>
                <a:spcPts val="600"/>
              </a:spcBef>
              <a:spcAft>
                <a:spcPts val="0"/>
              </a:spcAft>
              <a:buSzPts val="1680"/>
              <a:buChar char="🞆"/>
            </a:pPr>
            <a:r>
              <a:rPr lang="cs-CZ"/>
              <a:t>Sluchová paměť</a:t>
            </a:r>
            <a:endParaRPr/>
          </a:p>
          <a:p>
            <a:pPr marL="274320" lvl="0" indent="-167640" algn="l" rtl="0">
              <a:spcBef>
                <a:spcPts val="600"/>
              </a:spcBef>
              <a:spcAft>
                <a:spcPts val="0"/>
              </a:spcAft>
              <a:buSzPts val="168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457200" y="274638"/>
            <a:ext cx="74676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cs-CZ"/>
              <a:t>Jak komunikovat </a:t>
            </a:r>
            <a:endParaRPr/>
          </a:p>
        </p:txBody>
      </p:sp>
      <p:sp>
        <p:nvSpPr>
          <p:cNvPr id="166" name="Google Shape;166;p17"/>
          <p:cNvSpPr txBox="1">
            <a:spLocks noGrp="1"/>
          </p:cNvSpPr>
          <p:nvPr>
            <p:ph type="body" idx="1"/>
          </p:nvPr>
        </p:nvSpPr>
        <p:spPr>
          <a:xfrm>
            <a:off x="457200" y="1600200"/>
            <a:ext cx="7467600" cy="4873800"/>
          </a:xfrm>
          <a:prstGeom prst="rect">
            <a:avLst/>
          </a:prstGeom>
        </p:spPr>
        <p:txBody>
          <a:bodyPr spcFirstLastPara="1" wrap="square" lIns="91425" tIns="45700" rIns="91425" bIns="45700" anchor="t" anchorCtr="0">
            <a:noAutofit/>
          </a:bodyPr>
          <a:lstStyle/>
          <a:p>
            <a:pPr marL="457200" lvl="0" indent="-308610" algn="l" rtl="0">
              <a:spcBef>
                <a:spcPts val="600"/>
              </a:spcBef>
              <a:spcAft>
                <a:spcPts val="0"/>
              </a:spcAft>
              <a:buSzPts val="1260"/>
              <a:buChar char="-"/>
            </a:pPr>
            <a:r>
              <a:rPr lang="cs-CZ"/>
              <a:t>přizpůsobit vývojové úrovni posluchače, věku ( u dospívajících, dospělých - formulace vět, pokynů - délka vět, používaný slovní, zpětná vazba - ověřování, zda dítě, žák … porozuměl!</a:t>
            </a:r>
            <a:endParaRPr/>
          </a:p>
          <a:p>
            <a:pPr marL="457200" lvl="0" indent="-308610" algn="l" rtl="0">
              <a:spcBef>
                <a:spcPts val="0"/>
              </a:spcBef>
              <a:spcAft>
                <a:spcPts val="0"/>
              </a:spcAft>
              <a:buSzPts val="1260"/>
              <a:buChar char="-"/>
            </a:pPr>
            <a:r>
              <a:rPr lang="cs-CZ"/>
              <a:t>zřetelná artikulace</a:t>
            </a:r>
            <a:endParaRPr/>
          </a:p>
          <a:p>
            <a:pPr marL="457200" lvl="0" indent="-308610" algn="l" rtl="0">
              <a:spcBef>
                <a:spcPts val="0"/>
              </a:spcBef>
              <a:spcAft>
                <a:spcPts val="0"/>
              </a:spcAft>
              <a:buSzPts val="1260"/>
              <a:buChar char="-"/>
            </a:pPr>
            <a:r>
              <a:rPr lang="cs-CZ"/>
              <a:t>navázání </a:t>
            </a:r>
            <a:r>
              <a:rPr lang="cs-CZ" b="1"/>
              <a:t>očního kontaktu</a:t>
            </a:r>
            <a:endParaRPr/>
          </a:p>
          <a:p>
            <a:pPr marL="457200" lvl="0" indent="-308610" algn="l" rtl="0">
              <a:spcBef>
                <a:spcPts val="0"/>
              </a:spcBef>
              <a:spcAft>
                <a:spcPts val="0"/>
              </a:spcAft>
              <a:buSzPts val="1260"/>
              <a:buChar char="-"/>
            </a:pPr>
            <a:r>
              <a:rPr lang="cs-CZ"/>
              <a:t>(snížení se na jeho výškovou úroveň)</a:t>
            </a:r>
            <a:endParaRPr/>
          </a:p>
          <a:p>
            <a:pPr marL="457200" lvl="0" indent="-308610" algn="l" rtl="0">
              <a:spcBef>
                <a:spcPts val="0"/>
              </a:spcBef>
              <a:spcAft>
                <a:spcPts val="0"/>
              </a:spcAft>
              <a:buSzPts val="1260"/>
              <a:buChar char="-"/>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cs-CZ"/>
              <a:t>Jak komunikovat </a:t>
            </a:r>
            <a:endParaRPr/>
          </a:p>
        </p:txBody>
      </p:sp>
      <p:sp>
        <p:nvSpPr>
          <p:cNvPr id="172" name="Google Shape;172;p18"/>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Myslet na důležitost paralingvistických charakteristik komunikace</a:t>
            </a:r>
            <a:endParaRPr/>
          </a:p>
          <a:p>
            <a:pPr marL="274320" lvl="0" indent="-274320" algn="l" rtl="0">
              <a:spcBef>
                <a:spcPts val="0"/>
              </a:spcBef>
              <a:spcAft>
                <a:spcPts val="0"/>
              </a:spcAft>
              <a:buSzPts val="1680"/>
              <a:buChar char="🞆"/>
            </a:pPr>
            <a:r>
              <a:rPr lang="cs-CZ"/>
              <a:t>1) Intenzita hlasu (změna hlasitosti, dynamiky); </a:t>
            </a:r>
            <a:endParaRPr/>
          </a:p>
          <a:p>
            <a:pPr marL="274320" lvl="0" indent="-274320" algn="l" rtl="0">
              <a:spcBef>
                <a:spcPts val="600"/>
              </a:spcBef>
              <a:spcAft>
                <a:spcPts val="0"/>
              </a:spcAft>
              <a:buSzPts val="1680"/>
              <a:buChar char="🞆"/>
            </a:pPr>
            <a:r>
              <a:rPr lang="cs-CZ"/>
              <a:t>2) Tónová výška hlasu; </a:t>
            </a:r>
            <a:endParaRPr/>
          </a:p>
          <a:p>
            <a:pPr marL="274320" lvl="0" indent="-274320" algn="l" rtl="0">
              <a:spcBef>
                <a:spcPts val="600"/>
              </a:spcBef>
              <a:spcAft>
                <a:spcPts val="0"/>
              </a:spcAft>
              <a:buSzPts val="1680"/>
              <a:buChar char="🞆"/>
            </a:pPr>
            <a:r>
              <a:rPr lang="cs-CZ"/>
              <a:t>3) Barva hlasu; </a:t>
            </a:r>
            <a:endParaRPr/>
          </a:p>
          <a:p>
            <a:pPr marL="274320" lvl="0" indent="-274320" algn="l" rtl="0">
              <a:spcBef>
                <a:spcPts val="600"/>
              </a:spcBef>
              <a:spcAft>
                <a:spcPts val="0"/>
              </a:spcAft>
              <a:buSzPts val="1680"/>
              <a:buChar char="🞆"/>
            </a:pPr>
            <a:r>
              <a:rPr lang="cs-CZ"/>
              <a:t>4) Délka projevu; </a:t>
            </a:r>
            <a:endParaRPr/>
          </a:p>
          <a:p>
            <a:pPr marL="274320" lvl="0" indent="-274320" algn="l" rtl="0">
              <a:spcBef>
                <a:spcPts val="600"/>
              </a:spcBef>
              <a:spcAft>
                <a:spcPts val="0"/>
              </a:spcAft>
              <a:buSzPts val="1680"/>
              <a:buChar char="🞆"/>
            </a:pPr>
            <a:r>
              <a:rPr lang="cs-CZ"/>
              <a:t>5) Rychlost mluvního projevu; </a:t>
            </a:r>
            <a:endParaRPr/>
          </a:p>
          <a:p>
            <a:pPr marL="274320" lvl="0" indent="-274320" algn="l" rtl="0">
              <a:spcBef>
                <a:spcPts val="600"/>
              </a:spcBef>
              <a:spcAft>
                <a:spcPts val="0"/>
              </a:spcAft>
              <a:buSzPts val="1680"/>
              <a:buChar char="🞆"/>
            </a:pPr>
            <a:r>
              <a:rPr lang="cs-CZ"/>
              <a:t>6) Přestávky a pauzy v řeči; </a:t>
            </a:r>
            <a:endParaRPr/>
          </a:p>
          <a:p>
            <a:pPr marL="274320" lvl="0" indent="-274320" algn="l" rtl="0">
              <a:spcBef>
                <a:spcPts val="600"/>
              </a:spcBef>
              <a:spcAft>
                <a:spcPts val="0"/>
              </a:spcAft>
              <a:buSzPts val="1680"/>
              <a:buChar char="🞆"/>
            </a:pPr>
            <a:r>
              <a:rPr lang="cs-CZ"/>
              <a:t>7) Akustická náplň přestávek (tichem či šumem); </a:t>
            </a:r>
            <a:endParaRPr/>
          </a:p>
          <a:p>
            <a:pPr marL="274320" lvl="0" indent="-274320" algn="l" rtl="0">
              <a:spcBef>
                <a:spcPts val="600"/>
              </a:spcBef>
              <a:spcAft>
                <a:spcPts val="0"/>
              </a:spcAft>
              <a:buSzPts val="1680"/>
              <a:buChar char="🞆"/>
            </a:pPr>
            <a:r>
              <a:rPr lang="cs-CZ"/>
              <a:t>8) Přesnost řeči (vyvarování se přeřekům, </a:t>
            </a:r>
            <a:endParaRPr/>
          </a:p>
          <a:p>
            <a:pPr marL="274320" lvl="0" indent="-274320" algn="l" rtl="0">
              <a:spcBef>
                <a:spcPts val="600"/>
              </a:spcBef>
              <a:spcAft>
                <a:spcPts val="0"/>
              </a:spcAft>
              <a:buSzPts val="1680"/>
              <a:buChar char="🞆"/>
            </a:pPr>
            <a:r>
              <a:rPr lang="cs-CZ"/>
              <a:t>chybám, parazitická slova);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cs-CZ"/>
              <a:t>Jak komunikovat </a:t>
            </a:r>
            <a:endParaRPr/>
          </a:p>
        </p:txBody>
      </p:sp>
      <p:sp>
        <p:nvSpPr>
          <p:cNvPr id="178" name="Google Shape;178;p19"/>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b="1"/>
              <a:t>Pozitivní komunikace </a:t>
            </a:r>
            <a:r>
              <a:rPr lang="cs-CZ"/>
              <a:t>(vybereme-li pozitivní aspekty chování, zdůrazníme dovednosti) je efektivnější než „negativistická“ formulace, kdy vytkneme záporné stránky chování nebo co dítě nezvládá</a:t>
            </a:r>
            <a:endParaRPr/>
          </a:p>
          <a:p>
            <a:pPr marL="274320" lvl="0" indent="-274320" algn="l" rtl="0">
              <a:spcBef>
                <a:spcPts val="600"/>
              </a:spcBef>
              <a:spcAft>
                <a:spcPts val="0"/>
              </a:spcAft>
              <a:buSzPts val="1680"/>
              <a:buChar char="🞆"/>
            </a:pPr>
            <a:r>
              <a:rPr lang="cs-CZ"/>
              <a:t> Častá negativní hodnocení mají vliv na snížení sebedůvěry.</a:t>
            </a:r>
            <a:endParaRPr/>
          </a:p>
          <a:p>
            <a:pPr marL="274320" lvl="0" indent="-274320" algn="l" rtl="0">
              <a:spcBef>
                <a:spcPts val="600"/>
              </a:spcBef>
              <a:spcAft>
                <a:spcPts val="0"/>
              </a:spcAft>
              <a:buSzPts val="1680"/>
              <a:buChar char="🞆"/>
            </a:pPr>
            <a:r>
              <a:rPr lang="cs-CZ"/>
              <a:t>Naproti tomu opakování pozitivního může vést k povzbuzení a přispět k upevnění sebedůvěry.</a:t>
            </a:r>
            <a:endParaRPr/>
          </a:p>
          <a:p>
            <a:pPr marL="274320" lvl="0" indent="-274320" algn="l" rtl="0">
              <a:spcBef>
                <a:spcPts val="600"/>
              </a:spcBef>
              <a:spcAft>
                <a:spcPts val="0"/>
              </a:spcAft>
              <a:buSzPts val="1680"/>
              <a:buChar char="🞆"/>
            </a:pPr>
            <a:r>
              <a:rPr lang="cs-CZ"/>
              <a:t>Téměř vždy lze nalézt něco, za co lze dítě pochválit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cs-CZ"/>
              <a:t>Komunikace, řeč, jazyk</a:t>
            </a:r>
            <a:endParaRPr/>
          </a:p>
        </p:txBody>
      </p:sp>
      <p:sp>
        <p:nvSpPr>
          <p:cNvPr id="184" name="Google Shape;184;p20"/>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None/>
            </a:pPr>
            <a:r>
              <a:rPr lang="cs-CZ" b="1"/>
              <a:t>Řeč</a:t>
            </a:r>
            <a:r>
              <a:rPr lang="cs-CZ"/>
              <a:t> = artikulovaný, nejčastěji zvukový projev člověka sloužící ke komunikaci</a:t>
            </a:r>
            <a:endParaRPr/>
          </a:p>
          <a:p>
            <a:pPr marL="274320" lvl="0" indent="-274320" algn="l" rtl="0">
              <a:spcBef>
                <a:spcPts val="600"/>
              </a:spcBef>
              <a:spcAft>
                <a:spcPts val="0"/>
              </a:spcAft>
              <a:buSzPts val="1680"/>
              <a:buChar char="🞆"/>
            </a:pPr>
            <a:r>
              <a:rPr lang="cs-CZ"/>
              <a:t>Každý řečový akt  se děje v </a:t>
            </a:r>
            <a:r>
              <a:rPr lang="cs-CZ" b="1"/>
              <a:t>určitém jazyce</a:t>
            </a:r>
            <a:r>
              <a:rPr lang="cs-CZ"/>
              <a:t>, který se jeho uživatel musel naučit;</a:t>
            </a:r>
            <a:endParaRPr/>
          </a:p>
          <a:p>
            <a:pPr marL="274320" lvl="0" indent="-274320" algn="l" rtl="0">
              <a:spcBef>
                <a:spcPts val="600"/>
              </a:spcBef>
              <a:spcAft>
                <a:spcPts val="0"/>
              </a:spcAft>
              <a:buSzPts val="1680"/>
              <a:buChar char="🞆"/>
            </a:pPr>
            <a:r>
              <a:rPr lang="cs-CZ"/>
              <a:t>může být:</a:t>
            </a:r>
            <a:endParaRPr/>
          </a:p>
          <a:p>
            <a:pPr marL="274320" lvl="0" indent="-274320" algn="l" rtl="0">
              <a:spcBef>
                <a:spcPts val="600"/>
              </a:spcBef>
              <a:spcAft>
                <a:spcPts val="0"/>
              </a:spcAft>
              <a:buSzPts val="1680"/>
              <a:buChar char="🞆"/>
            </a:pPr>
            <a:r>
              <a:rPr lang="cs-CZ"/>
              <a:t>mluvený (akustický - promluva)</a:t>
            </a:r>
            <a:endParaRPr/>
          </a:p>
          <a:p>
            <a:pPr marL="274320" lvl="0" indent="-274320" algn="l" rtl="0">
              <a:spcBef>
                <a:spcPts val="600"/>
              </a:spcBef>
              <a:spcAft>
                <a:spcPts val="0"/>
              </a:spcAft>
              <a:buSzPts val="1680"/>
              <a:buChar char="🞆"/>
            </a:pPr>
            <a:r>
              <a:rPr lang="cs-CZ"/>
              <a:t>písemný (text)</a:t>
            </a:r>
            <a:endParaRPr/>
          </a:p>
          <a:p>
            <a:pPr marL="274320" lvl="0" indent="-274320" algn="l" rtl="0">
              <a:spcBef>
                <a:spcPts val="600"/>
              </a:spcBef>
              <a:spcAft>
                <a:spcPts val="0"/>
              </a:spcAft>
              <a:buSzPts val="1680"/>
              <a:buChar char="🞆"/>
            </a:pPr>
            <a:r>
              <a:rPr lang="cs-CZ"/>
              <a:t>vizuální (znakový jazyk)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Arial"/>
              <a:buNone/>
            </a:pPr>
            <a:r>
              <a:rPr lang="cs-CZ">
                <a:latin typeface="Arial"/>
                <a:ea typeface="Arial"/>
                <a:cs typeface="Arial"/>
                <a:sym typeface="Arial"/>
              </a:rPr>
              <a:t>Biologické funkce pro osvojení řeči</a:t>
            </a:r>
            <a:endParaRPr/>
          </a:p>
        </p:txBody>
      </p:sp>
      <p:sp>
        <p:nvSpPr>
          <p:cNvPr id="190" name="Google Shape;190;p21"/>
          <p:cNvSpPr txBox="1">
            <a:spLocks noGrp="1"/>
          </p:cNvSpPr>
          <p:nvPr>
            <p:ph type="body" idx="4294967295"/>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cs-CZ"/>
              <a:t>Dominantní hemisféra pro řečové a jazykové mechanismy ?</a:t>
            </a:r>
            <a:endParaRPr/>
          </a:p>
          <a:p>
            <a:pPr marL="274320" lvl="0" indent="-274320" algn="l" rtl="0">
              <a:spcBef>
                <a:spcPts val="600"/>
              </a:spcBef>
              <a:spcAft>
                <a:spcPts val="0"/>
              </a:spcAft>
              <a:buSzPts val="1680"/>
              <a:buChar char="🞆"/>
            </a:pPr>
            <a:r>
              <a:rPr lang="cs-CZ"/>
              <a:t>Lateralizace hemisfér</a:t>
            </a:r>
            <a:endParaRPr/>
          </a:p>
          <a:p>
            <a:pPr marL="274320" lvl="0" indent="-274320" algn="l" rtl="0">
              <a:spcBef>
                <a:spcPts val="600"/>
              </a:spcBef>
              <a:spcAft>
                <a:spcPts val="0"/>
              </a:spcAft>
              <a:buSzPts val="1680"/>
              <a:buChar char="🞆"/>
            </a:pPr>
            <a:r>
              <a:rPr lang="cs-CZ"/>
              <a:t>Plasticita mozku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Arial"/>
              <a:buNone/>
            </a:pPr>
            <a:r>
              <a:rPr lang="cs-CZ">
                <a:latin typeface="Arial"/>
                <a:ea typeface="Arial"/>
                <a:cs typeface="Arial"/>
                <a:sym typeface="Arial"/>
              </a:rPr>
              <a:t>Biologické funkce pro osvojení řeči</a:t>
            </a:r>
            <a:endParaRPr/>
          </a:p>
        </p:txBody>
      </p:sp>
      <p:sp>
        <p:nvSpPr>
          <p:cNvPr id="196" name="Google Shape;196;p22"/>
          <p:cNvSpPr txBox="1">
            <a:spLocks noGrp="1"/>
          </p:cNvSpPr>
          <p:nvPr>
            <p:ph type="body" idx="4294967295"/>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554"/>
              <a:buChar char="🞆"/>
            </a:pPr>
            <a:r>
              <a:rPr lang="cs-CZ" sz="2220"/>
              <a:t>Proces jazykové komunikace je řízen několika </a:t>
            </a:r>
            <a:r>
              <a:rPr lang="cs-CZ" sz="2220" b="1"/>
              <a:t>mozkovými centry</a:t>
            </a:r>
            <a:r>
              <a:rPr lang="cs-CZ" sz="2220"/>
              <a:t>. </a:t>
            </a:r>
            <a:endParaRPr/>
          </a:p>
          <a:p>
            <a:pPr marL="274320" lvl="0" indent="-274320" algn="l" rtl="0">
              <a:spcBef>
                <a:spcPts val="600"/>
              </a:spcBef>
              <a:spcAft>
                <a:spcPts val="0"/>
              </a:spcAft>
              <a:buSzPts val="1554"/>
              <a:buChar char="🞆"/>
            </a:pPr>
            <a:r>
              <a:rPr lang="cs-CZ" sz="2220"/>
              <a:t>Již v 1. polovině 19. století byla určena základní centra řeči, centrum mluvení (řečového výkonu - centrum Brockovo a slyšení řeči (dešifrování slyšeného signálu – centrum Wernickovo) </a:t>
            </a:r>
            <a:endParaRPr/>
          </a:p>
          <a:p>
            <a:pPr marL="274320" lvl="0" indent="-274320" algn="l" rtl="0">
              <a:spcBef>
                <a:spcPts val="600"/>
              </a:spcBef>
              <a:spcAft>
                <a:spcPts val="0"/>
              </a:spcAft>
              <a:buSzPts val="1554"/>
              <a:buChar char="🞆"/>
            </a:pPr>
            <a:r>
              <a:rPr lang="cs-CZ" sz="2220"/>
              <a:t>později byla objevena i centra grafického záznamu řeči a jeho optického vnímání.</a:t>
            </a:r>
            <a:endParaRPr/>
          </a:p>
          <a:p>
            <a:pPr marL="274320" lvl="0" indent="-274320" algn="l" rtl="0">
              <a:spcBef>
                <a:spcPts val="600"/>
              </a:spcBef>
              <a:spcAft>
                <a:spcPts val="0"/>
              </a:spcAft>
              <a:buSzPts val="1554"/>
              <a:buChar char="🞆"/>
            </a:pPr>
            <a:r>
              <a:rPr lang="cs-CZ" sz="2220"/>
              <a:t> Kdysi se počítalo se specifikací činnosti těchto center, nověji však rozvoj fyziologie nervového systému stále více ukazuje, že vliv na formování lidské řeči i na proces její percepce má  </a:t>
            </a:r>
            <a:r>
              <a:rPr lang="cs-CZ" sz="2220" b="1"/>
              <a:t>vzájemná propojenost jednotlivých oblastí nervové soustavy. </a:t>
            </a:r>
            <a:endParaRPr sz="2220" b="1"/>
          </a:p>
        </p:txBody>
      </p:sp>
    </p:spTree>
  </p:cSld>
  <p:clrMapOvr>
    <a:masterClrMapping/>
  </p:clrMapOvr>
</p:sld>
</file>

<file path=ppt/theme/theme1.xml><?xml version="1.0" encoding="utf-8"?>
<a:theme xmlns:a="http://schemas.openxmlformats.org/drawingml/2006/main" name="Arkýř">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1955</Words>
  <Application>Microsoft Office PowerPoint</Application>
  <PresentationFormat>Předvádění na obrazovce (4:3)</PresentationFormat>
  <Paragraphs>211</Paragraphs>
  <Slides>36</Slides>
  <Notes>36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36</vt:i4>
      </vt:variant>
    </vt:vector>
  </HeadingPairs>
  <TitlesOfParts>
    <vt:vector size="41" baseType="lpstr">
      <vt:lpstr>Calibri</vt:lpstr>
      <vt:lpstr>Noto Sans Symbols</vt:lpstr>
      <vt:lpstr>Century Schoolbook</vt:lpstr>
      <vt:lpstr>Arial</vt:lpstr>
      <vt:lpstr>Arkýř</vt:lpstr>
      <vt:lpstr>komunikace, jazyk a řeč pŘEDŠKOLNÍ VÝCHOVA - ŘEČOVÁ VÝCHOVA</vt:lpstr>
      <vt:lpstr>Komunikace, řeč, jazyk</vt:lpstr>
      <vt:lpstr>Pedagogická  komunikace</vt:lpstr>
      <vt:lpstr>Jak komunikovat </vt:lpstr>
      <vt:lpstr>Jak komunikovat </vt:lpstr>
      <vt:lpstr>Jak komunikovat </vt:lpstr>
      <vt:lpstr>Komunikace, řeč, jazyk</vt:lpstr>
      <vt:lpstr>Biologické funkce pro osvojení řeči</vt:lpstr>
      <vt:lpstr>Biologické funkce pro osvojení řeči</vt:lpstr>
      <vt:lpstr>Osvojování řeči a jazyka</vt:lpstr>
      <vt:lpstr>Prezentace aplikace PowerPoint</vt:lpstr>
      <vt:lpstr>Prezentace aplikace PowerPoint</vt:lpstr>
      <vt:lpstr>Prezentace aplikace PowerPoint</vt:lpstr>
      <vt:lpstr>Osvojování řeči, jazyka</vt:lpstr>
      <vt:lpstr>Komunikace, řeč, jazyk</vt:lpstr>
      <vt:lpstr>Jazykové roviny v ontogenezi lidské řeči</vt:lpstr>
      <vt:lpstr>FONETICKO-FONOLOGICKÁ ROVINA </vt:lpstr>
      <vt:lpstr>Jazykové roviny v ontogenezi lidské řeči - FONETICKO-FONOLOGICKÁ ROVINA</vt:lpstr>
      <vt:lpstr>Prezentace aplikace PowerPoint</vt:lpstr>
      <vt:lpstr>Jazykové roviny v ontogenezi lidské řeči</vt:lpstr>
      <vt:lpstr>Jazykové roviny v ontogenezi lidské řeči - LEXIKÁLNĚ-SÉMANTICKÁ ROVINA</vt:lpstr>
      <vt:lpstr>Jazykové roviny v ontogenezi lidské řeči</vt:lpstr>
      <vt:lpstr>Jazykové roviny v ontogenezi lidské řeči - MORFOLOGICKO-SYNTAKTICKÁ ROVINA</vt:lpstr>
      <vt:lpstr>Jazykové roviny v ontogenezi lidské řeči - MORFOLOGICKO-SYNTAKTICKÁ ROVINA</vt:lpstr>
      <vt:lpstr>Jazykové roviny v ontogenezi lidské řeči</vt:lpstr>
      <vt:lpstr>Jazykové roviny v ontogenezi lidské řeči-  PRAGMATICKÁ ROVINA</vt:lpstr>
      <vt:lpstr>Narušená komunikační schopnost z hlediska vývoje řeči</vt:lpstr>
      <vt:lpstr>FONEMATICKÝ SLUCH </vt:lpstr>
      <vt:lpstr>Vývoj fonematického sluchu</vt:lpstr>
      <vt:lpstr>Fonemické uvědomování a manipulace</vt:lpstr>
      <vt:lpstr>Fonemická manipulace</vt:lpstr>
      <vt:lpstr>Fonemické uvědomění</vt:lpstr>
      <vt:lpstr>Rozvoj sluchové percepce a fonematického sluchu</vt:lpstr>
      <vt:lpstr>Rozvoj sluchové percepce a fonematického sluchu</vt:lpstr>
      <vt:lpstr>Rozvoj sluchové percepce a fonematického sluchu</vt:lpstr>
      <vt:lpstr>Rozvoj sluchové percepce a fonematického sluchu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komunikace, jazyk a řeč pŘEDŠKOLNÍ VÝCHOVA - ŘEČOVÁ VÝCHOVA</dc:title>
  <cp:lastModifiedBy>jehlickova</cp:lastModifiedBy>
  <cp:revision>1</cp:revision>
  <dcterms:modified xsi:type="dcterms:W3CDTF">2024-04-08T12:32:48Z</dcterms:modified>
</cp:coreProperties>
</file>