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16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researchgate.net/profile/Ilyas_Yaku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Sounds in systems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17780" y="3531203"/>
            <a:ext cx="8637072" cy="2893659"/>
          </a:xfrm>
        </p:spPr>
        <p:txBody>
          <a:bodyPr>
            <a:normAutofit/>
          </a:bodyPr>
          <a:lstStyle/>
          <a:p>
            <a:r>
              <a:rPr lang="en-GB" dirty="0" smtClean="0"/>
              <a:t>Revision:</a:t>
            </a:r>
          </a:p>
          <a:p>
            <a:pPr marL="342900" indent="-342900">
              <a:buAutoNum type="arabicParenR"/>
            </a:pPr>
            <a:r>
              <a:rPr lang="en-GB" dirty="0" smtClean="0"/>
              <a:t>Raw data vs Raw percentage</a:t>
            </a:r>
          </a:p>
          <a:p>
            <a:pPr marL="342900" indent="-342900">
              <a:buAutoNum type="arabicParenR"/>
            </a:pPr>
            <a:r>
              <a:rPr lang="en-GB" dirty="0" smtClean="0"/>
              <a:t>Why do we need the Mean number?</a:t>
            </a:r>
          </a:p>
          <a:p>
            <a:pPr marL="342900" indent="-342900">
              <a:buAutoNum type="arabicParenR"/>
            </a:pPr>
            <a:r>
              <a:rPr lang="en-GB" dirty="0" smtClean="0"/>
              <a:t>What does </a:t>
            </a:r>
            <a:r>
              <a:rPr lang="en-GB" b="1" dirty="0" smtClean="0"/>
              <a:t>SD </a:t>
            </a:r>
            <a:r>
              <a:rPr lang="en-GB" dirty="0" smtClean="0"/>
              <a:t>show?</a:t>
            </a:r>
          </a:p>
          <a:p>
            <a:pPr marL="342900" indent="-342900">
              <a:buAutoNum type="arabicParenR"/>
            </a:pPr>
            <a:r>
              <a:rPr lang="en-GB" dirty="0" smtClean="0"/>
              <a:t>If Mean Number is 30, SD is 5, What would be the raw number for High ( 3 SD) and low (2 SD) in the Experiment?</a:t>
            </a:r>
          </a:p>
          <a:p>
            <a:pPr marL="342900" indent="-342900">
              <a:buAutoNum type="arabicParenR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9003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1) Viewing sounds in systems.</a:t>
            </a:r>
          </a:p>
          <a:p>
            <a:r>
              <a:rPr lang="en-GB" dirty="0" smtClean="0"/>
              <a:t>2) Syllabic structure of English</a:t>
            </a:r>
          </a:p>
          <a:p>
            <a:r>
              <a:rPr lang="en-GB" dirty="0" smtClean="0"/>
              <a:t>Interpreting </a:t>
            </a:r>
            <a:r>
              <a:rPr lang="en-GB" dirty="0" err="1" smtClean="0"/>
              <a:t>Quantitive</a:t>
            </a:r>
            <a:r>
              <a:rPr lang="en-GB" dirty="0" smtClean="0"/>
              <a:t> Research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992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1579" y="120316"/>
            <a:ext cx="9603275" cy="1756610"/>
          </a:xfrm>
        </p:spPr>
        <p:txBody>
          <a:bodyPr>
            <a:normAutofit/>
          </a:bodyPr>
          <a:lstStyle/>
          <a:p>
            <a:r>
              <a:rPr lang="en-GB" dirty="0" smtClean="0"/>
              <a:t>Language is  - </a:t>
            </a:r>
            <a:r>
              <a:rPr lang="en-GB" sz="2200" dirty="0" smtClean="0"/>
              <a:t>a collective product of groups of people whose linguistic practice followed certain strict rules;</a:t>
            </a:r>
            <a:br>
              <a:rPr lang="en-GB" sz="2200" dirty="0" smtClean="0"/>
            </a:br>
            <a:r>
              <a:rPr lang="en-GB" sz="2200" dirty="0" smtClean="0"/>
              <a:t> -  a living organism;</a:t>
            </a:r>
            <a:br>
              <a:rPr lang="en-GB" sz="2200" dirty="0" smtClean="0"/>
            </a:br>
            <a:r>
              <a:rPr lang="en-GB" sz="2200" dirty="0" smtClean="0"/>
              <a:t> -  a unique phonological system we employ every day without realizing it.</a:t>
            </a:r>
            <a:endParaRPr lang="en-GB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Phone – an elementary speech sound</a:t>
            </a:r>
          </a:p>
          <a:p>
            <a:r>
              <a:rPr lang="en-GB" dirty="0" smtClean="0"/>
              <a:t>Phoneme – a smallest unit of speech which is capable of differentiating the meaning.</a:t>
            </a:r>
          </a:p>
          <a:p>
            <a:r>
              <a:rPr lang="en-GB" dirty="0" smtClean="0"/>
              <a:t>Allophone – a variation in the pronunciation of a phoneme.</a:t>
            </a:r>
          </a:p>
          <a:p>
            <a:r>
              <a:rPr lang="en-GB" dirty="0" smtClean="0"/>
              <a:t>Idiolect – a personal way of speaking</a:t>
            </a:r>
          </a:p>
          <a:p>
            <a:r>
              <a:rPr lang="en-GB" b="1" dirty="0" smtClean="0"/>
              <a:t>Speech is not a string of allophones, but a stream regulated by liaison, stress, rhythm and intonation.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392640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Problems of phonological analysis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 the identification of the phonemic inventories for each individual </a:t>
            </a:r>
            <a:r>
              <a:rPr lang="en-US" dirty="0" smtClean="0"/>
              <a:t>1anguage;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</a:t>
            </a:r>
            <a:r>
              <a:rPr lang="en-US" dirty="0"/>
              <a:t>t</a:t>
            </a:r>
            <a:r>
              <a:rPr lang="cs-CZ" dirty="0" smtClean="0"/>
              <a:t>he </a:t>
            </a:r>
            <a:r>
              <a:rPr lang="cs-CZ" dirty="0" err="1"/>
              <a:t>distributional</a:t>
            </a:r>
            <a:r>
              <a:rPr lang="cs-CZ" dirty="0"/>
              <a:t> </a:t>
            </a:r>
            <a:r>
              <a:rPr lang="cs-CZ" dirty="0" err="1" smtClean="0"/>
              <a:t>method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</a:t>
            </a:r>
            <a:r>
              <a:rPr lang="cs-CZ" dirty="0"/>
              <a:t>a </a:t>
            </a:r>
            <a:r>
              <a:rPr lang="cs-CZ" dirty="0" err="1"/>
              <a:t>phonological</a:t>
            </a:r>
            <a:r>
              <a:rPr lang="cs-CZ" dirty="0"/>
              <a:t> </a:t>
            </a:r>
            <a:r>
              <a:rPr lang="cs-CZ" dirty="0" smtClean="0"/>
              <a:t>opposition</a:t>
            </a:r>
            <a:r>
              <a:rPr lang="en-US" dirty="0" smtClean="0"/>
              <a:t>                         </a:t>
            </a:r>
            <a:r>
              <a:rPr lang="cs-CZ" b="1" dirty="0" err="1"/>
              <a:t>sea</a:t>
            </a:r>
            <a:r>
              <a:rPr lang="cs-CZ" b="1" dirty="0"/>
              <a:t> - </a:t>
            </a:r>
            <a:r>
              <a:rPr lang="cs-CZ" b="1" dirty="0" err="1"/>
              <a:t>tea</a:t>
            </a:r>
            <a:r>
              <a:rPr lang="cs-CZ" b="1" dirty="0"/>
              <a:t>, so - </a:t>
            </a:r>
            <a:r>
              <a:rPr lang="cs-CZ" b="1" dirty="0" err="1"/>
              <a:t>toe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                              a </a:t>
            </a:r>
            <a:r>
              <a:rPr lang="cs-CZ" dirty="0" smtClean="0"/>
              <a:t>"</a:t>
            </a:r>
            <a:r>
              <a:rPr lang="cs-CZ" dirty="0" err="1" smtClean="0"/>
              <a:t>minimal</a:t>
            </a:r>
            <a:r>
              <a:rPr lang="cs-CZ" dirty="0" smtClean="0"/>
              <a:t> </a:t>
            </a:r>
            <a:r>
              <a:rPr lang="cs-CZ" dirty="0"/>
              <a:t>pair </a:t>
            </a:r>
            <a:r>
              <a:rPr lang="cs-CZ" dirty="0" smtClean="0"/>
              <a:t>test“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 a schwa vowel / </a:t>
            </a:r>
            <a:r>
              <a:rPr lang="en-US" b="1" dirty="0"/>
              <a:t>ə</a:t>
            </a:r>
            <a:r>
              <a:rPr lang="en-US" dirty="0"/>
              <a:t> / phoneme in </a:t>
            </a:r>
            <a:r>
              <a:rPr lang="en-US" dirty="0" smtClean="0"/>
              <a:t>English?  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identification of the inventory of phonologically relevant features of a 1anguage;</a:t>
            </a:r>
          </a:p>
          <a:p>
            <a:r>
              <a:rPr lang="en-US" dirty="0" smtClean="0"/>
              <a:t>the </a:t>
            </a:r>
            <a:r>
              <a:rPr lang="en-US" dirty="0"/>
              <a:t>interrelationships among the phonemes of a </a:t>
            </a:r>
            <a:r>
              <a:rPr lang="en-US" dirty="0" smtClean="0"/>
              <a:t>1anguage.</a:t>
            </a:r>
            <a:endParaRPr lang="en-US" dirty="0"/>
          </a:p>
          <a:p>
            <a:endParaRPr lang="en-GB" dirty="0"/>
          </a:p>
        </p:txBody>
      </p:sp>
      <p:sp>
        <p:nvSpPr>
          <p:cNvPr id="4" name="Šipka doprava 3"/>
          <p:cNvSpPr/>
          <p:nvPr/>
        </p:nvSpPr>
        <p:spPr>
          <a:xfrm>
            <a:off x="6845968" y="3260558"/>
            <a:ext cx="517358" cy="2526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671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1579" y="132347"/>
            <a:ext cx="9603275" cy="144379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Connected speech phenomena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Syllabification </a:t>
            </a:r>
            <a:r>
              <a:rPr lang="en-GB" dirty="0" smtClean="0"/>
              <a:t>– a unique way to divide the speech flow 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Junction  -  a simultaneous process of linking syllables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Assimilation – connected speech processes</a:t>
            </a:r>
          </a:p>
          <a:p>
            <a:r>
              <a:rPr lang="en-GB" dirty="0"/>
              <a:t> </a:t>
            </a:r>
            <a:r>
              <a:rPr lang="en-GB" dirty="0" smtClean="0"/>
              <a:t>                                      would you</a:t>
            </a:r>
          </a:p>
          <a:p>
            <a:r>
              <a:rPr lang="en-GB" dirty="0"/>
              <a:t> </a:t>
            </a:r>
            <a:r>
              <a:rPr lang="en-GB" dirty="0" smtClean="0"/>
              <a:t>                                      don’t you</a:t>
            </a:r>
          </a:p>
          <a:p>
            <a:r>
              <a:rPr lang="en-GB" dirty="0"/>
              <a:t> </a:t>
            </a:r>
            <a:r>
              <a:rPr lang="en-GB" dirty="0" smtClean="0"/>
              <a:t>                                      car/ scar -  phonological rules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9196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syllable  </a:t>
            </a:r>
            <a:r>
              <a:rPr lang="en-GB" sz="1600" dirty="0" smtClean="0"/>
              <a:t>is the smallest articulatory/ perceptive unit.</a:t>
            </a:r>
            <a:endParaRPr lang="en-GB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Expiratory </a:t>
            </a:r>
            <a:r>
              <a:rPr lang="cs-CZ" dirty="0"/>
              <a:t>(</a:t>
            </a:r>
            <a:r>
              <a:rPr lang="cs-CZ" dirty="0" err="1"/>
              <a:t>chest</a:t>
            </a:r>
            <a:r>
              <a:rPr lang="cs-CZ" dirty="0"/>
              <a:t> pulse)</a:t>
            </a:r>
            <a:r>
              <a:rPr lang="en-US" b="1" dirty="0" smtClean="0"/>
              <a:t>Theory                   Tower but Seeing</a:t>
            </a:r>
            <a:endParaRPr lang="en-US" dirty="0"/>
          </a:p>
          <a:p>
            <a:r>
              <a:rPr lang="en-US" b="1" dirty="0"/>
              <a:t>The Prominence </a:t>
            </a:r>
            <a:r>
              <a:rPr lang="en-US" b="1" dirty="0" smtClean="0"/>
              <a:t>Theory (O. Jespersen)             table  but next </a:t>
            </a:r>
            <a:endParaRPr lang="en-US" dirty="0"/>
          </a:p>
          <a:p>
            <a:r>
              <a:rPr lang="en-US" b="1" dirty="0" smtClean="0"/>
              <a:t>The  Loudness Theory </a:t>
            </a:r>
            <a:r>
              <a:rPr lang="en-US" b="1" dirty="0"/>
              <a:t> </a:t>
            </a:r>
            <a:r>
              <a:rPr lang="en-US" b="1" dirty="0" smtClean="0"/>
              <a:t>                                       the arc of loudness  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4088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Functions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Syllable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err="1" smtClean="0"/>
              <a:t>constituitive</a:t>
            </a:r>
            <a:r>
              <a:rPr lang="en-US" dirty="0" smtClean="0"/>
              <a:t> and distinctive</a:t>
            </a:r>
            <a:r>
              <a:rPr lang="cs-CZ" dirty="0"/>
              <a:t/>
            </a:r>
            <a:br>
              <a:rPr lang="cs-CZ" dirty="0"/>
            </a:b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The distinctive feature</a:t>
            </a:r>
            <a:r>
              <a:rPr lang="en-US" dirty="0"/>
              <a:t> of the </a:t>
            </a:r>
            <a:r>
              <a:rPr lang="en-US" dirty="0" smtClean="0"/>
              <a:t>syllable + </a:t>
            </a:r>
            <a:r>
              <a:rPr lang="cs-CZ" dirty="0"/>
              <a:t> 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juncture</a:t>
            </a:r>
            <a:r>
              <a:rPr lang="cs-CZ" dirty="0"/>
              <a:t> </a:t>
            </a:r>
            <a:r>
              <a:rPr lang="cs-CZ" dirty="0" err="1" smtClean="0"/>
              <a:t>phoneme</a:t>
            </a:r>
            <a:endParaRPr lang="en-US" dirty="0" smtClean="0"/>
          </a:p>
          <a:p>
            <a:pPr marL="0" indent="0">
              <a:buNone/>
            </a:pPr>
            <a:r>
              <a:rPr lang="en-US" sz="1100" dirty="0" smtClean="0"/>
              <a:t>            </a:t>
            </a:r>
            <a:r>
              <a:rPr lang="cs-CZ" sz="1100" dirty="0" smtClean="0"/>
              <a:t>/ </a:t>
            </a:r>
            <a:r>
              <a:rPr lang="cs-CZ" sz="1100" dirty="0" err="1"/>
              <a:t>naitreit</a:t>
            </a:r>
            <a:r>
              <a:rPr lang="cs-CZ" sz="1100" dirty="0"/>
              <a:t> / “</a:t>
            </a:r>
            <a:r>
              <a:rPr lang="cs-CZ" sz="1100" dirty="0" err="1"/>
              <a:t>nitrate</a:t>
            </a:r>
            <a:r>
              <a:rPr lang="cs-CZ" sz="1100" dirty="0"/>
              <a:t>” - / </a:t>
            </a:r>
            <a:r>
              <a:rPr lang="cs-CZ" sz="1100" dirty="0" err="1"/>
              <a:t>naitreit</a:t>
            </a:r>
            <a:r>
              <a:rPr lang="cs-CZ" sz="1100" dirty="0"/>
              <a:t> / “night-</a:t>
            </a:r>
            <a:r>
              <a:rPr lang="cs-CZ" sz="1100" dirty="0" err="1"/>
              <a:t>rate</a:t>
            </a:r>
            <a:r>
              <a:rPr lang="cs-CZ" sz="1100" dirty="0"/>
              <a:t>”</a:t>
            </a:r>
          </a:p>
          <a:p>
            <a:pPr marL="0" indent="0">
              <a:buNone/>
            </a:pPr>
            <a:r>
              <a:rPr lang="en-US" sz="1100" dirty="0" smtClean="0"/>
              <a:t>            </a:t>
            </a:r>
            <a:r>
              <a:rPr lang="cs-CZ" sz="1100" dirty="0" smtClean="0"/>
              <a:t>/ </a:t>
            </a:r>
            <a:r>
              <a:rPr lang="cs-CZ" sz="1100" dirty="0" err="1"/>
              <a:t>neim</a:t>
            </a:r>
            <a:r>
              <a:rPr lang="cs-CZ" sz="1100" dirty="0"/>
              <a:t>/ “a </a:t>
            </a:r>
            <a:r>
              <a:rPr lang="cs-CZ" sz="1100" dirty="0" err="1"/>
              <a:t>name</a:t>
            </a:r>
            <a:r>
              <a:rPr lang="cs-CZ" sz="1100" dirty="0"/>
              <a:t>” - / </a:t>
            </a:r>
            <a:r>
              <a:rPr lang="cs-CZ" sz="1100" dirty="0" err="1"/>
              <a:t>neim</a:t>
            </a:r>
            <a:r>
              <a:rPr lang="cs-CZ" sz="1100" dirty="0"/>
              <a:t> / “</a:t>
            </a:r>
            <a:r>
              <a:rPr lang="cs-CZ" sz="1100" dirty="0" err="1"/>
              <a:t>an</a:t>
            </a:r>
            <a:r>
              <a:rPr lang="cs-CZ" sz="1100" dirty="0"/>
              <a:t> </a:t>
            </a:r>
            <a:r>
              <a:rPr lang="cs-CZ" sz="1100" dirty="0" err="1"/>
              <a:t>aim</a:t>
            </a:r>
            <a:r>
              <a:rPr lang="cs-CZ" sz="1100" dirty="0"/>
              <a:t>”</a:t>
            </a:r>
          </a:p>
          <a:p>
            <a:pPr marL="0" indent="0">
              <a:buNone/>
            </a:pPr>
            <a:r>
              <a:rPr lang="en-US" sz="1100" dirty="0" smtClean="0"/>
              <a:t>           </a:t>
            </a:r>
            <a:r>
              <a:rPr lang="cs-CZ" sz="1100" dirty="0" smtClean="0"/>
              <a:t>/ </a:t>
            </a:r>
            <a:r>
              <a:rPr lang="cs-CZ" sz="1100" dirty="0" err="1"/>
              <a:t>ai</a:t>
            </a:r>
            <a:r>
              <a:rPr lang="cs-CZ" sz="1100" dirty="0"/>
              <a:t> </a:t>
            </a:r>
            <a:r>
              <a:rPr lang="cs-CZ" sz="1100" dirty="0" err="1"/>
              <a:t>skri:m</a:t>
            </a:r>
            <a:r>
              <a:rPr lang="cs-CZ" sz="1100" dirty="0"/>
              <a:t> / “I </a:t>
            </a:r>
            <a:r>
              <a:rPr lang="cs-CZ" sz="1100" dirty="0" err="1"/>
              <a:t>scream</a:t>
            </a:r>
            <a:r>
              <a:rPr lang="cs-CZ" sz="1100" dirty="0"/>
              <a:t>” - / </a:t>
            </a:r>
            <a:r>
              <a:rPr lang="cs-CZ" sz="1100" dirty="0" err="1"/>
              <a:t>aiskri:m</a:t>
            </a:r>
            <a:r>
              <a:rPr lang="cs-CZ" sz="1100" dirty="0"/>
              <a:t> / “</a:t>
            </a:r>
            <a:r>
              <a:rPr lang="cs-CZ" sz="1100" dirty="0" err="1"/>
              <a:t>ice-cream</a:t>
            </a:r>
            <a:r>
              <a:rPr lang="cs-CZ" sz="1100" dirty="0" smtClean="0"/>
              <a:t>”</a:t>
            </a:r>
            <a:endParaRPr lang="en-US" sz="1100" dirty="0" smtClean="0"/>
          </a:p>
          <a:p>
            <a:pPr marL="0" indent="0">
              <a:buNone/>
            </a:pPr>
            <a:r>
              <a:rPr lang="cs-CZ" dirty="0"/>
              <a:t> “</a:t>
            </a:r>
            <a:r>
              <a:rPr lang="cs-CZ" dirty="0" err="1"/>
              <a:t>plum</a:t>
            </a:r>
            <a:r>
              <a:rPr lang="cs-CZ" dirty="0"/>
              <a:t> </a:t>
            </a:r>
            <a:r>
              <a:rPr lang="cs-CZ" dirty="0" err="1"/>
              <a:t>pie</a:t>
            </a:r>
            <a:r>
              <a:rPr lang="cs-CZ" dirty="0" smtClean="0"/>
              <a:t>”</a:t>
            </a:r>
            <a:r>
              <a:rPr lang="az-Cyrl-AZ" dirty="0" smtClean="0"/>
              <a:t> </a:t>
            </a:r>
            <a:r>
              <a:rPr lang="az-Cyrl-AZ" dirty="0"/>
              <a:t>&amp; “</a:t>
            </a:r>
            <a:r>
              <a:rPr lang="cs-CZ" dirty="0" err="1"/>
              <a:t>plump</a:t>
            </a:r>
            <a:r>
              <a:rPr lang="cs-CZ" dirty="0"/>
              <a:t> </a:t>
            </a:r>
            <a:r>
              <a:rPr lang="cs-CZ" dirty="0" err="1"/>
              <a:t>eye</a:t>
            </a:r>
            <a:r>
              <a:rPr lang="cs-CZ" dirty="0"/>
              <a:t>” </a:t>
            </a:r>
            <a:endParaRPr lang="cs-CZ" sz="11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64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Quantitative data analysis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Analyse the method and the results in the following action research: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cs-CZ" altLang="cs-CZ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b="1" dirty="0" err="1">
                <a:solidFill>
                  <a:srgbClr val="555555"/>
                </a:solidFill>
                <a:latin typeface="Roboto"/>
              </a:rPr>
              <a:t>Authors</a:t>
            </a:r>
            <a:r>
              <a:rPr lang="cs-CZ" altLang="cs-CZ" b="1" dirty="0">
                <a:solidFill>
                  <a:srgbClr val="555555"/>
                </a:solidFill>
                <a:latin typeface="Roboto"/>
              </a:rPr>
              <a:t>:</a:t>
            </a:r>
            <a:endParaRPr lang="cs-CZ" altLang="cs-CZ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dirty="0">
                <a:latin typeface="Arial" panose="020B0604020202020204" pitchFamily="34" charset="0"/>
                <a:hlinkClick r:id="rId2"/>
              </a:rPr>
              <a:t>  </a:t>
            </a:r>
            <a:r>
              <a:rPr lang="cs-CZ" altLang="cs-CZ" sz="4400" dirty="0">
                <a:latin typeface="Arial" panose="020B0604020202020204" pitchFamily="34" charset="0"/>
              </a:rPr>
              <a:t> </a:t>
            </a:r>
            <a:r>
              <a:rPr lang="cs-CZ" altLang="cs-CZ" dirty="0">
                <a:latin typeface="Arial" panose="020B0604020202020204" pitchFamily="34" charset="0"/>
              </a:rPr>
              <a:t>        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b="1" dirty="0" err="1">
                <a:solidFill>
                  <a:srgbClr val="111111"/>
                </a:solidFill>
                <a:latin typeface="inherit"/>
                <a:hlinkClick r:id="rId2"/>
              </a:rPr>
              <a:t>İlyas</a:t>
            </a:r>
            <a:r>
              <a:rPr lang="cs-CZ" altLang="cs-CZ" b="1" dirty="0">
                <a:solidFill>
                  <a:srgbClr val="111111"/>
                </a:solidFill>
                <a:latin typeface="inherit"/>
                <a:hlinkClick r:id="rId2"/>
              </a:rPr>
              <a:t> </a:t>
            </a:r>
            <a:r>
              <a:rPr lang="cs-CZ" altLang="cs-CZ" b="1" dirty="0" err="1" smtClean="0">
                <a:solidFill>
                  <a:srgbClr val="111111"/>
                </a:solidFill>
                <a:latin typeface="inherit"/>
                <a:hlinkClick r:id="rId2"/>
              </a:rPr>
              <a:t>Yakut</a:t>
            </a:r>
            <a:endParaRPr lang="cs-CZ" altLang="cs-CZ" dirty="0">
              <a:solidFill>
                <a:srgbClr val="777777"/>
              </a:solidFill>
              <a:latin typeface="Roboto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sz="1000" dirty="0">
                <a:solidFill>
                  <a:srgbClr val="111111"/>
                </a:solidFill>
                <a:latin typeface="Roboto"/>
              </a:rPr>
              <a:t>  </a:t>
            </a:r>
            <a:r>
              <a:rPr lang="cs-CZ" altLang="cs-CZ" sz="8000" dirty="0">
                <a:solidFill>
                  <a:srgbClr val="111111"/>
                </a:solidFill>
                <a:latin typeface="Roboto"/>
              </a:rPr>
              <a:t> </a:t>
            </a:r>
            <a:r>
              <a:rPr lang="cs-CZ" altLang="cs-CZ" sz="1000" dirty="0">
                <a:solidFill>
                  <a:srgbClr val="111111"/>
                </a:solidFill>
                <a:latin typeface="Roboto"/>
              </a:rPr>
              <a:t>Promoting </a:t>
            </a:r>
            <a:r>
              <a:rPr lang="cs-CZ" altLang="cs-CZ" sz="1000" dirty="0" err="1">
                <a:solidFill>
                  <a:srgbClr val="111111"/>
                </a:solidFill>
                <a:latin typeface="Roboto"/>
              </a:rPr>
              <a:t>the</a:t>
            </a:r>
            <a:r>
              <a:rPr lang="cs-CZ" altLang="cs-CZ" sz="1000" dirty="0">
                <a:solidFill>
                  <a:srgbClr val="111111"/>
                </a:solidFill>
                <a:latin typeface="Roboto"/>
              </a:rPr>
              <a:t> </a:t>
            </a:r>
            <a:r>
              <a:rPr lang="cs-CZ" altLang="cs-CZ" sz="1000" dirty="0" err="1">
                <a:solidFill>
                  <a:srgbClr val="111111"/>
                </a:solidFill>
                <a:latin typeface="Roboto"/>
              </a:rPr>
              <a:t>correct</a:t>
            </a:r>
            <a:r>
              <a:rPr lang="cs-CZ" altLang="cs-CZ" sz="1000" dirty="0">
                <a:solidFill>
                  <a:srgbClr val="111111"/>
                </a:solidFill>
                <a:latin typeface="Roboto"/>
              </a:rPr>
              <a:t> </a:t>
            </a:r>
            <a:r>
              <a:rPr lang="cs-CZ" altLang="cs-CZ" sz="1000" dirty="0" err="1">
                <a:solidFill>
                  <a:srgbClr val="111111"/>
                </a:solidFill>
                <a:latin typeface="Roboto"/>
              </a:rPr>
              <a:t>production</a:t>
            </a:r>
            <a:r>
              <a:rPr lang="cs-CZ" altLang="cs-CZ" sz="1000" dirty="0">
                <a:solidFill>
                  <a:srgbClr val="111111"/>
                </a:solidFill>
                <a:latin typeface="Roboto"/>
              </a:rPr>
              <a:t> </a:t>
            </a:r>
            <a:r>
              <a:rPr lang="cs-CZ" altLang="cs-CZ" sz="1000" dirty="0" err="1">
                <a:solidFill>
                  <a:srgbClr val="111111"/>
                </a:solidFill>
                <a:latin typeface="Roboto"/>
              </a:rPr>
              <a:t>of</a:t>
            </a:r>
            <a:r>
              <a:rPr lang="cs-CZ" altLang="cs-CZ" sz="1000" dirty="0">
                <a:solidFill>
                  <a:srgbClr val="111111"/>
                </a:solidFill>
                <a:latin typeface="Roboto"/>
              </a:rPr>
              <a:t> </a:t>
            </a:r>
            <a:r>
              <a:rPr lang="cs-CZ" altLang="cs-CZ" sz="1000" dirty="0" err="1">
                <a:solidFill>
                  <a:srgbClr val="111111"/>
                </a:solidFill>
                <a:latin typeface="Roboto"/>
              </a:rPr>
              <a:t>English</a:t>
            </a:r>
            <a:r>
              <a:rPr lang="cs-CZ" altLang="cs-CZ" sz="1000" dirty="0">
                <a:solidFill>
                  <a:srgbClr val="111111"/>
                </a:solidFill>
                <a:latin typeface="Roboto"/>
              </a:rPr>
              <a:t> </a:t>
            </a:r>
            <a:r>
              <a:rPr lang="cs-CZ" altLang="cs-CZ" sz="1000" dirty="0" err="1">
                <a:solidFill>
                  <a:srgbClr val="111111"/>
                </a:solidFill>
                <a:latin typeface="Roboto"/>
              </a:rPr>
              <a:t>sounds</a:t>
            </a:r>
            <a:r>
              <a:rPr lang="cs-CZ" altLang="cs-CZ" sz="1000" dirty="0">
                <a:solidFill>
                  <a:srgbClr val="111111"/>
                </a:solidFill>
                <a:latin typeface="Roboto"/>
              </a:rPr>
              <a:t> in </a:t>
            </a:r>
            <a:r>
              <a:rPr lang="cs-CZ" altLang="cs-CZ" sz="1000" dirty="0" err="1">
                <a:solidFill>
                  <a:srgbClr val="111111"/>
                </a:solidFill>
                <a:latin typeface="Roboto"/>
              </a:rPr>
              <a:t>extensive</a:t>
            </a:r>
            <a:r>
              <a:rPr lang="cs-CZ" altLang="cs-CZ" sz="1000" dirty="0">
                <a:solidFill>
                  <a:srgbClr val="111111"/>
                </a:solidFill>
                <a:latin typeface="Roboto"/>
              </a:rPr>
              <a:t> </a:t>
            </a:r>
            <a:r>
              <a:rPr lang="cs-CZ" altLang="cs-CZ" sz="1000" dirty="0" err="1">
                <a:solidFill>
                  <a:srgbClr val="111111"/>
                </a:solidFill>
                <a:latin typeface="Roboto"/>
              </a:rPr>
              <a:t>reading-circle</a:t>
            </a:r>
            <a:r>
              <a:rPr lang="cs-CZ" altLang="cs-CZ" sz="1000" dirty="0">
                <a:solidFill>
                  <a:srgbClr val="111111"/>
                </a:solidFill>
                <a:latin typeface="Roboto"/>
              </a:rPr>
              <a:t> </a:t>
            </a:r>
            <a:r>
              <a:rPr lang="cs-CZ" altLang="cs-CZ" sz="1000" dirty="0" err="1">
                <a:solidFill>
                  <a:srgbClr val="111111"/>
                </a:solidFill>
                <a:latin typeface="Roboto"/>
              </a:rPr>
              <a:t>classes</a:t>
            </a:r>
            <a:r>
              <a:rPr lang="cs-CZ" altLang="cs-CZ" sz="1000" dirty="0">
                <a:solidFill>
                  <a:srgbClr val="111111"/>
                </a:solidFill>
                <a:latin typeface="Roboto"/>
              </a:rPr>
              <a:t>: Explicit vs. </a:t>
            </a:r>
            <a:r>
              <a:rPr lang="cs-CZ" altLang="cs-CZ" sz="1000" dirty="0" err="1">
                <a:solidFill>
                  <a:srgbClr val="111111"/>
                </a:solidFill>
                <a:latin typeface="Roboto"/>
              </a:rPr>
              <a:t>implicit</a:t>
            </a:r>
            <a:r>
              <a:rPr lang="cs-CZ" altLang="cs-CZ" sz="1000" dirty="0">
                <a:solidFill>
                  <a:srgbClr val="111111"/>
                </a:solidFill>
                <a:latin typeface="Roboto"/>
              </a:rPr>
              <a:t> </a:t>
            </a:r>
            <a:r>
              <a:rPr lang="cs-CZ" altLang="cs-CZ" sz="1000" dirty="0" err="1">
                <a:solidFill>
                  <a:srgbClr val="111111"/>
                </a:solidFill>
                <a:latin typeface="Roboto"/>
              </a:rPr>
              <a:t>pronunciation</a:t>
            </a:r>
            <a:r>
              <a:rPr lang="cs-CZ" altLang="cs-CZ" sz="1000" dirty="0">
                <a:solidFill>
                  <a:srgbClr val="111111"/>
                </a:solidFill>
                <a:latin typeface="Roboto"/>
              </a:rPr>
              <a:t> </a:t>
            </a:r>
            <a:r>
              <a:rPr lang="cs-CZ" altLang="cs-CZ" sz="1000" dirty="0" err="1">
                <a:solidFill>
                  <a:srgbClr val="111111"/>
                </a:solidFill>
                <a:latin typeface="Roboto"/>
              </a:rPr>
              <a:t>training</a:t>
            </a:r>
            <a:endParaRPr lang="cs-CZ" altLang="cs-CZ" sz="1000" dirty="0">
              <a:solidFill>
                <a:srgbClr val="111111"/>
              </a:solidFill>
              <a:latin typeface="Roboto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sz="1000" dirty="0">
                <a:solidFill>
                  <a:srgbClr val="111111"/>
                </a:solidFill>
                <a:latin typeface="Roboto"/>
              </a:rPr>
              <a:t>                        </a:t>
            </a:r>
            <a:endParaRPr lang="cs-CZ" altLang="cs-CZ" sz="9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sz="1000" dirty="0">
                <a:solidFill>
                  <a:srgbClr val="111111"/>
                </a:solidFill>
                <a:latin typeface="Roboto"/>
              </a:rPr>
              <a:t/>
            </a:r>
            <a:br>
              <a:rPr lang="cs-CZ" altLang="cs-CZ" sz="1000" dirty="0">
                <a:solidFill>
                  <a:srgbClr val="111111"/>
                </a:solidFill>
                <a:latin typeface="Roboto"/>
              </a:rPr>
            </a:br>
            <a:endParaRPr lang="cs-CZ" altLang="cs-CZ" sz="1000" dirty="0">
              <a:solidFill>
                <a:srgbClr val="111111"/>
              </a:solidFill>
              <a:latin typeface="Roboto"/>
            </a:endParaRPr>
          </a:p>
          <a:p>
            <a:endParaRPr lang="en-GB" dirty="0"/>
          </a:p>
        </p:txBody>
      </p:sp>
      <p:pic>
        <p:nvPicPr>
          <p:cNvPr id="1027" name="Picture 3" descr="İlyas Yakut at Bülent Ecevit Üniversitesi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466" y="3202875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i1.rgstatic.net/publication/340241370_Promoting_the_correct_production_of_English_sounds_in_extensive_reading-circle_classes_Explicit_vs_implicit_pronunciation_training/links/5e85f6eda6fdcca789eb087a/smallpreview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9140" y="3202875"/>
            <a:ext cx="838200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996995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140</TotalTime>
  <Words>226</Words>
  <Application>Microsoft Office PowerPoint</Application>
  <PresentationFormat>Širokoúhlá obrazovka</PresentationFormat>
  <Paragraphs>48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Gill Sans MT</vt:lpstr>
      <vt:lpstr>inherit</vt:lpstr>
      <vt:lpstr>Roboto</vt:lpstr>
      <vt:lpstr>Gallery</vt:lpstr>
      <vt:lpstr>Sounds in systems</vt:lpstr>
      <vt:lpstr>Plan</vt:lpstr>
      <vt:lpstr>Language is  - a collective product of groups of people whose linguistic practice followed certain strict rules;  -  a living organism;  -  a unique phonological system we employ every day without realizing it.</vt:lpstr>
      <vt:lpstr>Problems of phonological analysis</vt:lpstr>
      <vt:lpstr>Connected speech phenomena</vt:lpstr>
      <vt:lpstr>A syllable  is the smallest articulatory/ perceptive unit.</vt:lpstr>
      <vt:lpstr>Functions of the Syllable:  constituitive and distinctive </vt:lpstr>
      <vt:lpstr>Quantitative data analysis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Sounds in systems</dc:title>
  <dc:creator>Zuzana Šaffková</dc:creator>
  <cp:lastModifiedBy>Zuzana Šaffková</cp:lastModifiedBy>
  <cp:revision>11</cp:revision>
  <dcterms:created xsi:type="dcterms:W3CDTF">2020-11-16T11:32:59Z</dcterms:created>
  <dcterms:modified xsi:type="dcterms:W3CDTF">2020-11-16T13:53:35Z</dcterms:modified>
</cp:coreProperties>
</file>