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Montserrat" panose="020B0604020202020204" charset="-18"/>
      <p:regular r:id="rId13"/>
    </p:embeddedFont>
    <p:embeddedFont>
      <p:font typeface="Montserrat Bold" panose="020B0604020202020204" charset="-18"/>
      <p:regular r:id="rId14"/>
    </p:embeddedFont>
    <p:embeddedFont>
      <p:font typeface="Archivo Black" panose="020B0604020202020204" charset="-18"/>
      <p:regular r:id="rId15"/>
    </p:embeddedFont>
    <p:embeddedFont>
      <p:font typeface="Montserrat Medium" panose="020B0604020202020204" charset="-18"/>
      <p:regular r:id="rId16"/>
    </p:embeddedFont>
    <p:embeddedFont>
      <p:font typeface="Arial Black" panose="020B0A04020102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18" Type="http://schemas.openxmlformats.org/officeDocument/2006/relationships/image" Target="../media/image1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Relationship Id="rId1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18" Type="http://schemas.openxmlformats.org/officeDocument/2006/relationships/image" Target="../media/image1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18" Type="http://schemas.openxmlformats.org/officeDocument/2006/relationships/image" Target="../media/image1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Relationship Id="rId1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64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34867" y="2636771"/>
            <a:ext cx="6532592" cy="5013764"/>
          </a:xfrm>
          <a:custGeom>
            <a:avLst/>
            <a:gdLst/>
            <a:ahLst/>
            <a:cxnLst/>
            <a:rect l="l" t="t" r="r" b="b"/>
            <a:pathLst>
              <a:path w="6532592" h="5013764">
                <a:moveTo>
                  <a:pt x="0" y="0"/>
                </a:moveTo>
                <a:lnTo>
                  <a:pt x="6532592" y="0"/>
                </a:lnTo>
                <a:lnTo>
                  <a:pt x="6532592" y="5013764"/>
                </a:lnTo>
                <a:lnTo>
                  <a:pt x="0" y="5013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01163" y="8639008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39920" y="8671973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78338" y="-1487343"/>
            <a:ext cx="7315200" cy="2974686"/>
          </a:xfrm>
          <a:custGeom>
            <a:avLst/>
            <a:gdLst/>
            <a:ahLst/>
            <a:cxnLst/>
            <a:rect l="l" t="t" r="r" b="b"/>
            <a:pathLst>
              <a:path w="7315200" h="2974686">
                <a:moveTo>
                  <a:pt x="0" y="0"/>
                </a:moveTo>
                <a:lnTo>
                  <a:pt x="7315200" y="0"/>
                </a:lnTo>
                <a:lnTo>
                  <a:pt x="7315200" y="2974686"/>
                </a:lnTo>
                <a:lnTo>
                  <a:pt x="0" y="2974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26708" y="8802907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8" y="0"/>
                </a:lnTo>
                <a:lnTo>
                  <a:pt x="5229248" y="2167761"/>
                </a:lnTo>
                <a:lnTo>
                  <a:pt x="0" y="21677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09069" y="-2425955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9214" y="-570057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6" y="0"/>
                </a:lnTo>
                <a:lnTo>
                  <a:pt x="3987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85399" y="9258300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0" y="0"/>
                </a:lnTo>
                <a:lnTo>
                  <a:pt x="3331190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95635" y="3499047"/>
            <a:ext cx="9757784" cy="359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9000" spc="-242" dirty="0" err="1">
                <a:solidFill>
                  <a:srgbClr val="4C81CB"/>
                </a:solidFill>
                <a:latin typeface="Archivo Black"/>
              </a:rPr>
              <a:t>Vyšší</a:t>
            </a:r>
            <a:r>
              <a:rPr lang="en-US" sz="9000" spc="-242" dirty="0">
                <a:solidFill>
                  <a:srgbClr val="4C81CB"/>
                </a:solidFill>
                <a:latin typeface="Archivo Black"/>
              </a:rPr>
              <a:t> </a:t>
            </a:r>
            <a:r>
              <a:rPr lang="en-US" sz="9000" spc="-242" dirty="0" err="1">
                <a:solidFill>
                  <a:srgbClr val="4C81CB"/>
                </a:solidFill>
                <a:latin typeface="Archivo Black"/>
              </a:rPr>
              <a:t>průměrné</a:t>
            </a:r>
            <a:r>
              <a:rPr lang="en-US" sz="9000" spc="-242" dirty="0">
                <a:solidFill>
                  <a:srgbClr val="4C81CB"/>
                </a:solidFill>
                <a:latin typeface="Archivo Black"/>
              </a:rPr>
              <a:t> </a:t>
            </a:r>
            <a:r>
              <a:rPr lang="en-US" sz="9000" spc="-242" dirty="0" err="1">
                <a:solidFill>
                  <a:srgbClr val="4C81CB"/>
                </a:solidFill>
                <a:latin typeface="Archivo Black"/>
              </a:rPr>
              <a:t>teploty</a:t>
            </a:r>
            <a:r>
              <a:rPr lang="en-US" sz="9000" spc="-242" dirty="0">
                <a:solidFill>
                  <a:srgbClr val="4C81CB"/>
                </a:solidFill>
                <a:latin typeface="Archivo Black"/>
              </a:rPr>
              <a:t> </a:t>
            </a:r>
            <a:r>
              <a:rPr lang="en-US" sz="9000" spc="-242" dirty="0" err="1">
                <a:solidFill>
                  <a:srgbClr val="4C81CB"/>
                </a:solidFill>
                <a:latin typeface="Archivo Black"/>
              </a:rPr>
              <a:t>zvyšují</a:t>
            </a:r>
            <a:r>
              <a:rPr lang="en-US" sz="9000" spc="-242" dirty="0">
                <a:solidFill>
                  <a:srgbClr val="4C81CB"/>
                </a:solidFill>
                <a:latin typeface="Archivo Black"/>
              </a:rPr>
              <a:t> </a:t>
            </a:r>
            <a:r>
              <a:rPr lang="en-US" sz="9000" spc="-242" dirty="0" err="1">
                <a:solidFill>
                  <a:srgbClr val="4C81CB"/>
                </a:solidFill>
                <a:latin typeface="Archivo Black"/>
              </a:rPr>
              <a:t>inflaci</a:t>
            </a:r>
            <a:endParaRPr lang="en-US" sz="9000" spc="-242" dirty="0">
              <a:solidFill>
                <a:srgbClr val="4C81CB"/>
              </a:solidFill>
              <a:latin typeface="Archivo Black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28800" y="7435213"/>
            <a:ext cx="8724979" cy="481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30"/>
              </a:lnSpc>
            </a:pPr>
            <a:r>
              <a:rPr lang="en-US" sz="3000" spc="15" dirty="0">
                <a:solidFill>
                  <a:srgbClr val="000000"/>
                </a:solidFill>
                <a:latin typeface="Montserrat"/>
              </a:rPr>
              <a:t>Zykova </a:t>
            </a:r>
            <a:r>
              <a:rPr lang="en-US" sz="3000" spc="15" dirty="0" err="1">
                <a:solidFill>
                  <a:srgbClr val="000000"/>
                </a:solidFill>
                <a:latin typeface="Montserrat"/>
              </a:rPr>
              <a:t>Anastasiia</a:t>
            </a:r>
            <a:endParaRPr lang="en-US" sz="3000" spc="15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95635" y="1608909"/>
            <a:ext cx="9148554" cy="165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2"/>
              </a:lnSpc>
            </a:pPr>
            <a:r>
              <a:rPr lang="en-US" sz="5300" spc="-143" dirty="0" err="1">
                <a:solidFill>
                  <a:srgbClr val="4C81CB"/>
                </a:solidFill>
                <a:latin typeface="Archivo Black"/>
              </a:rPr>
              <a:t>Riziko</a:t>
            </a:r>
            <a:r>
              <a:rPr lang="en-US" sz="5300" spc="-143" dirty="0">
                <a:solidFill>
                  <a:srgbClr val="4C81CB"/>
                </a:solidFill>
                <a:latin typeface="Archivo Black"/>
              </a:rPr>
              <a:t> </a:t>
            </a:r>
            <a:r>
              <a:rPr lang="en-US" sz="5300" spc="-143" dirty="0" err="1">
                <a:solidFill>
                  <a:srgbClr val="4C81CB"/>
                </a:solidFill>
                <a:latin typeface="Archivo Black"/>
              </a:rPr>
              <a:t>změny</a:t>
            </a:r>
            <a:r>
              <a:rPr lang="en-US" sz="5300" spc="-143" dirty="0">
                <a:solidFill>
                  <a:srgbClr val="4C81CB"/>
                </a:solidFill>
                <a:latin typeface="Archivo Black"/>
              </a:rPr>
              <a:t> </a:t>
            </a:r>
            <a:r>
              <a:rPr lang="en-US" sz="5300" spc="-143" dirty="0" err="1">
                <a:solidFill>
                  <a:srgbClr val="4C81CB"/>
                </a:solidFill>
                <a:latin typeface="Archivo Black"/>
              </a:rPr>
              <a:t>klimatu</a:t>
            </a:r>
            <a:r>
              <a:rPr lang="en-US" sz="5300" spc="-143" dirty="0">
                <a:solidFill>
                  <a:srgbClr val="4C81CB"/>
                </a:solidFill>
                <a:latin typeface="Archivo Black"/>
              </a:rPr>
              <a:t> pro </a:t>
            </a:r>
            <a:r>
              <a:rPr lang="en-US" sz="5300" spc="-143" dirty="0" err="1">
                <a:solidFill>
                  <a:srgbClr val="4C81CB"/>
                </a:solidFill>
                <a:latin typeface="Archivo Black"/>
              </a:rPr>
              <a:t>cenovou</a:t>
            </a:r>
            <a:r>
              <a:rPr lang="en-US" sz="5300" spc="-143" dirty="0">
                <a:solidFill>
                  <a:srgbClr val="4C81CB"/>
                </a:solidFill>
                <a:latin typeface="Archivo Black"/>
              </a:rPr>
              <a:t> </a:t>
            </a:r>
            <a:r>
              <a:rPr lang="en-US" sz="5300" spc="-143" dirty="0" err="1">
                <a:solidFill>
                  <a:srgbClr val="4C81CB"/>
                </a:solidFill>
                <a:latin typeface="Archivo Black"/>
              </a:rPr>
              <a:t>stabilitu</a:t>
            </a:r>
            <a:r>
              <a:rPr lang="en-US" sz="5300" spc="-143" dirty="0">
                <a:solidFill>
                  <a:srgbClr val="4C81CB"/>
                </a:solidFill>
                <a:latin typeface="Archivo Black"/>
              </a:rPr>
              <a:t>: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6708" y="2636618"/>
            <a:ext cx="6532592" cy="5013764"/>
          </a:xfrm>
          <a:custGeom>
            <a:avLst/>
            <a:gdLst/>
            <a:ahLst/>
            <a:cxnLst/>
            <a:rect l="l" t="t" r="r" b="b"/>
            <a:pathLst>
              <a:path w="6532592" h="5013764">
                <a:moveTo>
                  <a:pt x="0" y="0"/>
                </a:moveTo>
                <a:lnTo>
                  <a:pt x="6532592" y="0"/>
                </a:lnTo>
                <a:lnTo>
                  <a:pt x="6532592" y="5013764"/>
                </a:lnTo>
                <a:lnTo>
                  <a:pt x="0" y="5013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17229" y="2678777"/>
            <a:ext cx="7916103" cy="505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80"/>
              </a:lnSpc>
            </a:pPr>
            <a:r>
              <a:rPr lang="en-US" sz="9500" spc="-256">
                <a:solidFill>
                  <a:srgbClr val="4C81CB"/>
                </a:solidFill>
                <a:latin typeface="Archivo Black"/>
              </a:rPr>
              <a:t>Děkuji za pozornost. Přeji vám  hezký den!</a:t>
            </a:r>
          </a:p>
        </p:txBody>
      </p:sp>
      <p:sp>
        <p:nvSpPr>
          <p:cNvPr id="5" name="Freeform 5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01163" y="8639008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39920" y="8671973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78338" y="-1487343"/>
            <a:ext cx="7315200" cy="2974686"/>
          </a:xfrm>
          <a:custGeom>
            <a:avLst/>
            <a:gdLst/>
            <a:ahLst/>
            <a:cxnLst/>
            <a:rect l="l" t="t" r="r" b="b"/>
            <a:pathLst>
              <a:path w="7315200" h="2974686">
                <a:moveTo>
                  <a:pt x="0" y="0"/>
                </a:moveTo>
                <a:lnTo>
                  <a:pt x="7315200" y="0"/>
                </a:lnTo>
                <a:lnTo>
                  <a:pt x="7315200" y="2974686"/>
                </a:lnTo>
                <a:lnTo>
                  <a:pt x="0" y="2974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26708" y="8802907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8" y="0"/>
                </a:lnTo>
                <a:lnTo>
                  <a:pt x="5229248" y="2167761"/>
                </a:lnTo>
                <a:lnTo>
                  <a:pt x="0" y="21677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09069" y="-2425955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59214" y="-570057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6" y="0"/>
                </a:lnTo>
                <a:lnTo>
                  <a:pt x="3987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85399" y="9258300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0" y="0"/>
                </a:lnTo>
                <a:lnTo>
                  <a:pt x="3331190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82467" y="4062809"/>
            <a:ext cx="11963568" cy="4043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4"/>
              </a:lnSpc>
            </a:pPr>
            <a:r>
              <a:rPr lang="en-US" sz="2003" spc="-54" dirty="0">
                <a:solidFill>
                  <a:srgbClr val="4C81CB"/>
                </a:solidFill>
                <a:latin typeface="Archivo Black"/>
              </a:rPr>
              <a:t>“Climate change risk to price stability: Higher average temperatures increase inflation”, POTSDAM INSTITUTE FOR CLIMATE IMPACT RESEARCH (PIK), 03.21.2024</a:t>
            </a:r>
          </a:p>
          <a:p>
            <a:pPr algn="l">
              <a:lnSpc>
                <a:spcPts val="2084"/>
              </a:lnSpc>
            </a:pPr>
            <a:r>
              <a:rPr lang="en-US" sz="2003" spc="-54" dirty="0">
                <a:solidFill>
                  <a:srgbClr val="4C81CB"/>
                </a:solidFill>
                <a:latin typeface="Archivo Black"/>
              </a:rPr>
              <a:t>https://www.pik-potsdam.de/en/news/latest-news/climate-change-risk-to-price-stability-higher-average-temperatures-increase-inflation-1</a:t>
            </a:r>
          </a:p>
          <a:p>
            <a:pPr algn="l">
              <a:lnSpc>
                <a:spcPts val="2084"/>
              </a:lnSpc>
            </a:pPr>
            <a:endParaRPr lang="en-US" sz="2003" spc="-54" dirty="0">
              <a:solidFill>
                <a:srgbClr val="4C81CB"/>
              </a:solidFill>
              <a:latin typeface="Arial Black" panose="020B0A04020102020204" pitchFamily="34" charset="0"/>
            </a:endParaRPr>
          </a:p>
          <a:p>
            <a:pPr algn="l">
              <a:lnSpc>
                <a:spcPts val="2084"/>
              </a:lnSpc>
            </a:pPr>
            <a:r>
              <a:rPr lang="en-US" sz="2003" spc="-54" dirty="0">
                <a:solidFill>
                  <a:srgbClr val="4C81CB"/>
                </a:solidFill>
                <a:latin typeface="Arial Black" panose="020B0A04020102020204" pitchFamily="34" charset="0"/>
              </a:rPr>
              <a:t>“Climate change could turn up the heat on inflation, according to report”, </a:t>
            </a:r>
            <a:r>
              <a:rPr lang="en-US" sz="2003" spc="-54" dirty="0" err="1">
                <a:solidFill>
                  <a:srgbClr val="4C81CB"/>
                </a:solidFill>
                <a:latin typeface="Arial Black" panose="020B0A04020102020204" pitchFamily="34" charset="0"/>
              </a:rPr>
              <a:t>euronews</a:t>
            </a:r>
            <a:r>
              <a:rPr lang="en-US" sz="2003" spc="-54" dirty="0">
                <a:solidFill>
                  <a:srgbClr val="4C81CB"/>
                </a:solidFill>
                <a:latin typeface="Arial Black" panose="020B0A04020102020204" pitchFamily="34" charset="0"/>
              </a:rPr>
              <a:t>, </a:t>
            </a:r>
            <a:r>
              <a:rPr lang="en-US" sz="2003" spc="-54" dirty="0" err="1">
                <a:solidFill>
                  <a:srgbClr val="4C81CB"/>
                </a:solidFill>
                <a:latin typeface="Arial Black" panose="020B0A04020102020204" pitchFamily="34" charset="0"/>
              </a:rPr>
              <a:t>Doloresz</a:t>
            </a:r>
            <a:r>
              <a:rPr lang="en-US" sz="2003" spc="-54" dirty="0">
                <a:solidFill>
                  <a:srgbClr val="4C81CB"/>
                </a:solidFill>
                <a:latin typeface="Arial Black" panose="020B0A04020102020204" pitchFamily="34" charset="0"/>
              </a:rPr>
              <a:t> </a:t>
            </a:r>
            <a:r>
              <a:rPr lang="en-US" sz="2003" spc="-54" dirty="0" err="1">
                <a:solidFill>
                  <a:srgbClr val="4C81CB"/>
                </a:solidFill>
                <a:latin typeface="Arial Black" panose="020B0A04020102020204" pitchFamily="34" charset="0"/>
              </a:rPr>
              <a:t>Katanich</a:t>
            </a:r>
            <a:r>
              <a:rPr lang="en-US" sz="2003" spc="-54" dirty="0">
                <a:solidFill>
                  <a:srgbClr val="4C81CB"/>
                </a:solidFill>
                <a:latin typeface="Arial Black" panose="020B0A04020102020204" pitchFamily="34" charset="0"/>
              </a:rPr>
              <a:t>, 27.03.2024</a:t>
            </a:r>
          </a:p>
          <a:p>
            <a:pPr algn="l">
              <a:lnSpc>
                <a:spcPts val="2084"/>
              </a:lnSpc>
            </a:pPr>
            <a:r>
              <a:rPr lang="en-US" sz="2003" spc="-54" dirty="0">
                <a:solidFill>
                  <a:srgbClr val="4C81CB"/>
                </a:solidFill>
                <a:latin typeface="Archivo Black"/>
              </a:rPr>
              <a:t>https://www.euronews.com/business/2024/03/27/climate-change-could-drive-up-food-inflation-by-as-much-as-32-study-says</a:t>
            </a:r>
          </a:p>
          <a:p>
            <a:pPr algn="l">
              <a:lnSpc>
                <a:spcPts val="2084"/>
              </a:lnSpc>
            </a:pPr>
            <a:endParaRPr lang="en-US" sz="2003" spc="-54" dirty="0">
              <a:solidFill>
                <a:srgbClr val="4C81CB"/>
              </a:solidFill>
              <a:latin typeface="Archivo Black"/>
            </a:endParaRPr>
          </a:p>
          <a:p>
            <a:pPr algn="l">
              <a:lnSpc>
                <a:spcPts val="2084"/>
              </a:lnSpc>
            </a:pPr>
            <a:r>
              <a:rPr lang="en-US" sz="2003" spc="-54" dirty="0">
                <a:solidFill>
                  <a:srgbClr val="4C81CB"/>
                </a:solidFill>
                <a:latin typeface="Archivo Black"/>
              </a:rPr>
              <a:t>“</a:t>
            </a:r>
            <a:r>
              <a:rPr lang="en-US" sz="2003" spc="-54" dirty="0">
                <a:solidFill>
                  <a:srgbClr val="4C81CB"/>
                </a:solidFill>
                <a:latin typeface="Archivo Black Bold"/>
              </a:rPr>
              <a:t>Climate Action Fast Facts”, </a:t>
            </a:r>
            <a:r>
              <a:rPr lang="en-US" sz="2003" spc="-54" dirty="0" err="1">
                <a:solidFill>
                  <a:srgbClr val="4C81CB"/>
                </a:solidFill>
                <a:latin typeface="Archivo Black Bold"/>
              </a:rPr>
              <a:t>Organizace</a:t>
            </a:r>
            <a:r>
              <a:rPr lang="en-US" sz="2003" spc="-54" dirty="0">
                <a:solidFill>
                  <a:srgbClr val="4C81CB"/>
                </a:solidFill>
                <a:latin typeface="Archivo Black Bold"/>
              </a:rPr>
              <a:t> </a:t>
            </a:r>
            <a:r>
              <a:rPr lang="en-US" sz="2003" spc="-54" dirty="0" err="1">
                <a:solidFill>
                  <a:srgbClr val="4C81CB"/>
                </a:solidFill>
                <a:latin typeface="Archivo Black Bold"/>
              </a:rPr>
              <a:t>spojených</a:t>
            </a:r>
            <a:r>
              <a:rPr lang="en-US" sz="2003" spc="-54" dirty="0">
                <a:solidFill>
                  <a:srgbClr val="4C81CB"/>
                </a:solidFill>
                <a:latin typeface="Archivo Black Bold"/>
              </a:rPr>
              <a:t> </a:t>
            </a:r>
            <a:r>
              <a:rPr lang="en-US" sz="2003" spc="-54" dirty="0" err="1">
                <a:solidFill>
                  <a:srgbClr val="4C81CB"/>
                </a:solidFill>
                <a:latin typeface="Archivo Black Bold"/>
              </a:rPr>
              <a:t>národů</a:t>
            </a:r>
            <a:endParaRPr lang="en-US" sz="2003" spc="-54" dirty="0">
              <a:solidFill>
                <a:srgbClr val="4C81CB"/>
              </a:solidFill>
              <a:latin typeface="Archivo Black Bold"/>
            </a:endParaRPr>
          </a:p>
          <a:p>
            <a:pPr algn="l">
              <a:lnSpc>
                <a:spcPts val="2084"/>
              </a:lnSpc>
            </a:pPr>
            <a:r>
              <a:rPr lang="en-US" sz="2003" spc="-54" dirty="0">
                <a:solidFill>
                  <a:srgbClr val="4C81CB"/>
                </a:solidFill>
                <a:latin typeface="Archivo Black"/>
              </a:rPr>
              <a:t>https://www.un.org/en/climatechange/science/key-findings</a:t>
            </a:r>
          </a:p>
          <a:p>
            <a:pPr algn="l">
              <a:lnSpc>
                <a:spcPts val="2084"/>
              </a:lnSpc>
            </a:pPr>
            <a:endParaRPr lang="en-US" sz="2003" spc="-54" dirty="0">
              <a:solidFill>
                <a:srgbClr val="4C81CB"/>
              </a:solidFill>
              <a:latin typeface="Archivo Black"/>
            </a:endParaRPr>
          </a:p>
          <a:p>
            <a:pPr algn="l">
              <a:lnSpc>
                <a:spcPts val="2084"/>
              </a:lnSpc>
            </a:pPr>
            <a:r>
              <a:rPr lang="en-US" sz="2003" spc="-54" dirty="0">
                <a:solidFill>
                  <a:srgbClr val="4C81CB"/>
                </a:solidFill>
                <a:latin typeface="Archivo Black"/>
              </a:rPr>
              <a:t>“</a:t>
            </a:r>
            <a:r>
              <a:rPr lang="en-US" sz="2003" spc="-54" dirty="0">
                <a:solidFill>
                  <a:srgbClr val="4C81CB"/>
                </a:solidFill>
                <a:latin typeface="Archivo Black Bold"/>
              </a:rPr>
              <a:t>Actions for a healthy planet”, </a:t>
            </a:r>
            <a:r>
              <a:rPr lang="en-US" sz="2003" spc="-54" dirty="0" err="1">
                <a:solidFill>
                  <a:srgbClr val="4C81CB"/>
                </a:solidFill>
                <a:latin typeface="Archivo Black Bold"/>
              </a:rPr>
              <a:t>Organizace</a:t>
            </a:r>
            <a:r>
              <a:rPr lang="en-US" sz="2003" spc="-54" dirty="0">
                <a:solidFill>
                  <a:srgbClr val="4C81CB"/>
                </a:solidFill>
                <a:latin typeface="Archivo Black Bold"/>
              </a:rPr>
              <a:t> </a:t>
            </a:r>
            <a:r>
              <a:rPr lang="en-US" sz="2003" spc="-54" dirty="0" err="1">
                <a:solidFill>
                  <a:srgbClr val="4C81CB"/>
                </a:solidFill>
                <a:latin typeface="Archivo Black Bold"/>
              </a:rPr>
              <a:t>spojených</a:t>
            </a:r>
            <a:r>
              <a:rPr lang="en-US" sz="2003" spc="-54" dirty="0">
                <a:solidFill>
                  <a:srgbClr val="4C81CB"/>
                </a:solidFill>
                <a:latin typeface="Archivo Black Bold"/>
              </a:rPr>
              <a:t> </a:t>
            </a:r>
            <a:r>
              <a:rPr lang="en-US" sz="2003" spc="-54" dirty="0" err="1">
                <a:solidFill>
                  <a:srgbClr val="4C81CB"/>
                </a:solidFill>
                <a:latin typeface="Archivo Black Bold"/>
              </a:rPr>
              <a:t>národů</a:t>
            </a:r>
            <a:endParaRPr lang="en-US" sz="2003" spc="-54" dirty="0">
              <a:solidFill>
                <a:srgbClr val="4C81CB"/>
              </a:solidFill>
              <a:latin typeface="Archivo Black Bold"/>
            </a:endParaRPr>
          </a:p>
          <a:p>
            <a:pPr algn="l">
              <a:lnSpc>
                <a:spcPts val="2084"/>
              </a:lnSpc>
            </a:pPr>
            <a:r>
              <a:rPr lang="en-US" sz="2003" spc="-54" dirty="0">
                <a:solidFill>
                  <a:srgbClr val="4C81CB"/>
                </a:solidFill>
                <a:latin typeface="Archivo Black"/>
              </a:rPr>
              <a:t>https://www.un.org/en/actnow/ten-actions</a:t>
            </a:r>
          </a:p>
        </p:txBody>
      </p:sp>
      <p:sp>
        <p:nvSpPr>
          <p:cNvPr id="4" name="Freeform 4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01163" y="8639008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39920" y="8671973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78338" y="-1487343"/>
            <a:ext cx="7315200" cy="2974686"/>
          </a:xfrm>
          <a:custGeom>
            <a:avLst/>
            <a:gdLst/>
            <a:ahLst/>
            <a:cxnLst/>
            <a:rect l="l" t="t" r="r" b="b"/>
            <a:pathLst>
              <a:path w="7315200" h="2974686">
                <a:moveTo>
                  <a:pt x="0" y="0"/>
                </a:moveTo>
                <a:lnTo>
                  <a:pt x="7315200" y="0"/>
                </a:lnTo>
                <a:lnTo>
                  <a:pt x="7315200" y="2974686"/>
                </a:lnTo>
                <a:lnTo>
                  <a:pt x="0" y="2974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26708" y="8802907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8" y="0"/>
                </a:lnTo>
                <a:lnTo>
                  <a:pt x="5229248" y="2167761"/>
                </a:lnTo>
                <a:lnTo>
                  <a:pt x="0" y="2167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09069" y="-2425955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9214" y="-570057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6" y="0"/>
                </a:lnTo>
                <a:lnTo>
                  <a:pt x="3987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85399" y="9258300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0" y="0"/>
                </a:lnTo>
                <a:lnTo>
                  <a:pt x="3331190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82467" y="2752620"/>
            <a:ext cx="12537054" cy="79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9"/>
              </a:lnSpc>
            </a:pPr>
            <a:r>
              <a:rPr lang="en-US" sz="5701" spc="-153">
                <a:solidFill>
                  <a:srgbClr val="4C81CB"/>
                </a:solidFill>
                <a:latin typeface="Archivo Black"/>
              </a:rPr>
              <a:t>Zdroje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10944" y="7934118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2583" y="8698080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78338" y="-1487343"/>
            <a:ext cx="7315200" cy="2974686"/>
          </a:xfrm>
          <a:custGeom>
            <a:avLst/>
            <a:gdLst/>
            <a:ahLst/>
            <a:cxnLst/>
            <a:rect l="l" t="t" r="r" b="b"/>
            <a:pathLst>
              <a:path w="7315200" h="2974686">
                <a:moveTo>
                  <a:pt x="0" y="0"/>
                </a:moveTo>
                <a:lnTo>
                  <a:pt x="7315200" y="0"/>
                </a:lnTo>
                <a:lnTo>
                  <a:pt x="7315200" y="2974686"/>
                </a:lnTo>
                <a:lnTo>
                  <a:pt x="0" y="2974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9701" y="-1139061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9" y="0"/>
                </a:lnTo>
                <a:lnTo>
                  <a:pt x="5229249" y="2167761"/>
                </a:lnTo>
                <a:lnTo>
                  <a:pt x="0" y="2167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17680" y="-2224379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2" y="0"/>
                </a:lnTo>
                <a:lnTo>
                  <a:pt x="4034932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67840" y="-1379376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5" y="0"/>
                </a:lnTo>
                <a:lnTo>
                  <a:pt x="3987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70342" y="9258300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1" y="0"/>
                </a:lnTo>
                <a:lnTo>
                  <a:pt x="3331191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19460" y="4004107"/>
            <a:ext cx="13168690" cy="313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5547" lvl="1" indent="-427774" algn="l">
              <a:lnSpc>
                <a:spcPts val="4121"/>
              </a:lnSpc>
              <a:buAutoNum type="arabicPeriod"/>
            </a:pPr>
            <a:r>
              <a:rPr lang="en-US" sz="3962" spc="-106">
                <a:solidFill>
                  <a:srgbClr val="4C81CB"/>
                </a:solidFill>
                <a:latin typeface="Archivo Black"/>
                <a:ea typeface="Archivo Black"/>
              </a:rPr>
              <a:t>Porušení kritického prahu 1,5°C se zvyšuje</a:t>
            </a:r>
          </a:p>
          <a:p>
            <a:pPr marL="855547" lvl="1" indent="-427774" algn="l">
              <a:lnSpc>
                <a:spcPts val="4121"/>
              </a:lnSpc>
              <a:buAutoNum type="arabicPeriod"/>
            </a:pPr>
            <a:r>
              <a:rPr lang="en-US" sz="3962" spc="-106">
                <a:solidFill>
                  <a:srgbClr val="4C81CB"/>
                </a:solidFill>
                <a:latin typeface="Archivo Black"/>
              </a:rPr>
              <a:t>Jak globální oteplování ovlivňuje svět?</a:t>
            </a:r>
          </a:p>
          <a:p>
            <a:pPr marL="855547" lvl="1" indent="-427774" algn="l">
              <a:lnSpc>
                <a:spcPts val="4121"/>
              </a:lnSpc>
              <a:buAutoNum type="arabicPeriod"/>
            </a:pPr>
            <a:r>
              <a:rPr lang="en-US" sz="3962" spc="-106">
                <a:solidFill>
                  <a:srgbClr val="4C81CB"/>
                </a:solidFill>
                <a:latin typeface="Archivo Black"/>
              </a:rPr>
              <a:t>Vyšší průměrné teploty zvyšují inflaci</a:t>
            </a:r>
          </a:p>
          <a:p>
            <a:pPr marL="855547" lvl="1" indent="-427774" algn="l">
              <a:lnSpc>
                <a:spcPts val="4121"/>
              </a:lnSpc>
              <a:buAutoNum type="arabicPeriod"/>
            </a:pPr>
            <a:r>
              <a:rPr lang="en-US" sz="3962" spc="-106">
                <a:solidFill>
                  <a:srgbClr val="4C81CB"/>
                </a:solidFill>
                <a:latin typeface="Archivo Black"/>
              </a:rPr>
              <a:t>Co se děje v EU?</a:t>
            </a:r>
          </a:p>
          <a:p>
            <a:pPr marL="855547" lvl="1" indent="-427774" algn="l">
              <a:lnSpc>
                <a:spcPts val="4121"/>
              </a:lnSpc>
              <a:buAutoNum type="arabicPeriod"/>
            </a:pPr>
            <a:r>
              <a:rPr lang="en-US" sz="3962" spc="-106">
                <a:solidFill>
                  <a:srgbClr val="4C81CB"/>
                </a:solidFill>
                <a:latin typeface="Archivo Black"/>
              </a:rPr>
              <a:t>Jak můžeme ovlivnit globální oteplování?</a:t>
            </a:r>
          </a:p>
          <a:p>
            <a:pPr marL="855547" lvl="1" indent="-427774" algn="l">
              <a:lnSpc>
                <a:spcPts val="4121"/>
              </a:lnSpc>
              <a:buAutoNum type="arabicPeriod"/>
            </a:pPr>
            <a:r>
              <a:rPr lang="en-US" sz="3962" spc="-106">
                <a:solidFill>
                  <a:srgbClr val="4C81CB"/>
                </a:solidFill>
                <a:latin typeface="Archivo Black"/>
              </a:rPr>
              <a:t>Zdroje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70357" y="2706849"/>
            <a:ext cx="9148554" cy="83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2"/>
              </a:lnSpc>
            </a:pPr>
            <a:r>
              <a:rPr lang="en-US" sz="5300" spc="-143">
                <a:solidFill>
                  <a:srgbClr val="4C81CB"/>
                </a:solidFill>
                <a:latin typeface="Archivo Black"/>
              </a:rPr>
              <a:t>Obsah: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482461" y="-2028581"/>
            <a:ext cx="7323078" cy="14344163"/>
            <a:chOff x="0" y="0"/>
            <a:chExt cx="2509427" cy="4915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09427" cy="4915369"/>
            </a:xfrm>
            <a:custGeom>
              <a:avLst/>
              <a:gdLst/>
              <a:ahLst/>
              <a:cxnLst/>
              <a:rect l="l" t="t" r="r" b="b"/>
              <a:pathLst>
                <a:path w="2509427" h="4915369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solidFill>
              <a:srgbClr val="B2E6F2"/>
            </a:solidFill>
            <a:ln w="9525" cap="sq">
              <a:solidFill>
                <a:srgbClr val="474747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509427" cy="4934418"/>
            </a:xfrm>
            <a:prstGeom prst="rect">
              <a:avLst/>
            </a:prstGeom>
          </p:spPr>
          <p:txBody>
            <a:bodyPr lIns="26060" tIns="26060" rIns="26060" bIns="26060" rtlCol="0" anchor="ctr"/>
            <a:lstStyle/>
            <a:p>
              <a:pPr marL="0" lvl="0" indent="0" algn="ctr">
                <a:lnSpc>
                  <a:spcPts val="128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36257" y="7594293"/>
            <a:ext cx="8432325" cy="3731304"/>
          </a:xfrm>
          <a:custGeom>
            <a:avLst/>
            <a:gdLst/>
            <a:ahLst/>
            <a:cxnLst/>
            <a:rect l="l" t="t" r="r" b="b"/>
            <a:pathLst>
              <a:path w="8432325" h="3731304">
                <a:moveTo>
                  <a:pt x="0" y="0"/>
                </a:moveTo>
                <a:lnTo>
                  <a:pt x="8432324" y="0"/>
                </a:lnTo>
                <a:lnTo>
                  <a:pt x="8432324" y="3731304"/>
                </a:lnTo>
                <a:lnTo>
                  <a:pt x="0" y="373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89161" y="3099635"/>
            <a:ext cx="13031820" cy="4095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</a:pPr>
            <a:r>
              <a:rPr lang="en-US" sz="5130" spc="-138">
                <a:solidFill>
                  <a:srgbClr val="000000"/>
                </a:solidFill>
                <a:latin typeface="Archivo Black"/>
              </a:rPr>
              <a:t>Emise skleníkových plynů pokrývají celou Zemi a zachycují sluneční teplo. To vede ke globálnímu oteplování a změně klimatu. Země se v současné době otepluje rychleji než kdykoli v záznamech.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53103" y="-1689906"/>
            <a:ext cx="7315200" cy="3072384"/>
          </a:xfrm>
          <a:custGeom>
            <a:avLst/>
            <a:gdLst/>
            <a:ahLst/>
            <a:cxnLst/>
            <a:rect l="l" t="t" r="r" b="b"/>
            <a:pathLst>
              <a:path w="7315200" h="3072384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13338" y="8531405"/>
            <a:ext cx="7315200" cy="3072384"/>
          </a:xfrm>
          <a:custGeom>
            <a:avLst/>
            <a:gdLst/>
            <a:ahLst/>
            <a:cxnLst/>
            <a:rect l="l" t="t" r="r" b="b"/>
            <a:pathLst>
              <a:path w="7315200" h="3072384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21582" y="1028700"/>
            <a:ext cx="5486400" cy="8229600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8686" r="-5645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57133" y="2706162"/>
            <a:ext cx="9623218" cy="1565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2"/>
              </a:lnSpc>
            </a:pPr>
            <a:r>
              <a:rPr lang="en-US" sz="5800" spc="-156">
                <a:solidFill>
                  <a:srgbClr val="4C81CB"/>
                </a:solidFill>
                <a:latin typeface="Archivo Black"/>
                <a:ea typeface="Archivo Black"/>
              </a:rPr>
              <a:t>Porušení kritického prahu 1,5°C se zvyšuje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7133" y="4688414"/>
            <a:ext cx="7363237" cy="309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0"/>
              </a:lnSpc>
            </a:pPr>
            <a:r>
              <a:rPr lang="en-US" sz="2100">
                <a:solidFill>
                  <a:srgbClr val="000000"/>
                </a:solidFill>
                <a:latin typeface="Montserrat Bold"/>
                <a:ea typeface="Montserrat Bold"/>
              </a:rPr>
              <a:t>“V lednu 2024 přesáhlo globální oteplování poprvé v historii 1,5 °C na celý rok.</a:t>
            </a:r>
          </a:p>
          <a:p>
            <a:pPr algn="l">
              <a:lnSpc>
                <a:spcPts val="3570"/>
              </a:lnSpc>
            </a:pPr>
            <a:endParaRPr lang="en-US" sz="2100">
              <a:solidFill>
                <a:srgbClr val="000000"/>
              </a:solidFill>
              <a:latin typeface="Montserrat Bold"/>
              <a:ea typeface="Montserrat Bold"/>
            </a:endParaRPr>
          </a:p>
          <a:p>
            <a:pPr algn="l">
              <a:lnSpc>
                <a:spcPts val="3570"/>
              </a:lnSpc>
            </a:pPr>
            <a:r>
              <a:rPr lang="en-US" sz="2100">
                <a:solidFill>
                  <a:srgbClr val="000000"/>
                </a:solidFill>
                <a:latin typeface="Montserrat Bold"/>
                <a:ea typeface="Montserrat Bold"/>
              </a:rPr>
              <a:t>12měsíční průměr, který v lednu 2024 dosáhl 1,52 °C, je nyní za posledních 12 měsíců 1,58 °C ve srovnání s průměrem za období 1850-1900.” </a:t>
            </a:r>
            <a:r>
              <a:rPr lang="en-US" sz="2100">
                <a:solidFill>
                  <a:srgbClr val="000000"/>
                </a:solidFill>
                <a:latin typeface="Montserrat Bold"/>
              </a:rPr>
              <a:t>- hlásit údaje z klimatické služby EU Copernicus.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482461" y="-2028581"/>
            <a:ext cx="7323078" cy="14344163"/>
            <a:chOff x="0" y="0"/>
            <a:chExt cx="2509427" cy="4915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09427" cy="4915369"/>
            </a:xfrm>
            <a:custGeom>
              <a:avLst/>
              <a:gdLst/>
              <a:ahLst/>
              <a:cxnLst/>
              <a:rect l="l" t="t" r="r" b="b"/>
              <a:pathLst>
                <a:path w="2509427" h="4915369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solidFill>
              <a:srgbClr val="4C81CB"/>
            </a:solidFill>
            <a:ln w="9525" cap="sq">
              <a:solidFill>
                <a:srgbClr val="474747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509427" cy="4934418"/>
            </a:xfrm>
            <a:prstGeom prst="rect">
              <a:avLst/>
            </a:prstGeom>
          </p:spPr>
          <p:txBody>
            <a:bodyPr lIns="26060" tIns="26060" rIns="26060" bIns="26060" rtlCol="0" anchor="ctr"/>
            <a:lstStyle/>
            <a:p>
              <a:pPr marL="0" lvl="0" indent="0" algn="ctr">
                <a:lnSpc>
                  <a:spcPts val="128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078432" y="2957743"/>
            <a:ext cx="12131135" cy="404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4"/>
              </a:lnSpc>
            </a:pPr>
            <a:r>
              <a:rPr lang="en-US" sz="6100" spc="-164">
                <a:solidFill>
                  <a:srgbClr val="FFFFFF"/>
                </a:solidFill>
                <a:latin typeface="Archivo Black"/>
              </a:rPr>
              <a:t>V tomto století může svět očekávat nárůst teploty o 2,5-2,9 stupně Celsia ve srovnání s obdobím 1850-1900. Varují před tím experti OSN.</a:t>
            </a:r>
          </a:p>
        </p:txBody>
      </p:sp>
      <p:sp>
        <p:nvSpPr>
          <p:cNvPr id="7" name="Freeform 7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39920" y="8671973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58438" y="8324494"/>
            <a:ext cx="5715287" cy="2369246"/>
          </a:xfrm>
          <a:custGeom>
            <a:avLst/>
            <a:gdLst/>
            <a:ahLst/>
            <a:cxnLst/>
            <a:rect l="l" t="t" r="r" b="b"/>
            <a:pathLst>
              <a:path w="5715287" h="2369246">
                <a:moveTo>
                  <a:pt x="0" y="0"/>
                </a:moveTo>
                <a:lnTo>
                  <a:pt x="5715287" y="0"/>
                </a:lnTo>
                <a:lnTo>
                  <a:pt x="5715287" y="2369246"/>
                </a:lnTo>
                <a:lnTo>
                  <a:pt x="0" y="2369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09069" y="-2425955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38339" y="-1551210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5" y="0"/>
                </a:lnTo>
                <a:lnTo>
                  <a:pt x="3987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670609" y="9258300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0" y="0"/>
                </a:lnTo>
                <a:lnTo>
                  <a:pt x="3331190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082241"/>
            <a:ext cx="5093320" cy="4325662"/>
            <a:chOff x="0" y="0"/>
            <a:chExt cx="1341450" cy="1139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1450" cy="1139269"/>
            </a:xfrm>
            <a:custGeom>
              <a:avLst/>
              <a:gdLst/>
              <a:ahLst/>
              <a:cxnLst/>
              <a:rect l="l" t="t" r="r" b="b"/>
              <a:pathLst>
                <a:path w="1341450" h="1139269">
                  <a:moveTo>
                    <a:pt x="21280" y="0"/>
                  </a:moveTo>
                  <a:lnTo>
                    <a:pt x="1320170" y="0"/>
                  </a:lnTo>
                  <a:cubicBezTo>
                    <a:pt x="1325814" y="0"/>
                    <a:pt x="1331227" y="2242"/>
                    <a:pt x="1335218" y="6233"/>
                  </a:cubicBezTo>
                  <a:cubicBezTo>
                    <a:pt x="1339208" y="10224"/>
                    <a:pt x="1341450" y="15636"/>
                    <a:pt x="1341450" y="21280"/>
                  </a:cubicBezTo>
                  <a:lnTo>
                    <a:pt x="1341450" y="1117989"/>
                  </a:lnTo>
                  <a:cubicBezTo>
                    <a:pt x="1341450" y="1123632"/>
                    <a:pt x="1339208" y="1129045"/>
                    <a:pt x="1335218" y="1133036"/>
                  </a:cubicBezTo>
                  <a:cubicBezTo>
                    <a:pt x="1331227" y="1137027"/>
                    <a:pt x="1325814" y="1139269"/>
                    <a:pt x="1320170" y="1139269"/>
                  </a:cubicBezTo>
                  <a:lnTo>
                    <a:pt x="21280" y="1139269"/>
                  </a:lnTo>
                  <a:cubicBezTo>
                    <a:pt x="15636" y="1139269"/>
                    <a:pt x="10224" y="1137027"/>
                    <a:pt x="6233" y="1133036"/>
                  </a:cubicBezTo>
                  <a:cubicBezTo>
                    <a:pt x="2242" y="1129045"/>
                    <a:pt x="0" y="1123632"/>
                    <a:pt x="0" y="1117989"/>
                  </a:cubicBezTo>
                  <a:lnTo>
                    <a:pt x="0" y="21280"/>
                  </a:lnTo>
                  <a:cubicBezTo>
                    <a:pt x="0" y="15636"/>
                    <a:pt x="2242" y="10224"/>
                    <a:pt x="6233" y="6233"/>
                  </a:cubicBezTo>
                  <a:cubicBezTo>
                    <a:pt x="10224" y="2242"/>
                    <a:pt x="15636" y="0"/>
                    <a:pt x="21280" y="0"/>
                  </a:cubicBezTo>
                  <a:close/>
                </a:path>
              </a:pathLst>
            </a:custGeom>
            <a:solidFill>
              <a:srgbClr val="BCDFA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41450" cy="1186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97340" y="4082241"/>
            <a:ext cx="5093320" cy="4325662"/>
            <a:chOff x="0" y="0"/>
            <a:chExt cx="1341450" cy="11392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1450" cy="1139269"/>
            </a:xfrm>
            <a:custGeom>
              <a:avLst/>
              <a:gdLst/>
              <a:ahLst/>
              <a:cxnLst/>
              <a:rect l="l" t="t" r="r" b="b"/>
              <a:pathLst>
                <a:path w="1341450" h="1139269">
                  <a:moveTo>
                    <a:pt x="21280" y="0"/>
                  </a:moveTo>
                  <a:lnTo>
                    <a:pt x="1320170" y="0"/>
                  </a:lnTo>
                  <a:cubicBezTo>
                    <a:pt x="1325814" y="0"/>
                    <a:pt x="1331227" y="2242"/>
                    <a:pt x="1335218" y="6233"/>
                  </a:cubicBezTo>
                  <a:cubicBezTo>
                    <a:pt x="1339208" y="10224"/>
                    <a:pt x="1341450" y="15636"/>
                    <a:pt x="1341450" y="21280"/>
                  </a:cubicBezTo>
                  <a:lnTo>
                    <a:pt x="1341450" y="1117989"/>
                  </a:lnTo>
                  <a:cubicBezTo>
                    <a:pt x="1341450" y="1123632"/>
                    <a:pt x="1339208" y="1129045"/>
                    <a:pt x="1335218" y="1133036"/>
                  </a:cubicBezTo>
                  <a:cubicBezTo>
                    <a:pt x="1331227" y="1137027"/>
                    <a:pt x="1325814" y="1139269"/>
                    <a:pt x="1320170" y="1139269"/>
                  </a:cubicBezTo>
                  <a:lnTo>
                    <a:pt x="21280" y="1139269"/>
                  </a:lnTo>
                  <a:cubicBezTo>
                    <a:pt x="15636" y="1139269"/>
                    <a:pt x="10224" y="1137027"/>
                    <a:pt x="6233" y="1133036"/>
                  </a:cubicBezTo>
                  <a:cubicBezTo>
                    <a:pt x="2242" y="1129045"/>
                    <a:pt x="0" y="1123632"/>
                    <a:pt x="0" y="1117989"/>
                  </a:cubicBezTo>
                  <a:lnTo>
                    <a:pt x="0" y="21280"/>
                  </a:lnTo>
                  <a:cubicBezTo>
                    <a:pt x="0" y="15636"/>
                    <a:pt x="2242" y="10224"/>
                    <a:pt x="6233" y="6233"/>
                  </a:cubicBezTo>
                  <a:cubicBezTo>
                    <a:pt x="10224" y="2242"/>
                    <a:pt x="15636" y="0"/>
                    <a:pt x="21280" y="0"/>
                  </a:cubicBezTo>
                  <a:close/>
                </a:path>
              </a:pathLst>
            </a:custGeom>
            <a:solidFill>
              <a:srgbClr val="4C81CB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41450" cy="1186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66910" y="4082241"/>
            <a:ext cx="5093320" cy="4325662"/>
            <a:chOff x="0" y="0"/>
            <a:chExt cx="1341450" cy="11392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1450" cy="1139269"/>
            </a:xfrm>
            <a:custGeom>
              <a:avLst/>
              <a:gdLst/>
              <a:ahLst/>
              <a:cxnLst/>
              <a:rect l="l" t="t" r="r" b="b"/>
              <a:pathLst>
                <a:path w="1341450" h="1139269">
                  <a:moveTo>
                    <a:pt x="21280" y="0"/>
                  </a:moveTo>
                  <a:lnTo>
                    <a:pt x="1320170" y="0"/>
                  </a:lnTo>
                  <a:cubicBezTo>
                    <a:pt x="1325814" y="0"/>
                    <a:pt x="1331227" y="2242"/>
                    <a:pt x="1335218" y="6233"/>
                  </a:cubicBezTo>
                  <a:cubicBezTo>
                    <a:pt x="1339208" y="10224"/>
                    <a:pt x="1341450" y="15636"/>
                    <a:pt x="1341450" y="21280"/>
                  </a:cubicBezTo>
                  <a:lnTo>
                    <a:pt x="1341450" y="1117989"/>
                  </a:lnTo>
                  <a:cubicBezTo>
                    <a:pt x="1341450" y="1123632"/>
                    <a:pt x="1339208" y="1129045"/>
                    <a:pt x="1335218" y="1133036"/>
                  </a:cubicBezTo>
                  <a:cubicBezTo>
                    <a:pt x="1331227" y="1137027"/>
                    <a:pt x="1325814" y="1139269"/>
                    <a:pt x="1320170" y="1139269"/>
                  </a:cubicBezTo>
                  <a:lnTo>
                    <a:pt x="21280" y="1139269"/>
                  </a:lnTo>
                  <a:cubicBezTo>
                    <a:pt x="15636" y="1139269"/>
                    <a:pt x="10224" y="1137027"/>
                    <a:pt x="6233" y="1133036"/>
                  </a:cubicBezTo>
                  <a:cubicBezTo>
                    <a:pt x="2242" y="1129045"/>
                    <a:pt x="0" y="1123632"/>
                    <a:pt x="0" y="1117989"/>
                  </a:cubicBezTo>
                  <a:lnTo>
                    <a:pt x="0" y="21280"/>
                  </a:lnTo>
                  <a:cubicBezTo>
                    <a:pt x="0" y="15636"/>
                    <a:pt x="2242" y="10224"/>
                    <a:pt x="6233" y="6233"/>
                  </a:cubicBezTo>
                  <a:cubicBezTo>
                    <a:pt x="10224" y="2242"/>
                    <a:pt x="15636" y="0"/>
                    <a:pt x="21280" y="0"/>
                  </a:cubicBezTo>
                  <a:close/>
                </a:path>
              </a:pathLst>
            </a:custGeom>
            <a:solidFill>
              <a:srgbClr val="B2E6F2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341450" cy="1186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00824" y="4921446"/>
            <a:ext cx="4749071" cy="222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2533">
                <a:solidFill>
                  <a:srgbClr val="2D2A29"/>
                </a:solidFill>
                <a:latin typeface="Montserrat Bold"/>
              </a:rPr>
              <a:t>ovlivňuje přírodu</a:t>
            </a:r>
          </a:p>
          <a:p>
            <a:pPr algn="ctr">
              <a:lnSpc>
                <a:spcPts val="3547"/>
              </a:lnSpc>
            </a:pPr>
            <a:endParaRPr lang="en-US" sz="2533">
              <a:solidFill>
                <a:srgbClr val="2D2A29"/>
              </a:solidFill>
              <a:latin typeface="Montserrat Bold"/>
            </a:endParaRPr>
          </a:p>
          <a:p>
            <a:pPr algn="ctr">
              <a:lnSpc>
                <a:spcPts val="3547"/>
              </a:lnSpc>
            </a:pPr>
            <a:r>
              <a:rPr lang="en-US" sz="2533">
                <a:solidFill>
                  <a:srgbClr val="2D2A29"/>
                </a:solidFill>
                <a:latin typeface="Montserrat Medium"/>
              </a:rPr>
              <a:t>Rostoucí teploty, silné bouře, rostoucí sucho, oteplování a stoupající hladina moří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29493" y="4921446"/>
            <a:ext cx="4429014" cy="264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6"/>
              </a:lnSpc>
            </a:pPr>
            <a:r>
              <a:rPr lang="en-US" sz="2540">
                <a:solidFill>
                  <a:srgbClr val="FFFFFF"/>
                </a:solidFill>
                <a:latin typeface="Montserrat Bold"/>
              </a:rPr>
              <a:t>ovlivňuje zvířata</a:t>
            </a:r>
          </a:p>
          <a:p>
            <a:pPr algn="ctr">
              <a:lnSpc>
                <a:spcPts val="3556"/>
              </a:lnSpc>
            </a:pPr>
            <a:endParaRPr lang="en-US" sz="2540">
              <a:solidFill>
                <a:srgbClr val="FFFFFF"/>
              </a:solidFill>
              <a:latin typeface="Montserrat Bold"/>
            </a:endParaRPr>
          </a:p>
          <a:p>
            <a:pPr algn="ctr">
              <a:lnSpc>
                <a:spcPts val="3556"/>
              </a:lnSpc>
            </a:pPr>
            <a:r>
              <a:rPr lang="en-US" sz="2540">
                <a:solidFill>
                  <a:srgbClr val="FFFFFF"/>
                </a:solidFill>
                <a:latin typeface="Montserrat Medium"/>
              </a:rPr>
              <a:t>Ubývání druhů – změna klimatu představuje rizika pro přežití druhů na pevnině a v oceánech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605844" y="4878278"/>
            <a:ext cx="4215451" cy="268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2533">
                <a:solidFill>
                  <a:srgbClr val="2D2A29"/>
                </a:solidFill>
                <a:latin typeface="Montserrat Bold"/>
              </a:rPr>
              <a:t>ovlivňuje lidi</a:t>
            </a:r>
          </a:p>
          <a:p>
            <a:pPr algn="ctr">
              <a:lnSpc>
                <a:spcPts val="3547"/>
              </a:lnSpc>
            </a:pPr>
            <a:endParaRPr lang="en-US" sz="2533">
              <a:solidFill>
                <a:srgbClr val="2D2A29"/>
              </a:solidFill>
              <a:latin typeface="Montserrat Bold"/>
            </a:endParaRPr>
          </a:p>
          <a:p>
            <a:pPr algn="ctr">
              <a:lnSpc>
                <a:spcPts val="3547"/>
              </a:lnSpc>
            </a:pPr>
            <a:r>
              <a:rPr lang="en-US" sz="2533">
                <a:solidFill>
                  <a:srgbClr val="2D2A29"/>
                </a:solidFill>
                <a:latin typeface="Montserrat Medium"/>
              </a:rPr>
              <a:t>Nedostatek potravin, zvýšená zdravotní rizika, chudoba a vysídlení populace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981075"/>
            <a:ext cx="16231529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09"/>
              </a:lnSpc>
            </a:pPr>
            <a:r>
              <a:rPr lang="en-US" sz="6999" spc="-188">
                <a:solidFill>
                  <a:srgbClr val="4C81CB"/>
                </a:solidFill>
                <a:latin typeface="Archivo Black"/>
              </a:rPr>
              <a:t>Jak globální oteplování ovlivňuje svět?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40248" y="1571117"/>
            <a:ext cx="9607505" cy="329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00"/>
              </a:lnSpc>
              <a:spcBef>
                <a:spcPct val="0"/>
              </a:spcBef>
            </a:pPr>
            <a:r>
              <a:rPr lang="en-US" sz="20000" spc="-540">
                <a:solidFill>
                  <a:srgbClr val="4C81CB"/>
                </a:solidFill>
                <a:latin typeface="Archivo Black"/>
              </a:rPr>
              <a:t>3,2 %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57541" y="5737733"/>
            <a:ext cx="11172917" cy="126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2200">
                <a:solidFill>
                  <a:srgbClr val="000000"/>
                </a:solidFill>
                <a:latin typeface="Montserrat Bold"/>
              </a:rPr>
              <a:t>Rostoucí průměrné teploty by mohly způsobit zvýšení roční inflace potravin o 3,2 % ročně a celkové inflace o 1,18 % do roku 2035, uvádí nový výzkum z Postupimského institutu pro výzkum dopadu klimatu (PIK).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6233" y="4730875"/>
            <a:ext cx="1622630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0"/>
              </a:lnSpc>
              <a:spcBef>
                <a:spcPct val="0"/>
              </a:spcBef>
            </a:pPr>
            <a:r>
              <a:rPr lang="en-US" sz="5000">
                <a:solidFill>
                  <a:srgbClr val="4C81CB"/>
                </a:solidFill>
                <a:latin typeface="Archivo Black"/>
              </a:rPr>
              <a:t>Vyšší průměrné teploty zvyšují inflaci</a:t>
            </a:r>
          </a:p>
        </p:txBody>
      </p:sp>
      <p:sp>
        <p:nvSpPr>
          <p:cNvPr id="6" name="Freeform 6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01163" y="8779723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44176" y="8929750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6"/>
                </a:lnTo>
                <a:lnTo>
                  <a:pt x="0" y="4081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78338" y="-1889344"/>
            <a:ext cx="7315200" cy="2974686"/>
          </a:xfrm>
          <a:custGeom>
            <a:avLst/>
            <a:gdLst/>
            <a:ahLst/>
            <a:cxnLst/>
            <a:rect l="l" t="t" r="r" b="b"/>
            <a:pathLst>
              <a:path w="7315200" h="2974686">
                <a:moveTo>
                  <a:pt x="0" y="0"/>
                </a:moveTo>
                <a:lnTo>
                  <a:pt x="7315200" y="0"/>
                </a:lnTo>
                <a:lnTo>
                  <a:pt x="7315200" y="2974686"/>
                </a:lnTo>
                <a:lnTo>
                  <a:pt x="0" y="2974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654671" y="9203119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9" y="0"/>
                </a:lnTo>
                <a:lnTo>
                  <a:pt x="5229249" y="2167762"/>
                </a:lnTo>
                <a:lnTo>
                  <a:pt x="0" y="21677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109069" y="-2425955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23458" y="-1028700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6" y="0"/>
                </a:lnTo>
                <a:lnTo>
                  <a:pt x="3987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12742" y="9401683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1" y="0"/>
                </a:lnTo>
                <a:lnTo>
                  <a:pt x="3331191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414385"/>
            <a:ext cx="7252743" cy="5949458"/>
          </a:xfrm>
          <a:custGeom>
            <a:avLst/>
            <a:gdLst/>
            <a:ahLst/>
            <a:cxnLst/>
            <a:rect l="l" t="t" r="r" b="b"/>
            <a:pathLst>
              <a:path w="7252743" h="5949458">
                <a:moveTo>
                  <a:pt x="0" y="0"/>
                </a:moveTo>
                <a:lnTo>
                  <a:pt x="7252743" y="0"/>
                </a:lnTo>
                <a:lnTo>
                  <a:pt x="7252743" y="5949458"/>
                </a:lnTo>
                <a:lnTo>
                  <a:pt x="0" y="5949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28707" y="868529"/>
            <a:ext cx="17231422" cy="203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56"/>
              </a:lnSpc>
            </a:pPr>
            <a:r>
              <a:rPr lang="en-US" sz="6800" spc="-183">
                <a:solidFill>
                  <a:srgbClr val="4C81CB"/>
                </a:solidFill>
                <a:latin typeface="Archivo Black"/>
              </a:rPr>
              <a:t>Dopad teploty v Evrope na roční inflaci potravin se do roku 2035 zvýší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95791" y="4221393"/>
            <a:ext cx="8250591" cy="435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Autoři výzkuma se blíže podívali na extrémně horké evropské léto 2022, kdy mělo horko a sucho rozsáhlé dopady na zemědělství a ekonomiku.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"Odhadujeme, že extrémní horko v létě 2022 zvýšilo inflaci potravin v Evropě asi o 0,6 %. Budoucí oteplování předpokládané v roce 2035 zvýší dopad takových extrémů o 50 %," dodal Kotz (PIK).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678113"/>
            <a:ext cx="6696630" cy="5215000"/>
          </a:xfrm>
          <a:custGeom>
            <a:avLst/>
            <a:gdLst/>
            <a:ahLst/>
            <a:cxnLst/>
            <a:rect l="l" t="t" r="r" b="b"/>
            <a:pathLst>
              <a:path w="6696630" h="5215000">
                <a:moveTo>
                  <a:pt x="0" y="0"/>
                </a:moveTo>
                <a:lnTo>
                  <a:pt x="6696630" y="0"/>
                </a:lnTo>
                <a:lnTo>
                  <a:pt x="6696630" y="5215000"/>
                </a:lnTo>
                <a:lnTo>
                  <a:pt x="0" y="521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889545" y="1123950"/>
            <a:ext cx="8286311" cy="281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6999" spc="-188">
                <a:solidFill>
                  <a:srgbClr val="4C81CB"/>
                </a:solidFill>
                <a:latin typeface="Archivo Black"/>
              </a:rPr>
              <a:t>Jak můžeme ovlivnit globální oteplování?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93974" y="4448725"/>
            <a:ext cx="9109185" cy="495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6"/>
              </a:lnSpc>
            </a:pPr>
            <a:r>
              <a:rPr lang="en-US" sz="2674">
                <a:solidFill>
                  <a:srgbClr val="000000"/>
                </a:solidFill>
                <a:latin typeface="Montserrat Bold"/>
              </a:rPr>
              <a:t>      Co vám doporučuje OSN:</a:t>
            </a:r>
          </a:p>
          <a:p>
            <a:pPr marL="555778" lvl="1" indent="-277889" algn="l">
              <a:lnSpc>
                <a:spcPts val="4376"/>
              </a:lnSpc>
              <a:buFont typeface="Arial"/>
              <a:buChar char="•"/>
            </a:pPr>
            <a:r>
              <a:rPr lang="en-US" sz="2574">
                <a:solidFill>
                  <a:srgbClr val="000000"/>
                </a:solidFill>
                <a:latin typeface="Montserrat Bold"/>
              </a:rPr>
              <a:t>Ušetřete energii ve svém domě</a:t>
            </a:r>
          </a:p>
          <a:p>
            <a:pPr marL="555778" lvl="1" indent="-277889" algn="l">
              <a:lnSpc>
                <a:spcPts val="4376"/>
              </a:lnSpc>
              <a:buFont typeface="Arial"/>
              <a:buChar char="•"/>
            </a:pPr>
            <a:r>
              <a:rPr lang="en-US" sz="2574">
                <a:solidFill>
                  <a:srgbClr val="000000"/>
                </a:solidFill>
                <a:latin typeface="Montserrat Bold"/>
              </a:rPr>
              <a:t>Více chodit pěšky, na kole nebo veřejnou dopravou</a:t>
            </a:r>
          </a:p>
          <a:p>
            <a:pPr marL="555778" lvl="1" indent="-277889" algn="l">
              <a:lnSpc>
                <a:spcPts val="4376"/>
              </a:lnSpc>
              <a:buFont typeface="Arial"/>
              <a:buChar char="•"/>
            </a:pPr>
            <a:r>
              <a:rPr lang="en-US" sz="2574">
                <a:solidFill>
                  <a:srgbClr val="000000"/>
                </a:solidFill>
                <a:latin typeface="Montserrat Bold"/>
              </a:rPr>
              <a:t>Létat méně v letadlech</a:t>
            </a:r>
          </a:p>
          <a:p>
            <a:pPr marL="555778" lvl="1" indent="-277889" algn="l">
              <a:lnSpc>
                <a:spcPts val="4376"/>
              </a:lnSpc>
              <a:buFont typeface="Arial"/>
              <a:buChar char="•"/>
            </a:pPr>
            <a:r>
              <a:rPr lang="en-US" sz="2574">
                <a:solidFill>
                  <a:srgbClr val="000000"/>
                </a:solidFill>
                <a:latin typeface="Montserrat Bold"/>
              </a:rPr>
              <a:t>Znovu použijte, opravte a recyklujte věci</a:t>
            </a:r>
          </a:p>
          <a:p>
            <a:pPr marL="555778" lvl="1" indent="-277889" algn="l">
              <a:lnSpc>
                <a:spcPts val="4376"/>
              </a:lnSpc>
              <a:buFont typeface="Arial"/>
              <a:buChar char="•"/>
            </a:pPr>
            <a:r>
              <a:rPr lang="en-US" sz="2574">
                <a:solidFill>
                  <a:srgbClr val="000000"/>
                </a:solidFill>
                <a:latin typeface="Montserrat Bold"/>
              </a:rPr>
              <a:t>Pěstování stromů, keřů a dalších rostlin</a:t>
            </a:r>
          </a:p>
          <a:p>
            <a:pPr marL="555778" lvl="1" indent="-277889" algn="l">
              <a:lnSpc>
                <a:spcPts val="4376"/>
              </a:lnSpc>
              <a:buFont typeface="Arial"/>
              <a:buChar char="•"/>
            </a:pPr>
            <a:r>
              <a:rPr lang="en-US" sz="2574">
                <a:solidFill>
                  <a:srgbClr val="000000"/>
                </a:solidFill>
                <a:latin typeface="Montserrat Bold"/>
              </a:rPr>
              <a:t>Zařaďte do svého jídelníčku více zeleniny</a:t>
            </a:r>
          </a:p>
          <a:p>
            <a:pPr algn="l">
              <a:lnSpc>
                <a:spcPts val="4376"/>
              </a:lnSpc>
            </a:pPr>
            <a:endParaRPr lang="en-US" sz="2574">
              <a:solidFill>
                <a:srgbClr val="000000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468</Words>
  <Application>Microsoft Office PowerPoint</Application>
  <PresentationFormat>Vlastní</PresentationFormat>
  <Paragraphs>54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20" baseType="lpstr">
      <vt:lpstr>Montserrat</vt:lpstr>
      <vt:lpstr>Archivo Black Bold</vt:lpstr>
      <vt:lpstr>Montserrat Bold</vt:lpstr>
      <vt:lpstr>Arial</vt:lpstr>
      <vt:lpstr>Archivo Black</vt:lpstr>
      <vt:lpstr>Montserrat Medium</vt:lpstr>
      <vt:lpstr>Arial Black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Green Illustrated Environmental Sustainability Presentation</dc:title>
  <dc:creator>pavla.bednarova</dc:creator>
  <cp:lastModifiedBy>pavla.bednarova</cp:lastModifiedBy>
  <cp:revision>3</cp:revision>
  <dcterms:created xsi:type="dcterms:W3CDTF">2006-08-16T00:00:00Z</dcterms:created>
  <dcterms:modified xsi:type="dcterms:W3CDTF">2024-05-07T10:08:17Z</dcterms:modified>
  <dc:identifier>DAGCC_TjCfg</dc:identifier>
</cp:coreProperties>
</file>