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67" r:id="rId2"/>
    <p:sldId id="348" r:id="rId3"/>
    <p:sldId id="325" r:id="rId4"/>
    <p:sldId id="341" r:id="rId5"/>
    <p:sldId id="344" r:id="rId6"/>
    <p:sldId id="345" r:id="rId7"/>
    <p:sldId id="349" r:id="rId8"/>
    <p:sldId id="343" r:id="rId9"/>
    <p:sldId id="350" r:id="rId10"/>
    <p:sldId id="347" r:id="rId11"/>
    <p:sldId id="353" r:id="rId12"/>
    <p:sldId id="351" r:id="rId13"/>
    <p:sldId id="352" r:id="rId14"/>
    <p:sldId id="354" r:id="rId15"/>
    <p:sldId id="355" r:id="rId16"/>
    <p:sldId id="357" r:id="rId17"/>
    <p:sldId id="360" r:id="rId18"/>
    <p:sldId id="365" r:id="rId19"/>
    <p:sldId id="356" r:id="rId20"/>
    <p:sldId id="358" r:id="rId21"/>
    <p:sldId id="366" r:id="rId22"/>
    <p:sldId id="364" r:id="rId23"/>
    <p:sldId id="361" r:id="rId24"/>
    <p:sldId id="362" r:id="rId25"/>
    <p:sldId id="368" r:id="rId2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8" autoAdjust="0"/>
    <p:restoredTop sz="93128" autoAdjust="0"/>
  </p:normalViewPr>
  <p:slideViewPr>
    <p:cSldViewPr snapToGrid="0" snapToObjects="1">
      <p:cViewPr>
        <p:scale>
          <a:sx n="124" d="100"/>
          <a:sy n="124" d="100"/>
        </p:scale>
        <p:origin x="-612" y="-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x-none" smtClean="0"/>
              <a:t>30.06.2023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57925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x-none" sz="4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=""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12C5AE-0908-474E-8B97-DA6D9E0CB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2000" y="826625"/>
            <a:ext cx="7560000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2000" y="1592352"/>
            <a:ext cx="7560000" cy="280939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7960F43F-42F7-D641-9024-48C8559868B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29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4164572-F8AE-E149-88BB-9E9CD6998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3672909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=""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0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2C6354-2DA8-664A-AFE7-A856B90E07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52000"/>
            <a:ext cx="8640000" cy="7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570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1" r:id="rId2"/>
    <p:sldLayoutId id="2147483671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="" xmlns:a16="http://schemas.microsoft.com/office/drawing/2014/main" id="{5042A262-FCF2-BCE2-5F3A-5AAB54BB22F7}"/>
              </a:ext>
            </a:extLst>
          </p:cNvPr>
          <p:cNvSpPr/>
          <p:nvPr/>
        </p:nvSpPr>
        <p:spPr>
          <a:xfrm>
            <a:off x="122830" y="4626591"/>
            <a:ext cx="1815152" cy="40943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Podnadpis 2">
            <a:extLst>
              <a:ext uri="{FF2B5EF4-FFF2-40B4-BE49-F238E27FC236}">
                <a16:creationId xmlns="" xmlns:a16="http://schemas.microsoft.com/office/drawing/2014/main" id="{0CB2ED24-9373-323A-F44D-629B306A1700}"/>
              </a:ext>
            </a:extLst>
          </p:cNvPr>
          <p:cNvSpPr txBox="1">
            <a:spLocks/>
          </p:cNvSpPr>
          <p:nvPr/>
        </p:nvSpPr>
        <p:spPr>
          <a:xfrm>
            <a:off x="0" y="2593303"/>
            <a:ext cx="9144000" cy="909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Předmět: Technologie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Cvičení 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č. 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6: Technologičnost konstrukce odlitků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="" xmlns:a16="http://schemas.microsoft.com/office/drawing/2014/main" id="{3357E60C-7261-67DD-E247-A1A83B78ED0A}"/>
              </a:ext>
            </a:extLst>
          </p:cNvPr>
          <p:cNvSpPr txBox="1">
            <a:spLocks/>
          </p:cNvSpPr>
          <p:nvPr/>
        </p:nvSpPr>
        <p:spPr>
          <a:xfrm>
            <a:off x="1371600" y="3784561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prstClr val="black"/>
                </a:solidFill>
                <a:latin typeface="Calibri"/>
              </a:rPr>
              <a:t>doc. Ing. </a:t>
            </a:r>
            <a:r>
              <a:rPr lang="cs-CZ" sz="2000" dirty="0" smtClean="0">
                <a:solidFill>
                  <a:prstClr val="black"/>
                </a:solidFill>
                <a:latin typeface="Calibri"/>
              </a:rPr>
              <a:t>Iva Nováková, </a:t>
            </a:r>
            <a:r>
              <a:rPr lang="cs-CZ" sz="2000" dirty="0">
                <a:solidFill>
                  <a:prstClr val="black"/>
                </a:solidFill>
                <a:latin typeface="Calibri"/>
              </a:rPr>
              <a:t>Ph.D.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837FEC4D-566D-62FC-27AC-50D32AA8E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190102"/>
            <a:ext cx="838200" cy="295275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="" xmlns:a16="http://schemas.microsoft.com/office/drawing/2014/main" id="{B3AA00D1-ECF6-BC1F-60F1-1F897DBBAC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53" y="138226"/>
            <a:ext cx="6602095" cy="85979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9F4396AF-0F65-CDF2-32B0-AD043FA53713}"/>
              </a:ext>
            </a:extLst>
          </p:cNvPr>
          <p:cNvSpPr txBox="1"/>
          <p:nvPr/>
        </p:nvSpPr>
        <p:spPr>
          <a:xfrm>
            <a:off x="1277605" y="1153381"/>
            <a:ext cx="6588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Nové možnosti rozvoje vzdělávání na Technické univerzitě v Liberci</a:t>
            </a:r>
          </a:p>
          <a:p>
            <a:pPr algn="ctr" hangingPunct="1"/>
            <a:endParaRPr lang="cs-CZ" sz="800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b="1" u="sng" kern="1200" dirty="0">
                <a:solidFill>
                  <a:prstClr val="black"/>
                </a:solidFill>
                <a:latin typeface="Calibri"/>
              </a:rPr>
              <a:t>Specifický cíl A3:Tvorba nových profesně zaměřených studijních programů</a:t>
            </a:r>
          </a:p>
          <a:p>
            <a:pPr algn="ctr" hangingPunct="1"/>
            <a:endParaRPr lang="cs-CZ" b="1" u="sng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NPO_TUL_MSMT-16598/2022</a:t>
            </a:r>
          </a:p>
          <a:p>
            <a:pPr hangingPunct="1"/>
            <a:endParaRPr lang="cs-CZ" sz="1800" kern="1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6" name="Tabulka 15">
            <a:extLst>
              <a:ext uri="{FF2B5EF4-FFF2-40B4-BE49-F238E27FC236}">
                <a16:creationId xmlns="" xmlns:a16="http://schemas.microsoft.com/office/drawing/2014/main" id="{9AD4031E-9A26-401A-8462-1269ED43D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219830"/>
              </p:ext>
            </p:extLst>
          </p:nvPr>
        </p:nvGraphicFramePr>
        <p:xfrm>
          <a:off x="1709420" y="3399258"/>
          <a:ext cx="5725160" cy="182880"/>
        </p:xfrm>
        <a:graphic>
          <a:graphicData uri="http://schemas.openxmlformats.org/drawingml/2006/table">
            <a:tbl>
              <a:tblPr firstRow="1" firstCol="1" bandRow="1"/>
              <a:tblGrid>
                <a:gridCol w="1908175">
                  <a:extLst>
                    <a:ext uri="{9D8B030D-6E8A-4147-A177-3AD203B41FA5}">
                      <a16:colId xmlns=""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=""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="" xmlns:a16="http://schemas.microsoft.com/office/drawing/2014/main" val="3883100167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7" name="Obrázek 31">
            <a:extLst>
              <a:ext uri="{FF2B5EF4-FFF2-40B4-BE49-F238E27FC236}">
                <a16:creationId xmlns="" xmlns:a16="http://schemas.microsoft.com/office/drawing/2014/main" id="{39F76B93-A0F9-97C5-97ED-A4F8C1D4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19" y="4534853"/>
            <a:ext cx="16192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32">
            <a:extLst>
              <a:ext uri="{FF2B5EF4-FFF2-40B4-BE49-F238E27FC236}">
                <a16:creationId xmlns="" xmlns:a16="http://schemas.microsoft.com/office/drawing/2014/main" id="{5065CCE7-EA3A-A0D2-0D6C-1E1E7B28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17" y="4534853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33" descr="Foto / Photo: Logo MŠMT">
            <a:extLst>
              <a:ext uri="{FF2B5EF4-FFF2-40B4-BE49-F238E27FC236}">
                <a16:creationId xmlns="" xmlns:a16="http://schemas.microsoft.com/office/drawing/2014/main" id="{BDE18A62-B07F-454D-82A3-AB1ECE8C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90" y="4534853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72419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Z hlediska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obrábění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minimální přídavek na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opracování,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snadné upínání.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Technologičnost konstrukce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7" name="Picture 4" descr="zmenaobrabe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t="32001" r="22021" b="23999"/>
          <a:stretch>
            <a:fillRect/>
          </a:stretch>
        </p:blipFill>
        <p:spPr bwMode="auto">
          <a:xfrm>
            <a:off x="1795849" y="1698694"/>
            <a:ext cx="5387546" cy="111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upnut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7999" r="41350" b="16000"/>
          <a:stretch>
            <a:fillRect/>
          </a:stretch>
        </p:blipFill>
        <p:spPr bwMode="auto">
          <a:xfrm>
            <a:off x="2761070" y="3158408"/>
            <a:ext cx="3759240" cy="151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118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50482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Tolerance odlitku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Všeobecně tolerance na odlitku :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ČSN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EN ISO  8062 - Geometrické specifikace produktů (GPS) - Rozměrové a geometrické tolerance tvarovaných součástí - Všeobecné rozměrové a geometrické tolerance a přídavky na obrábění pro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odlitky,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dle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normy DIN 1688, popř.  dle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NadCA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stupně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přesnosti pro daný materiál a způsob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odlévání,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tolerance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 lineární rozměry - délka, šířka, drsnost atd.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Vychází se ze základních rozměrů odlitku – dle vzorce :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Obrázek 7"/>
          <p:cNvPicPr/>
          <p:nvPr/>
        </p:nvPicPr>
        <p:blipFill rotWithShape="1">
          <a:blip r:embed="rId2"/>
          <a:srcRect t="26948"/>
          <a:stretch/>
        </p:blipFill>
        <p:spPr>
          <a:xfrm>
            <a:off x="5140411" y="3154727"/>
            <a:ext cx="2471351" cy="16756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2054610" y="3920845"/>
                <a:ext cx="2139752" cy="4476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𝑅</m:t>
                      </m:r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610" y="3920845"/>
                <a:ext cx="2139752" cy="44768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6308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50482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Tolerance rozměrů odlitků dle ČSN EN ISO 8062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48" y="987210"/>
            <a:ext cx="6848045" cy="36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672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Geometrické toleranční stupně odlitků: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7 stupňů GCTG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značení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GCTG 2 až GCTG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8,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všeobecné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tolerance - tvaru = přímost, rovinnost,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kruhovitost,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orientace = sklon, rovnoběžnost, kolmost; souosost.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Toleranční stupně v běžné výrobě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091" y="2228157"/>
            <a:ext cx="5947719" cy="275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551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50482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Toleranční stupně v běžné výrobě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84" y="1031806"/>
            <a:ext cx="7306491" cy="396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82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50482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Výrobní postup odlitku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58026"/>
            <a:ext cx="864048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podklad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 vlastní výrobu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odlitku,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zahrnuje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všechny operace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potřebné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pro zhotovení odlitku = od formování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až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expedici.</a:t>
            </a:r>
          </a:p>
          <a:p>
            <a:pPr marL="114300" indent="0">
              <a:spcBef>
                <a:spcPts val="40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Výroba odlitků v netrvalých formách: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Objednávka a technický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výkres součásti – tvar, rozměry, materiál, počet kusů, stupeň přesnosti.</a:t>
            </a:r>
          </a:p>
          <a:p>
            <a:pPr marL="114300" indent="0" eaLnBrk="1" hangingPunct="1">
              <a:spcBef>
                <a:spcPts val="40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Návrh (postupový výkres):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Uložení odlitku ve formě - určení dělící roviny,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velikost smrštění,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určení úkosů a přídavků (na opracování, technologické přídavky),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provedení modelu a uložení modelu na modelovou desku,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vyřešení jader a známkových částí;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vtoková soustava,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err="1">
                <a:latin typeface="Calibri" pitchFamily="34" charset="0"/>
                <a:cs typeface="Calibri" pitchFamily="34" charset="0"/>
              </a:rPr>
              <a:t>nálitkování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chladítka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výfuky. 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01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50482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Postupový výkres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Stanovení polohy odlitku ve formě = volba dělící roviny: 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nejdůležitější části odlitku - spodní díl formy,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využití jednoduchého modelového zařízení - co nejnižší počet dělících rovin – nejlépe 1,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usměrněné tuhnutí - zajištění homogenity odlitku,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maximální využití objemu formy - co nejmenší výška  formy x </a:t>
            </a: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metalostatický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tlak,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jádra - známkové části - uložení jader ve spodní části formy.</a:t>
            </a:r>
          </a:p>
          <a:p>
            <a:pPr marL="114300" indent="0">
              <a:spcBef>
                <a:spcPts val="60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Vyřešení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jader</a:t>
            </a:r>
            <a:r>
              <a:rPr lang="cs-CZ" altLang="cs-CZ" i="1" dirty="0" smtClean="0">
                <a:latin typeface="Calibri" pitchFamily="34" charset="0"/>
                <a:cs typeface="Calibri" pitchFamily="34" charset="0"/>
              </a:rPr>
              <a:t>: -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předlévání dutin uvnitř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nebo detaily na povrchu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odlitku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(jádra pravá a nepravá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),</a:t>
            </a:r>
          </a:p>
          <a:p>
            <a:pPr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Vyřešení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počtu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jader,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velikosti,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způsobu uložení.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Uložení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jader - známky - zajistit polohu jádra ve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formě, 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         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zachytit vztlak tekutého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kovu,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zamezit deformaci jádra.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557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50482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Postupový výkres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09622" cy="3992914"/>
          </a:xfrm>
        </p:spPr>
        <p:txBody>
          <a:bodyPr>
            <a:noAutofit/>
          </a:bodyPr>
          <a:lstStyle/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Určení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velikosti smrštění: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smrštění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neprobíhá vždy volně → bržděné konstrukcí O 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F,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velikost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závisí na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materiálu, rozměrech, konstrukci odlitku,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způsobu formování;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nerovnoměrnosti tuhnutí a chladnutí.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špatně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volená velikost - deformace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odlitku,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        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nedodržení předepsaných rozměrů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Úkosy: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de-DE" altLang="cs-CZ" dirty="0">
                <a:latin typeface="Calibri" pitchFamily="34" charset="0"/>
                <a:cs typeface="Calibri" pitchFamily="34" charset="0"/>
              </a:rPr>
              <a:t>pro </a:t>
            </a:r>
            <a:r>
              <a:rPr lang="de-DE" altLang="cs-CZ" dirty="0" err="1" smtClean="0">
                <a:latin typeface="Calibri" pitchFamily="34" charset="0"/>
                <a:cs typeface="Calibri" pitchFamily="34" charset="0"/>
              </a:rPr>
              <a:t>odformovatelnost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- stěny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 odlitku kolmé k dělící rovině,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volba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dle materiálu odlitku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dle technologie,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dle materiálu formy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(afinita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taveniny k materiálu formy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povrchové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úpravy, atd.),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dle geometrie odlitku (hloubka tvaru, tloušťka odlitku, možnost chlazení, atd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.),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obecně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od 0,5°do cca 5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°.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720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50482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Postupový výkres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Technologické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přídavky: 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přídavky - na lité otvory, drážky, osazení,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- vyplývající z úkosů - pro vyjímání modelu z formy;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- na odstranění nálitků;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- pomocné nálitky pro upnutí při opracování odlitku;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- výztuhy – proti deformacím při chladnutí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114300" indent="0">
              <a:spcBef>
                <a:spcPts val="60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Přídavky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na opracování: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přidávají se na plochu, která se má obrábět,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- velikost přídavků závisí na - přesnosti výroby,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- poloze obráběné plochy – ČSN,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- provedení modelu - volba materiálu - podle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požadovaného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počtu kusů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             odlitků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dřevo, umělé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dřevo, kov, atd.).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83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Základní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rozměr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</a:t>
            </a:r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vzdálenost  nejvzdálenějších obrobených ploch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rovnoběžných s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danou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plochou  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(největší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vzdálenost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2 protilehlých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bodů na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obráběném povrchu).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Směrodatný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rozměr -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 největší měřitelný rozměr uvažované části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odlitku ležící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 rovině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kolmé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 směr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 základního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rozměru.</a:t>
            </a:r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                              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0" lvl="1" eaLnBrk="1" hangingPunct="1">
              <a:lnSpc>
                <a:spcPct val="114000"/>
              </a:lnSpc>
              <a:buClr>
                <a:schemeClr val="tx1"/>
              </a:buClr>
              <a:buSzPct val="60000"/>
              <a:buFontTx/>
              <a:buNone/>
              <a:defRPr/>
            </a:pPr>
            <a:endParaRPr lang="cs-CZ" altLang="cs-CZ" sz="14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C:\IVA\TECHNOLOGIE\technologie-obr\smer_rozmer.jpg"/>
          <p:cNvPicPr>
            <a:picLocks noChangeAspect="1" noChangeArrowheads="1"/>
          </p:cNvPicPr>
          <p:nvPr/>
        </p:nvPicPr>
        <p:blipFill rotWithShape="1">
          <a:blip r:embed="rId2" cstate="print">
            <a:lum bright="-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52026" r="51724" b="24149"/>
          <a:stretch/>
        </p:blipFill>
        <p:spPr bwMode="auto">
          <a:xfrm>
            <a:off x="5857225" y="2379193"/>
            <a:ext cx="2298234" cy="152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50482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Postupový výkres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3211650" y="4134643"/>
            <a:ext cx="1951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/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a   – základní rozměr</a:t>
            </a:r>
          </a:p>
          <a:p>
            <a:pPr algn="l"/>
            <a:r>
              <a:rPr lang="cs-CZ" altLang="cs-CZ" sz="1400" i="1" dirty="0" err="1">
                <a:latin typeface="Calibri" pitchFamily="34" charset="0"/>
                <a:cs typeface="Calibri" pitchFamily="34" charset="0"/>
              </a:rPr>
              <a:t>Sa</a:t>
            </a:r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 – směrodatný rozměr</a:t>
            </a:r>
          </a:p>
        </p:txBody>
      </p:sp>
      <p:pic>
        <p:nvPicPr>
          <p:cNvPr id="10" name="Picture 2" descr="C:\IVA\TECHNOLOGIE\technologie-obr\smer_rozmer.jpg"/>
          <p:cNvPicPr>
            <a:picLocks noChangeAspect="1" noChangeArrowheads="1"/>
          </p:cNvPicPr>
          <p:nvPr/>
        </p:nvPicPr>
        <p:blipFill rotWithShape="1">
          <a:blip r:embed="rId2" cstate="print">
            <a:lum bright="-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7246" r="51724" b="73614"/>
          <a:stretch/>
        </p:blipFill>
        <p:spPr bwMode="auto">
          <a:xfrm>
            <a:off x="959250" y="2549587"/>
            <a:ext cx="2298234" cy="122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IVA\TECHNOLOGIE\technologie-obr\smer_rozmer.jpg"/>
          <p:cNvPicPr>
            <a:picLocks noChangeAspect="1" noChangeArrowheads="1"/>
          </p:cNvPicPr>
          <p:nvPr/>
        </p:nvPicPr>
        <p:blipFill rotWithShape="1">
          <a:blip r:embed="rId2" cstate="print">
            <a:lum bright="-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27631" r="51724" b="49550"/>
          <a:stretch/>
        </p:blipFill>
        <p:spPr bwMode="auto">
          <a:xfrm>
            <a:off x="3211650" y="2382018"/>
            <a:ext cx="2298234" cy="145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328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Přizpůsobení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konstrukce dílu způsobu výroby a vlastnostem materiálu s cílem zajistit maximální efektivitu a kvalitu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výroby.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- Nikdy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nelze kopírovat konstrukci odlitku pro jiné způsoby výroby !!!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 hlediska - způsobu výroby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gravitační lití - druh modelu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(vyjímatelný, vytavitelný, spalitelný),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                    - odstředivé lití,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                                - tlakové lití.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- materiálu – litina, ocel,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hliník, atd.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                   - dokončovacích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operací.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Technologičnost konstrukce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2052" descr="C:\IVA\TECHNOLOGIE\TEI-slévání\technologičnost\OdlitObro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59927" r="3613" b="1440"/>
          <a:stretch>
            <a:fillRect/>
          </a:stretch>
        </p:blipFill>
        <p:spPr bwMode="auto">
          <a:xfrm>
            <a:off x="5231027" y="2533009"/>
            <a:ext cx="3385709" cy="203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4"/>
          <p:cNvSpPr txBox="1">
            <a:spLocks noChangeArrowheads="1"/>
          </p:cNvSpPr>
          <p:nvPr/>
        </p:nvSpPr>
        <p:spPr bwMode="auto">
          <a:xfrm>
            <a:off x="6281718" y="4700834"/>
            <a:ext cx="12843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Obrobek x odlitku</a:t>
            </a:r>
          </a:p>
        </p:txBody>
      </p:sp>
    </p:spTree>
    <p:extLst>
      <p:ext uri="{BB962C8B-B14F-4D97-AF65-F5344CB8AC3E}">
        <p14:creationId xmlns:p14="http://schemas.microsoft.com/office/powerpoint/2010/main" val="3225296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50482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Postupový výkres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Vtoková soustava: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soustava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kanálů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sloužící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 dopravě taveniny do dutiny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formy =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klidné a rovnoměrné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plnění.</a:t>
            </a:r>
          </a:p>
          <a:p>
            <a:pPr marL="114300" indent="0">
              <a:spcBef>
                <a:spcPts val="600"/>
              </a:spcBef>
              <a:buClrTx/>
              <a:buSzTx/>
              <a:buNone/>
            </a:pPr>
            <a:endParaRPr lang="cs-CZ" altLang="cs-CZ" b="1" i="1" dirty="0" smtClean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ts val="600"/>
              </a:spcBef>
              <a:buClrTx/>
              <a:buSzTx/>
              <a:buNone/>
            </a:pP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ts val="600"/>
              </a:spcBef>
              <a:buClrTx/>
              <a:buSzTx/>
              <a:buNone/>
            </a:pPr>
            <a:endParaRPr lang="cs-CZ" altLang="cs-CZ" b="1" i="1" dirty="0" smtClean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ts val="600"/>
              </a:spcBef>
              <a:buClrTx/>
              <a:buSzTx/>
              <a:buNone/>
            </a:pPr>
            <a:endParaRPr lang="cs-CZ" altLang="cs-CZ" b="1" i="1" dirty="0" smtClean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ts val="60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Nálitky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a </a:t>
            </a:r>
            <a:r>
              <a:rPr lang="cs-CZ" altLang="cs-CZ" b="1" i="1" dirty="0" err="1">
                <a:latin typeface="Calibri" pitchFamily="34" charset="0"/>
                <a:cs typeface="Calibri" pitchFamily="34" charset="0"/>
              </a:rPr>
              <a:t>chladítka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: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podporují usměrněné tuhnutí,</a:t>
            </a: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Nálitky - umístění do tepelných uzlů (odstranění staženin),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Chladítka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vnější a vnitřní - umístění do tepelných uzlů.</a:t>
            </a:r>
          </a:p>
          <a:p>
            <a:pPr marL="114300" indent="0">
              <a:spcBef>
                <a:spcPts val="60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Výfuky</a:t>
            </a:r>
            <a:endParaRPr lang="cs-CZ" altLang="cs-CZ" b="1" i="1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zajišťují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odvzdušnění dutiny formy.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t="3287" r="52515" b="39728"/>
          <a:stretch>
            <a:fillRect/>
          </a:stretch>
        </p:blipFill>
        <p:spPr bwMode="auto">
          <a:xfrm>
            <a:off x="1455689" y="1664048"/>
            <a:ext cx="1262797" cy="145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189540" y="1837504"/>
            <a:ext cx="4397508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cs-CZ" altLang="cs-CZ" sz="1200" b="1" dirty="0">
                <a:latin typeface="Calibri" pitchFamily="34" charset="0"/>
                <a:cs typeface="Calibri" pitchFamily="34" charset="0"/>
              </a:rPr>
              <a:t>Vtoková soustava pro odlévání litiny:</a:t>
            </a:r>
          </a:p>
          <a:p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1 – licí jamka;</a:t>
            </a:r>
          </a:p>
          <a:p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2 – svislý kanál (licí kůl);</a:t>
            </a:r>
          </a:p>
          <a:p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3 – vodorovný kanál (</a:t>
            </a:r>
            <a:r>
              <a:rPr lang="cs-CZ" altLang="cs-CZ" sz="1200" dirty="0" err="1">
                <a:latin typeface="Calibri" pitchFamily="34" charset="0"/>
                <a:cs typeface="Calibri" pitchFamily="34" charset="0"/>
              </a:rPr>
              <a:t>struskovák</a:t>
            </a:r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 = zachycuje strusku);</a:t>
            </a:r>
          </a:p>
          <a:p>
            <a:r>
              <a:rPr lang="cs-CZ" altLang="cs-CZ" sz="1200" dirty="0">
                <a:latin typeface="Calibri" pitchFamily="34" charset="0"/>
                <a:cs typeface="Calibri" pitchFamily="34" charset="0"/>
              </a:rPr>
              <a:t>4 - zářezy - kanály, které jsou připojeny k dutině formy.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8" name="Picture 4" descr="ko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079" y="3124014"/>
            <a:ext cx="1986744" cy="167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634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504822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Postupový výkres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>
              <a:spcBef>
                <a:spcPts val="60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Provedení modelu:</a:t>
            </a:r>
          </a:p>
          <a:p>
            <a:pPr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volba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materiálu - podle požadovaného počtu kusů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odlitků,</a:t>
            </a:r>
          </a:p>
          <a:p>
            <a:pPr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materiál – dřevo, umělé dřevo, kov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lehké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slitiny, sádra,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cementové směsi, atd.</a:t>
            </a:r>
          </a:p>
          <a:p>
            <a:pPr marL="114300" indent="0">
              <a:spcBef>
                <a:spcPts val="600"/>
              </a:spcBef>
              <a:buClrTx/>
              <a:buSzTx/>
              <a:buNone/>
            </a:pPr>
            <a:r>
              <a:rPr lang="cs-CZ" altLang="cs-CZ" b="1" i="1" dirty="0" smtClean="0">
                <a:latin typeface="Calibri" pitchFamily="34" charset="0"/>
                <a:cs typeface="Calibri" pitchFamily="34" charset="0"/>
              </a:rPr>
              <a:t>Uložení </a:t>
            </a: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modelu na modelovou desku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výkres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uložení modelu - kótují se všechny prvky modelového zařízení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vtokové soustavy, nálitky,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      atd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.), které nelze dobře  znázornit na postupovém výkrese.  </a:t>
            </a: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vhodné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umístění modelů zvyšuje využití formovacích rámů, strojů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….</a:t>
            </a:r>
          </a:p>
          <a:p>
            <a:pPr marL="114300" indent="0">
              <a:spcBef>
                <a:spcPts val="60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Formovací rámy: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rozměry - dle vybavení pro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formování,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typy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– odlévané nebo svařované,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materiál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litina LLG, ocel, slitiny Al-Si.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98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4" name="Picture 5" descr="C:\IVA\TECHNOLOGIE\technologie-obr\postup\Image (5)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r="2823" b="6024"/>
          <a:stretch>
            <a:fillRect/>
          </a:stretch>
        </p:blipFill>
        <p:spPr bwMode="auto">
          <a:xfrm>
            <a:off x="383808" y="872642"/>
            <a:ext cx="4051233" cy="427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IVA\TECHNOLOGIE\technologie-obr\postup\Image (6)-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2971" r="2516" b="12866"/>
          <a:stretch>
            <a:fillRect/>
          </a:stretch>
        </p:blipFill>
        <p:spPr bwMode="auto">
          <a:xfrm>
            <a:off x="4755727" y="872642"/>
            <a:ext cx="4042287" cy="427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288692" y="576000"/>
            <a:ext cx="3113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Výkres modelu </a:t>
            </a:r>
            <a:r>
              <a:rPr lang="cs-CZ" altLang="cs-CZ" sz="1400" i="1" dirty="0" smtClean="0">
                <a:latin typeface="Calibri" pitchFamily="34" charset="0"/>
                <a:cs typeface="Calibri" pitchFamily="34" charset="0"/>
              </a:rPr>
              <a:t>soustružnického sklíčidla </a:t>
            </a:r>
            <a:endParaRPr lang="cs-CZ" altLang="cs-CZ" sz="1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51427" y="576000"/>
            <a:ext cx="25186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Těleso soustružnického sklíčidla </a:t>
            </a:r>
          </a:p>
        </p:txBody>
      </p:sp>
    </p:spTree>
    <p:extLst>
      <p:ext uri="{BB962C8B-B14F-4D97-AF65-F5344CB8AC3E}">
        <p14:creationId xmlns:p14="http://schemas.microsoft.com/office/powerpoint/2010/main" val="18828757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9" name="Picture 5" descr="C:\IVA\TECHNOLOGIE\technologie-obr\postup\Image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21008"/>
          <a:stretch>
            <a:fillRect/>
          </a:stretch>
        </p:blipFill>
        <p:spPr bwMode="auto">
          <a:xfrm>
            <a:off x="704639" y="895500"/>
            <a:ext cx="3442629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97950" y="587723"/>
            <a:ext cx="34493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Výkres jaderníku </a:t>
            </a:r>
            <a:r>
              <a:rPr lang="cs-CZ" altLang="cs-CZ" sz="1400" i="1" dirty="0" smtClean="0">
                <a:latin typeface="Calibri" pitchFamily="34" charset="0"/>
                <a:cs typeface="Calibri" pitchFamily="34" charset="0"/>
              </a:rPr>
              <a:t>soustružnického </a:t>
            </a:r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sklíčidla </a:t>
            </a:r>
          </a:p>
        </p:txBody>
      </p:sp>
      <p:pic>
        <p:nvPicPr>
          <p:cNvPr id="11" name="Picture 7" descr="C:\IVA\TECHNOLOGIE\technologie-obr\postup\Image (9)-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" t="1961" r="2209" b="10785"/>
          <a:stretch>
            <a:fillRect/>
          </a:stretch>
        </p:blipFill>
        <p:spPr bwMode="auto">
          <a:xfrm>
            <a:off x="4835572" y="895500"/>
            <a:ext cx="3341008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010651" y="587723"/>
            <a:ext cx="2990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400" i="1" dirty="0">
                <a:latin typeface="Calibri" pitchFamily="34" charset="0"/>
                <a:cs typeface="Calibri" pitchFamily="34" charset="0"/>
              </a:rPr>
              <a:t>Výkres formy soustružnického sklíčidla </a:t>
            </a:r>
          </a:p>
        </p:txBody>
      </p:sp>
    </p:spTree>
    <p:extLst>
      <p:ext uri="{BB962C8B-B14F-4D97-AF65-F5344CB8AC3E}">
        <p14:creationId xmlns:p14="http://schemas.microsoft.com/office/powerpoint/2010/main" val="1397582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8" name="Picture 4" descr="Image (7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15" y="895500"/>
            <a:ext cx="2781625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2"/>
          <a:stretch>
            <a:fillRect/>
          </a:stretch>
        </p:blipFill>
        <p:spPr bwMode="auto">
          <a:xfrm>
            <a:off x="4994980" y="895500"/>
            <a:ext cx="2682550" cy="42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8"/>
          <p:cNvSpPr>
            <a:spLocks noGrp="1"/>
          </p:cNvSpPr>
          <p:nvPr>
            <p:ph type="title"/>
          </p:nvPr>
        </p:nvSpPr>
        <p:spPr>
          <a:xfrm>
            <a:off x="1624396" y="539858"/>
            <a:ext cx="2597344" cy="355642"/>
          </a:xfrm>
        </p:spPr>
        <p:txBody>
          <a:bodyPr>
            <a:noAutofit/>
          </a:bodyPr>
          <a:lstStyle/>
          <a:p>
            <a:r>
              <a:rPr lang="cs-CZ" altLang="cs-CZ" sz="14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Postupový výkres – odlitek spojky</a:t>
            </a:r>
            <a:endParaRPr lang="cs-CZ" altLang="cs-CZ" sz="14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269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5481138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Z hlediska formování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- jednoduchá výroba formy 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modelu,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Hlavní dělící rovina – plochá, 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malý počet jader a volných částí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modelu,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úkosy – stěny kolmé na dělící rovinu,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snaha </a:t>
            </a:r>
            <a:r>
              <a:rPr lang="cs-CZ" dirty="0">
                <a:latin typeface="Calibri" pitchFamily="34" charset="0"/>
                <a:cs typeface="Calibri" pitchFamily="34" charset="0"/>
              </a:rPr>
              <a:t>zachovat jednotné průřezy a tloušťky stěn,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odstranění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ostrých rohů 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úhlů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při spojování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stěn,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u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směrněné tuhnutí.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Technologičnost konstrukce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15" name="Picture 4" descr="formovanibl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18889" r="28180" b="33694"/>
          <a:stretch>
            <a:fillRect/>
          </a:stretch>
        </p:blipFill>
        <p:spPr bwMode="auto">
          <a:xfrm>
            <a:off x="455999" y="3214087"/>
            <a:ext cx="4231332" cy="144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stinbl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22432" r="26930" b="28465"/>
          <a:stretch>
            <a:fillRect/>
          </a:stretch>
        </p:blipFill>
        <p:spPr bwMode="auto">
          <a:xfrm>
            <a:off x="5204084" y="3085371"/>
            <a:ext cx="3536264" cy="121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204084" y="4306107"/>
            <a:ext cx="3534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buSzPct val="120000"/>
            </a:pP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„</a:t>
            </a:r>
            <a:r>
              <a:rPr lang="cs-CZ" altLang="cs-CZ" sz="1200" i="1" dirty="0" err="1">
                <a:latin typeface="Calibri" pitchFamily="34" charset="0"/>
                <a:cs typeface="Calibri" pitchFamily="34" charset="0"/>
              </a:rPr>
              <a:t>odformovatelnost</a:t>
            </a: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“ </a:t>
            </a:r>
            <a:endParaRPr lang="cs-CZ" altLang="cs-CZ" sz="1200" i="1" dirty="0" smtClean="0">
              <a:latin typeface="Calibri" pitchFamily="34" charset="0"/>
              <a:cs typeface="Calibri" pitchFamily="34" charset="0"/>
            </a:endParaRPr>
          </a:p>
          <a:p>
            <a:pPr algn="l">
              <a:buSzPct val="120000"/>
            </a:pPr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ověření správnosti konstrukce odlitku </a:t>
            </a:r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metoda stínů </a:t>
            </a:r>
          </a:p>
        </p:txBody>
      </p:sp>
    </p:spTree>
    <p:extLst>
      <p:ext uri="{BB962C8B-B14F-4D97-AF65-F5344CB8AC3E}">
        <p14:creationId xmlns:p14="http://schemas.microsoft.com/office/powerpoint/2010/main" val="3217246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Technologičnost konstrukce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1032" descr="C:\IVA\TECHNOLOGIE\TEI-slévání\technologičnost\Image (20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909" y="1680519"/>
            <a:ext cx="2829977" cy="154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32" descr="C:\IVA\TECHNOLOGIE\TEI-slévání\technologičnost\Image (2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6855" y="1684638"/>
            <a:ext cx="2825578" cy="15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32" descr="C:\IVA\TECHNOLOGIE\TEI-slévání\technologičnost\Image (2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5900" y="1684638"/>
            <a:ext cx="2804983" cy="153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4"/>
          <p:cNvSpPr txBox="1">
            <a:spLocks noChangeArrowheads="1"/>
          </p:cNvSpPr>
          <p:nvPr/>
        </p:nvSpPr>
        <p:spPr bwMode="auto">
          <a:xfrm>
            <a:off x="836509" y="3248175"/>
            <a:ext cx="1521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Formování do 3 rámů</a:t>
            </a:r>
            <a:endParaRPr lang="cs-CZ" altLang="cs-CZ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ovéPole 4"/>
          <p:cNvSpPr txBox="1">
            <a:spLocks noChangeArrowheads="1"/>
          </p:cNvSpPr>
          <p:nvPr/>
        </p:nvSpPr>
        <p:spPr bwMode="auto">
          <a:xfrm>
            <a:off x="3392497" y="3245997"/>
            <a:ext cx="23342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Formování do 2 rámů </a:t>
            </a:r>
          </a:p>
          <a:p>
            <a:pPr algn="ctr"/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– dvoudílný model – nepravé jádro</a:t>
            </a:r>
          </a:p>
          <a:p>
            <a:pPr algn="ctr"/>
            <a:endParaRPr lang="cs-CZ" altLang="cs-CZ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ovéPole 4"/>
          <p:cNvSpPr txBox="1">
            <a:spLocks noChangeArrowheads="1"/>
          </p:cNvSpPr>
          <p:nvPr/>
        </p:nvSpPr>
        <p:spPr bwMode="auto">
          <a:xfrm>
            <a:off x="6374355" y="3245997"/>
            <a:ext cx="23759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Formování do 2 rámů </a:t>
            </a:r>
          </a:p>
          <a:p>
            <a:pPr algn="ctr"/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– jednodílný model – nepravé jádro</a:t>
            </a:r>
          </a:p>
          <a:p>
            <a:pPr algn="ctr"/>
            <a:endParaRPr lang="cs-CZ" altLang="cs-CZ" sz="12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346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i="1" dirty="0">
                <a:latin typeface="Calibri" pitchFamily="34" charset="0"/>
                <a:cs typeface="Calibri" pitchFamily="34" charset="0"/>
              </a:rPr>
              <a:t>Z hlediska lití a tuhnutí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– materiál - </a:t>
            </a:r>
            <a:r>
              <a:rPr lang="cs-CZ" altLang="cs-CZ" dirty="0" err="1">
                <a:latin typeface="Calibri" pitchFamily="34" charset="0"/>
                <a:cs typeface="Calibri" pitchFamily="34" charset="0"/>
              </a:rPr>
              <a:t>zabíhavost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                                                            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smrštění – deformace.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Technologičnost konstrukce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14" descr="grafminimal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12646" r="8925" b="15131"/>
          <a:stretch>
            <a:fillRect/>
          </a:stretch>
        </p:blipFill>
        <p:spPr bwMode="auto">
          <a:xfrm>
            <a:off x="251999" y="1843633"/>
            <a:ext cx="45370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717136" y="4255352"/>
            <a:ext cx="35157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 Minimální tloušťka stěny – dle materiálu a hmotnosti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3125" r="6760" b="16135"/>
          <a:stretch>
            <a:fillRect/>
          </a:stretch>
        </p:blipFill>
        <p:spPr bwMode="auto">
          <a:xfrm>
            <a:off x="5201293" y="1862444"/>
            <a:ext cx="3270726" cy="226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201292" y="4143875"/>
            <a:ext cx="31271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Rozložení tahových a tlakových pnutí v řezu </a:t>
            </a:r>
          </a:p>
          <a:p>
            <a:pPr algn="ctr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v čase 1s po ztuhnutí (hnědá oblast bez pnutí)</a:t>
            </a:r>
          </a:p>
        </p:txBody>
      </p:sp>
    </p:spTree>
    <p:extLst>
      <p:ext uri="{BB962C8B-B14F-4D97-AF65-F5344CB8AC3E}">
        <p14:creationId xmlns:p14="http://schemas.microsoft.com/office/powerpoint/2010/main" val="2271862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Technologičnost konstrukce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37" y="1033654"/>
            <a:ext cx="5249090" cy="229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66" y="3389604"/>
            <a:ext cx="5246961" cy="142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3671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odstranění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ostrých rohů a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úhlů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při spojování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stěn,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snaha zachovat jednotné průřezy a tloušťky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stěn,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Technologičnost konstrukce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15" descr="C:\IVA\TECHNOLOGIE\TEI-slévání\technologičnost\napojstě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352" r="1602" b="3973"/>
          <a:stretch>
            <a:fillRect/>
          </a:stretch>
        </p:blipFill>
        <p:spPr bwMode="auto">
          <a:xfrm>
            <a:off x="624377" y="1662433"/>
            <a:ext cx="3262185" cy="155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C:\IVA\TECHNOLOGIE\TEI-slévání\technologičnost\Image (2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893" r="4027" b="10042"/>
          <a:stretch>
            <a:fillRect/>
          </a:stretch>
        </p:blipFill>
        <p:spPr bwMode="auto">
          <a:xfrm>
            <a:off x="5130528" y="911928"/>
            <a:ext cx="2681473" cy="129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napojen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t="18661" r="8009" b="34390"/>
          <a:stretch>
            <a:fillRect/>
          </a:stretch>
        </p:blipFill>
        <p:spPr bwMode="auto">
          <a:xfrm>
            <a:off x="779431" y="3534156"/>
            <a:ext cx="2762842" cy="87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0" t="6840"/>
          <a:stretch/>
        </p:blipFill>
        <p:spPr bwMode="auto">
          <a:xfrm>
            <a:off x="4581944" y="2438394"/>
            <a:ext cx="3778640" cy="2064381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9975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redukce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nahromaděné hmoty – odlehčení – žebra, předlité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otvory,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>
                <a:latin typeface="Calibri" pitchFamily="34" charset="0"/>
                <a:cs typeface="Calibri" pitchFamily="34" charset="0"/>
              </a:rPr>
              <a:t>usměrněné tuhnutí - pravidlo vepsaných koulí,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Technologičnost konstrukce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7" name="Picture 17" descr="C:\IVA\TECHNOLOGIE\TEI-slévání\technologičnost\OdlitObro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2272" r="3162" b="45979"/>
          <a:stretch>
            <a:fillRect/>
          </a:stretch>
        </p:blipFill>
        <p:spPr bwMode="auto">
          <a:xfrm>
            <a:off x="875167" y="1690826"/>
            <a:ext cx="3431610" cy="270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125" y="1690826"/>
            <a:ext cx="1773351" cy="270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0"/>
          <p:cNvSpPr txBox="1">
            <a:spLocks noChangeArrowheads="1"/>
          </p:cNvSpPr>
          <p:nvPr/>
        </p:nvSpPr>
        <p:spPr bwMode="auto">
          <a:xfrm>
            <a:off x="2590972" y="4518449"/>
            <a:ext cx="62317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l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Z hlediska smršťování</a:t>
            </a:r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:  - </a:t>
            </a: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nejsou vhodná svislá žebra; </a:t>
            </a:r>
          </a:p>
          <a:p>
            <a:pPr algn="l">
              <a:buFontTx/>
              <a:buChar char="-"/>
            </a:pP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 vhodnější – žebra pod úhly = tahové síly ve smršťovaném  materiálu se </a:t>
            </a:r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rozkládají </a:t>
            </a: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na složky.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02" y="1756729"/>
            <a:ext cx="1758129" cy="245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1803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640480" cy="3992914"/>
          </a:xfrm>
        </p:spPr>
        <p:txBody>
          <a:bodyPr>
            <a:noAutofit/>
          </a:bodyPr>
          <a:lstStyle/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Navrhování </a:t>
            </a:r>
            <a:r>
              <a:rPr lang="cs-CZ" altLang="cs-CZ" dirty="0">
                <a:latin typeface="Calibri" pitchFamily="34" charset="0"/>
                <a:cs typeface="Calibri" pitchFamily="34" charset="0"/>
              </a:rPr>
              <a:t>litých 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desek			Litinové profily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>
              <a:buClrTx/>
              <a:buSzTx/>
              <a:buNone/>
            </a:pPr>
            <a:endParaRPr lang="cs-CZ" altLang="cs-CZ" dirty="0" smtClean="0">
              <a:latin typeface="Calibri" pitchFamily="34" charset="0"/>
              <a:cs typeface="Calibri" pitchFamily="34" charset="0"/>
            </a:endParaRPr>
          </a:p>
          <a:p>
            <a:pPr marL="114300" indent="0">
              <a:buClrTx/>
              <a:buSzTx/>
              <a:buNone/>
            </a:pPr>
            <a:r>
              <a:rPr lang="cs-CZ" altLang="cs-CZ" dirty="0" err="1" smtClean="0">
                <a:latin typeface="Calibri" pitchFamily="34" charset="0"/>
                <a:cs typeface="Calibri" pitchFamily="34" charset="0"/>
              </a:rPr>
              <a:t>Rádiusy</a:t>
            </a: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a zaoblení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latin typeface="Calibri" pitchFamily="34" charset="0"/>
                <a:cs typeface="Calibri" pitchFamily="34" charset="0"/>
              </a:rPr>
              <a:t> </a:t>
            </a: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Technologičnost konstrukce</a:t>
            </a:r>
            <a:endParaRPr lang="x-none" dirty="0">
              <a:solidFill>
                <a:schemeClr val="accent1"/>
              </a:solidFill>
            </a:endParaRPr>
          </a:p>
        </p:txBody>
      </p:sp>
      <p:pic>
        <p:nvPicPr>
          <p:cNvPr id="9" name="Picture 2" descr="ob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t="2408" r="1221" b="3696"/>
          <a:stretch>
            <a:fillRect/>
          </a:stretch>
        </p:blipFill>
        <p:spPr bwMode="auto">
          <a:xfrm>
            <a:off x="693353" y="1533365"/>
            <a:ext cx="2651209" cy="128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22623" y="2726207"/>
            <a:ext cx="26988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Zmenšení úchylky rovinnosti – odstranění vnějších souvislých ploch.</a:t>
            </a:r>
          </a:p>
        </p:txBody>
      </p:sp>
      <p:pic>
        <p:nvPicPr>
          <p:cNvPr id="14" name="Picture 5" descr="C:\IVA\TECHNOLOGIE\TEI-slévání\technologičnost\Pres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616" y="3666985"/>
            <a:ext cx="2246480" cy="85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IVA\TECHNOLOGIE\TEI-slévání\technologičnost\Pres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7298" y="3282428"/>
            <a:ext cx="2221766" cy="11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200285" y="4484563"/>
            <a:ext cx="20751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Vypuklý – rádius se zvětšuje</a:t>
            </a:r>
            <a:endParaRPr lang="cs-CZ" altLang="cs-CZ" sz="12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6" descr="C:\IVA\TECHNOLOGIE\TEI-slévání\technologičnost\Pre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2171" r="6812" b="2882"/>
          <a:stretch>
            <a:fillRect/>
          </a:stretch>
        </p:blipFill>
        <p:spPr bwMode="auto">
          <a:xfrm>
            <a:off x="5340417" y="3435690"/>
            <a:ext cx="2663224" cy="104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899064" y="4512788"/>
            <a:ext cx="37463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Rovnoběžnost – výztuhy ramen – odstranění po odlití.</a:t>
            </a:r>
          </a:p>
        </p:txBody>
      </p:sp>
      <p:pic>
        <p:nvPicPr>
          <p:cNvPr id="20" name="Picture 7" descr="tahtla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0000" r="27353" b="24001"/>
          <a:stretch>
            <a:fillRect/>
          </a:stretch>
        </p:blipFill>
        <p:spPr bwMode="auto">
          <a:xfrm>
            <a:off x="4168508" y="1492176"/>
            <a:ext cx="4374130" cy="117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929610" y="2726207"/>
            <a:ext cx="5140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Litinové </a:t>
            </a: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profily namáhané na ohyb – konstrukce = výztuha namáhána </a:t>
            </a:r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tlakem</a:t>
            </a:r>
          </a:p>
          <a:p>
            <a:pPr algn="ctr"/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(rozdílné </a:t>
            </a:r>
            <a:r>
              <a:rPr lang="cs-CZ" altLang="cs-CZ" sz="1200" i="1" dirty="0">
                <a:latin typeface="Calibri" pitchFamily="34" charset="0"/>
                <a:cs typeface="Calibri" pitchFamily="34" charset="0"/>
              </a:rPr>
              <a:t>mechanické vlastnosti v tlaku a v </a:t>
            </a:r>
            <a:r>
              <a:rPr lang="cs-CZ" altLang="cs-CZ" sz="1200" i="1" dirty="0" smtClean="0">
                <a:latin typeface="Calibri" pitchFamily="34" charset="0"/>
                <a:cs typeface="Calibri" pitchFamily="34" charset="0"/>
              </a:rPr>
              <a:t>tahu) </a:t>
            </a:r>
            <a:endParaRPr lang="cs-CZ" altLang="cs-CZ" sz="12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033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FS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88B95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2372</TotalTime>
  <Words>1296</Words>
  <Application>Microsoft Office PowerPoint</Application>
  <PresentationFormat>Předvádění na obrazovce (16:9)</PresentationFormat>
  <Paragraphs>241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Postupový výkres – odlitek spojky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Iva Nováková</cp:lastModifiedBy>
  <cp:revision>264</cp:revision>
  <dcterms:modified xsi:type="dcterms:W3CDTF">2023-06-30T08:40:37Z</dcterms:modified>
</cp:coreProperties>
</file>