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4038600"/>
          </a:xfrm>
        </p:spPr>
        <p:txBody>
          <a:bodyPr>
            <a:noAutofit/>
          </a:bodyPr>
          <a:lstStyle/>
          <a:p>
            <a:endParaRPr lang="cs-CZ" sz="2400" dirty="0" smtClean="0"/>
          </a:p>
          <a:p>
            <a:r>
              <a:rPr lang="cs-CZ" sz="2400" dirty="0" smtClean="0"/>
              <a:t>Pedagogické Osobnosti</a:t>
            </a:r>
          </a:p>
          <a:p>
            <a:r>
              <a:rPr lang="cs-CZ" sz="2400" smtClean="0"/>
              <a:t> </a:t>
            </a:r>
            <a:r>
              <a:rPr lang="cs-CZ" sz="2400" dirty="0" smtClean="0"/>
              <a:t>19. </a:t>
            </a:r>
            <a:r>
              <a:rPr lang="cs-CZ" sz="2400" dirty="0" smtClean="0"/>
              <a:t>století</a:t>
            </a:r>
          </a:p>
          <a:p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č</a:t>
            </a:r>
            <a:r>
              <a:rPr lang="cs-CZ" sz="2400" dirty="0" smtClean="0"/>
              <a:t>. projektu: CZ.1.07/2.2.00/18.0027</a:t>
            </a:r>
          </a:p>
          <a:p>
            <a:pPr>
              <a:defRPr/>
            </a:pPr>
            <a:r>
              <a:rPr lang="cs-CZ" sz="2800" dirty="0" smtClean="0"/>
              <a:t>. </a:t>
            </a:r>
          </a:p>
          <a:p>
            <a:endParaRPr lang="cs-CZ" sz="2800" dirty="0" smtClean="0"/>
          </a:p>
          <a:p>
            <a:r>
              <a:rPr lang="cs-CZ" sz="2800" dirty="0" smtClean="0"/>
              <a:t> </a:t>
            </a:r>
            <a:endParaRPr lang="cs-CZ" sz="28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tx1"/>
                </a:solidFill>
              </a:rPr>
              <a:t>Karel </a:t>
            </a:r>
            <a:r>
              <a:rPr lang="cs-CZ" sz="3600" dirty="0" err="1" smtClean="0">
                <a:solidFill>
                  <a:schemeClr val="tx1"/>
                </a:solidFill>
              </a:rPr>
              <a:t>Slavomij</a:t>
            </a:r>
            <a:r>
              <a:rPr lang="cs-CZ" sz="3600" dirty="0" smtClean="0">
                <a:solidFill>
                  <a:schemeClr val="tx1"/>
                </a:solidFill>
              </a:rPr>
              <a:t> </a:t>
            </a:r>
            <a:r>
              <a:rPr lang="cs-CZ" sz="3600" dirty="0" err="1" smtClean="0">
                <a:solidFill>
                  <a:schemeClr val="tx1"/>
                </a:solidFill>
              </a:rPr>
              <a:t>Amerling</a:t>
            </a:r>
            <a:r>
              <a:rPr lang="cs-CZ" sz="3600" dirty="0" smtClean="0">
                <a:solidFill>
                  <a:schemeClr val="tx1"/>
                </a:solidFill>
              </a:rPr>
              <a:t> (1807-1884)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cs-CZ" sz="2400" dirty="0" err="1" smtClean="0">
                <a:solidFill>
                  <a:schemeClr val="tx1"/>
                </a:solidFill>
              </a:rPr>
              <a:t>Amerling</a:t>
            </a:r>
            <a:r>
              <a:rPr lang="cs-CZ" sz="2400" dirty="0" smtClean="0">
                <a:solidFill>
                  <a:schemeClr val="tx1"/>
                </a:solidFill>
              </a:rPr>
              <a:t> byl lékař a pedagog. 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Do pedagogiky vnesl pohled na člověka, jež byl formován přírodními a exaktními vědami. </a:t>
            </a:r>
          </a:p>
          <a:p>
            <a:pPr lvl="1"/>
            <a:r>
              <a:rPr lang="cs-CZ" sz="2400" dirty="0" err="1" smtClean="0">
                <a:solidFill>
                  <a:schemeClr val="tx1"/>
                </a:solidFill>
              </a:rPr>
              <a:t>Amerling</a:t>
            </a:r>
            <a:r>
              <a:rPr lang="cs-CZ" sz="2400" dirty="0" smtClean="0">
                <a:solidFill>
                  <a:schemeClr val="tx1"/>
                </a:solidFill>
              </a:rPr>
              <a:t>: velký přítel osvěty, nejen lékařské, věřil v pokrok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Angažovaný v národním českém životě: výchovou a zejména vzděláním (jeho povznesením) chce reformovat českou národní společnost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1842 zakládá na Novém Městě v Praze vzorovou školu, kterou nazval Budeč (Dle původního českého vzdělávacího ústavu nacházejícího se nedaleko Prahy – v Budči). Ta sloužila mimo jiné vzdělávání učitelů. Ústav ovšem pod tlakem nedostatku financí zaniká. 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1848 </a:t>
            </a:r>
            <a:r>
              <a:rPr lang="cs-CZ" sz="2400" dirty="0" err="1" smtClean="0">
                <a:solidFill>
                  <a:schemeClr val="tx1"/>
                </a:solidFill>
              </a:rPr>
              <a:t>Amerling</a:t>
            </a:r>
            <a:r>
              <a:rPr lang="cs-CZ" sz="2400" dirty="0" smtClean="0">
                <a:solidFill>
                  <a:schemeClr val="tx1"/>
                </a:solidFill>
              </a:rPr>
              <a:t> jmenován ředitelem pražské hlavní školy s českým vyučovacím jazykem. Na této škole probíhaly i jednoroční kurzy pro učitele. Škola se později rozvinula v mužský učitelský ústav. 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1871 </a:t>
            </a:r>
            <a:r>
              <a:rPr lang="cs-CZ" sz="2400" dirty="0" err="1" smtClean="0">
                <a:solidFill>
                  <a:schemeClr val="tx1"/>
                </a:solidFill>
              </a:rPr>
              <a:t>Amerling</a:t>
            </a:r>
            <a:r>
              <a:rPr lang="cs-CZ" sz="2400" dirty="0" smtClean="0">
                <a:solidFill>
                  <a:schemeClr val="tx1"/>
                </a:solidFill>
              </a:rPr>
              <a:t> převzal vedení ústavu pro slabomyslné děti v Praze na Hradčanech</a:t>
            </a:r>
          </a:p>
          <a:p>
            <a:pPr lvl="1"/>
            <a:endParaRPr lang="cs-CZ" sz="2400" dirty="0" smtClean="0">
              <a:solidFill>
                <a:schemeClr val="tx1"/>
              </a:solidFill>
            </a:endParaRPr>
          </a:p>
          <a:p>
            <a:pPr lvl="1"/>
            <a:endParaRPr lang="cs-CZ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Význam </a:t>
            </a:r>
            <a:r>
              <a:rPr lang="cs-CZ" b="1" dirty="0" err="1" smtClean="0">
                <a:solidFill>
                  <a:schemeClr val="tx1"/>
                </a:solidFill>
              </a:rPr>
              <a:t>K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  <a:r>
              <a:rPr lang="cs-CZ" b="1" dirty="0" err="1" smtClean="0">
                <a:solidFill>
                  <a:schemeClr val="tx1"/>
                </a:solidFill>
              </a:rPr>
              <a:t>S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  <a:r>
              <a:rPr lang="cs-CZ" b="1" dirty="0" err="1" smtClean="0">
                <a:solidFill>
                  <a:schemeClr val="tx1"/>
                </a:solidFill>
              </a:rPr>
              <a:t>Amerlinga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4572000"/>
          </a:xfrm>
        </p:spPr>
        <p:txBody>
          <a:bodyPr>
            <a:normAutofit/>
          </a:bodyPr>
          <a:lstStyle/>
          <a:p>
            <a:pPr lvl="1"/>
            <a:r>
              <a:rPr lang="cs-CZ" sz="2000" dirty="0" smtClean="0">
                <a:solidFill>
                  <a:schemeClr val="tx1"/>
                </a:solidFill>
              </a:rPr>
              <a:t>Význam </a:t>
            </a:r>
            <a:r>
              <a:rPr lang="cs-CZ" sz="2000" dirty="0" err="1" smtClean="0">
                <a:solidFill>
                  <a:schemeClr val="tx1"/>
                </a:solidFill>
              </a:rPr>
              <a:t>Amerlinga</a:t>
            </a:r>
            <a:r>
              <a:rPr lang="cs-CZ" sz="2000" dirty="0" smtClean="0">
                <a:solidFill>
                  <a:schemeClr val="tx1"/>
                </a:solidFill>
              </a:rPr>
              <a:t> byl značný</a:t>
            </a:r>
          </a:p>
          <a:p>
            <a:pPr lvl="1"/>
            <a:r>
              <a:rPr lang="cs-CZ" sz="2000" dirty="0" err="1" smtClean="0">
                <a:solidFill>
                  <a:schemeClr val="tx1"/>
                </a:solidFill>
              </a:rPr>
              <a:t>Amerling</a:t>
            </a:r>
            <a:r>
              <a:rPr lang="cs-CZ" sz="2000" dirty="0" smtClean="0">
                <a:solidFill>
                  <a:schemeClr val="tx1"/>
                </a:solidFill>
              </a:rPr>
              <a:t> byl velmi aktivní jak ve vydávání časopisu Posel z Budče, který vycházel </a:t>
            </a:r>
            <a:r>
              <a:rPr lang="cs-CZ" sz="2000" dirty="0" err="1" smtClean="0">
                <a:solidFill>
                  <a:schemeClr val="tx1"/>
                </a:solidFill>
              </a:rPr>
              <a:t>obnoveně</a:t>
            </a:r>
            <a:r>
              <a:rPr lang="cs-CZ" sz="2000" dirty="0" smtClean="0">
                <a:solidFill>
                  <a:schemeClr val="tx1"/>
                </a:solidFill>
              </a:rPr>
              <a:t> od roku 1870, tak i v koncepčních vzdělávacích otázkách – zejména v problematice vzdělávání učitelů. 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Byl  učitelem praktikem, který vypracoval řady názorných pomůcek – obrazů, které byly využívány ve výuce reálných přírodovědně orientovaných předmětům. </a:t>
            </a:r>
          </a:p>
          <a:p>
            <a:pPr lvl="1"/>
            <a:r>
              <a:rPr lang="cs-CZ" sz="2000" dirty="0" err="1" smtClean="0">
                <a:solidFill>
                  <a:schemeClr val="tx1"/>
                </a:solidFill>
              </a:rPr>
              <a:t>Amerling</a:t>
            </a:r>
            <a:r>
              <a:rPr lang="cs-CZ" sz="2000" dirty="0" smtClean="0">
                <a:solidFill>
                  <a:schemeClr val="tx1"/>
                </a:solidFill>
              </a:rPr>
              <a:t> byl činným vlastenecky smýšlejícím pedagogem, který se zasazoval o rozvoj dívčího vzdělávání, o zakládání mateřských škol, ale i nadšeným pozitivisticky orientovaným pedagogickým myslitelem.</a:t>
            </a:r>
            <a:endParaRPr lang="cs-CZ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80. léta 19. stol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lvl="1">
              <a:buNone/>
            </a:pPr>
            <a:r>
              <a:rPr lang="cs-CZ" sz="5100" dirty="0" smtClean="0">
                <a:solidFill>
                  <a:schemeClr val="tx1"/>
                </a:solidFill>
              </a:rPr>
              <a:t>V české pedagogické vědě získává význam pozitivismus. Jsou překládány díle Herberta </a:t>
            </a:r>
            <a:r>
              <a:rPr lang="cs-CZ" sz="5100" dirty="0" err="1" smtClean="0">
                <a:solidFill>
                  <a:schemeClr val="tx1"/>
                </a:solidFill>
              </a:rPr>
              <a:t>Spencera</a:t>
            </a:r>
            <a:r>
              <a:rPr lang="cs-CZ" sz="5100" dirty="0" smtClean="0">
                <a:solidFill>
                  <a:schemeClr val="tx1"/>
                </a:solidFill>
              </a:rPr>
              <a:t>.</a:t>
            </a:r>
          </a:p>
          <a:p>
            <a:pPr lvl="1">
              <a:buNone/>
            </a:pPr>
            <a:r>
              <a:rPr lang="cs-CZ" sz="5100" dirty="0" smtClean="0">
                <a:solidFill>
                  <a:schemeClr val="tx1"/>
                </a:solidFill>
              </a:rPr>
              <a:t>Představitelé česky pozitivisticky orientované pedagogiky: Josef </a:t>
            </a:r>
            <a:r>
              <a:rPr lang="cs-CZ" sz="5100" dirty="0" err="1" smtClean="0">
                <a:solidFill>
                  <a:schemeClr val="tx1"/>
                </a:solidFill>
              </a:rPr>
              <a:t>Úlehla</a:t>
            </a:r>
            <a:r>
              <a:rPr lang="cs-CZ" sz="5100" dirty="0" smtClean="0">
                <a:solidFill>
                  <a:schemeClr val="tx1"/>
                </a:solidFill>
              </a:rPr>
              <a:t> (1852-1933), T.G. Masaryk (1850-1937), Jan Mrazík (1848-1923), František  Krejčí(1858-1934), František </a:t>
            </a:r>
            <a:r>
              <a:rPr lang="cs-CZ" sz="5100" dirty="0" err="1" smtClean="0">
                <a:solidFill>
                  <a:schemeClr val="tx1"/>
                </a:solidFill>
              </a:rPr>
              <a:t>Čáda</a:t>
            </a:r>
            <a:r>
              <a:rPr lang="cs-CZ" sz="5100" dirty="0" smtClean="0">
                <a:solidFill>
                  <a:schemeClr val="tx1"/>
                </a:solidFill>
              </a:rPr>
              <a:t> (1865-1918), Otokar </a:t>
            </a:r>
            <a:r>
              <a:rPr lang="cs-CZ" sz="5100" dirty="0" err="1" smtClean="0">
                <a:solidFill>
                  <a:schemeClr val="tx1"/>
                </a:solidFill>
              </a:rPr>
              <a:t>Kádner</a:t>
            </a:r>
            <a:r>
              <a:rPr lang="cs-CZ" sz="5100" dirty="0" smtClean="0">
                <a:solidFill>
                  <a:schemeClr val="tx1"/>
                </a:solidFill>
              </a:rPr>
              <a:t> (1870-1936)</a:t>
            </a:r>
          </a:p>
          <a:p>
            <a:pPr lvl="1">
              <a:buNone/>
            </a:pPr>
            <a:r>
              <a:rPr lang="cs-CZ" sz="5100" dirty="0" smtClean="0">
                <a:solidFill>
                  <a:schemeClr val="tx1"/>
                </a:solidFill>
              </a:rPr>
              <a:t>Josef </a:t>
            </a:r>
            <a:r>
              <a:rPr lang="cs-CZ" sz="5100" dirty="0" err="1" smtClean="0">
                <a:solidFill>
                  <a:schemeClr val="tx1"/>
                </a:solidFill>
              </a:rPr>
              <a:t>Úlehla</a:t>
            </a:r>
            <a:r>
              <a:rPr lang="cs-CZ" sz="5100" dirty="0" smtClean="0">
                <a:solidFill>
                  <a:schemeClr val="tx1"/>
                </a:solidFill>
              </a:rPr>
              <a:t>: ředitel Komenského menšinový škol ve Vídni, překladatel </a:t>
            </a:r>
            <a:r>
              <a:rPr lang="cs-CZ" sz="5100" dirty="0" err="1" smtClean="0">
                <a:solidFill>
                  <a:schemeClr val="tx1"/>
                </a:solidFill>
              </a:rPr>
              <a:t>Spencera</a:t>
            </a:r>
            <a:r>
              <a:rPr lang="cs-CZ" sz="5100" dirty="0" smtClean="0">
                <a:solidFill>
                  <a:schemeClr val="tx1"/>
                </a:solidFill>
              </a:rPr>
              <a:t>, představitel koncepce svobodné činné školy zdůrazňující vzdělání a výchovu založené na demokratické kázni, svobodě a zodpovědnosti, na volnosti i řádu</a:t>
            </a:r>
          </a:p>
          <a:p>
            <a:pPr lvl="1">
              <a:buNone/>
            </a:pPr>
            <a:endParaRPr lang="cs-CZ" sz="5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Český pedagogický pozitivismus</a:t>
            </a:r>
            <a:endParaRPr lang="cs-CZ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800" dirty="0" smtClean="0"/>
              <a:t>František Krejčí : pedagogika na základě psychologickém opírajícím se o biologii, o vývojový princip evoluce. V biologickém duchu chápe Krejčí duševní jevy za uvědomělé reakce organismu. Opírá se o smyslové vnímání a odmítá vše, co není přístupné smyslům, jako spekulaci. Spis Pozitivismus a výchova (1906), který koncipuje pozitivistickou etiku jako součást pedagogiky. </a:t>
            </a:r>
            <a:endParaRPr lang="cs-CZ" sz="2400" dirty="0" smtClean="0"/>
          </a:p>
          <a:p>
            <a:r>
              <a:rPr lang="cs-CZ" sz="2800" dirty="0" smtClean="0"/>
              <a:t>František </a:t>
            </a:r>
            <a:r>
              <a:rPr lang="cs-CZ" sz="2800" dirty="0" err="1" smtClean="0"/>
              <a:t>Čáda</a:t>
            </a:r>
            <a:r>
              <a:rPr lang="cs-CZ" sz="2800" dirty="0" smtClean="0"/>
              <a:t>:  zaměřil se na rozbor dětské kresby a řeči. V roce 1910 zakládá v Praze Pedologický ústav, později přejmenovaný na Ústav pro výzkum dítěte. 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J.F. </a:t>
            </a:r>
            <a:r>
              <a:rPr lang="cs-CZ" dirty="0" err="1" smtClean="0">
                <a:solidFill>
                  <a:schemeClr val="tx1"/>
                </a:solidFill>
              </a:rPr>
              <a:t>Herbart</a:t>
            </a:r>
            <a:r>
              <a:rPr lang="cs-CZ" dirty="0" smtClean="0">
                <a:solidFill>
                  <a:schemeClr val="tx1"/>
                </a:solidFill>
              </a:rPr>
              <a:t> (1776-1841)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Pedagogika byla </a:t>
            </a:r>
            <a:r>
              <a:rPr lang="cs-CZ" sz="2800" dirty="0" err="1" smtClean="0"/>
              <a:t>Herbartovi</a:t>
            </a:r>
            <a:r>
              <a:rPr lang="cs-CZ" sz="2800" dirty="0" smtClean="0"/>
              <a:t> praktickou filozofií, která uvádí v soulad poznání se správným jednáním. Pedagogika se měla opírat o etiku poskytující cíl výchovy a o psychologii poskytující prostředky a metody výchovy a vzdělávání. </a:t>
            </a:r>
          </a:p>
          <a:p>
            <a:r>
              <a:rPr lang="cs-CZ" sz="2800" dirty="0" smtClean="0"/>
              <a:t>V oblasti psychologie vycházel </a:t>
            </a:r>
            <a:r>
              <a:rPr lang="cs-CZ" sz="2800" dirty="0" err="1" smtClean="0"/>
              <a:t>Herbart</a:t>
            </a:r>
            <a:r>
              <a:rPr lang="cs-CZ" sz="2800" dirty="0" smtClean="0"/>
              <a:t> z asociační psychologie představ, podle níž jsou základními prvky psychiky představy a zákonitosti jejich utváření a získávání.</a:t>
            </a:r>
          </a:p>
          <a:p>
            <a:endParaRPr lang="cs-CZ" sz="2800" dirty="0" smtClean="0"/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endParaRPr lang="cs-CZ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7552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>
                <a:solidFill>
                  <a:schemeClr val="tx1"/>
                </a:solidFill>
              </a:rPr>
              <a:t>Herbartův</a:t>
            </a:r>
            <a:r>
              <a:rPr lang="cs-CZ" b="1" dirty="0" smtClean="0">
                <a:solidFill>
                  <a:schemeClr val="tx1"/>
                </a:solidFill>
              </a:rPr>
              <a:t> pedagogický systém 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 duchu asociační psychologie </a:t>
            </a:r>
            <a:r>
              <a:rPr lang="cs-CZ" dirty="0" err="1" smtClean="0"/>
              <a:t>Herbart</a:t>
            </a:r>
            <a:r>
              <a:rPr lang="cs-CZ" dirty="0" smtClean="0"/>
              <a:t> stanovil čtyři stupně vyučování – jasnost, asociace, systém, metoda.</a:t>
            </a:r>
          </a:p>
          <a:p>
            <a:r>
              <a:rPr lang="cs-CZ" dirty="0" smtClean="0"/>
              <a:t>Na prvním stupni měl být představen a vnímán předmět v jasnosti. Žák se má soustředit na látku, zahloubat se do pojmu, jevu apod. Má pozorovat podrobnosti, rozkládat, porovnávat. Učitel má látku předvádět, využívat názornosti a vysvětlit.</a:t>
            </a:r>
          </a:p>
          <a:p>
            <a:r>
              <a:rPr lang="cs-CZ" dirty="0" smtClean="0"/>
              <a:t>Na druhém stupni – asociace, se představy mají sdružovat se staršími představami. Na třetím stupni – systematizace, mají být nové představy uváděny ve vztahy, souvislosti. Žák má zobecňovat a formulovat pravidla a závěry.</a:t>
            </a:r>
          </a:p>
          <a:p>
            <a:r>
              <a:rPr lang="cs-CZ" dirty="0" smtClean="0"/>
              <a:t>Na čtvrtém stupni – metoda, má docházet k aplikaci a procvičování nových poznatků, řešení úloh a úkolů.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err="1" smtClean="0"/>
              <a:t>Herbart</a:t>
            </a:r>
            <a:r>
              <a:rPr lang="cs-CZ" dirty="0" smtClean="0"/>
              <a:t> věnoval rovněž velkou pozornost vzájemným vztahům </a:t>
            </a:r>
            <a:r>
              <a:rPr lang="cs-CZ" smtClean="0"/>
              <a:t>mezi učivem, učitelem, žákem, </a:t>
            </a:r>
            <a:r>
              <a:rPr lang="cs-CZ" dirty="0" smtClean="0"/>
              <a:t>tzv. didaktický trojúhelník.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92</TotalTime>
  <Words>220</Words>
  <Application>Microsoft Office PowerPoint</Application>
  <PresentationFormat>Předvádění na obrazovce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Georgia</vt:lpstr>
      <vt:lpstr>Wingdings</vt:lpstr>
      <vt:lpstr>Wingdings 2</vt:lpstr>
      <vt:lpstr>Administrativní</vt:lpstr>
      <vt:lpstr>Prezentace aplikace PowerPoint</vt:lpstr>
      <vt:lpstr>Karel Slavomij Amerling (1807-1884)</vt:lpstr>
      <vt:lpstr>Význam K.S.Amerlinga</vt:lpstr>
      <vt:lpstr>80. léta 19. stol</vt:lpstr>
      <vt:lpstr>Český pedagogický pozitivismus</vt:lpstr>
      <vt:lpstr>J.F. Herbart (1776-1841)</vt:lpstr>
      <vt:lpstr> Herbartův pedagogický systém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Tomáš Kasper</dc:creator>
  <cp:lastModifiedBy>Dana Kasperová</cp:lastModifiedBy>
  <cp:revision>24</cp:revision>
  <dcterms:created xsi:type="dcterms:W3CDTF">2012-02-18T12:37:17Z</dcterms:created>
  <dcterms:modified xsi:type="dcterms:W3CDTF">2018-06-22T11:03:47Z</dcterms:modified>
</cp:coreProperties>
</file>