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91" r:id="rId9"/>
    <p:sldId id="263" r:id="rId10"/>
    <p:sldId id="264" r:id="rId11"/>
    <p:sldId id="273" r:id="rId12"/>
    <p:sldId id="265" r:id="rId13"/>
    <p:sldId id="266" r:id="rId14"/>
    <p:sldId id="267" r:id="rId15"/>
    <p:sldId id="268" r:id="rId16"/>
    <p:sldId id="292" r:id="rId17"/>
    <p:sldId id="294" r:id="rId18"/>
    <p:sldId id="295" r:id="rId19"/>
    <p:sldId id="296" r:id="rId20"/>
    <p:sldId id="297" r:id="rId21"/>
    <p:sldId id="293" r:id="rId22"/>
    <p:sldId id="269" r:id="rId23"/>
    <p:sldId id="290" r:id="rId24"/>
    <p:sldId id="272" r:id="rId25"/>
    <p:sldId id="270" r:id="rId26"/>
    <p:sldId id="274" r:id="rId27"/>
    <p:sldId id="275" r:id="rId28"/>
    <p:sldId id="298" r:id="rId29"/>
    <p:sldId id="276" r:id="rId30"/>
    <p:sldId id="277" r:id="rId31"/>
    <p:sldId id="278" r:id="rId32"/>
    <p:sldId id="279" r:id="rId33"/>
    <p:sldId id="280" r:id="rId34"/>
    <p:sldId id="281" r:id="rId35"/>
    <p:sldId id="289" r:id="rId36"/>
    <p:sldId id="282" r:id="rId37"/>
    <p:sldId id="283" r:id="rId38"/>
    <p:sldId id="286" r:id="rId39"/>
    <p:sldId id="287" r:id="rId40"/>
    <p:sldId id="284" r:id="rId41"/>
    <p:sldId id="285" r:id="rId42"/>
    <p:sldId id="288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578"/>
  </p:normalViewPr>
  <p:slideViewPr>
    <p:cSldViewPr snapToGrid="0">
      <p:cViewPr varScale="1">
        <p:scale>
          <a:sx n="59" d="100"/>
          <a:sy n="59" d="100"/>
        </p:scale>
        <p:origin x="200" y="1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53363-016C-044D-9FE3-CC5092821AC1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6D047-6E46-6347-B55C-563C06D84F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977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06D047-6E46-6347-B55C-563C06D84F4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652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074365-ABF9-66E3-6572-5BDA93CE74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3395009-D95D-7F74-639E-D1892FFC4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63ACB0-BB2C-687D-BD3A-DF79C7099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4450E-CDBA-EB4B-8E5A-CEA0D0C952BC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F3BC55-8500-6B18-B463-2ECEDA59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466F15-88D8-27B0-ADF0-A87B54EB3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8B1F-034B-CE42-9D0F-518D0C1927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821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C60D68-77DC-AFBF-EACE-E9D956245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F7B6354-B36F-BEBB-9B82-EBA58F628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81315C-A8A9-CCEA-B6A1-912A7098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4450E-CDBA-EB4B-8E5A-CEA0D0C952BC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37F0F9-9D53-8D88-1D4D-DE53EAF7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515BFE-A7AA-C48B-6313-98F8176EA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8B1F-034B-CE42-9D0F-518D0C1927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560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6806D67-F7AE-10C3-9458-D33088D96D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A73133A-55BE-87A9-4C80-321344EBB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5F9FA5-8B52-3C2B-E4B6-2F5E7EF7C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4450E-CDBA-EB4B-8E5A-CEA0D0C952BC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DEC692-31B4-6EE6-B2B1-BBB02A4A3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84B019-327C-11D4-3CA2-9ED8A7481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8B1F-034B-CE42-9D0F-518D0C1927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90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31463A-F28C-185B-BC12-E397F3D18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E15AF5-223B-AD13-70F6-76DFFC2EA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5EED20-F529-9DE1-1572-D9D42D243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4450E-CDBA-EB4B-8E5A-CEA0D0C952BC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06515A-6501-A6D3-D643-5C93AA4A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22BA766-FC26-52A4-D9D7-6ACE1C057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8B1F-034B-CE42-9D0F-518D0C1927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900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B3B5CA-1465-85F7-16CD-03EF4C3F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732C26-C365-3654-0BF6-2F9068233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E816FD-950D-52CA-A3A8-581017EEB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4450E-CDBA-EB4B-8E5A-CEA0D0C952BC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574D06-F7C0-ADFC-DA2A-67230BC0F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14FD47-62EE-ED10-C733-B0F09027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8B1F-034B-CE42-9D0F-518D0C1927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354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EBD41-4FC4-AC5D-D7CE-E263995F0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3783C0-B401-DC61-11FD-22F9258D8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E2FD989-1E44-CBFE-567A-115265520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CACA88-B73E-6563-4178-EDA07E21D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4450E-CDBA-EB4B-8E5A-CEA0D0C952BC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1AF95AF-2A95-A58C-4228-4CA6766C1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7F604A9-70C7-12CA-F40C-C8C84DED5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8B1F-034B-CE42-9D0F-518D0C1927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51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AA417-E27B-DBD1-7D05-BBB929865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396FE6D-208D-5F44-508C-D4C02B104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458E59B-66B0-2208-3252-FA2A81286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8991470-2F79-18C4-9C0A-8B82D7BD5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67A5C3D-3955-DF45-8C1B-3AB0D19396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2DAE41D-61E0-877A-247E-A2CD620EE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4450E-CDBA-EB4B-8E5A-CEA0D0C952BC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DF303B3-D392-640B-9F72-1589CFF84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86F84E0-E332-CD4E-8307-75A3C4AF5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8B1F-034B-CE42-9D0F-518D0C1927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6534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820D89-4728-0B6D-FF45-E02DBAE9C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2570912-054B-6AAC-4CED-8646FC211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4450E-CDBA-EB4B-8E5A-CEA0D0C952BC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987B913-4CFB-25B1-C7E4-96C8A8E56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EBA3483-1135-B0FA-60CB-9BC97F748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8B1F-034B-CE42-9D0F-518D0C1927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9056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07A12B5-7A03-30B9-54DA-FA517694A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4450E-CDBA-EB4B-8E5A-CEA0D0C952BC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68FF578-158D-9B81-F110-035CC4136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F688BD-604A-F2F2-A64F-8DE4FEA9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8B1F-034B-CE42-9D0F-518D0C1927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071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4534C9-E48D-5ABA-63A6-99DC78228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55EF72-A1E1-4F01-47E4-782B05BBB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B482F24-6A62-9E2E-53FD-2348D35E2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E5E961A-E7A8-870E-D4D2-00B3803C8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4450E-CDBA-EB4B-8E5A-CEA0D0C952BC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6E4383B-333E-DF92-CFD0-3238BB52F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683B4ED-B616-09B9-07CF-59D2FC28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8B1F-034B-CE42-9D0F-518D0C1927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57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05945-E275-8643-354D-D683DD16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25E984E-9764-2083-EB9A-EAC0A6891F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134B8B2-E6C1-3668-EF87-9D485C2E1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112AA1-1906-2EDD-0011-70E43479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4450E-CDBA-EB4B-8E5A-CEA0D0C952BC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A4C3896-50B1-F6FC-4D5E-3C7CEA9D1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8DE32E-0F37-D606-BD6D-A44C25B61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8B1F-034B-CE42-9D0F-518D0C1927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166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2F0C0D4-5920-0F88-DA8F-F3F1F0744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DADD54-5F1A-942C-BA28-16B79DA2A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7DC98E-5530-098B-6ED7-86BD13B96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4450E-CDBA-EB4B-8E5A-CEA0D0C952BC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A4BA01-E05B-1569-AA9F-505ED7215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B0A017-39F2-5F78-5437-5852AB543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D8B1F-034B-CE42-9D0F-518D0C1927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88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09dfRrUxUM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464B95-2DB0-071F-96B4-78CECE53F1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000" b="1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Poststrukturalismus</a:t>
            </a: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dirty="0">
              <a:latin typeface="+mn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5045860-F721-D7C3-D778-4EF504C507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Dekonstrukce</a:t>
            </a:r>
          </a:p>
        </p:txBody>
      </p:sp>
    </p:spTree>
    <p:extLst>
      <p:ext uri="{BB962C8B-B14F-4D97-AF65-F5344CB8AC3E}">
        <p14:creationId xmlns:p14="http://schemas.microsoft.com/office/powerpoint/2010/main" val="369746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06ACD9-897A-D40C-C441-3D57A8013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</a:rPr>
              <a:t>Centrum není místo ale funkce</a:t>
            </a:r>
            <a:endParaRPr lang="cs-CZ" sz="4000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7BFE26-C23B-6A78-30DD-7F770777E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Centrum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nemůže být myšleno jako místo, centrum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nemá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žádné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přirozené ani pevné místo. </a:t>
            </a:r>
          </a:p>
          <a:p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Může být spíše myšleno jako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funkce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2400" kern="0" dirty="0">
                <a:effectLst/>
                <a:ea typeface="Calibri" panose="020F0502020204030204" pitchFamily="34" charset="0"/>
              </a:rPr>
              <a:t>jakési ne-místo, v </a:t>
            </a:r>
            <a:r>
              <a:rPr lang="cs-CZ" sz="2400" kern="0" dirty="0">
                <a:effectLst/>
                <a:ea typeface="Calibri" panose="020F0502020204030204" pitchFamily="34" charset="0"/>
                <a:cs typeface="ñwÔ8"/>
              </a:rPr>
              <a:t>němž </a:t>
            </a:r>
            <a:r>
              <a:rPr lang="cs-CZ" sz="2400" kern="0" dirty="0">
                <a:effectLst/>
                <a:ea typeface="Calibri" panose="020F0502020204030204" pitchFamily="34" charset="0"/>
              </a:rPr>
              <a:t>se doneko</a:t>
            </a:r>
            <a:r>
              <a:rPr lang="cs-CZ" sz="2400" kern="0" dirty="0">
                <a:effectLst/>
                <a:ea typeface="Calibri" panose="020F0502020204030204" pitchFamily="34" charset="0"/>
                <a:cs typeface="ñwÔ8"/>
              </a:rPr>
              <a:t>nečna</a:t>
            </a:r>
            <a:r>
              <a:rPr lang="cs-CZ" sz="2400" dirty="0">
                <a:effectLst/>
              </a:rPr>
              <a:t>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odehrávají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substituce znaků.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Absence centra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rozšiřuje pole a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hru značení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9475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CF4550-16B9-09F9-09EE-86D8CC0F9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D7286E6-F83A-2D8F-5727-BB8829E02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6000" y="18000"/>
            <a:ext cx="684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23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545F89-93B3-0730-0694-C680E128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155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Strukturu nelze ustálit - struktura bez středu - struktura bez centra smyslu</a:t>
            </a: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178AED-846A-BC44-DB5F-5D456EF6A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894018" cy="5370163"/>
          </a:xfrm>
        </p:spPr>
        <p:txBody>
          <a:bodyPr>
            <a:normAutofit lnSpcReduction="10000"/>
          </a:bodyPr>
          <a:lstStyle/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Strukturu nelze ustálit.</a:t>
            </a:r>
          </a:p>
          <a:p>
            <a:pPr marR="914400" algn="just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Tj.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strukturu nelze ustálit 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 její konkrétní podobě a konkrétním řádu pomocí </a:t>
            </a:r>
            <a:r>
              <a:rPr lang="cs-CZ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mimostrukturního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principu.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Všechno je struktura 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veškerá </a:t>
            </a:r>
            <a:r>
              <a:rPr lang="cs-CZ" sz="26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strukturalita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je nekonečná hra diferencí. 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Každý význam a každý názor světa je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 pohybu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cs-CZ" sz="2600" dirty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Struktura bez středu.</a:t>
            </a: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Poststrukturální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struktura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nemá pevný střed.</a:t>
            </a:r>
            <a:endParaRPr lang="cs-CZ" sz="2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Struktura, </a:t>
            </a:r>
            <a:r>
              <a:rPr lang="cs-CZ" sz="26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která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nemá centrum</a:t>
            </a:r>
            <a:r>
              <a:rPr lang="cs-CZ" sz="26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nemá </a:t>
            </a:r>
            <a:r>
              <a:rPr lang="cs-CZ" sz="26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jedinečné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místo smyslu.</a:t>
            </a:r>
          </a:p>
          <a:p>
            <a:endParaRPr lang="cs-CZ" sz="2600" dirty="0">
              <a:effectLst/>
              <a:ea typeface="Times New Roman" panose="02020603050405020304" pitchFamily="18" charset="0"/>
            </a:endParaRP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Struktura bez centra smyslu.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 </a:t>
            </a:r>
            <a:r>
              <a:rPr lang="cs-CZ" sz="26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poststrukturalismus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je ale myslitelná struktura, aniž bychom současně mysleli nějaké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sjednocující centrum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3676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957E39-3CD7-DBE1-C0A8-A656BC948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Dekonstrukce – neexistuje centrální smysl </a:t>
            </a: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D7C6C3-2DDA-520B-7D73-80C46DB9E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Derridova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koncepce: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Neexistuje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princip, plán, či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centrální smysl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v němž bychom mohli pochopit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esenci struktury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endParaRPr lang="cs-CZ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Diferenční povaha znaku.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Derrida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Saussure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– teorie diferenční povahy znaku (</a:t>
            </a:r>
            <a:r>
              <a:rPr lang="cs-CZ" sz="2400" b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Saussure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2400" b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Derrida</a:t>
            </a:r>
            <a:r>
              <a:rPr lang="cs-CZ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zdůrazňuje neomezenou hru znaků.</a:t>
            </a:r>
            <a:endParaRPr lang="cs-CZ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Znak bez metafysické dialektiky.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Znak již není syntézou zvukového obrazu a konceptu, ale již jen bezprostředním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výsledkem diferenčních vztahů. </a:t>
            </a:r>
            <a:endParaRPr lang="cs-CZ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9448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AA737C-5FE1-144C-32B6-442257E93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Důraz na písmo</a:t>
            </a: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ECCE7D-7391-C7FF-7812-285428C2B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6099"/>
            <a:ext cx="10646044" cy="4807650"/>
          </a:xfrm>
        </p:spPr>
        <p:txBody>
          <a:bodyPr>
            <a:normAutofit/>
          </a:bodyPr>
          <a:lstStyle/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Písmo není umrtvením významu -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ukazuje, že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význam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vždy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vyvstává ve znaku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nedá se od něj oddělit.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Není nic kromě znakových systémů.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Písmo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ukazuje,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že každý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znak je znakem jiného znaku.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Nikde není žádný význam o sobě.</a:t>
            </a:r>
            <a:endParaRPr lang="cs-CZ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>
              <a:effectLst/>
              <a:ea typeface="Times New Roman" panose="02020603050405020304" pitchFamily="18" charset="0"/>
            </a:endParaRP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Žádný systém znaků není sám o sobě prvotní, ne-relativní.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Vztah označujícího k označovanému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dán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místem v systému. 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Jeden ze systémů označování </a:t>
            </a:r>
            <a:r>
              <a:rPr lang="cs-CZ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nemůže mít přirozenější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povahu, nemůže být blíže označovanému (realitě) než jiný systém.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Písmo označuje prostřednictvím dalšího systému – řeči. Z toho však nevyplývá podřadná povaha písma. Tento fakt pouze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zviditelňuje všeobecný rys signifikace.</a:t>
            </a:r>
            <a:endParaRPr lang="cs-CZ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1538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93CDCC-321D-9957-CC76-99DC6295C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29" y="512082"/>
            <a:ext cx="1113608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Diference – význam neredukovatelný na svoji přítomnost</a:t>
            </a: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6F6888-6B2C-9CE5-78D4-B7F57C69B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696"/>
            <a:ext cx="10515600" cy="5023304"/>
          </a:xfrm>
        </p:spPr>
        <p:txBody>
          <a:bodyPr>
            <a:normAutofit/>
          </a:bodyPr>
          <a:lstStyle/>
          <a:p>
            <a:pPr marR="82296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Derrida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– hra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diferencí znamená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že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žádný prvek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 ní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nemůže být redukován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 svoji </a:t>
            </a:r>
            <a:r>
              <a:rPr lang="cs-CZ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aktuální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přítomnost.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82296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Každý prvek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funguje jako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znak,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každý prvek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poukazuje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 jinému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prvku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jež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není právě přítomný. </a:t>
            </a:r>
          </a:p>
          <a:p>
            <a:pPr marR="82296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Každý prvek je tak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konstituován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 základě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stopy jiných prvků,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který nese v sobě. </a:t>
            </a:r>
          </a:p>
          <a:p>
            <a:pPr marR="82296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Nic není jednoduše přítomné, všude jsou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diference a stopy stop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0317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DF7D1C-D249-3CAC-832B-732FFBA83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6477E04-29FF-1AEA-CB6A-7AC72B10D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481" r="17792"/>
          <a:stretch/>
        </p:blipFill>
        <p:spPr>
          <a:xfrm>
            <a:off x="-59656" y="-126000"/>
            <a:ext cx="12251656" cy="69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78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9D432-1C31-7094-FB03-A9F57DBF8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4B8DAEB-6141-B460-8A40-852FD7E06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0995" y="13996"/>
            <a:ext cx="6502400" cy="3619500"/>
          </a:xfrm>
          <a:prstGeom prst="rect">
            <a:avLst/>
          </a:prstGeom>
        </p:spPr>
      </p:pic>
      <p:pic>
        <p:nvPicPr>
          <p:cNvPr id="5" name="Zástupný obsah 3">
            <a:extLst>
              <a:ext uri="{FF2B5EF4-FFF2-40B4-BE49-F238E27FC236}">
                <a16:creationId xmlns:a16="http://schemas.microsoft.com/office/drawing/2014/main" id="{16067CFD-3645-2825-DA1E-FD504300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995" y="0"/>
            <a:ext cx="12352702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48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173B08-3E08-FCAC-FA4F-36EFC6F60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2BCD8D9-C377-06B3-69FB-9B7CF37D8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136" y="-298151"/>
            <a:ext cx="6408411" cy="7164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F3B9EC7-497E-C387-95B0-0232615AAE9C}"/>
              </a:ext>
            </a:extLst>
          </p:cNvPr>
          <p:cNvSpPr txBox="1"/>
          <p:nvPr/>
        </p:nvSpPr>
        <p:spPr>
          <a:xfrm>
            <a:off x="6718852" y="259527"/>
            <a:ext cx="492981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Bez názvu (Disky) je dílo brazilské umělkyně Miry </a:t>
            </a:r>
            <a:r>
              <a:rPr lang="cs-CZ" dirty="0" err="1"/>
              <a:t>Schendel</a:t>
            </a:r>
            <a:r>
              <a:rPr lang="cs-CZ" dirty="0"/>
              <a:t> z roku 1972.</a:t>
            </a:r>
          </a:p>
          <a:p>
            <a:r>
              <a:rPr lang="cs-CZ" dirty="0"/>
              <a:t>Skládá se z kruhového kusu tenkého papíru barvy slonové kosti, vloženého mezi dvě akrylové desky, na jejichž obou stranách je vytištěn písmo a grafitové nápisy. Většinu horní části papíru ve tvaru disku pokrývá shluk písmen a číslic, z nichž některé jsou černé a jiné slabě šedé, a jsou překryty tak, že místy není jasné, kde jeden symbol končí a druhý začíná.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7447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3CBA13-FB2E-4BFE-03A5-E7EFCE0D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8EC4D1E-C234-293B-CE98-2359E392A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46765" cy="6984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07CB3A0-D772-FB12-35D5-FC5002648C96}"/>
              </a:ext>
            </a:extLst>
          </p:cNvPr>
          <p:cNvSpPr txBox="1"/>
          <p:nvPr/>
        </p:nvSpPr>
        <p:spPr>
          <a:xfrm>
            <a:off x="9541565" y="3429000"/>
            <a:ext cx="23456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u="none" strike="noStrike" dirty="0" err="1">
                <a:solidFill>
                  <a:srgbClr val="313131"/>
                </a:solidFill>
                <a:effectLst/>
                <a:latin typeface="Tate regular"/>
              </a:rPr>
              <a:t>Cildo</a:t>
            </a:r>
            <a:r>
              <a:rPr lang="cs-CZ" b="0" i="0" u="none" strike="noStrike" dirty="0">
                <a:solidFill>
                  <a:srgbClr val="313131"/>
                </a:solidFill>
                <a:effectLst/>
                <a:latin typeface="Tate regular"/>
              </a:rPr>
              <a:t> </a:t>
            </a:r>
            <a:r>
              <a:rPr lang="cs-CZ" b="0" i="0" u="none" strike="noStrike" dirty="0" err="1">
                <a:solidFill>
                  <a:srgbClr val="313131"/>
                </a:solidFill>
                <a:effectLst/>
                <a:latin typeface="Tate regular"/>
              </a:rPr>
              <a:t>Meireles</a:t>
            </a:r>
            <a:endParaRPr lang="cs-CZ" b="0" i="0" u="none" strike="noStrike" dirty="0">
              <a:solidFill>
                <a:srgbClr val="313131"/>
              </a:solidFill>
              <a:effectLst/>
              <a:latin typeface="Tate regular"/>
            </a:endParaRPr>
          </a:p>
          <a:p>
            <a:r>
              <a:rPr lang="cs-CZ" b="0" i="0" u="none" strike="noStrike" dirty="0">
                <a:solidFill>
                  <a:srgbClr val="313131"/>
                </a:solidFill>
                <a:effectLst/>
                <a:latin typeface="Tate regular"/>
              </a:rPr>
              <a:t> </a:t>
            </a:r>
            <a:r>
              <a:rPr lang="cs-CZ" b="0" i="1" u="none" strike="noStrike" dirty="0" err="1">
                <a:solidFill>
                  <a:srgbClr val="313131"/>
                </a:solidFill>
                <a:effectLst/>
                <a:latin typeface="Tate regular"/>
              </a:rPr>
              <a:t>Fontes</a:t>
            </a:r>
            <a:r>
              <a:rPr lang="cs-CZ" b="0" i="0" u="none" strike="noStrike" dirty="0">
                <a:solidFill>
                  <a:srgbClr val="313131"/>
                </a:solidFill>
                <a:effectLst/>
                <a:latin typeface="Tate regular"/>
              </a:rPr>
              <a:t> (detail) 1992/2008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4996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1AA7C9-C979-9BA8-C8F8-3D3DAE01F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400" b="1" dirty="0" err="1">
                <a:effectLst/>
                <a:latin typeface="+mn-lt"/>
                <a:ea typeface="Times New Roman" panose="02020603050405020304" pitchFamily="18" charset="0"/>
              </a:rPr>
              <a:t>Poststrukturalismus</a:t>
            </a:r>
            <a:r>
              <a:rPr lang="cs-CZ" sz="4400" b="1" dirty="0">
                <a:effectLst/>
                <a:latin typeface="+mn-lt"/>
                <a:ea typeface="Times New Roman" panose="02020603050405020304" pitchFamily="18" charset="0"/>
              </a:rPr>
              <a:t> - radikalizace strukturalismu</a:t>
            </a:r>
            <a:br>
              <a:rPr lang="cs-CZ" sz="4400" b="1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cs-CZ" sz="4400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6DDE07-99A1-FAAB-2618-7180AB585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Poststrukturalismus</a:t>
            </a:r>
            <a:endParaRPr lang="cs-CZ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 err="1">
                <a:effectLst/>
                <a:ea typeface="Times New Roman" panose="02020603050405020304" pitchFamily="18" charset="0"/>
              </a:rPr>
              <a:t>Poststrukturalismus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 jako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radikalizace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 lingvisticko-etnologického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strukturalismu.</a:t>
            </a:r>
          </a:p>
          <a:p>
            <a:endParaRPr lang="cs-CZ" sz="2400" dirty="0"/>
          </a:p>
          <a:p>
            <a:pPr marR="82296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Poststrukturalismus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 postmoderna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– jsou spojeni s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koncem metafysiky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82296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Poststrukturalistická teorie říká, že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 výrazy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není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nějaký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transcendentní smysl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82296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Smysl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tvoří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až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 jazyce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1635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79161F-7C69-0905-3F72-DD9B3BBBB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DCFC8B3-4917-6955-D8B9-FA0D10DA9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000" y="0"/>
            <a:ext cx="9900000" cy="7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3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7D6698-B450-BDFB-4E44-EB59BFDC5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Významy se rodí z poukazů mezi znaky</a:t>
            </a:r>
            <a:endParaRPr lang="cs-CZ" sz="4000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5C53D0-FAC9-E41B-8A0B-3735EE3F2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Význam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 rodí ve spleti vztahů mezi znaky. 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Toto pletivo vzájemného poukazování se nemůže nikdy uzavřít,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zrod významu nikdy nekončí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nikdy se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nesetkáváme s plným významem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914400" algn="just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Významy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 rodí z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poukazů mezi znaky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v mezerách mezi znaky. </a:t>
            </a:r>
          </a:p>
          <a:p>
            <a:pPr marR="914400" algn="just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Toto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tkanivo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poukazů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nemá žádné centrum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rodí se z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řad otisků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marR="914400" algn="just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tisky není možné sledovat do nějakého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původního místa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k něčemu, co už není znakem.</a:t>
            </a:r>
            <a:endParaRPr lang="cs-CZ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0393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535291-56B7-4928-9094-33FCD2F8D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267A777-2BF9-F46C-C458-FEB22DB49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1002" y="297002"/>
            <a:ext cx="7469999" cy="597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24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A5DF60-341F-6799-86F5-85927CD9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BD93EA6-E2EF-2283-F62D-BD974FE7C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378" y="0"/>
            <a:ext cx="9191244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66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2A279D-DD0A-2697-D4CE-CAAE6937F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</a:rPr>
              <a:t>Diference je původnější než identita </a:t>
            </a:r>
            <a:endParaRPr lang="cs-CZ" sz="4000" b="1" dirty="0">
              <a:latin typeface="+mn-lt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E7B727B-80A2-D882-5F78-3983C7CA4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sz="2400" dirty="0">
                <a:effectLst/>
                <a:ea typeface="Times New Roman" panose="02020603050405020304" pitchFamily="18" charset="0"/>
              </a:rPr>
              <a:t>V metafysice </a:t>
            </a:r>
            <a:r>
              <a:rPr lang="cs-CZ" sz="2400" dirty="0">
                <a:ea typeface="Times New Roman" panose="02020603050405020304" pitchFamily="18" charset="0"/>
              </a:rPr>
              <a:t>je výchozí </a:t>
            </a:r>
            <a:r>
              <a:rPr lang="cs-CZ" sz="2400" b="1" dirty="0">
                <a:ea typeface="Times New Roman" panose="02020603050405020304" pitchFamily="18" charset="0"/>
              </a:rPr>
              <a:t>princip (centrum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)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 vždy v </a:t>
            </a:r>
            <a:r>
              <a:rPr lang="cs-CZ" sz="2400" dirty="0" err="1">
                <a:effectLst/>
                <a:ea typeface="Times New Roman" panose="02020603050405020304" pitchFamily="18" charset="0"/>
              </a:rPr>
              <a:t>nezprostředkovatelném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vztahu sama k sobě.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(Tj. není zde žádné médium, které by tento </a:t>
            </a:r>
            <a:r>
              <a:rPr lang="cs-CZ" sz="2400" dirty="0" err="1">
                <a:effectLst/>
                <a:ea typeface="Times New Roman" panose="02020603050405020304" pitchFamily="18" charset="0"/>
              </a:rPr>
              <a:t>sebevztah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 zprostředkovávalo.)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</a:rPr>
              <a:t>Slovo, které je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opakováno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, se vyskytuje v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novém kontextu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, a proto přijímá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nový smysl. </a:t>
            </a:r>
            <a:r>
              <a:rPr lang="cs-CZ" sz="2400" dirty="0">
                <a:ea typeface="Times New Roman" panose="02020603050405020304" pitchFamily="18" charset="0"/>
              </a:rPr>
              <a:t>I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dentita slova (nebo sémantické jednotky) se opakováním rozpadá. 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Diference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 ustavičné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poukazování na nepřítomné,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poukazování na to, co není zde a na to, co není teď. Toto nepřítomné je základen naší zkušenosti.</a:t>
            </a:r>
            <a:endParaRPr lang="cs-CZ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Náš svět je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"čitelný"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jen proto, že v něm již tento pohyb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diference zanechal stopy.</a:t>
            </a:r>
            <a:endParaRPr lang="cs-CZ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Derrida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problematizuje diferenci označované </a:t>
            </a:r>
            <a:r>
              <a:rPr lang="cs-CZ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označující. Každé označované je zároveň označující. Není žádné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označované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které by bylo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mimo řetězec znaků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cs-CZ" sz="2400" dirty="0">
                <a:effectLst/>
                <a:ea typeface="Times New Roman" panose="02020603050405020304" pitchFamily="18" charset="0"/>
              </a:rPr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35396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130912-2CF6-1EF8-1E79-FEC98C1C5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2873B98-DEFA-2773-EE7C-7AE49CD70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780" y="0"/>
            <a:ext cx="9154439" cy="6876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C3813DA-97A9-7156-4FD6-67F382D0B7AF}"/>
              </a:ext>
            </a:extLst>
          </p:cNvPr>
          <p:cNvSpPr txBox="1"/>
          <p:nvPr/>
        </p:nvSpPr>
        <p:spPr>
          <a:xfrm>
            <a:off x="2531165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https://www.youtube.com/watch?v=G09dfRrUxUM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41AA37D-9AD2-67AC-8FCC-602A49D02E93}"/>
              </a:ext>
            </a:extLst>
          </p:cNvPr>
          <p:cNvSpPr txBox="1"/>
          <p:nvPr/>
        </p:nvSpPr>
        <p:spPr>
          <a:xfrm>
            <a:off x="2814193" y="365125"/>
            <a:ext cx="60903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Nekonečný  řetězec znaků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83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CDB8AA-504C-3653-6E7C-E71118EB6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Písmo je hrou odkazování</a:t>
            </a: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ABD2E4-EC59-BA58-A8CF-10FB721D7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Psaní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nabízí model, v němž se ukazuje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podstata jazyka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– protože si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psaní nespojujeme s vnější skutečností.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Psaní vytváří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propast mezi textem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jakýmkoli jednotným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významem.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Pokud text a jeho význam nejsou jednou a touž věcí, pak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text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nemusí mít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žádný definitivní, konečný význam.</a:t>
            </a:r>
            <a:endParaRPr lang="cs-CZ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>
                <a:effectLst/>
                <a:ea typeface="Times New Roman" panose="02020603050405020304" pitchFamily="18" charset="0"/>
              </a:rPr>
              <a:t>Znak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je osvobozen z podřízenosti skutečnosti nebo přítomnosti.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06609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62583C-2274-C2D3-F5B5-EB3BCB121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Psaní - "věc" o sobě</a:t>
            </a: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BE6F84-461A-CA06-2C34-A952513F6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118872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Psaní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není výtvor nějaké vyšší skutečnosti, ale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"věc" sama o sobě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118872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Psaní nereprodukuje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vnější skutečnost, která by byla za ním, ani tuto skutečnost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neredukuje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118872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Psaní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 příčina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vzniku nové skutečnosti.</a:t>
            </a:r>
          </a:p>
          <a:p>
            <a:pPr marR="118872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Způsob, jakým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vypovídáme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o světě, určuje náš přístup k tomu, co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považujeme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za skutečnost.</a:t>
            </a:r>
          </a:p>
          <a:p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Psaní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již není třeba považovat za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náhradu něčeho jiného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co leží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 ním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za označující prvek, který hledá svoje označované.</a:t>
            </a:r>
            <a:endParaRPr lang="cs-CZ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2696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E31343-962B-BD68-330F-8CA922B41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latin typeface="+mn-lt"/>
              </a:rPr>
              <a:t>Psaní je prvotní, předchází zkušenosti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146BCA-4842-33DE-689F-26EF8D57E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Pojem psaní</a:t>
            </a:r>
            <a:r>
              <a:rPr lang="cs-CZ" dirty="0"/>
              <a:t>, chápaný silně, není druhotný či pomocný nástroj myšlení, mluvení či bytí.</a:t>
            </a:r>
          </a:p>
          <a:p>
            <a:r>
              <a:rPr lang="cs-CZ" dirty="0"/>
              <a:t>Je naopak </a:t>
            </a:r>
            <a:r>
              <a:rPr lang="cs-CZ" b="1" dirty="0"/>
              <a:t>prvotní sktrukturou</a:t>
            </a:r>
            <a:r>
              <a:rPr lang="cs-CZ" dirty="0"/>
              <a:t>, která myšlení, mluvení a bytí umožňuje. </a:t>
            </a:r>
          </a:p>
          <a:p>
            <a:r>
              <a:rPr lang="cs-CZ" b="1" dirty="0"/>
              <a:t>Psaní předchází i zkušenosti</a:t>
            </a:r>
            <a:r>
              <a:rPr lang="cs-CZ" dirty="0"/>
              <a:t>, protože tu lze uchopit a vyslovit vždy již </a:t>
            </a:r>
            <a:r>
              <a:rPr lang="cs-CZ" b="1" dirty="0"/>
              <a:t>jen v určitých kulturních a konceptuálních rámcích </a:t>
            </a:r>
            <a:r>
              <a:rPr lang="cs-CZ" dirty="0"/>
              <a:t>– tudíž již jako strukturovanou, již jakou součást určitého diskursu.</a:t>
            </a:r>
          </a:p>
        </p:txBody>
      </p:sp>
    </p:spTree>
    <p:extLst>
      <p:ext uri="{BB962C8B-B14F-4D97-AF65-F5344CB8AC3E}">
        <p14:creationId xmlns:p14="http://schemas.microsoft.com/office/powerpoint/2010/main" val="213478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D873DF-77F1-88F8-9C98-46394A0CC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Neustálé odkládání konečného významu</a:t>
            </a:r>
            <a:br>
              <a:rPr lang="cs-CZ" sz="18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536246-27AD-3DC9-19B4-ED3881258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347"/>
            <a:ext cx="10515600" cy="4351338"/>
          </a:xfrm>
        </p:spPr>
        <p:txBody>
          <a:bodyPr/>
          <a:lstStyle/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Podle </a:t>
            </a:r>
            <a:r>
              <a:rPr lang="cs-CZ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Derridy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psaný text "strojem"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který produkuje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neustálé odkládání významu.</a:t>
            </a:r>
            <a:endParaRPr lang="cs-CZ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Text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trpí jak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absencí subjektu psaní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tak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absencí označované věci – referentu.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7C44E33-76F3-6DEF-04AF-68019C98F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873" y="2963779"/>
            <a:ext cx="4716000" cy="37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62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FD998-503E-545F-C20F-42CA15F7B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Obrat k jazyku - obrat k postmodernismu</a:t>
            </a: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707249-8B0F-8347-171C-60D5AC002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 obratu k jazyku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 stal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obrat k postmodernismu.</a:t>
            </a: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ekonstrukce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autonomního jazyka,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dekonstrukce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ideje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transparentnosti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jazyka.</a:t>
            </a: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endParaRPr lang="cs-CZ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Od paradigmatu vědomí k paradigmatu komunikace.</a:t>
            </a: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endParaRPr lang="cs-CZ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 paradigmatu řádu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(systému, konstrukce)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 paradigmatu hry.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2650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4FEF0D-7BFE-F1BF-50DD-211B3A4F4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Autofit/>
          </a:bodyPr>
          <a:lstStyle/>
          <a:p>
            <a:pPr algn="ctr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Znaky jsou jako peníze</a:t>
            </a: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Sémiotická povaha peněz</a:t>
            </a: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432815-2991-3CBD-4A9E-CC04B80A5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33928"/>
            <a:ext cx="10929080" cy="5096656"/>
          </a:xfrm>
        </p:spPr>
        <p:txBody>
          <a:bodyPr>
            <a:normAutofit/>
          </a:bodyPr>
          <a:lstStyle/>
          <a:p>
            <a:r>
              <a:rPr lang="cs-CZ" sz="2400" b="1" dirty="0">
                <a:ea typeface="Times New Roman" panose="02020603050405020304" pitchFamily="18" charset="0"/>
              </a:rPr>
              <a:t>P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eníze jsou znakem,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který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zastupuje něco jiného</a:t>
            </a:r>
            <a:r>
              <a:rPr lang="cs-CZ" sz="2400" dirty="0">
                <a:effectLst/>
              </a:rPr>
              <a:t> 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</a:rPr>
              <a:t>Existují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dvě řady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vzájemně propojených entit.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Na jedné straně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jsou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různé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peněžní znaky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(mince, dolarové bankovky, šeky, eura atp.)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na druhé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je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straně zboží.</a:t>
            </a:r>
            <a:r>
              <a:rPr lang="cs-CZ" sz="2400" b="1" dirty="0">
                <a:effectLst/>
              </a:rPr>
              <a:t> 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Každý nový akt nákupu ustanovuje nové křížení významových řad: homonymické řady (zboží) a synonymické řady (peníze).</a:t>
            </a: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Pozn.: Vztah mezi homonymitou a synonymitou</a:t>
            </a:r>
          </a:p>
          <a:p>
            <a:pPr marL="0" indent="0">
              <a:buNone/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	homonyma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– slova stejného znění</a:t>
            </a:r>
          </a:p>
          <a:p>
            <a:pPr marL="0" indent="0">
              <a:buNone/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  	</a:t>
            </a:r>
            <a:r>
              <a:rPr lang="cs-CZ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synonyma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– slova stejného významu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Časoprostorové posunutí znaku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které musí </a:t>
            </a:r>
            <a:r>
              <a:rPr lang="cs-CZ" sz="2400" b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poststrukturalismus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u jazykového znaku dokazovat, je u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peněžního znaku zřejmé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Tatáž položka si ve stejný den vynucuje zcela jiné ceny. Zároveň jsem denně svědky změny cen.</a:t>
            </a:r>
            <a:endParaRPr lang="cs-CZ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endParaRPr lang="cs-CZ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0876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54EE7-D465-28F7-C9D3-503C5E11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Mluvená řeč </a:t>
            </a:r>
            <a:r>
              <a:rPr lang="cs-CZ" sz="4000" b="1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písmo</a:t>
            </a: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07570D-A466-F522-2D5F-D93B0E046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Mluvená řeč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definuje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smysl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jako něco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bezprostředně přítomného.</a:t>
            </a:r>
          </a:p>
          <a:p>
            <a:pPr marR="914400">
              <a:tabLst>
                <a:tab pos="23774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Písmo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 tolerováno pouze jako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nutné zlo,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protože přítomnost smyslu rozkládá do</a:t>
            </a:r>
            <a:r>
              <a:rPr lang="cs-CZ" sz="2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nekonečných komentářů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interpretací a reinterpretací.</a:t>
            </a:r>
            <a:endParaRPr lang="cs-CZ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Ideálem filosofie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jednoznačně vyřčené slovo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Jejím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traumatem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otevřený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neustále interpretovatelný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text,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který je do nekonečna rozváděn.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9681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8B308-6B97-C841-0103-A227F7182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Písmo podrývá autoritu systému</a:t>
            </a: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3A33B7-6242-385B-4C3B-80E334A8D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Derrida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 staví na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stranu písma,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neboť si myslí, že v něm našel prostředek, jak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podrývat autoritu systému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celého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represivního </a:t>
            </a:r>
            <a:r>
              <a:rPr lang="cs-CZ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logocentrismu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cs-CZ" sz="2400" dirty="0">
                <a:effectLst/>
                <a:ea typeface="Times New Roman" panose="02020603050405020304" pitchFamily="18" charset="0"/>
              </a:rPr>
              <a:t> </a:t>
            </a: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Avantgarda je proti systematickému myšlení.</a:t>
            </a:r>
          </a:p>
          <a:p>
            <a:pPr marR="82296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Francouzská avantgarda 60. let – </a:t>
            </a:r>
            <a:r>
              <a:rPr lang="cs-CZ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Barthes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Derrida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už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nevěří systematickému myšlení, </a:t>
            </a:r>
          </a:p>
          <a:p>
            <a:pPr marR="82296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vnímá pouze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ambivalenci a mnohoznačnost,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neexistuje už možnost překonat mnohoznačnost pomocí pojmové konstrukce nebo jednoty protikladů.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82673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DBF3A0-A9DB-73C9-00C3-FE62A8D4B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Kritika pojmu systému</a:t>
            </a: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765B79-BA10-A1B1-EA36-4C4684D34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Autofit/>
          </a:bodyPr>
          <a:lstStyle/>
          <a:p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Neexistuje transcendentální význam.</a:t>
            </a:r>
          </a:p>
          <a:p>
            <a:r>
              <a:rPr lang="cs-CZ" sz="2400" b="1" dirty="0">
                <a:ea typeface="Times New Roman" panose="02020603050405020304" pitchFamily="18" charset="0"/>
              </a:rPr>
              <a:t>J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azyk otevřený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a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neukončitelný,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pak existuje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nekonečné spolupůsobení znaků,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nikoli však označované (význam) jako jednoznačně určitelná hodnota.</a:t>
            </a:r>
            <a:r>
              <a:rPr lang="cs-CZ" sz="2400" dirty="0">
                <a:effectLst/>
              </a:rPr>
              <a:t> </a:t>
            </a:r>
          </a:p>
          <a:p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Neexistuje nevinný čtenář.</a:t>
            </a:r>
          </a:p>
          <a:p>
            <a:r>
              <a:rPr lang="cs-CZ" sz="2400" b="1" dirty="0">
                <a:effectLst/>
                <a:ea typeface="Times New Roman" panose="02020603050405020304" pitchFamily="18" charset="0"/>
              </a:rPr>
              <a:t>Neexistuje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"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objektivní" text.</a:t>
            </a:r>
            <a:r>
              <a:rPr lang="cs-CZ" sz="2400" b="1" dirty="0">
                <a:effectLst/>
              </a:rPr>
              <a:t> </a:t>
            </a: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Neexistuje nezaujatá kritika.</a:t>
            </a:r>
          </a:p>
          <a:p>
            <a:pPr marR="109728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Všechny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kritické postoje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soudy pouze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maskují politickou a ekonomickou ideologii,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neexistuje "neutrální" nebo "nevinný" kritický postoj.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</a:rPr>
              <a:t>Kritik se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 podílí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na díle,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které čte, není konzumentem hotového výrobku,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ale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tvoří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 jej.</a:t>
            </a:r>
            <a:r>
              <a:rPr lang="cs-CZ" sz="2400" dirty="0">
                <a:effectLst/>
              </a:rPr>
              <a:t>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5680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409A32-4AE4-CF7C-F14B-D547C1FA1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Dekonstrukce subjektivity</a:t>
            </a:r>
            <a:br>
              <a:rPr lang="cs-CZ" sz="18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1D5FD8-C648-65C6-B13D-BAEE1C549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Derrida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také kritizuje a dekonstruuje subjektivitu, která je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založena na nadvládě systému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logocentrismus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 a na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potlačení přírody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(sexuality).</a:t>
            </a:r>
          </a:p>
          <a:p>
            <a:r>
              <a:rPr lang="cs-CZ" sz="2400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Jde o kritiku </a:t>
            </a:r>
            <a:r>
              <a:rPr lang="cs-CZ" sz="2400" b="1" kern="0" dirty="0">
                <a:effectLst/>
                <a:ea typeface="Calibri" panose="020F0502020204030204" pitchFamily="34" charset="0"/>
                <a:cs typeface="ñwÔ8"/>
              </a:rPr>
              <a:t>přítomnosti </a:t>
            </a:r>
            <a:r>
              <a:rPr lang="cs-CZ" sz="2400" b="1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 sebe sama</a:t>
            </a:r>
            <a:r>
              <a:rPr lang="cs-CZ" sz="2400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tj. </a:t>
            </a:r>
            <a:r>
              <a:rPr lang="cs-CZ" sz="2400" b="1" kern="0" dirty="0">
                <a:effectLst/>
                <a:ea typeface="Calibri" panose="020F0502020204030204" pitchFamily="34" charset="0"/>
                <a:cs typeface="ñwÔ8"/>
              </a:rPr>
              <a:t>vědomí </a:t>
            </a:r>
            <a:r>
              <a:rPr lang="cs-CZ" sz="2400" b="1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subjektu </a:t>
            </a:r>
            <a:r>
              <a:rPr lang="cs-CZ" sz="2400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identického se sebou samým.</a:t>
            </a:r>
            <a:endParaRPr lang="cs-CZ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9403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E3539A-BDE1-35CA-5BB6-82CA9C33D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34AAEE0-1CE1-C416-A41C-9D29D30CC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0000" y="0"/>
            <a:ext cx="9312000" cy="6984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C58C590-9840-B72E-1D56-F99F730100AB}"/>
              </a:ext>
            </a:extLst>
          </p:cNvPr>
          <p:cNvSpPr txBox="1"/>
          <p:nvPr/>
        </p:nvSpPr>
        <p:spPr>
          <a:xfrm>
            <a:off x="2808515" y="76629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Dekonstrukce obrazového sdělení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24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31BE00-C772-6D7D-592A-6CA203184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Píše psaní</a:t>
            </a:r>
            <a:br>
              <a:rPr lang="cs-CZ" sz="18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5F5788-4D7D-5158-4C3D-CE08C1C17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Píše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psaní, nikoli autoři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člověk pouze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vyhoví struktuře jazyka.</a:t>
            </a:r>
            <a:endParaRPr lang="cs-CZ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Viz </a:t>
            </a:r>
            <a:r>
              <a:rPr lang="cs-CZ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Barthes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– fašismus jazyka.</a:t>
            </a:r>
          </a:p>
          <a:p>
            <a:r>
              <a:rPr lang="cs-CZ" sz="2400" b="1" kern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Obrat k aktu psaní</a:t>
            </a:r>
            <a:r>
              <a:rPr lang="cs-CZ" sz="2400" kern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je současně obratem k </a:t>
            </a:r>
            <a:r>
              <a:rPr lang="cs-CZ" sz="2400" b="1" kern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cs-CZ" sz="2400" b="1" kern="0" dirty="0" err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materialitě</a:t>
            </a:r>
            <a:r>
              <a:rPr lang="cs-CZ" sz="2400" b="1" kern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" řeči</a:t>
            </a:r>
            <a:r>
              <a:rPr lang="cs-CZ" sz="2400" kern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k </a:t>
            </a:r>
            <a:r>
              <a:rPr lang="cs-CZ" sz="2400" b="1" kern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textu,</a:t>
            </a:r>
            <a:r>
              <a:rPr lang="cs-CZ" sz="2400" kern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který není pouhým nositelem idejí, nýbrž artikuluje a </a:t>
            </a:r>
            <a:r>
              <a:rPr lang="cs-CZ" sz="2400" b="1" kern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rozehrává své vlastní možnosti</a:t>
            </a:r>
            <a:r>
              <a:rPr lang="cs-CZ" sz="2400" kern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400" dirty="0">
              <a:effectLst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7663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F13E3-A931-A203-F91C-DCE5583DB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Přitakání hře – nekonečnému rozptylu významů</a:t>
            </a:r>
            <a:br>
              <a:rPr lang="cs-CZ" sz="18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A170CE-3824-EA44-FFD1-BD26BFFB3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588" y="1690688"/>
            <a:ext cx="11197652" cy="4802187"/>
          </a:xfrm>
        </p:spPr>
        <p:txBody>
          <a:bodyPr>
            <a:normAutofit/>
          </a:bodyPr>
          <a:lstStyle/>
          <a:p>
            <a:r>
              <a:rPr lang="cs-CZ" sz="2400" b="1" dirty="0">
                <a:effectLst/>
                <a:ea typeface="Times New Roman" panose="02020603050405020304" pitchFamily="18" charset="0"/>
              </a:rPr>
              <a:t>Přitakáním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světu znaků bez vady, bez pravdy,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bez původu,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který je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otevřený naší aktivní interpretaci.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endParaRPr lang="cs-CZ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Neovladatelná </a:t>
            </a:r>
            <a:r>
              <a:rPr lang="cs-CZ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diferaence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– od polysémie k </a:t>
            </a:r>
            <a:r>
              <a:rPr lang="cs-CZ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disemii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Nekonečný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rozptyl diseminace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 liší od polysémie tím, že diseminace je již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neovladatelná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47096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F84C18-C9E9-1EEF-FD05-B156C01B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C15907B-A7EF-7915-E9B7-98AF15648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-81000"/>
            <a:ext cx="10500974" cy="7020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DB7684B-20E9-9A9E-1DE2-A3A72F2AFFEB}"/>
              </a:ext>
            </a:extLst>
          </p:cNvPr>
          <p:cNvSpPr txBox="1"/>
          <p:nvPr/>
        </p:nvSpPr>
        <p:spPr>
          <a:xfrm>
            <a:off x="6731669" y="6123543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Peter </a:t>
            </a:r>
            <a:r>
              <a:rPr lang="cs-CZ" dirty="0" err="1"/>
              <a:t>Eisenman</a:t>
            </a:r>
            <a:r>
              <a:rPr lang="cs-CZ" dirty="0"/>
              <a:t>, House III, Axon study-</a:t>
            </a:r>
            <a:r>
              <a:rPr lang="cs-CZ" dirty="0" err="1"/>
              <a:t>sketch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5E9D30F-BD35-017D-4606-6ADFA5EACDB5}"/>
              </a:ext>
            </a:extLst>
          </p:cNvPr>
          <p:cNvSpPr txBox="1"/>
          <p:nvPr/>
        </p:nvSpPr>
        <p:spPr>
          <a:xfrm>
            <a:off x="1317172" y="365125"/>
            <a:ext cx="6422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Dekonstruktivismus v architektuře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6687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29989E-ADEC-F5DC-7DCE-F25D27DC7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01F3C8CB-81F0-3F2B-AB5D-76980D967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3659" y="0"/>
            <a:ext cx="9444682" cy="6372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6A57840-44B6-3236-C959-85A624B4CB77}"/>
              </a:ext>
            </a:extLst>
          </p:cNvPr>
          <p:cNvSpPr txBox="1"/>
          <p:nvPr/>
        </p:nvSpPr>
        <p:spPr>
          <a:xfrm>
            <a:off x="2334126" y="6308209"/>
            <a:ext cx="79408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Coop </a:t>
            </a:r>
            <a:r>
              <a:rPr lang="cs-CZ" dirty="0" err="1"/>
              <a:t>Himmelb</a:t>
            </a:r>
            <a:r>
              <a:rPr lang="cs-CZ" dirty="0"/>
              <a:t>(l)au, </a:t>
            </a:r>
            <a:r>
              <a:rPr lang="cs-CZ" dirty="0" err="1"/>
              <a:t>Přestavba</a:t>
            </a:r>
            <a:r>
              <a:rPr lang="cs-CZ" dirty="0"/>
              <a:t> </a:t>
            </a:r>
            <a:r>
              <a:rPr lang="cs-CZ" dirty="0" err="1"/>
              <a:t>střechy</a:t>
            </a:r>
            <a:r>
              <a:rPr lang="cs-CZ" dirty="0"/>
              <a:t> </a:t>
            </a:r>
            <a:r>
              <a:rPr lang="cs-CZ" dirty="0" err="1"/>
              <a:t>Falkestrasse</a:t>
            </a:r>
            <a:r>
              <a:rPr lang="cs-CZ" dirty="0"/>
              <a:t>, </a:t>
            </a:r>
            <a:r>
              <a:rPr lang="cs-CZ" dirty="0" err="1"/>
              <a:t>Víden</a:t>
            </a:r>
            <a:r>
              <a:rPr lang="cs-CZ" dirty="0"/>
              <a:t>̌, 1988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B57B2F0-86CE-F9D9-880F-66831E2F53F3}"/>
              </a:ext>
            </a:extLst>
          </p:cNvPr>
          <p:cNvSpPr txBox="1"/>
          <p:nvPr/>
        </p:nvSpPr>
        <p:spPr>
          <a:xfrm>
            <a:off x="1942071" y="4860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Dekonstruktivismus v architektuře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9072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801A7E-0455-2179-3947-A07FFA429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7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</a:rPr>
              <a:t>Obrat k </a:t>
            </a:r>
            <a:r>
              <a:rPr lang="cs-CZ" sz="4000" b="1" kern="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cs-CZ" sz="4000" b="1" kern="0" dirty="0" err="1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materialitě</a:t>
            </a:r>
            <a:r>
              <a:rPr lang="cs-CZ" sz="4000" b="1" kern="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" řeči - k textu</a:t>
            </a:r>
            <a:endParaRPr lang="cs-CZ" sz="4000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C877DA-2E62-EF43-DE5E-11F35FD4E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0346"/>
            <a:ext cx="11081657" cy="5362871"/>
          </a:xfrm>
        </p:spPr>
        <p:txBody>
          <a:bodyPr>
            <a:normAutofit/>
          </a:bodyPr>
          <a:lstStyle/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Obrat k aktu psaní,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 "</a:t>
            </a:r>
            <a:r>
              <a:rPr lang="cs-CZ" sz="2400" b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materialitě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" řeči, k textu.</a:t>
            </a:r>
            <a:endParaRPr lang="cs-CZ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82296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Reprezentace světa není nikdy nevinná a neutrální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– viz </a:t>
            </a:r>
            <a:r>
              <a:rPr lang="cs-CZ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Foucault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jeho pojem epistémé – jedná se 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sublimovanou vůli k moci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82296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Řeč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je sociální fakt a je proto vždy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kontrolována, klasifikována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učleňována postupy, jejichž úkolem je střežit její moc. Procedury mají korigovat nebezpečí řeči. Řeč je riskantní a musí být normována. 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Barthes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cs-CZ" sz="2400" b="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cs-CZ" sz="24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jazyk</a:t>
            </a:r>
            <a:r>
              <a:rPr lang="cs-CZ" sz="2400" b="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není ani zpátečnický, ani pokrokový, nýbrž je prostě </a:t>
            </a:r>
            <a:r>
              <a:rPr lang="cs-CZ" sz="2400" b="1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fašistický</a:t>
            </a:r>
            <a:r>
              <a:rPr lang="cs-CZ" sz="2400" b="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Neboť fašismus nezáleží v tom, že zabraňuje něco říci, nýbrž v tom, že nás nutí něco říkat."</a:t>
            </a:r>
            <a:endParaRPr lang="cs-CZ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Řeč je zákonodárná.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Jazyk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znamená nikoli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sdělnost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nýbrž </a:t>
            </a:r>
            <a:r>
              <a:rPr lang="cs-CZ" sz="24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podmaněnost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Řeč je modelem normy.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7907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4EBC1D-F616-1B86-E96B-B281FCB51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Směr k negativitě</a:t>
            </a:r>
            <a:br>
              <a:rPr lang="cs-CZ" sz="18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7B1406-B2C9-4A77-FE92-5C409BF8E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84026"/>
            <a:ext cx="10629275" cy="5008849"/>
          </a:xfrm>
        </p:spPr>
        <p:txBody>
          <a:bodyPr>
            <a:normAutofit fontScale="92500"/>
          </a:bodyPr>
          <a:lstStyle/>
          <a:p>
            <a:r>
              <a:rPr lang="cs-CZ" sz="2400" dirty="0">
                <a:effectLst/>
                <a:ea typeface="Times New Roman" panose="02020603050405020304" pitchFamily="18" charset="0"/>
              </a:rPr>
              <a:t>Dekonstrukce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nepodporuje rozvoj sociálních věd, všechny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premisy teoretického myšlení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zpochybňuje jako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metafysické.</a:t>
            </a:r>
            <a:r>
              <a:rPr lang="cs-CZ" sz="2400" dirty="0">
                <a:effectLst/>
              </a:rPr>
              <a:t> 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Derrida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nahrazuje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sebeprezentaci identických významů hrou systémů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které nejsou zasazeny do žádného jednotícího pole.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Nastupuje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spleť odkazů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 jiným členům téhož artikulačního řádu i k jiným řádům.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 světě vnímání nenachází </a:t>
            </a:r>
            <a:r>
              <a:rPr lang="cs-CZ" sz="2400" b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Derrida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zdroj smyslu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ani věc samu, kterou tu chtěla najít fenomenologie.</a:t>
            </a:r>
            <a:endParaRPr lang="cs-CZ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Skutečnost je jen písmem, textem.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 </a:t>
            </a:r>
            <a:r>
              <a:rPr lang="cs-CZ" sz="2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Derridu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není ani prožívaná ani vnímaná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skutečnost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něčím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původním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je jen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jedním z písem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které musíme</a:t>
            </a:r>
            <a:r>
              <a:rPr lang="cs-CZ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stejně jako jiná písma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interpretovat.</a:t>
            </a:r>
            <a:endParaRPr lang="cs-CZ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Mluvíme-li a píšeme-li 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skutečnosti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pohybujeme se pouze v rámci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jednoho systému označování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který odkazuje k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jinému systému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Svět jako nekonečná hra signifikace.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97651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EDE30-F693-56E3-23EA-196C8EFCC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Zrcadlový labyrint či poušť</a:t>
            </a: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55B2E5-BD05-96E1-439C-CB6BC0341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 této sítě poukazů, diferencí a reprezentací v níž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není nic původního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nelze uniknout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nelze se dostat ven z tohoto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zrcadlového labyrintu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setkat se s živou, bezprostřední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přítomností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ta je jen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iluzí a snem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který sní obyvatelé labyrintu.</a:t>
            </a:r>
          </a:p>
          <a:p>
            <a:r>
              <a:rPr lang="cs-CZ" sz="2400" dirty="0" err="1">
                <a:effectLst/>
                <a:ea typeface="Times New Roman" panose="02020603050405020304" pitchFamily="18" charset="0"/>
              </a:rPr>
              <a:t>Borges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: jsou dva typy labyrintu – spleť chodeb a poušť. </a:t>
            </a:r>
          </a:p>
          <a:p>
            <a:r>
              <a:rPr lang="cs-CZ" sz="2400" b="1" dirty="0">
                <a:effectLst/>
                <a:ea typeface="Times New Roman" panose="02020603050405020304" pitchFamily="18" charset="0"/>
              </a:rPr>
              <a:t>Labyrint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 začíná tam, kde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mizí strukturace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prostoru, tiché a nenápadné vedení krajiny, věcí a vztahů ve světě.</a:t>
            </a:r>
            <a:r>
              <a:rPr lang="cs-CZ" sz="2400" dirty="0">
                <a:effectLst/>
              </a:rPr>
              <a:t>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767183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7FCA31-7EED-6359-66F6-E5B089C6F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E1FF09E-2361-081F-F00E-0D1252FF6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1337" y="0"/>
            <a:ext cx="10285167" cy="7092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5ECC409-A7C3-9C5E-B1BD-96438736A20E}"/>
              </a:ext>
            </a:extLst>
          </p:cNvPr>
          <p:cNvSpPr txBox="1"/>
          <p:nvPr/>
        </p:nvSpPr>
        <p:spPr>
          <a:xfrm>
            <a:off x="8431516" y="5720382"/>
            <a:ext cx="711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Gilles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Deleuze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Fold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65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68999E-6014-EC9B-0648-3604B8EF9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Klasická struktura</a:t>
            </a:r>
            <a:br>
              <a:rPr lang="cs-CZ" sz="18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4DD246-21A9-37FD-2922-4AB859747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Klasická struktura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určována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něčím, co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leží mimo ni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něčím, co tvoří její smysl.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Jsoucí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 vykládáno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 základě nejsoucího </a:t>
            </a:r>
            <a:r>
              <a:rPr lang="cs-CZ" sz="24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(Bůh, idea, přírodovědecká abstrakce).</a:t>
            </a:r>
            <a:endParaRPr lang="cs-CZ" sz="24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Neměnnost významu v klasickém strukturalismu.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Podle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klasického strukturalismu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smysl znaku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během komunikace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nemění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Klasický strukturalismus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předpokládá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sémantickou identitu znaku.</a:t>
            </a:r>
            <a:endParaRPr lang="cs-CZ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>
                <a:effectLst/>
                <a:ea typeface="Times New Roman" panose="02020603050405020304" pitchFamily="18" charset="0"/>
              </a:rPr>
              <a:t>Znak v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klasickém strukturalismu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by byl pouhým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nástrojem přenášejícím význam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od jednoho mozku ke druhému. (To je možný ideál v jazyce vědy, nikoli jazyce umění.)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321843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2E88E-8741-CB40-30C1-F94602CF3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Víra v celost je chápána jako omezení</a:t>
            </a:r>
            <a:br>
              <a:rPr lang="cs-CZ" sz="18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6C0AC9-0579-D8AD-486F-0B22ECE93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effectLst/>
                <a:ea typeface="Times New Roman" panose="02020603050405020304" pitchFamily="18" charset="0"/>
              </a:rPr>
              <a:t>Víra, že navzdory naší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fragmentární zkušenosti,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musí někde existovat nějaká vykupující a ospravedlňující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celost,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omezuje naše chápání světa. 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</a:rPr>
              <a:t>Hledání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definitivní a smysluplné jednoty člověka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a světa vychází z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"humanistického"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pojetí světa, v jehož středu je Člověk (evropský). </a:t>
            </a:r>
          </a:p>
          <a:p>
            <a:r>
              <a:rPr lang="cs-CZ" sz="2400" dirty="0">
                <a:effectLst/>
                <a:ea typeface="Times New Roman" panose="02020603050405020304" pitchFamily="18" charset="0"/>
              </a:rPr>
              <a:t>Pokud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neexistuje "lidská přirozenost" 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– či transcendentální smysl nebo definitivní označované -, pak je nutné </a:t>
            </a:r>
            <a:r>
              <a:rPr lang="cs-CZ" sz="2400" b="1" dirty="0">
                <a:effectLst/>
                <a:ea typeface="Times New Roman" panose="02020603050405020304" pitchFamily="18" charset="0"/>
              </a:rPr>
              <a:t>celou sféru označovaného značně rozšířit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97110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12D1CA-BEBE-D666-59BF-8AE96AB0C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Poststrukturalistická struktura – bez transcendentálního centra</a:t>
            </a:r>
            <a:br>
              <a:rPr lang="cs-CZ" sz="18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E7007E-D363-076E-EE60-C44C98E74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51"/>
          </a:xfrm>
        </p:spPr>
        <p:txBody>
          <a:bodyPr>
            <a:normAutofit/>
          </a:bodyPr>
          <a:lstStyle/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Podle </a:t>
            </a:r>
            <a:r>
              <a:rPr lang="cs-CZ" sz="2600" dirty="0"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acquese </a:t>
            </a:r>
            <a:r>
              <a:rPr lang="cs-CZ" sz="26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Derridy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neexistuje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žádné transcendentální centrum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Hledání centra </a:t>
            </a:r>
            <a:r>
              <a:rPr lang="cs-CZ" sz="26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struktury,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principu, </a:t>
            </a:r>
            <a:r>
              <a:rPr lang="cs-CZ" sz="26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který je zdrojem smyslu se ukazuje jako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historicky proměnlivé</a:t>
            </a:r>
            <a:r>
              <a:rPr lang="cs-CZ" sz="26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Jednou je nejvyšším principem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voda</a:t>
            </a:r>
            <a:r>
              <a:rPr lang="cs-CZ" sz="26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jindy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oheň, </a:t>
            </a:r>
            <a:r>
              <a:rPr lang="cs-CZ" sz="26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pak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duch. </a:t>
            </a:r>
            <a:r>
              <a:rPr lang="cs-CZ" sz="26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Poté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bůh, racionalita</a:t>
            </a:r>
            <a:r>
              <a:rPr lang="cs-CZ" sz="26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subjektivita, </a:t>
            </a:r>
            <a:r>
              <a:rPr lang="cs-CZ" sz="26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pak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vůle k moci </a:t>
            </a:r>
            <a:r>
              <a:rPr lang="cs-CZ" sz="26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či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technika</a:t>
            </a:r>
            <a:r>
              <a:rPr lang="cs-CZ" sz="26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b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Existuje však takovýto jednoduchý a atemporální princip?</a:t>
            </a:r>
            <a:endParaRPr lang="cs-CZ" sz="26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Střídání základních principů bylo vždy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hledáním přítomného smyslu. </a:t>
            </a:r>
          </a:p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Tj. jde  o pojetí smyslu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bytí jako přítomnosti</a:t>
            </a:r>
            <a:r>
              <a:rPr lang="cs-CZ" sz="26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 hledání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principu</a:t>
            </a:r>
            <a:r>
              <a:rPr lang="cs-CZ" sz="2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který </a:t>
            </a:r>
            <a:r>
              <a:rPr lang="cs-CZ" sz="2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byl myšlenkově dosažitelný a uchopitelný.</a:t>
            </a:r>
            <a:endParaRPr lang="cs-CZ" sz="2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6040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8F479A-0799-35FC-A00C-9C2CB788E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D563979-1441-3495-844F-752AFB363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4000" y="-225000"/>
            <a:ext cx="9744000" cy="73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83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CCE72A-48CE-2673-3E70-86416EEE7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Neustálá interpretace </a:t>
            </a:r>
            <a:r>
              <a:rPr lang="cs-CZ" sz="4000" b="1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centrum</a:t>
            </a:r>
            <a:b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73371D-3B7A-724B-871E-5AF6C5AE9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91440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Lze spojit dohromady fakt, že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interpretace bytí nemá žádnou konečnou platnost,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přitom se stále držet představy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že struktura má centrum?</a:t>
            </a:r>
            <a:endParaRPr lang="cs-CZ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Centrum, jako místo odkud čerpá struktura svůj význam.</a:t>
            </a:r>
          </a:p>
          <a:p>
            <a:pPr marR="822960">
              <a:tabLst>
                <a:tab pos="457200" algn="l"/>
                <a:tab pos="1005840" algn="l"/>
                <a:tab pos="1554480" algn="l"/>
                <a:tab pos="2103120" algn="l"/>
                <a:tab pos="2651760" algn="l"/>
                <a:tab pos="3200400" algn="l"/>
                <a:tab pos="3749040" algn="l"/>
                <a:tab pos="4297680" algn="l"/>
                <a:tab pos="4846320" algn="l"/>
                <a:tab pos="5394960" algn="l"/>
                <a:tab pos="5943600" algn="l"/>
                <a:tab pos="6492240" algn="l"/>
                <a:tab pos="7040880" algn="l"/>
                <a:tab pos="7589520" algn="l"/>
                <a:tab pos="8138160" algn="l"/>
                <a:tab pos="8686800" algn="l"/>
                <a:tab pos="9235440" algn="l"/>
                <a:tab pos="9784080" algn="l"/>
                <a:tab pos="10332720" algn="l"/>
                <a:tab pos="10881360" algn="l"/>
                <a:tab pos="11430000" algn="l"/>
                <a:tab pos="11978640" algn="l"/>
              </a:tabLst>
            </a:pP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Význam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se může se </a:t>
            </a:r>
            <a:r>
              <a:rPr lang="cs-CZ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konstituovat jen v rámci hry </a:t>
            </a:r>
            <a:r>
              <a:rPr lang="cs-CZ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vzájemných odkazů označujících (znaků) a označovaných (věcí světa) v dané struktuře.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058475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</TotalTime>
  <Words>2264</Words>
  <Application>Microsoft Macintosh PowerPoint</Application>
  <PresentationFormat>Širokoúhlá obrazovka</PresentationFormat>
  <Paragraphs>178</Paragraphs>
  <Slides>42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Courier New</vt:lpstr>
      <vt:lpstr>Tate regular</vt:lpstr>
      <vt:lpstr>Times New Roman</vt:lpstr>
      <vt:lpstr>Motiv Office</vt:lpstr>
      <vt:lpstr>Poststrukturalismus </vt:lpstr>
      <vt:lpstr>Poststrukturalismus - radikalizace strukturalismu  </vt:lpstr>
      <vt:lpstr>Obrat k jazyku - obrat k postmodernismu </vt:lpstr>
      <vt:lpstr>Obrat k "materialitě" řeči - k textu</vt:lpstr>
      <vt:lpstr>Klasická struktura </vt:lpstr>
      <vt:lpstr>Víra v celost je chápána jako omezení </vt:lpstr>
      <vt:lpstr>Poststrukturalistická struktura – bez transcendentálního centra </vt:lpstr>
      <vt:lpstr>Prezentace aplikace PowerPoint</vt:lpstr>
      <vt:lpstr>Neustálá interpretace x centrum </vt:lpstr>
      <vt:lpstr>Centrum není místo ale funkce</vt:lpstr>
      <vt:lpstr>Prezentace aplikace PowerPoint</vt:lpstr>
      <vt:lpstr>Strukturu nelze ustálit - struktura bez středu - struktura bez centra smyslu  </vt:lpstr>
      <vt:lpstr>Dekonstrukce – neexistuje centrální smysl  </vt:lpstr>
      <vt:lpstr>Důraz na písmo </vt:lpstr>
      <vt:lpstr>Diference – význam neredukovatelný na svoji přítomnost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Významy se rodí z poukazů mezi znaky</vt:lpstr>
      <vt:lpstr>Prezentace aplikace PowerPoint</vt:lpstr>
      <vt:lpstr>Prezentace aplikace PowerPoint</vt:lpstr>
      <vt:lpstr>Diference je původnější než identita </vt:lpstr>
      <vt:lpstr> </vt:lpstr>
      <vt:lpstr>Písmo je hrou odkazování </vt:lpstr>
      <vt:lpstr>Psaní - "věc" o sobě </vt:lpstr>
      <vt:lpstr>Psaní je prvotní, předchází zkušenosti</vt:lpstr>
      <vt:lpstr>Neustálé odkládání konečného významu </vt:lpstr>
      <vt:lpstr>Znaky jsou jako peníze Sémiotická povaha peněz </vt:lpstr>
      <vt:lpstr>Mluvená řeč x písmo </vt:lpstr>
      <vt:lpstr>Písmo podrývá autoritu systému </vt:lpstr>
      <vt:lpstr>Kritika pojmu systému </vt:lpstr>
      <vt:lpstr>Dekonstrukce subjektivity </vt:lpstr>
      <vt:lpstr>Prezentace aplikace PowerPoint</vt:lpstr>
      <vt:lpstr>Píše psaní </vt:lpstr>
      <vt:lpstr>Přitakání hře – nekonečnému rozptylu významů </vt:lpstr>
      <vt:lpstr>Prezentace aplikace PowerPoint</vt:lpstr>
      <vt:lpstr>Prezentace aplikace PowerPoint</vt:lpstr>
      <vt:lpstr>Směr k negativitě </vt:lpstr>
      <vt:lpstr>Zrcadlový labyrint či poušť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Poststrukturalismus </dc:title>
  <dc:creator>Microsoft Office User</dc:creator>
  <cp:lastModifiedBy>Microsoft Office User</cp:lastModifiedBy>
  <cp:revision>32</cp:revision>
  <dcterms:created xsi:type="dcterms:W3CDTF">2024-03-14T19:11:35Z</dcterms:created>
  <dcterms:modified xsi:type="dcterms:W3CDTF">2024-06-06T13:28:44Z</dcterms:modified>
</cp:coreProperties>
</file>