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257" r:id="rId2"/>
    <p:sldId id="282" r:id="rId3"/>
    <p:sldId id="281" r:id="rId4"/>
    <p:sldId id="256" r:id="rId5"/>
    <p:sldId id="258" r:id="rId6"/>
    <p:sldId id="283" r:id="rId7"/>
    <p:sldId id="288" r:id="rId8"/>
    <p:sldId id="287" r:id="rId9"/>
    <p:sldId id="259" r:id="rId10"/>
    <p:sldId id="260" r:id="rId11"/>
    <p:sldId id="261" r:id="rId12"/>
    <p:sldId id="263" r:id="rId13"/>
    <p:sldId id="262" r:id="rId14"/>
    <p:sldId id="284" r:id="rId15"/>
    <p:sldId id="264" r:id="rId16"/>
    <p:sldId id="265" r:id="rId17"/>
    <p:sldId id="295" r:id="rId18"/>
    <p:sldId id="286" r:id="rId19"/>
    <p:sldId id="266" r:id="rId20"/>
    <p:sldId id="268" r:id="rId21"/>
    <p:sldId id="267" r:id="rId22"/>
    <p:sldId id="269" r:id="rId23"/>
    <p:sldId id="270" r:id="rId24"/>
    <p:sldId id="271" r:id="rId25"/>
    <p:sldId id="274" r:id="rId26"/>
    <p:sldId id="289" r:id="rId27"/>
    <p:sldId id="291" r:id="rId28"/>
    <p:sldId id="290" r:id="rId29"/>
    <p:sldId id="292" r:id="rId30"/>
    <p:sldId id="294" r:id="rId31"/>
    <p:sldId id="293" r:id="rId32"/>
    <p:sldId id="285" r:id="rId33"/>
    <p:sldId id="296" r:id="rId34"/>
    <p:sldId id="299" r:id="rId35"/>
    <p:sldId id="297" r:id="rId36"/>
    <p:sldId id="301" r:id="rId37"/>
    <p:sldId id="298" r:id="rId38"/>
    <p:sldId id="300" r:id="rId39"/>
    <p:sldId id="275" r:id="rId40"/>
    <p:sldId id="276" r:id="rId41"/>
    <p:sldId id="277" r:id="rId42"/>
    <p:sldId id="278" r:id="rId43"/>
    <p:sldId id="279" r:id="rId44"/>
    <p:sldId id="280" r:id="rId45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4" autoAdjust="0"/>
    <p:restoredTop sz="48840" autoAdjust="0"/>
  </p:normalViewPr>
  <p:slideViewPr>
    <p:cSldViewPr>
      <p:cViewPr varScale="1">
        <p:scale>
          <a:sx n="36" d="100"/>
          <a:sy n="36" d="100"/>
        </p:scale>
        <p:origin x="2328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B9B548-3616-40A8-8F9F-E0D5B93F25EF}" type="doc">
      <dgm:prSet loTypeId="urn:microsoft.com/office/officeart/2005/8/layout/cycle5" loCatId="cycle" qsTypeId="urn:microsoft.com/office/officeart/2005/8/quickstyle/simple3" qsCatId="simple" csTypeId="urn:microsoft.com/office/officeart/2005/8/colors/colorful1#1" csCatId="colorful" phldr="1"/>
      <dgm:spPr/>
      <dgm:t>
        <a:bodyPr/>
        <a:lstStyle/>
        <a:p>
          <a:endParaRPr lang="cs-CZ"/>
        </a:p>
      </dgm:t>
    </dgm:pt>
    <dgm:pt modelId="{9C574E05-366A-4CDC-B64D-99A3150AE17B}">
      <dgm:prSet phldrT="[Text]"/>
      <dgm:spPr/>
      <dgm:t>
        <a:bodyPr/>
        <a:lstStyle/>
        <a:p>
          <a:r>
            <a:rPr lang="cs-CZ" dirty="0" smtClean="0"/>
            <a:t>Socialistický</a:t>
          </a:r>
          <a:endParaRPr lang="cs-CZ" dirty="0"/>
        </a:p>
      </dgm:t>
    </dgm:pt>
    <dgm:pt modelId="{C0341516-BFDD-4964-9709-51F513FB96F2}" type="parTrans" cxnId="{985D265B-F73B-42F9-A591-5A8967F41881}">
      <dgm:prSet/>
      <dgm:spPr/>
      <dgm:t>
        <a:bodyPr/>
        <a:lstStyle/>
        <a:p>
          <a:endParaRPr lang="cs-CZ"/>
        </a:p>
      </dgm:t>
    </dgm:pt>
    <dgm:pt modelId="{4862D1A1-A860-4E28-82E4-EDB3269815C7}" type="sibTrans" cxnId="{985D265B-F73B-42F9-A591-5A8967F41881}">
      <dgm:prSet/>
      <dgm:spPr/>
      <dgm:t>
        <a:bodyPr/>
        <a:lstStyle/>
        <a:p>
          <a:endParaRPr lang="cs-CZ"/>
        </a:p>
      </dgm:t>
    </dgm:pt>
    <dgm:pt modelId="{47A994D2-EF22-4F0E-87E0-4D679B72E7D0}">
      <dgm:prSet/>
      <dgm:spPr/>
      <dgm:t>
        <a:bodyPr/>
        <a:lstStyle/>
        <a:p>
          <a:r>
            <a:rPr lang="cs-CZ" dirty="0" smtClean="0"/>
            <a:t>Anarchistický</a:t>
          </a:r>
          <a:endParaRPr lang="cs-CZ" dirty="0"/>
        </a:p>
      </dgm:t>
    </dgm:pt>
    <dgm:pt modelId="{B1327AC5-D0C0-4B5B-84AD-4613903B62CB}" type="parTrans" cxnId="{CB5D30C1-F1F3-408F-BC22-54E8F9C001A3}">
      <dgm:prSet/>
      <dgm:spPr/>
      <dgm:t>
        <a:bodyPr/>
        <a:lstStyle/>
        <a:p>
          <a:endParaRPr lang="cs-CZ"/>
        </a:p>
      </dgm:t>
    </dgm:pt>
    <dgm:pt modelId="{EA8DC84A-3A0E-41C7-8CC2-881FE19C1DA7}" type="sibTrans" cxnId="{CB5D30C1-F1F3-408F-BC22-54E8F9C001A3}">
      <dgm:prSet/>
      <dgm:spPr/>
      <dgm:t>
        <a:bodyPr/>
        <a:lstStyle/>
        <a:p>
          <a:endParaRPr lang="cs-CZ"/>
        </a:p>
      </dgm:t>
    </dgm:pt>
    <dgm:pt modelId="{B04F9109-6B1B-4D84-BFA8-A2C8CCD4D403}">
      <dgm:prSet/>
      <dgm:spPr/>
      <dgm:t>
        <a:bodyPr/>
        <a:lstStyle/>
        <a:p>
          <a:r>
            <a:rPr lang="cs-CZ" dirty="0" err="1" smtClean="0"/>
            <a:t>Křesťansko</a:t>
          </a:r>
          <a:r>
            <a:rPr lang="cs-CZ" dirty="0" smtClean="0"/>
            <a:t> sociální</a:t>
          </a:r>
          <a:endParaRPr lang="cs-CZ" dirty="0"/>
        </a:p>
      </dgm:t>
    </dgm:pt>
    <dgm:pt modelId="{50E6DFCD-0C6A-4D97-90F2-E2D570645091}" type="parTrans" cxnId="{F8338D42-EF0E-4366-83A0-D30BB85FD420}">
      <dgm:prSet/>
      <dgm:spPr/>
      <dgm:t>
        <a:bodyPr/>
        <a:lstStyle/>
        <a:p>
          <a:endParaRPr lang="cs-CZ"/>
        </a:p>
      </dgm:t>
    </dgm:pt>
    <dgm:pt modelId="{50907D81-4C06-4D2E-A9E8-39BE44559DD9}" type="sibTrans" cxnId="{F8338D42-EF0E-4366-83A0-D30BB85FD420}">
      <dgm:prSet/>
      <dgm:spPr/>
      <dgm:t>
        <a:bodyPr/>
        <a:lstStyle/>
        <a:p>
          <a:endParaRPr lang="cs-CZ"/>
        </a:p>
      </dgm:t>
    </dgm:pt>
    <dgm:pt modelId="{25E62073-62A1-4260-B2C7-D600C782A5D8}" type="pres">
      <dgm:prSet presAssocID="{81B9B548-3616-40A8-8F9F-E0D5B93F25E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8D5D2763-4BC1-4E7D-9F7C-99CB6EE4F05E}" type="pres">
      <dgm:prSet presAssocID="{9C574E05-366A-4CDC-B64D-99A3150AE17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57430C1-F8C3-4254-80A5-21D26E23EA3F}" type="pres">
      <dgm:prSet presAssocID="{9C574E05-366A-4CDC-B64D-99A3150AE17B}" presName="spNode" presStyleCnt="0"/>
      <dgm:spPr/>
    </dgm:pt>
    <dgm:pt modelId="{F8314495-F0C8-4338-A695-67CC77B97708}" type="pres">
      <dgm:prSet presAssocID="{4862D1A1-A860-4E28-82E4-EDB3269815C7}" presName="sibTrans" presStyleLbl="sibTrans1D1" presStyleIdx="0" presStyleCnt="3"/>
      <dgm:spPr/>
      <dgm:t>
        <a:bodyPr/>
        <a:lstStyle/>
        <a:p>
          <a:endParaRPr lang="cs-CZ"/>
        </a:p>
      </dgm:t>
    </dgm:pt>
    <dgm:pt modelId="{3A52FEC3-5DDD-45C0-B01E-0652DD74D967}" type="pres">
      <dgm:prSet presAssocID="{47A994D2-EF22-4F0E-87E0-4D679B72E7D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1068944-D9FD-46D8-95BD-3FAFBBA9C5FF}" type="pres">
      <dgm:prSet presAssocID="{47A994D2-EF22-4F0E-87E0-4D679B72E7D0}" presName="spNode" presStyleCnt="0"/>
      <dgm:spPr/>
    </dgm:pt>
    <dgm:pt modelId="{274AFCF7-3A39-4A87-9AF5-8FB1951E1E9A}" type="pres">
      <dgm:prSet presAssocID="{EA8DC84A-3A0E-41C7-8CC2-881FE19C1DA7}" presName="sibTrans" presStyleLbl="sibTrans1D1" presStyleIdx="1" presStyleCnt="3"/>
      <dgm:spPr/>
      <dgm:t>
        <a:bodyPr/>
        <a:lstStyle/>
        <a:p>
          <a:endParaRPr lang="cs-CZ"/>
        </a:p>
      </dgm:t>
    </dgm:pt>
    <dgm:pt modelId="{44E86589-C880-4A3A-BF8C-0226BDD1C7A2}" type="pres">
      <dgm:prSet presAssocID="{B04F9109-6B1B-4D84-BFA8-A2C8CCD4D40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0B6BAE4-513C-4808-AC5A-208089D14954}" type="pres">
      <dgm:prSet presAssocID="{B04F9109-6B1B-4D84-BFA8-A2C8CCD4D403}" presName="spNode" presStyleCnt="0"/>
      <dgm:spPr/>
    </dgm:pt>
    <dgm:pt modelId="{2E5609C3-82D5-4FF6-8C1E-6FB54396FB72}" type="pres">
      <dgm:prSet presAssocID="{50907D81-4C06-4D2E-A9E8-39BE44559DD9}" presName="sibTrans" presStyleLbl="sibTrans1D1" presStyleIdx="2" presStyleCnt="3"/>
      <dgm:spPr/>
      <dgm:t>
        <a:bodyPr/>
        <a:lstStyle/>
        <a:p>
          <a:endParaRPr lang="cs-CZ"/>
        </a:p>
      </dgm:t>
    </dgm:pt>
  </dgm:ptLst>
  <dgm:cxnLst>
    <dgm:cxn modelId="{8DAD543E-D7B8-42A2-98B2-710E86C0DCD7}" type="presOf" srcId="{B04F9109-6B1B-4D84-BFA8-A2C8CCD4D403}" destId="{44E86589-C880-4A3A-BF8C-0226BDD1C7A2}" srcOrd="0" destOrd="0" presId="urn:microsoft.com/office/officeart/2005/8/layout/cycle5"/>
    <dgm:cxn modelId="{094750C4-7C5A-4CDB-96C1-E6525DA36019}" type="presOf" srcId="{9C574E05-366A-4CDC-B64D-99A3150AE17B}" destId="{8D5D2763-4BC1-4E7D-9F7C-99CB6EE4F05E}" srcOrd="0" destOrd="0" presId="urn:microsoft.com/office/officeart/2005/8/layout/cycle5"/>
    <dgm:cxn modelId="{61A4BAED-A182-445E-9AD8-A6BEF7870255}" type="presOf" srcId="{47A994D2-EF22-4F0E-87E0-4D679B72E7D0}" destId="{3A52FEC3-5DDD-45C0-B01E-0652DD74D967}" srcOrd="0" destOrd="0" presId="urn:microsoft.com/office/officeart/2005/8/layout/cycle5"/>
    <dgm:cxn modelId="{CB5D30C1-F1F3-408F-BC22-54E8F9C001A3}" srcId="{81B9B548-3616-40A8-8F9F-E0D5B93F25EF}" destId="{47A994D2-EF22-4F0E-87E0-4D679B72E7D0}" srcOrd="1" destOrd="0" parTransId="{B1327AC5-D0C0-4B5B-84AD-4613903B62CB}" sibTransId="{EA8DC84A-3A0E-41C7-8CC2-881FE19C1DA7}"/>
    <dgm:cxn modelId="{985D265B-F73B-42F9-A591-5A8967F41881}" srcId="{81B9B548-3616-40A8-8F9F-E0D5B93F25EF}" destId="{9C574E05-366A-4CDC-B64D-99A3150AE17B}" srcOrd="0" destOrd="0" parTransId="{C0341516-BFDD-4964-9709-51F513FB96F2}" sibTransId="{4862D1A1-A860-4E28-82E4-EDB3269815C7}"/>
    <dgm:cxn modelId="{7AE80DA8-34B4-47A2-A5FD-965919ABEEBC}" type="presOf" srcId="{50907D81-4C06-4D2E-A9E8-39BE44559DD9}" destId="{2E5609C3-82D5-4FF6-8C1E-6FB54396FB72}" srcOrd="0" destOrd="0" presId="urn:microsoft.com/office/officeart/2005/8/layout/cycle5"/>
    <dgm:cxn modelId="{D302C35B-D8CB-4C48-8C67-CC136E640A21}" type="presOf" srcId="{4862D1A1-A860-4E28-82E4-EDB3269815C7}" destId="{F8314495-F0C8-4338-A695-67CC77B97708}" srcOrd="0" destOrd="0" presId="urn:microsoft.com/office/officeart/2005/8/layout/cycle5"/>
    <dgm:cxn modelId="{6A469F89-BED2-4782-9176-36251938D14D}" type="presOf" srcId="{81B9B548-3616-40A8-8F9F-E0D5B93F25EF}" destId="{25E62073-62A1-4260-B2C7-D600C782A5D8}" srcOrd="0" destOrd="0" presId="urn:microsoft.com/office/officeart/2005/8/layout/cycle5"/>
    <dgm:cxn modelId="{99EB6C0B-2739-43D1-B2C8-C9A0EDF871AA}" type="presOf" srcId="{EA8DC84A-3A0E-41C7-8CC2-881FE19C1DA7}" destId="{274AFCF7-3A39-4A87-9AF5-8FB1951E1E9A}" srcOrd="0" destOrd="0" presId="urn:microsoft.com/office/officeart/2005/8/layout/cycle5"/>
    <dgm:cxn modelId="{F8338D42-EF0E-4366-83A0-D30BB85FD420}" srcId="{81B9B548-3616-40A8-8F9F-E0D5B93F25EF}" destId="{B04F9109-6B1B-4D84-BFA8-A2C8CCD4D403}" srcOrd="2" destOrd="0" parTransId="{50E6DFCD-0C6A-4D97-90F2-E2D570645091}" sibTransId="{50907D81-4C06-4D2E-A9E8-39BE44559DD9}"/>
    <dgm:cxn modelId="{6A69CC14-793D-496A-8DA3-B34DF7FBB65D}" type="presParOf" srcId="{25E62073-62A1-4260-B2C7-D600C782A5D8}" destId="{8D5D2763-4BC1-4E7D-9F7C-99CB6EE4F05E}" srcOrd="0" destOrd="0" presId="urn:microsoft.com/office/officeart/2005/8/layout/cycle5"/>
    <dgm:cxn modelId="{D4DACBC2-8215-4897-AE5B-FDACC310BD69}" type="presParOf" srcId="{25E62073-62A1-4260-B2C7-D600C782A5D8}" destId="{A57430C1-F8C3-4254-80A5-21D26E23EA3F}" srcOrd="1" destOrd="0" presId="urn:microsoft.com/office/officeart/2005/8/layout/cycle5"/>
    <dgm:cxn modelId="{FC22D431-8D69-4A53-9C77-422E8FD35A5F}" type="presParOf" srcId="{25E62073-62A1-4260-B2C7-D600C782A5D8}" destId="{F8314495-F0C8-4338-A695-67CC77B97708}" srcOrd="2" destOrd="0" presId="urn:microsoft.com/office/officeart/2005/8/layout/cycle5"/>
    <dgm:cxn modelId="{5EAD2962-E6A2-42B5-8D5B-547774F30647}" type="presParOf" srcId="{25E62073-62A1-4260-B2C7-D600C782A5D8}" destId="{3A52FEC3-5DDD-45C0-B01E-0652DD74D967}" srcOrd="3" destOrd="0" presId="urn:microsoft.com/office/officeart/2005/8/layout/cycle5"/>
    <dgm:cxn modelId="{10E24623-09BD-4BEE-9E48-9F0C1AAAC87A}" type="presParOf" srcId="{25E62073-62A1-4260-B2C7-D600C782A5D8}" destId="{71068944-D9FD-46D8-95BD-3FAFBBA9C5FF}" srcOrd="4" destOrd="0" presId="urn:microsoft.com/office/officeart/2005/8/layout/cycle5"/>
    <dgm:cxn modelId="{0441D952-03E0-40BC-9681-CFDAF299F823}" type="presParOf" srcId="{25E62073-62A1-4260-B2C7-D600C782A5D8}" destId="{274AFCF7-3A39-4A87-9AF5-8FB1951E1E9A}" srcOrd="5" destOrd="0" presId="urn:microsoft.com/office/officeart/2005/8/layout/cycle5"/>
    <dgm:cxn modelId="{0568738E-0A0A-4197-80F8-016854D67E1E}" type="presParOf" srcId="{25E62073-62A1-4260-B2C7-D600C782A5D8}" destId="{44E86589-C880-4A3A-BF8C-0226BDD1C7A2}" srcOrd="6" destOrd="0" presId="urn:microsoft.com/office/officeart/2005/8/layout/cycle5"/>
    <dgm:cxn modelId="{244BCAAD-0992-4970-B4D0-C8956605FF7C}" type="presParOf" srcId="{25E62073-62A1-4260-B2C7-D600C782A5D8}" destId="{A0B6BAE4-513C-4808-AC5A-208089D14954}" srcOrd="7" destOrd="0" presId="urn:microsoft.com/office/officeart/2005/8/layout/cycle5"/>
    <dgm:cxn modelId="{49069B3F-B465-49F1-B694-7B4FCC9ED024}" type="presParOf" srcId="{25E62073-62A1-4260-B2C7-D600C782A5D8}" destId="{2E5609C3-82D5-4FF6-8C1E-6FB54396FB72}" srcOrd="8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5663CB-3649-4304-B2A3-CAC1667BD86C}" type="doc">
      <dgm:prSet loTypeId="urn:microsoft.com/office/officeart/2005/8/layout/vList2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cs-CZ"/>
        </a:p>
      </dgm:t>
    </dgm:pt>
    <dgm:pt modelId="{0AE409F1-4561-4287-A5BA-7A3A03FA180C}">
      <dgm:prSet/>
      <dgm:spPr/>
      <dgm:t>
        <a:bodyPr/>
        <a:lstStyle/>
        <a:p>
          <a:pPr rtl="0"/>
          <a:r>
            <a:rPr lang="cs-CZ" dirty="0" smtClean="0"/>
            <a:t>Období reforem (1931-1933) </a:t>
          </a:r>
          <a:endParaRPr lang="cs-CZ" dirty="0"/>
        </a:p>
      </dgm:t>
    </dgm:pt>
    <dgm:pt modelId="{391F533E-C9EF-4D77-819F-12DF9EC83C62}" type="parTrans" cxnId="{4589E484-59CF-4DD7-A1F9-0F6ECEFB6C03}">
      <dgm:prSet/>
      <dgm:spPr/>
      <dgm:t>
        <a:bodyPr/>
        <a:lstStyle/>
        <a:p>
          <a:endParaRPr lang="cs-CZ"/>
        </a:p>
      </dgm:t>
    </dgm:pt>
    <dgm:pt modelId="{8CEDDF14-32B6-4A5F-958A-E898ECF17E50}" type="sibTrans" cxnId="{4589E484-59CF-4DD7-A1F9-0F6ECEFB6C03}">
      <dgm:prSet/>
      <dgm:spPr/>
      <dgm:t>
        <a:bodyPr/>
        <a:lstStyle/>
        <a:p>
          <a:endParaRPr lang="cs-CZ"/>
        </a:p>
      </dgm:t>
    </dgm:pt>
    <dgm:pt modelId="{CAF07DFA-EC4E-48A8-8B2A-8E07EA3242F2}">
      <dgm:prSet/>
      <dgm:spPr/>
      <dgm:t>
        <a:bodyPr/>
        <a:lstStyle/>
        <a:p>
          <a:pPr rtl="0"/>
          <a:r>
            <a:rPr lang="cs-CZ" dirty="0" smtClean="0"/>
            <a:t>Období radikální akce (1934-1936)</a:t>
          </a:r>
          <a:endParaRPr lang="cs-CZ" dirty="0"/>
        </a:p>
      </dgm:t>
    </dgm:pt>
    <dgm:pt modelId="{E4214D7D-49C2-4323-BF78-42E3BA5E7576}" type="parTrans" cxnId="{100F301C-720E-4E21-BFB3-B09A93D4CE13}">
      <dgm:prSet/>
      <dgm:spPr/>
      <dgm:t>
        <a:bodyPr/>
        <a:lstStyle/>
        <a:p>
          <a:endParaRPr lang="cs-CZ"/>
        </a:p>
      </dgm:t>
    </dgm:pt>
    <dgm:pt modelId="{8229ABBC-6BA8-4B20-A775-EB83066E15DA}" type="sibTrans" cxnId="{100F301C-720E-4E21-BFB3-B09A93D4CE13}">
      <dgm:prSet/>
      <dgm:spPr/>
      <dgm:t>
        <a:bodyPr/>
        <a:lstStyle/>
        <a:p>
          <a:endParaRPr lang="cs-CZ"/>
        </a:p>
      </dgm:t>
    </dgm:pt>
    <dgm:pt modelId="{6578E23C-2753-495A-920A-DE0F5A8AB241}" type="pres">
      <dgm:prSet presAssocID="{835663CB-3649-4304-B2A3-CAC1667BD86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1E487851-ECE2-4652-9A9C-B4FBB9E138BC}" type="pres">
      <dgm:prSet presAssocID="{0AE409F1-4561-4287-A5BA-7A3A03FA180C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AEC6189-4FDC-4B08-8BA7-66388D01BF6A}" type="pres">
      <dgm:prSet presAssocID="{8CEDDF14-32B6-4A5F-958A-E898ECF17E50}" presName="spacer" presStyleCnt="0"/>
      <dgm:spPr/>
    </dgm:pt>
    <dgm:pt modelId="{1FEFDB70-F62D-4071-A006-9540CFE857DB}" type="pres">
      <dgm:prSet presAssocID="{CAF07DFA-EC4E-48A8-8B2A-8E07EA3242F2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100F301C-720E-4E21-BFB3-B09A93D4CE13}" srcId="{835663CB-3649-4304-B2A3-CAC1667BD86C}" destId="{CAF07DFA-EC4E-48A8-8B2A-8E07EA3242F2}" srcOrd="1" destOrd="0" parTransId="{E4214D7D-49C2-4323-BF78-42E3BA5E7576}" sibTransId="{8229ABBC-6BA8-4B20-A775-EB83066E15DA}"/>
    <dgm:cxn modelId="{4589E484-59CF-4DD7-A1F9-0F6ECEFB6C03}" srcId="{835663CB-3649-4304-B2A3-CAC1667BD86C}" destId="{0AE409F1-4561-4287-A5BA-7A3A03FA180C}" srcOrd="0" destOrd="0" parTransId="{391F533E-C9EF-4D77-819F-12DF9EC83C62}" sibTransId="{8CEDDF14-32B6-4A5F-958A-E898ECF17E50}"/>
    <dgm:cxn modelId="{37803B2A-C974-46C6-AE9C-F88F979BB295}" type="presOf" srcId="{835663CB-3649-4304-B2A3-CAC1667BD86C}" destId="{6578E23C-2753-495A-920A-DE0F5A8AB241}" srcOrd="0" destOrd="0" presId="urn:microsoft.com/office/officeart/2005/8/layout/vList2"/>
    <dgm:cxn modelId="{3822A1F9-EB69-4499-8599-0A8A1F0969EB}" type="presOf" srcId="{CAF07DFA-EC4E-48A8-8B2A-8E07EA3242F2}" destId="{1FEFDB70-F62D-4071-A006-9540CFE857DB}" srcOrd="0" destOrd="0" presId="urn:microsoft.com/office/officeart/2005/8/layout/vList2"/>
    <dgm:cxn modelId="{C3DAC2C7-4E68-4E54-9D88-B79737303A26}" type="presOf" srcId="{0AE409F1-4561-4287-A5BA-7A3A03FA180C}" destId="{1E487851-ECE2-4652-9A9C-B4FBB9E138BC}" srcOrd="0" destOrd="0" presId="urn:microsoft.com/office/officeart/2005/8/layout/vList2"/>
    <dgm:cxn modelId="{9FFC0F35-13D7-4A81-8BCA-4DB2EB3996AE}" type="presParOf" srcId="{6578E23C-2753-495A-920A-DE0F5A8AB241}" destId="{1E487851-ECE2-4652-9A9C-B4FBB9E138BC}" srcOrd="0" destOrd="0" presId="urn:microsoft.com/office/officeart/2005/8/layout/vList2"/>
    <dgm:cxn modelId="{C3E0ED1E-6601-4C94-A2D8-C09998A09863}" type="presParOf" srcId="{6578E23C-2753-495A-920A-DE0F5A8AB241}" destId="{BAEC6189-4FDC-4B08-8BA7-66388D01BF6A}" srcOrd="1" destOrd="0" presId="urn:microsoft.com/office/officeart/2005/8/layout/vList2"/>
    <dgm:cxn modelId="{6278F506-21BF-4B02-945C-4C1EC3F53526}" type="presParOf" srcId="{6578E23C-2753-495A-920A-DE0F5A8AB241}" destId="{1FEFDB70-F62D-4071-A006-9540CFE857D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3B018061-9F4D-4C7C-8772-B3EA8394178C}" type="datetimeFigureOut">
              <a:rPr lang="cs-CZ"/>
              <a:pPr>
                <a:defRPr/>
              </a:pPr>
              <a:t>2.12.2018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cs-CZ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85A49E39-4AB5-41BF-BFF3-6AD5AF5488B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09839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Zárodky španělské občanské války lze hledat již v polovině devatenáctého století, již tehdy byl nastolen politický režim a politická kultura, která rozhodla o názorové a ekonomické krizi ve dvacátých a třicátých letech dvacátého století</a:t>
            </a:r>
          </a:p>
          <a:p>
            <a:pPr>
              <a:spcBef>
                <a:spcPct val="0"/>
              </a:spcBef>
            </a:pP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Proto se nyní vraťme do poloviny devatenáctého století do období takzvané slavné revoluce, kdy část vojenských špiček povstala proti monarchii</a:t>
            </a:r>
          </a:p>
          <a:p>
            <a:pPr>
              <a:spcBef>
                <a:spcPct val="0"/>
              </a:spcBef>
            </a:pPr>
            <a:endParaRPr lang="cs-CZ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, v jaké se Španělsko ocitlo před počátkem občanské války, </a:t>
            </a:r>
          </a:p>
          <a:p>
            <a:pPr>
              <a:spcBef>
                <a:spcPct val="0"/>
              </a:spcBef>
            </a:pP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- povíme si trochu více k Španělsku za dob monarchie, první republiky a Primo de </a:t>
            </a:r>
            <a:r>
              <a:rPr lang="cs-CZ" dirty="0" err="1" smtClean="0">
                <a:latin typeface="Times New Roman" pitchFamily="18" charset="0"/>
                <a:cs typeface="Times New Roman" pitchFamily="18" charset="0"/>
              </a:rPr>
              <a:t>Riverovy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 diktatury.. </a:t>
            </a:r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55989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dirty="0" smtClean="0"/>
              <a:t>Ve Španělsku došlo k vývoji tří hlavních politických směrů: </a:t>
            </a:r>
            <a:r>
              <a:rPr lang="cs-CZ" b="1" dirty="0" smtClean="0"/>
              <a:t>socialistického (případně marxistického), anarchistický a </a:t>
            </a:r>
            <a:r>
              <a:rPr lang="cs-CZ" b="1" dirty="0" err="1" smtClean="0"/>
              <a:t>křesťansko</a:t>
            </a:r>
            <a:r>
              <a:rPr lang="cs-CZ" b="1" dirty="0" smtClean="0"/>
              <a:t> sociálního</a:t>
            </a:r>
            <a:r>
              <a:rPr lang="cs-CZ" dirty="0" smtClean="0"/>
              <a:t>. Proč? Dělnické hnutí</a:t>
            </a:r>
            <a:r>
              <a:rPr lang="cs-CZ" baseline="0" dirty="0" smtClean="0"/>
              <a:t> nebylo založené </a:t>
            </a:r>
            <a:endParaRPr lang="cs-CZ" dirty="0" smtClean="0"/>
          </a:p>
          <a:p>
            <a:pPr>
              <a:spcBef>
                <a:spcPct val="0"/>
              </a:spcBef>
            </a:pPr>
            <a:endParaRPr lang="cs-CZ" dirty="0" smtClean="0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6FAC91C-C1F6-4C0C-8B91-E21DB65EFCC6}" type="slidenum">
              <a:rPr lang="cs-CZ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35276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dirty="0" smtClean="0"/>
              <a:t>Povězme si nyní trochu více ke španělské socialistické straně, jelikož bude hrát velice významnou roli v událostech druhé republiky a příčinách vzniku občanské války. </a:t>
            </a:r>
          </a:p>
          <a:p>
            <a:pPr>
              <a:spcBef>
                <a:spcPct val="0"/>
              </a:spcBef>
            </a:pPr>
            <a:endParaRPr lang="cs-CZ" b="1" dirty="0" smtClean="0"/>
          </a:p>
          <a:p>
            <a:pPr>
              <a:spcBef>
                <a:spcPct val="0"/>
              </a:spcBef>
            </a:pPr>
            <a:r>
              <a:rPr lang="cs-CZ" b="1" dirty="0" smtClean="0"/>
              <a:t>PSOE byla založena již roku 1879 – vznikla k naplnění potřeb prvního opravdového španělského dělnictva</a:t>
            </a:r>
            <a:r>
              <a:rPr lang="cs-CZ" dirty="0" smtClean="0"/>
              <a:t> </a:t>
            </a:r>
          </a:p>
          <a:p>
            <a:pPr>
              <a:spcBef>
                <a:spcPct val="0"/>
              </a:spcBef>
            </a:pPr>
            <a:endParaRPr lang="cs-CZ" dirty="0" smtClean="0"/>
          </a:p>
          <a:p>
            <a:pPr>
              <a:spcBef>
                <a:spcPct val="0"/>
              </a:spcBef>
            </a:pPr>
            <a:r>
              <a:rPr lang="cs-CZ" dirty="0" smtClean="0"/>
              <a:t>Jejím cílem bylo zlepšení  situace pracujících</a:t>
            </a:r>
          </a:p>
          <a:p>
            <a:pPr>
              <a:spcBef>
                <a:spcPct val="0"/>
              </a:spcBef>
            </a:pPr>
            <a:r>
              <a:rPr lang="cs-CZ" dirty="0" smtClean="0"/>
              <a:t>Oficiální oslovení mezi straníky zní </a:t>
            </a:r>
            <a:r>
              <a:rPr lang="cs-CZ" i="1" dirty="0" err="1" smtClean="0"/>
              <a:t>compañero</a:t>
            </a:r>
            <a:endParaRPr lang="cs-CZ" dirty="0" smtClean="0"/>
          </a:p>
          <a:p>
            <a:pPr>
              <a:spcBef>
                <a:spcPct val="0"/>
              </a:spcBef>
            </a:pPr>
            <a:r>
              <a:rPr lang="cs-CZ" dirty="0" smtClean="0"/>
              <a:t>. V průběhu devatenáctého století sice neměla na politické dění kromě organizace stávek </a:t>
            </a:r>
            <a:r>
              <a:rPr lang="cs-CZ" dirty="0" err="1" smtClean="0"/>
              <a:t>zásadnější</a:t>
            </a:r>
            <a:r>
              <a:rPr lang="cs-CZ" dirty="0" smtClean="0"/>
              <a:t> vliv, stávky ji však vynesly velkou podporu pracujících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cs-CZ" dirty="0" smtClean="0"/>
              <a:t>během dvacátého století se PSOE vypracovala v jednu z nejsilnějších stran.  Založena byla otcem španělského socialismu , </a:t>
            </a:r>
            <a:r>
              <a:rPr lang="cs-CZ" b="1" dirty="0" err="1" smtClean="0"/>
              <a:t>Pablem</a:t>
            </a:r>
            <a:r>
              <a:rPr lang="cs-CZ" b="1" dirty="0" smtClean="0"/>
              <a:t> </a:t>
            </a:r>
            <a:r>
              <a:rPr lang="cs-CZ" b="1" dirty="0" err="1" smtClean="0"/>
              <a:t>Iglesiem</a:t>
            </a:r>
            <a:endParaRPr lang="cs-CZ" b="1" dirty="0" smtClean="0"/>
          </a:p>
          <a:p>
            <a:pPr>
              <a:spcBef>
                <a:spcPct val="0"/>
              </a:spcBef>
              <a:buFontTx/>
              <a:buChar char="-"/>
            </a:pPr>
            <a:endParaRPr lang="cs-CZ" b="1" dirty="0" smtClean="0"/>
          </a:p>
          <a:p>
            <a:pPr>
              <a:spcBef>
                <a:spcPct val="0"/>
              </a:spcBef>
            </a:pPr>
            <a:endParaRPr lang="cs-CZ" dirty="0" smtClean="0"/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77477EC-1DAD-4655-B4B3-54F3B3323ABE}" type="slidenum">
              <a:rPr lang="cs-CZ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0887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Pablo </a:t>
            </a:r>
            <a:r>
              <a:rPr lang="cs-CZ" dirty="0" err="1" smtClean="0"/>
              <a:t>Iglesias</a:t>
            </a:r>
            <a:endParaRPr lang="cs-CZ" dirty="0" smtClean="0"/>
          </a:p>
          <a:p>
            <a:r>
              <a:rPr lang="cs-CZ" dirty="0" smtClean="0"/>
              <a:t>1850-1925</a:t>
            </a:r>
          </a:p>
          <a:p>
            <a:endParaRPr lang="cs-CZ" dirty="0" smtClean="0"/>
          </a:p>
          <a:p>
            <a:r>
              <a:rPr lang="cs-CZ" dirty="0" smtClean="0"/>
              <a:t>zakladatel PSOE a UGT</a:t>
            </a:r>
          </a:p>
          <a:p>
            <a:r>
              <a:rPr lang="cs-CZ" dirty="0" smtClean="0"/>
              <a:t>Otec španělského dělnictva a socialismu jako takového</a:t>
            </a:r>
          </a:p>
          <a:p>
            <a:endParaRPr lang="cs-CZ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Během Druhé republiky (od voleb 1936) byla PSOE součástí Lidové fronty a její vlády. Během občanské války se strana rozdělila do tří křídel: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1) levicové marxistické prorevoluční křídlo (mělo blízko k POUM a anarchistům),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2) centristické křídlo (ve shodě s komunisty se stavělo se proti spontánnímu zabírání továren a půdy)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3) pravicové křídlo.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A49E39-4AB5-41BF-BFF3-6AD5AF5488BA}" type="slidenum">
              <a:rPr lang="cs-CZ" smtClean="0"/>
              <a:pPr>
                <a:defRPr/>
              </a:pPr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5248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dirty="0" smtClean="0"/>
              <a:t>UGT (</a:t>
            </a:r>
            <a:r>
              <a:rPr lang="cs-CZ" dirty="0" err="1" smtClean="0"/>
              <a:t>Unión</a:t>
            </a:r>
            <a:r>
              <a:rPr lang="cs-CZ" dirty="0" smtClean="0"/>
              <a:t> Generál de </a:t>
            </a:r>
            <a:r>
              <a:rPr lang="cs-CZ" dirty="0" err="1" smtClean="0"/>
              <a:t>Trabajadores</a:t>
            </a:r>
            <a:r>
              <a:rPr lang="cs-CZ" dirty="0" smtClean="0"/>
              <a:t> – Všeobecný svaz pracujících</a:t>
            </a:r>
          </a:p>
          <a:p>
            <a:pPr>
              <a:spcBef>
                <a:spcPct val="0"/>
              </a:spcBef>
            </a:pPr>
            <a:r>
              <a:rPr lang="cs-CZ" dirty="0" smtClean="0"/>
              <a:t>socialistická odborová centrála (UGT) v roce 1888 </a:t>
            </a:r>
          </a:p>
          <a:p>
            <a:pPr marL="420624" indent="-384048" fontAlgn="auto">
              <a:lnSpc>
                <a:spcPct val="150000"/>
              </a:lnSpc>
              <a:spcAft>
                <a:spcPts val="0"/>
              </a:spcAft>
              <a:buFontTx/>
              <a:buNone/>
              <a:defRPr/>
            </a:pPr>
            <a:r>
              <a:rPr lang="cs-CZ" dirty="0" smtClean="0"/>
              <a:t>úzká spolupráce s PSOE – později (?) i formálně spojené</a:t>
            </a:r>
          </a:p>
          <a:p>
            <a:pPr marL="420624" indent="-384048" fontAlgn="auto">
              <a:lnSpc>
                <a:spcPct val="150000"/>
              </a:lnSpc>
              <a:spcAft>
                <a:spcPts val="0"/>
              </a:spcAft>
              <a:buFontTx/>
              <a:buNone/>
              <a:defRPr/>
            </a:pPr>
            <a:r>
              <a:rPr lang="cs-CZ" dirty="0" smtClean="0"/>
              <a:t>radikalismus </a:t>
            </a:r>
          </a:p>
          <a:p>
            <a:pPr marL="420624" indent="-384048" fontAlgn="auto">
              <a:lnSpc>
                <a:spcPct val="150000"/>
              </a:lnSpc>
              <a:spcAft>
                <a:spcPts val="0"/>
              </a:spcAft>
              <a:buFontTx/>
              <a:buNone/>
              <a:defRPr/>
            </a:pPr>
            <a:r>
              <a:rPr lang="cs-CZ" dirty="0" smtClean="0"/>
              <a:t>výrazný příklon na levou stranu politického spektra</a:t>
            </a:r>
          </a:p>
          <a:p>
            <a:pPr>
              <a:spcBef>
                <a:spcPct val="0"/>
              </a:spcBef>
            </a:pPr>
            <a:endParaRPr lang="cs-CZ" dirty="0" smtClean="0"/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D1FDF80-7FD9-48BF-8385-02556DE58630}" type="slidenum">
              <a:rPr lang="cs-CZ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12918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 smtClean="0"/>
              <a:t>Anarchisté dlouho hledali vlastní politický směr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 smtClean="0"/>
              <a:t>- základna většinou stejná jako u socialistů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 smtClean="0"/>
              <a:t>V roce 1910 se nicméně jednalo o založení zbrusu nové odborové organizace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 smtClean="0"/>
              <a:t>(UGT), v ní však měl rozhodující vliv marxista Pablo </a:t>
            </a:r>
            <a:r>
              <a:rPr lang="cs-CZ" dirty="0" err="1" smtClean="0"/>
              <a:t>Iglesias</a:t>
            </a:r>
            <a:r>
              <a:rPr lang="cs-CZ" dirty="0" smtClean="0"/>
              <a:t> a Unie vystupovala tudíž velmi </a:t>
            </a:r>
            <a:r>
              <a:rPr lang="cs-CZ" dirty="0" err="1" smtClean="0"/>
              <a:t>protianarchisticky</a:t>
            </a:r>
            <a:r>
              <a:rPr lang="cs-CZ" dirty="0" smtClean="0"/>
              <a:t>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 smtClean="0"/>
              <a:t>říjen listopad 1910 Ustavující kongres CNT - Kongres krásných umění barcelonská škola Krásných umění.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 smtClean="0"/>
              <a:t>Hlasy velké většiny zúčastněných – 96 zastoupených regionů rozhodlo o přeměně katalánské Dělnické solidarity na </a:t>
            </a:r>
            <a:r>
              <a:rPr lang="cs-CZ" dirty="0" err="1" smtClean="0"/>
              <a:t>celošpanělskou</a:t>
            </a:r>
            <a:r>
              <a:rPr lang="cs-CZ" dirty="0" smtClean="0"/>
              <a:t> Všeobecnou konfederaci práce (CNT).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 smtClean="0"/>
              <a:t>boj za emancipaci španělských pracujících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 smtClean="0"/>
              <a:t> CNT byla prohlášena za jeho hlavní prostředek a zcela v souladu s anarchosyndikalistickými názory se za adekvátní metody považovaly všechny nátlakové akce, zvláště pak celonárodní, časově neomezená a revoluční stávka.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 smtClean="0"/>
              <a:t>Životní a pracovní podmínky španělských dělníků se však v průběhu následujícího roku nepřestaly zhoršovat.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 smtClean="0"/>
              <a:t>CNT dala svůj souhlas ke generální stávce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 smtClean="0"/>
              <a:t>Předseda liberální vlády </a:t>
            </a:r>
            <a:r>
              <a:rPr lang="cs-CZ" dirty="0" err="1" smtClean="0"/>
              <a:t>José</a:t>
            </a:r>
            <a:r>
              <a:rPr lang="cs-CZ" dirty="0" smtClean="0"/>
              <a:t> </a:t>
            </a:r>
            <a:r>
              <a:rPr lang="cs-CZ" dirty="0" err="1" smtClean="0"/>
              <a:t>Canalejas</a:t>
            </a:r>
            <a:r>
              <a:rPr lang="cs-CZ" dirty="0" smtClean="0"/>
              <a:t>, přestože se jako první španělský politik pokoušel sociální otázku skutečně řešit, postupoval velice tvrdě.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 smtClean="0"/>
              <a:t>Stávky byly mnohde potlačovány násilím. </a:t>
            </a:r>
            <a:r>
              <a:rPr lang="cs-CZ" dirty="0" err="1" smtClean="0"/>
              <a:t>Canalejas</a:t>
            </a:r>
            <a:r>
              <a:rPr lang="cs-CZ" dirty="0" smtClean="0"/>
              <a:t> využil situace také k oslabení dělnických organizací. Ty byly označeny za protistátní, CNT byla zakázána a její pobočky uzavřeny.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 smtClean="0"/>
              <a:t>CNT vyšla z ilegality až v červenci 1914.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 smtClean="0"/>
              <a:t>Pro úplnost dodávám, že </a:t>
            </a:r>
            <a:r>
              <a:rPr lang="cs-CZ" dirty="0" err="1" smtClean="0"/>
              <a:t>Canalejas</a:t>
            </a:r>
            <a:r>
              <a:rPr lang="cs-CZ" dirty="0" smtClean="0"/>
              <a:t> podlehl 1. listopadu 1912 atentátu, který zorganizovala jistá anarchizující skupina jako pomstu za represe během stávek. </a:t>
            </a:r>
            <a:endParaRPr lang="cs-CZ" dirty="0"/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E6E22BE-C0FD-4F25-A58B-E62B74E10767}" type="slidenum">
              <a:rPr lang="cs-CZ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4437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smtClean="0"/>
              <a:t>Krizi vlády prohloubila v roce 1921 nečekaná porážka španělských elitních vojsk u Annualu v Maroku. Zvítězili nad nimi beduíni pod velením </a:t>
            </a:r>
            <a:r>
              <a:rPr lang="cs-CZ" b="1" smtClean="0"/>
              <a:t>Abd-el-Karíma</a:t>
            </a:r>
            <a:r>
              <a:rPr lang="cs-CZ" smtClean="0"/>
              <a:t>. Všichni si mysleli, že cokoliv může být lepší, než nejistota a nestabilita, které doprovázely předchozí vlády, diktatura tedy představovala jisté východisko. </a:t>
            </a: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1F7FBDE-FBCD-4EB6-B294-D03D9EA8211B}" type="slidenum">
              <a:rPr lang="cs-CZ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29002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 smtClean="0"/>
              <a:t>Prvním španělským diktátorem se stal před Franciscem Frankem generál </a:t>
            </a:r>
            <a:r>
              <a:rPr lang="cs-CZ" b="1" dirty="0" smtClean="0"/>
              <a:t>Primo de Rivera</a:t>
            </a:r>
            <a:r>
              <a:rPr lang="cs-CZ" dirty="0" smtClean="0"/>
              <a:t>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 smtClean="0"/>
              <a:t>nástup na počátku roku 1923 - velmi silná podpora i mezi socialistickými PSOE a UGT.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 smtClean="0"/>
              <a:t>Došlo ke zrušení ústavy a rozpuštění parlamentu a následovaly tvrdé represe proti anarchistům a separatistům.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 smtClean="0"/>
              <a:t>V armádě se dostali do vyšších pozic tzv. “afrikanisté“, rychle postupující mladí důstojníci, kteří uspěli během potlačování povstání v Maroku a s francouzskou pomocí tamější nepokoje uhasily v roce 1926, byli jimi například </a:t>
            </a:r>
            <a:r>
              <a:rPr lang="cs-CZ" dirty="0" err="1" smtClean="0"/>
              <a:t>Sanjurjo</a:t>
            </a:r>
            <a:r>
              <a:rPr lang="cs-CZ" dirty="0" smtClean="0"/>
              <a:t>, de </a:t>
            </a:r>
            <a:r>
              <a:rPr lang="cs-CZ" dirty="0" err="1" smtClean="0"/>
              <a:t>Llano</a:t>
            </a:r>
            <a:r>
              <a:rPr lang="cs-CZ" dirty="0" smtClean="0"/>
              <a:t> a </a:t>
            </a:r>
            <a:r>
              <a:rPr lang="cs-CZ" dirty="0" err="1" smtClean="0"/>
              <a:t>Franco</a:t>
            </a:r>
            <a:r>
              <a:rPr lang="cs-CZ" dirty="0" smtClean="0"/>
              <a:t>. Snažil se využít celosvětového ekonomického růstu 20. let.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 smtClean="0"/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FAC4265-D4EB-4653-8FC1-F6D1867C3223}" type="slidenum">
              <a:rPr lang="cs-CZ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76023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 smtClean="0"/>
              <a:t>S pádem ekonomické prosperity i vratkost diktatury. 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cs-CZ" dirty="0" smtClean="0"/>
              <a:t>po zavedení dovozních kvót na španělské zemědělské produkty se sociální situace vyostřila. 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cs-CZ" dirty="0" smtClean="0"/>
              <a:t>Riveru přestal podporovat i král, na nějž padala vina za vše, jelikož ho de facto do pozice diktátora dosadil. 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cs-CZ" dirty="0" smtClean="0"/>
              <a:t>podporu stáhla i armáda vyděšená </a:t>
            </a:r>
            <a:r>
              <a:rPr lang="cs-CZ" dirty="0" err="1" smtClean="0"/>
              <a:t>Riverovou</a:t>
            </a:r>
            <a:r>
              <a:rPr lang="cs-CZ" dirty="0" smtClean="0"/>
              <a:t> opatrnou snahou prosadit její reformy 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cs-CZ" dirty="0" smtClean="0"/>
              <a:t>Rivera odstoupil 28.1.1930, moc odevzdává  a odchází do </a:t>
            </a:r>
            <a:r>
              <a:rPr lang="cs-CZ" dirty="0" err="1" smtClean="0"/>
              <a:t>do</a:t>
            </a:r>
            <a:r>
              <a:rPr lang="cs-CZ" dirty="0" smtClean="0"/>
              <a:t> ústranní a později do Francie. Jeho vláda se neprojevovala pro diktátorské režimy tak tradiční krutostí. Málokdo ho miloval, ale také nebyl nenáviděn.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 smtClean="0"/>
              <a:t> Roztříštěné republikánské hnutí konečně začalo jednat se socialisty a když se uskutečnily demokratické komunální volby, vyhrála republikánsko-socialistická koalice ve 45 ze 52 hlavních měst provincií. Z tohoto tak jednoznačného výsledku vyplývá, že pro republiku se vyslovila i řada duchovních, vojáků a aristokratů. Král (ač veřejně neabdikoval) opouští 13. dubna 1931 Španělsko.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 smtClean="0"/>
              <a:t>         </a:t>
            </a:r>
            <a:br>
              <a:rPr lang="cs-CZ" dirty="0" smtClean="0"/>
            </a:br>
            <a:r>
              <a:rPr lang="cs-CZ" dirty="0" smtClean="0"/>
              <a:t>14. dubna 1931 byla vyhlášena 2. španělská republika. Byly halasně svrženy znaky starého režimu, což bylo asi tak jediné, na čem se nová vláda dokázala bez dohadů shodnout.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BC74BF9-85EF-4AA0-AEE0-395206ECD600}" type="slidenum">
              <a:rPr lang="cs-CZ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06036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dirty="0" smtClean="0"/>
              <a:t>Reformy</a:t>
            </a:r>
            <a:r>
              <a:rPr lang="en-US" dirty="0" smtClean="0"/>
              <a:t> (1931-1933): </a:t>
            </a:r>
            <a:endParaRPr lang="cs-CZ" dirty="0" smtClean="0"/>
          </a:p>
          <a:p>
            <a:pPr>
              <a:spcBef>
                <a:spcPct val="0"/>
              </a:spcBef>
            </a:pPr>
            <a:r>
              <a:rPr lang="cs-CZ" dirty="0" smtClean="0"/>
              <a:t>ústava – </a:t>
            </a:r>
            <a:r>
              <a:rPr lang="en-US" dirty="0" smtClean="0"/>
              <a:t>1931</a:t>
            </a:r>
            <a:endParaRPr lang="cs-CZ" dirty="0" smtClean="0"/>
          </a:p>
          <a:p>
            <a:pPr>
              <a:spcBef>
                <a:spcPct val="0"/>
              </a:spcBef>
            </a:pPr>
            <a:r>
              <a:rPr lang="cs-CZ" dirty="0" smtClean="0"/>
              <a:t>nová vláda – levicoví republikáni v čele s </a:t>
            </a:r>
            <a:r>
              <a:rPr lang="en-US" dirty="0" smtClean="0"/>
              <a:t>Manuel</a:t>
            </a:r>
            <a:r>
              <a:rPr lang="cs-CZ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Azañ</a:t>
            </a:r>
            <a:r>
              <a:rPr lang="cs-CZ" dirty="0" err="1" smtClean="0"/>
              <a:t>ou</a:t>
            </a:r>
            <a:r>
              <a:rPr lang="en-US" dirty="0" smtClean="0"/>
              <a:t>.</a:t>
            </a:r>
            <a:endParaRPr lang="cs-CZ" dirty="0" smtClean="0"/>
          </a:p>
          <a:p>
            <a:pPr>
              <a:spcBef>
                <a:spcPct val="0"/>
              </a:spcBef>
            </a:pPr>
            <a:r>
              <a:rPr lang="cs-CZ" dirty="0" smtClean="0"/>
              <a:t>pokusy o zavedení reforem k vyřešení škod </a:t>
            </a:r>
            <a:r>
              <a:rPr lang="cs-CZ" dirty="0" err="1" smtClean="0"/>
              <a:t>zanec</a:t>
            </a:r>
            <a:r>
              <a:rPr lang="en-US" dirty="0" smtClean="0"/>
              <a:t>h</a:t>
            </a:r>
            <a:r>
              <a:rPr lang="cs-CZ" dirty="0" err="1" smtClean="0"/>
              <a:t>aných</a:t>
            </a:r>
            <a:r>
              <a:rPr lang="cs-CZ" dirty="0" smtClean="0"/>
              <a:t> diktaturou</a:t>
            </a:r>
          </a:p>
          <a:p>
            <a:pPr>
              <a:spcBef>
                <a:spcPct val="0"/>
              </a:spcBef>
            </a:pPr>
            <a:r>
              <a:rPr lang="cs-CZ" dirty="0" smtClean="0"/>
              <a:t>- Armáda – Moc důstojníků (na jednoho vojína 5 důstojníků) – když se funkcí nevzdáte, vezmeme je – odejděte do penze</a:t>
            </a:r>
          </a:p>
          <a:p>
            <a:pPr>
              <a:spcBef>
                <a:spcPct val="0"/>
              </a:spcBef>
            </a:pPr>
            <a:endParaRPr lang="cs-CZ" dirty="0" smtClean="0"/>
          </a:p>
          <a:p>
            <a:pPr>
              <a:spcBef>
                <a:spcPct val="0"/>
              </a:spcBef>
            </a:pPr>
            <a:r>
              <a:rPr lang="cs-CZ" dirty="0" smtClean="0"/>
              <a:t>Radikální </a:t>
            </a:r>
            <a:r>
              <a:rPr lang="en-US" dirty="0" smtClean="0"/>
              <a:t>(1934-1936): </a:t>
            </a:r>
            <a:r>
              <a:rPr lang="cs-CZ" dirty="0" smtClean="0"/>
              <a:t>Po volbách </a:t>
            </a:r>
            <a:r>
              <a:rPr lang="en-US" dirty="0" smtClean="0"/>
              <a:t>1933 </a:t>
            </a:r>
            <a:r>
              <a:rPr lang="cs-CZ" dirty="0" smtClean="0"/>
              <a:t>vítězství pravicových stran, sociální nepokoje, levicové strany roztříštěné – nejednotný postup – veškerá jednání sabotují anarchisté – torpédují demokratický proces</a:t>
            </a:r>
            <a:r>
              <a:rPr lang="en-US" dirty="0" smtClean="0"/>
              <a:t> </a:t>
            </a:r>
          </a:p>
          <a:p>
            <a:pPr>
              <a:spcBef>
                <a:spcPct val="0"/>
              </a:spcBef>
            </a:pPr>
            <a:endParaRPr lang="cs-CZ" dirty="0" smtClean="0"/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7770C31-3CFE-4E65-8E14-362913003EB2}" type="slidenum">
              <a:rPr lang="cs-CZ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95730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symbolem vzestupu republiky i jejího úpadku se stal Manuel </a:t>
            </a:r>
            <a:r>
              <a:rPr lang="cs-CZ" dirty="0" err="1" smtClean="0"/>
              <a:t>Azaňa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A49E39-4AB5-41BF-BFF3-6AD5AF5488BA}" type="slidenum">
              <a:rPr lang="cs-CZ" smtClean="0"/>
              <a:pPr>
                <a:defRPr/>
              </a:pPr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8604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dirty="0" smtClean="0"/>
          </a:p>
          <a:p>
            <a:pPr>
              <a:spcBef>
                <a:spcPct val="0"/>
              </a:spcBef>
            </a:pPr>
            <a:r>
              <a:rPr lang="cs-CZ" dirty="0" smtClean="0"/>
              <a:t>1868 – tzv. slavná revoluce – u moci ovšem zůstali generálové</a:t>
            </a:r>
          </a:p>
          <a:p>
            <a:pPr>
              <a:spcBef>
                <a:spcPct val="0"/>
              </a:spcBef>
            </a:pPr>
            <a:r>
              <a:rPr lang="cs-CZ" dirty="0" smtClean="0"/>
              <a:t> - každopádně měli své vlastní radikálně demokratické přesvědčení </a:t>
            </a:r>
          </a:p>
          <a:p>
            <a:pPr>
              <a:spcBef>
                <a:spcPct val="0"/>
              </a:spcBef>
            </a:pPr>
            <a:r>
              <a:rPr lang="cs-CZ" dirty="0" smtClean="0"/>
              <a:t>Nejvýznamnějším mužem tohoto období byl generál </a:t>
            </a:r>
            <a:r>
              <a:rPr lang="cs-CZ" b="1" dirty="0" smtClean="0"/>
              <a:t>Francisco </a:t>
            </a:r>
            <a:r>
              <a:rPr lang="cs-CZ" b="1" dirty="0" err="1" smtClean="0"/>
              <a:t>Serrano</a:t>
            </a:r>
            <a:r>
              <a:rPr lang="cs-CZ" dirty="0" smtClean="0"/>
              <a:t>  - prosadil, aby byla monarchie zachována (přes odpor republikánů). </a:t>
            </a:r>
          </a:p>
          <a:p>
            <a:pPr>
              <a:spcBef>
                <a:spcPct val="0"/>
              </a:spcBef>
            </a:pPr>
            <a:r>
              <a:rPr lang="cs-CZ" dirty="0" smtClean="0"/>
              <a:t>- </a:t>
            </a:r>
            <a:r>
              <a:rPr lang="cs-CZ" dirty="0" err="1" smtClean="0"/>
              <a:t>Serrano</a:t>
            </a:r>
            <a:r>
              <a:rPr lang="cs-CZ" dirty="0" smtClean="0"/>
              <a:t> jmenován regentem a následně v r. 1869 přijaly </a:t>
            </a:r>
            <a:r>
              <a:rPr lang="cs-CZ" dirty="0" err="1" smtClean="0"/>
              <a:t>kortesy</a:t>
            </a:r>
            <a:r>
              <a:rPr lang="cs-CZ" dirty="0" smtClean="0"/>
              <a:t> novou liberálně demokratickou ústavu. Juan Prim se stal předsedou vlády a měl za úkol připravit volbu nového krále.</a:t>
            </a:r>
          </a:p>
          <a:p>
            <a:pPr>
              <a:spcBef>
                <a:spcPct val="0"/>
              </a:spcBef>
            </a:pPr>
            <a:endParaRPr lang="cs-CZ" dirty="0" smtClean="0"/>
          </a:p>
          <a:p>
            <a:pPr>
              <a:spcBef>
                <a:spcPct val="0"/>
              </a:spcBef>
            </a:pPr>
            <a:r>
              <a:rPr lang="cs-CZ" dirty="0" smtClean="0"/>
              <a:t>Při práci na nové ústavě rozkol</a:t>
            </a:r>
          </a:p>
          <a:p>
            <a:pPr>
              <a:spcBef>
                <a:spcPct val="0"/>
              </a:spcBef>
            </a:pPr>
            <a:r>
              <a:rPr lang="cs-CZ" dirty="0" smtClean="0"/>
              <a:t>a/ Španělsko má být federálním státem (stanovisko republikánů) (spolkové země, regiony s vlastním vlivem)</a:t>
            </a:r>
          </a:p>
          <a:p>
            <a:pPr>
              <a:spcBef>
                <a:spcPct val="0"/>
              </a:spcBef>
            </a:pPr>
            <a:r>
              <a:rPr lang="cs-CZ" dirty="0" smtClean="0"/>
              <a:t>b/ nebo unitárním státem (stanovisko radikálů) státem (jedna vláda).</a:t>
            </a:r>
          </a:p>
          <a:p>
            <a:pPr>
              <a:spcBef>
                <a:spcPct val="0"/>
              </a:spcBef>
            </a:pPr>
            <a:r>
              <a:rPr lang="cs-CZ" dirty="0" smtClean="0"/>
              <a:t>Země se zmítala v chaosu - v prosinci 1874 situaci republiky vyřešila </a:t>
            </a:r>
            <a:r>
              <a:rPr lang="cs-CZ" dirty="0" err="1" smtClean="0"/>
              <a:t>vzpura</a:t>
            </a:r>
            <a:r>
              <a:rPr lang="cs-CZ" dirty="0" smtClean="0"/>
              <a:t> v </a:t>
            </a:r>
            <a:r>
              <a:rPr lang="cs-CZ" dirty="0" err="1" smtClean="0"/>
              <a:t>Saguntu</a:t>
            </a:r>
            <a:r>
              <a:rPr lang="cs-CZ" dirty="0" smtClean="0"/>
              <a:t>  - povstali vojáci podporujících krále Alfonse, armáda odmítla zakročit (není divu) a republika se zhroutila.</a:t>
            </a:r>
          </a:p>
          <a:p>
            <a:pPr>
              <a:spcBef>
                <a:spcPct val="0"/>
              </a:spcBef>
            </a:pPr>
            <a:r>
              <a:rPr lang="cs-CZ" dirty="0" smtClean="0"/>
              <a:t>na trůn Alfons XII</a:t>
            </a:r>
          </a:p>
          <a:p>
            <a:pPr>
              <a:spcBef>
                <a:spcPct val="0"/>
              </a:spcBef>
            </a:pPr>
            <a:endParaRPr lang="cs-CZ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7B5361F-8F9D-43D1-AA4E-1927BBF5555C}" type="slidenum">
              <a:rPr lang="cs-CZ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92771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dirty="0" smtClean="0"/>
              <a:t>Chudý venkov, zemědělství, silný tradiční katolicismus, města – poměrně silní socialisté</a:t>
            </a:r>
          </a:p>
          <a:p>
            <a:pPr>
              <a:spcBef>
                <a:spcPct val="0"/>
              </a:spcBef>
            </a:pPr>
            <a:endParaRPr lang="cs-CZ" dirty="0" smtClean="0"/>
          </a:p>
          <a:p>
            <a:pPr>
              <a:spcBef>
                <a:spcPct val="0"/>
              </a:spcBef>
            </a:pPr>
            <a:r>
              <a:rPr lang="cs-CZ" dirty="0" smtClean="0"/>
              <a:t>- shrneme li situaci počátku třicátých let - předseda vlády, Manuel </a:t>
            </a:r>
            <a:r>
              <a:rPr lang="cs-CZ" dirty="0" err="1" smtClean="0"/>
              <a:t>Azaňa</a:t>
            </a:r>
            <a:r>
              <a:rPr lang="cs-CZ" dirty="0" smtClean="0"/>
              <a:t>, se pokusil o reformy správným směrem. </a:t>
            </a:r>
          </a:p>
          <a:p>
            <a:pPr>
              <a:spcBef>
                <a:spcPct val="0"/>
              </a:spcBef>
            </a:pPr>
            <a:r>
              <a:rPr lang="cs-CZ" dirty="0" smtClean="0"/>
              <a:t>Poprvé se ve vládě objevili socialističtí ministři (např. Largo Caballero, který byl později předseda vlády). </a:t>
            </a:r>
          </a:p>
          <a:p>
            <a:pPr>
              <a:spcBef>
                <a:spcPct val="0"/>
              </a:spcBef>
            </a:pPr>
            <a:r>
              <a:rPr lang="cs-CZ" dirty="0" smtClean="0"/>
              <a:t>Vláda v nelehké situaci - snaha vyhovět radikálním voličům a zároveň zachovat pořádek i za cenu použití síly</a:t>
            </a:r>
          </a:p>
          <a:p>
            <a:pPr marL="171450" indent="-171450">
              <a:spcBef>
                <a:spcPct val="0"/>
              </a:spcBef>
              <a:buFontTx/>
              <a:buChar char="-"/>
            </a:pPr>
            <a:r>
              <a:rPr lang="cs-CZ" dirty="0" smtClean="0"/>
              <a:t>nesourodost vládní koalice - změny byly pro jedny příliš radikální a pro jiné příliš mírné – nakonec nebyl spokojen nikdo. </a:t>
            </a:r>
          </a:p>
          <a:p>
            <a:pPr marL="171450" indent="-171450">
              <a:spcBef>
                <a:spcPct val="0"/>
              </a:spcBef>
              <a:buFontTx/>
              <a:buChar char="-"/>
            </a:pPr>
            <a:r>
              <a:rPr lang="cs-CZ" dirty="0" smtClean="0"/>
              <a:t>vládní koalice počátku republiky se po zásahu anarchistů rozpadla. Socialisté se odmítli spojit s republikány a anarchisté volby bojkotovali. Naopak pravicová opozice vytvořila jeden velký blok - </a:t>
            </a:r>
            <a:r>
              <a:rPr lang="cs-CZ" b="1" dirty="0" smtClean="0"/>
              <a:t>CEDA.</a:t>
            </a:r>
            <a:endParaRPr lang="cs-CZ" dirty="0" smtClean="0"/>
          </a:p>
          <a:p>
            <a:pPr>
              <a:spcBef>
                <a:spcPct val="0"/>
              </a:spcBef>
            </a:pPr>
            <a:endParaRPr lang="cs-CZ" dirty="0" smtClean="0"/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09EF813-BED0-4009-8D07-278FF766BF98}" type="slidenum">
              <a:rPr lang="cs-CZ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7437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dirty="0" smtClean="0"/>
              <a:t>V listopadu 1933 došlo k volbám, v nichž sjednocená pravice triumfovala. </a:t>
            </a:r>
          </a:p>
          <a:p>
            <a:pPr marL="171450" indent="-171450">
              <a:spcBef>
                <a:spcPct val="0"/>
              </a:spcBef>
              <a:buFontTx/>
              <a:buChar char="-"/>
            </a:pPr>
            <a:r>
              <a:rPr lang="cs-CZ" dirty="0" smtClean="0"/>
              <a:t>velká část jejích voličů si ale přála republiku, jen se bála radikálních reforem levice a zničení katolického stylu života </a:t>
            </a:r>
          </a:p>
          <a:p>
            <a:pPr marL="171450" indent="-171450">
              <a:spcBef>
                <a:spcPct val="0"/>
              </a:spcBef>
              <a:buFontTx/>
              <a:buChar char="-"/>
            </a:pPr>
            <a:r>
              <a:rPr lang="cs-CZ" dirty="0" smtClean="0"/>
              <a:t>opět bylo však dosaženo toho, že spokojen nebyl nikdo. Předsedou strany se stal  strany, Nejpravicovější část CEDA toužila po diktatuře a předseda strany, </a:t>
            </a:r>
          </a:p>
          <a:p>
            <a:pPr>
              <a:spcBef>
                <a:spcPct val="0"/>
              </a:spcBef>
            </a:pPr>
            <a:endParaRPr lang="cs-CZ" dirty="0" smtClean="0"/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A79F7BB-8145-493B-8101-17EB7C201EFC}" type="slidenum">
              <a:rPr lang="cs-CZ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20434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b="1" smtClean="0"/>
              <a:t>Gil Roblese</a:t>
            </a:r>
            <a:r>
              <a:rPr lang="cs-CZ" smtClean="0"/>
              <a:t>, ji zklamal svým lpěním na demokracii a politické pluralitě. Naopak levice neustále viděla v Roblesovi extrémního pravičáka a byla přesvědčena, že v pro něj výhodné chvíli strhne „masku demokracie“ a uchvátí moc. Stejně tak jako jiné strany, měla i CEDA v této době svou vlastní mládežnickou organizaci., ty vždy citelně radikálnější než jejich mateřské strany, pouliční střety, atentáty, násilné demonstrace proto většinou bývaly právě v jejich režii. Celkově je rok 1933 rokem počátku radikalizace a přítomnosti násilí v politice.</a:t>
            </a:r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7FCA7A1-4CE5-4C52-85D5-20923BAB474D}" type="slidenum">
              <a:rPr lang="cs-CZ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07223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dirty="0" smtClean="0"/>
              <a:t>Přestože CEDA získala ve volbách nejvíce křesel, prezident </a:t>
            </a:r>
            <a:r>
              <a:rPr lang="cs-CZ" dirty="0" err="1" smtClean="0"/>
              <a:t>Alcala</a:t>
            </a:r>
            <a:r>
              <a:rPr lang="cs-CZ" dirty="0" smtClean="0"/>
              <a:t> Zamora nepověřil </a:t>
            </a:r>
            <a:r>
              <a:rPr lang="cs-CZ" dirty="0" err="1" smtClean="0"/>
              <a:t>Roblese</a:t>
            </a:r>
            <a:r>
              <a:rPr lang="cs-CZ" dirty="0" smtClean="0"/>
              <a:t> sestavením </a:t>
            </a:r>
            <a:r>
              <a:rPr lang="cs-CZ" dirty="0" err="1" smtClean="0"/>
              <a:t>vlaády</a:t>
            </a:r>
            <a:r>
              <a:rPr lang="cs-CZ" dirty="0" smtClean="0"/>
              <a:t>, to dostal nakonec za úkol </a:t>
            </a:r>
            <a:r>
              <a:rPr lang="cs-CZ" b="1" dirty="0" err="1" smtClean="0"/>
              <a:t>Alejandro</a:t>
            </a:r>
            <a:r>
              <a:rPr lang="cs-CZ" b="1" dirty="0" smtClean="0"/>
              <a:t> </a:t>
            </a:r>
            <a:r>
              <a:rPr lang="cs-CZ" b="1" dirty="0" err="1" smtClean="0"/>
              <a:t>Lerroux</a:t>
            </a:r>
            <a:r>
              <a:rPr lang="cs-CZ" b="1" dirty="0" smtClean="0"/>
              <a:t>. </a:t>
            </a:r>
            <a:r>
              <a:rPr lang="cs-CZ" dirty="0" smtClean="0"/>
              <a:t>Vládu se mu povedlo složit za pomoci</a:t>
            </a:r>
            <a:r>
              <a:rPr lang="cs-CZ" b="1" dirty="0" smtClean="0"/>
              <a:t> </a:t>
            </a:r>
            <a:r>
              <a:rPr lang="cs-CZ" dirty="0" smtClean="0"/>
              <a:t>dosazení</a:t>
            </a:r>
            <a:r>
              <a:rPr lang="cs-CZ" b="1" dirty="0" smtClean="0"/>
              <a:t> </a:t>
            </a:r>
            <a:r>
              <a:rPr lang="cs-CZ" dirty="0" smtClean="0"/>
              <a:t>zástupců CEDA na ministerské posty</a:t>
            </a:r>
          </a:p>
          <a:p>
            <a:pPr>
              <a:spcBef>
                <a:spcPct val="0"/>
              </a:spcBef>
            </a:pPr>
            <a:endParaRPr lang="cs-CZ" dirty="0" smtClean="0"/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1A9841-C044-4397-A54F-E470A55B27A5}" type="slidenum">
              <a:rPr lang="cs-CZ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42286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dirty="0" smtClean="0"/>
              <a:t>Když v roce 1934 konečně nastoupili ministři do úřadů v </a:t>
            </a:r>
            <a:r>
              <a:rPr lang="cs-CZ" dirty="0" err="1" smtClean="0"/>
              <a:t>Lerrauxově</a:t>
            </a:r>
            <a:r>
              <a:rPr lang="cs-CZ" dirty="0" smtClean="0"/>
              <a:t> vládě – levice na to odpověděla generální stávkou, která zvláště v Asturii zažila překvapivý úspěch a ovládla celou oblast. Povstání měla zpacifikovat </a:t>
            </a:r>
            <a:r>
              <a:rPr lang="cs-CZ" dirty="0" err="1" smtClean="0"/>
              <a:t>cizincká</a:t>
            </a:r>
            <a:r>
              <a:rPr lang="cs-CZ" dirty="0" smtClean="0"/>
              <a:t> legie a maročtí střelci pod vedením plukovníka </a:t>
            </a:r>
            <a:r>
              <a:rPr lang="cs-CZ" dirty="0" err="1" smtClean="0"/>
              <a:t>Yagüe</a:t>
            </a:r>
            <a:r>
              <a:rPr lang="cs-CZ" dirty="0" smtClean="0"/>
              <a:t>, jemuž z Madridu velel Franco. Ostřílené Marocké legie se s povstáním vypořádaly relativně rychle.</a:t>
            </a:r>
          </a:p>
          <a:p>
            <a:pPr>
              <a:spcBef>
                <a:spcPct val="0"/>
              </a:spcBef>
            </a:pPr>
            <a:endParaRPr lang="cs-CZ" dirty="0" smtClean="0"/>
          </a:p>
          <a:p>
            <a:pPr>
              <a:spcBef>
                <a:spcPct val="0"/>
              </a:spcBef>
            </a:pPr>
            <a:r>
              <a:rPr lang="cs-CZ" dirty="0" smtClean="0"/>
              <a:t>Nyní si přibližme mnohem blíže politické spektrum na vrcholu druhé republiky. V zásadě by se dalo rozdělit do 3 hlavních proudů. </a:t>
            </a:r>
          </a:p>
          <a:p>
            <a:pPr>
              <a:spcBef>
                <a:spcPct val="0"/>
              </a:spcBef>
            </a:pPr>
            <a:r>
              <a:rPr lang="cs-CZ" dirty="0" smtClean="0"/>
              <a:t>CEDA jako zřejmě nejsilnější strana se nacházela v krizi a byla rozpolcena mezi protichůdnými zájmy svých členů.</a:t>
            </a:r>
          </a:p>
          <a:p>
            <a:pPr>
              <a:spcBef>
                <a:spcPct val="0"/>
              </a:spcBef>
            </a:pPr>
            <a:r>
              <a:rPr lang="cs-CZ" dirty="0" smtClean="0"/>
              <a:t> </a:t>
            </a:r>
          </a:p>
          <a:p>
            <a:pPr>
              <a:spcBef>
                <a:spcPct val="0"/>
              </a:spcBef>
            </a:pPr>
            <a:endParaRPr lang="cs-CZ" dirty="0" smtClean="0"/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FEB4892-3318-4243-86AE-53E262AC6B6A}" type="slidenum">
              <a:rPr lang="cs-CZ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61491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dirty="0" smtClean="0"/>
              <a:t>Podobná situace nastala i v socialistické straně PSOE, která se </a:t>
            </a:r>
            <a:r>
              <a:rPr lang="cs-CZ" b="1" dirty="0" smtClean="0"/>
              <a:t>rozdělila na 3 proudy</a:t>
            </a:r>
            <a:r>
              <a:rPr lang="cs-CZ" dirty="0" smtClean="0"/>
              <a:t>  - </a:t>
            </a:r>
            <a:r>
              <a:rPr lang="cs-CZ" b="1" dirty="0" smtClean="0"/>
              <a:t>Chalupa 62-64</a:t>
            </a:r>
            <a:endParaRPr lang="cs-CZ" dirty="0" smtClean="0"/>
          </a:p>
          <a:p>
            <a:pPr>
              <a:spcBef>
                <a:spcPct val="0"/>
              </a:spcBef>
            </a:pPr>
            <a:endParaRPr lang="cs-CZ" dirty="0" smtClean="0"/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BADB0AD-5982-47CD-8B5B-0809C3656348}" type="slidenum">
              <a:rPr lang="cs-CZ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48351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dirty="0" smtClean="0"/>
              <a:t>Monarchisté </a:t>
            </a:r>
            <a:r>
              <a:rPr lang="cs-CZ" dirty="0" err="1" smtClean="0"/>
              <a:t>Calva</a:t>
            </a:r>
            <a:r>
              <a:rPr lang="cs-CZ" dirty="0" smtClean="0"/>
              <a:t> </a:t>
            </a:r>
            <a:r>
              <a:rPr lang="cs-CZ" dirty="0" err="1" smtClean="0"/>
              <a:t>Sotela</a:t>
            </a:r>
            <a:r>
              <a:rPr lang="cs-CZ" dirty="0" smtClean="0"/>
              <a:t> + Fašisté </a:t>
            </a:r>
          </a:p>
          <a:p>
            <a:pPr>
              <a:spcBef>
                <a:spcPct val="0"/>
              </a:spcBef>
            </a:pPr>
            <a:endParaRPr lang="cs-CZ" dirty="0" smtClean="0"/>
          </a:p>
          <a:p>
            <a:pPr>
              <a:spcBef>
                <a:spcPct val="0"/>
              </a:spcBef>
            </a:pPr>
            <a:r>
              <a:rPr lang="cs-CZ" dirty="0" smtClean="0"/>
              <a:t>Podobná situace nastala i v socialistické straně PSOE, stranu sice de Facto vedl která se </a:t>
            </a:r>
            <a:r>
              <a:rPr lang="cs-CZ" b="1" dirty="0" smtClean="0"/>
              <a:t>rozdělila na 3 proudy</a:t>
            </a:r>
            <a:r>
              <a:rPr lang="cs-CZ" dirty="0" smtClean="0"/>
              <a:t>  - </a:t>
            </a:r>
            <a:r>
              <a:rPr lang="cs-CZ" b="1" dirty="0" smtClean="0"/>
              <a:t>Chalupa 62-64</a:t>
            </a:r>
            <a:endParaRPr lang="cs-CZ" dirty="0" smtClean="0"/>
          </a:p>
          <a:p>
            <a:pPr>
              <a:spcBef>
                <a:spcPct val="0"/>
              </a:spcBef>
            </a:pPr>
            <a:endParaRPr lang="cs-CZ" dirty="0" smtClean="0"/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B007E73-CD3D-4F02-9A09-83462CA2A569}" type="slidenum">
              <a:rPr lang="cs-CZ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45661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smtClean="0"/>
              <a:t>Monarchisté Calva Sotela + Fašisté </a:t>
            </a:r>
          </a:p>
          <a:p>
            <a:pPr>
              <a:spcBef>
                <a:spcPct val="0"/>
              </a:spcBef>
            </a:pPr>
            <a:endParaRPr lang="cs-CZ" smtClean="0"/>
          </a:p>
          <a:p>
            <a:pPr>
              <a:spcBef>
                <a:spcPct val="0"/>
              </a:spcBef>
            </a:pPr>
            <a:r>
              <a:rPr lang="cs-CZ" smtClean="0"/>
              <a:t>Podobná situace nastala i v socialistické straně PSOE, stranu sice de Facto vedl která se </a:t>
            </a:r>
            <a:r>
              <a:rPr lang="cs-CZ" b="1" smtClean="0"/>
              <a:t>rozdělila na 3 proudy</a:t>
            </a:r>
            <a:r>
              <a:rPr lang="cs-CZ" smtClean="0"/>
              <a:t>  - </a:t>
            </a:r>
            <a:r>
              <a:rPr lang="cs-CZ" b="1" smtClean="0"/>
              <a:t>Chalupa 62-64</a:t>
            </a:r>
            <a:endParaRPr lang="cs-CZ" smtClean="0"/>
          </a:p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21F45DD-C242-4CD6-90E5-F0E3A209E787}" type="slidenum">
              <a:rPr lang="cs-CZ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75532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-"/>
            </a:pPr>
            <a:r>
              <a:rPr lang="cs-CZ" dirty="0" smtClean="0"/>
              <a:t>1931 – </a:t>
            </a:r>
            <a:r>
              <a:rPr lang="cs-CZ" dirty="0" err="1" smtClean="0"/>
              <a:t>Ledesma</a:t>
            </a:r>
            <a:r>
              <a:rPr lang="cs-CZ" dirty="0" smtClean="0"/>
              <a:t> zakládá </a:t>
            </a:r>
            <a:r>
              <a:rPr lang="cs-CZ" i="1" dirty="0" smtClean="0"/>
              <a:t>JONS – </a:t>
            </a:r>
            <a:r>
              <a:rPr lang="cs-CZ" i="1" dirty="0" err="1" smtClean="0"/>
              <a:t>Juntas</a:t>
            </a:r>
            <a:r>
              <a:rPr lang="cs-CZ" i="1" dirty="0" smtClean="0"/>
              <a:t> de Ofensiva </a:t>
            </a:r>
            <a:r>
              <a:rPr lang="cs-CZ" i="1" dirty="0" err="1" smtClean="0"/>
              <a:t>Nacional</a:t>
            </a:r>
            <a:r>
              <a:rPr lang="cs-CZ" i="1" dirty="0" smtClean="0"/>
              <a:t> </a:t>
            </a:r>
            <a:r>
              <a:rPr lang="cs-CZ" i="1" dirty="0" err="1" smtClean="0"/>
              <a:t>Sindicalista</a:t>
            </a:r>
            <a:r>
              <a:rPr lang="cs-CZ" i="1" dirty="0" smtClean="0"/>
              <a:t> – Výbory pro národně syndikalistickou ofenzivu</a:t>
            </a:r>
          </a:p>
          <a:p>
            <a:pPr>
              <a:buFontTx/>
              <a:buChar char="-"/>
            </a:pPr>
            <a:r>
              <a:rPr lang="cs-CZ" dirty="0" smtClean="0"/>
              <a:t>rozpolcená mezi tradicí a modernou </a:t>
            </a:r>
          </a:p>
          <a:p>
            <a:pPr>
              <a:buFontTx/>
              <a:buChar char="-"/>
            </a:pPr>
            <a:r>
              <a:rPr lang="cs-CZ" dirty="0" smtClean="0"/>
              <a:t>do roku 1932 zcela pasivní</a:t>
            </a:r>
          </a:p>
          <a:p>
            <a:pPr>
              <a:buFontTx/>
              <a:buChar char="-"/>
            </a:pPr>
            <a:r>
              <a:rPr lang="cs-CZ" dirty="0" smtClean="0"/>
              <a:t>malý význam až do roku 1934</a:t>
            </a:r>
          </a:p>
          <a:p>
            <a:pPr>
              <a:buFontTx/>
              <a:buChar char="-"/>
            </a:pPr>
            <a:r>
              <a:rPr lang="cs-CZ" dirty="0" smtClean="0"/>
              <a:t>spojuje se s Falangou</a:t>
            </a:r>
          </a:p>
          <a:p>
            <a:pPr>
              <a:spcBef>
                <a:spcPct val="0"/>
              </a:spcBef>
            </a:pPr>
            <a:endParaRPr lang="cs-CZ" dirty="0" smtClean="0"/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F8D0FE8-7294-42E4-9339-C222942778DA}" type="slidenum">
              <a:rPr lang="cs-CZ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81189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dirty="0" smtClean="0"/>
              <a:t>Další novou pravicovou stranou byl Národní blok </a:t>
            </a:r>
            <a:r>
              <a:rPr lang="cs-CZ" dirty="0" err="1" smtClean="0"/>
              <a:t>Calva</a:t>
            </a:r>
            <a:r>
              <a:rPr lang="cs-CZ" dirty="0" smtClean="0"/>
              <a:t> </a:t>
            </a:r>
            <a:r>
              <a:rPr lang="cs-CZ" dirty="0" err="1" smtClean="0"/>
              <a:t>Sotela</a:t>
            </a:r>
            <a:r>
              <a:rPr lang="cs-CZ" dirty="0" smtClean="0"/>
              <a:t> s monarchistickou orientací. – vznikl 1936. </a:t>
            </a:r>
          </a:p>
          <a:p>
            <a:pPr>
              <a:spcBef>
                <a:spcPct val="0"/>
              </a:spcBef>
            </a:pPr>
            <a:r>
              <a:rPr lang="cs-CZ" smtClean="0"/>
              <a:t>Společně s Fašisty proti parlamentní demokracii. </a:t>
            </a:r>
          </a:p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F0E51D3-0C09-4C9A-827A-7B7D3F60056C}" type="slidenum">
              <a:rPr lang="cs-CZ"/>
              <a:pPr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3581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smtClean="0"/>
              <a:t>celým jménem</a:t>
            </a:r>
            <a:r>
              <a:rPr lang="es-ES" smtClean="0"/>
              <a:t> </a:t>
            </a:r>
            <a:r>
              <a:rPr lang="es-ES" i="1" smtClean="0"/>
              <a:t>Alfonso Francisco de Asís Fernando Pío Juan María de la Concepción Gregorio Pelayo</a:t>
            </a:r>
            <a:endParaRPr lang="cs-CZ" i="1" smtClean="0"/>
          </a:p>
          <a:p>
            <a:pPr>
              <a:spcBef>
                <a:spcPct val="0"/>
              </a:spcBef>
            </a:pPr>
            <a:endParaRPr lang="cs-CZ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cs-CZ" smtClean="0">
                <a:latin typeface="Times New Roman" pitchFamily="18" charset="0"/>
                <a:cs typeface="Times New Roman" pitchFamily="18" charset="0"/>
              </a:rPr>
              <a:t>   První republika trvala ve ve Španělsku pouhé 2 roky a po dvou letech si vojenské kruhy dosadily zpět Alfonse XII. </a:t>
            </a:r>
          </a:p>
          <a:p>
            <a:pPr>
              <a:spcBef>
                <a:spcPct val="0"/>
              </a:spcBef>
            </a:pPr>
            <a:endParaRPr lang="cs-CZ" smtClean="0"/>
          </a:p>
          <a:p>
            <a:pPr>
              <a:spcBef>
                <a:spcPct val="0"/>
              </a:spcBef>
            </a:pPr>
            <a:r>
              <a:rPr lang="cs-CZ" smtClean="0"/>
              <a:t>Španělsko se již nenavrátilo k tradiční podobě monarchie. K inspiraci došlo v Anglii, byl zaveden systém dvou stran. 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05DA597-E418-46AD-8871-AEAB1043EF1A}" type="slidenum">
              <a:rPr lang="cs-CZ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55127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dirty="0" smtClean="0"/>
              <a:t>Další novou pravicovou stranou byl Národní blok </a:t>
            </a:r>
            <a:r>
              <a:rPr lang="cs-CZ" dirty="0" err="1" smtClean="0"/>
              <a:t>Calva</a:t>
            </a:r>
            <a:r>
              <a:rPr lang="cs-CZ" dirty="0" smtClean="0"/>
              <a:t> </a:t>
            </a:r>
            <a:r>
              <a:rPr lang="cs-CZ" dirty="0" err="1" smtClean="0"/>
              <a:t>Sotela</a:t>
            </a:r>
            <a:r>
              <a:rPr lang="cs-CZ" dirty="0" smtClean="0"/>
              <a:t> s monarchistickou orientací. – vznikl 1936. </a:t>
            </a:r>
          </a:p>
          <a:p>
            <a:pPr>
              <a:spcBef>
                <a:spcPct val="0"/>
              </a:spcBef>
            </a:pPr>
            <a:r>
              <a:rPr lang="cs-CZ" dirty="0" smtClean="0"/>
              <a:t>Společně s Fašisty proti parlamentní demokracii. </a:t>
            </a:r>
          </a:p>
          <a:p>
            <a:pPr>
              <a:spcBef>
                <a:spcPct val="0"/>
              </a:spcBef>
            </a:pPr>
            <a:endParaRPr lang="cs-CZ" dirty="0" smtClean="0"/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E0F988E-5176-4C13-9ED6-5FC3FE7F1A80}" type="slidenum">
              <a:rPr lang="cs-CZ"/>
              <a:pPr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30673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dirty="0" smtClean="0"/>
              <a:t>Další novou pravicovou stranou byl Národní blok </a:t>
            </a:r>
            <a:r>
              <a:rPr lang="cs-CZ" dirty="0" err="1" smtClean="0"/>
              <a:t>Calva</a:t>
            </a:r>
            <a:r>
              <a:rPr lang="cs-CZ" dirty="0" smtClean="0"/>
              <a:t> </a:t>
            </a:r>
            <a:r>
              <a:rPr lang="cs-CZ" dirty="0" err="1" smtClean="0"/>
              <a:t>Sotela</a:t>
            </a:r>
            <a:r>
              <a:rPr lang="cs-CZ" dirty="0" smtClean="0"/>
              <a:t> s monarchistickou orientací. – vznikl 1936. </a:t>
            </a:r>
          </a:p>
          <a:p>
            <a:pPr>
              <a:spcBef>
                <a:spcPct val="0"/>
              </a:spcBef>
            </a:pPr>
            <a:r>
              <a:rPr lang="cs-CZ" dirty="0" smtClean="0"/>
              <a:t>Společně s Fašisty proti parlamentní demokracii. </a:t>
            </a:r>
          </a:p>
          <a:p>
            <a:pPr>
              <a:spcBef>
                <a:spcPct val="0"/>
              </a:spcBef>
            </a:pPr>
            <a:endParaRPr lang="cs-CZ" dirty="0" smtClean="0"/>
          </a:p>
        </p:txBody>
      </p:sp>
      <p:sp>
        <p:nvSpPr>
          <p:cNvPr id="737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D594CF4-82FE-426A-B402-BA62568C774D}" type="slidenum">
              <a:rPr lang="cs-CZ"/>
              <a:pPr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52444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dirty="0" smtClean="0"/>
              <a:t>CEDA byla v hluboké krizi způsobené neúspěchy, kompromisy s ostatními stranami a skandály, do nichž byli zapleteni vysocí představitelé strany.</a:t>
            </a:r>
          </a:p>
          <a:p>
            <a:pPr>
              <a:spcBef>
                <a:spcPct val="0"/>
              </a:spcBef>
            </a:pPr>
            <a:endParaRPr lang="cs-CZ" dirty="0" smtClean="0"/>
          </a:p>
          <a:p>
            <a:pPr>
              <a:spcBef>
                <a:spcPct val="0"/>
              </a:spcBef>
            </a:pPr>
            <a:endParaRPr lang="cs-CZ" dirty="0" smtClean="0"/>
          </a:p>
          <a:p>
            <a:pPr>
              <a:spcBef>
                <a:spcPct val="0"/>
              </a:spcBef>
            </a:pPr>
            <a:r>
              <a:rPr lang="cs-CZ" dirty="0" smtClean="0"/>
              <a:t>Poslední volby republiky v roce 1936 – vítězí naprosto jasně lidová fronta</a:t>
            </a:r>
            <a:r>
              <a:rPr lang="cs-CZ" baseline="0" dirty="0" smtClean="0"/>
              <a:t> – levicová koalice </a:t>
            </a:r>
            <a:r>
              <a:rPr lang="en-US" dirty="0" smtClean="0"/>
              <a:t>PSOE, </a:t>
            </a:r>
            <a:r>
              <a:rPr lang="en-US" dirty="0" err="1" smtClean="0"/>
              <a:t>Izquierda</a:t>
            </a:r>
            <a:r>
              <a:rPr lang="en-US" dirty="0" smtClean="0"/>
              <a:t> </a:t>
            </a:r>
            <a:r>
              <a:rPr lang="en-US" dirty="0" err="1" smtClean="0"/>
              <a:t>Republicana</a:t>
            </a:r>
            <a:r>
              <a:rPr lang="en-US" dirty="0" smtClean="0"/>
              <a:t> </a:t>
            </a:r>
            <a:r>
              <a:rPr lang="cs-CZ" dirty="0" smtClean="0"/>
              <a:t>a </a:t>
            </a:r>
            <a:r>
              <a:rPr lang="en-US" dirty="0" smtClean="0"/>
              <a:t>Unión </a:t>
            </a:r>
            <a:r>
              <a:rPr lang="en-US" dirty="0" err="1" smtClean="0"/>
              <a:t>Republicana</a:t>
            </a:r>
            <a:r>
              <a:rPr lang="en-US" dirty="0" smtClean="0"/>
              <a:t> </a:t>
            </a:r>
            <a:r>
              <a:rPr lang="cs-CZ" dirty="0" smtClean="0"/>
              <a:t>- </a:t>
            </a:r>
            <a:r>
              <a:rPr lang="en-US" dirty="0" err="1" smtClean="0"/>
              <a:t>Azaña</a:t>
            </a:r>
            <a:r>
              <a:rPr lang="en-US" dirty="0" smtClean="0"/>
              <a:t> </a:t>
            </a:r>
            <a:r>
              <a:rPr lang="cs-CZ" dirty="0" smtClean="0"/>
              <a:t>znovu prezidentem</a:t>
            </a:r>
            <a:r>
              <a:rPr lang="en-US" dirty="0" smtClean="0"/>
              <a:t>. </a:t>
            </a:r>
            <a:endParaRPr lang="cs-CZ" dirty="0" smtClean="0"/>
          </a:p>
          <a:p>
            <a:pPr>
              <a:spcBef>
                <a:spcPct val="0"/>
              </a:spcBef>
            </a:pPr>
            <a:r>
              <a:rPr lang="cs-CZ" dirty="0" smtClean="0"/>
              <a:t>- Zavražděn </a:t>
            </a:r>
            <a:r>
              <a:rPr lang="cs-CZ" dirty="0" err="1" smtClean="0"/>
              <a:t>Calvo</a:t>
            </a:r>
            <a:r>
              <a:rPr lang="cs-CZ" dirty="0" smtClean="0"/>
              <a:t> </a:t>
            </a:r>
            <a:r>
              <a:rPr lang="cs-CZ" dirty="0" err="1" smtClean="0"/>
              <a:t>Sotelo</a:t>
            </a:r>
            <a:r>
              <a:rPr lang="cs-CZ" dirty="0" smtClean="0"/>
              <a:t> (údajně </a:t>
            </a:r>
            <a:r>
              <a:rPr lang="cs-CZ" dirty="0" err="1" smtClean="0"/>
              <a:t>přčina</a:t>
            </a:r>
            <a:r>
              <a:rPr lang="cs-CZ" baseline="0" dirty="0" smtClean="0"/>
              <a:t> začátku války</a:t>
            </a:r>
            <a:r>
              <a:rPr lang="cs-CZ" dirty="0" smtClean="0"/>
              <a:t>)</a:t>
            </a:r>
          </a:p>
        </p:txBody>
      </p:sp>
      <p:sp>
        <p:nvSpPr>
          <p:cNvPr id="757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599B845-CA0A-4387-9807-7875BD9EE8E3}" type="slidenum">
              <a:rPr lang="cs-CZ"/>
              <a:pPr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91778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18. července 1936 – vzbouření koloniálních jednotek v Maroku, pak na Kanárských ostrovech a Baleárách – vedl 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Sanjurjo</a:t>
            </a: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1932 – povstání – útěk do Portugalska</a:t>
            </a:r>
            <a:r>
              <a:rPr lang="cs-CZ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diktátorský režim doktora </a:t>
            </a:r>
            <a:r>
              <a:rPr lang="cs-CZ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Salazara</a:t>
            </a:r>
            <a:r>
              <a:rPr lang="cs-CZ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Rozhodný odpor republikánských sil – udrželi 2/3 země (Madrid, Katalánsko, Baskicko, 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Astůrie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X povstalci (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Galície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Navara, León, 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Kastílie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Sevilla, 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Andalůzie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- havárie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A49E39-4AB5-41BF-BFF3-6AD5AF5488BA}" type="slidenum">
              <a:rPr lang="cs-CZ" smtClean="0"/>
              <a:pPr>
                <a:defRPr/>
              </a:pPr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84293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popravy byly nazývány 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paseos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paseo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„procházka“, „projížďka“) a probíhaly tak, že za město byli odvezeni lidé, které pak ozbrojení příslušníci postříleli. Mezi případy takového vraždění patří např. zastřelení básníka a dramatika Federico 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García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Lorcy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frankisty, nebo vyvraždění osazenstva 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barbasterského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semináře republikány.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A49E39-4AB5-41BF-BFF3-6AD5AF5488BA}" type="slidenum">
              <a:rPr lang="cs-CZ" smtClean="0"/>
              <a:pPr>
                <a:defRPr/>
              </a:pPr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81320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povstalci v koncích, žádají o pomoc – něm a 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tzv. říjnový protokol – uznání Franca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podpora Německa – admirál 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Canaris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zprostředkovává – letecká legie Kondor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Itálie – bere si jako otázku prestiže – 100 000 vojáků</a:t>
            </a:r>
          </a:p>
          <a:p>
            <a:pPr lvl="0"/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Velká Británie – většina konzervativních kruhů spíš tíhne k povstalcům – zároveň tlačí na socialistickou vládu Leona Bluma, aby španělskou vládu nepodporovala</a:t>
            </a:r>
          </a:p>
          <a:p>
            <a:pPr lvl="0"/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VB nóta o zákazu dodávek zbraní – odnesla to španělská republika, která měla již objednány a zaplaceny zbraně.</a:t>
            </a:r>
          </a:p>
          <a:p>
            <a:pPr lvl="0"/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jediný potenciální Francův konkurent zahynul při pádu letadla =) gen. Franco</a:t>
            </a:r>
          </a:p>
          <a:p>
            <a:pPr lvl="0"/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A49E39-4AB5-41BF-BFF3-6AD5AF5488BA}" type="slidenum">
              <a:rPr lang="cs-CZ" smtClean="0"/>
              <a:pPr>
                <a:defRPr/>
              </a:pPr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04248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Tmavě Khaki – území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Sanjurjových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povstalců 1936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Světle – Francov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zisky 1936-1937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odstíny růžové – Francovy zisky 1937-1939</a:t>
            </a:r>
          </a:p>
          <a:p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povstalci mají základny u portugalských hranic, tažení na Madrid, padá Toledo, 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Giralda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střídá v čele vlády Caballero – snaha spojit jednotky do republikánské armády</a:t>
            </a:r>
          </a:p>
          <a:p>
            <a:pPr lvl="0"/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říjen/listopad 1936 bitva o Madrid (vláda prchla do Valencie – a ztratila respekt), ale podařilo se ubránit.</a:t>
            </a:r>
          </a:p>
          <a:p>
            <a:endParaRPr lang="cs-CZ" dirty="0" smtClean="0"/>
          </a:p>
          <a:p>
            <a:pPr marL="171450" indent="-171450">
              <a:buFontTx/>
              <a:buChar char="-"/>
            </a:pPr>
            <a:r>
              <a:rPr lang="cs-CZ" dirty="0" smtClean="0"/>
              <a:t>Znatelná podpora Italů – nasazovali své muže i stroje přímo na Francovu podporu, Němci operovali spíše</a:t>
            </a:r>
            <a:r>
              <a:rPr lang="cs-CZ" baseline="0" dirty="0" smtClean="0"/>
              <a:t> nezávisle</a:t>
            </a:r>
          </a:p>
          <a:p>
            <a:pPr marL="171450" indent="-171450">
              <a:buFontTx/>
              <a:buChar char="-"/>
            </a:pPr>
            <a:endParaRPr lang="cs-CZ" baseline="0" dirty="0" smtClean="0"/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SSSR až do října nic, ale pak tlak představitelů kominterny - 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Thorez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Ulbricht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francouzští dobrovolníci.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pomoc vede kominterna – vede 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Willy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Münzenberg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nikoli rudá armáda, celkem asi 60 000 dobrovolníků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zbraně chodily z Moskvy – tvrdě zaplacené – padl na to španělský zlatý poklad</a:t>
            </a:r>
          </a:p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A49E39-4AB5-41BF-BFF3-6AD5AF5488BA}" type="slidenum">
              <a:rPr lang="cs-CZ" smtClean="0"/>
              <a:pPr>
                <a:defRPr/>
              </a:pPr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79026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Jediný vítěz</a:t>
            </a:r>
          </a:p>
          <a:p>
            <a:pPr marL="0" indent="0">
              <a:buFontTx/>
              <a:buNone/>
            </a:pP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cs-CZ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Válku protahoval až do 1939, aby získal lepší kontrolu nad povstáním </a:t>
            </a: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Duben 1939 –</a:t>
            </a:r>
            <a:r>
              <a:rPr lang="cs-CZ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konec války</a:t>
            </a: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A49E39-4AB5-41BF-BFF3-6AD5AF5488BA}" type="slidenum">
              <a:rPr lang="cs-CZ" smtClean="0"/>
              <a:pPr>
                <a:defRPr/>
              </a:pPr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21175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b="1" dirty="0" smtClean="0"/>
              <a:t>Španělsko zavrženo celým světem (1945–1953)</a:t>
            </a:r>
          </a:p>
          <a:p>
            <a:r>
              <a:rPr lang="cs-CZ" dirty="0" smtClean="0"/>
              <a:t>Spojenci zabránili Španělsku ve vstupu do OSN (vždyť se přátelilo s Německem i Itálií). </a:t>
            </a:r>
          </a:p>
          <a:p>
            <a:r>
              <a:rPr lang="cs-CZ" dirty="0" smtClean="0"/>
              <a:t>Celý svět viděl ve Španělsku pozůstatek </a:t>
            </a:r>
            <a:r>
              <a:rPr lang="cs-CZ" dirty="0" err="1" smtClean="0"/>
              <a:t>evr</a:t>
            </a:r>
            <a:r>
              <a:rPr lang="cs-CZ" dirty="0" smtClean="0"/>
              <a:t>. fašismu. </a:t>
            </a:r>
          </a:p>
          <a:p>
            <a:r>
              <a:rPr lang="cs-CZ" dirty="0" smtClean="0"/>
              <a:t>Na iniciativu OSN staženi ze </a:t>
            </a:r>
            <a:r>
              <a:rPr lang="cs-CZ" dirty="0" err="1" smtClean="0"/>
              <a:t>Šp</a:t>
            </a:r>
            <a:r>
              <a:rPr lang="cs-CZ" dirty="0" smtClean="0"/>
              <a:t>. Velvyslanci (pouze Portugalsko a některé latinskoamerické země, např. </a:t>
            </a:r>
            <a:r>
              <a:rPr lang="cs-CZ" dirty="0" err="1" smtClean="0"/>
              <a:t>Perónova</a:t>
            </a:r>
            <a:r>
              <a:rPr lang="cs-CZ" dirty="0" smtClean="0"/>
              <a:t> Argentina, odmítly). </a:t>
            </a:r>
          </a:p>
          <a:p>
            <a:r>
              <a:rPr lang="cs-CZ" dirty="0" smtClean="0"/>
              <a:t>Francova pozice díky tomu posílila  - židé a zednáři chtějí zlikvidovat katolické Španělsko.</a:t>
            </a:r>
          </a:p>
          <a:p>
            <a:r>
              <a:rPr lang="cs-CZ" dirty="0" smtClean="0"/>
              <a:t>španělská ekonomika v zoufalém stavu díky válce i Frankovým experimentům</a:t>
            </a:r>
          </a:p>
          <a:p>
            <a:r>
              <a:rPr lang="cs-CZ" dirty="0" smtClean="0"/>
              <a:t>přídělový systém na potraviny až do roku 1952.</a:t>
            </a:r>
          </a:p>
          <a:p>
            <a:endParaRPr lang="cs-CZ" dirty="0" smtClean="0"/>
          </a:p>
          <a:p>
            <a:r>
              <a:rPr lang="cs-CZ" dirty="0" smtClean="0"/>
              <a:t>Konec izolace (1953–1959)</a:t>
            </a:r>
          </a:p>
          <a:p>
            <a:r>
              <a:rPr lang="cs-CZ" dirty="0" smtClean="0"/>
              <a:t>Na vrcholu Studené války – USA hledá nové spojence – letecké základny, raketové baterie. </a:t>
            </a:r>
          </a:p>
          <a:p>
            <a:r>
              <a:rPr lang="cs-CZ" dirty="0" smtClean="0"/>
              <a:t>Španělsko od samého počátku protikomunistické – najednou spojenectví </a:t>
            </a:r>
            <a:r>
              <a:rPr lang="cs-CZ" dirty="0" err="1" smtClean="0"/>
              <a:t>nasandě</a:t>
            </a:r>
            <a:r>
              <a:rPr lang="cs-CZ" dirty="0" smtClean="0"/>
              <a:t>. </a:t>
            </a:r>
          </a:p>
          <a:p>
            <a:r>
              <a:rPr lang="cs-CZ" dirty="0" smtClean="0"/>
              <a:t>Hospodářský rozkvět (1959–1973) - </a:t>
            </a:r>
          </a:p>
          <a:p>
            <a:r>
              <a:rPr lang="cs-CZ" dirty="0" smtClean="0"/>
              <a:t>Španělský zázrak (</a:t>
            </a:r>
            <a:r>
              <a:rPr lang="cs-CZ" dirty="0" err="1" smtClean="0"/>
              <a:t>Desarrollo</a:t>
            </a:r>
            <a:r>
              <a:rPr lang="cs-CZ" dirty="0" smtClean="0"/>
              <a:t>)  - stouply zisky, ekonomický ruch, průmyslová výroba, vzniká silná střední třída a bohatá městská centra. </a:t>
            </a:r>
          </a:p>
          <a:p>
            <a:r>
              <a:rPr lang="cs-CZ" dirty="0" smtClean="0"/>
              <a:t>Španělsko přístupné zahraničnímu turismu. </a:t>
            </a:r>
          </a:p>
          <a:p>
            <a:pPr marL="171450" indent="-171450">
              <a:buFontTx/>
              <a:buChar char="-"/>
            </a:pPr>
            <a:r>
              <a:rPr lang="cs-CZ" dirty="0" smtClean="0"/>
              <a:t>Pokračuje nacionální i politická usurpace menšin – levičáků a ostatních národů Španělska — Katalánců, Basků či Galicijců.</a:t>
            </a:r>
          </a:p>
          <a:p>
            <a:pPr marL="171450" indent="-171450">
              <a:buFontTx/>
              <a:buChar char="-"/>
            </a:pPr>
            <a:endParaRPr lang="cs-CZ" dirty="0" smtClean="0"/>
          </a:p>
          <a:p>
            <a:pPr marL="171450" indent="-171450">
              <a:buFontTx/>
              <a:buChar char="-"/>
            </a:pPr>
            <a:r>
              <a:rPr lang="cs-CZ" dirty="0" smtClean="0"/>
              <a:t>1973-1975 – v důsledku ropných krizí </a:t>
            </a:r>
            <a:r>
              <a:rPr lang="cs-CZ" smtClean="0"/>
              <a:t>padá ekonomika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A49E39-4AB5-41BF-BFF3-6AD5AF5488BA}" type="slidenum">
              <a:rPr lang="cs-CZ" smtClean="0"/>
              <a:pPr>
                <a:defRPr/>
              </a:pPr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9816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dirty="0" smtClean="0"/>
              <a:t>První z nich byla Konzervativní strana, </a:t>
            </a:r>
            <a:r>
              <a:rPr lang="cs-CZ" dirty="0" err="1" smtClean="0"/>
              <a:t>kteoru</a:t>
            </a:r>
            <a:r>
              <a:rPr lang="cs-CZ" dirty="0" smtClean="0"/>
              <a:t> ve</a:t>
            </a:r>
            <a:r>
              <a:rPr lang="cs-CZ" b="1" dirty="0" smtClean="0"/>
              <a:t>dl Antonio </a:t>
            </a:r>
            <a:r>
              <a:rPr lang="cs-CZ" b="1" dirty="0" err="1" smtClean="0"/>
              <a:t>Cánovas</a:t>
            </a:r>
            <a:endParaRPr lang="cs-CZ" dirty="0" smtClean="0"/>
          </a:p>
          <a:p>
            <a:pPr>
              <a:spcBef>
                <a:spcPct val="0"/>
              </a:spcBef>
            </a:pPr>
            <a:endParaRPr lang="cs-CZ" dirty="0" smtClean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F08C9C7-3802-4DB0-A06F-9DF1DE989486}" type="slidenum">
              <a:rPr lang="cs-CZ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7421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smtClean="0"/>
              <a:t>Druhou byla liberální strana. Vedl ji </a:t>
            </a:r>
            <a:r>
              <a:rPr lang="cs-CZ" b="1" smtClean="0"/>
              <a:t>Mateo Sagasta</a:t>
            </a:r>
            <a:r>
              <a:rPr lang="cs-CZ" smtClean="0"/>
              <a:t>. Obě strany se měly podílet na moci stejnou měrou pomocí takzvaného „systému pokojného střídání“. Výsledkem ovšem byly jan manipulace voleb a stálé zastoupení velkostatkářů, šlechty a duchovenstva ve vládě  - příliš silná a bohatá církev</a:t>
            </a: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204571E-AA0A-4639-8830-AE6A1D65754F}" type="slidenum">
              <a:rPr lang="cs-CZ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830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smtClean="0"/>
              <a:t>Neskutečně zaostalé španělsko – průmyslová revoluce? Pche! Industrializace tak po vstupu do EU … chacha … každopádně  se nedá v 19. stol srovnávat s Velkou Británií … násilný pokus o industrializaci už roku 1850 – ovšem omezoval se především na Barcelonu a přilehlé oblasti (na Kubě byla ovšem zavedena železniční trať), teprve koncem 19. stol pronikla industrializace i do ostatních regionů</a:t>
            </a:r>
          </a:p>
          <a:p>
            <a:pPr>
              <a:spcBef>
                <a:spcPct val="0"/>
              </a:spcBef>
            </a:pPr>
            <a:r>
              <a:rPr lang="cs-CZ" smtClean="0"/>
              <a:t>Proč?</a:t>
            </a:r>
          </a:p>
          <a:p>
            <a:pPr>
              <a:spcBef>
                <a:spcPct val="0"/>
              </a:spcBef>
            </a:pPr>
            <a:r>
              <a:rPr lang="cs-CZ" smtClean="0"/>
              <a:t>průmyslová revoluce nastala ve Španělsku s takovým zpožděním oproti Evropě: </a:t>
            </a:r>
          </a:p>
          <a:p>
            <a:pPr>
              <a:spcBef>
                <a:spcPct val="0"/>
              </a:spcBef>
            </a:pPr>
            <a:r>
              <a:rPr lang="cs-CZ" smtClean="0"/>
              <a:t>opožděné zlepšování dopravní sítě, neskutečná negramotnost více než 80 % obyvatel </a:t>
            </a:r>
          </a:p>
          <a:p>
            <a:pPr>
              <a:spcBef>
                <a:spcPct val="0"/>
              </a:spcBef>
            </a:pPr>
            <a:r>
              <a:rPr lang="cs-CZ" smtClean="0"/>
              <a:t>politická nestabilita</a:t>
            </a:r>
          </a:p>
          <a:p>
            <a:pPr>
              <a:spcBef>
                <a:spcPct val="0"/>
              </a:spcBef>
            </a:pPr>
            <a:r>
              <a:rPr lang="cs-CZ" smtClean="0"/>
              <a:t>nízká míra kapitalizace a hospodářské kultury</a:t>
            </a:r>
          </a:p>
          <a:p>
            <a:pPr>
              <a:spcBef>
                <a:spcPct val="0"/>
              </a:spcBef>
            </a:pPr>
            <a:endParaRPr lang="cs-CZ" smtClean="0"/>
          </a:p>
          <a:p>
            <a:pPr>
              <a:spcBef>
                <a:spcPct val="0"/>
              </a:spcBef>
            </a:pPr>
            <a:r>
              <a:rPr lang="cs-CZ" smtClean="0"/>
              <a:t>Španělsko bylo skutečně v krizi, nikdy to nebylo tak zřejmé, jako když přišla na konci 19. století válka s probouzející se novou velmocí 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2547DCB-B8A3-4F23-A437-E66378D92835}" type="slidenum">
              <a:rPr lang="cs-CZ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7850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dirty="0" smtClean="0"/>
              <a:t>Španělsko-americká válka (25. dubna - 12. srpna 1898)</a:t>
            </a:r>
          </a:p>
          <a:p>
            <a:pPr>
              <a:spcBef>
                <a:spcPct val="0"/>
              </a:spcBef>
            </a:pPr>
            <a:endParaRPr lang="cs-CZ" dirty="0" smtClean="0"/>
          </a:p>
          <a:p>
            <a:pPr>
              <a:spcBef>
                <a:spcPct val="0"/>
              </a:spcBef>
            </a:pPr>
            <a:r>
              <a:rPr lang="cs-CZ" dirty="0" smtClean="0"/>
              <a:t>Dravá mezinárodní politika USA - podporují nezávislost Kuby – veteráni občanské války v nejlepším věku</a:t>
            </a:r>
          </a:p>
          <a:p>
            <a:pPr>
              <a:spcBef>
                <a:spcPct val="0"/>
              </a:spcBef>
            </a:pPr>
            <a:r>
              <a:rPr lang="cs-CZ" dirty="0" smtClean="0"/>
              <a:t>španělské zámořské državy stojí v cestě </a:t>
            </a:r>
          </a:p>
          <a:p>
            <a:pPr>
              <a:spcBef>
                <a:spcPct val="0"/>
              </a:spcBef>
            </a:pPr>
            <a:r>
              <a:rPr lang="cs-CZ" dirty="0" smtClean="0"/>
              <a:t>konflikt vypuknul v reakci na výbuch na americké bitevní lodi USS Maine kotvící na Kubě – zřejmě kotel, neví se dodnes, ovšem tehdy obviněni španělští agenti + snaha Kubánských a Filipínských nacionalistů o osamostatnění – americká pomoc proti imperiální mocnosti</a:t>
            </a:r>
          </a:p>
          <a:p>
            <a:pPr>
              <a:spcBef>
                <a:spcPct val="0"/>
              </a:spcBef>
            </a:pPr>
            <a:r>
              <a:rPr lang="cs-CZ" dirty="0" smtClean="0"/>
              <a:t>USA v reakci požadují, aby </a:t>
            </a:r>
            <a:r>
              <a:rPr lang="cs-CZ" dirty="0" err="1" smtClean="0"/>
              <a:t>Šp</a:t>
            </a:r>
            <a:r>
              <a:rPr lang="cs-CZ" dirty="0" smtClean="0"/>
              <a:t>. vyklidilo Kubu a Filipíny. Španělsko, které Kubu pokládalo spíše za Španělskou provincii než za kolonii, na ně reagovalo vyhlášením války.</a:t>
            </a:r>
          </a:p>
          <a:p>
            <a:pPr>
              <a:spcBef>
                <a:spcPct val="0"/>
              </a:spcBef>
            </a:pPr>
            <a:endParaRPr lang="cs-CZ" dirty="0" smtClean="0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ED9C762-2745-4724-9AE1-2C795D7853A0}" type="slidenum">
              <a:rPr lang="cs-CZ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6300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 smtClean="0"/>
              <a:t>Španělsko ani mužstvo, ani výzbroj, ani finance –drtivě poraženo.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 smtClean="0"/>
              <a:t>Boje probíhaly na třech místech.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 smtClean="0"/>
              <a:t>Filipíny</a:t>
            </a:r>
            <a:r>
              <a:rPr lang="cs-CZ" dirty="0" smtClean="0"/>
              <a:t>: zničení většiny španělského námořnictva  - Američané oblehli Manilu, kterou se jim ale nepodařilo dobýt až do konce bojů. Poté ji americká vojska obsadila a bránila vstupu filipínských jednotek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 smtClean="0"/>
              <a:t>Guam</a:t>
            </a:r>
            <a:r>
              <a:rPr lang="cs-CZ" dirty="0" smtClean="0"/>
              <a:t>: Během jediného dne bylo zajato všech 54 španělských vojáků, kteří ostrov bránili a odvezeno do filipínského zajateckého tábora.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 smtClean="0"/>
              <a:t>Kuba: </a:t>
            </a:r>
            <a:r>
              <a:rPr lang="cs-CZ" dirty="0" smtClean="0"/>
              <a:t>Námořní bitva u Santiago de </a:t>
            </a:r>
            <a:r>
              <a:rPr lang="cs-CZ" dirty="0" err="1" smtClean="0"/>
              <a:t>Cuba</a:t>
            </a:r>
            <a:r>
              <a:rPr lang="cs-CZ" dirty="0" smtClean="0"/>
              <a:t> - všechny španělské lodi kromě jedné byly potopeny (jediná španělská loď šla ke dnu z vůle vlastní posádky)  - pozemní kampaň vedla k obklíčení španělských sil v Santiagu a </a:t>
            </a:r>
            <a:r>
              <a:rPr lang="cs-CZ" dirty="0" err="1" smtClean="0"/>
              <a:t>Guantanámu</a:t>
            </a:r>
            <a:r>
              <a:rPr lang="cs-CZ" dirty="0" smtClean="0"/>
              <a:t>. Santiago bylo nakonec dobyto, ale většina ztrát byla způsobena přehřátím a žlutou zimnicí, v důsledku které byla americká vojska nedlouho po konci bojů evakuována – na tlak Theodora Roosevelta – původně měla zůstat v karanténě na Kubě – epidemie žluté zimnice v USA.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 smtClean="0"/>
              <a:t>Španělsko muselo po ztrátě většiny svých velkých válečných lodí přistoupit na pařížskou mírovou smlouvu, v rámci níž předalo Spojeným státům Kubu, Portoriko a část Španělské východní Indie (Filipíny a Guam). Zbytek španělské pacifické kolonie byl prodán Německu, které nově koupené území začlenilo do své kolonie Německá Nová Guinea.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5F9BC3-1BA9-48C5-941F-85D90C23B559}" type="slidenum">
              <a:rPr lang="cs-CZ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9810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smtClean="0"/>
              <a:t>V roce 1902 nastoupil na trůn teprve šestnáctiletý </a:t>
            </a:r>
            <a:r>
              <a:rPr lang="cs-CZ" b="1" smtClean="0"/>
              <a:t>Alfonso XIII</a:t>
            </a:r>
            <a:r>
              <a:rPr lang="cs-CZ" smtClean="0"/>
              <a:t>. Ten provedl svou zemi první světovou válkou a díky důsledné neutralitě zažilo Španělsko oproti ostatním evropským mocnostem citelný hospodářský růst. Toho bylo ovšem dosaženo na úkor domácího obyvatelstva, jelikož většina potravin byla určena na vývoz, kdežto v samotném Španělsku chyběl se nedostávalo ani mouky a masa. I to přispělo k růstu vlivu prodělnických politických směrů</a:t>
            </a:r>
          </a:p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6A7E947-80AB-4819-91DA-4DC0F0F373C6}" type="slidenum">
              <a:rPr lang="cs-CZ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769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E002B-8C16-4D16-8C8C-9FCE7B42832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F267D-235E-4700-A8BC-A18A243CCCB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7C723-3342-4C43-94B0-4C9ED539F0C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CBC38-72D3-4B90-B0E2-4F8919EB08F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6A4DE-40F7-4EF9-A7E8-9B025F3618C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E3E78-6190-4CA8-ACA2-1D835BDB2D1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241CA-7ADA-4446-B359-1C8213F8F34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5FB4F-E998-44D7-ACF5-541BBB45128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A7DB6-20CF-4F71-9F3A-7FEE344735B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F8F10-DDC0-41E1-AD5F-9218BE8D8A4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BE9D1-FB89-4451-ACE7-D96FCC7A286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 smtClean="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75ED1662-4D2F-49E6-8646-9C481667542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66" r:id="rId2"/>
    <p:sldLayoutId id="2147483673" r:id="rId3"/>
    <p:sldLayoutId id="2147483667" r:id="rId4"/>
    <p:sldLayoutId id="2147483674" r:id="rId5"/>
    <p:sldLayoutId id="2147483668" r:id="rId6"/>
    <p:sldLayoutId id="2147483669" r:id="rId7"/>
    <p:sldLayoutId id="2147483675" r:id="rId8"/>
    <p:sldLayoutId id="2147483676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fontAlgn="base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fontAlgn="base">
        <a:spcBef>
          <a:spcPct val="20000"/>
        </a:spcBef>
        <a:spcAft>
          <a:spcPct val="0"/>
        </a:spcAft>
        <a:buClr>
          <a:srgbClr val="9C007F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fontAlgn="base">
        <a:spcBef>
          <a:spcPct val="20000"/>
        </a:spcBef>
        <a:spcAft>
          <a:spcPct val="0"/>
        </a:spcAft>
        <a:buClr>
          <a:srgbClr val="68007F"/>
        </a:buClr>
        <a:buSzPct val="100000"/>
        <a:buFont typeface="Arial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4/42/La_Guerra_Ha_Terminado_-_Paco_Ibera_(cropped).jpg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8913"/>
            <a:ext cx="8229600" cy="5937250"/>
          </a:xfrm>
        </p:spPr>
        <p:txBody>
          <a:bodyPr/>
          <a:lstStyle/>
          <a:p>
            <a:pPr algn="ctr"/>
            <a:endParaRPr lang="cs-CZ" dirty="0" smtClean="0"/>
          </a:p>
          <a:p>
            <a:pPr algn="ctr"/>
            <a:endParaRPr lang="cs-CZ" dirty="0" smtClean="0"/>
          </a:p>
          <a:p>
            <a:pPr algn="ctr"/>
            <a:endParaRPr lang="cs-CZ" dirty="0" smtClean="0"/>
          </a:p>
          <a:p>
            <a:pPr algn="ctr"/>
            <a:endParaRPr lang="cs-CZ" dirty="0" smtClean="0"/>
          </a:p>
          <a:p>
            <a:pPr algn="ctr">
              <a:buFont typeface="Wingdings 2" pitchFamily="18" charset="2"/>
              <a:buNone/>
            </a:pPr>
            <a:r>
              <a:rPr lang="cs-CZ" sz="4000" dirty="0" smtClean="0">
                <a:latin typeface="Arial Black" pitchFamily="34" charset="0"/>
              </a:rPr>
              <a:t>Občanská válka ve Španělsku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60350"/>
            <a:ext cx="8686800" cy="5865813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cs-CZ" smtClean="0"/>
              <a:t>Tři směry španělské politiky před rokem 1931</a:t>
            </a:r>
          </a:p>
          <a:p>
            <a:endParaRPr lang="cs-CZ" smtClean="0"/>
          </a:p>
          <a:p>
            <a:endParaRPr lang="cs-CZ" smtClean="0"/>
          </a:p>
          <a:p>
            <a:endParaRPr lang="cs-CZ" smtClean="0"/>
          </a:p>
        </p:txBody>
      </p:sp>
      <p:graphicFrame>
        <p:nvGraphicFramePr>
          <p:cNvPr id="7" name="Diagram 6"/>
          <p:cNvGraphicFramePr/>
          <p:nvPr/>
        </p:nvGraphicFramePr>
        <p:xfrm>
          <a:off x="0" y="1484784"/>
          <a:ext cx="9144000" cy="5373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250"/>
            <a:ext cx="4764088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572000" y="0"/>
            <a:ext cx="4572000" cy="6858000"/>
          </a:xfrm>
        </p:spPr>
        <p:txBody>
          <a:bodyPr>
            <a:normAutofit fontScale="92500" lnSpcReduction="10000"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cs-CZ" dirty="0"/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cs-CZ" b="1" dirty="0"/>
              <a:t>PSOE – socialistická strana 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cs-CZ" dirty="0"/>
          </a:p>
          <a:p>
            <a:pPr marL="420624" indent="-384048" fontAlgn="auto">
              <a:spcAft>
                <a:spcPts val="0"/>
              </a:spcAft>
              <a:buFontTx/>
              <a:buNone/>
              <a:defRPr/>
            </a:pPr>
            <a:r>
              <a:rPr lang="cs-CZ" dirty="0"/>
              <a:t>	</a:t>
            </a:r>
            <a:r>
              <a:rPr lang="es-ES" b="1" i="1" dirty="0"/>
              <a:t>P</a:t>
            </a:r>
            <a:r>
              <a:rPr lang="es-ES" i="1" dirty="0"/>
              <a:t>artido </a:t>
            </a:r>
            <a:r>
              <a:rPr lang="es-ES" b="1" i="1" dirty="0"/>
              <a:t>S</a:t>
            </a:r>
            <a:r>
              <a:rPr lang="es-ES" i="1" dirty="0"/>
              <a:t>ocialista </a:t>
            </a:r>
            <a:r>
              <a:rPr lang="es-ES" b="1" i="1" dirty="0"/>
              <a:t>O</a:t>
            </a:r>
            <a:r>
              <a:rPr lang="es-ES" i="1" dirty="0"/>
              <a:t>brero </a:t>
            </a:r>
            <a:r>
              <a:rPr lang="es-ES" b="1" i="1" dirty="0"/>
              <a:t>E</a:t>
            </a:r>
            <a:r>
              <a:rPr lang="es-ES" i="1" dirty="0"/>
              <a:t>spañol</a:t>
            </a:r>
            <a:r>
              <a:rPr lang="cs-CZ" dirty="0"/>
              <a:t>, 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cs-CZ" dirty="0" smtClean="0"/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cs-CZ" dirty="0" smtClean="0"/>
          </a:p>
          <a:p>
            <a:pPr marL="420624" indent="-384048" fontAlgn="auto">
              <a:lnSpc>
                <a:spcPct val="150000"/>
              </a:lnSpc>
              <a:spcAft>
                <a:spcPts val="0"/>
              </a:spcAft>
              <a:buFontTx/>
              <a:buNone/>
              <a:defRPr/>
            </a:pPr>
            <a:r>
              <a:rPr lang="cs-CZ" dirty="0" smtClean="0"/>
              <a:t>Založena </a:t>
            </a:r>
            <a:r>
              <a:rPr lang="cs-CZ" dirty="0"/>
              <a:t>2.května </a:t>
            </a:r>
            <a:r>
              <a:rPr lang="cs-CZ" dirty="0" smtClean="0"/>
              <a:t>1879</a:t>
            </a:r>
          </a:p>
          <a:p>
            <a:pPr marL="420624" indent="-384048" fontAlgn="auto">
              <a:lnSpc>
                <a:spcPct val="150000"/>
              </a:lnSpc>
              <a:spcAft>
                <a:spcPts val="0"/>
              </a:spcAft>
              <a:buFontTx/>
              <a:buNone/>
              <a:defRPr/>
            </a:pPr>
            <a:r>
              <a:rPr lang="cs-CZ" dirty="0" smtClean="0"/>
              <a:t>V čele od začátku </a:t>
            </a:r>
            <a:r>
              <a:rPr lang="cs-CZ" dirty="0" err="1" smtClean="0"/>
              <a:t>Pablo</a:t>
            </a:r>
            <a:r>
              <a:rPr lang="cs-CZ" dirty="0" smtClean="0"/>
              <a:t> </a:t>
            </a:r>
            <a:r>
              <a:rPr lang="cs-CZ" dirty="0" err="1" smtClean="0"/>
              <a:t>Iglesias</a:t>
            </a:r>
            <a:r>
              <a:rPr lang="cs-CZ" dirty="0"/>
              <a:t>	</a:t>
            </a:r>
          </a:p>
          <a:p>
            <a:pPr marL="420624" indent="-384048" fontAlgn="auto">
              <a:lnSpc>
                <a:spcPct val="150000"/>
              </a:lnSpc>
              <a:spcAft>
                <a:spcPts val="0"/>
              </a:spcAft>
              <a:buFontTx/>
              <a:buNone/>
              <a:defRPr/>
            </a:pPr>
            <a:r>
              <a:rPr lang="cs-CZ" dirty="0" smtClean="0"/>
              <a:t>Cíl </a:t>
            </a:r>
            <a:r>
              <a:rPr lang="cs-CZ" dirty="0"/>
              <a:t>– zastupovat zájmy dělnické třídy </a:t>
            </a:r>
          </a:p>
          <a:p>
            <a:pPr marL="420624" indent="-384048" fontAlgn="auto">
              <a:spcAft>
                <a:spcPts val="0"/>
              </a:spcAft>
              <a:buFontTx/>
              <a:buNone/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3"/>
          <p:cNvSpPr>
            <a:spLocks noGrp="1" noChangeArrowheads="1"/>
          </p:cNvSpPr>
          <p:nvPr>
            <p:ph idx="1"/>
          </p:nvPr>
        </p:nvSpPr>
        <p:spPr>
          <a:xfrm>
            <a:off x="4716463" y="476250"/>
            <a:ext cx="3970337" cy="5905500"/>
          </a:xfrm>
        </p:spPr>
        <p:txBody>
          <a:bodyPr/>
          <a:lstStyle/>
          <a:p>
            <a:r>
              <a:rPr lang="cs-CZ" sz="4000" b="1" dirty="0" smtClean="0"/>
              <a:t>Pablo </a:t>
            </a:r>
            <a:r>
              <a:rPr lang="cs-CZ" sz="4000" b="1" dirty="0" err="1" smtClean="0"/>
              <a:t>Iglesias</a:t>
            </a:r>
            <a:endParaRPr lang="cs-CZ" sz="4000" b="1" dirty="0" smtClean="0"/>
          </a:p>
          <a:p>
            <a:r>
              <a:rPr lang="cs-CZ" dirty="0" smtClean="0"/>
              <a:t>1850-1925</a:t>
            </a:r>
          </a:p>
          <a:p>
            <a:endParaRPr lang="cs-CZ" dirty="0" smtClean="0"/>
          </a:p>
          <a:p>
            <a:r>
              <a:rPr lang="cs-CZ" dirty="0" smtClean="0"/>
              <a:t>zakladatel PSOE a UGT</a:t>
            </a:r>
          </a:p>
          <a:p>
            <a:endParaRPr lang="cs-CZ" dirty="0" smtClean="0"/>
          </a:p>
          <a:p>
            <a:r>
              <a:rPr lang="cs-CZ" dirty="0" smtClean="0"/>
              <a:t>Otec španělského dělnictva a socialismu jako takového</a:t>
            </a:r>
          </a:p>
        </p:txBody>
      </p:sp>
      <p:pic>
        <p:nvPicPr>
          <p:cNvPr id="35842" name="Picture 4" descr="pablo_iglesi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3375"/>
            <a:ext cx="4822825" cy="616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5795963" cy="6669088"/>
          </a:xfrm>
        </p:spPr>
        <p:txBody>
          <a:bodyPr>
            <a:normAutofit fontScale="85000" lnSpcReduction="20000"/>
          </a:bodyPr>
          <a:lstStyle/>
          <a:p>
            <a:pPr marL="420624" indent="-384048" fontAlgn="auto">
              <a:lnSpc>
                <a:spcPct val="90000"/>
              </a:lnSpc>
              <a:spcAft>
                <a:spcPts val="0"/>
              </a:spcAft>
              <a:buFont typeface="Wingdings 2"/>
              <a:buChar char=""/>
              <a:defRPr/>
            </a:pPr>
            <a:endParaRPr lang="cs-CZ" dirty="0" smtClean="0"/>
          </a:p>
          <a:p>
            <a:pPr marL="420624" indent="-384048" fontAlgn="auto">
              <a:lnSpc>
                <a:spcPct val="90000"/>
              </a:lnSpc>
              <a:spcAft>
                <a:spcPts val="0"/>
              </a:spcAft>
              <a:buFont typeface="Wingdings 2"/>
              <a:buChar char=""/>
              <a:defRPr/>
            </a:pPr>
            <a:r>
              <a:rPr lang="cs-CZ" b="1" dirty="0" smtClean="0"/>
              <a:t>UGT </a:t>
            </a:r>
            <a:r>
              <a:rPr lang="cs-CZ" b="1" dirty="0"/>
              <a:t>– </a:t>
            </a:r>
            <a:r>
              <a:rPr lang="cs-CZ" dirty="0" smtClean="0"/>
              <a:t>Všeobecná unie pracujících </a:t>
            </a:r>
            <a:endParaRPr lang="cs-CZ" b="1" dirty="0"/>
          </a:p>
          <a:p>
            <a:pPr marL="420624" indent="-384048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cs-CZ" b="1" dirty="0"/>
              <a:t>  	</a:t>
            </a:r>
            <a:r>
              <a:rPr lang="cs-CZ" b="1" dirty="0" err="1"/>
              <a:t>Unión</a:t>
            </a:r>
            <a:r>
              <a:rPr lang="cs-CZ" b="1" dirty="0"/>
              <a:t> </a:t>
            </a:r>
            <a:r>
              <a:rPr lang="cs-CZ" b="1" dirty="0" err="1"/>
              <a:t>General</a:t>
            </a:r>
            <a:r>
              <a:rPr lang="cs-CZ" b="1" dirty="0"/>
              <a:t> de </a:t>
            </a:r>
            <a:r>
              <a:rPr lang="cs-CZ" b="1" dirty="0" err="1"/>
              <a:t>Trabajadores</a:t>
            </a:r>
            <a:r>
              <a:rPr lang="cs-CZ" dirty="0"/>
              <a:t> </a:t>
            </a:r>
            <a:endParaRPr lang="cs-CZ" dirty="0" smtClean="0"/>
          </a:p>
          <a:p>
            <a:pPr marL="420624" indent="-384048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cs-CZ" dirty="0"/>
              <a:t>	</a:t>
            </a:r>
          </a:p>
          <a:p>
            <a:pPr marL="420624" indent="-384048" fontAlgn="auto">
              <a:lnSpc>
                <a:spcPct val="15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cs-CZ" dirty="0" smtClean="0"/>
              <a:t>založena 12. srpna 1888</a:t>
            </a:r>
          </a:p>
          <a:p>
            <a:pPr marL="420624" indent="-384048" fontAlgn="auto">
              <a:lnSpc>
                <a:spcPct val="150000"/>
              </a:lnSpc>
              <a:spcAft>
                <a:spcPts val="0"/>
              </a:spcAft>
              <a:buFontTx/>
              <a:buNone/>
              <a:defRPr/>
            </a:pPr>
            <a:r>
              <a:rPr lang="cs-CZ" dirty="0" smtClean="0"/>
              <a:t>spolupráce s režimem Primo de </a:t>
            </a:r>
            <a:r>
              <a:rPr lang="cs-CZ" dirty="0" err="1" smtClean="0"/>
              <a:t>Rivery</a:t>
            </a:r>
            <a:r>
              <a:rPr lang="cs-CZ" dirty="0" smtClean="0"/>
              <a:t> </a:t>
            </a:r>
          </a:p>
          <a:p>
            <a:pPr marL="420624" indent="-384048" fontAlgn="auto">
              <a:lnSpc>
                <a:spcPct val="150000"/>
              </a:lnSpc>
              <a:spcAft>
                <a:spcPts val="0"/>
              </a:spcAft>
              <a:buFontTx/>
              <a:buNone/>
              <a:defRPr/>
            </a:pPr>
            <a:r>
              <a:rPr lang="cs-CZ" dirty="0" smtClean="0"/>
              <a:t>úzká spolupráce s PSOE </a:t>
            </a:r>
          </a:p>
          <a:p>
            <a:pPr marL="420624" indent="-384048" fontAlgn="auto">
              <a:lnSpc>
                <a:spcPct val="150000"/>
              </a:lnSpc>
              <a:spcAft>
                <a:spcPts val="0"/>
              </a:spcAft>
              <a:buFontTx/>
              <a:buNone/>
              <a:defRPr/>
            </a:pPr>
            <a:r>
              <a:rPr lang="cs-CZ" dirty="0" smtClean="0"/>
              <a:t>radikalismus </a:t>
            </a:r>
          </a:p>
          <a:p>
            <a:pPr marL="420624" indent="-384048" fontAlgn="auto">
              <a:lnSpc>
                <a:spcPct val="150000"/>
              </a:lnSpc>
              <a:spcAft>
                <a:spcPts val="0"/>
              </a:spcAft>
              <a:buFontTx/>
              <a:buNone/>
              <a:defRPr/>
            </a:pPr>
            <a:r>
              <a:rPr lang="cs-CZ" dirty="0" smtClean="0"/>
              <a:t>výrazný </a:t>
            </a:r>
            <a:r>
              <a:rPr lang="cs-CZ" dirty="0"/>
              <a:t>příklon </a:t>
            </a:r>
            <a:r>
              <a:rPr lang="cs-CZ" dirty="0" smtClean="0"/>
              <a:t>na levou stranu politického spektra</a:t>
            </a:r>
            <a:endParaRPr lang="cs-CZ" dirty="0"/>
          </a:p>
          <a:p>
            <a:pPr marL="420624" indent="-384048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cs-CZ" dirty="0"/>
          </a:p>
          <a:p>
            <a:pPr marL="420624" indent="-384048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cs-CZ" dirty="0"/>
          </a:p>
          <a:p>
            <a:pPr marL="420624" indent="-384048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cs-CZ" dirty="0"/>
              <a:t>		</a:t>
            </a:r>
          </a:p>
        </p:txBody>
      </p:sp>
      <p:pic>
        <p:nvPicPr>
          <p:cNvPr id="3686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700" y="1125538"/>
            <a:ext cx="3976688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7763" y="476250"/>
            <a:ext cx="2916237" cy="619283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5400" dirty="0" smtClean="0"/>
              <a:t>CNT</a:t>
            </a:r>
            <a:br>
              <a:rPr lang="cs-CZ" sz="5400" dirty="0" smtClean="0"/>
            </a:b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b="1" dirty="0" smtClean="0"/>
              <a:t> </a:t>
            </a:r>
            <a:r>
              <a:rPr lang="cs-CZ" sz="3200" b="1" dirty="0" err="1" smtClean="0"/>
              <a:t>Confederación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Nacional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del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Trabajo</a:t>
            </a:r>
            <a:r>
              <a:rPr lang="cs-CZ" sz="3200" b="1" dirty="0" smtClean="0"/>
              <a:t> </a:t>
            </a:r>
            <a:br>
              <a:rPr lang="cs-CZ" sz="3200" b="1" dirty="0" smtClean="0"/>
            </a:b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>Všeobecná konfederace práce</a:t>
            </a:r>
            <a:br>
              <a:rPr lang="cs-CZ" sz="3200" dirty="0" smtClean="0"/>
            </a:b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>anarchistická reakční strana</a:t>
            </a:r>
            <a:endParaRPr lang="cs-CZ" sz="3200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620713"/>
            <a:ext cx="6164263" cy="4868862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3"/>
          <p:cNvSpPr>
            <a:spLocks noGrp="1" noChangeArrowheads="1"/>
          </p:cNvSpPr>
          <p:nvPr>
            <p:ph idx="1"/>
          </p:nvPr>
        </p:nvSpPr>
        <p:spPr>
          <a:xfrm>
            <a:off x="4500563" y="549275"/>
            <a:ext cx="4248150" cy="5576888"/>
          </a:xfrm>
        </p:spPr>
        <p:txBody>
          <a:bodyPr/>
          <a:lstStyle/>
          <a:p>
            <a:pPr marL="36512" indent="0">
              <a:buNone/>
            </a:pPr>
            <a:r>
              <a:rPr lang="cs-CZ" sz="4000" dirty="0" err="1" smtClean="0"/>
              <a:t>Abd</a:t>
            </a:r>
            <a:r>
              <a:rPr lang="cs-CZ" sz="4000" dirty="0" smtClean="0"/>
              <a:t>-el-Karim</a:t>
            </a:r>
          </a:p>
          <a:p>
            <a:pPr marL="36512" indent="0">
              <a:buNone/>
            </a:pPr>
            <a:r>
              <a:rPr lang="cs-CZ" dirty="0" smtClean="0"/>
              <a:t>1880-1963 </a:t>
            </a:r>
          </a:p>
          <a:p>
            <a:pPr marL="36512" indent="0">
              <a:buNone/>
            </a:pPr>
            <a:r>
              <a:rPr lang="cs-CZ" dirty="0" smtClean="0"/>
              <a:t>Vůdce beduínské guerilly proti Francouzům a Španělům</a:t>
            </a:r>
          </a:p>
          <a:p>
            <a:pPr marL="36512" indent="0">
              <a:buNone/>
            </a:pPr>
            <a:endParaRPr lang="cs-CZ" dirty="0" smtClean="0"/>
          </a:p>
          <a:p>
            <a:pPr marL="36512" indent="0">
              <a:buNone/>
            </a:pPr>
            <a:r>
              <a:rPr lang="cs-CZ" dirty="0" smtClean="0"/>
              <a:t>Jeho partyzánská taktika inspirací pro Ho Či Mina, </a:t>
            </a:r>
            <a:r>
              <a:rPr lang="cs-CZ" dirty="0" err="1" smtClean="0"/>
              <a:t>Maa</a:t>
            </a:r>
            <a:r>
              <a:rPr lang="cs-CZ" dirty="0" smtClean="0"/>
              <a:t> a Che Guevaru</a:t>
            </a:r>
          </a:p>
        </p:txBody>
      </p:sp>
      <p:pic>
        <p:nvPicPr>
          <p:cNvPr id="40962" name="Picture 4" descr="Abd_el-Kri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908050"/>
            <a:ext cx="3522662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3"/>
          <p:cNvSpPr>
            <a:spLocks noGrp="1" noChangeArrowheads="1"/>
          </p:cNvSpPr>
          <p:nvPr>
            <p:ph idx="1"/>
          </p:nvPr>
        </p:nvSpPr>
        <p:spPr>
          <a:xfrm>
            <a:off x="4346575" y="333375"/>
            <a:ext cx="4402138" cy="5792788"/>
          </a:xfrm>
        </p:spPr>
        <p:txBody>
          <a:bodyPr/>
          <a:lstStyle/>
          <a:p>
            <a:pPr marL="36512" indent="0">
              <a:buNone/>
            </a:pPr>
            <a:r>
              <a:rPr lang="cs-CZ" dirty="0" smtClean="0"/>
              <a:t>Gen. Primo de Rivera</a:t>
            </a:r>
          </a:p>
          <a:p>
            <a:pPr>
              <a:buFontTx/>
              <a:buNone/>
            </a:pPr>
            <a:r>
              <a:rPr lang="cs-CZ" dirty="0" smtClean="0"/>
              <a:t>	1870-1930</a:t>
            </a:r>
          </a:p>
          <a:p>
            <a:pPr>
              <a:buFontTx/>
              <a:buNone/>
            </a:pPr>
            <a:endParaRPr lang="cs-CZ" dirty="0" smtClean="0"/>
          </a:p>
          <a:p>
            <a:pPr>
              <a:buFontTx/>
              <a:buNone/>
            </a:pPr>
            <a:r>
              <a:rPr lang="cs-CZ" dirty="0" smtClean="0"/>
              <a:t>	1923-1930 diktátor</a:t>
            </a:r>
          </a:p>
          <a:p>
            <a:pPr>
              <a:buFontTx/>
              <a:buNone/>
            </a:pPr>
            <a:r>
              <a:rPr lang="cs-CZ" dirty="0" smtClean="0"/>
              <a:t>	</a:t>
            </a:r>
          </a:p>
          <a:p>
            <a:pPr>
              <a:buFontTx/>
              <a:buNone/>
            </a:pPr>
            <a:r>
              <a:rPr lang="cs-CZ" dirty="0" smtClean="0"/>
              <a:t>	Otec José Antonia Primo de Rivery</a:t>
            </a:r>
          </a:p>
          <a:p>
            <a:pPr>
              <a:buFontTx/>
              <a:buNone/>
            </a:pPr>
            <a:r>
              <a:rPr lang="cs-CZ" dirty="0" smtClean="0"/>
              <a:t>	</a:t>
            </a:r>
          </a:p>
        </p:txBody>
      </p:sp>
      <p:pic>
        <p:nvPicPr>
          <p:cNvPr id="43010" name="Picture 4" descr="Primo_de_Rive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620713"/>
            <a:ext cx="4002088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Content Placeholder 3"/>
          <p:cNvSpPr>
            <a:spLocks noGrp="1"/>
          </p:cNvSpPr>
          <p:nvPr>
            <p:ph idx="1"/>
          </p:nvPr>
        </p:nvSpPr>
        <p:spPr>
          <a:xfrm>
            <a:off x="0" y="5445125"/>
            <a:ext cx="9144000" cy="1412875"/>
          </a:xfrm>
        </p:spPr>
        <p:txBody>
          <a:bodyPr/>
          <a:lstStyle/>
          <a:p>
            <a:endParaRPr lang="cs-CZ" smtClean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813" y="0"/>
            <a:ext cx="6172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Periodizace druhé republiky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539552" y="2276872"/>
          <a:ext cx="6665168" cy="3849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3"/>
          <p:cNvSpPr>
            <a:spLocks noGrp="1" noChangeArrowheads="1"/>
          </p:cNvSpPr>
          <p:nvPr>
            <p:ph idx="1"/>
          </p:nvPr>
        </p:nvSpPr>
        <p:spPr>
          <a:xfrm>
            <a:off x="4859338" y="260350"/>
            <a:ext cx="3827462" cy="5865813"/>
          </a:xfrm>
        </p:spPr>
        <p:txBody>
          <a:bodyPr/>
          <a:lstStyle/>
          <a:p>
            <a:pPr marL="36512" indent="0">
              <a:buNone/>
            </a:pPr>
            <a:r>
              <a:rPr lang="cs-CZ" b="1" dirty="0" smtClean="0"/>
              <a:t>Manuel </a:t>
            </a:r>
            <a:r>
              <a:rPr lang="cs-CZ" b="1" dirty="0" err="1" smtClean="0"/>
              <a:t>Azaña</a:t>
            </a:r>
            <a:endParaRPr lang="cs-CZ" b="1" dirty="0" smtClean="0"/>
          </a:p>
          <a:p>
            <a:pPr marL="36512" indent="0">
              <a:buNone/>
            </a:pPr>
            <a:r>
              <a:rPr lang="cs-CZ" dirty="0" smtClean="0"/>
              <a:t>1880-1940</a:t>
            </a:r>
          </a:p>
          <a:p>
            <a:pPr marL="36512" indent="0">
              <a:buNone/>
            </a:pPr>
            <a:r>
              <a:rPr lang="cs-CZ" dirty="0" smtClean="0"/>
              <a:t>Republikánská strana </a:t>
            </a:r>
          </a:p>
          <a:p>
            <a:pPr marL="36512" indent="0">
              <a:buNone/>
            </a:pPr>
            <a:r>
              <a:rPr lang="cs-CZ" sz="2800" dirty="0" smtClean="0"/>
              <a:t>1931-1933 ministerský předseda</a:t>
            </a:r>
          </a:p>
          <a:p>
            <a:endParaRPr lang="cs-CZ" sz="2800" dirty="0" smtClean="0"/>
          </a:p>
          <a:p>
            <a:pPr marL="36512" indent="0">
              <a:buNone/>
            </a:pPr>
            <a:r>
              <a:rPr lang="cs-CZ" sz="2800" dirty="0" smtClean="0"/>
              <a:t>1936-1939 prezident</a:t>
            </a:r>
          </a:p>
        </p:txBody>
      </p:sp>
      <p:pic>
        <p:nvPicPr>
          <p:cNvPr id="49154" name="Picture 4" descr="manuel-aza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88913"/>
            <a:ext cx="4237037" cy="590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0" y="5715000"/>
            <a:ext cx="9144000" cy="1143000"/>
          </a:xfrm>
        </p:spPr>
        <p:txBody>
          <a:bodyPr/>
          <a:lstStyle/>
          <a:p>
            <a:pPr algn="ctr"/>
            <a:r>
              <a:rPr lang="cs-CZ" smtClean="0"/>
              <a:t>Francisco Serrano y Dominguez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411413" y="0"/>
            <a:ext cx="4105275" cy="5678488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60350"/>
            <a:ext cx="8229600" cy="5865813"/>
          </a:xfrm>
        </p:spPr>
        <p:txBody>
          <a:bodyPr/>
          <a:lstStyle/>
          <a:p>
            <a:r>
              <a:rPr lang="cs-CZ" b="1" dirty="0" smtClean="0"/>
              <a:t>Hlavní problémy Španělska 30. let</a:t>
            </a:r>
          </a:p>
          <a:p>
            <a:pPr>
              <a:buFontTx/>
              <a:buNone/>
            </a:pPr>
            <a:r>
              <a:rPr lang="cs-CZ" dirty="0" smtClean="0"/>
              <a:t>	</a:t>
            </a:r>
          </a:p>
          <a:p>
            <a:pPr>
              <a:buFontTx/>
              <a:buChar char="-"/>
            </a:pPr>
            <a:r>
              <a:rPr lang="cs-CZ" dirty="0" smtClean="0"/>
              <a:t>obecná zaostalost země</a:t>
            </a:r>
          </a:p>
          <a:p>
            <a:pPr>
              <a:buFontTx/>
              <a:buChar char="-"/>
            </a:pPr>
            <a:r>
              <a:rPr lang="cs-CZ" dirty="0" smtClean="0"/>
              <a:t>-majetek a vliv koncentrován v rukou církve, velkostatkářů </a:t>
            </a:r>
          </a:p>
          <a:p>
            <a:pPr>
              <a:buFontTx/>
              <a:buChar char="-"/>
            </a:pPr>
            <a:r>
              <a:rPr lang="cs-CZ" dirty="0" smtClean="0"/>
              <a:t>90% vlastníků půdy (</a:t>
            </a:r>
            <a:r>
              <a:rPr lang="cs-CZ" dirty="0" err="1" smtClean="0"/>
              <a:t>malostatkářů</a:t>
            </a:r>
            <a:r>
              <a:rPr lang="cs-CZ" dirty="0" smtClean="0"/>
              <a:t>) obhospodařuje jen 20% půdy</a:t>
            </a:r>
          </a:p>
          <a:p>
            <a:pPr>
              <a:buFontTx/>
              <a:buChar char="-"/>
            </a:pPr>
            <a:r>
              <a:rPr lang="cs-CZ" dirty="0" smtClean="0"/>
              <a:t>separační tendence  - Baskicko, Asturie</a:t>
            </a:r>
          </a:p>
          <a:p>
            <a:pPr>
              <a:buFontTx/>
              <a:buChar char="-"/>
            </a:pPr>
            <a:r>
              <a:rPr lang="cs-CZ" dirty="0" smtClean="0"/>
              <a:t>rozdílné zájmy venkova a městských center</a:t>
            </a:r>
          </a:p>
          <a:p>
            <a:pPr>
              <a:buFontTx/>
              <a:buChar char="-"/>
            </a:pPr>
            <a:r>
              <a:rPr lang="cs-CZ" dirty="0" smtClean="0"/>
              <a:t>zaostalá armáda a odpor k její reformě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404813"/>
            <a:ext cx="8713788" cy="6119812"/>
          </a:xfrm>
        </p:spPr>
        <p:txBody>
          <a:bodyPr/>
          <a:lstStyle/>
          <a:p>
            <a:pPr marL="36512" indent="0">
              <a:lnSpc>
                <a:spcPct val="90000"/>
              </a:lnSpc>
              <a:buNone/>
            </a:pPr>
            <a:r>
              <a:rPr lang="cs-CZ" b="1" dirty="0" smtClean="0"/>
              <a:t>CEDA</a:t>
            </a:r>
          </a:p>
          <a:p>
            <a:pPr marL="36512" indent="0">
              <a:lnSpc>
                <a:spcPct val="90000"/>
              </a:lnSpc>
              <a:buNone/>
            </a:pPr>
            <a:r>
              <a:rPr lang="es-ES" i="1" dirty="0" smtClean="0"/>
              <a:t>Confederación Española de Derechas Autónomas</a:t>
            </a:r>
            <a:r>
              <a:rPr lang="cs-CZ" dirty="0" smtClean="0"/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dirty="0" smtClean="0"/>
              <a:t>	- založena: březen 1933 – </a:t>
            </a:r>
            <a:r>
              <a:rPr lang="cs-CZ" dirty="0" err="1" smtClean="0"/>
              <a:t>Gil</a:t>
            </a:r>
            <a:r>
              <a:rPr lang="cs-CZ" dirty="0" smtClean="0"/>
              <a:t> </a:t>
            </a:r>
            <a:r>
              <a:rPr lang="cs-CZ" dirty="0" err="1" smtClean="0"/>
              <a:t>Robles</a:t>
            </a:r>
            <a:endParaRPr lang="cs-CZ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cs-CZ" dirty="0" smtClean="0"/>
              <a:t>	- katolická, konzervativní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dirty="0" smtClean="0"/>
              <a:t>	- rozpor demokracie x fašismus x monarchie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dirty="0" smtClean="0"/>
              <a:t>	- vítězství ve volbách r. 1933 – nepožádána o vytvoření vlády, místo toho </a:t>
            </a:r>
            <a:r>
              <a:rPr lang="cs-CZ" dirty="0" err="1" smtClean="0"/>
              <a:t>Lerrouxova</a:t>
            </a:r>
            <a:r>
              <a:rPr lang="cs-CZ" dirty="0" smtClean="0"/>
              <a:t> vláda (s ministry CEDA)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dirty="0" smtClean="0"/>
              <a:t>	- zastavení </a:t>
            </a:r>
            <a:r>
              <a:rPr lang="cs-CZ" dirty="0" err="1" smtClean="0"/>
              <a:t>Azaňových</a:t>
            </a:r>
            <a:r>
              <a:rPr lang="cs-CZ" dirty="0" smtClean="0"/>
              <a:t> reforem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dirty="0" smtClean="0"/>
              <a:t>	- dominovala politickému dění do r. 1936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dirty="0" smtClean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3"/>
          <p:cNvSpPr>
            <a:spLocks noGrp="1" noChangeArrowheads="1"/>
          </p:cNvSpPr>
          <p:nvPr>
            <p:ph idx="1"/>
          </p:nvPr>
        </p:nvSpPr>
        <p:spPr>
          <a:xfrm>
            <a:off x="4643438" y="549275"/>
            <a:ext cx="4500562" cy="6308725"/>
          </a:xfrm>
        </p:spPr>
        <p:txBody>
          <a:bodyPr/>
          <a:lstStyle/>
          <a:p>
            <a:r>
              <a:rPr lang="cs-CZ" b="1" smtClean="0"/>
              <a:t>José María Gil Robles y Quiñones</a:t>
            </a:r>
          </a:p>
          <a:p>
            <a:pPr>
              <a:buFontTx/>
              <a:buNone/>
            </a:pPr>
            <a:r>
              <a:rPr lang="cs-CZ" b="1" smtClean="0"/>
              <a:t>	- </a:t>
            </a:r>
            <a:r>
              <a:rPr lang="cs-CZ" smtClean="0"/>
              <a:t>1898-1980</a:t>
            </a:r>
          </a:p>
          <a:p>
            <a:pPr>
              <a:buFontTx/>
              <a:buNone/>
            </a:pPr>
            <a:r>
              <a:rPr lang="cs-CZ" smtClean="0"/>
              <a:t>	- 1933 předseda a zakladatel CEDA</a:t>
            </a:r>
          </a:p>
          <a:p>
            <a:pPr>
              <a:buFontTx/>
              <a:buNone/>
            </a:pPr>
            <a:r>
              <a:rPr lang="cs-CZ" smtClean="0"/>
              <a:t>	- 1937 předchází konfliktu s Francem a rozpouští CEDA</a:t>
            </a:r>
          </a:p>
          <a:p>
            <a:pPr>
              <a:buFontTx/>
              <a:buNone/>
            </a:pPr>
            <a:endParaRPr lang="cs-CZ" smtClean="0"/>
          </a:p>
        </p:txBody>
      </p:sp>
      <p:pic>
        <p:nvPicPr>
          <p:cNvPr id="54274" name="Picture 5" descr="Gil Rob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04813"/>
            <a:ext cx="4105275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3"/>
          <p:cNvSpPr>
            <a:spLocks noGrp="1" noChangeArrowheads="1"/>
          </p:cNvSpPr>
          <p:nvPr>
            <p:ph idx="1"/>
          </p:nvPr>
        </p:nvSpPr>
        <p:spPr>
          <a:xfrm>
            <a:off x="4427538" y="260350"/>
            <a:ext cx="4465637" cy="6264275"/>
          </a:xfrm>
        </p:spPr>
        <p:txBody>
          <a:bodyPr/>
          <a:lstStyle/>
          <a:p>
            <a:r>
              <a:rPr lang="cs-CZ" b="1" smtClean="0"/>
              <a:t>Alejandro Lerroux</a:t>
            </a:r>
          </a:p>
          <a:p>
            <a:r>
              <a:rPr lang="cs-CZ" smtClean="0"/>
              <a:t>1864-1949</a:t>
            </a:r>
          </a:p>
          <a:p>
            <a:pPr>
              <a:buFontTx/>
              <a:buNone/>
            </a:pPr>
            <a:r>
              <a:rPr lang="cs-CZ" smtClean="0"/>
              <a:t>Republikánská strana</a:t>
            </a:r>
          </a:p>
          <a:p>
            <a:pPr>
              <a:buFontTx/>
              <a:buChar char="-"/>
            </a:pPr>
            <a:r>
              <a:rPr lang="cs-CZ" smtClean="0"/>
              <a:t>min. vnitra, min. zahraničí za Azaňovy vlády</a:t>
            </a:r>
          </a:p>
          <a:p>
            <a:pPr>
              <a:buFontTx/>
              <a:buChar char="-"/>
            </a:pPr>
            <a:r>
              <a:rPr lang="cs-CZ" smtClean="0"/>
              <a:t>1933- … - 1935 – ministerský předseda</a:t>
            </a:r>
          </a:p>
          <a:p>
            <a:pPr>
              <a:buFontTx/>
              <a:buNone/>
            </a:pPr>
            <a:r>
              <a:rPr lang="cs-CZ" smtClean="0"/>
              <a:t>- Jeho kariéra skončila korupčním skandálem</a:t>
            </a:r>
          </a:p>
        </p:txBody>
      </p:sp>
      <p:pic>
        <p:nvPicPr>
          <p:cNvPr id="56322" name="Picture 4" descr="Lerrou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476250"/>
            <a:ext cx="3729038" cy="524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0" y="333375"/>
            <a:ext cx="9144000" cy="6264275"/>
          </a:xfrm>
        </p:spPr>
        <p:txBody>
          <a:bodyPr/>
          <a:lstStyle/>
          <a:p>
            <a:pPr marL="36512" indent="0">
              <a:buNone/>
            </a:pPr>
            <a:r>
              <a:rPr lang="cs-CZ" sz="2800" dirty="0" smtClean="0"/>
              <a:t>Politické proudy vrcholu druhé republiky</a:t>
            </a:r>
          </a:p>
          <a:p>
            <a:endParaRPr lang="cs-CZ" sz="2800" dirty="0" smtClean="0"/>
          </a:p>
          <a:p>
            <a:pPr>
              <a:buFontTx/>
              <a:buNone/>
            </a:pPr>
            <a:r>
              <a:rPr lang="cs-CZ" sz="2800" i="1" dirty="0" smtClean="0"/>
              <a:t>Reforma: </a:t>
            </a:r>
            <a:r>
              <a:rPr lang="cs-CZ" sz="2800" dirty="0" smtClean="0"/>
              <a:t>Republikáni, umírnění socialisté</a:t>
            </a:r>
          </a:p>
          <a:p>
            <a:pPr>
              <a:buFontTx/>
              <a:buNone/>
            </a:pPr>
            <a:endParaRPr lang="cs-CZ" sz="2800" dirty="0" smtClean="0"/>
          </a:p>
          <a:p>
            <a:pPr>
              <a:buFontTx/>
              <a:buNone/>
            </a:pPr>
            <a:r>
              <a:rPr lang="cs-CZ" sz="2800" i="1" dirty="0" smtClean="0"/>
              <a:t>Reakce: </a:t>
            </a:r>
            <a:r>
              <a:rPr lang="cs-CZ" sz="2800" dirty="0" smtClean="0"/>
              <a:t>Monarchisté (Karlisté i </a:t>
            </a:r>
            <a:r>
              <a:rPr lang="cs-CZ" sz="2800" dirty="0" err="1" smtClean="0"/>
              <a:t>Alfonsisté</a:t>
            </a:r>
            <a:r>
              <a:rPr lang="cs-CZ" sz="2800" dirty="0" smtClean="0"/>
              <a:t>)</a:t>
            </a:r>
          </a:p>
          <a:p>
            <a:pPr>
              <a:buFontTx/>
              <a:buNone/>
            </a:pPr>
            <a:endParaRPr lang="cs-CZ" sz="2800" dirty="0" smtClean="0"/>
          </a:p>
          <a:p>
            <a:pPr>
              <a:buFontTx/>
              <a:buNone/>
            </a:pPr>
            <a:r>
              <a:rPr lang="cs-CZ" sz="2800" i="1" dirty="0" smtClean="0"/>
              <a:t>Revoluce: </a:t>
            </a:r>
          </a:p>
          <a:p>
            <a:pPr>
              <a:buFontTx/>
              <a:buNone/>
            </a:pPr>
            <a:r>
              <a:rPr lang="cs-CZ" sz="2800" dirty="0" smtClean="0"/>
              <a:t>		socialistická – </a:t>
            </a:r>
            <a:r>
              <a:rPr lang="cs-CZ" sz="2800" dirty="0" err="1" smtClean="0"/>
              <a:t>Caballeristé</a:t>
            </a:r>
            <a:r>
              <a:rPr lang="cs-CZ" sz="2800" dirty="0" smtClean="0"/>
              <a:t> v PSOE</a:t>
            </a:r>
          </a:p>
          <a:p>
            <a:pPr>
              <a:buFontTx/>
              <a:buNone/>
            </a:pPr>
            <a:r>
              <a:rPr lang="cs-CZ" sz="2800" dirty="0" smtClean="0"/>
              <a:t>		anarchistická (FAI-CNT)</a:t>
            </a:r>
          </a:p>
          <a:p>
            <a:pPr>
              <a:buFontTx/>
              <a:buNone/>
            </a:pPr>
            <a:r>
              <a:rPr lang="cs-CZ" sz="2800" i="1" dirty="0" smtClean="0"/>
              <a:t>		</a:t>
            </a:r>
            <a:r>
              <a:rPr lang="cs-CZ" sz="2800" dirty="0" smtClean="0"/>
              <a:t>falangistická (</a:t>
            </a:r>
            <a:r>
              <a:rPr lang="cs-CZ" sz="2800" dirty="0" err="1" smtClean="0"/>
              <a:t>Jons</a:t>
            </a:r>
            <a:r>
              <a:rPr lang="cs-CZ" sz="2800" dirty="0" smtClean="0"/>
              <a:t> / Falanga, část CEDA)</a:t>
            </a:r>
          </a:p>
          <a:p>
            <a:pPr>
              <a:buFontTx/>
              <a:buNone/>
            </a:pPr>
            <a:endParaRPr lang="cs-CZ" sz="2800" dirty="0" smtClean="0"/>
          </a:p>
          <a:p>
            <a:pPr>
              <a:buFontTx/>
              <a:buNone/>
            </a:pPr>
            <a:r>
              <a:rPr lang="cs-CZ" sz="2800" dirty="0" smtClean="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/>
              <a:t>1936 - Rozkol v PSOE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3035300" cy="4525963"/>
          </a:xfrm>
        </p:spPr>
        <p:txBody>
          <a:bodyPr/>
          <a:lstStyle/>
          <a:p>
            <a:pPr>
              <a:buFontTx/>
              <a:buNone/>
            </a:pPr>
            <a:r>
              <a:rPr lang="cs-CZ" sz="2800" smtClean="0"/>
              <a:t>Indalecio Prieto</a:t>
            </a:r>
          </a:p>
          <a:p>
            <a:pPr>
              <a:buFontTx/>
              <a:buNone/>
            </a:pPr>
            <a:endParaRPr lang="cs-CZ" sz="2800" smtClean="0"/>
          </a:p>
          <a:p>
            <a:pPr>
              <a:buFontTx/>
              <a:buNone/>
            </a:pPr>
            <a:endParaRPr lang="cs-CZ" sz="2800" smtClean="0"/>
          </a:p>
          <a:p>
            <a:pPr>
              <a:buFontTx/>
              <a:buNone/>
            </a:pPr>
            <a:r>
              <a:rPr lang="cs-CZ" sz="2800" smtClean="0"/>
              <a:t>Largo Caballero</a:t>
            </a:r>
          </a:p>
          <a:p>
            <a:pPr>
              <a:buFontTx/>
              <a:buNone/>
            </a:pPr>
            <a:endParaRPr lang="cs-CZ" sz="2800" smtClean="0"/>
          </a:p>
          <a:p>
            <a:pPr>
              <a:buFontTx/>
              <a:buNone/>
            </a:pPr>
            <a:endParaRPr lang="cs-CZ" sz="2800" smtClean="0"/>
          </a:p>
          <a:p>
            <a:pPr>
              <a:buFontTx/>
              <a:buNone/>
            </a:pPr>
            <a:r>
              <a:rPr lang="cs-CZ" sz="2800" smtClean="0">
                <a:solidFill>
                  <a:srgbClr val="000000"/>
                </a:solidFill>
              </a:rPr>
              <a:t>(Julián Besteiro)</a:t>
            </a:r>
          </a:p>
          <a:p>
            <a:pPr>
              <a:buFontTx/>
              <a:buNone/>
            </a:pPr>
            <a:endParaRPr lang="cs-CZ" sz="2800" smtClean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4" descr="Ernesto Gimenez Caballer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765175"/>
            <a:ext cx="435610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/>
              <a:t>Španělský fašismus - vznik extrémní pravice</a:t>
            </a:r>
            <a:endParaRPr lang="cs-CZ" dirty="0"/>
          </a:p>
        </p:txBody>
      </p:sp>
      <p:pic>
        <p:nvPicPr>
          <p:cNvPr id="624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635375" y="2178050"/>
            <a:ext cx="3265488" cy="4679950"/>
          </a:xfrm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5463" y="3319463"/>
            <a:ext cx="2017712" cy="353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TextBox 6"/>
          <p:cNvSpPr txBox="1">
            <a:spLocks noChangeArrowheads="1"/>
          </p:cNvSpPr>
          <p:nvPr/>
        </p:nvSpPr>
        <p:spPr bwMode="auto">
          <a:xfrm>
            <a:off x="323850" y="1412875"/>
            <a:ext cx="3240088" cy="554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cs-CZ" sz="2800" dirty="0"/>
              <a:t> duchovním otcem Ernesto </a:t>
            </a:r>
            <a:r>
              <a:rPr lang="cs-CZ" sz="2800" dirty="0" err="1"/>
              <a:t>Gimenéz</a:t>
            </a:r>
            <a:r>
              <a:rPr lang="cs-CZ" sz="2800" dirty="0"/>
              <a:t> Caballero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cs-CZ" sz="2800" dirty="0"/>
              <a:t> filozofický základ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cs-CZ" sz="2800" i="1" dirty="0"/>
              <a:t> La </a:t>
            </a:r>
            <a:r>
              <a:rPr lang="cs-CZ" sz="2800" i="1" dirty="0" err="1"/>
              <a:t>Gaceta</a:t>
            </a:r>
            <a:r>
              <a:rPr lang="cs-CZ" sz="2800" i="1" dirty="0"/>
              <a:t> </a:t>
            </a:r>
            <a:r>
              <a:rPr lang="cs-CZ" sz="2800" i="1" dirty="0" err="1"/>
              <a:t>Literaria</a:t>
            </a:r>
            <a:endParaRPr lang="cs-CZ" sz="2800" i="1" dirty="0"/>
          </a:p>
          <a:p>
            <a:pPr>
              <a:lnSpc>
                <a:spcPct val="150000"/>
              </a:lnSpc>
              <a:buFontTx/>
              <a:buChar char="-"/>
            </a:pPr>
            <a:r>
              <a:rPr lang="cs-CZ" sz="2800" i="1" dirty="0"/>
              <a:t> vzor v Mussoliniho Itálii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 err="1" smtClean="0"/>
              <a:t>Ramiro</a:t>
            </a:r>
            <a:r>
              <a:rPr lang="cs-CZ" dirty="0" smtClean="0"/>
              <a:t> </a:t>
            </a:r>
            <a:r>
              <a:rPr lang="cs-CZ" dirty="0" err="1" smtClean="0"/>
              <a:t>Ledesma</a:t>
            </a:r>
            <a:r>
              <a:rPr lang="cs-CZ" dirty="0" smtClean="0"/>
              <a:t> </a:t>
            </a:r>
            <a:r>
              <a:rPr lang="cs-CZ" dirty="0" err="1" smtClean="0"/>
              <a:t>Ramos</a:t>
            </a:r>
            <a:endParaRPr lang="cs-CZ" dirty="0"/>
          </a:p>
        </p:txBody>
      </p:sp>
      <p:sp>
        <p:nvSpPr>
          <p:cNvPr id="64514" name="TextBox 6"/>
          <p:cNvSpPr txBox="1">
            <a:spLocks noChangeArrowheads="1"/>
          </p:cNvSpPr>
          <p:nvPr/>
        </p:nvSpPr>
        <p:spPr bwMode="auto">
          <a:xfrm>
            <a:off x="250825" y="1052513"/>
            <a:ext cx="3529013" cy="569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800"/>
              <a:t>1905-1936</a:t>
            </a:r>
          </a:p>
          <a:p>
            <a:endParaRPr lang="cs-CZ" sz="2800"/>
          </a:p>
          <a:p>
            <a:r>
              <a:rPr lang="cs-CZ" sz="2800"/>
              <a:t>Esejista, spisovatel</a:t>
            </a:r>
          </a:p>
          <a:p>
            <a:pPr>
              <a:buFontTx/>
              <a:buChar char="-"/>
            </a:pPr>
            <a:endParaRPr lang="cs-CZ" sz="2800"/>
          </a:p>
          <a:p>
            <a:pPr>
              <a:buFontTx/>
              <a:buChar char="-"/>
            </a:pPr>
            <a:r>
              <a:rPr lang="cs-CZ" sz="2800"/>
              <a:t>Caballerovi filozofické myšlenky myšlenky rozvíjí do praxe </a:t>
            </a:r>
          </a:p>
          <a:p>
            <a:pPr>
              <a:buFontTx/>
              <a:buChar char="-"/>
            </a:pPr>
            <a:endParaRPr lang="cs-CZ" sz="2800"/>
          </a:p>
          <a:p>
            <a:pPr>
              <a:buFontTx/>
              <a:buChar char="-"/>
            </a:pPr>
            <a:r>
              <a:rPr lang="cs-CZ" sz="2800"/>
              <a:t>uvádí fašismus do španělské politiky</a:t>
            </a:r>
          </a:p>
          <a:p>
            <a:pPr>
              <a:buFontTx/>
              <a:buChar char="-"/>
            </a:pPr>
            <a:endParaRPr lang="cs-CZ" sz="2800"/>
          </a:p>
          <a:p>
            <a:pPr>
              <a:buFontTx/>
              <a:buChar char="-"/>
            </a:pPr>
            <a:r>
              <a:rPr lang="cs-CZ" sz="2800"/>
              <a:t>1931 zakládá JONS</a:t>
            </a:r>
            <a:endParaRPr lang="cs-CZ"/>
          </a:p>
        </p:txBody>
      </p:sp>
      <p:pic>
        <p:nvPicPr>
          <p:cNvPr id="645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51275" y="1196975"/>
            <a:ext cx="3251200" cy="4895850"/>
          </a:xfrm>
        </p:spPr>
      </p:pic>
      <p:pic>
        <p:nvPicPr>
          <p:cNvPr id="6451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125" y="3600450"/>
            <a:ext cx="2238375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JONS</a:t>
            </a:r>
          </a:p>
        </p:txBody>
      </p:sp>
      <p:sp>
        <p:nvSpPr>
          <p:cNvPr id="66562" name="Content Placeholder 2"/>
          <p:cNvSpPr>
            <a:spLocks noGrp="1"/>
          </p:cNvSpPr>
          <p:nvPr>
            <p:ph idx="1"/>
          </p:nvPr>
        </p:nvSpPr>
        <p:spPr>
          <a:xfrm>
            <a:off x="0" y="2349500"/>
            <a:ext cx="9144000" cy="4508500"/>
          </a:xfrm>
        </p:spPr>
        <p:txBody>
          <a:bodyPr/>
          <a:lstStyle/>
          <a:p>
            <a:pPr>
              <a:buFontTx/>
              <a:buChar char="-"/>
            </a:pPr>
            <a:r>
              <a:rPr lang="cs-CZ" dirty="0" smtClean="0"/>
              <a:t>1931 – </a:t>
            </a:r>
            <a:r>
              <a:rPr lang="cs-CZ" dirty="0" err="1" smtClean="0"/>
              <a:t>Ledesma</a:t>
            </a:r>
            <a:r>
              <a:rPr lang="cs-CZ" dirty="0" smtClean="0"/>
              <a:t> zakládá </a:t>
            </a:r>
            <a:r>
              <a:rPr lang="cs-CZ" i="1" dirty="0" smtClean="0"/>
              <a:t>JONS – </a:t>
            </a:r>
            <a:r>
              <a:rPr lang="cs-CZ" i="1" dirty="0" err="1" smtClean="0"/>
              <a:t>Juntas</a:t>
            </a:r>
            <a:r>
              <a:rPr lang="cs-CZ" i="1" dirty="0" smtClean="0"/>
              <a:t> de Ofensiva </a:t>
            </a:r>
            <a:r>
              <a:rPr lang="cs-CZ" i="1" dirty="0" err="1" smtClean="0"/>
              <a:t>Nacional</a:t>
            </a:r>
            <a:r>
              <a:rPr lang="cs-CZ" i="1" dirty="0" smtClean="0"/>
              <a:t> </a:t>
            </a:r>
            <a:r>
              <a:rPr lang="cs-CZ" i="1" dirty="0" err="1" smtClean="0"/>
              <a:t>Sindicalista</a:t>
            </a:r>
            <a:r>
              <a:rPr lang="cs-CZ" i="1" dirty="0" smtClean="0"/>
              <a:t> – Výbory pro národně syndikalistickou ofenzivu</a:t>
            </a:r>
          </a:p>
          <a:p>
            <a:pPr>
              <a:buFontTx/>
              <a:buChar char="-"/>
            </a:pPr>
            <a:r>
              <a:rPr lang="cs-CZ" dirty="0" smtClean="0"/>
              <a:t>rozpolcená mezi tradicí a modernou </a:t>
            </a:r>
          </a:p>
          <a:p>
            <a:pPr>
              <a:buFontTx/>
              <a:buChar char="-"/>
            </a:pPr>
            <a:r>
              <a:rPr lang="cs-CZ" dirty="0" smtClean="0"/>
              <a:t>do roku 1932 zcela pasivní</a:t>
            </a:r>
          </a:p>
          <a:p>
            <a:pPr>
              <a:buFontTx/>
              <a:buChar char="-"/>
            </a:pPr>
            <a:r>
              <a:rPr lang="cs-CZ" dirty="0" smtClean="0"/>
              <a:t>malý význam až do roku 1934</a:t>
            </a:r>
          </a:p>
          <a:p>
            <a:pPr>
              <a:buFontTx/>
              <a:buChar char="-"/>
            </a:pPr>
            <a:r>
              <a:rPr lang="cs-CZ" dirty="0" smtClean="0"/>
              <a:t>spojuje se s Falangou</a:t>
            </a:r>
          </a:p>
          <a:p>
            <a:pPr>
              <a:buFontTx/>
              <a:buChar char="-"/>
            </a:pPr>
            <a:endParaRPr lang="cs-CZ" dirty="0" smtClean="0"/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0"/>
            <a:ext cx="4114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4500563" cy="6583362"/>
          </a:xfrm>
        </p:spPr>
        <p:txBody>
          <a:bodyPr>
            <a:normAutofit fontScale="90000"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cs-CZ" dirty="0" err="1" smtClean="0"/>
              <a:t>José</a:t>
            </a:r>
            <a:r>
              <a:rPr lang="cs-CZ" dirty="0" smtClean="0"/>
              <a:t> Antonio Primo de </a:t>
            </a:r>
            <a:r>
              <a:rPr lang="cs-CZ" dirty="0" err="1" smtClean="0"/>
              <a:t>Rivera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- </a:t>
            </a:r>
            <a:r>
              <a:rPr lang="cs-CZ" sz="2800" dirty="0" smtClean="0"/>
              <a:t>syn bývalého diktátora</a:t>
            </a:r>
            <a:br>
              <a:rPr lang="cs-CZ" sz="2800" dirty="0" smtClean="0"/>
            </a:br>
            <a:r>
              <a:rPr lang="cs-CZ" sz="2800" dirty="0" smtClean="0"/>
              <a:t>- duchovní zakladatel </a:t>
            </a:r>
            <a:br>
              <a:rPr lang="cs-CZ" sz="2800" dirty="0" smtClean="0"/>
            </a:br>
            <a:r>
              <a:rPr lang="cs-CZ" sz="2800" dirty="0" smtClean="0"/>
              <a:t>falangistického hnutí </a:t>
            </a:r>
            <a:br>
              <a:rPr lang="cs-CZ" sz="2800" dirty="0" smtClean="0"/>
            </a:br>
            <a:r>
              <a:rPr lang="cs-CZ" sz="2800" dirty="0" smtClean="0"/>
              <a:t>- zakladatel </a:t>
            </a:r>
            <a:r>
              <a:rPr lang="cs-CZ" sz="2800" dirty="0" err="1" smtClean="0"/>
              <a:t>Falange</a:t>
            </a:r>
            <a:r>
              <a:rPr lang="cs-CZ" sz="2800" dirty="0" smtClean="0"/>
              <a:t> </a:t>
            </a:r>
            <a:r>
              <a:rPr lang="cs-CZ" sz="2800" dirty="0" err="1" smtClean="0"/>
              <a:t>Espaňola</a:t>
            </a: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 smtClean="0"/>
              <a:t/>
            </a:r>
            <a:br>
              <a:rPr lang="cs-CZ" sz="2800" dirty="0" smtClean="0"/>
            </a:br>
            <a:endParaRPr lang="cs-CZ" dirty="0"/>
          </a:p>
        </p:txBody>
      </p:sp>
      <p:pic>
        <p:nvPicPr>
          <p:cNvPr id="6861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260350"/>
            <a:ext cx="4200525" cy="61214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19250" y="5805488"/>
            <a:ext cx="6265863" cy="836612"/>
          </a:xfrm>
        </p:spPr>
        <p:txBody>
          <a:bodyPr/>
          <a:lstStyle/>
          <a:p>
            <a:r>
              <a:rPr lang="cs-CZ" sz="4000" smtClean="0"/>
              <a:t>Alfons XII</a:t>
            </a:r>
          </a:p>
        </p:txBody>
      </p:sp>
      <p:sp>
        <p:nvSpPr>
          <p:cNvPr id="17410" name="AutoShape 5" descr="http://www.historiasiglo20.org/HE/images/11a1-canovas2.gif"/>
          <p:cNvSpPr>
            <a:spLocks noChangeAspect="1" noChangeArrowheads="1"/>
          </p:cNvSpPr>
          <p:nvPr/>
        </p:nvSpPr>
        <p:spPr bwMode="auto">
          <a:xfrm>
            <a:off x="3022600" y="18446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7411" name="AutoShape 7" descr="http://www.historiasiglo20.org/HE/images/11a1-canovas2.gif"/>
          <p:cNvSpPr>
            <a:spLocks noChangeAspect="1" noChangeArrowheads="1"/>
          </p:cNvSpPr>
          <p:nvPr/>
        </p:nvSpPr>
        <p:spPr bwMode="auto">
          <a:xfrm>
            <a:off x="4876800" y="24304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92725" cy="682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4284663" cy="6583362"/>
          </a:xfrm>
        </p:spPr>
        <p:txBody>
          <a:bodyPr/>
          <a:lstStyle/>
          <a:p>
            <a:r>
              <a:rPr lang="cs-CZ" smtClean="0"/>
              <a:t>Falanga</a:t>
            </a:r>
            <a:br>
              <a:rPr lang="cs-CZ" smtClean="0"/>
            </a:br>
            <a:r>
              <a:rPr lang="cs-CZ" smtClean="0"/>
              <a:t>Falange Espaňola</a:t>
            </a:r>
            <a:br>
              <a:rPr lang="cs-CZ" smtClean="0"/>
            </a:br>
            <a:r>
              <a:rPr lang="cs-CZ" smtClean="0"/>
              <a:t/>
            </a:r>
            <a:br>
              <a:rPr lang="cs-CZ" smtClean="0"/>
            </a:br>
            <a:r>
              <a:rPr lang="cs-CZ" smtClean="0"/>
              <a:t/>
            </a:r>
            <a:br>
              <a:rPr lang="cs-CZ" smtClean="0"/>
            </a:br>
            <a:r>
              <a:rPr lang="cs-CZ" sz="3600" smtClean="0"/>
              <a:t>vznik v říjnu 1933</a:t>
            </a:r>
            <a:br>
              <a:rPr lang="cs-CZ" sz="3600" smtClean="0"/>
            </a:br>
            <a:r>
              <a:rPr lang="cs-CZ" sz="3600" smtClean="0"/>
              <a:t/>
            </a:r>
            <a:br>
              <a:rPr lang="cs-CZ" sz="3600" smtClean="0"/>
            </a:br>
            <a:endParaRPr lang="cs-CZ" sz="3600" smtClean="0"/>
          </a:p>
        </p:txBody>
      </p:sp>
      <p:pic>
        <p:nvPicPr>
          <p:cNvPr id="706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24300" y="476250"/>
            <a:ext cx="4895850" cy="5761038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4284663" cy="2001837"/>
          </a:xfrm>
        </p:spPr>
        <p:txBody>
          <a:bodyPr/>
          <a:lstStyle/>
          <a:p>
            <a:r>
              <a:rPr lang="cs-CZ" smtClean="0"/>
              <a:t>Spojení JONS a Falangy</a:t>
            </a:r>
          </a:p>
        </p:txBody>
      </p:sp>
      <p:pic>
        <p:nvPicPr>
          <p:cNvPr id="72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48150" y="0"/>
            <a:ext cx="4895850" cy="6908800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747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9388" y="260350"/>
            <a:ext cx="4765675" cy="6192838"/>
          </a:xfrm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260350"/>
            <a:ext cx="3946525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00563" y="0"/>
            <a:ext cx="4186237" cy="6126163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cs-CZ" dirty="0"/>
              <a:t>gen. </a:t>
            </a:r>
            <a:r>
              <a:rPr lang="cs-CZ" dirty="0" err="1"/>
              <a:t>José</a:t>
            </a:r>
            <a:r>
              <a:rPr lang="cs-CZ" dirty="0"/>
              <a:t> </a:t>
            </a:r>
            <a:r>
              <a:rPr lang="cs-CZ" dirty="0" err="1"/>
              <a:t>Sanjurjo</a:t>
            </a:r>
            <a:endParaRPr lang="cs-CZ" dirty="0"/>
          </a:p>
          <a:p>
            <a:pPr>
              <a:lnSpc>
                <a:spcPct val="90000"/>
              </a:lnSpc>
              <a:buFontTx/>
              <a:buNone/>
            </a:pPr>
            <a:r>
              <a:rPr lang="cs-CZ" dirty="0"/>
              <a:t>	1872-1936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dirty="0"/>
              <a:t>Monarchistické kořeny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dirty="0"/>
              <a:t>Po střetu s Manuelem </a:t>
            </a:r>
            <a:r>
              <a:rPr lang="cs-CZ" dirty="0" err="1"/>
              <a:t>Azaňou</a:t>
            </a:r>
            <a:r>
              <a:rPr lang="cs-CZ" dirty="0"/>
              <a:t> odchází z armády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dirty="0"/>
              <a:t>1932 </a:t>
            </a:r>
            <a:r>
              <a:rPr lang="cs-CZ" i="1" dirty="0" err="1"/>
              <a:t>sanjurjada</a:t>
            </a:r>
            <a:r>
              <a:rPr lang="cs-CZ" i="1" dirty="0"/>
              <a:t> – </a:t>
            </a:r>
            <a:r>
              <a:rPr lang="cs-CZ" dirty="0"/>
              <a:t>vedl neúspěšné povstání proti republice</a:t>
            </a:r>
          </a:p>
        </p:txBody>
      </p:sp>
      <p:pic>
        <p:nvPicPr>
          <p:cNvPr id="36869" name="Picture 5" descr="Obrázek “http://faculty-staff.ou.edu/L/A-Robert.R.Lauer-1/sanjurjo.jpe” nelze zobrazit, proto&amp;zcaron;e obsahuje chyby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908050"/>
            <a:ext cx="4040187" cy="4968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8756" y="5912296"/>
            <a:ext cx="9152756" cy="945704"/>
          </a:xfrm>
        </p:spPr>
        <p:txBody>
          <a:bodyPr/>
          <a:lstStyle/>
          <a:p>
            <a:r>
              <a:rPr lang="cs-CZ" sz="4000" dirty="0" smtClean="0"/>
              <a:t>Poslední cesta povstaleckého velitele </a:t>
            </a:r>
            <a:r>
              <a:rPr lang="cs-CZ" sz="4000" dirty="0" err="1" smtClean="0"/>
              <a:t>Ortize</a:t>
            </a:r>
            <a:endParaRPr lang="cs-CZ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164"/>
            <a:ext cx="7961518" cy="577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016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87900" y="333375"/>
            <a:ext cx="3898900" cy="5792788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cs-CZ" dirty="0"/>
              <a:t>Gen. </a:t>
            </a:r>
            <a:r>
              <a:rPr lang="cs-CZ" dirty="0" err="1"/>
              <a:t>Emilio</a:t>
            </a:r>
            <a:r>
              <a:rPr lang="cs-CZ" dirty="0"/>
              <a:t> Mola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dirty="0"/>
              <a:t>	1887-1937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dirty="0"/>
              <a:t>Narozen na Kubě španělskému důstojníkovi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dirty="0"/>
              <a:t>Vojenský stratég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dirty="0"/>
              <a:t>Zemřel při letecké havárii díky špatnému počasí (?)</a:t>
            </a:r>
          </a:p>
        </p:txBody>
      </p:sp>
      <p:pic>
        <p:nvPicPr>
          <p:cNvPr id="35845" name="Picture 5" descr="http://www.fernandovera.es/archivos/fotos/10tandaguerra/mol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975"/>
            <a:ext cx="4932363" cy="45640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166" y="5698367"/>
            <a:ext cx="7467600" cy="1143000"/>
          </a:xfrm>
        </p:spPr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40352" cy="6682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032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24128" y="5445224"/>
            <a:ext cx="3419872" cy="1412776"/>
          </a:xfrm>
        </p:spPr>
        <p:txBody>
          <a:bodyPr/>
          <a:lstStyle/>
          <a:p>
            <a:pPr>
              <a:buNone/>
            </a:pPr>
            <a:r>
              <a:rPr lang="cs-CZ" b="1" dirty="0" smtClean="0"/>
              <a:t>Francisco Franco </a:t>
            </a:r>
            <a:r>
              <a:rPr lang="cs-CZ" b="1" dirty="0" err="1"/>
              <a:t>Bahamonde</a:t>
            </a:r>
            <a:endParaRPr lang="cs-CZ" b="1" dirty="0"/>
          </a:p>
          <a:p>
            <a:pPr>
              <a:buFontTx/>
              <a:buNone/>
            </a:pPr>
            <a:r>
              <a:rPr lang="cs-CZ" dirty="0"/>
              <a:t> (1892-1975)</a:t>
            </a:r>
          </a:p>
          <a:p>
            <a:pPr>
              <a:buFontTx/>
              <a:buNone/>
            </a:pPr>
            <a:endParaRPr lang="cs-CZ" dirty="0"/>
          </a:p>
          <a:p>
            <a:pPr>
              <a:buFontTx/>
              <a:buNone/>
            </a:pPr>
            <a:endParaRPr lang="cs-CZ" dirty="0"/>
          </a:p>
        </p:txBody>
      </p:sp>
      <p:pic>
        <p:nvPicPr>
          <p:cNvPr id="37893" name="Picture 5" descr="File:La Guerra Ha Terminado - Paco Ibera (cropped)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508104" cy="57358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99182" y="0"/>
            <a:ext cx="5144818" cy="6858000"/>
          </a:xfrm>
        </p:spPr>
        <p:txBody>
          <a:bodyPr/>
          <a:lstStyle/>
          <a:p>
            <a:r>
              <a:rPr lang="cs-CZ" dirty="0" smtClean="0"/>
              <a:t>Francovo Španělsko</a:t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vítězové x poražení</a:t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sz="3200" dirty="0" smtClean="0"/>
              <a:t>1945-1953 – v izolaci</a:t>
            </a:r>
            <a:br>
              <a:rPr lang="cs-CZ" sz="3200" dirty="0" smtClean="0"/>
            </a:br>
            <a:r>
              <a:rPr lang="cs-CZ" sz="3200" dirty="0" smtClean="0"/>
              <a:t>1953-1973 – spojencem USA (1959-1973 - </a:t>
            </a:r>
            <a:r>
              <a:rPr lang="cs-CZ" sz="3200" dirty="0" err="1" smtClean="0"/>
              <a:t>desarollo</a:t>
            </a:r>
            <a:r>
              <a:rPr lang="cs-CZ" sz="3200" dirty="0" smtClean="0"/>
              <a:t>)</a:t>
            </a:r>
            <a:br>
              <a:rPr lang="cs-CZ" sz="3200" dirty="0" smtClean="0"/>
            </a:br>
            <a:r>
              <a:rPr lang="cs-CZ" sz="3200" dirty="0" smtClean="0"/>
              <a:t>1973-1975 – ekonomická krize a Francova smrt</a:t>
            </a:r>
            <a:endParaRPr lang="cs-CZ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99182" cy="580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11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4" descr="p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0"/>
            <a:ext cx="3729037" cy="530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Rectangle 5"/>
          <p:cNvSpPr>
            <a:spLocks noGrp="1" noChangeArrowheads="1"/>
          </p:cNvSpPr>
          <p:nvPr>
            <p:ph type="title"/>
          </p:nvPr>
        </p:nvSpPr>
        <p:spPr>
          <a:xfrm>
            <a:off x="323850" y="5445125"/>
            <a:ext cx="82296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/>
              <a:t>"Antifašisté! Myslete na ty, kdo bojují!" Mezinárodní rudá pomoc (S.R.I.) (komunisté)</a:t>
            </a:r>
            <a:r>
              <a:rPr lang="cs-CZ" sz="40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03800" y="4652963"/>
            <a:ext cx="4140200" cy="2205037"/>
          </a:xfrm>
        </p:spPr>
        <p:txBody>
          <a:bodyPr/>
          <a:lstStyle/>
          <a:p>
            <a:r>
              <a:rPr lang="cs-CZ" sz="2800" i="1" smtClean="0"/>
              <a:t>Antonio Cánovas</a:t>
            </a:r>
          </a:p>
          <a:p>
            <a:r>
              <a:rPr lang="cs-CZ" sz="2800" smtClean="0"/>
              <a:t>8.2.1828 – 8.8.1897 </a:t>
            </a:r>
          </a:p>
          <a:p>
            <a:r>
              <a:rPr lang="cs-CZ" sz="2800" smtClean="0"/>
              <a:t>Konzervativní strana </a:t>
            </a:r>
          </a:p>
        </p:txBody>
      </p:sp>
      <p:sp>
        <p:nvSpPr>
          <p:cNvPr id="19458" name="AutoShape 5" descr="http://www.historiasiglo20.org/HE/images/11a1-canovas2.gif"/>
          <p:cNvSpPr>
            <a:spLocks noChangeAspect="1" noChangeArrowheads="1"/>
          </p:cNvSpPr>
          <p:nvPr/>
        </p:nvSpPr>
        <p:spPr bwMode="auto">
          <a:xfrm>
            <a:off x="3022600" y="18446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59" name="AutoShape 7" descr="http://www.historiasiglo20.org/HE/images/11a1-canovas2.gif"/>
          <p:cNvSpPr>
            <a:spLocks noChangeAspect="1" noChangeArrowheads="1"/>
          </p:cNvSpPr>
          <p:nvPr/>
        </p:nvSpPr>
        <p:spPr bwMode="auto">
          <a:xfrm>
            <a:off x="4876800" y="24304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19460" name="Picture 8" descr="Antonio Canov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580063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229600" cy="1143000"/>
          </a:xfrm>
        </p:spPr>
        <p:txBody>
          <a:bodyPr/>
          <a:lstStyle/>
          <a:p>
            <a:r>
              <a:rPr lang="cs-CZ" sz="2800" smtClean="0"/>
              <a:t>"Dělníku! Rolníku! Jednotou k vítězství!" Jacinto Bofarull (CNT-FAI)</a:t>
            </a:r>
            <a:r>
              <a:rPr lang="cs-CZ" sz="4000" smtClean="0"/>
              <a:t> </a:t>
            </a:r>
          </a:p>
        </p:txBody>
      </p:sp>
      <p:pic>
        <p:nvPicPr>
          <p:cNvPr id="77826" name="Picture 5" descr="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1484313"/>
            <a:ext cx="3686175" cy="508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4" descr="p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1700213"/>
            <a:ext cx="3509962" cy="490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0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470775" cy="1143000"/>
          </a:xfrm>
        </p:spPr>
        <p:txBody>
          <a:bodyPr/>
          <a:lstStyle/>
          <a:p>
            <a:r>
              <a:rPr lang="cs-CZ" sz="4000" smtClean="0"/>
              <a:t>"Rolníci, země je vaše." (POUM)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470775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/>
              <a:t>"Fašistické hordy se pokouší proniknout do naší země. </a:t>
            </a:r>
            <a:endParaRPr lang="cs-CZ" sz="4000"/>
          </a:p>
        </p:txBody>
      </p:sp>
      <p:pic>
        <p:nvPicPr>
          <p:cNvPr id="79874" name="Picture 5" descr="p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1484313"/>
            <a:ext cx="3540125" cy="511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4" descr="p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113" y="1628775"/>
            <a:ext cx="3200400" cy="485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470775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000"/>
              <a:t>Všichni mladí společně pro Španělsko!"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4" descr="p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1311275"/>
            <a:ext cx="3944937" cy="554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Rectangle 5"/>
          <p:cNvSpPr>
            <a:spLocks noGrp="1" noChangeArrowheads="1"/>
          </p:cNvSpPr>
          <p:nvPr>
            <p:ph type="title"/>
          </p:nvPr>
        </p:nvSpPr>
        <p:spPr>
          <a:xfrm>
            <a:off x="505618" y="0"/>
            <a:ext cx="7470775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000" dirty="0"/>
              <a:t>"Negramotnost zaslepuje ducha. Uč se, vojáku."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5013325"/>
            <a:ext cx="7294563" cy="1655763"/>
          </a:xfrm>
        </p:spPr>
        <p:txBody>
          <a:bodyPr>
            <a:normAutofit fontScale="9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cs-CZ" b="1" dirty="0" err="1"/>
              <a:t>Mateo</a:t>
            </a:r>
            <a:r>
              <a:rPr lang="cs-CZ" b="1" dirty="0"/>
              <a:t> </a:t>
            </a:r>
            <a:r>
              <a:rPr lang="cs-CZ" b="1" dirty="0" err="1"/>
              <a:t>Sagasta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1825-1903 </a:t>
            </a:r>
            <a:br>
              <a:rPr lang="cs-CZ" dirty="0"/>
            </a:br>
            <a:r>
              <a:rPr lang="cs-CZ" dirty="0"/>
              <a:t>Strana Liberální</a:t>
            </a:r>
          </a:p>
        </p:txBody>
      </p:sp>
      <p:pic>
        <p:nvPicPr>
          <p:cNvPr id="21506" name="Picture 4" descr="Portrait_of_Praxedes_Mateo_Sagas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27538" cy="619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8313" y="5876925"/>
            <a:ext cx="8229600" cy="78263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2800" dirty="0" smtClean="0"/>
              <a:t>Zaostalé regionální oblasti – průmysl soustředěn kolem Barcelony</a:t>
            </a:r>
            <a:endParaRPr lang="cs-CZ" sz="28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0"/>
            <a:ext cx="7710487" cy="551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0413" y="1484313"/>
            <a:ext cx="3303587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5175"/>
            <a:ext cx="6121400" cy="525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itle 3"/>
          <p:cNvSpPr>
            <a:spLocks noGrp="1"/>
          </p:cNvSpPr>
          <p:nvPr>
            <p:ph type="title"/>
          </p:nvPr>
        </p:nvSpPr>
        <p:spPr>
          <a:xfrm>
            <a:off x="0" y="5876925"/>
            <a:ext cx="9144000" cy="981075"/>
          </a:xfrm>
        </p:spPr>
        <p:txBody>
          <a:bodyPr/>
          <a:lstStyle/>
          <a:p>
            <a:r>
              <a:rPr lang="cs-CZ" sz="2800" smtClean="0"/>
              <a:t>Exploze bitevní lodi USS Maine – noviny obviňují Španělsko ze zrady 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779838" cy="285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0" y="5715000"/>
            <a:ext cx="9144000" cy="1143000"/>
          </a:xfrm>
        </p:spPr>
        <p:txBody>
          <a:bodyPr/>
          <a:lstStyle/>
          <a:p>
            <a:r>
              <a:rPr lang="cs-CZ" smtClean="0"/>
              <a:t>Španělsko-americká válka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79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 descr="Alfonso_XIII_de_España_(cropped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27538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Rectangle 5"/>
          <p:cNvSpPr>
            <a:spLocks noGrp="1" noChangeArrowheads="1"/>
          </p:cNvSpPr>
          <p:nvPr>
            <p:ph idx="1"/>
          </p:nvPr>
        </p:nvSpPr>
        <p:spPr>
          <a:xfrm>
            <a:off x="4381500" y="3729038"/>
            <a:ext cx="4762500" cy="3128962"/>
          </a:xfrm>
        </p:spPr>
        <p:txBody>
          <a:bodyPr/>
          <a:lstStyle/>
          <a:p>
            <a:r>
              <a:rPr lang="cs-CZ" b="1" smtClean="0"/>
              <a:t>Alfonso XIII</a:t>
            </a:r>
          </a:p>
          <a:p>
            <a:r>
              <a:rPr lang="cs-CZ" smtClean="0"/>
              <a:t>1886-1941</a:t>
            </a:r>
          </a:p>
          <a:p>
            <a:r>
              <a:rPr lang="cs-CZ" smtClean="0"/>
              <a:t>Vláda: </a:t>
            </a:r>
          </a:p>
          <a:p>
            <a:r>
              <a:rPr lang="cs-CZ" smtClean="0"/>
              <a:t>de Iure 1886-1931</a:t>
            </a:r>
          </a:p>
          <a:p>
            <a:r>
              <a:rPr lang="cs-CZ" smtClean="0"/>
              <a:t>de facto 1902-1931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chnic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1090</TotalTime>
  <Words>2577</Words>
  <Application>Microsoft Office PowerPoint</Application>
  <PresentationFormat>Předvádění na obrazovce (4:3)</PresentationFormat>
  <Paragraphs>403</Paragraphs>
  <Slides>44</Slides>
  <Notes>38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51" baseType="lpstr">
      <vt:lpstr>Arial</vt:lpstr>
      <vt:lpstr>Arial Black</vt:lpstr>
      <vt:lpstr>Calibri</vt:lpstr>
      <vt:lpstr>Franklin Gothic Book</vt:lpstr>
      <vt:lpstr>Times New Roman</vt:lpstr>
      <vt:lpstr>Wingdings 2</vt:lpstr>
      <vt:lpstr>Technic</vt:lpstr>
      <vt:lpstr>Prezentace aplikace PowerPoint</vt:lpstr>
      <vt:lpstr>Francisco Serrano y Dominguez</vt:lpstr>
      <vt:lpstr>Prezentace aplikace PowerPoint</vt:lpstr>
      <vt:lpstr>Prezentace aplikace PowerPoint</vt:lpstr>
      <vt:lpstr>Mateo Sagasta 1825-1903  Strana Liberální</vt:lpstr>
      <vt:lpstr>Zaostalé regionální oblasti – průmysl soustředěn kolem Barcelony</vt:lpstr>
      <vt:lpstr>Exploze bitevní lodi USS Maine – noviny obviňují Španělsko ze zrady </vt:lpstr>
      <vt:lpstr>Španělsko-americká válka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CNT   Confederación Nacional del Trabajo   Všeobecná konfederace práce  anarchistická reakční strana</vt:lpstr>
      <vt:lpstr>Prezentace aplikace PowerPoint</vt:lpstr>
      <vt:lpstr>Prezentace aplikace PowerPoint</vt:lpstr>
      <vt:lpstr>Prezentace aplikace PowerPoint</vt:lpstr>
      <vt:lpstr>Periodizace druhé republiky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1936 - Rozkol v PSOE</vt:lpstr>
      <vt:lpstr>Španělský fašismus - vznik extrémní pravice</vt:lpstr>
      <vt:lpstr>Ramiro Ledesma Ramos</vt:lpstr>
      <vt:lpstr>JONS</vt:lpstr>
      <vt:lpstr>José Antonio Primo de Rivera  - syn bývalého diktátora - duchovní zakladatel  falangistického hnutí  - zakladatel Falange Espaňola  </vt:lpstr>
      <vt:lpstr>Falanga Falange Espaňola   vznik v říjnu 1933  </vt:lpstr>
      <vt:lpstr>Spojení JONS a Falangy</vt:lpstr>
      <vt:lpstr>Prezentace aplikace PowerPoint</vt:lpstr>
      <vt:lpstr>Prezentace aplikace PowerPoint</vt:lpstr>
      <vt:lpstr>Poslední cesta povstaleckého velitele Ortize</vt:lpstr>
      <vt:lpstr>Prezentace aplikace PowerPoint</vt:lpstr>
      <vt:lpstr>Prezentace aplikace PowerPoint</vt:lpstr>
      <vt:lpstr>Prezentace aplikace PowerPoint</vt:lpstr>
      <vt:lpstr>Francovo Španělsko  vítězové x poražení  1945-1953 – v izolaci 1953-1973 – spojencem USA (1959-1973 - desarollo) 1973-1975 – ekonomická krize a Francova smrt</vt:lpstr>
      <vt:lpstr>"Antifašisté! Myslete na ty, kdo bojují!" Mezinárodní rudá pomoc (S.R.I.) (komunisté) </vt:lpstr>
      <vt:lpstr>"Dělníku! Rolníku! Jednotou k vítězství!" Jacinto Bofarull (CNT-FAI) </vt:lpstr>
      <vt:lpstr>"Rolníci, země je vaše." (POUM) </vt:lpstr>
      <vt:lpstr>"Fašistické hordy se pokouší proniknout do naší země. </vt:lpstr>
      <vt:lpstr>Všichni mladí společně pro Španělsko!" </vt:lpstr>
      <vt:lpstr>"Negramotnost zaslepuje ducha. Uč se, vojáku."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Arold J. Rimmer</dc:creator>
  <cp:lastModifiedBy>TUL-S0-23</cp:lastModifiedBy>
  <cp:revision>55</cp:revision>
  <dcterms:created xsi:type="dcterms:W3CDTF">2009-10-26T07:08:24Z</dcterms:created>
  <dcterms:modified xsi:type="dcterms:W3CDTF">2018-12-02T21:53:06Z</dcterms:modified>
</cp:coreProperties>
</file>