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08" r:id="rId2"/>
    <p:sldId id="312" r:id="rId3"/>
    <p:sldId id="323" r:id="rId4"/>
    <p:sldId id="329" r:id="rId5"/>
    <p:sldId id="324" r:id="rId6"/>
    <p:sldId id="325" r:id="rId7"/>
    <p:sldId id="333" r:id="rId8"/>
    <p:sldId id="326" r:id="rId9"/>
    <p:sldId id="327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5" r:id="rId19"/>
    <p:sldId id="344" r:id="rId20"/>
    <p:sldId id="346" r:id="rId21"/>
    <p:sldId id="347" r:id="rId22"/>
    <p:sldId id="348" r:id="rId23"/>
    <p:sldId id="350" r:id="rId24"/>
    <p:sldId id="349" r:id="rId25"/>
    <p:sldId id="351" r:id="rId26"/>
    <p:sldId id="352" r:id="rId27"/>
    <p:sldId id="322" r:id="rId28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11C"/>
    <a:srgbClr val="7BB620"/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6"/>
    <p:restoredTop sz="94830"/>
  </p:normalViewPr>
  <p:slideViewPr>
    <p:cSldViewPr snapToGrid="0" snapToObjects="1">
      <p:cViewPr varScale="1">
        <p:scale>
          <a:sx n="126" d="100"/>
          <a:sy n="126" d="100"/>
        </p:scale>
        <p:origin x="18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F58459-BB3B-48A4-A24D-18D7BF574DE1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</dgm:pt>
    <dgm:pt modelId="{75F4482A-8D29-4F62-A6CA-68AA5D27E22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Příjmy</a:t>
          </a:r>
        </a:p>
      </dgm:t>
    </dgm:pt>
    <dgm:pt modelId="{F176CA8E-D726-476A-BAAA-25BE996AEE12}" type="parTrans" cxnId="{FBCC6ADC-37CE-4139-A398-0ED8882BE440}">
      <dgm:prSet/>
      <dgm:spPr/>
      <dgm:t>
        <a:bodyPr/>
        <a:lstStyle/>
        <a:p>
          <a:endParaRPr lang="cs-CZ"/>
        </a:p>
      </dgm:t>
    </dgm:pt>
    <dgm:pt modelId="{9FA86929-989B-4D1A-9993-5B8F10ACB8F9}" type="sibTrans" cxnId="{FBCC6ADC-37CE-4139-A398-0ED8882BE440}">
      <dgm:prSet/>
      <dgm:spPr/>
      <dgm:t>
        <a:bodyPr/>
        <a:lstStyle/>
        <a:p>
          <a:endParaRPr lang="cs-CZ"/>
        </a:p>
      </dgm:t>
    </dgm:pt>
    <dgm:pt modelId="{C2A0ED3F-2D03-4D27-BC23-04B778444CD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Nejsou předmětem daně</a:t>
          </a:r>
        </a:p>
      </dgm:t>
    </dgm:pt>
    <dgm:pt modelId="{09EA6620-CA88-47CC-8C44-EBDDF2958DB8}" type="parTrans" cxnId="{AB65E305-0189-44A4-B2E0-9BA0B5B135E2}">
      <dgm:prSet/>
      <dgm:spPr/>
      <dgm:t>
        <a:bodyPr/>
        <a:lstStyle/>
        <a:p>
          <a:endParaRPr lang="cs-CZ"/>
        </a:p>
      </dgm:t>
    </dgm:pt>
    <dgm:pt modelId="{EA834E56-EA50-48D5-AE14-41531E515541}" type="sibTrans" cxnId="{AB65E305-0189-44A4-B2E0-9BA0B5B135E2}">
      <dgm:prSet/>
      <dgm:spPr/>
      <dgm:t>
        <a:bodyPr/>
        <a:lstStyle/>
        <a:p>
          <a:endParaRPr lang="cs-CZ"/>
        </a:p>
      </dgm:t>
    </dgm:pt>
    <dgm:pt modelId="{981D5CF2-9E66-4C7D-8130-B6BB06054BA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Jsou předmětem daně</a:t>
          </a:r>
        </a:p>
      </dgm:t>
    </dgm:pt>
    <dgm:pt modelId="{0A1D1DF8-1374-4CA5-9829-3C202A0F4D28}" type="parTrans" cxnId="{CD9B0C66-8884-44F1-B522-281838B9FC6A}">
      <dgm:prSet/>
      <dgm:spPr/>
      <dgm:t>
        <a:bodyPr/>
        <a:lstStyle/>
        <a:p>
          <a:endParaRPr lang="cs-CZ"/>
        </a:p>
      </dgm:t>
    </dgm:pt>
    <dgm:pt modelId="{B149644B-214C-4873-803D-1CFB8BE5C37D}" type="sibTrans" cxnId="{CD9B0C66-8884-44F1-B522-281838B9FC6A}">
      <dgm:prSet/>
      <dgm:spPr/>
      <dgm:t>
        <a:bodyPr/>
        <a:lstStyle/>
        <a:p>
          <a:endParaRPr lang="cs-CZ"/>
        </a:p>
      </dgm:t>
    </dgm:pt>
    <dgm:pt modelId="{14297A54-D857-40E5-9BBB-AE52C5CE23B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Jsou  osvobozené</a:t>
          </a:r>
        </a:p>
      </dgm:t>
    </dgm:pt>
    <dgm:pt modelId="{379A5B27-7196-4674-93AB-89AAF78FD171}" type="parTrans" cxnId="{BECAFD9B-A9B8-4FD9-AF14-A7E33C57C99E}">
      <dgm:prSet/>
      <dgm:spPr/>
      <dgm:t>
        <a:bodyPr/>
        <a:lstStyle/>
        <a:p>
          <a:endParaRPr lang="cs-CZ"/>
        </a:p>
      </dgm:t>
    </dgm:pt>
    <dgm:pt modelId="{A4752F10-46E0-4123-8F94-04F9474D846E}" type="sibTrans" cxnId="{BECAFD9B-A9B8-4FD9-AF14-A7E33C57C99E}">
      <dgm:prSet/>
      <dgm:spPr/>
      <dgm:t>
        <a:bodyPr/>
        <a:lstStyle/>
        <a:p>
          <a:endParaRPr lang="cs-CZ"/>
        </a:p>
      </dgm:t>
    </dgm:pt>
    <dgm:pt modelId="{54BB94B3-9620-49A1-B934-96C024FE55A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Nejsou osvobozené</a:t>
          </a:r>
        </a:p>
      </dgm:t>
    </dgm:pt>
    <dgm:pt modelId="{A25D9F63-C061-4CD3-A6D0-D3C443976E98}" type="parTrans" cxnId="{70136510-CE01-4FA2-979D-141521FD34EE}">
      <dgm:prSet/>
      <dgm:spPr/>
      <dgm:t>
        <a:bodyPr/>
        <a:lstStyle/>
        <a:p>
          <a:endParaRPr lang="cs-CZ"/>
        </a:p>
      </dgm:t>
    </dgm:pt>
    <dgm:pt modelId="{B9A6E8B1-E9EE-46E8-9B28-402EDB45436F}" type="sibTrans" cxnId="{70136510-CE01-4FA2-979D-141521FD34EE}">
      <dgm:prSet/>
      <dgm:spPr/>
      <dgm:t>
        <a:bodyPr/>
        <a:lstStyle/>
        <a:p>
          <a:endParaRPr lang="cs-CZ"/>
        </a:p>
      </dgm:t>
    </dgm:pt>
    <dgm:pt modelId="{DBE6C1AC-CFB2-4788-B4B6-8CBD8B902A3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ZDANITELNÉ PŘÍJMY</a:t>
          </a:r>
        </a:p>
      </dgm:t>
    </dgm:pt>
    <dgm:pt modelId="{22D9E906-E113-4D21-9D90-558B3F9F5FD9}" type="parTrans" cxnId="{EE5A2A27-14EA-4C42-9532-32009CFC3D64}">
      <dgm:prSet/>
      <dgm:spPr/>
      <dgm:t>
        <a:bodyPr/>
        <a:lstStyle/>
        <a:p>
          <a:endParaRPr lang="cs-CZ"/>
        </a:p>
      </dgm:t>
    </dgm:pt>
    <dgm:pt modelId="{8B1F63C7-66AF-4FC1-81B3-18831E3AC9F4}" type="sibTrans" cxnId="{EE5A2A27-14EA-4C42-9532-32009CFC3D64}">
      <dgm:prSet/>
      <dgm:spPr/>
      <dgm:t>
        <a:bodyPr/>
        <a:lstStyle/>
        <a:p>
          <a:endParaRPr lang="cs-CZ"/>
        </a:p>
      </dgm:t>
    </dgm:pt>
    <dgm:pt modelId="{025EFBEB-FDFC-486D-BB65-ED56EA0CD24E}" type="pres">
      <dgm:prSet presAssocID="{06F58459-BB3B-48A4-A24D-18D7BF574DE1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646B2FB-0B76-4FBC-B453-B2620BC1C897}" type="pres">
      <dgm:prSet presAssocID="{75F4482A-8D29-4F62-A6CA-68AA5D27E228}" presName="hierRoot1" presStyleCnt="0">
        <dgm:presLayoutVars>
          <dgm:hierBranch val="init"/>
        </dgm:presLayoutVars>
      </dgm:prSet>
      <dgm:spPr/>
    </dgm:pt>
    <dgm:pt modelId="{073462E6-8AE2-410C-B27D-93AB0624E38A}" type="pres">
      <dgm:prSet presAssocID="{75F4482A-8D29-4F62-A6CA-68AA5D27E228}" presName="rootComposite1" presStyleCnt="0"/>
      <dgm:spPr/>
    </dgm:pt>
    <dgm:pt modelId="{311ADA91-FFB7-4D33-B4AB-2E2758A30A92}" type="pres">
      <dgm:prSet presAssocID="{75F4482A-8D29-4F62-A6CA-68AA5D27E228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490DF4-D405-4375-81C5-D35AC3056411}" type="pres">
      <dgm:prSet presAssocID="{75F4482A-8D29-4F62-A6CA-68AA5D27E228}" presName="topArc1" presStyleLbl="parChTrans1D1" presStyleIdx="0" presStyleCnt="12"/>
      <dgm:spPr/>
    </dgm:pt>
    <dgm:pt modelId="{B1D7A446-B558-48C6-8315-ED9944A8C202}" type="pres">
      <dgm:prSet presAssocID="{75F4482A-8D29-4F62-A6CA-68AA5D27E228}" presName="bottomArc1" presStyleLbl="parChTrans1D1" presStyleIdx="1" presStyleCnt="12"/>
      <dgm:spPr/>
    </dgm:pt>
    <dgm:pt modelId="{A5C957DE-A5E1-474B-B3F2-ECB5AFF32B66}" type="pres">
      <dgm:prSet presAssocID="{75F4482A-8D29-4F62-A6CA-68AA5D27E228}" presName="topConnNode1" presStyleLbl="node1" presStyleIdx="0" presStyleCnt="0"/>
      <dgm:spPr/>
      <dgm:t>
        <a:bodyPr/>
        <a:lstStyle/>
        <a:p>
          <a:endParaRPr lang="cs-CZ"/>
        </a:p>
      </dgm:t>
    </dgm:pt>
    <dgm:pt modelId="{0773E4D7-68F5-4311-BBA7-82F36D4B9966}" type="pres">
      <dgm:prSet presAssocID="{75F4482A-8D29-4F62-A6CA-68AA5D27E228}" presName="hierChild2" presStyleCnt="0"/>
      <dgm:spPr/>
    </dgm:pt>
    <dgm:pt modelId="{ADF1200C-A0C0-46C0-B5ED-F1206DFC03E5}" type="pres">
      <dgm:prSet presAssocID="{09EA6620-CA88-47CC-8C44-EBDDF2958DB8}" presName="Name28" presStyleLbl="parChTrans1D2" presStyleIdx="0" presStyleCnt="2"/>
      <dgm:spPr/>
      <dgm:t>
        <a:bodyPr/>
        <a:lstStyle/>
        <a:p>
          <a:endParaRPr lang="cs-CZ"/>
        </a:p>
      </dgm:t>
    </dgm:pt>
    <dgm:pt modelId="{AF6FECE5-0B1D-4C99-A6D5-36DDA43EDC4B}" type="pres">
      <dgm:prSet presAssocID="{C2A0ED3F-2D03-4D27-BC23-04B778444CD5}" presName="hierRoot2" presStyleCnt="0">
        <dgm:presLayoutVars>
          <dgm:hierBranch val="init"/>
        </dgm:presLayoutVars>
      </dgm:prSet>
      <dgm:spPr/>
    </dgm:pt>
    <dgm:pt modelId="{898EACE4-D03D-4658-887C-A3D20F7120EA}" type="pres">
      <dgm:prSet presAssocID="{C2A0ED3F-2D03-4D27-BC23-04B778444CD5}" presName="rootComposite2" presStyleCnt="0"/>
      <dgm:spPr/>
    </dgm:pt>
    <dgm:pt modelId="{E979EA06-37F7-4961-9751-5DEA2B618D16}" type="pres">
      <dgm:prSet presAssocID="{C2A0ED3F-2D03-4D27-BC23-04B778444CD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A73A67-509D-4F93-A69E-F049112E960A}" type="pres">
      <dgm:prSet presAssocID="{C2A0ED3F-2D03-4D27-BC23-04B778444CD5}" presName="topArc2" presStyleLbl="parChTrans1D1" presStyleIdx="2" presStyleCnt="12"/>
      <dgm:spPr/>
    </dgm:pt>
    <dgm:pt modelId="{0B05D769-2642-4FBB-B5FE-A3C0F0A261D6}" type="pres">
      <dgm:prSet presAssocID="{C2A0ED3F-2D03-4D27-BC23-04B778444CD5}" presName="bottomArc2" presStyleLbl="parChTrans1D1" presStyleIdx="3" presStyleCnt="12"/>
      <dgm:spPr/>
    </dgm:pt>
    <dgm:pt modelId="{FC6E938B-5421-4349-B3DF-43707776E025}" type="pres">
      <dgm:prSet presAssocID="{C2A0ED3F-2D03-4D27-BC23-04B778444CD5}" presName="topConnNode2" presStyleLbl="node2" presStyleIdx="0" presStyleCnt="0"/>
      <dgm:spPr/>
      <dgm:t>
        <a:bodyPr/>
        <a:lstStyle/>
        <a:p>
          <a:endParaRPr lang="cs-CZ"/>
        </a:p>
      </dgm:t>
    </dgm:pt>
    <dgm:pt modelId="{BB1C6F42-E7D7-405F-ABB0-66A1CEBF0872}" type="pres">
      <dgm:prSet presAssocID="{C2A0ED3F-2D03-4D27-BC23-04B778444CD5}" presName="hierChild4" presStyleCnt="0"/>
      <dgm:spPr/>
    </dgm:pt>
    <dgm:pt modelId="{3ACD7110-21A5-48BE-92F3-825C9F0F95B7}" type="pres">
      <dgm:prSet presAssocID="{C2A0ED3F-2D03-4D27-BC23-04B778444CD5}" presName="hierChild5" presStyleCnt="0"/>
      <dgm:spPr/>
    </dgm:pt>
    <dgm:pt modelId="{33B56B22-0CD8-4679-82C7-2F9D3E4AB563}" type="pres">
      <dgm:prSet presAssocID="{0A1D1DF8-1374-4CA5-9829-3C202A0F4D28}" presName="Name28" presStyleLbl="parChTrans1D2" presStyleIdx="1" presStyleCnt="2"/>
      <dgm:spPr/>
      <dgm:t>
        <a:bodyPr/>
        <a:lstStyle/>
        <a:p>
          <a:endParaRPr lang="cs-CZ"/>
        </a:p>
      </dgm:t>
    </dgm:pt>
    <dgm:pt modelId="{05DD7E26-1A17-433D-99B3-4620B39B7DC3}" type="pres">
      <dgm:prSet presAssocID="{981D5CF2-9E66-4C7D-8130-B6BB06054BA1}" presName="hierRoot2" presStyleCnt="0">
        <dgm:presLayoutVars>
          <dgm:hierBranch val="init"/>
        </dgm:presLayoutVars>
      </dgm:prSet>
      <dgm:spPr/>
    </dgm:pt>
    <dgm:pt modelId="{D82E7089-A573-4238-B518-3F4B2B5EF526}" type="pres">
      <dgm:prSet presAssocID="{981D5CF2-9E66-4C7D-8130-B6BB06054BA1}" presName="rootComposite2" presStyleCnt="0"/>
      <dgm:spPr/>
    </dgm:pt>
    <dgm:pt modelId="{974FB7F1-8BAC-4922-A791-EDE3E648564D}" type="pres">
      <dgm:prSet presAssocID="{981D5CF2-9E66-4C7D-8130-B6BB06054BA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28869A7-55DA-4845-8BB3-7AD8ED01456D}" type="pres">
      <dgm:prSet presAssocID="{981D5CF2-9E66-4C7D-8130-B6BB06054BA1}" presName="topArc2" presStyleLbl="parChTrans1D1" presStyleIdx="4" presStyleCnt="12"/>
      <dgm:spPr/>
    </dgm:pt>
    <dgm:pt modelId="{433E91F9-4D54-4918-A7BD-38E13B106C82}" type="pres">
      <dgm:prSet presAssocID="{981D5CF2-9E66-4C7D-8130-B6BB06054BA1}" presName="bottomArc2" presStyleLbl="parChTrans1D1" presStyleIdx="5" presStyleCnt="12"/>
      <dgm:spPr/>
    </dgm:pt>
    <dgm:pt modelId="{3956C95F-266A-422C-A6E6-C792CAA0F828}" type="pres">
      <dgm:prSet presAssocID="{981D5CF2-9E66-4C7D-8130-B6BB06054BA1}" presName="topConnNode2" presStyleLbl="node2" presStyleIdx="0" presStyleCnt="0"/>
      <dgm:spPr/>
      <dgm:t>
        <a:bodyPr/>
        <a:lstStyle/>
        <a:p>
          <a:endParaRPr lang="cs-CZ"/>
        </a:p>
      </dgm:t>
    </dgm:pt>
    <dgm:pt modelId="{0A6446C3-3F81-4068-B5A5-A35FCED69021}" type="pres">
      <dgm:prSet presAssocID="{981D5CF2-9E66-4C7D-8130-B6BB06054BA1}" presName="hierChild4" presStyleCnt="0"/>
      <dgm:spPr/>
    </dgm:pt>
    <dgm:pt modelId="{BD8C13A4-8704-4A09-A89E-FC1D70CC463D}" type="pres">
      <dgm:prSet presAssocID="{379A5B27-7196-4674-93AB-89AAF78FD171}" presName="Name28" presStyleLbl="parChTrans1D3" presStyleIdx="0" presStyleCnt="2"/>
      <dgm:spPr/>
      <dgm:t>
        <a:bodyPr/>
        <a:lstStyle/>
        <a:p>
          <a:endParaRPr lang="cs-CZ"/>
        </a:p>
      </dgm:t>
    </dgm:pt>
    <dgm:pt modelId="{6B3087D5-3AC2-4896-93B3-79A90314A780}" type="pres">
      <dgm:prSet presAssocID="{14297A54-D857-40E5-9BBB-AE52C5CE23B5}" presName="hierRoot2" presStyleCnt="0">
        <dgm:presLayoutVars>
          <dgm:hierBranch val="init"/>
        </dgm:presLayoutVars>
      </dgm:prSet>
      <dgm:spPr/>
    </dgm:pt>
    <dgm:pt modelId="{27E0FC1B-8DA3-4C37-9055-AF17E8B5D068}" type="pres">
      <dgm:prSet presAssocID="{14297A54-D857-40E5-9BBB-AE52C5CE23B5}" presName="rootComposite2" presStyleCnt="0"/>
      <dgm:spPr/>
    </dgm:pt>
    <dgm:pt modelId="{776583EB-BAE9-4BB3-8915-A91125422889}" type="pres">
      <dgm:prSet presAssocID="{14297A54-D857-40E5-9BBB-AE52C5CE23B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54DAA0A-661A-45F6-93EA-8DF796C59D15}" type="pres">
      <dgm:prSet presAssocID="{14297A54-D857-40E5-9BBB-AE52C5CE23B5}" presName="topArc2" presStyleLbl="parChTrans1D1" presStyleIdx="6" presStyleCnt="12"/>
      <dgm:spPr/>
    </dgm:pt>
    <dgm:pt modelId="{9F7A69F8-4F28-438F-AD52-AC7576BA3017}" type="pres">
      <dgm:prSet presAssocID="{14297A54-D857-40E5-9BBB-AE52C5CE23B5}" presName="bottomArc2" presStyleLbl="parChTrans1D1" presStyleIdx="7" presStyleCnt="12"/>
      <dgm:spPr/>
    </dgm:pt>
    <dgm:pt modelId="{D4D74020-3A8D-49CC-9D4C-89123DC2B398}" type="pres">
      <dgm:prSet presAssocID="{14297A54-D857-40E5-9BBB-AE52C5CE23B5}" presName="topConnNode2" presStyleLbl="node3" presStyleIdx="0" presStyleCnt="0"/>
      <dgm:spPr/>
      <dgm:t>
        <a:bodyPr/>
        <a:lstStyle/>
        <a:p>
          <a:endParaRPr lang="cs-CZ"/>
        </a:p>
      </dgm:t>
    </dgm:pt>
    <dgm:pt modelId="{33B9024E-5C62-4CDD-9CDF-AEC4C61D3B95}" type="pres">
      <dgm:prSet presAssocID="{14297A54-D857-40E5-9BBB-AE52C5CE23B5}" presName="hierChild4" presStyleCnt="0"/>
      <dgm:spPr/>
    </dgm:pt>
    <dgm:pt modelId="{74E84B2F-DF5A-455A-AADA-4FEE71297924}" type="pres">
      <dgm:prSet presAssocID="{14297A54-D857-40E5-9BBB-AE52C5CE23B5}" presName="hierChild5" presStyleCnt="0"/>
      <dgm:spPr/>
    </dgm:pt>
    <dgm:pt modelId="{A8D85391-4D53-4FE4-B7F1-D2230AFA3171}" type="pres">
      <dgm:prSet presAssocID="{A25D9F63-C061-4CD3-A6D0-D3C443976E98}" presName="Name28" presStyleLbl="parChTrans1D3" presStyleIdx="1" presStyleCnt="2"/>
      <dgm:spPr/>
      <dgm:t>
        <a:bodyPr/>
        <a:lstStyle/>
        <a:p>
          <a:endParaRPr lang="cs-CZ"/>
        </a:p>
      </dgm:t>
    </dgm:pt>
    <dgm:pt modelId="{ABC6FAE8-5521-4C90-8B77-ECB7EC5C07E0}" type="pres">
      <dgm:prSet presAssocID="{54BB94B3-9620-49A1-B934-96C024FE55A1}" presName="hierRoot2" presStyleCnt="0">
        <dgm:presLayoutVars>
          <dgm:hierBranch val="init"/>
        </dgm:presLayoutVars>
      </dgm:prSet>
      <dgm:spPr/>
    </dgm:pt>
    <dgm:pt modelId="{BEFD69F8-EFEC-47C7-834D-4A490C3746E1}" type="pres">
      <dgm:prSet presAssocID="{54BB94B3-9620-49A1-B934-96C024FE55A1}" presName="rootComposite2" presStyleCnt="0"/>
      <dgm:spPr/>
    </dgm:pt>
    <dgm:pt modelId="{1822541D-E282-4C84-A3A6-5E10F764BAB5}" type="pres">
      <dgm:prSet presAssocID="{54BB94B3-9620-49A1-B934-96C024FE55A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F6ABE1F-D667-47E1-BBDD-07126865B651}" type="pres">
      <dgm:prSet presAssocID="{54BB94B3-9620-49A1-B934-96C024FE55A1}" presName="topArc2" presStyleLbl="parChTrans1D1" presStyleIdx="8" presStyleCnt="12"/>
      <dgm:spPr/>
    </dgm:pt>
    <dgm:pt modelId="{62B123C2-93A7-435C-8138-C1495430AE17}" type="pres">
      <dgm:prSet presAssocID="{54BB94B3-9620-49A1-B934-96C024FE55A1}" presName="bottomArc2" presStyleLbl="parChTrans1D1" presStyleIdx="9" presStyleCnt="12"/>
      <dgm:spPr/>
    </dgm:pt>
    <dgm:pt modelId="{51271F07-FB92-4585-B071-D51032446626}" type="pres">
      <dgm:prSet presAssocID="{54BB94B3-9620-49A1-B934-96C024FE55A1}" presName="topConnNode2" presStyleLbl="node3" presStyleIdx="0" presStyleCnt="0"/>
      <dgm:spPr/>
      <dgm:t>
        <a:bodyPr/>
        <a:lstStyle/>
        <a:p>
          <a:endParaRPr lang="cs-CZ"/>
        </a:p>
      </dgm:t>
    </dgm:pt>
    <dgm:pt modelId="{64BAFE4D-E87A-4F9E-A59E-22E396CF4DEA}" type="pres">
      <dgm:prSet presAssocID="{54BB94B3-9620-49A1-B934-96C024FE55A1}" presName="hierChild4" presStyleCnt="0"/>
      <dgm:spPr/>
    </dgm:pt>
    <dgm:pt modelId="{60D50BF3-F3B1-425B-A281-D91A2C857A2C}" type="pres">
      <dgm:prSet presAssocID="{22D9E906-E113-4D21-9D90-558B3F9F5FD9}" presName="Name28" presStyleLbl="parChTrans1D4" presStyleIdx="0" presStyleCnt="1"/>
      <dgm:spPr/>
      <dgm:t>
        <a:bodyPr/>
        <a:lstStyle/>
        <a:p>
          <a:endParaRPr lang="cs-CZ"/>
        </a:p>
      </dgm:t>
    </dgm:pt>
    <dgm:pt modelId="{C6F7DCBA-E281-4F2D-8E42-EBC0BB1DCF80}" type="pres">
      <dgm:prSet presAssocID="{DBE6C1AC-CFB2-4788-B4B6-8CBD8B902A34}" presName="hierRoot2" presStyleCnt="0">
        <dgm:presLayoutVars>
          <dgm:hierBranch val="init"/>
        </dgm:presLayoutVars>
      </dgm:prSet>
      <dgm:spPr/>
    </dgm:pt>
    <dgm:pt modelId="{904CB441-190F-4F37-A9B6-530B5D271278}" type="pres">
      <dgm:prSet presAssocID="{DBE6C1AC-CFB2-4788-B4B6-8CBD8B902A34}" presName="rootComposite2" presStyleCnt="0"/>
      <dgm:spPr/>
    </dgm:pt>
    <dgm:pt modelId="{E640B89C-C2BB-4ABE-BED6-5BD7DB4887A0}" type="pres">
      <dgm:prSet presAssocID="{DBE6C1AC-CFB2-4788-B4B6-8CBD8B902A3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8A4ACEA-7F37-4054-A205-370D7ED46A9D}" type="pres">
      <dgm:prSet presAssocID="{DBE6C1AC-CFB2-4788-B4B6-8CBD8B902A34}" presName="topArc2" presStyleLbl="parChTrans1D1" presStyleIdx="10" presStyleCnt="12"/>
      <dgm:spPr/>
    </dgm:pt>
    <dgm:pt modelId="{348E703D-A2D2-47C8-A815-ECC65DFFDFE2}" type="pres">
      <dgm:prSet presAssocID="{DBE6C1AC-CFB2-4788-B4B6-8CBD8B902A34}" presName="bottomArc2" presStyleLbl="parChTrans1D1" presStyleIdx="11" presStyleCnt="12"/>
      <dgm:spPr/>
    </dgm:pt>
    <dgm:pt modelId="{F0DE296E-880C-4027-83D2-8A018A6116C8}" type="pres">
      <dgm:prSet presAssocID="{DBE6C1AC-CFB2-4788-B4B6-8CBD8B902A34}" presName="topConnNode2" presStyleLbl="node4" presStyleIdx="0" presStyleCnt="0"/>
      <dgm:spPr/>
      <dgm:t>
        <a:bodyPr/>
        <a:lstStyle/>
        <a:p>
          <a:endParaRPr lang="cs-CZ"/>
        </a:p>
      </dgm:t>
    </dgm:pt>
    <dgm:pt modelId="{E3F89AC0-BDC1-450C-965A-D982FC9C72DF}" type="pres">
      <dgm:prSet presAssocID="{DBE6C1AC-CFB2-4788-B4B6-8CBD8B902A34}" presName="hierChild4" presStyleCnt="0"/>
      <dgm:spPr/>
    </dgm:pt>
    <dgm:pt modelId="{D3859A84-F3D9-4FDF-BF01-5A8816FB9BD5}" type="pres">
      <dgm:prSet presAssocID="{DBE6C1AC-CFB2-4788-B4B6-8CBD8B902A34}" presName="hierChild5" presStyleCnt="0"/>
      <dgm:spPr/>
    </dgm:pt>
    <dgm:pt modelId="{2A67AA40-53B5-489A-BF9C-1E71262D9839}" type="pres">
      <dgm:prSet presAssocID="{54BB94B3-9620-49A1-B934-96C024FE55A1}" presName="hierChild5" presStyleCnt="0"/>
      <dgm:spPr/>
    </dgm:pt>
    <dgm:pt modelId="{50C75C0D-3885-43C5-A4BF-990FCB6F2A12}" type="pres">
      <dgm:prSet presAssocID="{981D5CF2-9E66-4C7D-8130-B6BB06054BA1}" presName="hierChild5" presStyleCnt="0"/>
      <dgm:spPr/>
    </dgm:pt>
    <dgm:pt modelId="{DDD78339-AB0F-46C5-A000-E58ABC5F2A2D}" type="pres">
      <dgm:prSet presAssocID="{75F4482A-8D29-4F62-A6CA-68AA5D27E228}" presName="hierChild3" presStyleCnt="0"/>
      <dgm:spPr/>
    </dgm:pt>
  </dgm:ptLst>
  <dgm:cxnLst>
    <dgm:cxn modelId="{FBCC6ADC-37CE-4139-A398-0ED8882BE440}" srcId="{06F58459-BB3B-48A4-A24D-18D7BF574DE1}" destId="{75F4482A-8D29-4F62-A6CA-68AA5D27E228}" srcOrd="0" destOrd="0" parTransId="{F176CA8E-D726-476A-BAAA-25BE996AEE12}" sibTransId="{9FA86929-989B-4D1A-9993-5B8F10ACB8F9}"/>
    <dgm:cxn modelId="{AA086D32-020E-4A2F-815B-84BD247B890E}" type="presOf" srcId="{75F4482A-8D29-4F62-A6CA-68AA5D27E228}" destId="{A5C957DE-A5E1-474B-B3F2-ECB5AFF32B66}" srcOrd="1" destOrd="0" presId="urn:microsoft.com/office/officeart/2008/layout/HalfCircleOrganizationChart"/>
    <dgm:cxn modelId="{BECAFD9B-A9B8-4FD9-AF14-A7E33C57C99E}" srcId="{981D5CF2-9E66-4C7D-8130-B6BB06054BA1}" destId="{14297A54-D857-40E5-9BBB-AE52C5CE23B5}" srcOrd="0" destOrd="0" parTransId="{379A5B27-7196-4674-93AB-89AAF78FD171}" sibTransId="{A4752F10-46E0-4123-8F94-04F9474D846E}"/>
    <dgm:cxn modelId="{70136510-CE01-4FA2-979D-141521FD34EE}" srcId="{981D5CF2-9E66-4C7D-8130-B6BB06054BA1}" destId="{54BB94B3-9620-49A1-B934-96C024FE55A1}" srcOrd="1" destOrd="0" parTransId="{A25D9F63-C061-4CD3-A6D0-D3C443976E98}" sibTransId="{B9A6E8B1-E9EE-46E8-9B28-402EDB45436F}"/>
    <dgm:cxn modelId="{7B5A3C18-9E6C-4E65-BB50-D13FDFDCA3D9}" type="presOf" srcId="{14297A54-D857-40E5-9BBB-AE52C5CE23B5}" destId="{D4D74020-3A8D-49CC-9D4C-89123DC2B398}" srcOrd="1" destOrd="0" presId="urn:microsoft.com/office/officeart/2008/layout/HalfCircleOrganizationChart"/>
    <dgm:cxn modelId="{8F018F56-848D-4270-9B1B-A5ABF0DC0CBE}" type="presOf" srcId="{14297A54-D857-40E5-9BBB-AE52C5CE23B5}" destId="{776583EB-BAE9-4BB3-8915-A91125422889}" srcOrd="0" destOrd="0" presId="urn:microsoft.com/office/officeart/2008/layout/HalfCircleOrganizationChart"/>
    <dgm:cxn modelId="{47CB1654-5E87-45A2-8E6E-6F43F2D34EC7}" type="presOf" srcId="{0A1D1DF8-1374-4CA5-9829-3C202A0F4D28}" destId="{33B56B22-0CD8-4679-82C7-2F9D3E4AB563}" srcOrd="0" destOrd="0" presId="urn:microsoft.com/office/officeart/2008/layout/HalfCircleOrganizationChart"/>
    <dgm:cxn modelId="{CD9B0C66-8884-44F1-B522-281838B9FC6A}" srcId="{75F4482A-8D29-4F62-A6CA-68AA5D27E228}" destId="{981D5CF2-9E66-4C7D-8130-B6BB06054BA1}" srcOrd="1" destOrd="0" parTransId="{0A1D1DF8-1374-4CA5-9829-3C202A0F4D28}" sibTransId="{B149644B-214C-4873-803D-1CFB8BE5C37D}"/>
    <dgm:cxn modelId="{22F4F2BB-9337-42F6-A23B-66D2E8A19A38}" type="presOf" srcId="{09EA6620-CA88-47CC-8C44-EBDDF2958DB8}" destId="{ADF1200C-A0C0-46C0-B5ED-F1206DFC03E5}" srcOrd="0" destOrd="0" presId="urn:microsoft.com/office/officeart/2008/layout/HalfCircleOrganizationChart"/>
    <dgm:cxn modelId="{76762642-389D-40BB-A5DB-4B0A75C9CC46}" type="presOf" srcId="{981D5CF2-9E66-4C7D-8130-B6BB06054BA1}" destId="{3956C95F-266A-422C-A6E6-C792CAA0F828}" srcOrd="1" destOrd="0" presId="urn:microsoft.com/office/officeart/2008/layout/HalfCircleOrganizationChart"/>
    <dgm:cxn modelId="{1C27F841-ED77-4164-8506-DF79B8C10272}" type="presOf" srcId="{C2A0ED3F-2D03-4D27-BC23-04B778444CD5}" destId="{E979EA06-37F7-4961-9751-5DEA2B618D16}" srcOrd="0" destOrd="0" presId="urn:microsoft.com/office/officeart/2008/layout/HalfCircleOrganizationChart"/>
    <dgm:cxn modelId="{EE5A2A27-14EA-4C42-9532-32009CFC3D64}" srcId="{54BB94B3-9620-49A1-B934-96C024FE55A1}" destId="{DBE6C1AC-CFB2-4788-B4B6-8CBD8B902A34}" srcOrd="0" destOrd="0" parTransId="{22D9E906-E113-4D21-9D90-558B3F9F5FD9}" sibTransId="{8B1F63C7-66AF-4FC1-81B3-18831E3AC9F4}"/>
    <dgm:cxn modelId="{912B300A-9114-434A-BF94-A38FB8E03A6B}" type="presOf" srcId="{A25D9F63-C061-4CD3-A6D0-D3C443976E98}" destId="{A8D85391-4D53-4FE4-B7F1-D2230AFA3171}" srcOrd="0" destOrd="0" presId="urn:microsoft.com/office/officeart/2008/layout/HalfCircleOrganizationChart"/>
    <dgm:cxn modelId="{53604CCC-5553-4A5D-B206-6A347379CFC3}" type="presOf" srcId="{DBE6C1AC-CFB2-4788-B4B6-8CBD8B902A34}" destId="{E640B89C-C2BB-4ABE-BED6-5BD7DB4887A0}" srcOrd="0" destOrd="0" presId="urn:microsoft.com/office/officeart/2008/layout/HalfCircleOrganizationChart"/>
    <dgm:cxn modelId="{AB65E305-0189-44A4-B2E0-9BA0B5B135E2}" srcId="{75F4482A-8D29-4F62-A6CA-68AA5D27E228}" destId="{C2A0ED3F-2D03-4D27-BC23-04B778444CD5}" srcOrd="0" destOrd="0" parTransId="{09EA6620-CA88-47CC-8C44-EBDDF2958DB8}" sibTransId="{EA834E56-EA50-48D5-AE14-41531E515541}"/>
    <dgm:cxn modelId="{4AB47337-93C2-4B40-8C41-4FFA5F8098BB}" type="presOf" srcId="{379A5B27-7196-4674-93AB-89AAF78FD171}" destId="{BD8C13A4-8704-4A09-A89E-FC1D70CC463D}" srcOrd="0" destOrd="0" presId="urn:microsoft.com/office/officeart/2008/layout/HalfCircleOrganizationChart"/>
    <dgm:cxn modelId="{4FA0ED9A-D236-4215-A2C5-F55C3A6EE888}" type="presOf" srcId="{981D5CF2-9E66-4C7D-8130-B6BB06054BA1}" destId="{974FB7F1-8BAC-4922-A791-EDE3E648564D}" srcOrd="0" destOrd="0" presId="urn:microsoft.com/office/officeart/2008/layout/HalfCircleOrganizationChart"/>
    <dgm:cxn modelId="{D92F642B-1608-4B20-A5A7-3207BDEA4516}" type="presOf" srcId="{54BB94B3-9620-49A1-B934-96C024FE55A1}" destId="{1822541D-E282-4C84-A3A6-5E10F764BAB5}" srcOrd="0" destOrd="0" presId="urn:microsoft.com/office/officeart/2008/layout/HalfCircleOrganizationChart"/>
    <dgm:cxn modelId="{A047DD4B-144A-487B-9623-5DD6BDC78926}" type="presOf" srcId="{54BB94B3-9620-49A1-B934-96C024FE55A1}" destId="{51271F07-FB92-4585-B071-D51032446626}" srcOrd="1" destOrd="0" presId="urn:microsoft.com/office/officeart/2008/layout/HalfCircleOrganizationChart"/>
    <dgm:cxn modelId="{EDE3F62E-6827-463E-B3ED-B5603B5CCCEB}" type="presOf" srcId="{C2A0ED3F-2D03-4D27-BC23-04B778444CD5}" destId="{FC6E938B-5421-4349-B3DF-43707776E025}" srcOrd="1" destOrd="0" presId="urn:microsoft.com/office/officeart/2008/layout/HalfCircleOrganizationChart"/>
    <dgm:cxn modelId="{553309A9-C58C-4694-9F03-9F18708E002A}" type="presOf" srcId="{75F4482A-8D29-4F62-A6CA-68AA5D27E228}" destId="{311ADA91-FFB7-4D33-B4AB-2E2758A30A92}" srcOrd="0" destOrd="0" presId="urn:microsoft.com/office/officeart/2008/layout/HalfCircleOrganizationChart"/>
    <dgm:cxn modelId="{A9C48273-E74D-4F0E-BC78-B282FAF9AC94}" type="presOf" srcId="{DBE6C1AC-CFB2-4788-B4B6-8CBD8B902A34}" destId="{F0DE296E-880C-4027-83D2-8A018A6116C8}" srcOrd="1" destOrd="0" presId="urn:microsoft.com/office/officeart/2008/layout/HalfCircleOrganizationChart"/>
    <dgm:cxn modelId="{6B13C379-2312-4EE9-AEB6-C2FEF86B2A3D}" type="presOf" srcId="{06F58459-BB3B-48A4-A24D-18D7BF574DE1}" destId="{025EFBEB-FDFC-486D-BB65-ED56EA0CD24E}" srcOrd="0" destOrd="0" presId="urn:microsoft.com/office/officeart/2008/layout/HalfCircleOrganizationChart"/>
    <dgm:cxn modelId="{54A1990E-327E-44B3-8A55-1B64173EB859}" type="presOf" srcId="{22D9E906-E113-4D21-9D90-558B3F9F5FD9}" destId="{60D50BF3-F3B1-425B-A281-D91A2C857A2C}" srcOrd="0" destOrd="0" presId="urn:microsoft.com/office/officeart/2008/layout/HalfCircleOrganizationChart"/>
    <dgm:cxn modelId="{9C4499FE-D072-4A02-8649-A4F87F9737F2}" type="presParOf" srcId="{025EFBEB-FDFC-486D-BB65-ED56EA0CD24E}" destId="{A646B2FB-0B76-4FBC-B453-B2620BC1C897}" srcOrd="0" destOrd="0" presId="urn:microsoft.com/office/officeart/2008/layout/HalfCircleOrganizationChart"/>
    <dgm:cxn modelId="{75C6D024-1537-49B8-A1A2-FE7C5927B3AF}" type="presParOf" srcId="{A646B2FB-0B76-4FBC-B453-B2620BC1C897}" destId="{073462E6-8AE2-410C-B27D-93AB0624E38A}" srcOrd="0" destOrd="0" presId="urn:microsoft.com/office/officeart/2008/layout/HalfCircleOrganizationChart"/>
    <dgm:cxn modelId="{2C04B1FD-E161-49A7-887D-DF50B1E9662B}" type="presParOf" srcId="{073462E6-8AE2-410C-B27D-93AB0624E38A}" destId="{311ADA91-FFB7-4D33-B4AB-2E2758A30A92}" srcOrd="0" destOrd="0" presId="urn:microsoft.com/office/officeart/2008/layout/HalfCircleOrganizationChart"/>
    <dgm:cxn modelId="{1D95A401-AC32-48C2-AA76-B4AD738407AC}" type="presParOf" srcId="{073462E6-8AE2-410C-B27D-93AB0624E38A}" destId="{F1490DF4-D405-4375-81C5-D35AC3056411}" srcOrd="1" destOrd="0" presId="urn:microsoft.com/office/officeart/2008/layout/HalfCircleOrganizationChart"/>
    <dgm:cxn modelId="{7513BB2B-B163-4335-AF7C-E6E3E3EB2509}" type="presParOf" srcId="{073462E6-8AE2-410C-B27D-93AB0624E38A}" destId="{B1D7A446-B558-48C6-8315-ED9944A8C202}" srcOrd="2" destOrd="0" presId="urn:microsoft.com/office/officeart/2008/layout/HalfCircleOrganizationChart"/>
    <dgm:cxn modelId="{4D29A292-5AED-4D2A-9CD1-4D5613FD7EC4}" type="presParOf" srcId="{073462E6-8AE2-410C-B27D-93AB0624E38A}" destId="{A5C957DE-A5E1-474B-B3F2-ECB5AFF32B66}" srcOrd="3" destOrd="0" presId="urn:microsoft.com/office/officeart/2008/layout/HalfCircleOrganizationChart"/>
    <dgm:cxn modelId="{29740441-17C6-4086-983F-FD0E6B3CA587}" type="presParOf" srcId="{A646B2FB-0B76-4FBC-B453-B2620BC1C897}" destId="{0773E4D7-68F5-4311-BBA7-82F36D4B9966}" srcOrd="1" destOrd="0" presId="urn:microsoft.com/office/officeart/2008/layout/HalfCircleOrganizationChart"/>
    <dgm:cxn modelId="{0F576033-E274-4B0F-A552-7E0AFF2DCFFE}" type="presParOf" srcId="{0773E4D7-68F5-4311-BBA7-82F36D4B9966}" destId="{ADF1200C-A0C0-46C0-B5ED-F1206DFC03E5}" srcOrd="0" destOrd="0" presId="urn:microsoft.com/office/officeart/2008/layout/HalfCircleOrganizationChart"/>
    <dgm:cxn modelId="{F6006141-563E-454F-A069-974C8538778B}" type="presParOf" srcId="{0773E4D7-68F5-4311-BBA7-82F36D4B9966}" destId="{AF6FECE5-0B1D-4C99-A6D5-36DDA43EDC4B}" srcOrd="1" destOrd="0" presId="urn:microsoft.com/office/officeart/2008/layout/HalfCircleOrganizationChart"/>
    <dgm:cxn modelId="{15E08BA0-63A8-4B82-A2B2-96FF8C21B568}" type="presParOf" srcId="{AF6FECE5-0B1D-4C99-A6D5-36DDA43EDC4B}" destId="{898EACE4-D03D-4658-887C-A3D20F7120EA}" srcOrd="0" destOrd="0" presId="urn:microsoft.com/office/officeart/2008/layout/HalfCircleOrganizationChart"/>
    <dgm:cxn modelId="{F28635B9-928E-4587-A5D5-A3CB70B34536}" type="presParOf" srcId="{898EACE4-D03D-4658-887C-A3D20F7120EA}" destId="{E979EA06-37F7-4961-9751-5DEA2B618D16}" srcOrd="0" destOrd="0" presId="urn:microsoft.com/office/officeart/2008/layout/HalfCircleOrganizationChart"/>
    <dgm:cxn modelId="{EF741596-2306-460D-AB41-B8D63155C244}" type="presParOf" srcId="{898EACE4-D03D-4658-887C-A3D20F7120EA}" destId="{CDA73A67-509D-4F93-A69E-F049112E960A}" srcOrd="1" destOrd="0" presId="urn:microsoft.com/office/officeart/2008/layout/HalfCircleOrganizationChart"/>
    <dgm:cxn modelId="{507F684B-DD55-4A6A-8E25-9D9202A947EC}" type="presParOf" srcId="{898EACE4-D03D-4658-887C-A3D20F7120EA}" destId="{0B05D769-2642-4FBB-B5FE-A3C0F0A261D6}" srcOrd="2" destOrd="0" presId="urn:microsoft.com/office/officeart/2008/layout/HalfCircleOrganizationChart"/>
    <dgm:cxn modelId="{B4C29EA8-EA1A-4660-B1BC-F17E240B3E35}" type="presParOf" srcId="{898EACE4-D03D-4658-887C-A3D20F7120EA}" destId="{FC6E938B-5421-4349-B3DF-43707776E025}" srcOrd="3" destOrd="0" presId="urn:microsoft.com/office/officeart/2008/layout/HalfCircleOrganizationChart"/>
    <dgm:cxn modelId="{E28F8D07-C941-4D63-8AAD-1DEB6926A616}" type="presParOf" srcId="{AF6FECE5-0B1D-4C99-A6D5-36DDA43EDC4B}" destId="{BB1C6F42-E7D7-405F-ABB0-66A1CEBF0872}" srcOrd="1" destOrd="0" presId="urn:microsoft.com/office/officeart/2008/layout/HalfCircleOrganizationChart"/>
    <dgm:cxn modelId="{688E0F1E-04C8-4369-B7B9-77C50E233376}" type="presParOf" srcId="{AF6FECE5-0B1D-4C99-A6D5-36DDA43EDC4B}" destId="{3ACD7110-21A5-48BE-92F3-825C9F0F95B7}" srcOrd="2" destOrd="0" presId="urn:microsoft.com/office/officeart/2008/layout/HalfCircleOrganizationChart"/>
    <dgm:cxn modelId="{B6081A68-D906-4015-97D2-F5A1BECE97CC}" type="presParOf" srcId="{0773E4D7-68F5-4311-BBA7-82F36D4B9966}" destId="{33B56B22-0CD8-4679-82C7-2F9D3E4AB563}" srcOrd="2" destOrd="0" presId="urn:microsoft.com/office/officeart/2008/layout/HalfCircleOrganizationChart"/>
    <dgm:cxn modelId="{87297F78-BE11-4DDE-947A-DE0061BDE9CA}" type="presParOf" srcId="{0773E4D7-68F5-4311-BBA7-82F36D4B9966}" destId="{05DD7E26-1A17-433D-99B3-4620B39B7DC3}" srcOrd="3" destOrd="0" presId="urn:microsoft.com/office/officeart/2008/layout/HalfCircleOrganizationChart"/>
    <dgm:cxn modelId="{561E7D38-8377-4C8C-8853-491018A61C9B}" type="presParOf" srcId="{05DD7E26-1A17-433D-99B3-4620B39B7DC3}" destId="{D82E7089-A573-4238-B518-3F4B2B5EF526}" srcOrd="0" destOrd="0" presId="urn:microsoft.com/office/officeart/2008/layout/HalfCircleOrganizationChart"/>
    <dgm:cxn modelId="{A3E6237D-29DF-40CF-ACBF-75BBE6218E8B}" type="presParOf" srcId="{D82E7089-A573-4238-B518-3F4B2B5EF526}" destId="{974FB7F1-8BAC-4922-A791-EDE3E648564D}" srcOrd="0" destOrd="0" presId="urn:microsoft.com/office/officeart/2008/layout/HalfCircleOrganizationChart"/>
    <dgm:cxn modelId="{0A08E658-8CD4-4FA7-B244-B00EB37042B7}" type="presParOf" srcId="{D82E7089-A573-4238-B518-3F4B2B5EF526}" destId="{728869A7-55DA-4845-8BB3-7AD8ED01456D}" srcOrd="1" destOrd="0" presId="urn:microsoft.com/office/officeart/2008/layout/HalfCircleOrganizationChart"/>
    <dgm:cxn modelId="{AB294999-4027-4120-B98C-115C360FB6B6}" type="presParOf" srcId="{D82E7089-A573-4238-B518-3F4B2B5EF526}" destId="{433E91F9-4D54-4918-A7BD-38E13B106C82}" srcOrd="2" destOrd="0" presId="urn:microsoft.com/office/officeart/2008/layout/HalfCircleOrganizationChart"/>
    <dgm:cxn modelId="{FE0750FC-6E23-4D8B-9F3B-486717E8D8F1}" type="presParOf" srcId="{D82E7089-A573-4238-B518-3F4B2B5EF526}" destId="{3956C95F-266A-422C-A6E6-C792CAA0F828}" srcOrd="3" destOrd="0" presId="urn:microsoft.com/office/officeart/2008/layout/HalfCircleOrganizationChart"/>
    <dgm:cxn modelId="{39ACFDBC-6BCC-4D7D-A847-F10B13768EB9}" type="presParOf" srcId="{05DD7E26-1A17-433D-99B3-4620B39B7DC3}" destId="{0A6446C3-3F81-4068-B5A5-A35FCED69021}" srcOrd="1" destOrd="0" presId="urn:microsoft.com/office/officeart/2008/layout/HalfCircleOrganizationChart"/>
    <dgm:cxn modelId="{811CFE29-50E2-4214-987F-FD5D9A6D487B}" type="presParOf" srcId="{0A6446C3-3F81-4068-B5A5-A35FCED69021}" destId="{BD8C13A4-8704-4A09-A89E-FC1D70CC463D}" srcOrd="0" destOrd="0" presId="urn:microsoft.com/office/officeart/2008/layout/HalfCircleOrganizationChart"/>
    <dgm:cxn modelId="{9285E18F-4030-40AD-ADA9-1B0F99425704}" type="presParOf" srcId="{0A6446C3-3F81-4068-B5A5-A35FCED69021}" destId="{6B3087D5-3AC2-4896-93B3-79A90314A780}" srcOrd="1" destOrd="0" presId="urn:microsoft.com/office/officeart/2008/layout/HalfCircleOrganizationChart"/>
    <dgm:cxn modelId="{C66150AC-1AC9-4D9E-88C5-CA03617C5348}" type="presParOf" srcId="{6B3087D5-3AC2-4896-93B3-79A90314A780}" destId="{27E0FC1B-8DA3-4C37-9055-AF17E8B5D068}" srcOrd="0" destOrd="0" presId="urn:microsoft.com/office/officeart/2008/layout/HalfCircleOrganizationChart"/>
    <dgm:cxn modelId="{832152DA-5098-4EC4-AE77-489BAFF64343}" type="presParOf" srcId="{27E0FC1B-8DA3-4C37-9055-AF17E8B5D068}" destId="{776583EB-BAE9-4BB3-8915-A91125422889}" srcOrd="0" destOrd="0" presId="urn:microsoft.com/office/officeart/2008/layout/HalfCircleOrganizationChart"/>
    <dgm:cxn modelId="{D9DD4708-1DBC-4C77-86B5-F451E436FB9A}" type="presParOf" srcId="{27E0FC1B-8DA3-4C37-9055-AF17E8B5D068}" destId="{354DAA0A-661A-45F6-93EA-8DF796C59D15}" srcOrd="1" destOrd="0" presId="urn:microsoft.com/office/officeart/2008/layout/HalfCircleOrganizationChart"/>
    <dgm:cxn modelId="{F1754713-4F89-4033-AC6E-FC2586888693}" type="presParOf" srcId="{27E0FC1B-8DA3-4C37-9055-AF17E8B5D068}" destId="{9F7A69F8-4F28-438F-AD52-AC7576BA3017}" srcOrd="2" destOrd="0" presId="urn:microsoft.com/office/officeart/2008/layout/HalfCircleOrganizationChart"/>
    <dgm:cxn modelId="{93B0E8FD-1FF4-4F41-97B3-6A68FE3CABC5}" type="presParOf" srcId="{27E0FC1B-8DA3-4C37-9055-AF17E8B5D068}" destId="{D4D74020-3A8D-49CC-9D4C-89123DC2B398}" srcOrd="3" destOrd="0" presId="urn:microsoft.com/office/officeart/2008/layout/HalfCircleOrganizationChart"/>
    <dgm:cxn modelId="{5115167C-8019-41F9-A017-A89821AF4217}" type="presParOf" srcId="{6B3087D5-3AC2-4896-93B3-79A90314A780}" destId="{33B9024E-5C62-4CDD-9CDF-AEC4C61D3B95}" srcOrd="1" destOrd="0" presId="urn:microsoft.com/office/officeart/2008/layout/HalfCircleOrganizationChart"/>
    <dgm:cxn modelId="{1DA6D4BC-F38B-4B21-AA03-C3A0AC1C9E58}" type="presParOf" srcId="{6B3087D5-3AC2-4896-93B3-79A90314A780}" destId="{74E84B2F-DF5A-455A-AADA-4FEE71297924}" srcOrd="2" destOrd="0" presId="urn:microsoft.com/office/officeart/2008/layout/HalfCircleOrganizationChart"/>
    <dgm:cxn modelId="{0BA30AE6-9993-4D95-91A3-CAE22BB12546}" type="presParOf" srcId="{0A6446C3-3F81-4068-B5A5-A35FCED69021}" destId="{A8D85391-4D53-4FE4-B7F1-D2230AFA3171}" srcOrd="2" destOrd="0" presId="urn:microsoft.com/office/officeart/2008/layout/HalfCircleOrganizationChart"/>
    <dgm:cxn modelId="{B21AECD8-7B9F-40B5-B02E-DDA4821DBAC3}" type="presParOf" srcId="{0A6446C3-3F81-4068-B5A5-A35FCED69021}" destId="{ABC6FAE8-5521-4C90-8B77-ECB7EC5C07E0}" srcOrd="3" destOrd="0" presId="urn:microsoft.com/office/officeart/2008/layout/HalfCircleOrganizationChart"/>
    <dgm:cxn modelId="{5704D5D9-357D-4FB3-9A54-683905FF5D2C}" type="presParOf" srcId="{ABC6FAE8-5521-4C90-8B77-ECB7EC5C07E0}" destId="{BEFD69F8-EFEC-47C7-834D-4A490C3746E1}" srcOrd="0" destOrd="0" presId="urn:microsoft.com/office/officeart/2008/layout/HalfCircleOrganizationChart"/>
    <dgm:cxn modelId="{2004E99D-8398-4ED8-ABB2-50F2423686FB}" type="presParOf" srcId="{BEFD69F8-EFEC-47C7-834D-4A490C3746E1}" destId="{1822541D-E282-4C84-A3A6-5E10F764BAB5}" srcOrd="0" destOrd="0" presId="urn:microsoft.com/office/officeart/2008/layout/HalfCircleOrganizationChart"/>
    <dgm:cxn modelId="{9B977CEB-9953-4D92-8EFE-D121D09E9B70}" type="presParOf" srcId="{BEFD69F8-EFEC-47C7-834D-4A490C3746E1}" destId="{FF6ABE1F-D667-47E1-BBDD-07126865B651}" srcOrd="1" destOrd="0" presId="urn:microsoft.com/office/officeart/2008/layout/HalfCircleOrganizationChart"/>
    <dgm:cxn modelId="{803FA472-764E-4281-968B-A9A940E2E83E}" type="presParOf" srcId="{BEFD69F8-EFEC-47C7-834D-4A490C3746E1}" destId="{62B123C2-93A7-435C-8138-C1495430AE17}" srcOrd="2" destOrd="0" presId="urn:microsoft.com/office/officeart/2008/layout/HalfCircleOrganizationChart"/>
    <dgm:cxn modelId="{9E3FBBE5-8693-4CAD-94E6-4B760461E8B8}" type="presParOf" srcId="{BEFD69F8-EFEC-47C7-834D-4A490C3746E1}" destId="{51271F07-FB92-4585-B071-D51032446626}" srcOrd="3" destOrd="0" presId="urn:microsoft.com/office/officeart/2008/layout/HalfCircleOrganizationChart"/>
    <dgm:cxn modelId="{9EF3F1EC-8B69-4C47-958F-965EF99CF36B}" type="presParOf" srcId="{ABC6FAE8-5521-4C90-8B77-ECB7EC5C07E0}" destId="{64BAFE4D-E87A-4F9E-A59E-22E396CF4DEA}" srcOrd="1" destOrd="0" presId="urn:microsoft.com/office/officeart/2008/layout/HalfCircleOrganizationChart"/>
    <dgm:cxn modelId="{682C85E3-14DC-4182-A896-CB4E23306F7C}" type="presParOf" srcId="{64BAFE4D-E87A-4F9E-A59E-22E396CF4DEA}" destId="{60D50BF3-F3B1-425B-A281-D91A2C857A2C}" srcOrd="0" destOrd="0" presId="urn:microsoft.com/office/officeart/2008/layout/HalfCircleOrganizationChart"/>
    <dgm:cxn modelId="{E8A59B10-C5E7-4722-A186-4D6F8858EF06}" type="presParOf" srcId="{64BAFE4D-E87A-4F9E-A59E-22E396CF4DEA}" destId="{C6F7DCBA-E281-4F2D-8E42-EBC0BB1DCF80}" srcOrd="1" destOrd="0" presId="urn:microsoft.com/office/officeart/2008/layout/HalfCircleOrganizationChart"/>
    <dgm:cxn modelId="{F9B62248-25BB-4DA6-AE71-735160715CDB}" type="presParOf" srcId="{C6F7DCBA-E281-4F2D-8E42-EBC0BB1DCF80}" destId="{904CB441-190F-4F37-A9B6-530B5D271278}" srcOrd="0" destOrd="0" presId="urn:microsoft.com/office/officeart/2008/layout/HalfCircleOrganizationChart"/>
    <dgm:cxn modelId="{522ABA4F-753C-420A-AD67-76E4C2685A05}" type="presParOf" srcId="{904CB441-190F-4F37-A9B6-530B5D271278}" destId="{E640B89C-C2BB-4ABE-BED6-5BD7DB4887A0}" srcOrd="0" destOrd="0" presId="urn:microsoft.com/office/officeart/2008/layout/HalfCircleOrganizationChart"/>
    <dgm:cxn modelId="{6B9E97DE-85F7-4899-9BEE-96AEC317D47A}" type="presParOf" srcId="{904CB441-190F-4F37-A9B6-530B5D271278}" destId="{98A4ACEA-7F37-4054-A205-370D7ED46A9D}" srcOrd="1" destOrd="0" presId="urn:microsoft.com/office/officeart/2008/layout/HalfCircleOrganizationChart"/>
    <dgm:cxn modelId="{D7A29662-5EE3-4B7B-A1ED-130FA1CD15C1}" type="presParOf" srcId="{904CB441-190F-4F37-A9B6-530B5D271278}" destId="{348E703D-A2D2-47C8-A815-ECC65DFFDFE2}" srcOrd="2" destOrd="0" presId="urn:microsoft.com/office/officeart/2008/layout/HalfCircleOrganizationChart"/>
    <dgm:cxn modelId="{E44FFF4A-B0F3-4ABF-92FA-E0479429EF63}" type="presParOf" srcId="{904CB441-190F-4F37-A9B6-530B5D271278}" destId="{F0DE296E-880C-4027-83D2-8A018A6116C8}" srcOrd="3" destOrd="0" presId="urn:microsoft.com/office/officeart/2008/layout/HalfCircleOrganizationChart"/>
    <dgm:cxn modelId="{3D4828B5-C7DB-4FD4-AF7B-7AE59F6412F3}" type="presParOf" srcId="{C6F7DCBA-E281-4F2D-8E42-EBC0BB1DCF80}" destId="{E3F89AC0-BDC1-450C-965A-D982FC9C72DF}" srcOrd="1" destOrd="0" presId="urn:microsoft.com/office/officeart/2008/layout/HalfCircleOrganizationChart"/>
    <dgm:cxn modelId="{DF1297D0-ACA0-4276-8BED-74FAF0A003B7}" type="presParOf" srcId="{C6F7DCBA-E281-4F2D-8E42-EBC0BB1DCF80}" destId="{D3859A84-F3D9-4FDF-BF01-5A8816FB9BD5}" srcOrd="2" destOrd="0" presId="urn:microsoft.com/office/officeart/2008/layout/HalfCircleOrganizationChart"/>
    <dgm:cxn modelId="{BA3C35B7-4438-466A-9161-E4E75351FFDE}" type="presParOf" srcId="{ABC6FAE8-5521-4C90-8B77-ECB7EC5C07E0}" destId="{2A67AA40-53B5-489A-BF9C-1E71262D9839}" srcOrd="2" destOrd="0" presId="urn:microsoft.com/office/officeart/2008/layout/HalfCircleOrganizationChart"/>
    <dgm:cxn modelId="{EBD13A6B-9A05-4548-BD45-080275D7E458}" type="presParOf" srcId="{05DD7E26-1A17-433D-99B3-4620B39B7DC3}" destId="{50C75C0D-3885-43C5-A4BF-990FCB6F2A12}" srcOrd="2" destOrd="0" presId="urn:microsoft.com/office/officeart/2008/layout/HalfCircleOrganizationChart"/>
    <dgm:cxn modelId="{FCC24DC2-A16A-465D-A2D1-63A33F326EFB}" type="presParOf" srcId="{A646B2FB-0B76-4FBC-B453-B2620BC1C897}" destId="{DDD78339-AB0F-46C5-A000-E58ABC5F2A2D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50BF3-F3B1-425B-A281-D91A2C857A2C}">
      <dsp:nvSpPr>
        <dsp:cNvPr id="0" name=""/>
        <dsp:cNvSpPr/>
      </dsp:nvSpPr>
      <dsp:spPr>
        <a:xfrm>
          <a:off x="4936351" y="2512911"/>
          <a:ext cx="601314" cy="392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161"/>
              </a:lnTo>
              <a:lnTo>
                <a:pt x="601314" y="3921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85391-4D53-4FE4-B7F1-D2230AFA3171}">
      <dsp:nvSpPr>
        <dsp:cNvPr id="0" name=""/>
        <dsp:cNvSpPr/>
      </dsp:nvSpPr>
      <dsp:spPr>
        <a:xfrm>
          <a:off x="4145491" y="1584795"/>
          <a:ext cx="790859" cy="274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256"/>
              </a:lnTo>
              <a:lnTo>
                <a:pt x="790859" y="137256"/>
              </a:lnTo>
              <a:lnTo>
                <a:pt x="790859" y="2745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C13A4-8704-4A09-A89E-FC1D70CC463D}">
      <dsp:nvSpPr>
        <dsp:cNvPr id="0" name=""/>
        <dsp:cNvSpPr/>
      </dsp:nvSpPr>
      <dsp:spPr>
        <a:xfrm>
          <a:off x="3354632" y="1584795"/>
          <a:ext cx="790859" cy="274513"/>
        </a:xfrm>
        <a:custGeom>
          <a:avLst/>
          <a:gdLst/>
          <a:ahLst/>
          <a:cxnLst/>
          <a:rect l="0" t="0" r="0" b="0"/>
          <a:pathLst>
            <a:path>
              <a:moveTo>
                <a:pt x="790859" y="0"/>
              </a:moveTo>
              <a:lnTo>
                <a:pt x="790859" y="137256"/>
              </a:lnTo>
              <a:lnTo>
                <a:pt x="0" y="137256"/>
              </a:lnTo>
              <a:lnTo>
                <a:pt x="0" y="2745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56B22-0CD8-4679-82C7-2F9D3E4AB563}">
      <dsp:nvSpPr>
        <dsp:cNvPr id="0" name=""/>
        <dsp:cNvSpPr/>
      </dsp:nvSpPr>
      <dsp:spPr>
        <a:xfrm>
          <a:off x="3354632" y="656679"/>
          <a:ext cx="790859" cy="274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256"/>
              </a:lnTo>
              <a:lnTo>
                <a:pt x="790859" y="137256"/>
              </a:lnTo>
              <a:lnTo>
                <a:pt x="790859" y="274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1200C-A0C0-46C0-B5ED-F1206DFC03E5}">
      <dsp:nvSpPr>
        <dsp:cNvPr id="0" name=""/>
        <dsp:cNvSpPr/>
      </dsp:nvSpPr>
      <dsp:spPr>
        <a:xfrm>
          <a:off x="2563773" y="656679"/>
          <a:ext cx="790859" cy="274513"/>
        </a:xfrm>
        <a:custGeom>
          <a:avLst/>
          <a:gdLst/>
          <a:ahLst/>
          <a:cxnLst/>
          <a:rect l="0" t="0" r="0" b="0"/>
          <a:pathLst>
            <a:path>
              <a:moveTo>
                <a:pt x="790859" y="0"/>
              </a:moveTo>
              <a:lnTo>
                <a:pt x="790859" y="137256"/>
              </a:lnTo>
              <a:lnTo>
                <a:pt x="0" y="137256"/>
              </a:lnTo>
              <a:lnTo>
                <a:pt x="0" y="2745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90DF4-D405-4375-81C5-D35AC3056411}">
      <dsp:nvSpPr>
        <dsp:cNvPr id="0" name=""/>
        <dsp:cNvSpPr/>
      </dsp:nvSpPr>
      <dsp:spPr>
        <a:xfrm>
          <a:off x="3027831" y="3076"/>
          <a:ext cx="653602" cy="6536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7A446-B558-48C6-8315-ED9944A8C202}">
      <dsp:nvSpPr>
        <dsp:cNvPr id="0" name=""/>
        <dsp:cNvSpPr/>
      </dsp:nvSpPr>
      <dsp:spPr>
        <a:xfrm>
          <a:off x="3027831" y="3076"/>
          <a:ext cx="653602" cy="6536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ADA91-FFB7-4D33-B4AB-2E2758A30A92}">
      <dsp:nvSpPr>
        <dsp:cNvPr id="0" name=""/>
        <dsp:cNvSpPr/>
      </dsp:nvSpPr>
      <dsp:spPr>
        <a:xfrm>
          <a:off x="2701029" y="120725"/>
          <a:ext cx="1307205" cy="4183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Příjmy</a:t>
          </a:r>
        </a:p>
      </dsp:txBody>
      <dsp:txXfrm>
        <a:off x="2701029" y="120725"/>
        <a:ext cx="1307205" cy="418305"/>
      </dsp:txXfrm>
    </dsp:sp>
    <dsp:sp modelId="{CDA73A67-509D-4F93-A69E-F049112E960A}">
      <dsp:nvSpPr>
        <dsp:cNvPr id="0" name=""/>
        <dsp:cNvSpPr/>
      </dsp:nvSpPr>
      <dsp:spPr>
        <a:xfrm>
          <a:off x="2236971" y="931192"/>
          <a:ext cx="653602" cy="6536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05D769-2642-4FBB-B5FE-A3C0F0A261D6}">
      <dsp:nvSpPr>
        <dsp:cNvPr id="0" name=""/>
        <dsp:cNvSpPr/>
      </dsp:nvSpPr>
      <dsp:spPr>
        <a:xfrm>
          <a:off x="2236971" y="931192"/>
          <a:ext cx="653602" cy="6536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9EA06-37F7-4961-9751-5DEA2B618D16}">
      <dsp:nvSpPr>
        <dsp:cNvPr id="0" name=""/>
        <dsp:cNvSpPr/>
      </dsp:nvSpPr>
      <dsp:spPr>
        <a:xfrm>
          <a:off x="1910170" y="1048841"/>
          <a:ext cx="1307205" cy="4183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Nejsou předmětem daně</a:t>
          </a:r>
        </a:p>
      </dsp:txBody>
      <dsp:txXfrm>
        <a:off x="1910170" y="1048841"/>
        <a:ext cx="1307205" cy="418305"/>
      </dsp:txXfrm>
    </dsp:sp>
    <dsp:sp modelId="{728869A7-55DA-4845-8BB3-7AD8ED01456D}">
      <dsp:nvSpPr>
        <dsp:cNvPr id="0" name=""/>
        <dsp:cNvSpPr/>
      </dsp:nvSpPr>
      <dsp:spPr>
        <a:xfrm>
          <a:off x="3818690" y="931192"/>
          <a:ext cx="653602" cy="6536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E91F9-4D54-4918-A7BD-38E13B106C82}">
      <dsp:nvSpPr>
        <dsp:cNvPr id="0" name=""/>
        <dsp:cNvSpPr/>
      </dsp:nvSpPr>
      <dsp:spPr>
        <a:xfrm>
          <a:off x="3818690" y="931192"/>
          <a:ext cx="653602" cy="6536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FB7F1-8BAC-4922-A791-EDE3E648564D}">
      <dsp:nvSpPr>
        <dsp:cNvPr id="0" name=""/>
        <dsp:cNvSpPr/>
      </dsp:nvSpPr>
      <dsp:spPr>
        <a:xfrm>
          <a:off x="3491889" y="1048841"/>
          <a:ext cx="1307205" cy="4183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Jsou předmětem daně</a:t>
          </a:r>
        </a:p>
      </dsp:txBody>
      <dsp:txXfrm>
        <a:off x="3491889" y="1048841"/>
        <a:ext cx="1307205" cy="418305"/>
      </dsp:txXfrm>
    </dsp:sp>
    <dsp:sp modelId="{354DAA0A-661A-45F6-93EA-8DF796C59D15}">
      <dsp:nvSpPr>
        <dsp:cNvPr id="0" name=""/>
        <dsp:cNvSpPr/>
      </dsp:nvSpPr>
      <dsp:spPr>
        <a:xfrm>
          <a:off x="3027831" y="1859308"/>
          <a:ext cx="653602" cy="6536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A69F8-4F28-438F-AD52-AC7576BA3017}">
      <dsp:nvSpPr>
        <dsp:cNvPr id="0" name=""/>
        <dsp:cNvSpPr/>
      </dsp:nvSpPr>
      <dsp:spPr>
        <a:xfrm>
          <a:off x="3027831" y="1859308"/>
          <a:ext cx="653602" cy="6536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583EB-BAE9-4BB3-8915-A91125422889}">
      <dsp:nvSpPr>
        <dsp:cNvPr id="0" name=""/>
        <dsp:cNvSpPr/>
      </dsp:nvSpPr>
      <dsp:spPr>
        <a:xfrm>
          <a:off x="2701029" y="1976957"/>
          <a:ext cx="1307205" cy="4183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Jsou  osvobozené</a:t>
          </a:r>
        </a:p>
      </dsp:txBody>
      <dsp:txXfrm>
        <a:off x="2701029" y="1976957"/>
        <a:ext cx="1307205" cy="418305"/>
      </dsp:txXfrm>
    </dsp:sp>
    <dsp:sp modelId="{FF6ABE1F-D667-47E1-BBDD-07126865B651}">
      <dsp:nvSpPr>
        <dsp:cNvPr id="0" name=""/>
        <dsp:cNvSpPr/>
      </dsp:nvSpPr>
      <dsp:spPr>
        <a:xfrm>
          <a:off x="4609549" y="1859308"/>
          <a:ext cx="653602" cy="6536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123C2-93A7-435C-8138-C1495430AE17}">
      <dsp:nvSpPr>
        <dsp:cNvPr id="0" name=""/>
        <dsp:cNvSpPr/>
      </dsp:nvSpPr>
      <dsp:spPr>
        <a:xfrm>
          <a:off x="4609549" y="1859308"/>
          <a:ext cx="653602" cy="6536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2541D-E282-4C84-A3A6-5E10F764BAB5}">
      <dsp:nvSpPr>
        <dsp:cNvPr id="0" name=""/>
        <dsp:cNvSpPr/>
      </dsp:nvSpPr>
      <dsp:spPr>
        <a:xfrm>
          <a:off x="4282748" y="1976957"/>
          <a:ext cx="1307205" cy="4183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6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Nejsou osvobozené</a:t>
          </a:r>
        </a:p>
      </dsp:txBody>
      <dsp:txXfrm>
        <a:off x="4282748" y="1976957"/>
        <a:ext cx="1307205" cy="418305"/>
      </dsp:txXfrm>
    </dsp:sp>
    <dsp:sp modelId="{98A4ACEA-7F37-4054-A205-370D7ED46A9D}">
      <dsp:nvSpPr>
        <dsp:cNvPr id="0" name=""/>
        <dsp:cNvSpPr/>
      </dsp:nvSpPr>
      <dsp:spPr>
        <a:xfrm>
          <a:off x="5459233" y="2787424"/>
          <a:ext cx="653602" cy="6536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8E703D-A2D2-47C8-A815-ECC65DFFDFE2}">
      <dsp:nvSpPr>
        <dsp:cNvPr id="0" name=""/>
        <dsp:cNvSpPr/>
      </dsp:nvSpPr>
      <dsp:spPr>
        <a:xfrm>
          <a:off x="5459233" y="2787424"/>
          <a:ext cx="653602" cy="6536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0B89C-C2BB-4ABE-BED6-5BD7DB4887A0}">
      <dsp:nvSpPr>
        <dsp:cNvPr id="0" name=""/>
        <dsp:cNvSpPr/>
      </dsp:nvSpPr>
      <dsp:spPr>
        <a:xfrm>
          <a:off x="5132432" y="2905073"/>
          <a:ext cx="1307205" cy="4183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ZDANITELNÉ PŘÍJMY</a:t>
          </a:r>
        </a:p>
      </dsp:txBody>
      <dsp:txXfrm>
        <a:off x="5132432" y="2905073"/>
        <a:ext cx="1307205" cy="418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08/01/2023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76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13DA-EAC2-5A46-B69D-7C51B19AA7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AFCFD-2557-F445-BA06-2078DC8B49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93317D-4140-7D4A-9D0D-1891C87F0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Ing. Martina Černíková, Ph.D.</a:t>
            </a:r>
            <a:endParaRPr lang="cs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en-CZ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+420 </a:t>
            </a:r>
            <a:r>
              <a:rPr lang="cs-CZ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485 352 </a:t>
            </a: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408</a:t>
            </a:r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cs-CZ" dirty="0" err="1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martina.cernikova</a:t>
            </a:r>
            <a:r>
              <a:rPr lang="en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@tul.cz</a:t>
            </a:r>
            <a:endParaRPr lang="cs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cs-CZ" dirty="0" err="1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www.com.tul.cz</a:t>
            </a:r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54" y="1470590"/>
            <a:ext cx="8772292" cy="1661409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Specializační studium</a:t>
            </a:r>
            <a:b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Oceňování obchodních závodů (podniků)</a:t>
            </a:r>
            <a:r>
              <a:rPr lang="cs-CZ" sz="10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/>
            </a:r>
            <a:br>
              <a:rPr lang="cs-CZ" sz="10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sz="4400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DANĚ – </a:t>
            </a:r>
            <a:r>
              <a:rPr lang="cs-CZ" sz="4000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2 Daň z příjmů fyzických osob</a:t>
            </a:r>
            <a:r>
              <a:rPr lang="cs-CZ" sz="4400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/>
            </a:r>
            <a:br>
              <a:rPr lang="cs-CZ" sz="4400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sz="1800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(4 výukové hodiny)</a:t>
            </a:r>
            <a:endParaRPr lang="en-CZ" sz="1800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46D2B131-BB47-5040-AB4D-1BF0EC6C34D3}"/>
              </a:ext>
            </a:extLst>
          </p:cNvPr>
          <p:cNvSpPr txBox="1">
            <a:spLocks/>
          </p:cNvSpPr>
          <p:nvPr/>
        </p:nvSpPr>
        <p:spPr>
          <a:xfrm>
            <a:off x="118800" y="501041"/>
            <a:ext cx="7560001" cy="2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 anchor="b" anchorCtr="0">
            <a:noAutofit/>
          </a:bodyPr>
          <a:lstStyle>
            <a:lvl1pPr marL="342900" marR="0" indent="-228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200" dirty="0"/>
              <a:t>Centrum oceňování majetku</a:t>
            </a:r>
            <a:endParaRPr lang="en-CZ" sz="1200" dirty="0"/>
          </a:p>
        </p:txBody>
      </p:sp>
      <p:pic>
        <p:nvPicPr>
          <p:cNvPr id="5" name="Obrázek 4" descr="TUL 4">
            <a:extLst>
              <a:ext uri="{FF2B5EF4-FFF2-40B4-BE49-F238E27FC236}">
                <a16:creationId xmlns:a16="http://schemas.microsoft.com/office/drawing/2014/main" id="{7D6A64F3-3413-8DF4-C3F1-08C95809DA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967" y="71977"/>
            <a:ext cx="1477645" cy="8280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7">
            <a:extLst>
              <a:ext uri="{FF2B5EF4-FFF2-40B4-BE49-F238E27FC236}">
                <a16:creationId xmlns:a16="http://schemas.microsoft.com/office/drawing/2014/main" id="{D038C504-C5AC-1D6E-6A9F-C40DD902107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92612" y="251364"/>
            <a:ext cx="3475990" cy="469265"/>
            <a:chOff x="4955" y="445"/>
            <a:chExt cx="5474" cy="739"/>
          </a:xfrm>
        </p:grpSpPr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ADA8C1BE-5485-B030-C4F7-E31A38E684C0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66" t="14285" r="19435" b="75397"/>
            <a:stretch>
              <a:fillRect/>
            </a:stretch>
          </p:blipFill>
          <p:spPr bwMode="auto">
            <a:xfrm>
              <a:off x="7797" y="445"/>
              <a:ext cx="1449" cy="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id="{E422566C-ADF5-53CD-0753-53482F5C6475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2" t="35423" r="67107" b="20689"/>
            <a:stretch>
              <a:fillRect/>
            </a:stretch>
          </p:blipFill>
          <p:spPr bwMode="auto">
            <a:xfrm>
              <a:off x="9244" y="447"/>
              <a:ext cx="1185" cy="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50969ED2-826E-2D8E-77E7-A10161C444C0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58" t="28252" r="363" b="26340"/>
            <a:stretch>
              <a:fillRect/>
            </a:stretch>
          </p:blipFill>
          <p:spPr bwMode="auto">
            <a:xfrm>
              <a:off x="4955" y="447"/>
              <a:ext cx="2843" cy="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7709971" cy="359069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Příjmy ze závislé činnosti =&gt;  </a:t>
            </a: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solidFill>
                  <a:schemeClr val="accent1"/>
                </a:solidFill>
              </a:rPr>
              <a:t>Dílčí </a:t>
            </a:r>
            <a:r>
              <a:rPr lang="cs-CZ" altLang="cs-CZ" b="1" dirty="0">
                <a:solidFill>
                  <a:schemeClr val="accent1"/>
                </a:solidFill>
              </a:rPr>
              <a:t>daňový základ příjmů ze závislé </a:t>
            </a:r>
            <a:r>
              <a:rPr lang="cs-CZ" altLang="cs-CZ" b="1" dirty="0" smtClean="0">
                <a:solidFill>
                  <a:schemeClr val="accent1"/>
                </a:solidFill>
              </a:rPr>
              <a:t>činnosti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>
              <a:solidFill>
                <a:srgbClr val="82C11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Příjmy ze samostatné činnosti </a:t>
            </a:r>
            <a:r>
              <a:rPr lang="cs-CZ" altLang="cs-CZ" dirty="0" smtClean="0">
                <a:solidFill>
                  <a:schemeClr val="tx1"/>
                </a:solidFill>
              </a:rPr>
              <a:t>- výdaje </a:t>
            </a:r>
            <a:r>
              <a:rPr lang="cs-CZ" altLang="cs-CZ" dirty="0">
                <a:solidFill>
                  <a:schemeClr val="tx1"/>
                </a:solidFill>
              </a:rPr>
              <a:t>na dosažení, zajištění a udržení příjmů =&gt;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chemeClr val="accent1"/>
                </a:solidFill>
              </a:rPr>
              <a:t>+ Dílčí daňový základ příjmů ze samostatné činnosti </a:t>
            </a:r>
            <a:endParaRPr lang="cs-CZ" altLang="cs-CZ" b="1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>
              <a:solidFill>
                <a:srgbClr val="82C11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Příjmy z kapitálového majetku </a:t>
            </a:r>
            <a:r>
              <a:rPr lang="cs-CZ" altLang="cs-CZ" dirty="0" smtClean="0">
                <a:solidFill>
                  <a:schemeClr val="tx1"/>
                </a:solidFill>
              </a:rPr>
              <a:t>=&gt;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chemeClr val="accent1"/>
                </a:solidFill>
              </a:rPr>
              <a:t>+ Dílčí daňový základ příjmů z </a:t>
            </a:r>
            <a:r>
              <a:rPr lang="cs-CZ" altLang="cs-CZ" b="1" dirty="0" smtClean="0">
                <a:solidFill>
                  <a:schemeClr val="accent1"/>
                </a:solidFill>
              </a:rPr>
              <a:t>kapitálového majetku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>
              <a:solidFill>
                <a:srgbClr val="82C11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Příjmy </a:t>
            </a:r>
            <a:r>
              <a:rPr lang="cs-CZ" altLang="cs-CZ" dirty="0">
                <a:solidFill>
                  <a:schemeClr val="tx1"/>
                </a:solidFill>
              </a:rPr>
              <a:t>z </a:t>
            </a:r>
            <a:r>
              <a:rPr lang="cs-CZ" altLang="cs-CZ" dirty="0" smtClean="0">
                <a:solidFill>
                  <a:schemeClr val="tx1"/>
                </a:solidFill>
              </a:rPr>
              <a:t>nájmu -  výdaje </a:t>
            </a:r>
            <a:r>
              <a:rPr lang="cs-CZ" altLang="cs-CZ" dirty="0">
                <a:solidFill>
                  <a:schemeClr val="tx1"/>
                </a:solidFill>
              </a:rPr>
              <a:t>na dosažení, zajištění a udržení příjmů =&gt;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chemeClr val="accent1"/>
                </a:solidFill>
              </a:rPr>
              <a:t>+ Dílčí daňový </a:t>
            </a:r>
            <a:r>
              <a:rPr lang="cs-CZ" altLang="cs-CZ" b="1" dirty="0" smtClean="0">
                <a:solidFill>
                  <a:schemeClr val="accent1"/>
                </a:solidFill>
              </a:rPr>
              <a:t>základ  </a:t>
            </a:r>
            <a:r>
              <a:rPr lang="cs-CZ" altLang="cs-CZ" b="1" dirty="0">
                <a:solidFill>
                  <a:schemeClr val="accent1"/>
                </a:solidFill>
              </a:rPr>
              <a:t>příjmů z </a:t>
            </a:r>
            <a:r>
              <a:rPr lang="cs-CZ" altLang="cs-CZ" b="1" dirty="0" smtClean="0">
                <a:solidFill>
                  <a:schemeClr val="accent1"/>
                </a:solidFill>
              </a:rPr>
              <a:t>nájmu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>
              <a:solidFill>
                <a:srgbClr val="82C11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Ostatní </a:t>
            </a:r>
            <a:r>
              <a:rPr lang="cs-CZ" altLang="cs-CZ" dirty="0" smtClean="0">
                <a:solidFill>
                  <a:schemeClr val="tx1"/>
                </a:solidFill>
              </a:rPr>
              <a:t>příjmy - výdaje </a:t>
            </a:r>
            <a:r>
              <a:rPr lang="cs-CZ" altLang="cs-CZ" dirty="0">
                <a:solidFill>
                  <a:schemeClr val="tx1"/>
                </a:solidFill>
              </a:rPr>
              <a:t>na dosažení příjmu (podle druhu)=&gt;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chemeClr val="accent1"/>
                </a:solidFill>
              </a:rPr>
              <a:t>+ Dílčí daňový základ ostatní </a:t>
            </a:r>
            <a:r>
              <a:rPr lang="cs-CZ" altLang="cs-CZ" b="1" dirty="0" smtClean="0">
                <a:solidFill>
                  <a:schemeClr val="accent1"/>
                </a:solidFill>
              </a:rPr>
              <a:t>příjmy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>
              <a:solidFill>
                <a:srgbClr val="82C11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= ZÁKLAD DANĚ </a:t>
            </a:r>
            <a:r>
              <a:rPr lang="cs-CZ" altLang="cs-CZ" dirty="0">
                <a:solidFill>
                  <a:schemeClr val="tx1"/>
                </a:solidFill>
              </a:rPr>
              <a:t>(pozor na </a:t>
            </a:r>
            <a:r>
              <a:rPr lang="cs-CZ" altLang="cs-CZ" dirty="0" smtClean="0">
                <a:solidFill>
                  <a:schemeClr val="tx1"/>
                </a:solidFill>
              </a:rPr>
              <a:t>ztrátu, ta nelze uplatnit vůči </a:t>
            </a:r>
            <a:r>
              <a:rPr lang="cs-CZ" altLang="cs-CZ" dirty="0" err="1" smtClean="0">
                <a:solidFill>
                  <a:schemeClr val="tx1"/>
                </a:solidFill>
              </a:rPr>
              <a:t>DDZ</a:t>
            </a:r>
            <a:r>
              <a:rPr lang="cs-CZ" altLang="cs-CZ" dirty="0" smtClean="0">
                <a:solidFill>
                  <a:schemeClr val="tx1"/>
                </a:solidFill>
              </a:rPr>
              <a:t> ze závislé činnosti).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11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Dílčí daňové základy pro tvorbu celkového základu daně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4087312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33346"/>
            <a:ext cx="8319571" cy="336839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b="1" dirty="0">
                <a:solidFill>
                  <a:schemeClr val="accent1"/>
                </a:solidFill>
              </a:rPr>
              <a:t>Nezdanitelné části základu daně </a:t>
            </a:r>
            <a:r>
              <a:rPr lang="cs-CZ" altLang="cs-CZ" b="1" dirty="0" smtClean="0">
                <a:solidFill>
                  <a:schemeClr val="accent1"/>
                </a:solidFill>
              </a:rPr>
              <a:t>– snižují základ daně (§</a:t>
            </a:r>
            <a:r>
              <a:rPr lang="cs-CZ" altLang="cs-CZ" b="1" dirty="0">
                <a:solidFill>
                  <a:schemeClr val="accent1"/>
                </a:solidFill>
              </a:rPr>
              <a:t>15</a:t>
            </a:r>
            <a:r>
              <a:rPr lang="cs-CZ" altLang="cs-CZ" b="1" dirty="0" smtClean="0">
                <a:solidFill>
                  <a:schemeClr val="accent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b="1" dirty="0">
              <a:solidFill>
                <a:srgbClr val="7BB620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Dary na veřejně prospěšné účely </a:t>
            </a:r>
            <a:r>
              <a:rPr lang="cs-CZ" altLang="cs-CZ" dirty="0" smtClean="0">
                <a:solidFill>
                  <a:schemeClr val="tx1"/>
                </a:solidFill>
              </a:rPr>
              <a:t> (</a:t>
            </a:r>
            <a:r>
              <a:rPr lang="cs-CZ" altLang="cs-CZ" dirty="0">
                <a:solidFill>
                  <a:schemeClr val="tx1"/>
                </a:solidFill>
              </a:rPr>
              <a:t>min.1000 Kč či 2%ZD – max.15%ZD).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Dárce krve, orgánů, kostní dřeně </a:t>
            </a:r>
            <a:r>
              <a:rPr lang="cs-CZ" altLang="cs-CZ" dirty="0" smtClean="0">
                <a:solidFill>
                  <a:schemeClr val="tx1"/>
                </a:solidFill>
              </a:rPr>
              <a:t>(při </a:t>
            </a:r>
            <a:r>
              <a:rPr lang="cs-CZ" altLang="cs-CZ" dirty="0">
                <a:solidFill>
                  <a:schemeClr val="tx1"/>
                </a:solidFill>
              </a:rPr>
              <a:t>bezúplatném plnění </a:t>
            </a:r>
            <a:r>
              <a:rPr lang="cs-CZ" altLang="cs-CZ" dirty="0" smtClean="0">
                <a:solidFill>
                  <a:schemeClr val="tx1"/>
                </a:solidFill>
              </a:rPr>
              <a:t>3 </a:t>
            </a:r>
            <a:r>
              <a:rPr lang="cs-CZ" altLang="cs-CZ" dirty="0">
                <a:solidFill>
                  <a:schemeClr val="tx1"/>
                </a:solidFill>
              </a:rPr>
              <a:t>tis. resp. 20 tisíc Kč).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Úroky z úvěru na bytové potřeby </a:t>
            </a:r>
            <a:r>
              <a:rPr lang="cs-CZ" altLang="cs-CZ" dirty="0" smtClean="0">
                <a:solidFill>
                  <a:schemeClr val="tx1"/>
                </a:solidFill>
              </a:rPr>
              <a:t>(</a:t>
            </a:r>
            <a:r>
              <a:rPr lang="cs-CZ" altLang="cs-CZ" dirty="0">
                <a:solidFill>
                  <a:schemeClr val="tx1"/>
                </a:solidFill>
              </a:rPr>
              <a:t>max. 150 000,- Kč).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Příspěvek na penzijní </a:t>
            </a:r>
            <a:r>
              <a:rPr lang="cs-CZ" altLang="cs-CZ" dirty="0" smtClean="0">
                <a:solidFill>
                  <a:schemeClr val="tx1"/>
                </a:solidFill>
              </a:rPr>
              <a:t>připojištění (- </a:t>
            </a:r>
            <a:r>
              <a:rPr lang="cs-CZ" altLang="cs-CZ" dirty="0">
                <a:solidFill>
                  <a:schemeClr val="tx1"/>
                </a:solidFill>
              </a:rPr>
              <a:t>12 000Kč v případě státního příspěvku, </a:t>
            </a:r>
            <a:r>
              <a:rPr lang="cs-CZ" altLang="cs-CZ" dirty="0" smtClean="0">
                <a:solidFill>
                  <a:schemeClr val="tx1"/>
                </a:solidFill>
              </a:rPr>
              <a:t>maximální</a:t>
            </a:r>
          </a:p>
          <a:p>
            <a:pPr marL="114300" indent="0" eaLnBrk="1" hangingPunct="1">
              <a:lnSpc>
                <a:spcPct val="90000"/>
              </a:lnSpc>
              <a:buNone/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       odpočet </a:t>
            </a:r>
            <a:r>
              <a:rPr lang="cs-CZ" altLang="cs-CZ" dirty="0">
                <a:solidFill>
                  <a:schemeClr val="tx1"/>
                </a:solidFill>
              </a:rPr>
              <a:t>= 24 000 Kč).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Životní pojištění (max. 24 000,- Kč).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Zaplacené členské příspěvky odborové organizaci (max. 3000,- Kč).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b="1" dirty="0">
                <a:solidFill>
                  <a:schemeClr val="accent1"/>
                </a:solidFill>
              </a:rPr>
              <a:t>Položky odčitatelné od základu daně (§34</a:t>
            </a:r>
            <a:r>
              <a:rPr lang="cs-CZ" altLang="cs-CZ" b="1" dirty="0" smtClean="0">
                <a:solidFill>
                  <a:schemeClr val="accent1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altLang="cs-CZ" b="1" dirty="0" smtClean="0">
              <a:solidFill>
                <a:srgbClr val="7BB620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Daňová </a:t>
            </a:r>
            <a:r>
              <a:rPr lang="cs-CZ" altLang="cs-CZ" dirty="0">
                <a:solidFill>
                  <a:schemeClr val="tx1"/>
                </a:solidFill>
              </a:rPr>
              <a:t>ztráta (</a:t>
            </a:r>
            <a:r>
              <a:rPr lang="cs-CZ" altLang="cs-CZ" sz="1400" dirty="0">
                <a:solidFill>
                  <a:schemeClr val="tx1"/>
                </a:solidFill>
              </a:rPr>
              <a:t>max. 5 zdaňovacích období);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100% výdajů při realizaci projektů výzkumu a vývoje.</a:t>
            </a:r>
          </a:p>
          <a:p>
            <a:endParaRPr lang="cs-C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12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75785"/>
            <a:ext cx="7560001" cy="645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Úprava základu daně o tzv. „odpočty“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4196273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8" y="1025912"/>
            <a:ext cx="8490557" cy="359069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800" b="1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1800" b="1" dirty="0" smtClean="0">
                <a:solidFill>
                  <a:schemeClr val="accent1"/>
                </a:solidFill>
              </a:rPr>
              <a:t>Pro fyzickou osobu, resp. poplatníka dle aktuální legislativy(§</a:t>
            </a:r>
            <a:r>
              <a:rPr lang="cs-CZ" altLang="cs-CZ" sz="1800" b="1" dirty="0">
                <a:solidFill>
                  <a:schemeClr val="accent1"/>
                </a:solidFill>
              </a:rPr>
              <a:t>35ba + §35c</a:t>
            </a:r>
            <a:r>
              <a:rPr lang="cs-CZ" altLang="cs-CZ" sz="1800" b="1" dirty="0" smtClean="0">
                <a:solidFill>
                  <a:schemeClr val="accent1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1800" b="1" dirty="0">
              <a:solidFill>
                <a:srgbClr val="7BB620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základní </a:t>
            </a:r>
            <a:r>
              <a:rPr lang="cs-CZ" altLang="cs-CZ" dirty="0">
                <a:solidFill>
                  <a:schemeClr val="tx1"/>
                </a:solidFill>
              </a:rPr>
              <a:t>sleva na poplatníka;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sleva </a:t>
            </a:r>
            <a:r>
              <a:rPr lang="cs-CZ" altLang="cs-CZ" dirty="0">
                <a:solidFill>
                  <a:schemeClr val="tx1"/>
                </a:solidFill>
              </a:rPr>
              <a:t>na </a:t>
            </a:r>
            <a:r>
              <a:rPr lang="cs-CZ" altLang="cs-CZ" dirty="0" smtClean="0">
                <a:solidFill>
                  <a:schemeClr val="tx1"/>
                </a:solidFill>
              </a:rPr>
              <a:t>manžela(ku) při splnění určitých podmínek;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základní </a:t>
            </a:r>
            <a:r>
              <a:rPr lang="cs-CZ" altLang="cs-CZ" dirty="0">
                <a:solidFill>
                  <a:schemeClr val="tx1"/>
                </a:solidFill>
              </a:rPr>
              <a:t>sleva na invaliditu;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rozšířená </a:t>
            </a:r>
            <a:r>
              <a:rPr lang="cs-CZ" altLang="cs-CZ" dirty="0">
                <a:solidFill>
                  <a:schemeClr val="tx1"/>
                </a:solidFill>
              </a:rPr>
              <a:t>sleva na invaliditu;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sleva </a:t>
            </a:r>
            <a:r>
              <a:rPr lang="cs-CZ" altLang="cs-CZ" dirty="0">
                <a:solidFill>
                  <a:schemeClr val="tx1"/>
                </a:solidFill>
              </a:rPr>
              <a:t>na  držitel průkazu </a:t>
            </a:r>
            <a:r>
              <a:rPr lang="cs-CZ" altLang="cs-CZ" dirty="0" err="1">
                <a:solidFill>
                  <a:schemeClr val="tx1"/>
                </a:solidFill>
              </a:rPr>
              <a:t>ZTP</a:t>
            </a:r>
            <a:r>
              <a:rPr lang="cs-CZ" altLang="cs-CZ" dirty="0">
                <a:solidFill>
                  <a:schemeClr val="tx1"/>
                </a:solidFill>
              </a:rPr>
              <a:t>/P;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sleva </a:t>
            </a:r>
            <a:r>
              <a:rPr lang="cs-CZ" altLang="cs-CZ" dirty="0">
                <a:solidFill>
                  <a:schemeClr val="tx1"/>
                </a:solidFill>
              </a:rPr>
              <a:t>na studenta;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daňové </a:t>
            </a:r>
            <a:r>
              <a:rPr lang="cs-CZ" altLang="cs-CZ" dirty="0">
                <a:solidFill>
                  <a:schemeClr val="tx1"/>
                </a:solidFill>
              </a:rPr>
              <a:t>zvýhodnění na vyživované dítě -  případně  daňový bonus;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 smtClean="0">
                <a:solidFill>
                  <a:schemeClr val="tx1"/>
                </a:solidFill>
              </a:rPr>
              <a:t>sleva </a:t>
            </a:r>
            <a:r>
              <a:rPr lang="cs-CZ" altLang="cs-CZ" dirty="0">
                <a:solidFill>
                  <a:schemeClr val="tx1"/>
                </a:solidFill>
              </a:rPr>
              <a:t>na umístění dítěte (max. </a:t>
            </a:r>
            <a:r>
              <a:rPr lang="cs-CZ" altLang="cs-CZ" dirty="0" smtClean="0">
                <a:solidFill>
                  <a:schemeClr val="tx1"/>
                </a:solidFill>
              </a:rPr>
              <a:t>ve výši minimální mzdy).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80000"/>
              </a:lnSpc>
              <a:buNone/>
              <a:defRPr/>
            </a:pPr>
            <a:r>
              <a:rPr lang="cs-CZ" altLang="cs-CZ" sz="1800" b="1" dirty="0">
                <a:solidFill>
                  <a:schemeClr val="accent1"/>
                </a:solidFill>
              </a:rPr>
              <a:t>Pro </a:t>
            </a:r>
            <a:r>
              <a:rPr lang="cs-CZ" altLang="cs-CZ" sz="1800" b="1" dirty="0" smtClean="0">
                <a:solidFill>
                  <a:schemeClr val="accent1"/>
                </a:solidFill>
              </a:rPr>
              <a:t>fyzické osoby s příjmy ze samostatné činnosti  „podnikatelé“ (§</a:t>
            </a:r>
            <a:r>
              <a:rPr lang="cs-CZ" altLang="cs-CZ" sz="1800" b="1" dirty="0">
                <a:solidFill>
                  <a:schemeClr val="accent1"/>
                </a:solidFill>
              </a:rPr>
              <a:t>35</a:t>
            </a:r>
            <a:r>
              <a:rPr lang="cs-CZ" altLang="cs-CZ" sz="1800" b="1" dirty="0" smtClean="0">
                <a:solidFill>
                  <a:schemeClr val="accent1"/>
                </a:solidFill>
              </a:rPr>
              <a:t>)</a:t>
            </a:r>
          </a:p>
          <a:p>
            <a:pPr marL="114300" indent="0" eaLnBrk="1" hangingPunct="1">
              <a:lnSpc>
                <a:spcPct val="80000"/>
              </a:lnSpc>
              <a:buNone/>
              <a:defRPr/>
            </a:pPr>
            <a:endParaRPr lang="cs-CZ" altLang="cs-CZ" sz="1800" b="1" dirty="0">
              <a:solidFill>
                <a:srgbClr val="7BB620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18 000,- Kč / zaměstnance se zdravotním postižením;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dirty="0">
                <a:solidFill>
                  <a:schemeClr val="tx1"/>
                </a:solidFill>
              </a:rPr>
              <a:t>60 000,- Kč/ zaměstnance s těžším zdravotním  </a:t>
            </a:r>
            <a:r>
              <a:rPr lang="cs-CZ" altLang="cs-CZ" dirty="0" smtClean="0">
                <a:solidFill>
                  <a:schemeClr val="tx1"/>
                </a:solidFill>
              </a:rPr>
              <a:t>postižením. 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Slevy, které lze uplatnit k vypočtené daňové povinnosti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2380710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7709971" cy="359069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b="1" dirty="0" smtClean="0">
                <a:solidFill>
                  <a:schemeClr val="accent1"/>
                </a:solidFill>
              </a:rPr>
              <a:t>15 </a:t>
            </a:r>
            <a:r>
              <a:rPr lang="cs-CZ" altLang="cs-CZ" sz="1800" b="1" dirty="0">
                <a:solidFill>
                  <a:schemeClr val="accent1"/>
                </a:solidFill>
              </a:rPr>
              <a:t>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pro část základu daně do </a:t>
            </a:r>
            <a:r>
              <a:rPr lang="cs-CZ" altLang="cs-CZ" dirty="0" smtClean="0">
                <a:solidFill>
                  <a:schemeClr val="tx1"/>
                </a:solidFill>
              </a:rPr>
              <a:t>48násobku průměrné </a:t>
            </a:r>
            <a:r>
              <a:rPr lang="cs-CZ" altLang="cs-CZ" dirty="0">
                <a:solidFill>
                  <a:schemeClr val="tx1"/>
                </a:solidFill>
              </a:rPr>
              <a:t>mzdy 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b="1" dirty="0">
                <a:solidFill>
                  <a:schemeClr val="accent1"/>
                </a:solidFill>
              </a:rPr>
              <a:t>23 %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pro část základu daně </a:t>
            </a:r>
            <a:r>
              <a:rPr lang="cs-CZ" altLang="cs-CZ" dirty="0" smtClean="0">
                <a:solidFill>
                  <a:schemeClr val="tx1"/>
                </a:solidFill>
              </a:rPr>
              <a:t>přesahující 48násobek </a:t>
            </a:r>
            <a:r>
              <a:rPr lang="cs-CZ" altLang="cs-CZ" dirty="0">
                <a:solidFill>
                  <a:schemeClr val="tx1"/>
                </a:solidFill>
              </a:rPr>
              <a:t>průměrné mzdy.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Započítají se všechny </a:t>
            </a:r>
            <a:r>
              <a:rPr lang="cs-CZ" altLang="cs-CZ" dirty="0" smtClean="0">
                <a:solidFill>
                  <a:schemeClr val="tx1"/>
                </a:solidFill>
              </a:rPr>
              <a:t>příjmy v rámci dílčích daňových základů §6 - §10.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Sazby daně z příjmů fyzických osob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7156707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7858655" cy="3674907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Zdaněny peněžní i nepeněžní příjmy ze závislé činnosti.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Definovány další příjmy, které </a:t>
            </a:r>
            <a:r>
              <a:rPr lang="cs-CZ" altLang="cs-CZ" dirty="0">
                <a:solidFill>
                  <a:schemeClr val="tx1"/>
                </a:solidFill>
              </a:rPr>
              <a:t>nejsou předmětem daně </a:t>
            </a:r>
            <a:r>
              <a:rPr lang="cs-CZ" altLang="cs-CZ" dirty="0" smtClean="0">
                <a:solidFill>
                  <a:schemeClr val="tx1"/>
                </a:solidFill>
              </a:rPr>
              <a:t>či příjmy od daně osvobozené (viz </a:t>
            </a:r>
            <a:r>
              <a:rPr lang="cs-CZ" altLang="cs-CZ" dirty="0">
                <a:solidFill>
                  <a:schemeClr val="tx1"/>
                </a:solidFill>
              </a:rPr>
              <a:t>dále</a:t>
            </a:r>
            <a:r>
              <a:rPr lang="cs-CZ" altLang="cs-CZ" dirty="0" smtClean="0">
                <a:solidFill>
                  <a:schemeClr val="tx1"/>
                </a:solidFill>
              </a:rPr>
              <a:t>).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Některé příjmy zdaňovány jako samostatné základy daně tzv. srážkou u zdroje (jedná se například o příjmy malého rozsahu). Specifické možnosti zúčtování.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Různé podmínky zdanění v případě jednoho či více zaměstnavatelů.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Roční </a:t>
            </a:r>
            <a:r>
              <a:rPr lang="cs-CZ" altLang="cs-CZ" dirty="0">
                <a:solidFill>
                  <a:schemeClr val="tx1"/>
                </a:solidFill>
              </a:rPr>
              <a:t>vyrovnání daňové </a:t>
            </a:r>
            <a:r>
              <a:rPr lang="cs-CZ" altLang="cs-CZ" dirty="0" smtClean="0">
                <a:solidFill>
                  <a:schemeClr val="tx1"/>
                </a:solidFill>
              </a:rPr>
              <a:t>povinnosti lze vyřešit podpisem u mého hlavního zaměstnavatele nebo podáním daňového přiznání (to může být i povinné).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15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527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Zdanění příjmů ze závislé činnosti (§ 6 </a:t>
            </a:r>
            <a:r>
              <a:rPr lang="cs-CZ" sz="2500" dirty="0" err="1" smtClean="0">
                <a:solidFill>
                  <a:schemeClr val="accent1"/>
                </a:solidFill>
              </a:rPr>
              <a:t>ZDP</a:t>
            </a:r>
            <a:r>
              <a:rPr lang="cs-CZ" sz="2500" dirty="0" smtClean="0">
                <a:solidFill>
                  <a:schemeClr val="accent1"/>
                </a:solidFill>
              </a:rPr>
              <a:t>)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6771694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7709971" cy="3590693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tx1"/>
                </a:solidFill>
              </a:rPr>
              <a:t>Příjem </a:t>
            </a:r>
            <a:r>
              <a:rPr lang="cs-CZ" altLang="cs-CZ" b="1" dirty="0">
                <a:solidFill>
                  <a:schemeClr val="tx1"/>
                </a:solidFill>
              </a:rPr>
              <a:t>za pracovněprávní vztah</a:t>
            </a:r>
            <a:r>
              <a:rPr lang="cs-CZ" altLang="cs-CZ" dirty="0">
                <a:solidFill>
                  <a:schemeClr val="tx1"/>
                </a:solidFill>
              </a:rPr>
              <a:t> (</a:t>
            </a:r>
            <a:r>
              <a:rPr lang="cs-CZ" altLang="cs-CZ" dirty="0" smtClean="0">
                <a:solidFill>
                  <a:schemeClr val="tx1"/>
                </a:solidFill>
              </a:rPr>
              <a:t>zaměstnanecký pracovní poměr).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1"/>
                </a:solidFill>
              </a:rPr>
              <a:t>Příjmy za </a:t>
            </a:r>
            <a:r>
              <a:rPr lang="cs-CZ" altLang="cs-CZ" b="1" dirty="0" smtClean="0">
                <a:solidFill>
                  <a:schemeClr val="tx1"/>
                </a:solidFill>
              </a:rPr>
              <a:t>práci </a:t>
            </a:r>
            <a:r>
              <a:rPr lang="cs-CZ" altLang="cs-CZ" dirty="0" smtClean="0">
                <a:solidFill>
                  <a:schemeClr val="tx1"/>
                </a:solidFill>
              </a:rPr>
              <a:t>člena družstva, společníka s.r.o., komanditisty.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 smtClean="0">
                <a:solidFill>
                  <a:schemeClr val="tx1"/>
                </a:solidFill>
              </a:rPr>
              <a:t>Odměny </a:t>
            </a:r>
            <a:r>
              <a:rPr lang="cs-CZ" altLang="cs-CZ" dirty="0" smtClean="0">
                <a:solidFill>
                  <a:schemeClr val="tx1"/>
                </a:solidFill>
              </a:rPr>
              <a:t>člena </a:t>
            </a:r>
            <a:r>
              <a:rPr lang="cs-CZ" altLang="cs-CZ" dirty="0">
                <a:solidFill>
                  <a:schemeClr val="tx1"/>
                </a:solidFill>
              </a:rPr>
              <a:t>orgánu právnické </a:t>
            </a:r>
            <a:r>
              <a:rPr lang="cs-CZ" altLang="cs-CZ" dirty="0" smtClean="0">
                <a:solidFill>
                  <a:schemeClr val="tx1"/>
                </a:solidFill>
              </a:rPr>
              <a:t>osoby, likvidátora.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1"/>
                </a:solidFill>
              </a:rPr>
              <a:t>Funkční požitky a odměny za výkon funkce </a:t>
            </a:r>
            <a:r>
              <a:rPr lang="cs-CZ" altLang="cs-CZ" dirty="0" smtClean="0">
                <a:solidFill>
                  <a:schemeClr val="tx1"/>
                </a:solidFill>
              </a:rPr>
              <a:t>(od odměn předsedy svazu zahrádkářů až po člena poslanecké sněmovny).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16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Co jsou vlastně příjmy ze závislé činnosti?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8855970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8341874" cy="3590693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Náhrady </a:t>
            </a:r>
            <a:r>
              <a:rPr lang="cs-CZ" altLang="cs-CZ" dirty="0">
                <a:solidFill>
                  <a:schemeClr val="tx1"/>
                </a:solidFill>
              </a:rPr>
              <a:t>cestovních výdajů do výše stanovené </a:t>
            </a:r>
            <a:r>
              <a:rPr lang="cs-CZ" altLang="cs-CZ" dirty="0" smtClean="0">
                <a:solidFill>
                  <a:schemeClr val="tx1"/>
                </a:solidFill>
              </a:rPr>
              <a:t>zákoníkem práce a dalšími předpisy.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Hodnota </a:t>
            </a:r>
            <a:r>
              <a:rPr lang="cs-CZ" altLang="cs-CZ" dirty="0">
                <a:solidFill>
                  <a:schemeClr val="tx1"/>
                </a:solidFill>
              </a:rPr>
              <a:t>osobních ochranných pracovních prostředků, pracovních oděvů a obuvi.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Částky </a:t>
            </a:r>
            <a:r>
              <a:rPr lang="cs-CZ" altLang="cs-CZ" dirty="0">
                <a:solidFill>
                  <a:schemeClr val="tx1"/>
                </a:solidFill>
              </a:rPr>
              <a:t>přijaté zaměstnancem zálohově od zaměstnavatele, aby je jeho jménem vydal.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Náhrady </a:t>
            </a:r>
            <a:r>
              <a:rPr lang="cs-CZ" altLang="cs-CZ" dirty="0">
                <a:solidFill>
                  <a:schemeClr val="tx1"/>
                </a:solidFill>
              </a:rPr>
              <a:t>za opotřebení vlastního nářadí, zařízení.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17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056" y="252001"/>
            <a:ext cx="7560001" cy="360000"/>
          </a:xfrm>
        </p:spPr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1999" y="498089"/>
            <a:ext cx="8602069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400" dirty="0" smtClean="0">
                <a:solidFill>
                  <a:schemeClr val="accent1"/>
                </a:solidFill>
              </a:rPr>
              <a:t>Které příjmy ze závislé činnosti nejsou předmětem daně?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42774355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8156021" cy="359069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Nepeněžní plnění vynaložená zaměstnavatelem na odborný rozvoj zaměstnanců</a:t>
            </a:r>
            <a:r>
              <a:rPr lang="cs-CZ" altLang="cs-CZ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Hodnota </a:t>
            </a:r>
            <a:r>
              <a:rPr lang="cs-CZ" altLang="cs-CZ" dirty="0" smtClean="0">
                <a:solidFill>
                  <a:schemeClr val="tx1"/>
                </a:solidFill>
              </a:rPr>
              <a:t>poskytnutého stravování a nealkoholických </a:t>
            </a:r>
            <a:r>
              <a:rPr lang="cs-CZ" altLang="cs-CZ" dirty="0">
                <a:solidFill>
                  <a:schemeClr val="tx1"/>
                </a:solidFill>
              </a:rPr>
              <a:t>nápojů</a:t>
            </a:r>
            <a:r>
              <a:rPr lang="cs-CZ" altLang="cs-CZ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Nepeněžní plnění z </a:t>
            </a:r>
            <a:r>
              <a:rPr lang="cs-CZ" altLang="cs-CZ" dirty="0" err="1">
                <a:solidFill>
                  <a:schemeClr val="tx1"/>
                </a:solidFill>
              </a:rPr>
              <a:t>FKSP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či dle kolektivní smlouvy (používání </a:t>
            </a:r>
            <a:r>
              <a:rPr lang="cs-CZ" altLang="cs-CZ" dirty="0">
                <a:solidFill>
                  <a:schemeClr val="tx1"/>
                </a:solidFill>
              </a:rPr>
              <a:t>rekreačního, vzdělávacího, sportovního zařízení</a:t>
            </a:r>
            <a:r>
              <a:rPr lang="cs-CZ" altLang="cs-CZ" dirty="0" smtClean="0">
                <a:solidFill>
                  <a:schemeClr val="tx1"/>
                </a:solidFill>
              </a:rPr>
              <a:t>, příspěvek </a:t>
            </a:r>
            <a:r>
              <a:rPr lang="cs-CZ" altLang="cs-CZ" dirty="0">
                <a:solidFill>
                  <a:schemeClr val="tx1"/>
                </a:solidFill>
              </a:rPr>
              <a:t>na kulturní a sportovní akce, příspěvek na rekreaci do 20 000,- Kč za kalendářní rok; </a:t>
            </a:r>
            <a:r>
              <a:rPr lang="cs-CZ" altLang="cs-CZ" dirty="0" smtClean="0">
                <a:solidFill>
                  <a:schemeClr val="tx1"/>
                </a:solidFill>
              </a:rPr>
              <a:t>poskytnuté zdravotnické služby,  příspěvek </a:t>
            </a:r>
            <a:r>
              <a:rPr lang="cs-CZ" altLang="cs-CZ" dirty="0">
                <a:solidFill>
                  <a:schemeClr val="tx1"/>
                </a:solidFill>
              </a:rPr>
              <a:t>na tištěné knihy</a:t>
            </a:r>
            <a:r>
              <a:rPr lang="cs-CZ" altLang="cs-CZ" dirty="0" smtClean="0">
                <a:solidFill>
                  <a:schemeClr val="tx1"/>
                </a:solidFill>
              </a:rPr>
              <a:t>).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Příjmy do výše 500 000,- </a:t>
            </a:r>
            <a:r>
              <a:rPr lang="cs-CZ" altLang="cs-CZ" dirty="0" smtClean="0">
                <a:solidFill>
                  <a:schemeClr val="tx1"/>
                </a:solidFill>
              </a:rPr>
              <a:t>Kč z důvodu překlenutí </a:t>
            </a:r>
            <a:r>
              <a:rPr lang="cs-CZ" altLang="cs-CZ" dirty="0">
                <a:solidFill>
                  <a:schemeClr val="tx1"/>
                </a:solidFill>
              </a:rPr>
              <a:t>tíživé životní situace  zaměstnance</a:t>
            </a:r>
            <a:r>
              <a:rPr lang="cs-CZ" altLang="cs-CZ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Bezúročná </a:t>
            </a:r>
            <a:r>
              <a:rPr lang="cs-CZ" altLang="cs-CZ" dirty="0" smtClean="0">
                <a:solidFill>
                  <a:schemeClr val="tx1"/>
                </a:solidFill>
              </a:rPr>
              <a:t>zápůjčka</a:t>
            </a:r>
            <a:r>
              <a:rPr lang="cs-CZ" alt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 do výše  </a:t>
            </a:r>
            <a:r>
              <a:rPr lang="cs-CZ" altLang="cs-CZ" dirty="0">
                <a:solidFill>
                  <a:schemeClr val="tx1"/>
                </a:solidFill>
                <a:cs typeface="Arial" panose="020B0604020202020204" pitchFamily="34" charset="0"/>
              </a:rPr>
              <a:t>300 000</a:t>
            </a:r>
            <a:r>
              <a:rPr lang="cs-CZ" alt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,- Kč.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Příspěvek zaměstnavatele na penzijní připojištění a životní pojištění do </a:t>
            </a:r>
            <a:r>
              <a:rPr lang="cs-CZ" altLang="cs-CZ" dirty="0" smtClean="0">
                <a:solidFill>
                  <a:schemeClr val="tx1"/>
                </a:solidFill>
              </a:rPr>
              <a:t>výše 50 tisíc    ročně </a:t>
            </a:r>
            <a:r>
              <a:rPr lang="cs-CZ" altLang="cs-CZ" dirty="0">
                <a:solidFill>
                  <a:schemeClr val="tx1"/>
                </a:solidFill>
              </a:rPr>
              <a:t>od téhož zaměstnavatele.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18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527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Které příjmy ze závislé činnosti jsou osvobozené?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771425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7709971" cy="3590693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V tomto dílčím daňovém základu jsou zdaněny následující příjmy: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rgbClr val="FF0000"/>
              </a:solidFill>
            </a:endParaRP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Příjmy </a:t>
            </a:r>
            <a:r>
              <a:rPr lang="cs-CZ" altLang="cs-CZ" dirty="0">
                <a:solidFill>
                  <a:schemeClr val="tx1"/>
                </a:solidFill>
              </a:rPr>
              <a:t>ze zemědělské výroby, lesního a vodního </a:t>
            </a:r>
            <a:r>
              <a:rPr lang="cs-CZ" altLang="cs-CZ" dirty="0" smtClean="0">
                <a:solidFill>
                  <a:schemeClr val="tx1"/>
                </a:solidFill>
              </a:rPr>
              <a:t>hospodářství.</a:t>
            </a:r>
            <a:endParaRPr lang="cs-CZ" altLang="cs-CZ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Příjmy </a:t>
            </a:r>
            <a:r>
              <a:rPr lang="cs-CZ" altLang="cs-CZ" dirty="0">
                <a:solidFill>
                  <a:schemeClr val="tx1"/>
                </a:solidFill>
              </a:rPr>
              <a:t>ze živnostenského </a:t>
            </a:r>
            <a:r>
              <a:rPr lang="cs-CZ" altLang="cs-CZ" dirty="0" smtClean="0">
                <a:solidFill>
                  <a:schemeClr val="tx1"/>
                </a:solidFill>
              </a:rPr>
              <a:t>podnikání.</a:t>
            </a:r>
            <a:endParaRPr lang="cs-CZ" altLang="cs-CZ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Příjmy </a:t>
            </a:r>
            <a:r>
              <a:rPr lang="cs-CZ" altLang="cs-CZ" dirty="0">
                <a:solidFill>
                  <a:schemeClr val="tx1"/>
                </a:solidFill>
              </a:rPr>
              <a:t>z jiného podnikání </a:t>
            </a:r>
            <a:r>
              <a:rPr lang="cs-CZ" altLang="cs-CZ" dirty="0" smtClean="0">
                <a:solidFill>
                  <a:schemeClr val="tx1"/>
                </a:solidFill>
              </a:rPr>
              <a:t>(</a:t>
            </a:r>
            <a:r>
              <a:rPr lang="cs-CZ" altLang="cs-CZ" dirty="0">
                <a:solidFill>
                  <a:schemeClr val="tx1"/>
                </a:solidFill>
              </a:rPr>
              <a:t>s podnikatelským oprávněním -  např. lékaři, advokáti, auditoři, daňoví poradci atd.);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Příjmy společníků </a:t>
            </a:r>
            <a:r>
              <a:rPr lang="cs-CZ" altLang="cs-CZ" dirty="0">
                <a:solidFill>
                  <a:schemeClr val="tx1"/>
                </a:solidFill>
              </a:rPr>
              <a:t>veřejných obchodních společností, příjmy komplementářů komanditních společností</a:t>
            </a:r>
            <a:r>
              <a:rPr lang="cs-CZ" altLang="cs-CZ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19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348643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Zdanění příjmů ze samostatné činnosti (§ 7 </a:t>
            </a:r>
            <a:r>
              <a:rPr lang="cs-CZ" sz="2500" dirty="0" err="1" smtClean="0">
                <a:solidFill>
                  <a:schemeClr val="accent1"/>
                </a:solidFill>
              </a:rPr>
              <a:t>ZDP</a:t>
            </a:r>
            <a:r>
              <a:rPr lang="cs-CZ" sz="2500" dirty="0" smtClean="0">
                <a:solidFill>
                  <a:schemeClr val="accent1"/>
                </a:solidFill>
              </a:rPr>
              <a:t>)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6111585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7709971" cy="359069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chemeClr val="tx1"/>
                </a:solidFill>
              </a:rPr>
              <a:t>V tomto dílčím daňovém základu jsou zdaněny také tyto příjmy: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Příjmy </a:t>
            </a:r>
            <a:r>
              <a:rPr lang="cs-CZ" altLang="cs-CZ" dirty="0">
                <a:solidFill>
                  <a:schemeClr val="tx1"/>
                </a:solidFill>
              </a:rPr>
              <a:t>autorů z “duševního vlastnictví“ (autorské honoráře, za umělecká a literární díla, softwarové produkty, příjmy plynoucí z licencí a patentů</a:t>
            </a:r>
            <a:r>
              <a:rPr lang="cs-CZ" altLang="cs-CZ" dirty="0" smtClean="0">
                <a:solidFill>
                  <a:schemeClr val="tx1"/>
                </a:solidFill>
              </a:rPr>
              <a:t>..);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Příjmy </a:t>
            </a:r>
            <a:r>
              <a:rPr lang="cs-CZ" altLang="cs-CZ" dirty="0">
                <a:solidFill>
                  <a:schemeClr val="tx1"/>
                </a:solidFill>
              </a:rPr>
              <a:t>z výkonu nezávislého povolání (profesionální sportovci, architekti</a:t>
            </a:r>
            <a:r>
              <a:rPr lang="cs-CZ" altLang="cs-CZ" dirty="0" smtClean="0">
                <a:solidFill>
                  <a:schemeClr val="tx1"/>
                </a:solidFill>
              </a:rPr>
              <a:t>);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Příjmy </a:t>
            </a:r>
            <a:r>
              <a:rPr lang="cs-CZ" altLang="cs-CZ" dirty="0">
                <a:solidFill>
                  <a:schemeClr val="tx1"/>
                </a:solidFill>
              </a:rPr>
              <a:t>z nájmu majetku zařazeného v obchodním majetku.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20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Zdanění příjmů ze samostatné činnosti - pokračování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4748232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56371"/>
            <a:ext cx="7970166" cy="344444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Základní podmínky.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Zdanitelné příjmy.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Příjmy vyňaté (nejsou předmětem daně).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Příjmy od daně osvobozené.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Výpočet daňové povinnosti.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Tvorba základu daně z příjmů fyzických osob.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Slevy na dani.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Sazby daně z příjmů fyzických osob.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§  6 Zdanění příjmů ze závislé činnosti.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§  7  Zdanění příjmů ze samostatné činnosti.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§  8  Zdanění příjmů z kapitálového majetku a § 9 zdanění příjmů z nájmu.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§ 10 Zdanění ostatních příjmů.</a:t>
            </a:r>
          </a:p>
          <a:p>
            <a:endParaRPr lang="cs-CZ" b="1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endParaRPr lang="cs-CZ" b="1" dirty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chemeClr val="accent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Obsah</a:t>
            </a:r>
            <a:endParaRPr lang="en-CZ" dirty="0">
              <a:solidFill>
                <a:schemeClr val="accent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7709971" cy="3590693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b="1" dirty="0" smtClean="0">
                <a:solidFill>
                  <a:schemeClr val="tx1"/>
                </a:solidFill>
              </a:rPr>
              <a:t>ZÁKLAD DANĚ = </a:t>
            </a:r>
            <a:r>
              <a:rPr lang="cs-CZ" altLang="cs-CZ" b="1" dirty="0">
                <a:solidFill>
                  <a:schemeClr val="tx1"/>
                </a:solidFill>
              </a:rPr>
              <a:t>PŘÍJMY  -  VÝDAJE</a:t>
            </a:r>
            <a:r>
              <a:rPr lang="cs-CZ" altLang="cs-CZ" b="1" dirty="0" smtClean="0">
                <a:solidFill>
                  <a:srgbClr val="7BB620"/>
                </a:solidFill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cs-CZ" altLang="cs-CZ" sz="1400" b="1" dirty="0">
              <a:solidFill>
                <a:schemeClr val="tx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dirty="0">
                <a:solidFill>
                  <a:schemeClr val="tx1"/>
                </a:solidFill>
              </a:rPr>
              <a:t>Výdaje lze uplatnit </a:t>
            </a:r>
            <a:r>
              <a:rPr lang="cs-CZ" altLang="cs-CZ" dirty="0" smtClean="0">
                <a:solidFill>
                  <a:schemeClr val="tx1"/>
                </a:solidFill>
              </a:rPr>
              <a:t>jako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b="1" dirty="0" smtClean="0">
                <a:solidFill>
                  <a:srgbClr val="7BB620"/>
                </a:solidFill>
              </a:rPr>
              <a:t>Skutečné výdaje </a:t>
            </a:r>
            <a:r>
              <a:rPr lang="cs-CZ" altLang="cs-CZ" dirty="0" smtClean="0">
                <a:solidFill>
                  <a:schemeClr val="tx1"/>
                </a:solidFill>
              </a:rPr>
              <a:t>(poplatník vede </a:t>
            </a:r>
            <a:r>
              <a:rPr lang="cs-CZ" altLang="cs-CZ" dirty="0">
                <a:solidFill>
                  <a:schemeClr val="tx1"/>
                </a:solidFill>
              </a:rPr>
              <a:t>účetnictví či daňovou evidenci).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7BB620"/>
                </a:solidFill>
              </a:rPr>
              <a:t>Paušální výdaje </a:t>
            </a:r>
            <a:r>
              <a:rPr lang="cs-CZ" altLang="cs-CZ" dirty="0" smtClean="0">
                <a:solidFill>
                  <a:schemeClr val="tx1"/>
                </a:solidFill>
              </a:rPr>
              <a:t>– vypočten určitým % </a:t>
            </a:r>
            <a:r>
              <a:rPr lang="cs-CZ" altLang="cs-CZ" dirty="0">
                <a:solidFill>
                  <a:schemeClr val="tx1"/>
                </a:solidFill>
              </a:rPr>
              <a:t>k </a:t>
            </a:r>
            <a:r>
              <a:rPr lang="cs-CZ" altLang="cs-CZ" dirty="0" smtClean="0">
                <a:solidFill>
                  <a:schemeClr val="tx1"/>
                </a:solidFill>
              </a:rPr>
              <a:t>příjmům dle druhu samostatné činnosti, (vždy ale omezeno určitou výší příjmů):</a:t>
            </a:r>
          </a:p>
          <a:p>
            <a:pPr marL="114300" indent="0" eaLnBrk="1" hangingPunct="1">
              <a:lnSpc>
                <a:spcPct val="90000"/>
              </a:lnSpc>
              <a:buNone/>
              <a:defRPr/>
            </a:pPr>
            <a:endParaRPr lang="cs-CZ" altLang="cs-CZ" dirty="0">
              <a:solidFill>
                <a:schemeClr val="tx1"/>
              </a:solidFill>
            </a:endParaRPr>
          </a:p>
          <a:p>
            <a:pPr marL="114300" indent="0" algn="just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>
                <a:solidFill>
                  <a:srgbClr val="7BB620"/>
                </a:solidFill>
              </a:rPr>
              <a:t>80 </a:t>
            </a:r>
            <a:r>
              <a:rPr lang="cs-CZ" altLang="cs-CZ" b="1" dirty="0">
                <a:solidFill>
                  <a:srgbClr val="7BB620"/>
                </a:solidFill>
              </a:rPr>
              <a:t>%</a:t>
            </a:r>
            <a:r>
              <a:rPr lang="cs-CZ" altLang="cs-CZ" dirty="0">
                <a:solidFill>
                  <a:schemeClr val="tx1"/>
                </a:solidFill>
              </a:rPr>
              <a:t> - příjmy ze zemědělské výroby, lesního a vodního hospodářství,  </a:t>
            </a:r>
            <a:r>
              <a:rPr lang="cs-CZ" altLang="cs-CZ" dirty="0" smtClean="0">
                <a:solidFill>
                  <a:schemeClr val="tx1"/>
                </a:solidFill>
              </a:rPr>
              <a:t>příjmy</a:t>
            </a:r>
          </a:p>
          <a:p>
            <a:pPr marL="114300" indent="0" algn="just" eaLnBrk="1" hangingPunct="1">
              <a:lnSpc>
                <a:spcPct val="90000"/>
              </a:lnSpc>
              <a:buNone/>
              <a:defRPr/>
            </a:pP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           z</a:t>
            </a:r>
            <a:r>
              <a:rPr lang="cs-CZ" altLang="cs-CZ" dirty="0">
                <a:solidFill>
                  <a:schemeClr val="tx1"/>
                </a:solidFill>
              </a:rPr>
              <a:t> řemeslných živností (max. výdaje do 1 600 tisíc Kč</a:t>
            </a:r>
            <a:r>
              <a:rPr lang="cs-CZ" altLang="cs-CZ" dirty="0" smtClean="0">
                <a:solidFill>
                  <a:schemeClr val="tx1"/>
                </a:solidFill>
              </a:rPr>
              <a:t>);</a:t>
            </a:r>
            <a:endParaRPr lang="cs-CZ" altLang="cs-CZ" dirty="0">
              <a:solidFill>
                <a:schemeClr val="tx1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>
                <a:solidFill>
                  <a:schemeClr val="tx1"/>
                </a:solidFill>
              </a:rPr>
              <a:t>  </a:t>
            </a:r>
            <a:r>
              <a:rPr lang="cs-CZ" altLang="cs-CZ" b="1" dirty="0" smtClean="0">
                <a:solidFill>
                  <a:srgbClr val="7BB620"/>
                </a:solidFill>
              </a:rPr>
              <a:t>60 </a:t>
            </a:r>
            <a:r>
              <a:rPr lang="cs-CZ" altLang="cs-CZ" b="1" dirty="0">
                <a:solidFill>
                  <a:srgbClr val="7BB620"/>
                </a:solidFill>
              </a:rPr>
              <a:t>%</a:t>
            </a:r>
            <a:r>
              <a:rPr lang="cs-CZ" altLang="cs-CZ" dirty="0">
                <a:solidFill>
                  <a:schemeClr val="tx1"/>
                </a:solidFill>
              </a:rPr>
              <a:t> - příjmy z ostatních živností(max. výdaje do 1 200 tisíc Kč);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>
                <a:solidFill>
                  <a:schemeClr val="tx1"/>
                </a:solidFill>
              </a:rPr>
              <a:t>  </a:t>
            </a:r>
            <a:r>
              <a:rPr lang="cs-CZ" altLang="cs-CZ" b="1" dirty="0" smtClean="0">
                <a:solidFill>
                  <a:srgbClr val="7BB620"/>
                </a:solidFill>
              </a:rPr>
              <a:t>40 </a:t>
            </a:r>
            <a:r>
              <a:rPr lang="cs-CZ" altLang="cs-CZ" b="1" dirty="0">
                <a:solidFill>
                  <a:srgbClr val="7BB620"/>
                </a:solidFill>
              </a:rPr>
              <a:t>%</a:t>
            </a:r>
            <a:r>
              <a:rPr lang="cs-CZ" altLang="cs-CZ" dirty="0">
                <a:solidFill>
                  <a:schemeClr val="tx1"/>
                </a:solidFill>
              </a:rPr>
              <a:t> -  příjmy z jiného podnikání, většina příjmů z jiné samostatně </a:t>
            </a:r>
            <a:r>
              <a:rPr lang="cs-CZ" altLang="cs-CZ" dirty="0" smtClean="0">
                <a:solidFill>
                  <a:schemeClr val="tx1"/>
                </a:solidFill>
              </a:rPr>
              <a:t>výdělečné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             </a:t>
            </a:r>
            <a:r>
              <a:rPr lang="cs-CZ" altLang="cs-CZ" dirty="0">
                <a:solidFill>
                  <a:schemeClr val="tx1"/>
                </a:solidFill>
              </a:rPr>
              <a:t>činnosti (max. výdaje do  800 tisíc Kč);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cs-CZ" altLang="cs-CZ" b="1" dirty="0" smtClean="0">
                <a:solidFill>
                  <a:schemeClr val="tx1"/>
                </a:solidFill>
              </a:rPr>
              <a:t>  </a:t>
            </a:r>
            <a:r>
              <a:rPr lang="cs-CZ" altLang="cs-CZ" b="1" dirty="0" smtClean="0">
                <a:solidFill>
                  <a:srgbClr val="7BB620"/>
                </a:solidFill>
              </a:rPr>
              <a:t>30</a:t>
            </a:r>
            <a:r>
              <a:rPr lang="cs-CZ" altLang="cs-CZ" b="1" dirty="0">
                <a:solidFill>
                  <a:srgbClr val="7BB620"/>
                </a:solidFill>
              </a:rPr>
              <a:t>%</a:t>
            </a:r>
            <a:r>
              <a:rPr lang="cs-CZ" altLang="cs-CZ" dirty="0">
                <a:solidFill>
                  <a:schemeClr val="tx1"/>
                </a:solidFill>
              </a:rPr>
              <a:t> - příjmy z pronájmu obchodního majetku (max. výdaje do 600 tisíc Kč).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21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Zjištění základu daně z příjmů ze samostatné činnosti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7963697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9101" y="1025912"/>
            <a:ext cx="7709971" cy="3590693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Tento režim zahrnuje </a:t>
            </a:r>
            <a:r>
              <a:rPr lang="cs-CZ" altLang="cs-CZ" dirty="0">
                <a:solidFill>
                  <a:schemeClr val="tx1"/>
                </a:solidFill>
              </a:rPr>
              <a:t>3 plnění jednou </a:t>
            </a:r>
            <a:r>
              <a:rPr lang="cs-CZ" altLang="cs-CZ" dirty="0" smtClean="0">
                <a:solidFill>
                  <a:schemeClr val="tx1"/>
                </a:solidFill>
              </a:rPr>
              <a:t>platbou (platbu daně  z příjmů, odvody</a:t>
            </a:r>
          </a:p>
          <a:p>
            <a:pPr algn="just" eaLnBrk="1" hangingPunct="1"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 sociálního a zdravotního pojištění).  Částka definována pro každý kalendářní rok.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Nepodává  se žádné vyúčtování</a:t>
            </a:r>
            <a:r>
              <a:rPr lang="cs-CZ" altLang="cs-CZ" dirty="0" smtClean="0">
                <a:solidFill>
                  <a:schemeClr val="tx1"/>
                </a:solidFill>
              </a:rPr>
              <a:t>. Nelze uplatnit žádné odpočty ani slevy.</a:t>
            </a:r>
          </a:p>
          <a:p>
            <a:pPr eaLnBrk="1" hangingPunct="1">
              <a:buFontTx/>
              <a:buNone/>
            </a:pPr>
            <a:endParaRPr lang="cs-CZ" altLang="cs-CZ" dirty="0">
              <a:solidFill>
                <a:srgbClr val="82C11C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b="1" dirty="0" smtClean="0">
                <a:solidFill>
                  <a:schemeClr val="accent1"/>
                </a:solidFill>
              </a:rPr>
              <a:t>Poplatník vstupující do tohoto režimu musí: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do </a:t>
            </a:r>
            <a:r>
              <a:rPr lang="cs-CZ" altLang="cs-CZ" dirty="0">
                <a:solidFill>
                  <a:schemeClr val="tx1"/>
                </a:solidFill>
              </a:rPr>
              <a:t>10.1. </a:t>
            </a:r>
            <a:r>
              <a:rPr lang="cs-CZ" altLang="cs-CZ" dirty="0" smtClean="0">
                <a:solidFill>
                  <a:schemeClr val="tx1"/>
                </a:solidFill>
              </a:rPr>
              <a:t>doručit oznámení </a:t>
            </a:r>
            <a:r>
              <a:rPr lang="cs-CZ" altLang="cs-CZ" dirty="0">
                <a:solidFill>
                  <a:schemeClr val="tx1"/>
                </a:solidFill>
              </a:rPr>
              <a:t>správci daně o vstupu do paušálního </a:t>
            </a:r>
            <a:r>
              <a:rPr lang="cs-CZ" altLang="cs-CZ" dirty="0" smtClean="0">
                <a:solidFill>
                  <a:schemeClr val="tx1"/>
                </a:solidFill>
              </a:rPr>
              <a:t>režimu;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vykazovat svoje příjmy  ze samostatné činnosti  maximálně do  výše1 </a:t>
            </a:r>
            <a:r>
              <a:rPr lang="cs-CZ" altLang="cs-CZ" dirty="0">
                <a:solidFill>
                  <a:schemeClr val="tx1"/>
                </a:solidFill>
              </a:rPr>
              <a:t>mil. </a:t>
            </a:r>
            <a:r>
              <a:rPr lang="cs-CZ" altLang="cs-CZ" dirty="0" smtClean="0">
                <a:solidFill>
                  <a:schemeClr val="tx1"/>
                </a:solidFill>
              </a:rPr>
              <a:t>Kč;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nemít zároveň příjmy ze závislé činnosti a prakticky ani další příjmy;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nesmí být plátce daně z přidané hodnoty.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Není plátce DPH.</a:t>
            </a:r>
          </a:p>
          <a:p>
            <a:pPr eaLnBrk="1" hangingPunct="1">
              <a:buFontTx/>
              <a:buNone/>
            </a:pPr>
            <a:endParaRPr lang="cs-CZ" altLang="cs-CZ" b="1" dirty="0">
              <a:solidFill>
                <a:srgbClr val="82C11C"/>
              </a:solidFill>
            </a:endParaRPr>
          </a:p>
          <a:p>
            <a:pPr eaLnBrk="1" hangingPunct="1"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22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Zjednodušení administrativy – režim tzv. paušální daně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7740251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7709971" cy="3590693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Příjmy </a:t>
            </a:r>
            <a:r>
              <a:rPr lang="cs-CZ" altLang="cs-CZ" dirty="0" smtClean="0">
                <a:solidFill>
                  <a:schemeClr val="tx1"/>
                </a:solidFill>
              </a:rPr>
              <a:t>autora  </a:t>
            </a:r>
            <a:r>
              <a:rPr lang="cs-CZ" altLang="cs-CZ" dirty="0">
                <a:solidFill>
                  <a:schemeClr val="tx1"/>
                </a:solidFill>
              </a:rPr>
              <a:t>za příspěvek do novin, časopisu</a:t>
            </a:r>
            <a:r>
              <a:rPr lang="cs-CZ" altLang="cs-CZ" dirty="0" smtClean="0">
                <a:solidFill>
                  <a:schemeClr val="tx1"/>
                </a:solidFill>
              </a:rPr>
              <a:t>,  </a:t>
            </a:r>
            <a:r>
              <a:rPr lang="cs-CZ" altLang="cs-CZ" dirty="0">
                <a:solidFill>
                  <a:schemeClr val="tx1"/>
                </a:solidFill>
              </a:rPr>
              <a:t>rozhlasu nebo </a:t>
            </a:r>
            <a:r>
              <a:rPr lang="cs-CZ" altLang="cs-CZ" dirty="0" smtClean="0">
                <a:solidFill>
                  <a:schemeClr val="tx1"/>
                </a:solidFill>
              </a:rPr>
              <a:t>televize.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Sazba </a:t>
            </a:r>
            <a:r>
              <a:rPr lang="cs-CZ" altLang="cs-CZ" dirty="0">
                <a:solidFill>
                  <a:schemeClr val="tx1"/>
                </a:solidFill>
              </a:rPr>
              <a:t>srážkové daně </a:t>
            </a:r>
            <a:r>
              <a:rPr lang="cs-CZ" altLang="cs-CZ" dirty="0" smtClean="0">
                <a:solidFill>
                  <a:schemeClr val="tx1"/>
                </a:solidFill>
              </a:rPr>
              <a:t>15 %.</a:t>
            </a:r>
          </a:p>
          <a:p>
            <a:pPr marL="114300" indent="0" eaLnBrk="1" hangingPunct="1"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Podmínkou je, že úhrn </a:t>
            </a:r>
            <a:r>
              <a:rPr lang="cs-CZ" altLang="cs-CZ" dirty="0">
                <a:solidFill>
                  <a:schemeClr val="tx1"/>
                </a:solidFill>
              </a:rPr>
              <a:t>příjmů vyplácených jedním subjektem </a:t>
            </a:r>
            <a:r>
              <a:rPr lang="cs-CZ" altLang="cs-CZ" dirty="0" smtClean="0">
                <a:solidFill>
                  <a:schemeClr val="tx1"/>
                </a:solidFill>
              </a:rPr>
              <a:t>(resp. plátcem</a:t>
            </a:r>
            <a:r>
              <a:rPr lang="cs-CZ" altLang="cs-CZ" dirty="0">
                <a:solidFill>
                  <a:schemeClr val="tx1"/>
                </a:solidFill>
              </a:rPr>
              <a:t>) za kalendářní měsíc </a:t>
            </a:r>
            <a:r>
              <a:rPr lang="cs-CZ" altLang="cs-CZ" dirty="0" smtClean="0">
                <a:solidFill>
                  <a:schemeClr val="tx1"/>
                </a:solidFill>
              </a:rPr>
              <a:t>nepřesáhne </a:t>
            </a:r>
            <a:r>
              <a:rPr lang="cs-CZ" altLang="cs-CZ" dirty="0">
                <a:solidFill>
                  <a:schemeClr val="tx1"/>
                </a:solidFill>
              </a:rPr>
              <a:t>10 000,- </a:t>
            </a:r>
            <a:r>
              <a:rPr lang="cs-CZ" altLang="cs-CZ" dirty="0" smtClean="0">
                <a:solidFill>
                  <a:schemeClr val="tx1"/>
                </a:solidFill>
              </a:rPr>
              <a:t>Kč.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Srážková daň je v tomto případě konečná, nevratná a nelze ji  </a:t>
            </a:r>
            <a:r>
              <a:rPr lang="cs-CZ" altLang="cs-CZ" dirty="0">
                <a:solidFill>
                  <a:schemeClr val="tx1"/>
                </a:solidFill>
              </a:rPr>
              <a:t>započíst na celkovou daňovou povinnost.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23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Samostatný základ daně z příjmů ze samostatné činnosti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6628438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7709971" cy="359069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Příjmy, které tvoří samostatný základ daně – zdaněny </a:t>
            </a:r>
            <a:r>
              <a:rPr lang="cs-CZ" altLang="cs-CZ" b="1" dirty="0" smtClean="0">
                <a:solidFill>
                  <a:schemeClr val="tx1"/>
                </a:solidFill>
              </a:rPr>
              <a:t>srážkou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b="1" dirty="0">
              <a:solidFill>
                <a:schemeClr val="tx1"/>
              </a:solidFill>
            </a:endParaRP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úroky z vkladů na „nepodnikatelských“ účtech;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úroky ze směnek, vkladních knížek;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úroky z držby cenných papírů;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podíly na zisku akciové společnosti, </a:t>
            </a:r>
            <a:r>
              <a:rPr lang="cs-CZ" altLang="cs-CZ" dirty="0" smtClean="0">
                <a:solidFill>
                  <a:schemeClr val="tx1"/>
                </a:solidFill>
              </a:rPr>
              <a:t>s.r.o. </a:t>
            </a:r>
            <a:r>
              <a:rPr lang="cs-CZ" altLang="cs-CZ" dirty="0">
                <a:solidFill>
                  <a:schemeClr val="tx1"/>
                </a:solidFill>
              </a:rPr>
              <a:t>, komanditní spol. a družstva;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podíly na zisku tichého společníka.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solidFill>
                  <a:schemeClr val="tx1"/>
                </a:solidFill>
              </a:rPr>
              <a:t>Příjmy</a:t>
            </a:r>
            <a:r>
              <a:rPr lang="cs-CZ" altLang="cs-CZ" b="1" dirty="0">
                <a:solidFill>
                  <a:schemeClr val="tx1"/>
                </a:solidFill>
              </a:rPr>
              <a:t>, které se zahrnují do dílčího </a:t>
            </a:r>
            <a:r>
              <a:rPr lang="cs-CZ" altLang="cs-CZ" b="1" dirty="0" smtClean="0">
                <a:solidFill>
                  <a:schemeClr val="tx1"/>
                </a:solidFill>
              </a:rPr>
              <a:t>ZD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b="1" dirty="0">
              <a:solidFill>
                <a:schemeClr val="tx1"/>
              </a:solidFill>
            </a:endParaRP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úroky z vkladů na účtech určených k podnikání dle podmínek banky;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úroky z poskytnutých úvěrů a půjček.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24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>
                <a:solidFill>
                  <a:schemeClr val="accent1"/>
                </a:solidFill>
              </a:rPr>
              <a:t>Zdanění příjmů </a:t>
            </a:r>
            <a:r>
              <a:rPr lang="cs-CZ" sz="2500" dirty="0" smtClean="0">
                <a:solidFill>
                  <a:schemeClr val="accent1"/>
                </a:solidFill>
              </a:rPr>
              <a:t>z kapitálového majetku (§ 8 </a:t>
            </a:r>
            <a:r>
              <a:rPr lang="cs-CZ" sz="2500" dirty="0" err="1">
                <a:solidFill>
                  <a:schemeClr val="accent1"/>
                </a:solidFill>
              </a:rPr>
              <a:t>ZDP</a:t>
            </a:r>
            <a:r>
              <a:rPr lang="cs-CZ" sz="2500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5240447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8432346" cy="359069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Příjmy z nájmu nemovitých věcí nebo  </a:t>
            </a:r>
            <a:r>
              <a:rPr lang="cs-CZ" altLang="cs-CZ" dirty="0" smtClean="0">
                <a:solidFill>
                  <a:schemeClr val="tx1"/>
                </a:solidFill>
              </a:rPr>
              <a:t>bytů  </a:t>
            </a:r>
            <a:r>
              <a:rPr lang="cs-CZ" altLang="cs-CZ" dirty="0">
                <a:solidFill>
                  <a:schemeClr val="tx1"/>
                </a:solidFill>
              </a:rPr>
              <a:t>a z nájmu movitých věcí (ne příležitostně</a:t>
            </a:r>
            <a:r>
              <a:rPr lang="cs-CZ" altLang="cs-CZ" dirty="0" smtClean="0">
                <a:solidFill>
                  <a:schemeClr val="tx1"/>
                </a:solidFill>
              </a:rPr>
              <a:t>), které nejsou zahrnuty do </a:t>
            </a:r>
            <a:r>
              <a:rPr lang="cs-CZ" altLang="cs-CZ" dirty="0">
                <a:solidFill>
                  <a:schemeClr val="tx1"/>
                </a:solidFill>
              </a:rPr>
              <a:t>obchodního majetku.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Příjem z nájmu majetku </a:t>
            </a:r>
            <a:r>
              <a:rPr lang="cs-CZ" altLang="cs-CZ" dirty="0" smtClean="0">
                <a:solidFill>
                  <a:schemeClr val="tx1"/>
                </a:solidFill>
              </a:rPr>
              <a:t>v </a:t>
            </a:r>
            <a:r>
              <a:rPr lang="cs-CZ" altLang="cs-CZ" dirty="0" err="1" smtClean="0">
                <a:solidFill>
                  <a:schemeClr val="tx1"/>
                </a:solidFill>
              </a:rPr>
              <a:t>SJM</a:t>
            </a:r>
            <a:r>
              <a:rPr lang="cs-CZ" altLang="cs-CZ" dirty="0" smtClean="0">
                <a:solidFill>
                  <a:schemeClr val="tx1"/>
                </a:solidFill>
              </a:rPr>
              <a:t> (společné jmění manželů) </a:t>
            </a:r>
            <a:r>
              <a:rPr lang="cs-CZ" altLang="cs-CZ" dirty="0">
                <a:solidFill>
                  <a:schemeClr val="tx1"/>
                </a:solidFill>
              </a:rPr>
              <a:t>– zdaněn </a:t>
            </a:r>
            <a:r>
              <a:rPr lang="cs-CZ" altLang="cs-CZ" dirty="0" smtClean="0">
                <a:solidFill>
                  <a:schemeClr val="tx1"/>
                </a:solidFill>
              </a:rPr>
              <a:t>u </a:t>
            </a:r>
            <a:r>
              <a:rPr lang="cs-CZ" altLang="cs-CZ" dirty="0">
                <a:solidFill>
                  <a:schemeClr val="tx1"/>
                </a:solidFill>
              </a:rPr>
              <a:t>jednoho z manželů.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Lze uplatnit výdaje skutečné (</a:t>
            </a:r>
            <a:r>
              <a:rPr lang="cs-CZ" altLang="cs-CZ" dirty="0" smtClean="0">
                <a:solidFill>
                  <a:schemeClr val="tx1"/>
                </a:solidFill>
              </a:rPr>
              <a:t>poplatky </a:t>
            </a:r>
            <a:r>
              <a:rPr lang="cs-CZ" altLang="cs-CZ" dirty="0">
                <a:solidFill>
                  <a:schemeClr val="tx1"/>
                </a:solidFill>
              </a:rPr>
              <a:t>realitní kanceláři, odpisy nemovitosti, úroky </a:t>
            </a:r>
            <a:r>
              <a:rPr lang="cs-CZ" altLang="cs-CZ" dirty="0" smtClean="0">
                <a:solidFill>
                  <a:schemeClr val="tx1"/>
                </a:solidFill>
              </a:rPr>
              <a:t>hypotéky </a:t>
            </a:r>
            <a:r>
              <a:rPr lang="cs-CZ" altLang="cs-CZ" dirty="0">
                <a:solidFill>
                  <a:schemeClr val="tx1"/>
                </a:solidFill>
              </a:rPr>
              <a:t>na pořízení nemovitosti, náklady na vybavení, </a:t>
            </a:r>
            <a:r>
              <a:rPr lang="cs-CZ" altLang="cs-CZ" dirty="0" smtClean="0">
                <a:solidFill>
                  <a:schemeClr val="tx1"/>
                </a:solidFill>
              </a:rPr>
              <a:t>náklady </a:t>
            </a:r>
            <a:r>
              <a:rPr lang="cs-CZ" altLang="cs-CZ" dirty="0">
                <a:solidFill>
                  <a:schemeClr val="tx1"/>
                </a:solidFill>
              </a:rPr>
              <a:t>na opravu a údržbu, pojištění nemovitosti, </a:t>
            </a:r>
            <a:r>
              <a:rPr lang="cs-CZ" altLang="cs-CZ" dirty="0" smtClean="0">
                <a:solidFill>
                  <a:schemeClr val="tx1"/>
                </a:solidFill>
              </a:rPr>
              <a:t>daň z nemovitých věcí). </a:t>
            </a: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Uplatnění odpisů jako výdaje (dle </a:t>
            </a:r>
            <a:r>
              <a:rPr lang="cs-CZ" altLang="cs-CZ" dirty="0" err="1">
                <a:solidFill>
                  <a:schemeClr val="tx1"/>
                </a:solidFill>
              </a:rPr>
              <a:t>ZDP</a:t>
            </a:r>
            <a:r>
              <a:rPr lang="cs-CZ" altLang="cs-CZ" dirty="0">
                <a:solidFill>
                  <a:schemeClr val="tx1"/>
                </a:solidFill>
              </a:rPr>
              <a:t>, do 5 let lze uplatnit </a:t>
            </a:r>
            <a:r>
              <a:rPr lang="cs-CZ" altLang="cs-CZ" dirty="0" smtClean="0">
                <a:solidFill>
                  <a:schemeClr val="tx1"/>
                </a:solidFill>
              </a:rPr>
              <a:t>pořizovací cenu nemovitosti, </a:t>
            </a:r>
            <a:r>
              <a:rPr lang="cs-CZ" altLang="cs-CZ" dirty="0">
                <a:solidFill>
                  <a:schemeClr val="tx1"/>
                </a:solidFill>
              </a:rPr>
              <a:t>po 5 letech reprodukční cenu – </a:t>
            </a:r>
            <a:r>
              <a:rPr lang="cs-CZ" altLang="cs-CZ" dirty="0" smtClean="0">
                <a:solidFill>
                  <a:schemeClr val="tx1"/>
                </a:solidFill>
              </a:rPr>
              <a:t>nutný znalecký posudek; nemovitou věc získanou </a:t>
            </a:r>
            <a:r>
              <a:rPr lang="cs-CZ" altLang="cs-CZ" dirty="0">
                <a:solidFill>
                  <a:schemeClr val="tx1"/>
                </a:solidFill>
              </a:rPr>
              <a:t>osvobozeným darem odpisovat nelze).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Výdaje  paušálem – </a:t>
            </a:r>
            <a:r>
              <a:rPr lang="cs-CZ" altLang="cs-CZ" dirty="0" smtClean="0">
                <a:solidFill>
                  <a:schemeClr val="tx1"/>
                </a:solidFill>
              </a:rPr>
              <a:t>30 % (</a:t>
            </a:r>
            <a:r>
              <a:rPr lang="cs-CZ" altLang="cs-CZ" dirty="0">
                <a:solidFill>
                  <a:schemeClr val="tx1"/>
                </a:solidFill>
              </a:rPr>
              <a:t>max. 600 000,- Kč výdaj).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25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>
                <a:solidFill>
                  <a:schemeClr val="accent1"/>
                </a:solidFill>
              </a:rPr>
              <a:t>Zdanění příjmů </a:t>
            </a:r>
            <a:r>
              <a:rPr lang="cs-CZ" sz="2500" dirty="0" smtClean="0">
                <a:solidFill>
                  <a:schemeClr val="accent1"/>
                </a:solidFill>
              </a:rPr>
              <a:t>z nájmu (§ 9 </a:t>
            </a:r>
            <a:r>
              <a:rPr lang="cs-CZ" sz="2500" dirty="0" err="1">
                <a:solidFill>
                  <a:schemeClr val="accent1"/>
                </a:solidFill>
              </a:rPr>
              <a:t>ZDP</a:t>
            </a:r>
            <a:r>
              <a:rPr lang="cs-CZ" sz="2500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31321774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7709971" cy="359069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 dirty="0">
                <a:solidFill>
                  <a:schemeClr val="accent1"/>
                </a:solidFill>
              </a:rPr>
              <a:t>Příležitostné příjmy: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z nájmu movitých věcí,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z nahodilých činností,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ze zemědělské činnosti </a:t>
            </a:r>
            <a:r>
              <a:rPr lang="cs-CZ" altLang="cs-CZ" dirty="0" smtClean="0">
                <a:solidFill>
                  <a:schemeClr val="tx1"/>
                </a:solidFill>
              </a:rPr>
              <a:t>(která není podnikáním, výdaje </a:t>
            </a:r>
            <a:r>
              <a:rPr lang="cs-CZ" altLang="cs-CZ" dirty="0">
                <a:solidFill>
                  <a:schemeClr val="tx1"/>
                </a:solidFill>
              </a:rPr>
              <a:t>lze uplatnit </a:t>
            </a:r>
            <a:r>
              <a:rPr lang="cs-CZ" altLang="cs-CZ" dirty="0" smtClean="0">
                <a:solidFill>
                  <a:schemeClr val="tx1"/>
                </a:solidFill>
              </a:rPr>
              <a:t>paušálem ve výši 80 %),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do </a:t>
            </a:r>
            <a:r>
              <a:rPr lang="cs-CZ" altLang="cs-CZ" dirty="0">
                <a:solidFill>
                  <a:schemeClr val="tx1"/>
                </a:solidFill>
              </a:rPr>
              <a:t>30 000 </a:t>
            </a:r>
            <a:r>
              <a:rPr lang="cs-CZ" altLang="cs-CZ" dirty="0" smtClean="0">
                <a:solidFill>
                  <a:schemeClr val="tx1"/>
                </a:solidFill>
              </a:rPr>
              <a:t>Kč za </a:t>
            </a:r>
            <a:r>
              <a:rPr lang="cs-CZ" altLang="cs-CZ" dirty="0">
                <a:solidFill>
                  <a:schemeClr val="tx1"/>
                </a:solidFill>
              </a:rPr>
              <a:t>rok celkem </a:t>
            </a:r>
            <a:r>
              <a:rPr lang="cs-CZ" altLang="cs-CZ" dirty="0" smtClean="0">
                <a:solidFill>
                  <a:schemeClr val="tx1"/>
                </a:solidFill>
              </a:rPr>
              <a:t>jsou tyto příjmy osvobozeny.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 dirty="0" smtClean="0">
                <a:solidFill>
                  <a:schemeClr val="accent1"/>
                </a:solidFill>
              </a:rPr>
              <a:t>Příjmy </a:t>
            </a:r>
            <a:r>
              <a:rPr lang="cs-CZ" altLang="cs-CZ" b="1" dirty="0">
                <a:solidFill>
                  <a:schemeClr val="accent1"/>
                </a:solidFill>
              </a:rPr>
              <a:t>z prodeje </a:t>
            </a:r>
            <a:r>
              <a:rPr lang="cs-CZ" altLang="cs-CZ" b="1" dirty="0" smtClean="0">
                <a:solidFill>
                  <a:schemeClr val="accent1"/>
                </a:solidFill>
              </a:rPr>
              <a:t>majetku</a:t>
            </a:r>
            <a:r>
              <a:rPr lang="cs-CZ" altLang="cs-CZ" b="1" dirty="0" smtClean="0">
                <a:solidFill>
                  <a:srgbClr val="7BB620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(</a:t>
            </a:r>
            <a:r>
              <a:rPr lang="cs-CZ" altLang="cs-CZ" dirty="0">
                <a:solidFill>
                  <a:schemeClr val="tx1"/>
                </a:solidFill>
              </a:rPr>
              <a:t>nesplněn časový test §4 </a:t>
            </a:r>
            <a:r>
              <a:rPr lang="cs-CZ" altLang="cs-CZ" dirty="0" err="1">
                <a:solidFill>
                  <a:schemeClr val="tx1"/>
                </a:solidFill>
              </a:rPr>
              <a:t>ZDP</a:t>
            </a:r>
            <a:r>
              <a:rPr lang="cs-CZ" altLang="cs-CZ" dirty="0">
                <a:solidFill>
                  <a:schemeClr val="tx1"/>
                </a:solidFill>
              </a:rPr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algn="just">
              <a:lnSpc>
                <a:spcPct val="80000"/>
              </a:lnSpc>
              <a:buNone/>
            </a:pPr>
            <a:r>
              <a:rPr lang="cs-CZ" altLang="cs-CZ" b="1" dirty="0" smtClean="0">
                <a:solidFill>
                  <a:schemeClr val="accent1"/>
                </a:solidFill>
              </a:rPr>
              <a:t>Dary</a:t>
            </a:r>
            <a:r>
              <a:rPr lang="cs-CZ" altLang="cs-CZ" dirty="0" smtClean="0">
                <a:solidFill>
                  <a:schemeClr val="tx1"/>
                </a:solidFill>
              </a:rPr>
              <a:t> jsou sice osvobozeny (mezi tzv. příbuznými), ale ostatní dary pouze do</a:t>
            </a:r>
          </a:p>
          <a:p>
            <a:pPr algn="just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úhrnné výše 15 </a:t>
            </a:r>
            <a:r>
              <a:rPr lang="cs-CZ" altLang="cs-CZ" dirty="0">
                <a:solidFill>
                  <a:schemeClr val="tx1"/>
                </a:solidFill>
              </a:rPr>
              <a:t>000,- </a:t>
            </a:r>
            <a:r>
              <a:rPr lang="cs-CZ" altLang="cs-CZ" dirty="0" smtClean="0">
                <a:solidFill>
                  <a:schemeClr val="tx1"/>
                </a:solidFill>
              </a:rPr>
              <a:t>Kč od téhož </a:t>
            </a:r>
            <a:r>
              <a:rPr lang="cs-CZ" altLang="cs-CZ" dirty="0">
                <a:solidFill>
                  <a:schemeClr val="tx1"/>
                </a:solidFill>
              </a:rPr>
              <a:t>poplatníka</a:t>
            </a:r>
            <a:r>
              <a:rPr lang="cs-CZ" altLang="cs-CZ" dirty="0" smtClean="0">
                <a:solidFill>
                  <a:schemeClr val="tx1"/>
                </a:solidFill>
              </a:rPr>
              <a:t>. Vyšší dary musí být zdaněny.</a:t>
            </a: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 dirty="0" smtClean="0">
                <a:solidFill>
                  <a:schemeClr val="accent1"/>
                </a:solidFill>
              </a:rPr>
              <a:t>Tomboly</a:t>
            </a:r>
            <a:r>
              <a:rPr lang="cs-CZ" altLang="cs-CZ" b="1" dirty="0">
                <a:solidFill>
                  <a:schemeClr val="accent1"/>
                </a:solidFill>
              </a:rPr>
              <a:t>, loterie a hazardní </a:t>
            </a:r>
            <a:r>
              <a:rPr lang="cs-CZ" altLang="cs-CZ" b="1" dirty="0" smtClean="0">
                <a:solidFill>
                  <a:schemeClr val="accent1"/>
                </a:solidFill>
              </a:rPr>
              <a:t>hry </a:t>
            </a:r>
            <a:r>
              <a:rPr lang="cs-CZ" altLang="cs-CZ" dirty="0" smtClean="0">
                <a:solidFill>
                  <a:schemeClr val="tx1"/>
                </a:solidFill>
              </a:rPr>
              <a:t>(ale do </a:t>
            </a:r>
            <a:r>
              <a:rPr lang="cs-CZ" altLang="cs-CZ" dirty="0">
                <a:solidFill>
                  <a:schemeClr val="tx1"/>
                </a:solidFill>
              </a:rPr>
              <a:t>1 mil </a:t>
            </a:r>
            <a:r>
              <a:rPr lang="cs-CZ" altLang="cs-CZ" dirty="0" smtClean="0">
                <a:solidFill>
                  <a:schemeClr val="tx1"/>
                </a:solidFill>
              </a:rPr>
              <a:t>Kč osvobozeno</a:t>
            </a:r>
            <a:r>
              <a:rPr lang="cs-CZ" altLang="cs-CZ" dirty="0">
                <a:solidFill>
                  <a:schemeClr val="tx1"/>
                </a:solidFill>
              </a:rPr>
              <a:t>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b="1" dirty="0">
                <a:solidFill>
                  <a:schemeClr val="accent1"/>
                </a:solidFill>
              </a:rPr>
              <a:t>Samostatný základ daně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ve výši 15 % zdaněn srážkovou daní (například v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případě cen </a:t>
            </a:r>
            <a:r>
              <a:rPr lang="cs-CZ" altLang="cs-CZ" dirty="0">
                <a:solidFill>
                  <a:schemeClr val="tx1"/>
                </a:solidFill>
              </a:rPr>
              <a:t>ze sportovních a veřejných </a:t>
            </a:r>
            <a:r>
              <a:rPr lang="cs-CZ" altLang="cs-CZ" dirty="0" smtClean="0">
                <a:solidFill>
                  <a:schemeClr val="tx1"/>
                </a:solidFill>
              </a:rPr>
              <a:t>soutěží (nejedná se  ale o </a:t>
            </a:r>
            <a:r>
              <a:rPr lang="cs-CZ" altLang="cs-CZ" dirty="0">
                <a:solidFill>
                  <a:schemeClr val="tx1"/>
                </a:solidFill>
              </a:rPr>
              <a:t>podnikání </a:t>
            </a:r>
            <a:endParaRPr lang="cs-CZ" altLang="cs-CZ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ani o  osvobozený příjem dle §4).</a:t>
            </a: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26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>
                <a:solidFill>
                  <a:schemeClr val="accent1"/>
                </a:solidFill>
              </a:rPr>
              <a:t>Zdanění </a:t>
            </a:r>
            <a:r>
              <a:rPr lang="cs-CZ" sz="2500" dirty="0" smtClean="0">
                <a:solidFill>
                  <a:schemeClr val="accent1"/>
                </a:solidFill>
              </a:rPr>
              <a:t>ostatních příjmů (§ 10 </a:t>
            </a:r>
            <a:r>
              <a:rPr lang="cs-CZ" sz="2500" dirty="0" err="1">
                <a:solidFill>
                  <a:schemeClr val="accent1"/>
                </a:solidFill>
              </a:rPr>
              <a:t>ZDP</a:t>
            </a:r>
            <a:r>
              <a:rPr lang="cs-CZ" sz="2500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6558406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025912"/>
            <a:ext cx="8208060" cy="3590693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chemeClr val="tx1"/>
                </a:solidFill>
              </a:rPr>
              <a:t>Záloha na daň z příjmů (§38a</a:t>
            </a:r>
            <a:r>
              <a:rPr lang="cs-CZ" altLang="cs-CZ" b="1" dirty="0" smtClean="0">
                <a:solidFill>
                  <a:schemeClr val="tx1"/>
                </a:solidFill>
              </a:rPr>
              <a:t>) se odvíjí od poslední známé daňové povinnosti.</a:t>
            </a:r>
            <a:endParaRPr lang="cs-CZ" altLang="cs-CZ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Poslední známá daňová povinnost  </a:t>
            </a:r>
            <a:r>
              <a:rPr lang="cs-CZ" altLang="cs-CZ" dirty="0" smtClean="0">
                <a:solidFill>
                  <a:schemeClr val="tx1"/>
                </a:solidFill>
              </a:rPr>
              <a:t>je výše daně</a:t>
            </a:r>
            <a:r>
              <a:rPr lang="cs-CZ" altLang="cs-CZ" dirty="0">
                <a:solidFill>
                  <a:schemeClr val="tx1"/>
                </a:solidFill>
              </a:rPr>
              <a:t>, která byla </a:t>
            </a:r>
            <a:r>
              <a:rPr lang="cs-CZ" altLang="cs-CZ" dirty="0" smtClean="0">
                <a:solidFill>
                  <a:schemeClr val="tx1"/>
                </a:solidFill>
              </a:rPr>
              <a:t>naposledy pravomocně </a:t>
            </a: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vyměřena (poplatník vypočetl v </a:t>
            </a:r>
            <a:r>
              <a:rPr lang="cs-CZ" altLang="cs-CZ" dirty="0" smtClean="0">
                <a:solidFill>
                  <a:schemeClr val="tx1"/>
                </a:solidFill>
              </a:rPr>
              <a:t>daňovém přiznání – nezapočítává se pouze příjem dle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§ 10).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solidFill>
                  <a:schemeClr val="tx1"/>
                </a:solidFill>
              </a:rPr>
              <a:t>Zálohové </a:t>
            </a:r>
            <a:r>
              <a:rPr lang="cs-CZ" altLang="cs-CZ" b="1" dirty="0">
                <a:solidFill>
                  <a:schemeClr val="tx1"/>
                </a:solidFill>
              </a:rPr>
              <a:t>období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Interval mezi dnem následujícím </a:t>
            </a:r>
            <a:r>
              <a:rPr lang="cs-CZ" altLang="cs-CZ" dirty="0" smtClean="0">
                <a:solidFill>
                  <a:schemeClr val="tx1"/>
                </a:solidFill>
              </a:rPr>
              <a:t>po posledním </a:t>
            </a:r>
            <a:r>
              <a:rPr lang="cs-CZ" altLang="cs-CZ" dirty="0">
                <a:solidFill>
                  <a:schemeClr val="tx1"/>
                </a:solidFill>
              </a:rPr>
              <a:t>dni lhůty pro podání </a:t>
            </a:r>
            <a:r>
              <a:rPr lang="cs-CZ" altLang="cs-CZ" dirty="0" smtClean="0">
                <a:solidFill>
                  <a:schemeClr val="tx1"/>
                </a:solidFill>
              </a:rPr>
              <a:t>daňového přiznání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a </a:t>
            </a:r>
            <a:r>
              <a:rPr lang="cs-CZ" altLang="cs-CZ" dirty="0">
                <a:solidFill>
                  <a:schemeClr val="tx1"/>
                </a:solidFill>
              </a:rPr>
              <a:t>posledním dnem lhůty pro </a:t>
            </a:r>
            <a:r>
              <a:rPr lang="cs-CZ" altLang="cs-CZ" dirty="0" smtClean="0">
                <a:solidFill>
                  <a:schemeClr val="tx1"/>
                </a:solidFill>
              </a:rPr>
              <a:t>podání daňového přiznání  </a:t>
            </a:r>
            <a:r>
              <a:rPr lang="cs-CZ" altLang="cs-CZ" dirty="0">
                <a:solidFill>
                  <a:schemeClr val="tx1"/>
                </a:solidFill>
              </a:rPr>
              <a:t>za následující zdaňovací období.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solidFill>
                  <a:schemeClr val="accent1"/>
                </a:solidFill>
              </a:rPr>
              <a:t>Zálohy dle výše poslední známé daňové povinnosti </a:t>
            </a:r>
            <a:endParaRPr lang="cs-CZ" altLang="cs-CZ" b="1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Vyměřená daň ve výši          0,-  až  30 </a:t>
            </a:r>
            <a:r>
              <a:rPr lang="cs-CZ" altLang="cs-CZ" dirty="0">
                <a:solidFill>
                  <a:schemeClr val="tx1"/>
                </a:solidFill>
              </a:rPr>
              <a:t>000,- </a:t>
            </a:r>
            <a:r>
              <a:rPr lang="cs-CZ" altLang="cs-CZ" dirty="0" smtClean="0">
                <a:solidFill>
                  <a:schemeClr val="tx1"/>
                </a:solidFill>
              </a:rPr>
              <a:t>Kč	záloha 0;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Vyměřená daň ve výši  30 001,  až150 </a:t>
            </a:r>
            <a:r>
              <a:rPr lang="cs-CZ" altLang="cs-CZ" dirty="0">
                <a:solidFill>
                  <a:schemeClr val="tx1"/>
                </a:solidFill>
              </a:rPr>
              <a:t>000,- </a:t>
            </a:r>
            <a:r>
              <a:rPr lang="cs-CZ" altLang="cs-CZ" dirty="0" smtClean="0">
                <a:solidFill>
                  <a:schemeClr val="tx1"/>
                </a:solidFill>
              </a:rPr>
              <a:t>Kč	záloha 40 % daně, splatná pololetně;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Vyměřená daň ve výši 150 </a:t>
            </a:r>
            <a:r>
              <a:rPr lang="cs-CZ" altLang="cs-CZ" dirty="0">
                <a:solidFill>
                  <a:schemeClr val="tx1"/>
                </a:solidFill>
              </a:rPr>
              <a:t>001,- </a:t>
            </a:r>
            <a:r>
              <a:rPr lang="cs-CZ" altLang="cs-CZ" dirty="0" smtClean="0">
                <a:solidFill>
                  <a:schemeClr val="tx1"/>
                </a:solidFill>
              </a:rPr>
              <a:t>a vyšší	záloha ¼ daně</a:t>
            </a:r>
            <a:r>
              <a:rPr lang="cs-CZ" altLang="cs-CZ" dirty="0">
                <a:solidFill>
                  <a:schemeClr val="tx1"/>
                </a:solidFill>
              </a:rPr>
              <a:t>, </a:t>
            </a:r>
            <a:r>
              <a:rPr lang="cs-CZ" altLang="cs-CZ" dirty="0" smtClean="0">
                <a:solidFill>
                  <a:schemeClr val="tx1"/>
                </a:solidFill>
              </a:rPr>
              <a:t>splatná čtvrtletně.</a:t>
            </a:r>
            <a:endParaRPr lang="cs-CZ" altLang="cs-CZ" dirty="0">
              <a:solidFill>
                <a:schemeClr val="tx1"/>
              </a:solidFill>
            </a:endParaRPr>
          </a:p>
          <a:p>
            <a:pPr marL="114300" indent="0">
              <a:lnSpc>
                <a:spcPct val="90000"/>
              </a:lnSpc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27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98089"/>
            <a:ext cx="8156020" cy="617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Placení daně, zálohy daně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5397807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Ing. Martina Černíková,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  <a:p>
            <a:endParaRPr lang="en-CZ" dirty="0"/>
          </a:p>
          <a:p>
            <a:r>
              <a:rPr lang="en-CZ" dirty="0"/>
              <a:t>+420 </a:t>
            </a:r>
            <a:r>
              <a:rPr lang="cs-CZ" dirty="0"/>
              <a:t>485 352 </a:t>
            </a:r>
            <a:r>
              <a:rPr lang="cs-CZ" dirty="0" smtClean="0"/>
              <a:t>408</a:t>
            </a:r>
            <a:endParaRPr lang="en-CZ" dirty="0"/>
          </a:p>
          <a:p>
            <a:r>
              <a:rPr lang="cs-CZ" dirty="0" err="1" smtClean="0"/>
              <a:t>martina.cernikova</a:t>
            </a:r>
            <a:r>
              <a:rPr lang="en-CZ" dirty="0" smtClean="0"/>
              <a:t>@tul.cz</a:t>
            </a:r>
            <a:endParaRPr lang="cs-CZ" dirty="0"/>
          </a:p>
          <a:p>
            <a:r>
              <a:rPr lang="cs-CZ" dirty="0" err="1"/>
              <a:t>www.com.tul.cz</a:t>
            </a:r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EF6CC599-39E0-F842-8506-4BFF90C0858F}"/>
              </a:ext>
            </a:extLst>
          </p:cNvPr>
          <p:cNvSpPr txBox="1">
            <a:spLocks/>
          </p:cNvSpPr>
          <p:nvPr/>
        </p:nvSpPr>
        <p:spPr>
          <a:xfrm>
            <a:off x="118800" y="501041"/>
            <a:ext cx="7560001" cy="2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 anchor="b" anchorCtr="0">
            <a:noAutofit/>
          </a:bodyPr>
          <a:lstStyle>
            <a:lvl1pPr marL="342900" marR="0" indent="-228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200" dirty="0"/>
              <a:t>Centrum oceňování majetku</a:t>
            </a:r>
            <a:endParaRPr lang="en-CZ" sz="1200" dirty="0"/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502270"/>
            <a:ext cx="7560000" cy="3181242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cs-CZ" altLang="cs-CZ" sz="1800" b="1" dirty="0" smtClean="0">
                <a:solidFill>
                  <a:schemeClr val="tx1"/>
                </a:solidFill>
              </a:rPr>
              <a:t>Příjmy ke zdanění</a:t>
            </a:r>
            <a:r>
              <a:rPr lang="cs-CZ" altLang="cs-CZ" sz="1800" dirty="0" smtClean="0">
                <a:solidFill>
                  <a:schemeClr val="tx1"/>
                </a:solidFill>
              </a:rPr>
              <a:t> </a:t>
            </a:r>
            <a:r>
              <a:rPr lang="cs-CZ" altLang="cs-CZ" sz="1800" dirty="0">
                <a:solidFill>
                  <a:schemeClr val="tx1"/>
                </a:solidFill>
              </a:rPr>
              <a:t>= peněžní i nepeněžní.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altLang="cs-CZ" sz="1800" b="1" dirty="0">
                <a:solidFill>
                  <a:schemeClr val="tx1"/>
                </a:solidFill>
              </a:rPr>
              <a:t>Zdaňovací období</a:t>
            </a:r>
            <a:r>
              <a:rPr lang="cs-CZ" altLang="cs-CZ" sz="1800" dirty="0">
                <a:solidFill>
                  <a:schemeClr val="tx1"/>
                </a:solidFill>
              </a:rPr>
              <a:t> = </a:t>
            </a:r>
            <a:r>
              <a:rPr lang="cs-CZ" altLang="cs-CZ" sz="1800" dirty="0" smtClean="0">
                <a:solidFill>
                  <a:schemeClr val="tx1"/>
                </a:solidFill>
              </a:rPr>
              <a:t> vždy kalendářní </a:t>
            </a:r>
            <a:r>
              <a:rPr lang="cs-CZ" altLang="cs-CZ" sz="1800" dirty="0">
                <a:solidFill>
                  <a:schemeClr val="tx1"/>
                </a:solidFill>
              </a:rPr>
              <a:t>rok.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sz="1800" dirty="0">
              <a:solidFill>
                <a:schemeClr val="tx1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cs-CZ" altLang="cs-CZ" sz="1800" b="1" dirty="0">
                <a:solidFill>
                  <a:schemeClr val="tx1"/>
                </a:solidFill>
              </a:rPr>
              <a:t>Poplatník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cs-CZ" altLang="cs-CZ" sz="1800" b="1" dirty="0">
                <a:solidFill>
                  <a:schemeClr val="tx1"/>
                </a:solidFill>
              </a:rPr>
              <a:t>= fyzická osoba: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       a) Daňový </a:t>
            </a:r>
            <a:r>
              <a:rPr lang="cs-CZ" altLang="cs-CZ" sz="1800" b="1" dirty="0">
                <a:solidFill>
                  <a:schemeClr val="tx1"/>
                </a:solidFill>
              </a:rPr>
              <a:t>rezident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cs-CZ" altLang="cs-CZ" dirty="0">
                <a:solidFill>
                  <a:schemeClr val="tx1"/>
                </a:solidFill>
              </a:rPr>
              <a:t> = má v ČR bydliště, obvykle se zde zdržuje (alespoň 183 dní);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cs-CZ" altLang="cs-CZ" dirty="0">
                <a:solidFill>
                  <a:schemeClr val="tx1"/>
                </a:solidFill>
              </a:rPr>
              <a:t> = </a:t>
            </a:r>
            <a:r>
              <a:rPr lang="en-US" altLang="cs-CZ" dirty="0">
                <a:solidFill>
                  <a:schemeClr val="tx1"/>
                </a:solidFill>
                <a:cs typeface="Arial" panose="020B0604020202020204" pitchFamily="34" charset="0"/>
              </a:rPr>
              <a:t>&gt;</a:t>
            </a:r>
            <a:r>
              <a:rPr lang="cs-CZ" altLang="cs-CZ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>
                <a:solidFill>
                  <a:schemeClr val="tx1"/>
                </a:solidFill>
              </a:rPr>
              <a:t>neomezená daňová povinnost </a:t>
            </a:r>
            <a:r>
              <a:rPr lang="cs-CZ" altLang="cs-CZ" dirty="0" smtClean="0">
                <a:solidFill>
                  <a:schemeClr val="tx1"/>
                </a:solidFill>
              </a:rPr>
              <a:t>= zdaňuje </a:t>
            </a:r>
            <a:r>
              <a:rPr lang="cs-CZ" altLang="cs-CZ" dirty="0">
                <a:solidFill>
                  <a:schemeClr val="tx1"/>
                </a:solidFill>
              </a:rPr>
              <a:t>celosvětové </a:t>
            </a:r>
            <a:r>
              <a:rPr lang="cs-CZ" altLang="cs-CZ" dirty="0" smtClean="0">
                <a:solidFill>
                  <a:schemeClr val="tx1"/>
                </a:solidFill>
              </a:rPr>
              <a:t>příjmy.</a:t>
            </a:r>
            <a:endParaRPr lang="cs-CZ" altLang="cs-CZ" dirty="0">
              <a:solidFill>
                <a:schemeClr val="tx1"/>
              </a:solidFill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cs-CZ" altLang="cs-CZ" dirty="0">
                <a:solidFill>
                  <a:schemeClr val="tx1"/>
                </a:solidFill>
              </a:rPr>
              <a:t>       </a:t>
            </a:r>
            <a:r>
              <a:rPr lang="cs-CZ" altLang="cs-CZ" sz="1800" dirty="0">
                <a:solidFill>
                  <a:schemeClr val="tx1"/>
                </a:solidFill>
              </a:rPr>
              <a:t>b) Daňový </a:t>
            </a:r>
            <a:r>
              <a:rPr lang="cs-CZ" altLang="cs-CZ" sz="1800" b="1" dirty="0">
                <a:solidFill>
                  <a:schemeClr val="tx1"/>
                </a:solidFill>
              </a:rPr>
              <a:t>nerezident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cs-CZ" altLang="cs-CZ" dirty="0">
                <a:solidFill>
                  <a:schemeClr val="tx1"/>
                </a:solidFill>
              </a:rPr>
              <a:t>= daňová povinnost </a:t>
            </a:r>
            <a:r>
              <a:rPr lang="cs-CZ" altLang="cs-CZ" dirty="0" smtClean="0">
                <a:solidFill>
                  <a:schemeClr val="tx1"/>
                </a:solidFill>
              </a:rPr>
              <a:t>se vztahuje pouze na příjmy </a:t>
            </a:r>
            <a:r>
              <a:rPr lang="cs-CZ" altLang="cs-CZ" dirty="0">
                <a:solidFill>
                  <a:schemeClr val="tx1"/>
                </a:solidFill>
              </a:rPr>
              <a:t>z </a:t>
            </a:r>
            <a:r>
              <a:rPr lang="cs-CZ" altLang="cs-CZ" dirty="0" smtClean="0">
                <a:solidFill>
                  <a:schemeClr val="tx1"/>
                </a:solidFill>
              </a:rPr>
              <a:t>území  </a:t>
            </a:r>
            <a:r>
              <a:rPr lang="cs-CZ" altLang="cs-CZ" dirty="0">
                <a:solidFill>
                  <a:schemeClr val="tx1"/>
                </a:solidFill>
              </a:rPr>
              <a:t>ČR.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Základní podmínky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33932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117529" y="612002"/>
            <a:ext cx="7560001" cy="6188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Zdanitelné příjmy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2731485700"/>
              </p:ext>
            </p:extLst>
          </p:nvPr>
        </p:nvGraphicFramePr>
        <p:xfrm>
          <a:off x="334537" y="1402959"/>
          <a:ext cx="8349808" cy="3444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76045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502270"/>
            <a:ext cx="7702537" cy="3047428"/>
          </a:xfrm>
        </p:spPr>
        <p:txBody>
          <a:bodyPr>
            <a:noAutofit/>
          </a:bodyPr>
          <a:lstStyle/>
          <a:p>
            <a:pPr marL="114300" indent="0" eaLnBrk="1" hangingPunct="1"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Tato skupina je poměrně omezená, patří sem například:</a:t>
            </a:r>
          </a:p>
          <a:p>
            <a:pPr marL="114300" indent="0" eaLnBrk="1" hangingPunct="1"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přijaté </a:t>
            </a:r>
            <a:r>
              <a:rPr lang="cs-CZ" altLang="cs-CZ" dirty="0">
                <a:solidFill>
                  <a:schemeClr val="tx1"/>
                </a:solidFill>
              </a:rPr>
              <a:t>úvěry a zápůjčky;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příjmy z rozšíření rozsahu nebo vypořádání  společného jmění manželů;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příjmy au pair.</a:t>
            </a:r>
          </a:p>
          <a:p>
            <a:pPr eaLnBrk="1" hangingPunct="1"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Příjmy vyňaté z předmětu daně (§3 </a:t>
            </a:r>
            <a:r>
              <a:rPr lang="cs-CZ" dirty="0" err="1" smtClean="0">
                <a:solidFill>
                  <a:schemeClr val="accent1"/>
                </a:solidFill>
              </a:rPr>
              <a:t>ZDP</a:t>
            </a:r>
            <a:r>
              <a:rPr lang="cs-CZ" dirty="0" smtClean="0">
                <a:solidFill>
                  <a:schemeClr val="accent1"/>
                </a:solidFill>
              </a:rPr>
              <a:t>)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7562197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1210" y="1343486"/>
            <a:ext cx="7620760" cy="3303199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Sociální </a:t>
            </a:r>
            <a:r>
              <a:rPr lang="cs-CZ" altLang="cs-CZ" dirty="0">
                <a:solidFill>
                  <a:schemeClr val="tx1"/>
                </a:solidFill>
              </a:rPr>
              <a:t>příjmy (transfery</a:t>
            </a:r>
            <a:r>
              <a:rPr lang="cs-CZ" altLang="cs-CZ" dirty="0" smtClean="0">
                <a:solidFill>
                  <a:schemeClr val="tx1"/>
                </a:solidFill>
              </a:rPr>
              <a:t>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Náhrady </a:t>
            </a:r>
            <a:r>
              <a:rPr lang="cs-CZ" altLang="cs-CZ" dirty="0">
                <a:solidFill>
                  <a:schemeClr val="tx1"/>
                </a:solidFill>
              </a:rPr>
              <a:t>škod, pojistná </a:t>
            </a:r>
            <a:r>
              <a:rPr lang="cs-CZ" altLang="cs-CZ" dirty="0" smtClean="0">
                <a:solidFill>
                  <a:schemeClr val="tx1"/>
                </a:solidFill>
              </a:rPr>
              <a:t>plnění z pojištění soukromého majetku.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Některé </a:t>
            </a:r>
            <a:r>
              <a:rPr lang="cs-CZ" altLang="cs-CZ" dirty="0">
                <a:solidFill>
                  <a:schemeClr val="tx1"/>
                </a:solidFill>
              </a:rPr>
              <a:t>příjmy z prodeje </a:t>
            </a:r>
            <a:r>
              <a:rPr lang="cs-CZ" altLang="cs-CZ" dirty="0" smtClean="0">
                <a:solidFill>
                  <a:schemeClr val="tx1"/>
                </a:solidFill>
              </a:rPr>
              <a:t>osobních věcí </a:t>
            </a:r>
            <a:r>
              <a:rPr lang="cs-CZ" altLang="cs-CZ" dirty="0">
                <a:solidFill>
                  <a:schemeClr val="tx1"/>
                </a:solidFill>
              </a:rPr>
              <a:t>(pokud nejsou či 5 let před prodejem byly vyřazeny  z obchodního majetku</a:t>
            </a:r>
            <a:r>
              <a:rPr lang="cs-CZ" altLang="cs-CZ" dirty="0" smtClean="0">
                <a:solidFill>
                  <a:schemeClr val="tx1"/>
                </a:solidFill>
              </a:rPr>
              <a:t>); specifické podmínky pro splnění časového testu pro věci movité (auta, letadla), věci nemovité (domy či byty v osobním vlastnictví a pro cenné papíry).</a:t>
            </a:r>
            <a:endParaRPr lang="cs-CZ" altLang="cs-CZ" dirty="0">
              <a:solidFill>
                <a:schemeClr val="tx1"/>
              </a:solidFill>
            </a:endParaRPr>
          </a:p>
          <a:p>
            <a:pPr marL="114300" indent="0" eaLnBrk="1" hangingPunct="1">
              <a:buNone/>
            </a:pPr>
            <a:r>
              <a:rPr lang="cs-CZ" altLang="cs-CZ" dirty="0">
                <a:solidFill>
                  <a:schemeClr val="tx1"/>
                </a:solidFill>
              </a:rPr>
              <a:t>  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Ceny </a:t>
            </a:r>
            <a:r>
              <a:rPr lang="cs-CZ" altLang="cs-CZ" dirty="0">
                <a:solidFill>
                  <a:schemeClr val="tx1"/>
                </a:solidFill>
              </a:rPr>
              <a:t>z </a:t>
            </a:r>
            <a:r>
              <a:rPr lang="cs-CZ" altLang="cs-CZ" dirty="0" smtClean="0">
                <a:solidFill>
                  <a:schemeClr val="tx1"/>
                </a:solidFill>
              </a:rPr>
              <a:t>veřejné či  </a:t>
            </a:r>
            <a:r>
              <a:rPr lang="cs-CZ" altLang="cs-CZ" dirty="0">
                <a:solidFill>
                  <a:schemeClr val="tx1"/>
                </a:solidFill>
              </a:rPr>
              <a:t>sportovní </a:t>
            </a:r>
            <a:r>
              <a:rPr lang="cs-CZ" altLang="cs-CZ" dirty="0" smtClean="0">
                <a:solidFill>
                  <a:schemeClr val="tx1"/>
                </a:solidFill>
              </a:rPr>
              <a:t>soutěže (osvobozeno do limitu 10 tisíc Kč). Pozor  na tyto  příjmy ze zahraničí =&gt; </a:t>
            </a:r>
            <a:r>
              <a:rPr lang="cs-CZ" altLang="cs-CZ" dirty="0">
                <a:solidFill>
                  <a:schemeClr val="tx1"/>
                </a:solidFill>
              </a:rPr>
              <a:t>osvobozeno </a:t>
            </a:r>
            <a:r>
              <a:rPr lang="cs-CZ" altLang="cs-CZ" dirty="0" smtClean="0">
                <a:solidFill>
                  <a:schemeClr val="tx1"/>
                </a:solidFill>
              </a:rPr>
              <a:t>v </a:t>
            </a:r>
            <a:r>
              <a:rPr lang="cs-CZ" altLang="cs-CZ" dirty="0">
                <a:solidFill>
                  <a:schemeClr val="tx1"/>
                </a:solidFill>
              </a:rPr>
              <a:t>případě darování dle § 15.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Příjmy osvobozené od daně (§4, 4b </a:t>
            </a:r>
            <a:r>
              <a:rPr lang="cs-CZ" dirty="0" err="1" smtClean="0">
                <a:solidFill>
                  <a:schemeClr val="accent1"/>
                </a:solidFill>
              </a:rPr>
              <a:t>ZDP</a:t>
            </a:r>
            <a:r>
              <a:rPr lang="cs-CZ" dirty="0" smtClean="0">
                <a:solidFill>
                  <a:schemeClr val="accent1"/>
                </a:solidFill>
              </a:rPr>
              <a:t>)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7233348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122555"/>
            <a:ext cx="8141152" cy="3389971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solidFill>
                  <a:schemeClr val="accent1"/>
                </a:solidFill>
              </a:rPr>
              <a:t>Bezúplatné </a:t>
            </a:r>
            <a:r>
              <a:rPr lang="cs-CZ" altLang="cs-CZ" b="1" dirty="0">
                <a:solidFill>
                  <a:schemeClr val="accent1"/>
                </a:solidFill>
              </a:rPr>
              <a:t>příjmy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(dědictví x dary v §10);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solidFill>
                  <a:schemeClr val="accent1"/>
                </a:solidFill>
              </a:rPr>
              <a:t>Majetkový </a:t>
            </a:r>
            <a:r>
              <a:rPr lang="cs-CZ" altLang="cs-CZ" b="1" dirty="0">
                <a:solidFill>
                  <a:schemeClr val="accent1"/>
                </a:solidFill>
              </a:rPr>
              <a:t>prospěch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vydlužitele </a:t>
            </a:r>
            <a:r>
              <a:rPr lang="cs-CZ" altLang="cs-CZ" dirty="0">
                <a:solidFill>
                  <a:schemeClr val="tx1"/>
                </a:solidFill>
              </a:rPr>
              <a:t>při bezúročné zápůjčce;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vypůjčitele při výpůjčce;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err="1">
                <a:solidFill>
                  <a:schemeClr val="tx1"/>
                </a:solidFill>
              </a:rPr>
              <a:t>výprosníka</a:t>
            </a:r>
            <a:r>
              <a:rPr lang="cs-CZ" altLang="cs-CZ" dirty="0">
                <a:solidFill>
                  <a:schemeClr val="tx1"/>
                </a:solidFill>
              </a:rPr>
              <a:t> při výprose.</a:t>
            </a:r>
            <a:r>
              <a:rPr lang="cs-CZ" altLang="cs-CZ" b="1" dirty="0">
                <a:solidFill>
                  <a:schemeClr val="tx1"/>
                </a:solidFill>
              </a:rPr>
              <a:t> </a:t>
            </a:r>
            <a:endParaRPr lang="cs-CZ" altLang="cs-CZ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Podmínkou je, že tyto </a:t>
            </a:r>
            <a:r>
              <a:rPr lang="cs-CZ" altLang="cs-CZ" dirty="0" smtClean="0">
                <a:solidFill>
                  <a:schemeClr val="tx1"/>
                </a:solidFill>
              </a:rPr>
              <a:t>příjmy nesouvisí se závislou činností a jsou od „příbuzných“.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Majetkový prospěch od </a:t>
            </a:r>
            <a:r>
              <a:rPr lang="cs-CZ" altLang="cs-CZ" dirty="0">
                <a:solidFill>
                  <a:schemeClr val="tx1"/>
                </a:solidFill>
              </a:rPr>
              <a:t>ostatních osob </a:t>
            </a:r>
            <a:r>
              <a:rPr lang="cs-CZ" altLang="cs-CZ" dirty="0" smtClean="0">
                <a:solidFill>
                  <a:schemeClr val="tx1"/>
                </a:solidFill>
              </a:rPr>
              <a:t>osvobozen do určitého limitu (100 tisíc Kč). 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Pozor na zákonné povinnosti -   </a:t>
            </a:r>
            <a:r>
              <a:rPr lang="cs-CZ" altLang="cs-CZ" dirty="0">
                <a:solidFill>
                  <a:schemeClr val="tx1"/>
                </a:solidFill>
              </a:rPr>
              <a:t>osvobozený </a:t>
            </a:r>
            <a:r>
              <a:rPr lang="cs-CZ" altLang="cs-CZ" dirty="0" smtClean="0">
                <a:solidFill>
                  <a:schemeClr val="tx1"/>
                </a:solidFill>
              </a:rPr>
              <a:t>příjem </a:t>
            </a:r>
            <a:r>
              <a:rPr lang="en-US" alt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&gt;</a:t>
            </a:r>
            <a:r>
              <a:rPr lang="cs-CZ" alt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>
                <a:solidFill>
                  <a:schemeClr val="tx1"/>
                </a:solidFill>
                <a:cs typeface="Arial" panose="020B0604020202020204" pitchFamily="34" charset="0"/>
              </a:rPr>
              <a:t>5 mil  =</a:t>
            </a:r>
            <a:r>
              <a:rPr lang="en-US" altLang="cs-CZ" dirty="0">
                <a:solidFill>
                  <a:schemeClr val="tx1"/>
                </a:solidFill>
                <a:cs typeface="Arial" panose="020B0604020202020204" pitchFamily="34" charset="0"/>
              </a:rPr>
              <a:t>&gt;</a:t>
            </a:r>
            <a:r>
              <a:rPr lang="cs-CZ" altLang="cs-CZ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povinnost oznámit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správci daně (x </a:t>
            </a:r>
            <a:r>
              <a:rPr lang="cs-CZ" altLang="cs-CZ" dirty="0">
                <a:solidFill>
                  <a:schemeClr val="tx1"/>
                </a:solidFill>
                <a:cs typeface="Arial" panose="020B0604020202020204" pitchFamily="34" charset="0"/>
              </a:rPr>
              <a:t>pokuta viz §38v +w).</a:t>
            </a:r>
            <a:endParaRPr lang="en-US" altLang="cs-CZ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12001"/>
            <a:ext cx="7560001" cy="5774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Další příjmy </a:t>
            </a:r>
            <a:r>
              <a:rPr lang="cs-CZ" dirty="0">
                <a:solidFill>
                  <a:schemeClr val="accent1"/>
                </a:solidFill>
              </a:rPr>
              <a:t>osvobozené od daně </a:t>
            </a:r>
            <a:r>
              <a:rPr lang="cs-CZ" dirty="0" smtClean="0">
                <a:solidFill>
                  <a:schemeClr val="accent1"/>
                </a:solidFill>
              </a:rPr>
              <a:t>(§ 4a </a:t>
            </a:r>
            <a:r>
              <a:rPr lang="cs-CZ" dirty="0" err="1">
                <a:solidFill>
                  <a:schemeClr val="accent1"/>
                </a:solidFill>
              </a:rPr>
              <a:t>ZDP</a:t>
            </a:r>
            <a:r>
              <a:rPr lang="cs-CZ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5431234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343485"/>
            <a:ext cx="7560000" cy="328055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>
                <a:solidFill>
                  <a:schemeClr val="accent1"/>
                </a:solidFill>
              </a:rPr>
              <a:t>Základ </a:t>
            </a:r>
            <a:r>
              <a:rPr lang="cs-CZ" altLang="cs-CZ" sz="1800" b="1" dirty="0" smtClean="0">
                <a:solidFill>
                  <a:schemeClr val="accent1"/>
                </a:solidFill>
              </a:rPr>
              <a:t>daně </a:t>
            </a:r>
            <a:r>
              <a:rPr lang="cs-CZ" altLang="cs-CZ" sz="1800" dirty="0" smtClean="0">
                <a:solidFill>
                  <a:schemeClr val="tx1"/>
                </a:solidFill>
              </a:rPr>
              <a:t>(</a:t>
            </a:r>
            <a:r>
              <a:rPr lang="cs-CZ" altLang="cs-CZ" sz="1800" dirty="0">
                <a:solidFill>
                  <a:schemeClr val="tx1"/>
                </a:solidFill>
              </a:rPr>
              <a:t>souhrn dílčích základů §6 - §</a:t>
            </a:r>
            <a:r>
              <a:rPr lang="cs-CZ" altLang="cs-CZ" sz="1800" dirty="0" smtClean="0">
                <a:solidFill>
                  <a:schemeClr val="tx1"/>
                </a:solidFill>
              </a:rPr>
              <a:t>10 viz dále)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dirty="0" smtClean="0">
                <a:solidFill>
                  <a:schemeClr val="tx1"/>
                </a:solidFill>
              </a:rPr>
              <a:t>nezdanitelné </a:t>
            </a:r>
            <a:r>
              <a:rPr lang="cs-CZ" altLang="cs-CZ" sz="1800" dirty="0">
                <a:solidFill>
                  <a:schemeClr val="tx1"/>
                </a:solidFill>
              </a:rPr>
              <a:t>části ZD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dirty="0" smtClean="0">
                <a:solidFill>
                  <a:schemeClr val="tx1"/>
                </a:solidFill>
              </a:rPr>
              <a:t>položky </a:t>
            </a:r>
            <a:r>
              <a:rPr lang="cs-CZ" altLang="cs-CZ" sz="1800" dirty="0">
                <a:solidFill>
                  <a:schemeClr val="tx1"/>
                </a:solidFill>
              </a:rPr>
              <a:t>odčitatelné od základu </a:t>
            </a:r>
            <a:r>
              <a:rPr lang="cs-CZ" altLang="cs-CZ" sz="1800" dirty="0" smtClean="0">
                <a:solidFill>
                  <a:schemeClr val="tx1"/>
                </a:solidFill>
              </a:rPr>
              <a:t>daně</a:t>
            </a:r>
          </a:p>
          <a:p>
            <a:pPr marL="114300" indent="0" eaLnBrk="1" hangingPunct="1">
              <a:lnSpc>
                <a:spcPct val="80000"/>
              </a:lnSpc>
              <a:buNone/>
            </a:pPr>
            <a:r>
              <a:rPr lang="cs-CZ" altLang="cs-CZ" sz="1800" dirty="0" smtClean="0">
                <a:solidFill>
                  <a:schemeClr val="tx1"/>
                </a:solidFill>
              </a:rPr>
              <a:t> 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</a:rPr>
              <a:t>= </a:t>
            </a:r>
            <a:r>
              <a:rPr lang="cs-CZ" altLang="cs-CZ" sz="1800" b="1" dirty="0">
                <a:solidFill>
                  <a:schemeClr val="accent1"/>
                </a:solidFill>
              </a:rPr>
              <a:t>Upravený základ daně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</a:rPr>
              <a:t>(zaokrouhleno na 100 dolů)</a:t>
            </a:r>
          </a:p>
          <a:p>
            <a:pPr marL="114300" indent="0" eaLnBrk="1" hangingPunct="1">
              <a:lnSpc>
                <a:spcPct val="80000"/>
              </a:lnSpc>
              <a:buNone/>
            </a:pPr>
            <a:r>
              <a:rPr lang="cs-CZ" altLang="cs-CZ" sz="1800" dirty="0" smtClean="0">
                <a:solidFill>
                  <a:schemeClr val="tx1"/>
                </a:solidFill>
              </a:rPr>
              <a:t>x sazba </a:t>
            </a:r>
            <a:r>
              <a:rPr lang="cs-CZ" altLang="cs-CZ" sz="1800" dirty="0">
                <a:solidFill>
                  <a:schemeClr val="tx1"/>
                </a:solidFill>
              </a:rPr>
              <a:t>daně (§ 16</a:t>
            </a:r>
            <a:r>
              <a:rPr lang="cs-CZ" altLang="cs-CZ" sz="1800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>
                <a:solidFill>
                  <a:schemeClr val="tx1"/>
                </a:solidFill>
              </a:rPr>
              <a:t>= </a:t>
            </a:r>
            <a:r>
              <a:rPr lang="cs-CZ" altLang="cs-CZ" sz="1800" b="1" dirty="0">
                <a:solidFill>
                  <a:schemeClr val="accent1"/>
                </a:solidFill>
              </a:rPr>
              <a:t>Daň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dirty="0" smtClean="0">
                <a:solidFill>
                  <a:schemeClr val="tx1"/>
                </a:solidFill>
              </a:rPr>
              <a:t>slevy </a:t>
            </a:r>
            <a:r>
              <a:rPr lang="cs-CZ" altLang="cs-CZ" sz="1800" dirty="0">
                <a:solidFill>
                  <a:schemeClr val="tx1"/>
                </a:solidFill>
              </a:rPr>
              <a:t>na </a:t>
            </a:r>
            <a:r>
              <a:rPr lang="cs-CZ" altLang="cs-CZ" sz="1800" dirty="0" smtClean="0">
                <a:solidFill>
                  <a:schemeClr val="tx1"/>
                </a:solidFill>
              </a:rPr>
              <a:t>dani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>
                <a:solidFill>
                  <a:schemeClr val="tx1"/>
                </a:solidFill>
              </a:rPr>
              <a:t>= </a:t>
            </a:r>
            <a:r>
              <a:rPr lang="cs-CZ" altLang="cs-CZ" sz="1800" b="1" dirty="0">
                <a:solidFill>
                  <a:schemeClr val="accent1"/>
                </a:solidFill>
              </a:rPr>
              <a:t>Daňová povinnost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800" dirty="0">
                <a:solidFill>
                  <a:schemeClr val="tx1"/>
                </a:solidFill>
              </a:rPr>
              <a:t>z</a:t>
            </a:r>
            <a:r>
              <a:rPr lang="cs-CZ" altLang="cs-CZ" sz="1800" dirty="0" smtClean="0">
                <a:solidFill>
                  <a:schemeClr val="tx1"/>
                </a:solidFill>
              </a:rPr>
              <a:t>álohy </a:t>
            </a:r>
            <a:r>
              <a:rPr lang="cs-CZ" altLang="cs-CZ" sz="1800" dirty="0">
                <a:solidFill>
                  <a:schemeClr val="tx1"/>
                </a:solidFill>
              </a:rPr>
              <a:t>na daň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>
                <a:solidFill>
                  <a:schemeClr val="tx1"/>
                </a:solidFill>
              </a:rPr>
              <a:t>=</a:t>
            </a:r>
            <a:r>
              <a:rPr lang="en-US" altLang="cs-CZ" sz="1800" b="1" dirty="0">
                <a:solidFill>
                  <a:schemeClr val="tx1"/>
                </a:solidFill>
                <a:cs typeface="Arial" panose="020B0604020202020204" pitchFamily="34" charset="0"/>
              </a:rPr>
              <a:t>&gt;</a:t>
            </a:r>
            <a:r>
              <a:rPr lang="cs-CZ" altLang="cs-CZ" sz="1800" b="1" dirty="0">
                <a:solidFill>
                  <a:schemeClr val="tx1"/>
                </a:solidFill>
              </a:rPr>
              <a:t> + </a:t>
            </a:r>
            <a:r>
              <a:rPr lang="cs-CZ" altLang="cs-CZ" sz="1800" b="1" dirty="0" smtClean="0">
                <a:solidFill>
                  <a:schemeClr val="accent1"/>
                </a:solidFill>
              </a:rPr>
              <a:t>daňový nedoplatek </a:t>
            </a:r>
            <a:r>
              <a:rPr lang="cs-CZ" altLang="cs-CZ" sz="1800" dirty="0" smtClean="0">
                <a:solidFill>
                  <a:schemeClr val="tx1"/>
                </a:solidFill>
              </a:rPr>
              <a:t>(případně </a:t>
            </a:r>
            <a:r>
              <a:rPr lang="cs-CZ" altLang="cs-CZ" sz="1800" b="1" dirty="0">
                <a:solidFill>
                  <a:schemeClr val="tx1"/>
                </a:solidFill>
              </a:rPr>
              <a:t>- </a:t>
            </a:r>
            <a:r>
              <a:rPr lang="cs-CZ" altLang="cs-CZ" sz="1800" b="1" dirty="0" smtClean="0">
                <a:solidFill>
                  <a:schemeClr val="accent1"/>
                </a:solidFill>
              </a:rPr>
              <a:t>daňový přeplatek</a:t>
            </a:r>
            <a:r>
              <a:rPr lang="cs-CZ" altLang="cs-CZ" sz="1800" dirty="0" smtClean="0">
                <a:solidFill>
                  <a:schemeClr val="tx1"/>
                </a:solidFill>
              </a:rPr>
              <a:t>)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CZ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9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12001"/>
            <a:ext cx="7560001" cy="644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rgbClr val="7BB620"/>
                </a:solidFill>
              </a:rPr>
              <a:t>Výpočet</a:t>
            </a:r>
            <a:r>
              <a:rPr lang="cs-CZ" dirty="0" smtClean="0">
                <a:solidFill>
                  <a:schemeClr val="accent1"/>
                </a:solidFill>
              </a:rPr>
              <a:t> daňové povinnosti fyzické osoby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252000" y="2155902"/>
            <a:ext cx="5970380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Přímá spojnice 10"/>
          <p:cNvCxnSpPr/>
          <p:nvPr/>
        </p:nvCxnSpPr>
        <p:spPr>
          <a:xfrm flipV="1">
            <a:off x="364273" y="2995961"/>
            <a:ext cx="5858107" cy="29737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Přímá spojnice 12"/>
          <p:cNvCxnSpPr/>
          <p:nvPr/>
        </p:nvCxnSpPr>
        <p:spPr>
          <a:xfrm>
            <a:off x="364273" y="3724507"/>
            <a:ext cx="5858107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941872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8" y="1248937"/>
            <a:ext cx="8676411" cy="315280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 smtClean="0">
              <a:solidFill>
                <a:srgbClr val="82C11C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solidFill>
                  <a:schemeClr val="accent1"/>
                </a:solidFill>
              </a:rPr>
              <a:t>Dílčí daňové základy:</a:t>
            </a:r>
            <a:endParaRPr lang="cs-CZ" altLang="cs-CZ" b="1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Příjmy ze závislé činnosti (§6)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Příjmy ze samostatné činnosti (§7)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Příjmy z kapitálového majetku (§8)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Příjmy z nájmu (§9)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Ostatní příjmy (§10)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 smtClean="0">
                <a:solidFill>
                  <a:schemeClr val="accent1"/>
                </a:solidFill>
              </a:rPr>
              <a:t>Samostatné základy daně </a:t>
            </a:r>
            <a:r>
              <a:rPr lang="cs-CZ" altLang="cs-CZ" dirty="0" smtClean="0">
                <a:solidFill>
                  <a:schemeClr val="tx1"/>
                </a:solidFill>
              </a:rPr>
              <a:t>- </a:t>
            </a:r>
            <a:r>
              <a:rPr lang="cs-CZ" altLang="cs-CZ" sz="1800" dirty="0" smtClean="0">
                <a:solidFill>
                  <a:schemeClr val="tx1"/>
                </a:solidFill>
              </a:rPr>
              <a:t>15 % zdanění pro: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Příjmy od dalšího zaměstnavatele </a:t>
            </a:r>
            <a:r>
              <a:rPr lang="cs-CZ" altLang="cs-CZ" dirty="0" smtClean="0">
                <a:solidFill>
                  <a:schemeClr val="tx1"/>
                </a:solidFill>
              </a:rPr>
              <a:t>(specifické podmínky pro využití - § </a:t>
            </a:r>
            <a:r>
              <a:rPr lang="cs-CZ" altLang="cs-CZ" dirty="0">
                <a:solidFill>
                  <a:schemeClr val="tx1"/>
                </a:solidFill>
              </a:rPr>
              <a:t>6)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Příjmy autorů do 10 000,- Kč za měsíc u jednoho plátce (§7)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Většina příjmů z kapitálového majetku (§8)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Ceny z </a:t>
            </a:r>
            <a:r>
              <a:rPr lang="cs-CZ" altLang="cs-CZ" dirty="0" smtClean="0">
                <a:solidFill>
                  <a:schemeClr val="tx1"/>
                </a:solidFill>
              </a:rPr>
              <a:t>veřejných, sportovních soutěží, loterie </a:t>
            </a:r>
            <a:r>
              <a:rPr lang="cs-CZ" altLang="cs-CZ" dirty="0">
                <a:solidFill>
                  <a:schemeClr val="tx1"/>
                </a:solidFill>
              </a:rPr>
              <a:t>a tomboly </a:t>
            </a:r>
            <a:r>
              <a:rPr lang="cs-CZ" altLang="cs-CZ" dirty="0" smtClean="0">
                <a:solidFill>
                  <a:schemeClr val="tx1"/>
                </a:solidFill>
              </a:rPr>
              <a:t>(pokud </a:t>
            </a:r>
            <a:r>
              <a:rPr lang="cs-CZ" altLang="cs-CZ" dirty="0">
                <a:solidFill>
                  <a:schemeClr val="tx1"/>
                </a:solidFill>
              </a:rPr>
              <a:t>nejsou </a:t>
            </a:r>
            <a:r>
              <a:rPr lang="cs-CZ" altLang="cs-CZ" dirty="0" smtClean="0">
                <a:solidFill>
                  <a:schemeClr val="tx1"/>
                </a:solidFill>
              </a:rPr>
              <a:t>osvobozené (§</a:t>
            </a:r>
            <a:r>
              <a:rPr lang="cs-CZ" altLang="cs-CZ" dirty="0">
                <a:solidFill>
                  <a:schemeClr val="tx1"/>
                </a:solidFill>
              </a:rPr>
              <a:t>10)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10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2 Daň z příjmů fyzických osob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Tvorba základu daně z příjmů fyzických osob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9279093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 dirty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2563</Words>
  <Application>Microsoft Office PowerPoint</Application>
  <PresentationFormat>Předvádění na obrazovce (16:9)</PresentationFormat>
  <Paragraphs>384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Inter</vt:lpstr>
      <vt:lpstr>Simple Light</vt:lpstr>
      <vt:lpstr>Specializační studium Oceňování obchodních závodů (podniků) DANĚ – 2 Daň z příjmů fyzických osob (4 výukové hodiny)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TT</cp:lastModifiedBy>
  <cp:revision>242</cp:revision>
  <dcterms:modified xsi:type="dcterms:W3CDTF">2023-08-01T13:58:16Z</dcterms:modified>
</cp:coreProperties>
</file>