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jwUXV4Qa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W1lY5jFNc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Nonverbal </a:t>
            </a:r>
            <a:r>
              <a:rPr lang="en-GB" sz="4000" dirty="0"/>
              <a:t>M</a:t>
            </a:r>
            <a:r>
              <a:rPr lang="en-GB" sz="4000" dirty="0" smtClean="0"/>
              <a:t>eans of Communication.</a:t>
            </a:r>
            <a:br>
              <a:rPr lang="en-GB" sz="4000" dirty="0" smtClean="0"/>
            </a:br>
            <a:r>
              <a:rPr lang="en-GB" sz="4000" dirty="0" smtClean="0"/>
              <a:t>Analysing </a:t>
            </a:r>
            <a:r>
              <a:rPr lang="en-GB" sz="4000" dirty="0"/>
              <a:t>R</a:t>
            </a:r>
            <a:r>
              <a:rPr lang="en-GB" sz="4000" dirty="0" smtClean="0"/>
              <a:t>esearch </a:t>
            </a:r>
            <a:r>
              <a:rPr lang="en-GB" sz="4000" dirty="0"/>
              <a:t>D</a:t>
            </a:r>
            <a:r>
              <a:rPr lang="en-GB" sz="4000" dirty="0" smtClean="0"/>
              <a:t>ata</a:t>
            </a:r>
            <a:endParaRPr lang="en-GB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Some questions…</a:t>
            </a:r>
          </a:p>
          <a:p>
            <a:r>
              <a:rPr lang="en-GB" dirty="0" smtClean="0"/>
              <a:t>1)What are the defining characteristics of a phonetic style?</a:t>
            </a:r>
          </a:p>
          <a:p>
            <a:r>
              <a:rPr lang="en-GB" dirty="0" smtClean="0"/>
              <a:t>2) How can spontaneous speech be identified?</a:t>
            </a:r>
          </a:p>
          <a:p>
            <a:r>
              <a:rPr lang="en-GB" dirty="0" smtClean="0"/>
              <a:t>3)Where can spontaneous speech be recorded for an experiment?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1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• </a:t>
            </a:r>
            <a:r>
              <a:rPr lang="en-US" dirty="0"/>
              <a:t>Nonverbal communication includes proxemics, facial expressions and gestures.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These features are important because they help to carry a large part of a speaker’s overall message.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They can therefore be exploited by pronunciation teachers for rhythm, tonic syllables and word-stress.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There are cultural differences in the interpretation of many nonverbal features.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5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applications?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www.youtube.com/watch?v=4jwUXV4QaTw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Working with data…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Inferential statistics</a:t>
            </a:r>
          </a:p>
          <a:p>
            <a:r>
              <a:rPr lang="en-GB" b="1" dirty="0" smtClean="0"/>
              <a:t>significance</a:t>
            </a:r>
          </a:p>
          <a:p>
            <a:r>
              <a:rPr lang="en-GB" dirty="0" smtClean="0"/>
              <a:t>t-test – 3.83</a:t>
            </a:r>
          </a:p>
          <a:p>
            <a:r>
              <a:rPr lang="en-GB" dirty="0" err="1"/>
              <a:t>d</a:t>
            </a:r>
            <a:r>
              <a:rPr lang="en-GB" dirty="0" err="1" smtClean="0"/>
              <a:t>f</a:t>
            </a:r>
            <a:r>
              <a:rPr lang="en-GB" dirty="0" smtClean="0"/>
              <a:t> – degree of freedom - 36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32970"/>
              </p:ext>
            </p:extLst>
          </p:nvPr>
        </p:nvGraphicFramePr>
        <p:xfrm>
          <a:off x="6861754" y="729720"/>
          <a:ext cx="4034843" cy="522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829210" imgH="7543561" progId="AcroExch.Document.DC">
                  <p:embed/>
                </p:oleObj>
              </mc:Choice>
              <mc:Fallback>
                <p:oleObj name="Acrobat Document" r:id="rId3" imgW="5829210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1754" y="729720"/>
                        <a:ext cx="4034843" cy="5222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13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assignment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Adam Brown – Chapter 33, p.219</a:t>
            </a:r>
          </a:p>
          <a:p>
            <a:r>
              <a:rPr lang="en-GB" smtClean="0"/>
              <a:t>Computing t-test – to read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reasons why nonverbal communication is important 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several types of nonverbal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 use </a:t>
            </a:r>
            <a:r>
              <a:rPr lang="en-US" dirty="0"/>
              <a:t>nonverbal communication in teaching pronunciation.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39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Nonverbal communication</a:t>
            </a:r>
            <a:r>
              <a:rPr lang="en-US" sz="2800" dirty="0"/>
              <a:t> (NVC) is the transmission of messages or signals through a </a:t>
            </a:r>
            <a:r>
              <a:rPr lang="en-US" sz="2800" b="1" dirty="0"/>
              <a:t>nonverbal</a:t>
            </a:r>
            <a:r>
              <a:rPr lang="en-US" sz="2800" dirty="0"/>
              <a:t> platform such as eye contact, facial expressions, gestures, posture, and the distance between two </a:t>
            </a:r>
            <a:r>
              <a:rPr lang="en-US" sz="2800" dirty="0" smtClean="0"/>
              <a:t>or more individuals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Facial</a:t>
            </a:r>
            <a:r>
              <a:rPr lang="cs-CZ" dirty="0"/>
              <a:t> </a:t>
            </a:r>
            <a:r>
              <a:rPr lang="cs-CZ" dirty="0" err="1"/>
              <a:t>Expressions</a:t>
            </a:r>
            <a:endParaRPr lang="cs-CZ" dirty="0"/>
          </a:p>
          <a:p>
            <a:r>
              <a:rPr lang="cs-CZ" dirty="0" err="1"/>
              <a:t>Paralinguistics</a:t>
            </a:r>
            <a:endParaRPr lang="cs-CZ" dirty="0"/>
          </a:p>
          <a:p>
            <a:r>
              <a:rPr lang="cs-CZ" dirty="0"/>
              <a:t>Body </a:t>
            </a: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Posture</a:t>
            </a:r>
            <a:endParaRPr lang="cs-CZ" dirty="0"/>
          </a:p>
          <a:p>
            <a:r>
              <a:rPr lang="cs-CZ" dirty="0" err="1"/>
              <a:t>Proxemics</a:t>
            </a:r>
            <a:endParaRPr lang="cs-CZ" dirty="0"/>
          </a:p>
          <a:p>
            <a:r>
              <a:rPr lang="cs-CZ" dirty="0" err="1"/>
              <a:t>Eye</a:t>
            </a:r>
            <a:r>
              <a:rPr lang="cs-CZ" dirty="0"/>
              <a:t> Gaze</a:t>
            </a:r>
          </a:p>
          <a:p>
            <a:r>
              <a:rPr lang="cs-CZ" dirty="0" err="1"/>
              <a:t>Haptics</a:t>
            </a:r>
            <a:endParaRPr lang="cs-CZ" dirty="0"/>
          </a:p>
          <a:p>
            <a:r>
              <a:rPr lang="cs-CZ" dirty="0" err="1"/>
              <a:t>Appearance</a:t>
            </a:r>
            <a:endParaRPr lang="cs-CZ" dirty="0"/>
          </a:p>
          <a:p>
            <a:r>
              <a:rPr lang="cs-CZ" dirty="0" err="1"/>
              <a:t>Artifacts</a:t>
            </a:r>
            <a:endParaRPr lang="cs-CZ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841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Extra-linguistic situation</a:t>
            </a:r>
            <a:endParaRPr lang="en-GB" dirty="0"/>
          </a:p>
        </p:txBody>
      </p:sp>
      <p:pic>
        <p:nvPicPr>
          <p:cNvPr id="1026" name="Picture 2" descr="Accuracy in E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30" y="2458117"/>
            <a:ext cx="5386648" cy="36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DF] Improving Performance of Transfer-Driven Machine Translation with  Extra-Linguistic Informatioon from Context, Situation and Environment |  Semantic Sch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6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Mehrabian’s</a:t>
            </a:r>
            <a:r>
              <a:rPr lang="en-US" dirty="0"/>
              <a:t> experiment</a:t>
            </a:r>
            <a:br>
              <a:rPr lang="en-US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036618"/>
            <a:ext cx="9601196" cy="3839250"/>
          </a:xfrm>
        </p:spPr>
        <p:txBody>
          <a:bodyPr>
            <a:normAutofit fontScale="92500"/>
          </a:bodyPr>
          <a:lstStyle/>
          <a:p>
            <a:r>
              <a:rPr lang="en-US" dirty="0"/>
              <a:t>Nonverbal communication conveys a large part of a speaker’s overall message. 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7% Verbal liking</a:t>
            </a:r>
          </a:p>
          <a:p>
            <a:pPr marL="0" indent="0">
              <a:buNone/>
            </a:pPr>
            <a:r>
              <a:rPr lang="en-US" sz="1400" dirty="0" smtClean="0"/>
              <a:t>38</a:t>
            </a:r>
            <a:r>
              <a:rPr lang="en-US" sz="1400" dirty="0"/>
              <a:t>% Vocal </a:t>
            </a:r>
            <a:r>
              <a:rPr lang="en-US" sz="1400" dirty="0" smtClean="0"/>
              <a:t>liking</a:t>
            </a:r>
          </a:p>
          <a:p>
            <a:pPr marL="0" indent="0">
              <a:buNone/>
            </a:pPr>
            <a:r>
              <a:rPr lang="en-US" sz="1400" dirty="0" smtClean="0"/>
              <a:t>55</a:t>
            </a:r>
            <a:r>
              <a:rPr lang="en-US" sz="1400" dirty="0"/>
              <a:t>% Facial liking 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Nonverbal features often accompany and work together with verbal features. </a:t>
            </a:r>
          </a:p>
          <a:p>
            <a:pPr marL="0" indent="0">
              <a:buNone/>
            </a:pPr>
            <a:r>
              <a:rPr lang="en-US" sz="2800" dirty="0"/>
              <a:t>Nonverbal communication is another channel that can be exploited in the teaching of pronunciation.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79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Hall</a:t>
            </a:r>
            <a:r>
              <a:rPr lang="cs-CZ" dirty="0"/>
              <a:t> </a:t>
            </a:r>
            <a:r>
              <a:rPr lang="en-US" dirty="0" smtClean="0"/>
              <a:t>experiment into proxemics </a:t>
            </a:r>
            <a:r>
              <a:rPr lang="cs-CZ" dirty="0" smtClean="0"/>
              <a:t>(1966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intimate distance </a:t>
            </a:r>
            <a:r>
              <a:rPr lang="en-US" dirty="0"/>
              <a:t>for embracing, touching or whispering (15–45 cm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personal </a:t>
            </a:r>
            <a:r>
              <a:rPr lang="en-US" b="1" dirty="0"/>
              <a:t>distance </a:t>
            </a:r>
            <a:r>
              <a:rPr lang="en-US" dirty="0"/>
              <a:t>for interactions among good friends (45–120 cm) </a:t>
            </a:r>
            <a:endParaRPr lang="en-US" dirty="0" smtClean="0"/>
          </a:p>
          <a:p>
            <a:r>
              <a:rPr lang="en-US" b="1" dirty="0" smtClean="0"/>
              <a:t>social </a:t>
            </a:r>
            <a:r>
              <a:rPr lang="en-US" b="1" dirty="0"/>
              <a:t>distance </a:t>
            </a:r>
            <a:r>
              <a:rPr lang="en-US" dirty="0"/>
              <a:t>for interactions among acquaintances (1.2–3.5 m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public </a:t>
            </a:r>
            <a:r>
              <a:rPr lang="en-US" b="1" dirty="0"/>
              <a:t>distance </a:t>
            </a:r>
            <a:r>
              <a:rPr lang="en-US" dirty="0"/>
              <a:t>for public speaking (over 3.5 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McNeill</a:t>
            </a:r>
            <a:r>
              <a:rPr lang="cs-CZ" dirty="0"/>
              <a:t> </a:t>
            </a:r>
            <a:r>
              <a:rPr lang="en-US" dirty="0" smtClean="0"/>
              <a:t>classification of gestures </a:t>
            </a:r>
            <a:r>
              <a:rPr lang="cs-CZ" dirty="0" smtClean="0"/>
              <a:t>(1992)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Deictic</a:t>
            </a:r>
            <a:r>
              <a:rPr lang="en-US" dirty="0"/>
              <a:t> (or pointing, or indicator) gestures have a pointing function. </a:t>
            </a:r>
          </a:p>
          <a:p>
            <a:r>
              <a:rPr lang="en-US" dirty="0" smtClean="0"/>
              <a:t> </a:t>
            </a:r>
            <a:r>
              <a:rPr lang="en-US" b="1" dirty="0"/>
              <a:t>Counting gestures </a:t>
            </a:r>
            <a:r>
              <a:rPr lang="en-US" dirty="0"/>
              <a:t>use the </a:t>
            </a:r>
            <a:r>
              <a:rPr lang="en-US" dirty="0" smtClean="0"/>
              <a:t>fingers </a:t>
            </a:r>
            <a:r>
              <a:rPr lang="en-US" dirty="0"/>
              <a:t>to count the items in a list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Beats</a:t>
            </a:r>
            <a:r>
              <a:rPr lang="en-US" dirty="0" smtClean="0"/>
              <a:t> use </a:t>
            </a:r>
            <a:r>
              <a:rPr lang="en-US" dirty="0"/>
              <a:t>the hands to align with the stress of </a:t>
            </a:r>
            <a:r>
              <a:rPr lang="en-US" dirty="0" smtClean="0"/>
              <a:t>speech.</a:t>
            </a:r>
          </a:p>
          <a:p>
            <a:r>
              <a:rPr lang="en-US" dirty="0" smtClean="0"/>
              <a:t> </a:t>
            </a:r>
            <a:r>
              <a:rPr lang="en-US" b="1" dirty="0"/>
              <a:t>Iconic</a:t>
            </a:r>
            <a:r>
              <a:rPr lang="en-US" dirty="0"/>
              <a:t> gestures represent the meaning of the message in a direct way. </a:t>
            </a:r>
            <a:r>
              <a:rPr lang="en-US" dirty="0" smtClean="0"/>
              <a:t>(</a:t>
            </a:r>
            <a:r>
              <a:rPr lang="en-US" dirty="0" err="1" smtClean="0"/>
              <a:t>kinetographic</a:t>
            </a:r>
            <a:r>
              <a:rPr lang="en-US" dirty="0" smtClean="0"/>
              <a:t> or pictographic)</a:t>
            </a:r>
          </a:p>
          <a:p>
            <a:r>
              <a:rPr lang="en-US" dirty="0" smtClean="0"/>
              <a:t> </a:t>
            </a:r>
            <a:r>
              <a:rPr lang="en-US" b="1" dirty="0"/>
              <a:t>Affect displays </a:t>
            </a:r>
            <a:r>
              <a:rPr lang="en-US" dirty="0"/>
              <a:t>use gestures as part of the nonverbal expression of feelings such as happiness, surprise and fear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Metaphoric </a:t>
            </a:r>
            <a:r>
              <a:rPr lang="en-US" b="1" dirty="0"/>
              <a:t>gestures </a:t>
            </a:r>
            <a:r>
              <a:rPr lang="en-US" dirty="0"/>
              <a:t>are like iconic ones, but represent an abstract idea rather than a concrete </a:t>
            </a:r>
            <a:r>
              <a:rPr lang="en-US" dirty="0" smtClean="0"/>
              <a:t>one.</a:t>
            </a:r>
          </a:p>
          <a:p>
            <a:r>
              <a:rPr lang="en-US" dirty="0" smtClean="0"/>
              <a:t> </a:t>
            </a:r>
            <a:r>
              <a:rPr lang="en-US" b="1" dirty="0"/>
              <a:t>Emblems</a:t>
            </a:r>
            <a:r>
              <a:rPr lang="en-US" dirty="0"/>
              <a:t> are conventional representations of visual or logical </a:t>
            </a:r>
            <a:r>
              <a:rPr lang="en-US" dirty="0" smtClean="0"/>
              <a:t>meanings (V for victory)</a:t>
            </a:r>
          </a:p>
          <a:p>
            <a:r>
              <a:rPr lang="en-US" dirty="0" smtClean="0"/>
              <a:t> </a:t>
            </a:r>
            <a:r>
              <a:rPr lang="en-US" b="1" dirty="0"/>
              <a:t>Regulators</a:t>
            </a:r>
            <a:r>
              <a:rPr lang="en-US" dirty="0"/>
              <a:t> are used to control the turn-taking of speakers in a </a:t>
            </a:r>
            <a:r>
              <a:rPr lang="en-US" dirty="0" smtClean="0"/>
              <a:t>conversation</a:t>
            </a:r>
          </a:p>
          <a:p>
            <a:r>
              <a:rPr lang="en-US" dirty="0" smtClean="0"/>
              <a:t> </a:t>
            </a:r>
            <a:r>
              <a:rPr lang="en-US" b="1" dirty="0"/>
              <a:t>Adaptors</a:t>
            </a:r>
            <a:r>
              <a:rPr lang="en-US" dirty="0"/>
              <a:t> are unconscious movements related to the satisfaction of bodily </a:t>
            </a:r>
            <a:r>
              <a:rPr lang="en-US" dirty="0" smtClean="0"/>
              <a:t>needs.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8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practice</a:t>
            </a:r>
            <a:r>
              <a:rPr lang="en-GB" dirty="0" smtClean="0"/>
              <a:t>… 1:17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www.youtube.com/watch?v=wW1lY5jFNcQ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2050" name="Picture 2" descr="Two photos each of Donald Trump and Joe Biden, debat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60" y="2557463"/>
            <a:ext cx="489228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3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teaching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Teaching rhythm</a:t>
            </a:r>
          </a:p>
          <a:p>
            <a:pPr marL="0" indent="0">
              <a:buNone/>
            </a:pPr>
            <a:r>
              <a:rPr lang="en-US" sz="1200" dirty="0"/>
              <a:t>ONE , TWO , THREE , FOUR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a </a:t>
            </a:r>
            <a:r>
              <a:rPr lang="en-US" sz="1200" dirty="0"/>
              <a:t>ONE , and a TWO , and a THREE , and a FOUR</a:t>
            </a:r>
            <a:endParaRPr lang="en-GB" sz="1200" dirty="0" smtClean="0"/>
          </a:p>
          <a:p>
            <a:r>
              <a:rPr lang="en-GB" dirty="0" smtClean="0"/>
              <a:t>Teaching Intonation (melody and focus)</a:t>
            </a:r>
          </a:p>
          <a:p>
            <a:r>
              <a:rPr lang="en-US" sz="1500" dirty="0"/>
              <a:t>DAVID drove to London on Friday night (It wasn’t Mary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David DROVE to London on Friday night (He didn’t </a:t>
            </a:r>
            <a:r>
              <a:rPr lang="en-US" sz="1500" dirty="0" err="1"/>
              <a:t>fl</a:t>
            </a:r>
            <a:r>
              <a:rPr lang="en-US" sz="1500" dirty="0"/>
              <a:t> y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David drove to </a:t>
            </a:r>
            <a:r>
              <a:rPr lang="en-US" sz="1500" dirty="0" err="1" smtClean="0"/>
              <a:t>LONdon</a:t>
            </a:r>
            <a:r>
              <a:rPr lang="en-US" sz="1500" dirty="0" smtClean="0"/>
              <a:t> </a:t>
            </a:r>
            <a:r>
              <a:rPr lang="en-US" sz="1500" dirty="0"/>
              <a:t>on Friday night (He drove to London, not Birmingham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David drove to London on </a:t>
            </a:r>
            <a:r>
              <a:rPr lang="en-US" sz="1500" dirty="0" err="1" smtClean="0"/>
              <a:t>FRIday</a:t>
            </a:r>
            <a:r>
              <a:rPr lang="en-US" sz="1500" dirty="0" smtClean="0"/>
              <a:t> </a:t>
            </a:r>
            <a:r>
              <a:rPr lang="en-US" sz="1500" dirty="0"/>
              <a:t>night (It wasn’t Thursday night) </a:t>
            </a:r>
            <a:endParaRPr lang="en-US" sz="1500" dirty="0" smtClean="0"/>
          </a:p>
          <a:p>
            <a:r>
              <a:rPr lang="en-US" sz="1500" dirty="0" smtClean="0"/>
              <a:t>David </a:t>
            </a:r>
            <a:r>
              <a:rPr lang="en-US" sz="1500" dirty="0"/>
              <a:t>drove to London on Friday NIGHT (It wasn’t Friday afternoon</a:t>
            </a:r>
            <a:r>
              <a:rPr lang="en-US" sz="1500" dirty="0" smtClean="0"/>
              <a:t>)</a:t>
            </a:r>
            <a:endParaRPr lang="en-GB" sz="1500" dirty="0" smtClean="0"/>
          </a:p>
          <a:p>
            <a:r>
              <a:rPr lang="en-US" dirty="0"/>
              <a:t>Mention also ought to be made of the use of nonverbal features in oral presentations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100" dirty="0" smtClean="0"/>
              <a:t>- posture/ eye contact/body language. </a:t>
            </a:r>
            <a:endParaRPr lang="en-GB" sz="21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601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552</Words>
  <Application>Microsoft Office PowerPoint</Application>
  <PresentationFormat>Širokoúhlá obrazovka</PresentationFormat>
  <Paragraphs>70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Garamond</vt:lpstr>
      <vt:lpstr>Organika</vt:lpstr>
      <vt:lpstr>Acrobat Document</vt:lpstr>
      <vt:lpstr>Nonverbal Means of Communication. Analysing Research Data</vt:lpstr>
      <vt:lpstr>Plan</vt:lpstr>
      <vt:lpstr>Nonverbal communication (NVC) is the transmission of messages or signals through a nonverbal platform such as eye contact, facial expressions, gestures, posture, and the distance between two or more individuals.</vt:lpstr>
      <vt:lpstr>Extra-linguistic situation</vt:lpstr>
      <vt:lpstr>Mehrabian’s experiment </vt:lpstr>
      <vt:lpstr>Hall experiment into proxemics (1966)</vt:lpstr>
      <vt:lpstr>McNeill classification of gestures (1992)</vt:lpstr>
      <vt:lpstr>Some practice… 1:17 https://www.youtube.com/watch?v=wW1lY5jFNcQ </vt:lpstr>
      <vt:lpstr>Implications for teaching</vt:lpstr>
      <vt:lpstr>Summary</vt:lpstr>
      <vt:lpstr>More applications?</vt:lpstr>
      <vt:lpstr>Working with data…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-Verbal Means of Communication. Analysing Research Data</dc:title>
  <dc:creator>Zuzana Šaffková</dc:creator>
  <cp:lastModifiedBy>Zuzana Šaffková</cp:lastModifiedBy>
  <cp:revision>11</cp:revision>
  <dcterms:created xsi:type="dcterms:W3CDTF">2020-12-14T07:16:30Z</dcterms:created>
  <dcterms:modified xsi:type="dcterms:W3CDTF">2020-12-16T13:15:58Z</dcterms:modified>
</cp:coreProperties>
</file>