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55FA1-D0BA-4450-9BF6-069E155B6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12C802-BBA6-4D0D-9EA8-4C5B80D87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0CDF74-EAAC-498E-9BA0-6ED7169F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D59-1AAE-4D22-97BF-14D519665DF9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C3CFD7-EE32-4401-97A0-C2CEAEFC7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6D2E54-8284-436C-B304-81ADEC5C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BE5-3AEF-41A6-B6FC-761533F10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03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CF455-298C-476D-928E-6074F9D7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20DD95-915C-449C-BF9E-665A51220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E5255C-0670-40AE-A57F-0E993404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D59-1AAE-4D22-97BF-14D519665DF9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B5F0C4-6300-4CBD-8D20-73D692D8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6AE25A-C2D3-467F-8451-BA24EB3B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BE5-3AEF-41A6-B6FC-761533F10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0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FB63BCD-7D23-4540-8084-D7AB268CB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62C988-181A-4A77-B671-104C39C84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72F8A0-DE4F-4BD0-84F0-CDD8DF3AB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D59-1AAE-4D22-97BF-14D519665DF9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4FBDF7-80FB-477E-B7BC-75C63E168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5DCC6F-9315-442A-8406-0FCE77EFC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BE5-3AEF-41A6-B6FC-761533F10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55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938D7-2403-4DF3-AA2E-6E4AEE75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E015E7-0CFE-4F74-8C69-E1A90A41D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24C2ED-0F90-448C-981B-6A43CE34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D59-1AAE-4D22-97BF-14D519665DF9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B2A2C1-6E97-4735-8C5B-F4553AF96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96F06B-856A-4169-8EB9-AB997C1A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BE5-3AEF-41A6-B6FC-761533F10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56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E1924-2E88-4E88-8FFA-5024CA706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E4E2849-3C6D-47EA-BA37-BCCDB2697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8C0F98-6000-47AE-9D04-479D55D85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D59-1AAE-4D22-97BF-14D519665DF9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66566F-BEEF-4381-8F21-8C41F301A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86EB06-E3B0-406C-A908-9153F01FA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BE5-3AEF-41A6-B6FC-761533F10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80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5462C-5052-41CC-A470-B603608C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66859A-35B1-487B-B9CD-EB3D55592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530E1CF-C4E4-4222-87BD-9D7A75833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9879EE-EE8D-4C9D-AA9E-915EB13F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D59-1AAE-4D22-97BF-14D519665DF9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D993BB-D01A-40CC-9D1C-D0FAC9BB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B38B61-2AFC-4697-B350-CB4701D8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BE5-3AEF-41A6-B6FC-761533F10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86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56DD8-285B-4A04-BFEF-E9C59A71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5A6A963-AC2D-40F9-9E56-F98F920D6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7B5DF83-4788-4B90-9858-BFD6FD84B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CF40C6B-C8A7-43C6-8756-26ACDB9435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E53A7BB-8F8A-42A6-9A13-5BD311900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00719B6-F715-4670-B5F5-8A6B481CA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D59-1AAE-4D22-97BF-14D519665DF9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D20F42E-2771-4D86-8991-94B390F6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C061C11-DF13-4DC2-93A2-6D685291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BE5-3AEF-41A6-B6FC-761533F10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16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1F69DF-FF86-4D1E-B26B-690EF16A3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80DC5B5-3437-4B37-AB3F-ACB21BEA4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D59-1AAE-4D22-97BF-14D519665DF9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1BD29B-4836-48EA-9DCE-3DEA765CF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AC97CC-2F14-4201-88A7-0E7EBDA0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BE5-3AEF-41A6-B6FC-761533F10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71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FED7133-F199-4C52-B19B-C86A4BA71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D59-1AAE-4D22-97BF-14D519665DF9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A2594F-676E-4C75-B718-3148F21F2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C4710EA-9AA6-4249-9010-3CAE3B6D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BE5-3AEF-41A6-B6FC-761533F10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21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01A35-B6F4-43BF-A21F-F2F483ED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C8BFAB-6E72-4809-A788-C9DF02D7E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7D51C11-F129-47FB-8667-DA0E958B5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976940-BC71-461B-8E85-0EE17FA1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D59-1AAE-4D22-97BF-14D519665DF9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51D33B-8205-4D01-8D0E-29DB9EC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7DD737-21A8-4378-8FDD-75623930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BE5-3AEF-41A6-B6FC-761533F10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25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31CCC-28CE-43DE-BD78-35111C6E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850576-00F5-42BC-B32F-79FFED244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3CCC631-E018-4121-B00D-0D2CD86D0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868D4-1DCC-4831-B4E3-9CD9E4CB3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D59-1AAE-4D22-97BF-14D519665DF9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721073-E853-4359-9E3F-133A0C23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B1221A-8FA9-4F7F-A0BF-7EA545F1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5BE5-3AEF-41A6-B6FC-761533F10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53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E0D27D-FD70-48D5-97A4-B0B51C12E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DB71BEF-6285-47C7-9E01-CF59F89E3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EB9310-3820-4759-9007-A5CDB491B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D8D59-1AAE-4D22-97BF-14D519665DF9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3C4272-F30F-4272-93EA-F1C5036C3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7BC089-872E-4B88-86F4-37DB13E92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C5BE5-3AEF-41A6-B6FC-761533F10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21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5.jpe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39344" y="3234750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Fyzikální principy tvorby </a:t>
            </a:r>
            <a:r>
              <a:rPr lang="cs-CZ" b="1" dirty="0" err="1">
                <a:solidFill>
                  <a:srgbClr val="7030A0"/>
                </a:solidFill>
              </a:rPr>
              <a:t>nanovláken</a:t>
            </a:r>
            <a:r>
              <a:rPr lang="cs-CZ" b="1" dirty="0">
                <a:solidFill>
                  <a:srgbClr val="7030A0"/>
                </a:solidFill>
              </a:rPr>
              <a:t> pro FT 2022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939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doc. Ing. Pavel Pokorný,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424" y="2579065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3180502" y="1515051"/>
            <a:ext cx="65862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A2: Rozvoj v oblasti distanční výuky, online výuky a </a:t>
            </a:r>
            <a:r>
              <a:rPr lang="cs-CZ" sz="1400" b="1" u="sng" dirty="0" err="1"/>
              <a:t>blended</a:t>
            </a:r>
            <a:r>
              <a:rPr lang="cs-CZ" sz="1400" b="1" u="sng" dirty="0"/>
              <a:t> learning</a:t>
            </a:r>
          </a:p>
          <a:p>
            <a:pPr algn="ctr"/>
            <a:endParaRPr lang="cs-CZ" sz="800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pic>
        <p:nvPicPr>
          <p:cNvPr id="16" name="Obrázek 15" descr="https://opp.cuni.cz/OPP-85-version1-_npo1_252_67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F6F26A4-6CEA-4ECA-B661-D7783092A904}"/>
              </a:ext>
            </a:extLst>
          </p:cNvPr>
          <p:cNvSpPr txBox="1"/>
          <p:nvPr/>
        </p:nvSpPr>
        <p:spPr>
          <a:xfrm>
            <a:off x="1174376" y="2859742"/>
            <a:ext cx="978945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Elektrický tlak a elektrická dvojvrstva a jejich funkce při elektrickém zvlákňování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90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Skupina 9">
            <a:extLst>
              <a:ext uri="{FF2B5EF4-FFF2-40B4-BE49-F238E27FC236}">
                <a16:creationId xmlns:a16="http://schemas.microsoft.com/office/drawing/2014/main" id="{6A5F64B1-1FF7-4300-B840-58E1EB1D6D7A}"/>
              </a:ext>
            </a:extLst>
          </p:cNvPr>
          <p:cNvGrpSpPr/>
          <p:nvPr/>
        </p:nvGrpSpPr>
        <p:grpSpPr>
          <a:xfrm>
            <a:off x="200297" y="1209453"/>
            <a:ext cx="11634652" cy="3240537"/>
            <a:chOff x="200297" y="1209453"/>
            <a:chExt cx="11634652" cy="3240537"/>
          </a:xfrm>
        </p:grpSpPr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A7F7C6AA-ADEC-4C21-9399-58BBCABD0FDF}"/>
                </a:ext>
              </a:extLst>
            </p:cNvPr>
            <p:cNvSpPr txBox="1"/>
            <p:nvPr/>
          </p:nvSpPr>
          <p:spPr>
            <a:xfrm>
              <a:off x="200297" y="1209453"/>
              <a:ext cx="11634652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/>
                <a:t> </a:t>
              </a:r>
            </a:p>
            <a:p>
              <a:endParaRPr lang="cs-CZ" sz="2800" b="1" dirty="0"/>
            </a:p>
            <a:p>
              <a:endParaRPr lang="cs-CZ" sz="2800" b="1" dirty="0"/>
            </a:p>
            <a:p>
              <a:r>
                <a:rPr lang="cs-CZ" sz="2400" b="1" dirty="0"/>
                <a:t>Gaussova věta elektrostatiky:</a:t>
              </a:r>
            </a:p>
            <a:p>
              <a:endParaRPr lang="cs-CZ" sz="2400" b="1" dirty="0"/>
            </a:p>
            <a:p>
              <a:endParaRPr lang="cs-CZ" sz="2400" dirty="0"/>
            </a:p>
          </p:txBody>
        </p:sp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9F37FF42-502F-4A4D-A9A4-EB9AAA9CD9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40252" y="1965655"/>
              <a:ext cx="3017782" cy="2484335"/>
            </a:xfrm>
            <a:prstGeom prst="rect">
              <a:avLst/>
            </a:prstGeom>
          </p:spPr>
        </p:pic>
        <p:pic>
          <p:nvPicPr>
            <p:cNvPr id="14" name="Obrázek 13">
              <a:extLst>
                <a:ext uri="{FF2B5EF4-FFF2-40B4-BE49-F238E27FC236}">
                  <a16:creationId xmlns:a16="http://schemas.microsoft.com/office/drawing/2014/main" id="{1AD01555-4DD0-4E32-953A-CDD3FDE01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89728" y="2408238"/>
              <a:ext cx="2825472" cy="1512404"/>
            </a:xfrm>
            <a:prstGeom prst="rect">
              <a:avLst/>
            </a:prstGeom>
          </p:spPr>
        </p:pic>
        <p:sp>
          <p:nvSpPr>
            <p:cNvPr id="15" name="Šipka doprava 9">
              <a:extLst>
                <a:ext uri="{FF2B5EF4-FFF2-40B4-BE49-F238E27FC236}">
                  <a16:creationId xmlns:a16="http://schemas.microsoft.com/office/drawing/2014/main" id="{6D2C8228-6DC8-428B-B014-C646CED514B5}"/>
                </a:ext>
              </a:extLst>
            </p:cNvPr>
            <p:cNvSpPr/>
            <p:nvPr/>
          </p:nvSpPr>
          <p:spPr>
            <a:xfrm>
              <a:off x="7452226" y="2936308"/>
              <a:ext cx="1052052" cy="58349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81453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80FC2C61-A2A0-4F1C-82C6-AB48BDB6EC8B}"/>
              </a:ext>
            </a:extLst>
          </p:cNvPr>
          <p:cNvGrpSpPr/>
          <p:nvPr/>
        </p:nvGrpSpPr>
        <p:grpSpPr>
          <a:xfrm>
            <a:off x="385510" y="696499"/>
            <a:ext cx="11390811" cy="5663097"/>
            <a:chOff x="385510" y="1476437"/>
            <a:chExt cx="11390811" cy="5663097"/>
          </a:xfrm>
        </p:grpSpPr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D5471D91-8904-48B4-A59D-CF4E82CBA3EA}"/>
                </a:ext>
              </a:extLst>
            </p:cNvPr>
            <p:cNvSpPr txBox="1"/>
            <p:nvPr/>
          </p:nvSpPr>
          <p:spPr>
            <a:xfrm>
              <a:off x="385510" y="1568778"/>
              <a:ext cx="11390811" cy="5570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/>
                <a:t> </a:t>
              </a:r>
              <a:r>
                <a:rPr lang="cs-CZ" sz="2400" b="1" dirty="0"/>
                <a:t>Elektrický tlak</a:t>
              </a:r>
            </a:p>
            <a:p>
              <a:endParaRPr lang="cs-CZ" sz="2400" b="1" dirty="0"/>
            </a:p>
            <a:p>
              <a:r>
                <a:rPr lang="cs-CZ" sz="2000" b="1" dirty="0"/>
                <a:t>Uvnitř tělesa platí</a:t>
              </a:r>
            </a:p>
            <a:p>
              <a:endParaRPr lang="cs-CZ" sz="2000" b="1" dirty="0"/>
            </a:p>
            <a:p>
              <a:endParaRPr lang="cs-CZ" sz="2000" b="1" dirty="0"/>
            </a:p>
            <a:p>
              <a:r>
                <a:rPr lang="cs-CZ" sz="2000" b="1" dirty="0"/>
                <a:t>Z fyziky víme, že tlak je síla na plochu</a:t>
              </a:r>
            </a:p>
            <a:p>
              <a:endParaRPr lang="cs-CZ" sz="2000" b="1" dirty="0"/>
            </a:p>
            <a:p>
              <a:endParaRPr lang="cs-CZ" sz="2000" b="1" dirty="0"/>
            </a:p>
            <a:p>
              <a:endParaRPr lang="cs-CZ" sz="2000" b="1" dirty="0"/>
            </a:p>
            <a:p>
              <a:r>
                <a:rPr lang="cs-CZ" sz="2000" b="1" dirty="0"/>
                <a:t>Elektrická síla je</a:t>
              </a:r>
            </a:p>
            <a:p>
              <a:endParaRPr lang="cs-CZ" sz="2000" b="1" dirty="0"/>
            </a:p>
            <a:p>
              <a:endParaRPr lang="cs-CZ" sz="2000" b="1" dirty="0"/>
            </a:p>
            <a:p>
              <a:endParaRPr lang="cs-CZ" sz="2000" b="1" dirty="0"/>
            </a:p>
            <a:p>
              <a:r>
                <a:rPr lang="cs-CZ" sz="2000" b="1" dirty="0"/>
                <a:t>Z Gaussova zákona plyne</a:t>
              </a:r>
            </a:p>
            <a:p>
              <a:endParaRPr lang="cs-CZ" sz="2000" b="1" dirty="0"/>
            </a:p>
            <a:p>
              <a:endParaRPr lang="cs-CZ" sz="2000" b="1" dirty="0"/>
            </a:p>
            <a:p>
              <a:r>
                <a:rPr lang="cs-CZ" sz="2400" b="1" dirty="0"/>
                <a:t> </a:t>
              </a:r>
            </a:p>
          </p:txBody>
        </p:sp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F877D9FD-BA93-4A33-92D1-BAFBEABB4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70712" y="1476437"/>
              <a:ext cx="1752752" cy="1798476"/>
            </a:xfrm>
            <a:prstGeom prst="rect">
              <a:avLst/>
            </a:prstGeom>
          </p:spPr>
        </p:pic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0EFC807B-8AF7-4C2F-9284-00100D2C6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659789" y="3864037"/>
              <a:ext cx="3863675" cy="2690093"/>
            </a:xfrm>
            <a:prstGeom prst="rect">
              <a:avLst/>
            </a:prstGeom>
          </p:spPr>
        </p:pic>
        <p:pic>
          <p:nvPicPr>
            <p:cNvPr id="14" name="Obrázek 13">
              <a:extLst>
                <a:ext uri="{FF2B5EF4-FFF2-40B4-BE49-F238E27FC236}">
                  <a16:creationId xmlns:a16="http://schemas.microsoft.com/office/drawing/2014/main" id="{55F320D0-605F-402C-8244-EDD5EE7C9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017322" y="2221519"/>
              <a:ext cx="6167114" cy="596154"/>
            </a:xfrm>
            <a:prstGeom prst="rect">
              <a:avLst/>
            </a:prstGeom>
          </p:spPr>
        </p:pic>
        <p:pic>
          <p:nvPicPr>
            <p:cNvPr id="15" name="Obrázek 14">
              <a:extLst>
                <a:ext uri="{FF2B5EF4-FFF2-40B4-BE49-F238E27FC236}">
                  <a16:creationId xmlns:a16="http://schemas.microsoft.com/office/drawing/2014/main" id="{5D721B7B-F23E-4479-A582-3EBE7D0EC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786932" y="2894088"/>
              <a:ext cx="1892542" cy="1304464"/>
            </a:xfrm>
            <a:prstGeom prst="rect">
              <a:avLst/>
            </a:prstGeom>
          </p:spPr>
        </p:pic>
        <p:pic>
          <p:nvPicPr>
            <p:cNvPr id="19" name="Obrázek 18">
              <a:extLst>
                <a:ext uri="{FF2B5EF4-FFF2-40B4-BE49-F238E27FC236}">
                  <a16:creationId xmlns:a16="http://schemas.microsoft.com/office/drawing/2014/main" id="{A1F9858E-967D-40EC-BCCC-8803E8D05C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786933" y="4274776"/>
              <a:ext cx="1892542" cy="621639"/>
            </a:xfrm>
            <a:prstGeom prst="rect">
              <a:avLst/>
            </a:prstGeom>
          </p:spPr>
        </p:pic>
        <p:pic>
          <p:nvPicPr>
            <p:cNvPr id="20" name="Obrázek 19">
              <a:extLst>
                <a:ext uri="{FF2B5EF4-FFF2-40B4-BE49-F238E27FC236}">
                  <a16:creationId xmlns:a16="http://schemas.microsoft.com/office/drawing/2014/main" id="{690A355E-B591-4D66-964F-C8F0352EC5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545876" y="5209083"/>
              <a:ext cx="2698241" cy="10341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552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>
            <a:extLst>
              <a:ext uri="{FF2B5EF4-FFF2-40B4-BE49-F238E27FC236}">
                <a16:creationId xmlns:a16="http://schemas.microsoft.com/office/drawing/2014/main" id="{BF4FEACE-30A9-4CD4-8A9C-B0D3AD7061FA}"/>
              </a:ext>
            </a:extLst>
          </p:cNvPr>
          <p:cNvGrpSpPr/>
          <p:nvPr/>
        </p:nvGrpSpPr>
        <p:grpSpPr>
          <a:xfrm>
            <a:off x="235130" y="896739"/>
            <a:ext cx="11408229" cy="5330732"/>
            <a:chOff x="235130" y="1255326"/>
            <a:chExt cx="11408229" cy="5330732"/>
          </a:xfrm>
        </p:grpSpPr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3AECA38C-5A50-4073-B8CE-02F31B9B4460}"/>
                </a:ext>
              </a:extLst>
            </p:cNvPr>
            <p:cNvSpPr txBox="1"/>
            <p:nvPr/>
          </p:nvSpPr>
          <p:spPr>
            <a:xfrm>
              <a:off x="235130" y="1291186"/>
              <a:ext cx="11408229" cy="4893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/>
                <a:t>Elektrická dvojvrstva</a:t>
              </a:r>
              <a:endParaRPr lang="cs-CZ" sz="1200" b="1" dirty="0"/>
            </a:p>
            <a:p>
              <a:endParaRPr lang="cs-CZ" sz="2400" b="1" dirty="0"/>
            </a:p>
            <a:p>
              <a:r>
                <a:rPr lang="cs-CZ" sz="2400" dirty="0"/>
                <a:t>Elektrická dvojvrstva je jev/útvar, </a:t>
              </a:r>
            </a:p>
            <a:p>
              <a:r>
                <a:rPr lang="cs-CZ" sz="2400" dirty="0"/>
                <a:t>který se vytváří na rozhraní nabitého tělesa </a:t>
              </a:r>
            </a:p>
            <a:p>
              <a:r>
                <a:rPr lang="cs-CZ" sz="2400" dirty="0"/>
                <a:t>a prostředí s volně pohyblivými náboji, ionty.</a:t>
              </a:r>
            </a:p>
            <a:p>
              <a:endParaRPr lang="cs-CZ" sz="2400" dirty="0"/>
            </a:p>
            <a:p>
              <a:r>
                <a:rPr lang="cs-CZ" sz="2400" dirty="0"/>
                <a:t>Stejně tak se vytváří ve </a:t>
              </a:r>
              <a:r>
                <a:rPr lang="cs-CZ" sz="2400" dirty="0" err="1"/>
                <a:t>spinneru</a:t>
              </a:r>
              <a:endParaRPr lang="cs-CZ" sz="2400" dirty="0"/>
            </a:p>
            <a:p>
              <a:r>
                <a:rPr lang="cs-CZ" sz="2400" dirty="0"/>
                <a:t>při elektrickém zvlákňování.</a:t>
              </a:r>
            </a:p>
            <a:p>
              <a:endParaRPr lang="cs-CZ" sz="2400" dirty="0"/>
            </a:p>
            <a:p>
              <a:r>
                <a:rPr lang="cs-CZ" sz="2400" dirty="0"/>
                <a:t>Pomocí 1. a 2. Maxwellova zákona</a:t>
              </a:r>
            </a:p>
            <a:p>
              <a:r>
                <a:rPr lang="cs-CZ" sz="2400" dirty="0"/>
                <a:t>a </a:t>
              </a:r>
              <a:r>
                <a:rPr lang="cs-CZ" sz="2400" dirty="0" err="1"/>
                <a:t>Boltzmannova</a:t>
              </a:r>
              <a:r>
                <a:rPr lang="cs-CZ" sz="2400" dirty="0"/>
                <a:t> zákona můžeme </a:t>
              </a:r>
            </a:p>
            <a:p>
              <a:r>
                <a:rPr lang="cs-CZ" sz="2400" dirty="0"/>
                <a:t>odvodit vztah pro potenciál </a:t>
              </a:r>
            </a:p>
            <a:p>
              <a:r>
                <a:rPr lang="cs-CZ" sz="2400" dirty="0"/>
                <a:t>elektrické  dvojvrstvy.</a:t>
              </a:r>
            </a:p>
          </p:txBody>
        </p:sp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4418EB31-B622-4D93-A5C6-FB829531D0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39244" y="1255326"/>
              <a:ext cx="2698424" cy="2230204"/>
            </a:xfrm>
            <a:prstGeom prst="rect">
              <a:avLst/>
            </a:prstGeom>
          </p:spPr>
        </p:pic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6BF83FE8-8037-4EB5-B3D9-F57D39F0B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47508" y="3363125"/>
              <a:ext cx="5990165" cy="3222933"/>
            </a:xfrm>
            <a:prstGeom prst="rect">
              <a:avLst/>
            </a:prstGeom>
          </p:spPr>
        </p:pic>
      </p:grp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150000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6075761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6059512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6095928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536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A0A184BF-408F-46EC-88FA-C89E4F0C9C7B}"/>
              </a:ext>
            </a:extLst>
          </p:cNvPr>
          <p:cNvGrpSpPr/>
          <p:nvPr/>
        </p:nvGrpSpPr>
        <p:grpSpPr>
          <a:xfrm>
            <a:off x="258536" y="1192035"/>
            <a:ext cx="11674928" cy="5656452"/>
            <a:chOff x="258536" y="1192035"/>
            <a:chExt cx="11674928" cy="5656452"/>
          </a:xfrm>
        </p:grpSpPr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E75E469A-CC21-4738-B8E5-7050311CF996}"/>
                </a:ext>
              </a:extLst>
            </p:cNvPr>
            <p:cNvSpPr txBox="1"/>
            <p:nvPr/>
          </p:nvSpPr>
          <p:spPr>
            <a:xfrm>
              <a:off x="258536" y="1478618"/>
              <a:ext cx="11515451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/>
                <a:t>Elektrická dvojvrstva</a:t>
              </a:r>
            </a:p>
            <a:p>
              <a:endParaRPr lang="cs-CZ" sz="2000" b="1" dirty="0"/>
            </a:p>
            <a:p>
              <a:r>
                <a:rPr lang="cs-CZ" sz="2000" b="1" dirty="0"/>
                <a:t>Odvození vztahu pro potenciál elektrické dvojvrstvy</a:t>
              </a:r>
            </a:p>
            <a:p>
              <a:r>
                <a:rPr lang="cs-CZ" sz="2000" b="1" dirty="0"/>
                <a:t>lze  nalézt v přednáškách prof. Davida Lukáše FPTN </a:t>
              </a:r>
            </a:p>
            <a:p>
              <a:r>
                <a:rPr lang="cs-CZ" sz="2000" b="1" dirty="0"/>
                <a:t>pro obor </a:t>
              </a:r>
              <a:r>
                <a:rPr lang="cs-CZ" sz="2000" b="1" dirty="0" err="1"/>
                <a:t>Nano</a:t>
              </a:r>
              <a:r>
                <a:rPr lang="cs-CZ" sz="2000" b="1" dirty="0"/>
                <a:t>.</a:t>
              </a:r>
            </a:p>
            <a:p>
              <a:endParaRPr lang="cs-CZ" sz="2000" b="1" dirty="0"/>
            </a:p>
            <a:p>
              <a:endParaRPr lang="cs-CZ" sz="2000" b="1" dirty="0"/>
            </a:p>
            <a:p>
              <a:endParaRPr lang="cs-CZ" sz="2000" b="1" dirty="0"/>
            </a:p>
            <a:p>
              <a:endParaRPr lang="cs-CZ" sz="2000" b="1" dirty="0"/>
            </a:p>
            <a:p>
              <a:r>
                <a:rPr lang="cs-CZ" sz="2000" b="1" dirty="0"/>
                <a:t>Znázornění závislosti </a:t>
              </a:r>
            </a:p>
          </p:txBody>
        </p:sp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92ECE5FB-EA1C-4B7B-9B46-BED46F93A23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64119" y="1192035"/>
              <a:ext cx="5969345" cy="1885689"/>
            </a:xfrm>
            <a:prstGeom prst="rect">
              <a:avLst/>
            </a:prstGeom>
          </p:spPr>
        </p:pic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095E5DE5-C733-4146-B77E-FFAA9337A9F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948311" y="3077724"/>
              <a:ext cx="5254048" cy="3770763"/>
            </a:xfrm>
            <a:prstGeom prst="rect">
              <a:avLst/>
            </a:prstGeom>
          </p:spPr>
        </p:pic>
        <p:pic>
          <p:nvPicPr>
            <p:cNvPr id="14" name="Obrázek 13">
              <a:extLst>
                <a:ext uri="{FF2B5EF4-FFF2-40B4-BE49-F238E27FC236}">
                  <a16:creationId xmlns:a16="http://schemas.microsoft.com/office/drawing/2014/main" id="{2504D32C-9A9D-40F9-B0AD-FE4BE505A07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923872" y="4169205"/>
              <a:ext cx="701101" cy="5410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516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349E9333-6AD4-4F4D-98D8-84006A6C0D03}"/>
              </a:ext>
            </a:extLst>
          </p:cNvPr>
          <p:cNvGrpSpPr/>
          <p:nvPr/>
        </p:nvGrpSpPr>
        <p:grpSpPr>
          <a:xfrm>
            <a:off x="435429" y="1030035"/>
            <a:ext cx="11286308" cy="4421916"/>
            <a:chOff x="435429" y="1469308"/>
            <a:chExt cx="11286308" cy="442191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ovéPole 9">
                  <a:extLst>
                    <a:ext uri="{FF2B5EF4-FFF2-40B4-BE49-F238E27FC236}">
                      <a16:creationId xmlns:a16="http://schemas.microsoft.com/office/drawing/2014/main" id="{204C385B-1844-4816-9F52-878725E57498}"/>
                    </a:ext>
                  </a:extLst>
                </p:cNvPr>
                <p:cNvSpPr txBox="1"/>
                <p:nvPr/>
              </p:nvSpPr>
              <p:spPr>
                <a:xfrm>
                  <a:off x="435429" y="1469308"/>
                  <a:ext cx="11286308" cy="4421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2400" b="1" dirty="0"/>
                    <a:t>Debyeova délka </a:t>
                  </a:r>
                  <a:r>
                    <a:rPr lang="cs-CZ" sz="2400" b="1" i="1" dirty="0"/>
                    <a:t>D</a:t>
                  </a:r>
                </a:p>
                <a:p>
                  <a:endParaRPr lang="cs-CZ" sz="2800" b="1" dirty="0"/>
                </a:p>
                <a:p>
                  <a:r>
                    <a:rPr lang="cs-CZ" sz="2400" b="1" dirty="0"/>
                    <a:t>Je to vzdálenost, ve které má potenciál hodnotu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den>
                      </m:f>
                    </m:oMath>
                  </a14:m>
                  <a:r>
                    <a:rPr lang="cs-CZ" sz="2400" b="1" dirty="0"/>
                    <a:t>, kde </a:t>
                  </a:r>
                  <a14:m>
                    <m:oMath xmlns:m="http://schemas.openxmlformats.org/officeDocument/2006/math"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𝟕𝟏</m:t>
                      </m:r>
                    </m:oMath>
                  </a14:m>
                  <a:r>
                    <a:rPr lang="cs-CZ" sz="2800" b="1" dirty="0"/>
                    <a:t> </a:t>
                  </a:r>
                  <a:r>
                    <a:rPr lang="cs-CZ" sz="2400" b="1" dirty="0"/>
                    <a:t>je Eulerovo číslo </a:t>
                  </a:r>
                  <a:br>
                    <a:rPr lang="cs-CZ" sz="2400" b="1" dirty="0"/>
                  </a:br>
                  <a:r>
                    <a:rPr lang="cs-CZ" sz="2400" b="1" dirty="0"/>
                    <a:t>a charakterizuje velikost elektrické dvojvrstvy.</a:t>
                  </a:r>
                </a:p>
                <a:p>
                  <a:endParaRPr lang="cs-CZ" sz="2400" b="1" dirty="0"/>
                </a:p>
                <a:p>
                  <a:endParaRPr lang="cs-CZ" sz="2400" b="1" dirty="0"/>
                </a:p>
                <a:p>
                  <a:endParaRPr lang="cs-CZ" sz="2400" b="1" dirty="0"/>
                </a:p>
                <a:p>
                  <a:endParaRPr lang="cs-CZ" sz="2400" b="1" dirty="0"/>
                </a:p>
                <a:p>
                  <a:endParaRPr lang="cs-CZ" sz="2400" b="1" dirty="0"/>
                </a:p>
                <a:p>
                  <a:endParaRPr lang="cs-CZ" sz="2400" b="1" dirty="0"/>
                </a:p>
                <a:p>
                  <a:r>
                    <a:rPr lang="cs-CZ" sz="2400" b="1" dirty="0"/>
                    <a:t>S vyšší teplotou se tloušťka zvětšuje, s nárůstem počtu iontů se tloušťka zmenšuje. </a:t>
                  </a:r>
                </a:p>
              </p:txBody>
            </p:sp>
          </mc:Choice>
          <mc:Fallback>
            <p:sp>
              <p:nvSpPr>
                <p:cNvPr id="10" name="TextovéPole 9">
                  <a:extLst>
                    <a:ext uri="{FF2B5EF4-FFF2-40B4-BE49-F238E27FC236}">
                      <a16:creationId xmlns:a16="http://schemas.microsoft.com/office/drawing/2014/main" id="{204C385B-1844-4816-9F52-878725E574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429" y="1469308"/>
                  <a:ext cx="11286308" cy="4421916"/>
                </a:xfrm>
                <a:prstGeom prst="rect">
                  <a:avLst/>
                </a:prstGeom>
                <a:blipFill>
                  <a:blip r:embed="rId6"/>
                  <a:stretch>
                    <a:fillRect l="-810" t="-1103" b="-220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F624DD3B-8D59-4E4C-8832-F1920511C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390127" y="3425477"/>
              <a:ext cx="2835363" cy="17691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056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34864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211</Words>
  <Application>Microsoft Office PowerPoint</Application>
  <PresentationFormat>Širokoúhlá obrazovka</PresentationFormat>
  <Paragraphs>62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knt</dc:creator>
  <cp:lastModifiedBy>knt</cp:lastModifiedBy>
  <cp:revision>7</cp:revision>
  <dcterms:created xsi:type="dcterms:W3CDTF">2023-07-04T17:59:58Z</dcterms:created>
  <dcterms:modified xsi:type="dcterms:W3CDTF">2023-07-04T18:15:04Z</dcterms:modified>
</cp:coreProperties>
</file>