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1" r:id="rId3"/>
    <p:sldId id="316" r:id="rId4"/>
    <p:sldId id="317" r:id="rId5"/>
    <p:sldId id="318" r:id="rId6"/>
    <p:sldId id="290" r:id="rId7"/>
    <p:sldId id="319" r:id="rId8"/>
    <p:sldId id="328" r:id="rId9"/>
    <p:sldId id="322" r:id="rId10"/>
    <p:sldId id="320" r:id="rId11"/>
    <p:sldId id="323" r:id="rId12"/>
    <p:sldId id="324" r:id="rId13"/>
    <p:sldId id="327" r:id="rId14"/>
    <p:sldId id="329" r:id="rId15"/>
    <p:sldId id="330" r:id="rId16"/>
    <p:sldId id="325" r:id="rId17"/>
    <p:sldId id="326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46" autoAdjust="0"/>
  </p:normalViewPr>
  <p:slideViewPr>
    <p:cSldViewPr>
      <p:cViewPr varScale="1">
        <p:scale>
          <a:sx n="116" d="100"/>
          <a:sy n="116" d="100"/>
        </p:scale>
        <p:origin x="90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8C9F3-F3F3-4B51-9C3B-07A1B7FE07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638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430B9-2153-4432-A518-0F1827845F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856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2DA5B-A36E-4CD3-A185-E07FCCC819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213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8C9F3-F3F3-4B51-9C3B-07A1B7FE07D0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098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D770-1711-440B-B5ED-E012DA7AE07E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7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36FA-CF78-483F-B04C-6C69F4BEB3F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1036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A35C0-A146-4929-940F-829394E6F5F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286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35B5-A8EE-43D6-B4D3-38B6F6FAD2A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15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262EC-033F-45FF-B2E5-E21F252522F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805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71C9B-CAEE-42C4-BA77-1E46C0CACCCA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5084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0815-68B4-4C11-A1EC-399FEA94FCE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803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4D770-1711-440B-B5ED-E012DA7AE0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15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014C-4B9B-4C52-9BD6-E96ED88C654C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6169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30B9-2153-4432-A518-0F1827845FC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3728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2DA5B-A36E-4CD3-A185-E07FCCC819D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861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836FA-CF78-483F-B04C-6C69F4BEB3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499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A35C0-A146-4929-940F-829394E6F5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809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435B5-A8EE-43D6-B4D3-38B6F6FAD2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992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262EC-033F-45FF-B2E5-E21F252522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58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71C9B-CAEE-42C4-BA77-1E46C0CACCC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386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A0815-68B4-4C11-A1EC-399FEA94FCE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581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0014C-4B9B-4C52-9BD6-E96ED88C654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944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34772-7753-4F09-A8BF-8A3760FD01B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4772-7753-4F09-A8BF-8A3760FD01B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65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Řízení zpětných toků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1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95536" y="1052736"/>
            <a:ext cx="799288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600" dirty="0" smtClean="0">
                <a:solidFill>
                  <a:srgbClr val="FF0000"/>
                </a:solidFill>
                <a:latin typeface="Caibri"/>
              </a:rPr>
              <a:t>Legislativní důvody jsou: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Caibri"/>
              </a:rPr>
              <a:t>povinné recyklační kvóty,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Caibri"/>
              </a:rPr>
              <a:t>regulace v oblasti obalového hospodářství,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Caibri"/>
              </a:rPr>
              <a:t>odpovědnost za zpětné převzetí výrobků.</a:t>
            </a:r>
          </a:p>
          <a:p>
            <a:pPr>
              <a:spcAft>
                <a:spcPts val="1800"/>
              </a:spcAft>
            </a:pPr>
            <a:r>
              <a:rPr lang="cs-CZ" sz="2600" dirty="0" smtClean="0">
                <a:solidFill>
                  <a:srgbClr val="FF0000"/>
                </a:solidFill>
                <a:latin typeface="Caibri"/>
              </a:rPr>
              <a:t>Environmentální odpovědnost zahrnuje: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200" dirty="0" smtClean="0">
                <a:latin typeface="Caibri"/>
              </a:rPr>
              <a:t>soubor hodnot nebo zásad, které vedou společnosti k tomu, aby se dobrovolně zapojily do reverzní logistiky.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44144" y="209257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ibri"/>
              </a:rPr>
              <a:t>Proč se věci vrací?- pohled příjemce</a:t>
            </a:r>
            <a:endParaRPr lang="cs-CZ" sz="3600" b="1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42067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726460" y="1000755"/>
            <a:ext cx="8238028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Příčiny vratek v rámci výrobního procesu jsou např.: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přebytek surovin,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produkt neprošel kontrolou kvality,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vedlejší výrobky ve sdružených výrobách.</a:t>
            </a:r>
          </a:p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Příčiny vratek v distribuci jsou např.: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stažení produktu,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neprodané produkty, nesprávné/poškozené dodávky produktů,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funkční vracení palet, přepravek, beden, kontejnerů... pro opakované používání.</a:t>
            </a:r>
          </a:p>
          <a:p>
            <a:pPr>
              <a:spcAft>
                <a:spcPts val="600"/>
              </a:spcAft>
            </a:pPr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Konečný zákazník vrací zboží např. z důvodu: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záruky vrácení peněz (např. do 2 týdnů po nákupu na internetu),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uplatnění záruky,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servisních (opravy, náhradní díly...),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ukončení používání (lahve, přepravky na nápoje…)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konce životnosti produktu.</a:t>
            </a:r>
            <a:endParaRPr lang="cs-CZ" dirty="0">
              <a:latin typeface="Caibri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43496" y="260648"/>
            <a:ext cx="864503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ibri"/>
              </a:rPr>
              <a:t>Proč se věci vrací?- pohled vracejícího</a:t>
            </a:r>
            <a:endParaRPr lang="cs-CZ" sz="3600" b="1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12302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44144" y="209257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ibri"/>
              </a:rPr>
              <a:t>Co se vrací?</a:t>
            </a:r>
            <a:endParaRPr lang="cs-CZ" sz="3600" b="1" dirty="0">
              <a:latin typeface="Caibri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07326" y="950112"/>
            <a:ext cx="815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Typy a vlastnosti vrácených výrobků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7544" y="1662480"/>
            <a:ext cx="848175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 smtClean="0">
                <a:latin typeface="Caibri"/>
              </a:rPr>
              <a:t>Složení výrobku </a:t>
            </a:r>
            <a:r>
              <a:rPr lang="cs-CZ" sz="2000" dirty="0" smtClean="0">
                <a:latin typeface="Caibri"/>
              </a:rPr>
              <a:t>=</a:t>
            </a:r>
            <a:r>
              <a:rPr lang="cs-CZ" sz="2200" b="1" dirty="0" smtClean="0">
                <a:latin typeface="Caibri"/>
              </a:rPr>
              <a:t> </a:t>
            </a:r>
            <a:r>
              <a:rPr lang="cs-CZ" sz="2000" dirty="0" smtClean="0">
                <a:latin typeface="Caibri"/>
              </a:rPr>
              <a:t>počet součástí a materiálů, jak jsou materiály a součásti spojeny dohromady, velikost výrobků, přítomnost nebezpečných materiálů, heterogenita materiálů.</a:t>
            </a:r>
          </a:p>
        </p:txBody>
      </p:sp>
      <p:sp>
        <p:nvSpPr>
          <p:cNvPr id="7" name="Obdélník 6"/>
          <p:cNvSpPr/>
          <p:nvPr/>
        </p:nvSpPr>
        <p:spPr>
          <a:xfrm>
            <a:off x="978232" y="3111351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Ovlivňuje obtížnost/ekonomiku přepracování výrobků!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4412148" y="2708920"/>
            <a:ext cx="54439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607326" y="4005064"/>
            <a:ext cx="83529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 smtClean="0">
                <a:latin typeface="Caibri"/>
              </a:rPr>
              <a:t>Funkčnost výrobku </a:t>
            </a:r>
            <a:r>
              <a:rPr lang="cs-CZ" sz="2000" dirty="0" smtClean="0">
                <a:latin typeface="Caibri"/>
              </a:rPr>
              <a:t> = vlastnosti, které způsobují nefunkčnost výrobku, případně, zda existuje dostatek funkčnosti výrobku, aby se dal znovu použít, a to buď jako celek, nebo nějaká jeho část.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186659" y="5547528"/>
            <a:ext cx="704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vliv na výběr způsobu obnovy výrobku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(přímá obnova nebo  přepracování)!</a:t>
            </a:r>
            <a:endParaRPr lang="cs-CZ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4414452" y="5123512"/>
            <a:ext cx="54439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7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44144" y="209257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 se vrací?</a:t>
            </a:r>
            <a:endParaRPr 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07326" y="888341"/>
            <a:ext cx="815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Typy a vlastnosti vrácených výrobků</a:t>
            </a:r>
            <a:endParaRPr lang="cs-CZ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79344" y="1516489"/>
            <a:ext cx="8485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Způsob používání výrobku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kde všude se výrobek používá, intenzita a doba používání výrobku.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54568" y="2566065"/>
            <a:ext cx="720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Ovlivňuje především ekonomiku sběru!</a:t>
            </a:r>
            <a:endParaRPr lang="cs-CZ" sz="2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Šipka dolů 7"/>
          <p:cNvSpPr/>
          <p:nvPr/>
        </p:nvSpPr>
        <p:spPr>
          <a:xfrm>
            <a:off x="4382772" y="2276872"/>
            <a:ext cx="544392" cy="3600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45872" y="3016691"/>
            <a:ext cx="83529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Typ výrobku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spotřební zboží,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průmyslové výrobky,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náhradní díly,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obaly,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civilní objekty (budovy, hráze, mosty, silnice atd.),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kovy, 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oleje a chemikálie,</a:t>
            </a:r>
          </a:p>
          <a:p>
            <a:pPr marL="447675" indent="-265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jiné materiály (papír, sklo...).</a:t>
            </a:r>
          </a:p>
        </p:txBody>
      </p:sp>
    </p:spTree>
    <p:extLst>
      <p:ext uri="{BB962C8B-B14F-4D97-AF65-F5344CB8AC3E}">
        <p14:creationId xmlns:p14="http://schemas.microsoft.com/office/powerpoint/2010/main" val="201616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342788" y="2529438"/>
            <a:ext cx="7753358" cy="3923898"/>
            <a:chOff x="342788" y="2529438"/>
            <a:chExt cx="7753358" cy="3923898"/>
          </a:xfrm>
        </p:grpSpPr>
        <p:grpSp>
          <p:nvGrpSpPr>
            <p:cNvPr id="14" name="Skupina 13"/>
            <p:cNvGrpSpPr/>
            <p:nvPr/>
          </p:nvGrpSpPr>
          <p:grpSpPr>
            <a:xfrm>
              <a:off x="342788" y="2529438"/>
              <a:ext cx="7753358" cy="3923898"/>
              <a:chOff x="899592" y="2852936"/>
              <a:chExt cx="7258406" cy="3456384"/>
            </a:xfrm>
          </p:grpSpPr>
          <p:pic>
            <p:nvPicPr>
              <p:cNvPr id="3" name="Obrázek 2"/>
              <p:cNvPicPr>
                <a:picLocks noChangeAspect="1"/>
              </p:cNvPicPr>
              <p:nvPr/>
            </p:nvPicPr>
            <p:blipFill rotWithShape="1">
              <a:blip r:embed="rId2"/>
              <a:srcRect l="21656" t="25666" r="23220" b="27667"/>
              <a:stretch/>
            </p:blipFill>
            <p:spPr>
              <a:xfrm>
                <a:off x="899592" y="2852936"/>
                <a:ext cx="7258406" cy="3456384"/>
              </a:xfrm>
              <a:prstGeom prst="rect">
                <a:avLst/>
              </a:prstGeom>
            </p:spPr>
          </p:pic>
          <p:sp>
            <p:nvSpPr>
              <p:cNvPr id="10" name="Obdélník 9"/>
              <p:cNvSpPr/>
              <p:nvPr/>
            </p:nvSpPr>
            <p:spPr>
              <a:xfrm>
                <a:off x="3059832" y="3645024"/>
                <a:ext cx="2016224" cy="1656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5608915" y="3717032"/>
                <a:ext cx="2016224" cy="1296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5506055" y="3501008"/>
                <a:ext cx="205720" cy="308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7390616" y="3501008"/>
                <a:ext cx="205720" cy="308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Šestiúhelník 21"/>
            <p:cNvSpPr/>
            <p:nvPr/>
          </p:nvSpPr>
          <p:spPr>
            <a:xfrm>
              <a:off x="342788" y="2529438"/>
              <a:ext cx="1393627" cy="1259602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Produkt</a:t>
              </a:r>
              <a:endPara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2859480" y="2564904"/>
              <a:ext cx="1764000" cy="90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smtClean="0">
                  <a:solidFill>
                    <a:schemeClr val="tx1"/>
                  </a:solidFill>
                  <a:latin typeface="Caibri"/>
                </a:rPr>
                <a:t>Kolektor</a:t>
              </a:r>
              <a:endParaRPr lang="cs-CZ" sz="1600" b="1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24" name="Ovál 23"/>
            <p:cNvSpPr/>
            <p:nvPr/>
          </p:nvSpPr>
          <p:spPr>
            <a:xfrm>
              <a:off x="5434689" y="2578002"/>
              <a:ext cx="1901373" cy="90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smtClean="0">
                  <a:solidFill>
                    <a:schemeClr val="tx1"/>
                  </a:solidFill>
                  <a:latin typeface="Caibri"/>
                </a:rPr>
                <a:t>Zpracovatel</a:t>
              </a:r>
              <a:endParaRPr lang="cs-CZ" sz="1600" b="1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5076056" y="5300516"/>
              <a:ext cx="1901373" cy="900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smtClean="0">
                  <a:solidFill>
                    <a:schemeClr val="tx1"/>
                  </a:solidFill>
                  <a:latin typeface="Caibri"/>
                </a:rPr>
                <a:t>Re-distributor</a:t>
              </a:r>
              <a:endParaRPr lang="cs-CZ" sz="1600" b="1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2164928" y="5476505"/>
              <a:ext cx="1498531" cy="7578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Budoucí zákazník</a:t>
              </a:r>
              <a:endParaRPr lang="cs-CZ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68456" y="260648"/>
            <a:ext cx="857302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Kdo provádí činnosti v reverzní logistice?</a:t>
            </a:r>
            <a:endParaRPr lang="cs-CZ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39752" y="3645024"/>
            <a:ext cx="5619247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subjekty v oblasti </a:t>
            </a:r>
            <a:r>
              <a:rPr lang="cs-CZ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dopředné</a:t>
            </a:r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logistiky (dodavatel surovin, výrobce, velkoobchodník, maloobchodník)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843808" y="4715852"/>
            <a:ext cx="4968552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recyklační specialisté, obce, zprostředkovatelé atd.</a:t>
            </a:r>
            <a:endParaRPr lang="cs-CZ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5113068" y="4210979"/>
            <a:ext cx="683068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3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endParaRPr lang="cs-CZ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vál 32"/>
          <p:cNvSpPr/>
          <p:nvPr/>
        </p:nvSpPr>
        <p:spPr>
          <a:xfrm>
            <a:off x="2195736" y="2313434"/>
            <a:ext cx="6480720" cy="130205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1331640" y="1065510"/>
            <a:ext cx="259228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Státy, vlády, obce... - zákony, předpisy  </a:t>
            </a:r>
            <a:endParaRPr lang="cs-CZ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Přímá spojnice se šipkou 34"/>
          <p:cNvCxnSpPr>
            <a:endCxn id="40" idx="1"/>
          </p:cNvCxnSpPr>
          <p:nvPr/>
        </p:nvCxnSpPr>
        <p:spPr>
          <a:xfrm flipV="1">
            <a:off x="3563888" y="1476266"/>
            <a:ext cx="3096344" cy="851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6660232" y="1153100"/>
            <a:ext cx="201622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Činí „někoho“ zodpovědným  </a:t>
            </a:r>
            <a:endParaRPr lang="cs-CZ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Přímá spojnice se šipkou 44"/>
          <p:cNvCxnSpPr>
            <a:endCxn id="34" idx="2"/>
          </p:cNvCxnSpPr>
          <p:nvPr/>
        </p:nvCxnSpPr>
        <p:spPr>
          <a:xfrm flipH="1" flipV="1">
            <a:off x="2627784" y="1711841"/>
            <a:ext cx="22552" cy="95512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stCxn id="40" idx="2"/>
            <a:endCxn id="33" idx="7"/>
          </p:cNvCxnSpPr>
          <p:nvPr/>
        </p:nvCxnSpPr>
        <p:spPr>
          <a:xfrm>
            <a:off x="7668344" y="1799431"/>
            <a:ext cx="59033" cy="70468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2339752" y="1887020"/>
            <a:ext cx="6120680" cy="44073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5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971600" y="908720"/>
            <a:ext cx="7483950" cy="5256584"/>
            <a:chOff x="971600" y="908720"/>
            <a:chExt cx="7483950" cy="5256584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/>
            <a:srcRect l="20343" t="15166" r="24533" b="16002"/>
            <a:stretch/>
          </p:blipFill>
          <p:spPr>
            <a:xfrm>
              <a:off x="971600" y="908720"/>
              <a:ext cx="7483950" cy="5256584"/>
            </a:xfrm>
            <a:prstGeom prst="rect">
              <a:avLst/>
            </a:prstGeom>
          </p:spPr>
        </p:pic>
        <p:sp>
          <p:nvSpPr>
            <p:cNvPr id="11" name="Obdélník 10"/>
            <p:cNvSpPr/>
            <p:nvPr/>
          </p:nvSpPr>
          <p:spPr>
            <a:xfrm>
              <a:off x="1403648" y="2204864"/>
              <a:ext cx="1008112" cy="43204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Sběr/Svoz</a:t>
              </a:r>
              <a:endPara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3039118" y="2204864"/>
              <a:ext cx="2324970" cy="43204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Prohlídka/Třídění</a:t>
              </a:r>
              <a:endPara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6012160" y="2184829"/>
              <a:ext cx="1512168" cy="52409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Přímá obnova</a:t>
              </a:r>
              <a:endPara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2175755" y="5301208"/>
              <a:ext cx="771374" cy="43204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Trh</a:t>
              </a:r>
              <a:endPara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4039489" y="3501008"/>
              <a:ext cx="1348171" cy="24713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Přepracování</a:t>
              </a:r>
              <a:endPara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6084168" y="2760829"/>
              <a:ext cx="1368152" cy="483605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Opětovné použití/prodej</a:t>
              </a:r>
              <a:endPara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084168" y="3462046"/>
              <a:ext cx="1302668" cy="110090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Oprava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Renovace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Repase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Recyklace</a:t>
              </a:r>
            </a:p>
            <a:p>
              <a:pPr algn="ctr"/>
              <a:r>
                <a:rPr lang="cs-CZ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Spalování</a:t>
              </a:r>
              <a:endParaRPr lang="cs-CZ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23528" y="262389"/>
            <a:ext cx="856895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pl-PL" sz="3600" b="1" dirty="0">
                <a:latin typeface="Caibri"/>
              </a:rPr>
              <a:t>Jak reverzní logistika funguje v praxi</a:t>
            </a:r>
            <a:r>
              <a:rPr lang="en-AU" sz="3600" b="1" dirty="0" smtClean="0">
                <a:latin typeface="Caibri"/>
              </a:rPr>
              <a:t>?</a:t>
            </a:r>
            <a:endParaRPr lang="en-AU" sz="3600" b="1" dirty="0">
              <a:latin typeface="Caibri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851920" y="6010617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aibri"/>
              </a:rPr>
              <a:t> “</a:t>
            </a:r>
            <a:r>
              <a:rPr lang="cs-CZ" sz="2000" b="1" dirty="0" smtClean="0">
                <a:solidFill>
                  <a:srgbClr val="FF0000"/>
                </a:solidFill>
                <a:latin typeface="Caibri"/>
              </a:rPr>
              <a:t>ne úplně jako nové</a:t>
            </a:r>
            <a:r>
              <a:rPr lang="en-AU" sz="2000" b="1" dirty="0" smtClean="0">
                <a:solidFill>
                  <a:srgbClr val="FF0000"/>
                </a:solidFill>
                <a:latin typeface="Caibri"/>
              </a:rPr>
              <a:t>” </a:t>
            </a:r>
            <a:r>
              <a:rPr lang="cs-CZ" sz="2000" b="1" dirty="0" smtClean="0">
                <a:solidFill>
                  <a:srgbClr val="FF0000"/>
                </a:solidFill>
                <a:latin typeface="Caibri"/>
              </a:rPr>
              <a:t>výrobky</a:t>
            </a:r>
            <a:endParaRPr lang="en-AU" sz="2000" b="1" dirty="0">
              <a:solidFill>
                <a:srgbClr val="FF0000"/>
              </a:solidFill>
              <a:latin typeface="Caibri"/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4788024" y="1665676"/>
            <a:ext cx="1152128" cy="467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843808" y="1248725"/>
            <a:ext cx="344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  <a:latin typeface="Caibri"/>
              </a:rPr>
              <a:t>“</a:t>
            </a:r>
            <a:r>
              <a:rPr lang="cs-CZ" sz="2000" b="1" dirty="0" smtClean="0">
                <a:solidFill>
                  <a:srgbClr val="FF0000"/>
                </a:solidFill>
                <a:latin typeface="Caibri"/>
              </a:rPr>
              <a:t>skoro jako nové“ výrobky</a:t>
            </a:r>
            <a:endParaRPr lang="en-AU" sz="2000" b="1" dirty="0">
              <a:solidFill>
                <a:srgbClr val="FF0000"/>
              </a:solidFill>
              <a:latin typeface="Caibri"/>
            </a:endParaRPr>
          </a:p>
        </p:txBody>
      </p:sp>
      <p:cxnSp>
        <p:nvCxnSpPr>
          <p:cNvPr id="14" name="Přímá spojnice se šipkou 13"/>
          <p:cNvCxnSpPr>
            <a:endCxn id="8" idx="0"/>
          </p:cNvCxnSpPr>
          <p:nvPr/>
        </p:nvCxnSpPr>
        <p:spPr>
          <a:xfrm>
            <a:off x="5694032" y="4725144"/>
            <a:ext cx="95278" cy="12854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ál 4"/>
          <p:cNvSpPr/>
          <p:nvPr/>
        </p:nvSpPr>
        <p:spPr>
          <a:xfrm>
            <a:off x="5508104" y="1988840"/>
            <a:ext cx="2592288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aibri"/>
            </a:endParaRPr>
          </a:p>
        </p:txBody>
      </p:sp>
      <p:sp>
        <p:nvSpPr>
          <p:cNvPr id="9" name="Ovál 8"/>
          <p:cNvSpPr/>
          <p:nvPr/>
        </p:nvSpPr>
        <p:spPr>
          <a:xfrm>
            <a:off x="2932478" y="3356992"/>
            <a:ext cx="5523072" cy="1368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25422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23528" y="190381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ibri"/>
              </a:rPr>
              <a:t>Přepracování výrobků</a:t>
            </a:r>
            <a:endParaRPr lang="cs-CZ" sz="3600" b="1" dirty="0">
              <a:latin typeface="Ca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11560" y="980728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Caibri"/>
              </a:rPr>
              <a:t>Oprava = </a:t>
            </a:r>
            <a:r>
              <a:rPr lang="cs-CZ" sz="2800" dirty="0" smtClean="0">
                <a:latin typeface="Caibri"/>
              </a:rPr>
              <a:t>opotřebovaný nebo jinak poškozený výrobek se  vrátí do původního stavu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Caibri"/>
              </a:rPr>
              <a:t>Renovace</a:t>
            </a:r>
            <a:r>
              <a:rPr lang="cs-CZ" sz="2800" dirty="0" smtClean="0">
                <a:latin typeface="Caibri"/>
              </a:rPr>
              <a:t> = výrobek získá lepší vlastnosti.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Caibri"/>
              </a:rPr>
              <a:t>Repase </a:t>
            </a:r>
            <a:r>
              <a:rPr lang="cs-CZ" sz="2800" dirty="0" smtClean="0">
                <a:latin typeface="Caibri"/>
              </a:rPr>
              <a:t>= nahrazení některých součástí výrobku novými.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Caibri"/>
              </a:rPr>
              <a:t>Recyklace</a:t>
            </a:r>
            <a:r>
              <a:rPr lang="cs-CZ" sz="2800" dirty="0" smtClean="0">
                <a:latin typeface="Caibri"/>
              </a:rPr>
              <a:t> = zpětné získávání materiálů a surovin z výrobků.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latin typeface="Caibri"/>
              </a:rPr>
              <a:t>Spalování </a:t>
            </a:r>
            <a:r>
              <a:rPr lang="cs-CZ" sz="2800" dirty="0" smtClean="0">
                <a:latin typeface="Caibri"/>
              </a:rPr>
              <a:t>= výrobky jsou likvidovány spalováním a uvolněná energie je zachycena.</a:t>
            </a:r>
            <a:endParaRPr lang="cs-CZ" sz="2800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22521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07504" y="332656"/>
            <a:ext cx="8928992" cy="61555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400" b="1" dirty="0" err="1" smtClean="0">
                <a:latin typeface="Caibri"/>
              </a:rPr>
              <a:t>Cradle</a:t>
            </a:r>
            <a:r>
              <a:rPr lang="cs-CZ" altLang="en-US" sz="3400" b="1" dirty="0" smtClean="0">
                <a:latin typeface="Caibri"/>
              </a:rPr>
              <a:t> to </a:t>
            </a:r>
            <a:r>
              <a:rPr lang="cs-CZ" altLang="en-US" sz="3400" b="1" dirty="0" err="1" smtClean="0">
                <a:latin typeface="Caibri"/>
              </a:rPr>
              <a:t>Grave</a:t>
            </a:r>
            <a:r>
              <a:rPr lang="cs-CZ" altLang="en-US" sz="3400" b="1" dirty="0" smtClean="0">
                <a:latin typeface="Caibri"/>
              </a:rPr>
              <a:t> – lineární ekonomika</a:t>
            </a:r>
            <a:endParaRPr lang="cs-CZ" altLang="en-US" sz="3400" b="1" dirty="0">
              <a:latin typeface="Caibri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707663"/>
            <a:ext cx="3168353" cy="17821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766202"/>
            <a:ext cx="3168353" cy="1873462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4067944" y="2132856"/>
            <a:ext cx="2592288" cy="135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8" idx="3"/>
          </p:cNvCxnSpPr>
          <p:nvPr/>
        </p:nvCxnSpPr>
        <p:spPr>
          <a:xfrm flipH="1">
            <a:off x="4067944" y="2132856"/>
            <a:ext cx="2592288" cy="35700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35" y="4766202"/>
            <a:ext cx="3235208" cy="1819805"/>
          </a:xfrm>
          <a:prstGeom prst="rect">
            <a:avLst/>
          </a:prstGeom>
        </p:spPr>
      </p:pic>
      <p:cxnSp>
        <p:nvCxnSpPr>
          <p:cNvPr id="20" name="Přímá spojnice se šipkou 19"/>
          <p:cNvCxnSpPr>
            <a:endCxn id="5" idx="0"/>
          </p:cNvCxnSpPr>
          <p:nvPr/>
        </p:nvCxnSpPr>
        <p:spPr>
          <a:xfrm flipH="1">
            <a:off x="6361039" y="2132856"/>
            <a:ext cx="299193" cy="2633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endCxn id="6" idx="0"/>
          </p:cNvCxnSpPr>
          <p:nvPr/>
        </p:nvCxnSpPr>
        <p:spPr>
          <a:xfrm flipH="1">
            <a:off x="6348198" y="2132856"/>
            <a:ext cx="312034" cy="744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77102"/>
            <a:ext cx="2112235" cy="1584176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899591" y="1143343"/>
            <a:ext cx="7308812" cy="1288669"/>
            <a:chOff x="899591" y="1143343"/>
            <a:chExt cx="7308812" cy="1288669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2" t="33334" r="2084" b="33469"/>
            <a:stretch/>
          </p:blipFill>
          <p:spPr>
            <a:xfrm>
              <a:off x="899591" y="1143343"/>
              <a:ext cx="7308812" cy="917506"/>
            </a:xfrm>
            <a:prstGeom prst="rect">
              <a:avLst/>
            </a:prstGeom>
          </p:spPr>
        </p:pic>
        <p:sp>
          <p:nvSpPr>
            <p:cNvPr id="2" name="Obdélník 1"/>
            <p:cNvSpPr/>
            <p:nvPr/>
          </p:nvSpPr>
          <p:spPr>
            <a:xfrm>
              <a:off x="999787" y="1999964"/>
              <a:ext cx="9858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Zdroje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2915816" y="1999275"/>
              <a:ext cx="9858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Výroba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4779881" y="1994028"/>
              <a:ext cx="1168414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Spotřeba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6804440" y="1989138"/>
              <a:ext cx="985845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Odpad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9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496" y="256873"/>
            <a:ext cx="8856984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2700" b="1" dirty="0" err="1" smtClean="0">
                <a:latin typeface="Caibri"/>
              </a:rPr>
              <a:t>Cradle</a:t>
            </a:r>
            <a:r>
              <a:rPr lang="cs-CZ" altLang="en-US" sz="2700" b="1" dirty="0" smtClean="0">
                <a:latin typeface="Caibri"/>
              </a:rPr>
              <a:t> to </a:t>
            </a:r>
            <a:r>
              <a:rPr lang="cs-CZ" altLang="en-US" sz="2700" b="1" dirty="0" err="1" smtClean="0">
                <a:latin typeface="Caibri"/>
              </a:rPr>
              <a:t>Cradle</a:t>
            </a:r>
            <a:r>
              <a:rPr lang="cs-CZ" altLang="en-US" sz="2700" b="1" dirty="0" smtClean="0">
                <a:latin typeface="Caibri"/>
              </a:rPr>
              <a:t> (C2C) – cirkulární ekonomika (CE)</a:t>
            </a:r>
            <a:endParaRPr lang="cs-CZ" altLang="en-US" sz="2700" b="1" dirty="0">
              <a:latin typeface="Ca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88" b="16543"/>
          <a:stretch/>
        </p:blipFill>
        <p:spPr>
          <a:xfrm>
            <a:off x="942413" y="2165444"/>
            <a:ext cx="2611826" cy="296445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41527" y="836712"/>
            <a:ext cx="85329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 smtClean="0">
                <a:latin typeface="Caibri"/>
              </a:rPr>
              <a:t>„C2C/CE je koncept udržitelného rozvoje zabývající se způsoby, jak zvyšovat kvalitu životního prostředí a lidského života pomocí zvyšování efektivity produkce.“</a:t>
            </a:r>
            <a:endParaRPr lang="cs-CZ" sz="2200" dirty="0">
              <a:latin typeface="Ca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2725" y="5129897"/>
            <a:ext cx="33512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ibri"/>
              </a:rPr>
              <a:t>Materiály organického původu, které jsou součástí produktů, se navrací zpět do biosféry. </a:t>
            </a:r>
            <a:endParaRPr lang="cs-CZ" sz="2000" dirty="0">
              <a:latin typeface="Caibri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9992" y="512989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ibri"/>
              </a:rPr>
              <a:t>Syntetické látky jsou do produktů vkládány tak, aby bylo možné je z nich zpětně extrahovat a nebylo tak nikdy nutné, je do biosféry navracet.</a:t>
            </a:r>
            <a:endParaRPr lang="cs-CZ" sz="2000" dirty="0">
              <a:latin typeface="Caibri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0" b="16819"/>
          <a:stretch/>
        </p:blipFill>
        <p:spPr>
          <a:xfrm>
            <a:off x="5340590" y="2165444"/>
            <a:ext cx="2736304" cy="28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79512" y="262389"/>
            <a:ext cx="8856984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C2C/CE - principy</a:t>
            </a:r>
            <a:endParaRPr lang="cs-CZ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528" y="887516"/>
            <a:ext cx="856895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latin typeface="Caibri"/>
              </a:rPr>
              <a:t>„Odpad neexistuje“</a:t>
            </a:r>
          </a:p>
          <a:p>
            <a:pPr marL="357188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Biologické i technické komponenty produktu jsou navrženy záměrně tak, aby mohly cirkulovat, aby je bylo možné rozložit na materiály a znovu použít.</a:t>
            </a:r>
          </a:p>
          <a:p>
            <a:pPr marL="357188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Materiály biologického původu nejsou toxické a mohou být kompostovány. Syntetické materiály jsou navrženy tak, aby mohly být užity opakovaně.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Caibri"/>
              </a:rPr>
              <a:t>„Energie z nekonečných obnovitelných zdrojů “</a:t>
            </a:r>
          </a:p>
          <a:p>
            <a:pPr marL="357188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Na rozdíl od fosilních paliv větrná a solární energie nepřispívá k emisím skleníkových plynů. </a:t>
            </a:r>
          </a:p>
          <a:p>
            <a:pPr marL="357188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Větrná a sluneční energie je potenciálně neomezená a všudypřítomná.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Caibri"/>
              </a:rPr>
              <a:t>„V rozmanitosti je síla“</a:t>
            </a:r>
          </a:p>
          <a:p>
            <a:pPr marL="357188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Caibri"/>
              </a:rPr>
              <a:t>Systémy produkující výrobky, které lze snadno modifikovat do široké škály variant jsou odolnější náhlým změnám, než systémy postavené čistě na efektivitě.</a:t>
            </a:r>
            <a:endParaRPr lang="cs-CZ" sz="2000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30387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68064" y="190381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ibri"/>
              </a:rPr>
              <a:t>Reverzní logistika</a:t>
            </a:r>
            <a:endParaRPr lang="cs-CZ" altLang="en-US" sz="3600" b="1" dirty="0">
              <a:latin typeface="Caibri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4048" y="801286"/>
            <a:ext cx="8496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 smtClean="0">
                <a:latin typeface="Caibri"/>
              </a:rPr>
              <a:t>„Reverzní logistika zahrnuje plánování, řízení a realizaci toků spojených se sběrem, tříděním, demontáží a zpracováním použitých výrobků, součástek, vedlejších produktů, nadbytečných zásob a obalového materiálu tak, aby bylo zajištěno jejich nové využití či materiálové zhodnocení způsobem, který je šetrný k životnímu prostředí a ekonomicky zajímavý.”</a:t>
            </a:r>
            <a:endParaRPr lang="cs-CZ" sz="2200" dirty="0">
              <a:latin typeface="Caibri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683568" y="3123199"/>
            <a:ext cx="7920880" cy="3114113"/>
            <a:chOff x="683568" y="3123199"/>
            <a:chExt cx="7920880" cy="311411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3123199"/>
              <a:ext cx="7344817" cy="3114113"/>
            </a:xfrm>
            <a:prstGeom prst="rect">
              <a:avLst/>
            </a:prstGeom>
          </p:spPr>
        </p:pic>
        <p:sp>
          <p:nvSpPr>
            <p:cNvPr id="5" name="Obdélník 4"/>
            <p:cNvSpPr/>
            <p:nvPr/>
          </p:nvSpPr>
          <p:spPr>
            <a:xfrm>
              <a:off x="827584" y="5355447"/>
              <a:ext cx="1044000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Sběr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2015600" y="5359991"/>
              <a:ext cx="1115999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Svoz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4572000" y="5355447"/>
              <a:ext cx="1007992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Třídění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3254719" y="5355447"/>
              <a:ext cx="1215752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  <a:latin typeface="Caibri"/>
                </a:rPr>
                <a:t>Prohlídka</a:t>
              </a:r>
              <a:endParaRPr lang="cs-CZ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6996832" y="3123199"/>
              <a:ext cx="131958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Opětovný prodej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6996832" y="3482631"/>
              <a:ext cx="1383208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Opětovné použití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7020272" y="3915287"/>
              <a:ext cx="158417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Repase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7012792" y="4680255"/>
              <a:ext cx="158417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Renovace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7020272" y="4338935"/>
              <a:ext cx="158417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Oprava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6976876" y="5446567"/>
              <a:ext cx="1584176" cy="4307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Recyklace materiálů 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6976836" y="5913312"/>
              <a:ext cx="158417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Likvidace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9" name="Obdélník 18"/>
            <p:cNvSpPr/>
            <p:nvPr/>
          </p:nvSpPr>
          <p:spPr>
            <a:xfrm>
              <a:off x="6976836" y="5059346"/>
              <a:ext cx="1584176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cs-CZ" sz="1200" dirty="0" smtClean="0">
                  <a:solidFill>
                    <a:schemeClr val="tx1"/>
                  </a:solidFill>
                  <a:latin typeface="Caibri"/>
                </a:rPr>
                <a:t>Obnova</a:t>
              </a:r>
              <a:endParaRPr lang="cs-CZ" sz="1200" dirty="0">
                <a:solidFill>
                  <a:schemeClr val="tx1"/>
                </a:solidFill>
                <a:latin typeface="Ca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4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23528" y="260648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Reverzní logistika - rámec</a:t>
            </a:r>
            <a:endParaRPr lang="cs-CZ" alt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21154" y="1196752"/>
            <a:ext cx="42851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Caibri"/>
              </a:rPr>
              <a:t>Proč? Co? Kdo? Jak? </a:t>
            </a:r>
            <a:endParaRPr lang="cs-CZ" sz="3200" dirty="0">
              <a:solidFill>
                <a:srgbClr val="FF0000"/>
              </a:solidFill>
              <a:latin typeface="Ca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3015" y="2204864"/>
            <a:ext cx="8093882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ibri"/>
              </a:rPr>
              <a:t>Proč se věci vrací?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ibri"/>
              </a:rPr>
              <a:t>Co se vrací?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ibri"/>
              </a:rPr>
              <a:t>Kdo provádí činnosti v reverzní logistice?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latin typeface="Caibri"/>
              </a:rPr>
              <a:t>Jak reverzní logistika funguje v praxi?</a:t>
            </a:r>
            <a:endParaRPr lang="cs-CZ" sz="3200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240766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23528" y="260648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en-US" sz="3600" b="1" dirty="0" smtClean="0">
                <a:latin typeface="Calibri" panose="020F0502020204030204" pitchFamily="34" charset="0"/>
              </a:rPr>
              <a:t>Reverzní logistika - rámec</a:t>
            </a:r>
            <a:endParaRPr lang="cs-CZ" altLang="en-US" sz="3600" b="1" dirty="0">
              <a:latin typeface="Calibri" panose="020F0502020204030204" pitchFamily="34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837185" y="1052736"/>
            <a:ext cx="7839271" cy="4968552"/>
            <a:chOff x="837185" y="1052736"/>
            <a:chExt cx="7839271" cy="4968552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/>
            <a:srcRect l="20475" t="19600" r="23614" b="17401"/>
            <a:stretch/>
          </p:blipFill>
          <p:spPr>
            <a:xfrm>
              <a:off x="837185" y="1052736"/>
              <a:ext cx="7839271" cy="4968552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4249072" y="1916832"/>
              <a:ext cx="738352" cy="43204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2627784" y="1124744"/>
              <a:ext cx="738352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Proč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5796136" y="1124744"/>
              <a:ext cx="738352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Proč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3779912" y="2383142"/>
              <a:ext cx="1800200" cy="75782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Produkt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ál 2"/>
            <p:cNvSpPr/>
            <p:nvPr/>
          </p:nvSpPr>
          <p:spPr>
            <a:xfrm>
              <a:off x="958953" y="2067710"/>
              <a:ext cx="1584176" cy="12892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  <a:latin typeface="Caibri"/>
                </a:rPr>
                <a:t>Vracející</a:t>
              </a:r>
              <a:endParaRPr lang="cs-CZ" b="1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1385376" y="3284984"/>
              <a:ext cx="738352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Kdo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ál 13"/>
            <p:cNvSpPr/>
            <p:nvPr/>
          </p:nvSpPr>
          <p:spPr>
            <a:xfrm>
              <a:off x="6765375" y="2031535"/>
              <a:ext cx="1623049" cy="12892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  <a:latin typeface="Caibri"/>
                </a:rPr>
                <a:t>Příjemce</a:t>
              </a:r>
              <a:endParaRPr lang="cs-CZ" b="1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7218024" y="3284984"/>
              <a:ext cx="738352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Kdo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966315" y="4123371"/>
              <a:ext cx="1623049" cy="128928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>
                  <a:solidFill>
                    <a:schemeClr val="tx1"/>
                  </a:solidFill>
                  <a:latin typeface="Caibri"/>
                </a:rPr>
                <a:t>Budoucí zákazník</a:t>
              </a:r>
              <a:endParaRPr lang="cs-CZ" b="1" dirty="0">
                <a:solidFill>
                  <a:schemeClr val="tx1"/>
                </a:solidFill>
                <a:latin typeface="Caibri"/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408664" y="5373216"/>
              <a:ext cx="738352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Kdo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Šestiúhelník 4"/>
            <p:cNvSpPr/>
            <p:nvPr/>
          </p:nvSpPr>
          <p:spPr>
            <a:xfrm>
              <a:off x="5220072" y="4036499"/>
              <a:ext cx="1728192" cy="1368152"/>
            </a:xfrm>
            <a:prstGeom prst="hexagon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Obnova</a:t>
              </a:r>
              <a:endPara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791551" y="5393237"/>
              <a:ext cx="738352" cy="5760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0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Jak</a:t>
              </a:r>
              <a:endParaRPr lang="cs-CZ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7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44144" y="209257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ibri"/>
              </a:rPr>
              <a:t>Proč se věci vrací?- pohled příjemce</a:t>
            </a:r>
            <a:endParaRPr lang="cs-CZ" sz="3600" b="1" dirty="0">
              <a:latin typeface="Caibri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87708" y="5755322"/>
            <a:ext cx="8193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000" dirty="0" smtClean="0">
                <a:latin typeface="Caibri"/>
              </a:rPr>
              <a:t>Hnací síly reverzní logistiky z pohledu příjemce</a:t>
            </a:r>
            <a:endParaRPr lang="cs-CZ" sz="3000" dirty="0">
              <a:latin typeface="Caibri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971600" y="908720"/>
            <a:ext cx="7488832" cy="4392488"/>
            <a:chOff x="971600" y="908720"/>
            <a:chExt cx="7488832" cy="4392488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9754" y="1218818"/>
              <a:ext cx="3929179" cy="3888432"/>
            </a:xfrm>
            <a:prstGeom prst="rect">
              <a:avLst/>
            </a:prstGeom>
          </p:spPr>
        </p:pic>
        <p:sp>
          <p:nvSpPr>
            <p:cNvPr id="6" name="Obdélník 5"/>
            <p:cNvSpPr/>
            <p:nvPr/>
          </p:nvSpPr>
          <p:spPr>
            <a:xfrm>
              <a:off x="5436096" y="4725144"/>
              <a:ext cx="3024336" cy="5760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s-CZ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Ekonomické důvody</a:t>
              </a:r>
              <a:endPara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1600" y="4725144"/>
              <a:ext cx="3024336" cy="576064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cs-CZ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Povinná legislativa</a:t>
              </a:r>
              <a:endParaRPr lang="cs-CZ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1907704" y="908720"/>
              <a:ext cx="5184576" cy="648000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cs-CZ" sz="2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Environmentální </a:t>
              </a:r>
              <a:r>
                <a:rPr lang="cs-CZ" sz="2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odpovědnost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7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44664" y="980728"/>
            <a:ext cx="80597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Mezi přímé ekonomické důvody patří: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Přímé zisky z používání materiálů.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Přímé zisky z přidávání hodnoty produktům v rámci obnovy.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Přímé zisky ze snižování nákladů na likvidaci.</a:t>
            </a:r>
          </a:p>
          <a:p>
            <a:pPr>
              <a:spcAft>
                <a:spcPts val="1800"/>
              </a:spcAft>
            </a:pPr>
            <a:r>
              <a:rPr lang="cs-CZ" sz="2400" dirty="0" smtClean="0">
                <a:solidFill>
                  <a:srgbClr val="FF0000"/>
                </a:solidFill>
                <a:latin typeface="Caibri"/>
              </a:rPr>
              <a:t>Mezi nepřímé ekonomické důvody patří :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Společnosti se mohou zapojit do obnovy produktů ze strategických důvodů, aby se připravily na budoucí legislativní úpravy nebo dokonce aby zabránily jejich zavedení.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Společnosti se mohou zapojit do obnovy produktů, aby zabránily jiným společnostem získat jejich technologii nebo vstoupit na trh a prodávat jejich výrobky.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ibri"/>
              </a:rPr>
              <a:t>Obnova může být součástí budování image "žít a pracovat společně pro dobro všech".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44144" y="209257"/>
            <a:ext cx="8280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Aft>
                <a:spcPts val="2400"/>
              </a:spcAft>
              <a:buNone/>
            </a:pPr>
            <a:r>
              <a:rPr lang="cs-CZ" sz="3600" b="1" dirty="0" smtClean="0">
                <a:latin typeface="Caibri"/>
              </a:rPr>
              <a:t>Proč se věci vrací?- pohled příjemce</a:t>
            </a:r>
            <a:endParaRPr lang="cs-CZ" sz="3600" b="1" dirty="0">
              <a:latin typeface="Caibri"/>
            </a:endParaRPr>
          </a:p>
        </p:txBody>
      </p:sp>
    </p:spTree>
    <p:extLst>
      <p:ext uri="{BB962C8B-B14F-4D97-AF65-F5344CB8AC3E}">
        <p14:creationId xmlns:p14="http://schemas.microsoft.com/office/powerpoint/2010/main" val="1993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936</Words>
  <Application>Microsoft Office PowerPoint</Application>
  <PresentationFormat>Předvádění na obrazovce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Caibri</vt:lpstr>
      <vt:lpstr>Calibri</vt:lpstr>
      <vt:lpstr>Times New Roman</vt:lpstr>
      <vt:lpstr>Výchozí návrh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 Gros</dc:creator>
  <cp:lastModifiedBy>jakub.dyntar</cp:lastModifiedBy>
  <cp:revision>196</cp:revision>
  <dcterms:created xsi:type="dcterms:W3CDTF">2007-03-21T17:45:15Z</dcterms:created>
  <dcterms:modified xsi:type="dcterms:W3CDTF">2024-04-17T08:47:59Z</dcterms:modified>
</cp:coreProperties>
</file>