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8" r:id="rId4"/>
    <p:sldId id="269" r:id="rId5"/>
    <p:sldId id="270" r:id="rId6"/>
    <p:sldId id="273" r:id="rId7"/>
    <p:sldId id="277" r:id="rId8"/>
    <p:sldId id="278" r:id="rId9"/>
    <p:sldId id="276" r:id="rId10"/>
    <p:sldId id="279" r:id="rId11"/>
    <p:sldId id="282" r:id="rId12"/>
    <p:sldId id="283" r:id="rId13"/>
    <p:sldId id="285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4" r:id="rId25"/>
    <p:sldId id="297" r:id="rId26"/>
    <p:sldId id="296" r:id="rId27"/>
    <p:sldId id="298" r:id="rId28"/>
    <p:sldId id="310" r:id="rId29"/>
    <p:sldId id="299" r:id="rId30"/>
    <p:sldId id="300" r:id="rId31"/>
    <p:sldId id="301" r:id="rId32"/>
    <p:sldId id="302" r:id="rId33"/>
    <p:sldId id="304" r:id="rId34"/>
    <p:sldId id="303" r:id="rId35"/>
    <p:sldId id="306" r:id="rId36"/>
    <p:sldId id="305" r:id="rId37"/>
    <p:sldId id="307" r:id="rId38"/>
    <p:sldId id="308" r:id="rId39"/>
    <p:sldId id="309" r:id="rId40"/>
    <p:sldId id="258" r:id="rId41"/>
    <p:sldId id="259" r:id="rId42"/>
    <p:sldId id="260" r:id="rId43"/>
    <p:sldId id="261" r:id="rId44"/>
    <p:sldId id="262" r:id="rId45"/>
    <p:sldId id="263" r:id="rId46"/>
    <p:sldId id="265" r:id="rId47"/>
    <p:sldId id="264" r:id="rId48"/>
    <p:sldId id="267" r:id="rId49"/>
    <p:sldId id="266" r:id="rId5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>
      <p:cViewPr varScale="1">
        <p:scale>
          <a:sx n="150" d="100"/>
          <a:sy n="150" d="100"/>
        </p:scale>
        <p:origin x="19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0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94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Při vakuování skládané přísavky je </a:t>
            </a:r>
            <a:r>
              <a:rPr lang="cs-CZ" sz="1200" b="1" dirty="0" smtClean="0"/>
              <a:t>objekt poněkud vyzdvižen </a:t>
            </a:r>
            <a:r>
              <a:rPr lang="cs-CZ" sz="1200" dirty="0" smtClean="0"/>
              <a:t>nad odnímací pozici, tento zdvih v důsledku pružného přetvoření přísavky </a:t>
            </a:r>
            <a:r>
              <a:rPr lang="cs-CZ" sz="1200" b="1" dirty="0" smtClean="0"/>
              <a:t>může být využit jako přídavný manipulační pohyb bez dodatečných nákladů</a:t>
            </a:r>
            <a:r>
              <a:rPr lang="cs-CZ" sz="1200" dirty="0" smtClean="0"/>
              <a:t>. </a:t>
            </a:r>
          </a:p>
          <a:p>
            <a:endParaRPr lang="cs-CZ" sz="1200" dirty="0" smtClean="0"/>
          </a:p>
          <a:p>
            <a:r>
              <a:rPr lang="cs-CZ" sz="1200" dirty="0" smtClean="0"/>
              <a:t>Vzhledem k </a:t>
            </a:r>
            <a:r>
              <a:rPr lang="cs-CZ" sz="1200" b="1" dirty="0" smtClean="0"/>
              <a:t>nízké příčné tuhosti nejsou</a:t>
            </a:r>
            <a:r>
              <a:rPr lang="cs-CZ" sz="1200" dirty="0" smtClean="0"/>
              <a:t> skládané přísavky </a:t>
            </a:r>
            <a:r>
              <a:rPr lang="cs-CZ" sz="1200" b="1" dirty="0" smtClean="0"/>
              <a:t>vhodné pro manipulace s radiálním zatížením.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09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528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63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14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96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smtClean="0"/>
              <a:t>Úchopná síla  </a:t>
            </a:r>
            <a:r>
              <a:rPr lang="cs-CZ" sz="1200" dirty="0" smtClean="0"/>
              <a:t>je základním konstrukčním parametrem chapadel a ve vztahu k </a:t>
            </a:r>
            <a:r>
              <a:rPr lang="cs-CZ" sz="1200" b="1" dirty="0" smtClean="0"/>
              <a:t>hmotnosti chapadla </a:t>
            </a:r>
            <a:r>
              <a:rPr lang="cs-CZ" sz="1200" dirty="0" smtClean="0"/>
              <a:t>je vhodnou charakteristikou při výběru chapadel z nabídky renomovaných výrobců. </a:t>
            </a:r>
          </a:p>
          <a:p>
            <a:endParaRPr lang="cs-CZ" sz="1200" dirty="0" smtClean="0"/>
          </a:p>
          <a:p>
            <a:r>
              <a:rPr lang="cs-CZ" sz="1200" b="1" dirty="0" smtClean="0"/>
              <a:t>Konstrukční rozměry </a:t>
            </a:r>
            <a:r>
              <a:rPr lang="cs-CZ" sz="1200" dirty="0" smtClean="0"/>
              <a:t>jsou určující z hlediska obslužnosti uzavřených prostorů. </a:t>
            </a:r>
          </a:p>
          <a:p>
            <a:endParaRPr lang="cs-CZ" sz="1200" dirty="0" smtClean="0"/>
          </a:p>
          <a:p>
            <a:r>
              <a:rPr lang="cs-CZ" sz="1200" dirty="0" smtClean="0"/>
              <a:t>Konstrukce chapadel je provázena snahou po kompaktním řešení s minimálními rozměry ve vztahu k objektu manipulace.</a:t>
            </a:r>
          </a:p>
          <a:p>
            <a:endParaRPr lang="cs-CZ" dirty="0" smtClean="0"/>
          </a:p>
          <a:p>
            <a:r>
              <a:rPr lang="cs-CZ" sz="1200" dirty="0" smtClean="0"/>
              <a:t>Řešení </a:t>
            </a:r>
            <a:r>
              <a:rPr lang="cs-CZ" sz="1200" b="1" dirty="0" smtClean="0"/>
              <a:t>mechanických rozhraní </a:t>
            </a:r>
            <a:r>
              <a:rPr lang="cs-CZ" sz="1200" dirty="0" smtClean="0"/>
              <a:t>(přírub) podmiňuje přesnost polohování chapadla vůči PR a tím přesnost uchopení. </a:t>
            </a:r>
          </a:p>
          <a:p>
            <a:endParaRPr lang="cs-CZ" sz="1200" dirty="0" smtClean="0"/>
          </a:p>
          <a:p>
            <a:r>
              <a:rPr lang="cs-CZ" sz="1200" b="1" dirty="0" smtClean="0"/>
              <a:t>Energetické přívody </a:t>
            </a:r>
            <a:r>
              <a:rPr lang="cs-CZ" sz="1200" dirty="0" smtClean="0"/>
              <a:t>musí respektovat požadavky spolehlivosti obvodu a bezpečnosti uchopování a držení objektu, informační přívody a řešení senzoriky musí být provedeno s přihlédnutím k provozní odolnosti a spolehlivosti úchopné hlavice.</a:t>
            </a:r>
          </a:p>
          <a:p>
            <a:endParaRPr lang="cs-CZ" sz="1200" dirty="0" smtClean="0"/>
          </a:p>
          <a:p>
            <a:r>
              <a:rPr lang="cs-CZ" sz="1200" b="1" u="sng" dirty="0" smtClean="0"/>
              <a:t>Bezpečnost z hlediska chapadlem vyvozené úchopné síly</a:t>
            </a:r>
            <a:r>
              <a:rPr lang="cs-CZ" sz="1200" dirty="0" smtClean="0"/>
              <a:t> ve všech pracovních režimech se zajistí vhodnou volbou koeficientu bezpečnosti.</a:t>
            </a:r>
          </a:p>
          <a:p>
            <a:endParaRPr lang="cs-CZ" sz="1200" dirty="0" smtClean="0"/>
          </a:p>
          <a:p>
            <a:r>
              <a:rPr lang="cs-CZ" sz="1200" b="1" u="sng" dirty="0" smtClean="0"/>
              <a:t>Provozní bezpečnost z hlediska možného výpadku energie</a:t>
            </a:r>
            <a:r>
              <a:rPr lang="cs-CZ" sz="1200" b="1" dirty="0" smtClean="0"/>
              <a:t> </a:t>
            </a:r>
            <a:r>
              <a:rPr lang="cs-CZ" sz="1200" dirty="0" smtClean="0"/>
              <a:t>(v nouzových situacích) se může zajistit buď pasivně, pomocí pružinových systémů zajišťujících předpětím požadovanou úchopnou sílu i při výpadku tlakového vzduchu. Zde se používají speciální zapojení pneumatického obvodu.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9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5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9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34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59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21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9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42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Efektory – úchopné hlavice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úchopných hlavic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534988" y="1398589"/>
            <a:ext cx="7997055" cy="17423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 smtClean="0"/>
              <a:t>6. Podle </a:t>
            </a:r>
            <a:r>
              <a:rPr lang="cs-CZ" sz="2000" b="1" dirty="0"/>
              <a:t>polohy roviny uchopení oproti rovině pohybu čelistí </a:t>
            </a:r>
            <a:endParaRPr lang="cs-CZ" sz="2000" b="1" dirty="0" smtClean="0"/>
          </a:p>
          <a:p>
            <a:pPr marL="304800" lvl="0" indent="-304800">
              <a:buNone/>
            </a:pPr>
            <a:r>
              <a:rPr lang="cs-CZ" sz="2000" b="1" dirty="0"/>
              <a:t>a)</a:t>
            </a:r>
            <a:r>
              <a:rPr lang="cs-CZ" sz="2000" dirty="0"/>
              <a:t> </a:t>
            </a:r>
            <a:r>
              <a:rPr lang="cs-CZ" sz="2000" b="1" dirty="0"/>
              <a:t>centrické </a:t>
            </a:r>
            <a:r>
              <a:rPr lang="cs-CZ" sz="2000" dirty="0" smtClean="0"/>
              <a:t>uchopení (E=0);</a:t>
            </a:r>
            <a:endParaRPr lang="cs-CZ" sz="2000" dirty="0"/>
          </a:p>
          <a:p>
            <a:pPr marL="0" lvl="0" indent="0">
              <a:buNone/>
            </a:pPr>
            <a:r>
              <a:rPr lang="cs-CZ" sz="2000" b="1" dirty="0"/>
              <a:t>b) excentrické </a:t>
            </a:r>
            <a:r>
              <a:rPr lang="cs-CZ" sz="2000" dirty="0" smtClean="0"/>
              <a:t>uchopení (</a:t>
            </a:r>
            <a:r>
              <a:rPr lang="en-US" sz="2000" dirty="0" smtClean="0"/>
              <a:t>E&gt;0</a:t>
            </a:r>
            <a:r>
              <a:rPr lang="cs-CZ" sz="2000" dirty="0" smtClean="0"/>
              <a:t>).</a:t>
            </a:r>
            <a:endParaRPr lang="cs-CZ" sz="2000" dirty="0"/>
          </a:p>
          <a:p>
            <a:pPr marL="0" indent="0">
              <a:spcAft>
                <a:spcPts val="600"/>
              </a:spcAft>
              <a:buNone/>
            </a:pPr>
            <a:endParaRPr lang="cs-CZ" sz="2000" dirty="0" smtClean="0"/>
          </a:p>
          <a:p>
            <a:pPr marL="0" indent="0">
              <a:spcAft>
                <a:spcPts val="600"/>
              </a:spcAft>
              <a:buNone/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1527"/>
            <a:ext cx="3612578" cy="22306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45852"/>
          <a:stretch/>
        </p:blipFill>
        <p:spPr>
          <a:xfrm>
            <a:off x="4555804" y="3779556"/>
            <a:ext cx="3684784" cy="1944216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755576" y="3155254"/>
            <a:ext cx="345754" cy="345754"/>
          </a:xfrm>
          <a:prstGeom prst="ellipse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27584" y="4983560"/>
            <a:ext cx="2376264" cy="3882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000" dirty="0" smtClean="0">
                <a:solidFill>
                  <a:srgbClr val="92D050"/>
                </a:solidFill>
              </a:rPr>
              <a:t>Obecně výhodnější</a:t>
            </a:r>
            <a:endParaRPr lang="cs-CZ" sz="2000" dirty="0">
              <a:solidFill>
                <a:srgbClr val="92D05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44008" y="5733256"/>
            <a:ext cx="4320480" cy="848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000" dirty="0" smtClean="0"/>
              <a:t>Vhodnější ve specifických případech přídavných zatěžovacích momentů</a:t>
            </a:r>
            <a:endParaRPr lang="cs-CZ" sz="2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15633" t="62169"/>
          <a:stretch/>
        </p:blipFill>
        <p:spPr>
          <a:xfrm>
            <a:off x="1101330" y="3457205"/>
            <a:ext cx="3108720" cy="1358338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55576" y="3140969"/>
            <a:ext cx="360039" cy="36003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93511" y="31076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823929" y="1988840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643910" y="1964622"/>
            <a:ext cx="360039" cy="36003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73724" y="1958527"/>
            <a:ext cx="198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    vnější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080340" y="3795645"/>
            <a:ext cx="7157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73724" y="3883114"/>
            <a:ext cx="198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vnitřní</a:t>
            </a:r>
            <a:endParaRPr lang="cs-CZ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5661248"/>
            <a:ext cx="2376264" cy="3882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000" dirty="0" smtClean="0"/>
              <a:t>Je žádoucí L = min.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81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Pasivní úchopné hlavice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Z hlediska charakteru úchopné síly se rozlišují a vyskytují tyto typy pasivních úchopných hlavic:</a:t>
            </a:r>
          </a:p>
          <a:p>
            <a:pPr marL="355600" indent="-355600"/>
            <a:r>
              <a:rPr lang="cs-CZ" sz="2000" dirty="0"/>
              <a:t>mechanické;</a:t>
            </a:r>
          </a:p>
          <a:p>
            <a:pPr marL="355600" indent="-355600"/>
            <a:r>
              <a:rPr lang="cs-CZ" sz="2000" dirty="0"/>
              <a:t>magnetické;</a:t>
            </a:r>
          </a:p>
          <a:p>
            <a:pPr marL="355600" indent="-355600"/>
            <a:r>
              <a:rPr lang="cs-CZ" sz="2000" dirty="0"/>
              <a:t>podtlakové</a:t>
            </a:r>
            <a:r>
              <a:rPr lang="cs-CZ" sz="2000" dirty="0" smtClean="0"/>
              <a:t>.</a:t>
            </a:r>
          </a:p>
          <a:p>
            <a:pPr marL="355600" indent="-355600"/>
            <a:endParaRPr lang="cs-CZ" sz="2000" dirty="0"/>
          </a:p>
          <a:p>
            <a:pPr marL="0" indent="0">
              <a:buNone/>
            </a:pPr>
            <a:r>
              <a:rPr lang="cs-CZ" sz="2000" dirty="0"/>
              <a:t>Společným problémem všech typů pasivních úchopných hlavic je způsob </a:t>
            </a:r>
            <a:r>
              <a:rPr lang="cs-CZ" sz="2000" b="1" dirty="0"/>
              <a:t>rušení úchopné síly v okamžiku odkládání objektu</a:t>
            </a:r>
            <a:r>
              <a:rPr lang="cs-CZ" sz="2000" dirty="0"/>
              <a:t>. </a:t>
            </a:r>
            <a:endParaRPr lang="cs-CZ" sz="2000" dirty="0" smtClean="0"/>
          </a:p>
          <a:p>
            <a:pPr marL="355600" indent="-35560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32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Pasivní úchopné hlavice mechanické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Tyto hlavice se vyznačují buď užíváním: </a:t>
            </a:r>
          </a:p>
          <a:p>
            <a:pPr marL="355600" indent="-355600"/>
            <a:r>
              <a:rPr lang="cs-CZ" sz="2000" b="1" dirty="0"/>
              <a:t>síly tíže </a:t>
            </a:r>
            <a:r>
              <a:rPr lang="cs-CZ" sz="2000" dirty="0"/>
              <a:t>(tvarová lůžka, čepy, závěsy apod.) anebo </a:t>
            </a:r>
          </a:p>
          <a:p>
            <a:pPr marL="355600" indent="-355600"/>
            <a:r>
              <a:rPr lang="cs-CZ" sz="2000" b="1" dirty="0"/>
              <a:t>pružné deformace </a:t>
            </a:r>
            <a:r>
              <a:rPr lang="cs-CZ" sz="2000" dirty="0"/>
              <a:t>úchopných prvků (tzv. odpružené čelisti), popř. může jít o úchopné hlavice s oboustranným uchopením, kde úchopná síla je vyvozována pasivně pomocí pružin.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Rušení úchopné síly v okamžiku odkládání objektu </a:t>
            </a:r>
            <a:r>
              <a:rPr lang="cs-CZ" sz="2000" dirty="0"/>
              <a:t>: </a:t>
            </a:r>
          </a:p>
          <a:p>
            <a:pPr marL="355600" indent="-355600"/>
            <a:r>
              <a:rPr lang="cs-CZ" sz="2000" b="1" dirty="0"/>
              <a:t>kontaktem odkládaného objektu s periferií</a:t>
            </a:r>
            <a:r>
              <a:rPr lang="cs-CZ" sz="2000" dirty="0"/>
              <a:t>, resp. s komunikujícím výrobním strojem nebo zařízením anebo</a:t>
            </a:r>
          </a:p>
          <a:p>
            <a:pPr marL="355600" indent="-355600"/>
            <a:r>
              <a:rPr lang="cs-CZ" sz="2000" b="1" dirty="0"/>
              <a:t>aktivně pomocí síly od vnějšího pohonu</a:t>
            </a:r>
            <a:r>
              <a:rPr lang="cs-CZ" sz="2000" dirty="0"/>
              <a:t>.</a:t>
            </a:r>
          </a:p>
          <a:p>
            <a:pPr marL="355600" indent="-35560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44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Pasivní úchopné hlavice mechanické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u="sng" dirty="0"/>
              <a:t>A. Prizmatické lůžko</a:t>
            </a: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V praxi se aplikuje zejména pro manipulaci v horizontální rovině široká škála jednoduchých tvarových lůžek, přičemž častý je tvar prizmatu. Vždy je nutné zajistit dynamické podmínky limitující vypadnutí součásti z lůžka. V zásadě lze sledovat tři případy.</a:t>
            </a:r>
          </a:p>
          <a:p>
            <a:pPr marL="355600" indent="-355600"/>
            <a:endParaRPr lang="cs-CZ" sz="2000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5723812" cy="18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39552" y="4685304"/>
            <a:ext cx="495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Rovnováha objektu při pohybu prizmatického lůžka</a:t>
            </a:r>
            <a:endParaRPr lang="en-GB" i="1" dirty="0"/>
          </a:p>
        </p:txBody>
      </p:sp>
      <p:sp>
        <p:nvSpPr>
          <p:cNvPr id="8" name="Obdélník 7"/>
          <p:cNvSpPr/>
          <p:nvPr/>
        </p:nvSpPr>
        <p:spPr>
          <a:xfrm>
            <a:off x="467545" y="5181561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36538" y="5986770"/>
            <a:ext cx="3086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https://homes.cs.washington.edu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r="58125"/>
          <a:stretch/>
        </p:blipFill>
        <p:spPr>
          <a:xfrm>
            <a:off x="6732240" y="2578609"/>
            <a:ext cx="1861481" cy="189690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55433"/>
          <a:stretch/>
        </p:blipFill>
        <p:spPr>
          <a:xfrm>
            <a:off x="6716000" y="4446294"/>
            <a:ext cx="1981145" cy="18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Pasivní úchopné hlavice mechanické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b="1" i="1" u="sng" dirty="0"/>
              <a:t>B. Odpružené čelisti</a:t>
            </a:r>
          </a:p>
          <a:p>
            <a:r>
              <a:rPr lang="cs-CZ" sz="2000" dirty="0"/>
              <a:t>Široká škála úchopných hlavic - najetím čelistí na objekt dojde k jejich </a:t>
            </a:r>
            <a:r>
              <a:rPr lang="cs-CZ" sz="2000" b="1" dirty="0"/>
              <a:t>pružné deformaci </a:t>
            </a:r>
            <a:r>
              <a:rPr lang="cs-CZ" sz="2000" dirty="0"/>
              <a:t>a tím k </a:t>
            </a:r>
            <a:r>
              <a:rPr lang="cs-CZ" sz="2000" b="1" dirty="0"/>
              <a:t>vyvození úchopné síly </a:t>
            </a:r>
            <a:r>
              <a:rPr lang="cs-CZ" sz="2000" dirty="0"/>
              <a:t>a pasivnímu uchopení, resp. najížděním na objekt se přes narážku otevřou pružinou svírané úchopné prvky. </a:t>
            </a:r>
          </a:p>
          <a:p>
            <a:r>
              <a:rPr lang="cs-CZ" sz="2000" dirty="0" smtClean="0"/>
              <a:t>Principiálně </a:t>
            </a:r>
            <a:r>
              <a:rPr lang="cs-CZ" sz="2000" dirty="0"/>
              <a:t>jsou možné různé koncepce řešení </a:t>
            </a:r>
            <a:r>
              <a:rPr lang="cs-CZ" sz="2000" b="1" dirty="0"/>
              <a:t>s jedním, dvěma nebo více vetknutými odpruženými úchopnými prvky </a:t>
            </a:r>
            <a:r>
              <a:rPr lang="cs-CZ" sz="2000" dirty="0"/>
              <a:t>(čelistmi). </a:t>
            </a:r>
          </a:p>
          <a:p>
            <a:r>
              <a:rPr lang="cs-CZ" sz="2000" dirty="0" smtClean="0"/>
              <a:t>Dostaneme </a:t>
            </a:r>
            <a:r>
              <a:rPr lang="cs-CZ" sz="2000" dirty="0"/>
              <a:t>tak různá provedení </a:t>
            </a:r>
            <a:r>
              <a:rPr lang="cs-CZ" sz="2000" b="1" dirty="0"/>
              <a:t>kleštin</a:t>
            </a:r>
            <a:r>
              <a:rPr lang="cs-CZ" sz="2000" dirty="0"/>
              <a:t> pro </a:t>
            </a:r>
            <a:r>
              <a:rPr lang="cs-CZ" sz="2000" b="1" dirty="0"/>
              <a:t>vnitřní nebo vnější uchopení</a:t>
            </a:r>
            <a:r>
              <a:rPr lang="cs-CZ" sz="2000" dirty="0"/>
              <a:t>, popřípadě otočnými úchopnými prvky svíranými pružinou. </a:t>
            </a:r>
          </a:p>
          <a:p>
            <a:r>
              <a:rPr lang="cs-CZ" sz="2000" dirty="0" smtClean="0"/>
              <a:t>Jinou </a:t>
            </a:r>
            <a:r>
              <a:rPr lang="cs-CZ" sz="2000" dirty="0"/>
              <a:t>možností je aplikace radiálně posuvných úchopných prvků ve tvaru </a:t>
            </a:r>
            <a:r>
              <a:rPr lang="cs-CZ" sz="2000" b="1" dirty="0"/>
              <a:t>kuličkových západkových mechanismů</a:t>
            </a:r>
            <a:r>
              <a:rPr lang="cs-CZ" sz="2000" dirty="0"/>
              <a:t>.</a:t>
            </a:r>
          </a:p>
          <a:p>
            <a:pPr marL="355600" indent="-355600"/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905907"/>
            <a:ext cx="1927682" cy="163300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36" y="4966206"/>
            <a:ext cx="1914311" cy="16213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42" y="4797152"/>
            <a:ext cx="1689349" cy="171121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02793" y="6071709"/>
            <a:ext cx="2229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Zdroj</a:t>
            </a:r>
            <a:r>
              <a:rPr lang="cs-CZ" i="1" dirty="0"/>
              <a:t>: </a:t>
            </a:r>
            <a:r>
              <a:rPr lang="cs-CZ" i="1" dirty="0" smtClean="0"/>
              <a:t>www.festo.com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91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Pasivní úchopné hlavice magnetické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199" y="1268760"/>
            <a:ext cx="8396255" cy="4525963"/>
          </a:xfrm>
        </p:spPr>
        <p:txBody>
          <a:bodyPr>
            <a:normAutofit/>
          </a:bodyPr>
          <a:lstStyle/>
          <a:p>
            <a:r>
              <a:rPr lang="cs-CZ" sz="2000" dirty="0"/>
              <a:t>Pasivní magnetické </a:t>
            </a:r>
            <a:r>
              <a:rPr lang="cs-CZ" sz="2000" dirty="0" smtClean="0"/>
              <a:t>ÚH jsou </a:t>
            </a:r>
            <a:r>
              <a:rPr lang="cs-CZ" sz="2000" dirty="0"/>
              <a:t>opatřeny </a:t>
            </a:r>
            <a:r>
              <a:rPr lang="cs-CZ" sz="2000" b="1" dirty="0"/>
              <a:t>permanentními magnety</a:t>
            </a:r>
            <a:r>
              <a:rPr lang="cs-CZ" sz="2000" dirty="0"/>
              <a:t>.</a:t>
            </a:r>
          </a:p>
          <a:p>
            <a:r>
              <a:rPr lang="cs-CZ" sz="2000" dirty="0" smtClean="0"/>
              <a:t>Předností </a:t>
            </a:r>
            <a:r>
              <a:rPr lang="cs-CZ" sz="2000" dirty="0"/>
              <a:t>je </a:t>
            </a:r>
            <a:r>
              <a:rPr lang="cs-CZ" sz="2000" b="1" dirty="0"/>
              <a:t>jednoduchá konstrukce a nízká cena</a:t>
            </a:r>
            <a:r>
              <a:rPr lang="cs-CZ" sz="2000" dirty="0"/>
              <a:t>. </a:t>
            </a:r>
          </a:p>
          <a:p>
            <a:r>
              <a:rPr lang="cs-CZ" sz="2000" b="1" dirty="0" smtClean="0"/>
              <a:t>Uvolňování </a:t>
            </a:r>
            <a:r>
              <a:rPr lang="cs-CZ" sz="2000" b="1" dirty="0"/>
              <a:t>objektů </a:t>
            </a:r>
            <a:r>
              <a:rPr lang="cs-CZ" sz="2000" dirty="0"/>
              <a:t>je prováděno buď najetím na vnější dorazy anebo pomocí uvolňovací planžety s pneumatickým pohonem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Hlavním problémem efektivní aplikace magnetických úchopných hlavic je </a:t>
            </a:r>
            <a:r>
              <a:rPr lang="cs-CZ" sz="2000" b="1" dirty="0" smtClean="0"/>
              <a:t>permanentní </a:t>
            </a:r>
            <a:r>
              <a:rPr lang="cs-CZ" sz="2000" b="1" dirty="0"/>
              <a:t>magnetismus</a:t>
            </a:r>
            <a:r>
              <a:rPr lang="cs-CZ" sz="2000" dirty="0"/>
              <a:t>, který způsobuje </a:t>
            </a:r>
            <a:r>
              <a:rPr lang="cs-CZ" sz="2000" b="1" dirty="0"/>
              <a:t>zachycování feromagnetických nečistot na objektech manipulace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pPr marL="355600" indent="-355600"/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2" cstate="print"/>
          <a:srcRect l="8488" t="2750" r="12827" b="-1"/>
          <a:stretch/>
        </p:blipFill>
        <p:spPr bwMode="auto">
          <a:xfrm>
            <a:off x="827584" y="3645024"/>
            <a:ext cx="7163025" cy="20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82800" y="537983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Pasivní magnetické úchopné hlavice: a – uvolňování objektů pomocí vnějších dorazů; b – uvolňování objektu pomocí poháněné planžety</a:t>
            </a:r>
            <a:endParaRPr lang="en-GB" i="1" dirty="0"/>
          </a:p>
        </p:txBody>
      </p:sp>
      <p:sp>
        <p:nvSpPr>
          <p:cNvPr id="16" name="Obdélník 15"/>
          <p:cNvSpPr/>
          <p:nvPr/>
        </p:nvSpPr>
        <p:spPr>
          <a:xfrm>
            <a:off x="1187624" y="6035480"/>
            <a:ext cx="7665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27880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Pasivní úchopné hlavice podtlakové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199" y="1268760"/>
            <a:ext cx="8396255" cy="4525963"/>
          </a:xfrm>
        </p:spPr>
        <p:txBody>
          <a:bodyPr>
            <a:normAutofit/>
          </a:bodyPr>
          <a:lstStyle/>
          <a:p>
            <a:r>
              <a:rPr lang="cs-CZ" sz="2000" dirty="0"/>
              <a:t>Nejrozšířenějším typem pasivních podtlakových úchopných hlavic jsou </a:t>
            </a:r>
            <a:r>
              <a:rPr lang="cs-CZ" sz="2000" b="1" dirty="0"/>
              <a:t>deformační přísavky</a:t>
            </a:r>
            <a:r>
              <a:rPr lang="cs-CZ" sz="2000" dirty="0"/>
              <a:t>. </a:t>
            </a:r>
          </a:p>
          <a:p>
            <a:r>
              <a:rPr lang="cs-CZ" sz="2000" dirty="0"/>
              <a:t>K uchopení předmětu dochází, nejprve </a:t>
            </a:r>
            <a:r>
              <a:rPr lang="cs-CZ" sz="2000" b="1" dirty="0"/>
              <a:t>deformací přísavky </a:t>
            </a:r>
            <a:r>
              <a:rPr lang="cs-CZ" sz="2000" dirty="0"/>
              <a:t>jejím přitlačením na objekt, tím se </a:t>
            </a:r>
            <a:r>
              <a:rPr lang="cs-CZ" sz="2000" b="1" dirty="0"/>
              <a:t>zmenší objem </a:t>
            </a:r>
            <a:r>
              <a:rPr lang="cs-CZ" sz="2000" dirty="0"/>
              <a:t>pod přísavkou na hodnotu </a:t>
            </a:r>
            <a:r>
              <a:rPr lang="cs-CZ" sz="2000" dirty="0" smtClean="0"/>
              <a:t>V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</a:t>
            </a:r>
            <a:r>
              <a:rPr lang="cs-CZ" sz="2000" dirty="0"/>
              <a:t>přičemž lze předpokládat, že tlak je přitom roven atmosférickému </a:t>
            </a:r>
            <a:r>
              <a:rPr lang="cs-CZ" sz="2000" dirty="0" smtClean="0"/>
              <a:t>tlaku.</a:t>
            </a:r>
            <a:endParaRPr lang="cs-CZ" sz="2000" dirty="0"/>
          </a:p>
          <a:p>
            <a:pPr marL="355600" indent="-355600"/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187624" y="6035480"/>
            <a:ext cx="7665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9" name="Obrázek 8"/>
          <p:cNvPicPr/>
          <p:nvPr/>
        </p:nvPicPr>
        <p:blipFill>
          <a:blip r:embed="rId2" cstate="print"/>
          <a:srcRect l="1213"/>
          <a:stretch>
            <a:fillRect/>
          </a:stretch>
        </p:blipFill>
        <p:spPr bwMode="auto">
          <a:xfrm>
            <a:off x="245589" y="2924944"/>
            <a:ext cx="881947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828477" y="5230027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i="1" dirty="0" smtClean="0"/>
              <a:t>Princip deformační přísavky: a – vyvození podtlaku; b – silová rovnováha na objektu; c – princip uvolnění objektu zavzdušňovacím ventilem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5576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Pasivní úchopné hlavice podtlakové</a:t>
            </a: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Pohybem úchopné hlavice se postupně </a:t>
            </a:r>
            <a:r>
              <a:rPr lang="cs-CZ" sz="2000" b="1" dirty="0" smtClean="0"/>
              <a:t>přísavka deformuje </a:t>
            </a:r>
            <a:r>
              <a:rPr lang="cs-CZ" sz="2000" dirty="0" smtClean="0"/>
              <a:t>a </a:t>
            </a:r>
            <a:r>
              <a:rPr lang="cs-CZ" sz="2000" b="1" dirty="0" smtClean="0"/>
              <a:t>zvětšuje se objem vzduchu</a:t>
            </a:r>
            <a:r>
              <a:rPr lang="cs-CZ" sz="2000" dirty="0" smtClean="0"/>
              <a:t> na hodnotu V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 , současně se </a:t>
            </a:r>
            <a:r>
              <a:rPr lang="cs-CZ" sz="2000" b="1" dirty="0" smtClean="0"/>
              <a:t>snižuje tlak </a:t>
            </a:r>
            <a:r>
              <a:rPr lang="cs-CZ" sz="2000" dirty="0" smtClean="0"/>
              <a:t>na hodnotu p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 a vzniká úchopná síla </a:t>
            </a:r>
            <a:r>
              <a:rPr lang="cs-CZ" sz="2000" dirty="0" err="1" smtClean="0"/>
              <a:t>F</a:t>
            </a:r>
            <a:r>
              <a:rPr lang="cs-CZ" sz="2000" baseline="-25000" dirty="0" err="1" smtClean="0"/>
              <a:t>u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Problematické je při aplikaci deformačních přísavek </a:t>
            </a:r>
            <a:r>
              <a:rPr lang="cs-CZ" sz="2000" b="1" dirty="0" smtClean="0"/>
              <a:t>rušení úchopné síly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b="1" dirty="0" smtClean="0"/>
              <a:t>Odtrhnutí objektu </a:t>
            </a:r>
            <a:r>
              <a:rPr lang="cs-CZ" sz="2000" dirty="0" smtClean="0"/>
              <a:t>pomocí vnějších mechanických dorazů lze nahradit </a:t>
            </a:r>
            <a:r>
              <a:rPr lang="cs-CZ" sz="2000" b="1" dirty="0" smtClean="0"/>
              <a:t>zavzdušněním prostoru pod přísavkou </a:t>
            </a:r>
            <a:r>
              <a:rPr lang="cs-CZ" sz="2000" dirty="0" smtClean="0"/>
              <a:t>v okamžiku uvolňování objektu.</a:t>
            </a:r>
          </a:p>
          <a:p>
            <a:endParaRPr lang="cs-CZ" sz="2000" dirty="0" smtClean="0"/>
          </a:p>
          <a:p>
            <a:r>
              <a:rPr lang="cs-CZ" sz="2000" dirty="0" smtClean="0"/>
              <a:t>Atmosférický vzduch je přiváděn pomocí </a:t>
            </a:r>
            <a:r>
              <a:rPr lang="cs-CZ" sz="2000" b="1" dirty="0" smtClean="0"/>
              <a:t>elektricky ovládaného pneumatického ventilu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318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3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Aktivní mechanické úchopné hlavice (chapadla)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7544" y="1196752"/>
            <a:ext cx="8219256" cy="401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Chapadlo je </a:t>
            </a:r>
            <a:r>
              <a:rPr lang="cs-CZ" sz="2000" dirty="0"/>
              <a:t>koncovým členem manipulačního zařízení, slouží k </a:t>
            </a:r>
            <a:r>
              <a:rPr lang="cs-CZ" sz="2000" b="1" dirty="0"/>
              <a:t>uchopování a držení objektů</a:t>
            </a:r>
            <a:r>
              <a:rPr lang="cs-CZ" sz="2000" dirty="0"/>
              <a:t> a úchopná síla je vyvozována na </a:t>
            </a:r>
            <a:r>
              <a:rPr lang="cs-CZ" sz="2000" b="1" dirty="0"/>
              <a:t>mechanickém principu</a:t>
            </a:r>
            <a:r>
              <a:rPr lang="cs-CZ" sz="2000" dirty="0" smtClean="0"/>
              <a:t>.</a:t>
            </a:r>
          </a:p>
          <a:p>
            <a:endParaRPr lang="cs-CZ" sz="800" dirty="0"/>
          </a:p>
          <a:p>
            <a:r>
              <a:rPr lang="cs-CZ" sz="2000" b="1" i="1" u="sng" dirty="0"/>
              <a:t>Skladba a základní požadavky na chapadla </a:t>
            </a:r>
          </a:p>
          <a:p>
            <a:r>
              <a:rPr lang="cs-CZ" sz="2000" dirty="0"/>
              <a:t>Mechanické chapadlo se skládá z pěti základních komponent, kterými jsou: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nosný systém - rám;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motor;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transformační blok;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úchopné prvky (čelisti);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senzorika.</a:t>
            </a:r>
          </a:p>
          <a:p>
            <a:pPr>
              <a:spcBef>
                <a:spcPts val="800"/>
              </a:spcBef>
            </a:pPr>
            <a:r>
              <a:rPr lang="cs-CZ" sz="2000" dirty="0" smtClean="0"/>
              <a:t>Vedle </a:t>
            </a:r>
            <a:r>
              <a:rPr lang="cs-CZ" sz="2000" dirty="0"/>
              <a:t>základní struktury jsou často aplikovány zjednodušené struktury bez </a:t>
            </a:r>
            <a:r>
              <a:rPr lang="cs-CZ" sz="2000" dirty="0" err="1"/>
              <a:t>tansformačního</a:t>
            </a:r>
            <a:r>
              <a:rPr lang="cs-CZ" sz="2000" dirty="0"/>
              <a:t> bloku.</a:t>
            </a:r>
          </a:p>
          <a:p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70" y="4941168"/>
            <a:ext cx="3130518" cy="10234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44" y="4997850"/>
            <a:ext cx="2529632" cy="9514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295" y="5013176"/>
            <a:ext cx="2118129" cy="93319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63688" y="6015692"/>
            <a:ext cx="6880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37342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(chapadla)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550115" y="5472895"/>
            <a:ext cx="2418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www.pneumatsystem.cz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772816"/>
            <a:ext cx="4479899" cy="34321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" y="1844824"/>
            <a:ext cx="2138426" cy="34736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87824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Pohon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265868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Kinematika</a:t>
            </a:r>
          </a:p>
          <a:p>
            <a:r>
              <a:rPr lang="cs-CZ" dirty="0" smtClean="0"/>
              <a:t>(transformační mechanizmus)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67744" y="177981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Úchopné prvky</a:t>
            </a:r>
          </a:p>
          <a:p>
            <a:pPr algn="ctr"/>
            <a:r>
              <a:rPr lang="cs-CZ" dirty="0" smtClean="0"/>
              <a:t>(montovány na čelisti)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Úchopné hlavice</a:t>
            </a:r>
            <a:endParaRPr lang="cs-CZ" sz="2400" b="1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539552" y="1340768"/>
            <a:ext cx="81361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Nejčastějšími úlohami </a:t>
            </a:r>
            <a:r>
              <a:rPr lang="cs-CZ" sz="2000" dirty="0" err="1" smtClean="0"/>
              <a:t>PR</a:t>
            </a:r>
            <a:r>
              <a:rPr lang="cs-CZ" sz="2000" dirty="0" smtClean="0"/>
              <a:t> a manipulátorů v průmyslové praxi jsou </a:t>
            </a:r>
            <a:r>
              <a:rPr lang="cs-CZ" sz="2000" b="1" dirty="0" smtClean="0"/>
              <a:t>úlohy manipulační</a:t>
            </a:r>
            <a:r>
              <a:rPr lang="cs-CZ" sz="2000" dirty="0" smtClean="0"/>
              <a:t>, tedy objekt manipulace je potřeba nejdříve uchopit. Úchopné hlavice jsou tedy nejčastějšími mezi efektory.</a:t>
            </a:r>
          </a:p>
          <a:p>
            <a:endParaRPr lang="cs-CZ" sz="2000" dirty="0" smtClean="0"/>
          </a:p>
          <a:p>
            <a:r>
              <a:rPr lang="cs-CZ" sz="2000" dirty="0" smtClean="0"/>
              <a:t>Při </a:t>
            </a:r>
            <a:r>
              <a:rPr lang="cs-CZ" sz="2000" dirty="0"/>
              <a:t>držení objektu v úchopné hlavici jsou </a:t>
            </a:r>
            <a:r>
              <a:rPr lang="cs-CZ" sz="2000" b="1" dirty="0"/>
              <a:t>v rovnováze vnější síly působící na objekt </a:t>
            </a:r>
            <a:r>
              <a:rPr lang="cs-CZ" sz="2000" dirty="0"/>
              <a:t>(hmotové, tj. setrvačné síly a síla tíže, případné technologické síly a síly, jimiž je objekt držen - úchopné síly).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Uchopení objektu je spojeno s </a:t>
            </a:r>
            <a:r>
              <a:rPr lang="cs-CZ" sz="2000" b="1" dirty="0"/>
              <a:t>mechanickým kontaktem </a:t>
            </a:r>
            <a:r>
              <a:rPr lang="cs-CZ" sz="2000" dirty="0"/>
              <a:t>tzv. úchopných prvků </a:t>
            </a:r>
            <a:r>
              <a:rPr lang="cs-CZ" sz="2000" b="1" dirty="0"/>
              <a:t>s povrchem objektu</a:t>
            </a:r>
            <a:r>
              <a:rPr lang="cs-CZ" sz="2000" dirty="0"/>
              <a:t>.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Efektory jsou připojeny na </a:t>
            </a:r>
            <a:r>
              <a:rPr lang="cs-CZ" sz="2000" b="1" dirty="0" err="1" smtClean="0"/>
              <a:t>PR</a:t>
            </a:r>
            <a:r>
              <a:rPr lang="cs-CZ" sz="2000" b="1" dirty="0" smtClean="0"/>
              <a:t> přes rozhraní pro připojení efektoru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368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pohony</a:t>
            </a:r>
            <a:endParaRPr lang="cs-CZ" sz="2400" b="1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539552" y="1207780"/>
            <a:ext cx="8280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Nejčastějším typem motorů aplikovaných u chapadel jsou: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pneumatické přímočaré</a:t>
            </a:r>
            <a:r>
              <a:rPr lang="cs-CZ" sz="2000" dirty="0" smtClean="0"/>
              <a:t>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elektropohony </a:t>
            </a:r>
            <a:r>
              <a:rPr lang="cs-CZ" sz="2000" dirty="0" smtClean="0"/>
              <a:t>(v poslední době stále častěji ), zejména pro takové aplikace, které vyžadují řízení průběhu pohybu při svírání chapadla, resp. je vyžadováno dráhové řízení úchopné síly.</a:t>
            </a:r>
          </a:p>
          <a:p>
            <a:pPr marL="355600" indent="-355600">
              <a:buFont typeface="Arial" pitchFamily="34" charset="0"/>
              <a:buChar char="•"/>
            </a:pP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endParaRPr lang="cs-CZ" sz="2000" dirty="0" smtClean="0"/>
          </a:p>
          <a:p>
            <a:pPr marL="355600" indent="-355600">
              <a:buFont typeface="Arial" pitchFamily="34" charset="0"/>
              <a:buChar char="•"/>
            </a:pP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endParaRPr lang="cs-CZ" sz="2000" dirty="0" smtClean="0"/>
          </a:p>
          <a:p>
            <a:pPr marL="355600" indent="-355600">
              <a:buFont typeface="Arial" pitchFamily="34" charset="0"/>
              <a:buChar char="•"/>
            </a:pP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endParaRPr lang="cs-CZ" sz="2000" dirty="0" smtClean="0"/>
          </a:p>
          <a:p>
            <a:pPr marL="355600" indent="-355600">
              <a:buFont typeface="Arial" pitchFamily="34" charset="0"/>
              <a:buChar char="•"/>
            </a:pP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endParaRPr lang="cs-CZ" sz="2000" dirty="0" smtClean="0"/>
          </a:p>
          <a:p>
            <a:pPr marL="355600" indent="-355600">
              <a:buFont typeface="Arial" pitchFamily="34" charset="0"/>
              <a:buChar char="•"/>
            </a:pPr>
            <a:endParaRPr lang="cs-CZ" sz="20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pneumatické kývavé motory,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hydraulické pohony se aplikují pouze v případech chapadel u těžkých manipulátorů s extrémními hodnotami úchopných sil, desítky až stovky </a:t>
            </a:r>
            <a:r>
              <a:rPr lang="cs-CZ" sz="2000" dirty="0" err="1" smtClean="0"/>
              <a:t>kN</a:t>
            </a: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76442"/>
            <a:ext cx="2232248" cy="247346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174521" y="4993431"/>
            <a:ext cx="2607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www.robot27.com/contact</a:t>
            </a:r>
            <a:endParaRPr lang="cs-CZ" sz="1400" i="1" dirty="0"/>
          </a:p>
        </p:txBody>
      </p:sp>
      <p:pic>
        <p:nvPicPr>
          <p:cNvPr id="13" name="Obrázek 12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75972"/>
            <a:ext cx="2016224" cy="252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6300192" y="4993431"/>
            <a:ext cx="2302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cz.rs-online.com/web</a:t>
            </a:r>
            <a:r>
              <a:rPr lang="cs-CZ" sz="1400" i="1" dirty="0"/>
              <a:t>/</a:t>
            </a:r>
            <a:r>
              <a:rPr lang="en-US" sz="1400" i="1" dirty="0"/>
              <a:t>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7470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transformační blok</a:t>
            </a:r>
            <a:endParaRPr lang="cs-CZ" sz="2400" b="1" dirty="0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Transformační blok chapadla (MÚH) může plnit několik různých funkcí: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umožňuje </a:t>
            </a:r>
            <a:r>
              <a:rPr lang="cs-CZ" sz="2000" b="1" dirty="0" smtClean="0"/>
              <a:t>měnit druh pohybu </a:t>
            </a:r>
            <a:r>
              <a:rPr lang="cs-CZ" sz="2000" dirty="0" smtClean="0"/>
              <a:t>motoru;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modifikuje parametry </a:t>
            </a:r>
            <a:r>
              <a:rPr lang="cs-CZ" sz="2000" dirty="0" smtClean="0"/>
              <a:t>hnací síly v přenosu na čelisti a úchopné prvky;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synchronizuje pohyb </a:t>
            </a:r>
            <a:r>
              <a:rPr lang="cs-CZ" sz="2000" dirty="0" smtClean="0"/>
              <a:t>dvou nebo více </a:t>
            </a:r>
            <a:r>
              <a:rPr lang="cs-CZ" sz="2000" dirty="0" err="1" smtClean="0"/>
              <a:t>úchopných</a:t>
            </a:r>
            <a:r>
              <a:rPr lang="cs-CZ" sz="2000" dirty="0" smtClean="0"/>
              <a:t> prvků;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určuje konstrukční provedení </a:t>
            </a:r>
            <a:r>
              <a:rPr lang="cs-CZ" sz="2000" dirty="0" smtClean="0"/>
              <a:t>mechanické úchopné hlavice;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mění smysl pohybu </a:t>
            </a:r>
            <a:r>
              <a:rPr lang="cs-CZ" sz="2000" dirty="0" smtClean="0"/>
              <a:t>od motoru po úchopné prvky.</a:t>
            </a:r>
          </a:p>
          <a:p>
            <a:pPr marL="355600" indent="-355600">
              <a:buFont typeface="Arial" pitchFamily="34" charset="0"/>
              <a:buChar char="•"/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V konstrukci transformačního bloku mohou být uplatněny různé mechanické principy, nejčastěji: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kloubové mechanismy;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kulisové mechanismy;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ozubené převody;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mechanismy s křivkovou vazbou (vačkové, šablonové);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šroubové mechanismy.</a:t>
            </a:r>
          </a:p>
          <a:p>
            <a:pPr marL="355600" indent="-355600">
              <a:buFont typeface="Arial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070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úchopné prvky</a:t>
            </a:r>
            <a:endParaRPr lang="cs-CZ" sz="2400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34989" y="1398589"/>
            <a:ext cx="8069460" cy="4550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Zajišťují kontakt výstupního členu mechanismu chapadla (čelistí) a objektu. Zabezpečují: </a:t>
            </a:r>
          </a:p>
          <a:p>
            <a:r>
              <a:rPr lang="cs-CZ" sz="2000" dirty="0"/>
              <a:t>vystředění, </a:t>
            </a:r>
          </a:p>
          <a:p>
            <a:r>
              <a:rPr lang="cs-CZ" sz="2000" dirty="0"/>
              <a:t>stabilní uchopení a </a:t>
            </a:r>
          </a:p>
          <a:p>
            <a:r>
              <a:rPr lang="cs-CZ" sz="2000" dirty="0"/>
              <a:t>držení objektu.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Tvar, rozmístění, počet a charakter pohybu ÚP určují pak zásadním způsobem </a:t>
            </a:r>
            <a:r>
              <a:rPr lang="cs-CZ" sz="2000" b="1" dirty="0"/>
              <a:t>středicí schopnosti chapadla</a:t>
            </a:r>
            <a:r>
              <a:rPr lang="cs-CZ" sz="2000" dirty="0"/>
              <a:t>, </a:t>
            </a:r>
            <a:r>
              <a:rPr lang="cs-CZ" sz="2000" b="1" dirty="0"/>
              <a:t>stabilitu a přesnost uchopení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Úchopné prvky se dnes velmi často konstrukčně řeší, jako výměnná nástavba čelistí, přitom je nutné věnovat mimořádnou pozornost konstrukčnímu návrhu, přesnosti výroby a dodržení tolerancí pro zajištění tuhosti a přesnosti polohy uchopení.</a:t>
            </a:r>
          </a:p>
        </p:txBody>
      </p:sp>
    </p:spTree>
    <p:extLst>
      <p:ext uri="{BB962C8B-B14F-4D97-AF65-F5344CB8AC3E}">
        <p14:creationId xmlns:p14="http://schemas.microsoft.com/office/powerpoint/2010/main" val="4567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úchopné prvky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5877272"/>
            <a:ext cx="813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i="1" dirty="0" smtClean="0"/>
              <a:t>Konstrukční řešení spojení </a:t>
            </a:r>
            <a:r>
              <a:rPr lang="cs-CZ" sz="2000" i="1" dirty="0" err="1" smtClean="0"/>
              <a:t>úchopného</a:t>
            </a:r>
            <a:r>
              <a:rPr lang="cs-CZ" sz="2000" i="1" dirty="0" smtClean="0"/>
              <a:t> prvku a čelistí chapadla</a:t>
            </a:r>
            <a:endParaRPr lang="cs-CZ" sz="2000" i="1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95536" y="1408504"/>
            <a:ext cx="8563980" cy="4468768"/>
            <a:chOff x="1237" y="1013"/>
            <a:chExt cx="10516" cy="490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7" y="1777"/>
              <a:ext cx="3952" cy="3952"/>
            </a:xfrm>
            <a:prstGeom prst="rect">
              <a:avLst/>
            </a:prstGeom>
            <a:noFill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7" y="1597"/>
              <a:ext cx="3433" cy="4092"/>
            </a:xfrm>
            <a:prstGeom prst="rect">
              <a:avLst/>
            </a:prstGeom>
            <a:noFill/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673" y="1013"/>
              <a:ext cx="1008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rPr>
                <a:t>a) Chapadlo se třemi ÚP		b) Chapadlo se dvěma ÚP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rPr>
                <a:t>Úchopné prvky			Úchopné prvky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rPr>
                <a:t>	</a:t>
              </a:r>
              <a:r>
                <a:rPr lang="cs-CZ" dirty="0" smtClean="0">
                  <a:cs typeface="Calibri" pitchFamily="34" charset="0"/>
                </a:rPr>
                <a:t>  	            </a:t>
              </a:r>
              <a:r>
                <a:rPr kumimoji="0" 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Calibri" pitchFamily="34" charset="0"/>
                </a:rPr>
                <a:t>Snímač polohy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2317" y="1729"/>
              <a:ext cx="777" cy="11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Calibri" pitchFamily="34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3094" y="1729"/>
              <a:ext cx="123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Calibri" pitchFamily="34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094" y="1729"/>
              <a:ext cx="1023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Calibri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7537" y="1777"/>
              <a:ext cx="36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Calibri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7897" y="1777"/>
              <a:ext cx="900" cy="1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Calibri" pitchFamily="34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4297" y="4117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Calibri" pitchFamily="34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5377" y="4117"/>
              <a:ext cx="18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Calibri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237" y="5557"/>
              <a:ext cx="810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cs typeface="Calibri" pitchFamily="34" charset="0"/>
              </a:endParaRPr>
            </a:p>
          </p:txBody>
        </p:sp>
      </p:grpSp>
      <p:sp>
        <p:nvSpPr>
          <p:cNvPr id="20" name="Obdélník 19"/>
          <p:cNvSpPr/>
          <p:nvPr/>
        </p:nvSpPr>
        <p:spPr>
          <a:xfrm>
            <a:off x="539552" y="6168165"/>
            <a:ext cx="2287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Grafika: https</a:t>
            </a:r>
            <a:r>
              <a:rPr lang="cs-CZ" sz="1400" i="1" dirty="0"/>
              <a:t>://schunk.com/</a:t>
            </a:r>
          </a:p>
        </p:txBody>
      </p:sp>
    </p:spTree>
    <p:extLst>
      <p:ext uri="{BB962C8B-B14F-4D97-AF65-F5344CB8AC3E}">
        <p14:creationId xmlns:p14="http://schemas.microsoft.com/office/powerpoint/2010/main" val="37037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senzorika</a:t>
            </a:r>
            <a:endParaRPr lang="cs-CZ" sz="2400" b="1" dirty="0"/>
          </a:p>
        </p:txBody>
      </p:sp>
      <p:sp>
        <p:nvSpPr>
          <p:cNvPr id="21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Pro nasazení chapadel v automatické manipulaci je senzorika nezbytná. </a:t>
            </a:r>
          </a:p>
          <a:p>
            <a:pPr algn="just">
              <a:spcBef>
                <a:spcPts val="600"/>
              </a:spcBef>
            </a:pPr>
            <a:r>
              <a:rPr lang="cs-CZ" sz="2000" dirty="0" smtClean="0"/>
              <a:t>U mechanických úchopných hlavic se používá řada typů snímačů, které mohou plnit různé úkoly: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hlášení polohy chapadla (levné a nejčastější);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odměřování polohy chapadla; 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odměřování silových popř. momentových zatížení. </a:t>
            </a:r>
          </a:p>
          <a:p>
            <a:pPr algn="just"/>
            <a:r>
              <a:rPr lang="cs-CZ" sz="2000" dirty="0" smtClean="0"/>
              <a:t>Senzorové vybavení chapadel je vždy kompromisem mezi technickými požadavky dané aplikace a cenou.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Souvislé odměřování polohy je nákladné</a:t>
            </a:r>
            <a:r>
              <a:rPr lang="cs-CZ" sz="2000" dirty="0"/>
              <a:t>, jak z hlediska snímačů, tak potřebné vyhodnocovací elektroniky. </a:t>
            </a:r>
            <a:r>
              <a:rPr lang="cs-CZ" sz="2000" dirty="0" smtClean="0"/>
              <a:t>Proto </a:t>
            </a:r>
            <a:r>
              <a:rPr lang="cs-CZ" sz="2000" dirty="0"/>
              <a:t>jsou dnes miniaturní </a:t>
            </a:r>
            <a:r>
              <a:rPr lang="cs-CZ" sz="2000" b="1" dirty="0"/>
              <a:t>odporové, indukční, ultrazvukové, resp. laserové snímače</a:t>
            </a:r>
            <a:r>
              <a:rPr lang="cs-CZ" sz="2000" dirty="0"/>
              <a:t> pro odměřování polohy zabudované přímo na výstupní člen chapadla </a:t>
            </a:r>
            <a:r>
              <a:rPr lang="cs-CZ" sz="2000" b="1" dirty="0"/>
              <a:t>spíše výjimkou</a:t>
            </a:r>
            <a:r>
              <a:rPr lang="cs-CZ" sz="2000" dirty="0"/>
              <a:t>, u elektricky poháněných chapadel se častěji pro nepřímé odměřování polohy užívají </a:t>
            </a:r>
            <a:r>
              <a:rPr lang="cs-CZ" sz="2000" b="1" dirty="0"/>
              <a:t>inkrementální optické snímače polohy</a:t>
            </a:r>
            <a:r>
              <a:rPr lang="cs-CZ" sz="2000" dirty="0"/>
              <a:t>, popř. </a:t>
            </a:r>
            <a:r>
              <a:rPr lang="cs-CZ" sz="2000" b="1" dirty="0" err="1"/>
              <a:t>rezolvery</a:t>
            </a:r>
            <a:r>
              <a:rPr lang="cs-CZ" sz="2000" dirty="0"/>
              <a:t>, které odměřují polohu hřídele použitého elektropohonu (3 až 5 % aplikací).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540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senzorika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Dynamometry</a:t>
            </a:r>
            <a:r>
              <a:rPr lang="cs-CZ" sz="2000" dirty="0" smtClean="0"/>
              <a:t> se užívají pro odměřování sil v manipulačních aplikacích výjimečně, přičemž častěji se aplikují u montážních hlavic.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Běžně jsou aplikovány </a:t>
            </a:r>
            <a:r>
              <a:rPr lang="cs-CZ" sz="2000" b="1" dirty="0" smtClean="0"/>
              <a:t>dvouhodnotové přibližovací snímače polohy</a:t>
            </a:r>
            <a:r>
              <a:rPr lang="cs-CZ" sz="2000" dirty="0" smtClean="0"/>
              <a:t>, </a:t>
            </a:r>
            <a:r>
              <a:rPr lang="cs-CZ" sz="2000" b="1" dirty="0" smtClean="0"/>
              <a:t>převážně indukční</a:t>
            </a:r>
            <a:r>
              <a:rPr lang="cs-CZ" sz="2000" dirty="0" smtClean="0"/>
              <a:t>, které snímají aktuální polohu chapadla a následně spínají logické vstupy řízení robotu. 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Indikuje se jimi buď poloha zvoleného členu transformačního bloku (nejčastěji čelistí) nebo se testuje poloha pístu </a:t>
            </a:r>
            <a:r>
              <a:rPr lang="cs-CZ" sz="2000" dirty="0" err="1" smtClean="0"/>
              <a:t>pneumotoru</a:t>
            </a:r>
            <a:r>
              <a:rPr lang="cs-CZ" sz="2000" dirty="0" smtClean="0"/>
              <a:t> (u většiny chapadel vyrobených specializovanými firmami).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550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požadavky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611188" y="1166843"/>
            <a:ext cx="792125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Požadavky kladené na MÚH lze shrnout do následujících bodů: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úchopná síla;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hmotnost chapadla;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konstrukční rozměry;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vhodná rozhraní pro připevnění na přírubu, přívody energií a informací;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vybavení senzorikou;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bezpečnost uchopení;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životnost chapadel;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doba otevírání a zavírání;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nároky na údržbu;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odolnost vůči pracovnímu prostředí;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přesnost chapadel;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kompenzace polohových chyb a kolizní ochrana.</a:t>
            </a:r>
          </a:p>
        </p:txBody>
      </p:sp>
    </p:spTree>
    <p:extLst>
      <p:ext uri="{BB962C8B-B14F-4D97-AF65-F5344CB8AC3E}">
        <p14:creationId xmlns:p14="http://schemas.microsoft.com/office/powerpoint/2010/main" val="17328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výběr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611188" y="1166843"/>
            <a:ext cx="79212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Současný trend využívání modulů v konstrukci manipulátorů a PR se uplatňuje též u chapadel, která dnes nabízejí desítky firem v </a:t>
            </a:r>
            <a:r>
              <a:rPr lang="cs-CZ" sz="2000" b="1" dirty="0"/>
              <a:t>široké škále typů, velikostí i kvality provedení</a:t>
            </a:r>
            <a:r>
              <a:rPr lang="cs-CZ" sz="2000" dirty="0"/>
              <a:t>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Jednak jde o firmy, které se </a:t>
            </a:r>
            <a:r>
              <a:rPr lang="cs-CZ" sz="2000" b="1" dirty="0"/>
              <a:t>specializují na chapadla a upínače </a:t>
            </a:r>
            <a:r>
              <a:rPr lang="cs-CZ" sz="2000" dirty="0"/>
              <a:t>(SCHUNK, IPR</a:t>
            </a:r>
            <a:r>
              <a:rPr lang="cs-CZ" sz="2000" dirty="0" smtClean="0"/>
              <a:t>, </a:t>
            </a:r>
            <a:r>
              <a:rPr lang="cs-CZ" sz="2000" dirty="0"/>
              <a:t>ZIMMER, OMIL a další), které většinou souběžně nabízejí další rozšiřující moduly, systémy výměny efektorů i pohybové jednotky manipulátorů.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Vedle toho se úchopné hlavice stále výrazněji prosazují v nabídce </a:t>
            </a:r>
            <a:r>
              <a:rPr lang="cs-CZ" sz="2000" b="1" dirty="0"/>
              <a:t>renomovaných výrobců pneumatických prvků </a:t>
            </a:r>
            <a:r>
              <a:rPr lang="cs-CZ" sz="2000" dirty="0"/>
              <a:t>(např. </a:t>
            </a:r>
            <a:r>
              <a:rPr lang="cs-CZ" sz="2000" dirty="0" err="1"/>
              <a:t>Festo</a:t>
            </a:r>
            <a:r>
              <a:rPr lang="cs-CZ" sz="2000" dirty="0"/>
              <a:t>, SMC, Bosch a další</a:t>
            </a:r>
            <a:r>
              <a:rPr lang="cs-CZ" sz="2000" dirty="0" smtClean="0"/>
              <a:t>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Vnější vlivy působící na výběr chapadla: manipulační operace, PR/manipulátor, objekt, pracovní prostředí, periferie/výrobní nástroje.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55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mechanické úchopné hlavice </a:t>
            </a:r>
            <a:r>
              <a:rPr lang="cs-CZ" sz="2400" b="1" dirty="0" smtClean="0"/>
              <a:t>– příklady</a:t>
            </a:r>
            <a:endParaRPr lang="cs-CZ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847"/>
            <a:ext cx="2153817" cy="260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1008112" cy="10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85879"/>
            <a:ext cx="1153609" cy="12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6325"/>
            <a:ext cx="2940808" cy="21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2267" y="3909301"/>
            <a:ext cx="2177628" cy="312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2975" y="3872135"/>
            <a:ext cx="2157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</a:t>
            </a:r>
            <a:r>
              <a:rPr lang="cs-CZ" sz="1400" i="1" dirty="0" smtClean="0"/>
              <a:t>robotiq.com</a:t>
            </a:r>
            <a:endParaRPr lang="cs-CZ" sz="1400" i="1" dirty="0"/>
          </a:p>
        </p:txBody>
      </p:sp>
      <p:sp>
        <p:nvSpPr>
          <p:cNvPr id="11" name="Obdélník 10"/>
          <p:cNvSpPr/>
          <p:nvPr/>
        </p:nvSpPr>
        <p:spPr>
          <a:xfrm>
            <a:off x="5921271" y="3049215"/>
            <a:ext cx="1772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www.festo.com</a:t>
            </a:r>
            <a:endParaRPr lang="cs-CZ" sz="1400" i="1" dirty="0"/>
          </a:p>
        </p:txBody>
      </p:sp>
      <p:sp>
        <p:nvSpPr>
          <p:cNvPr id="12" name="Obdélník 11"/>
          <p:cNvSpPr/>
          <p:nvPr/>
        </p:nvSpPr>
        <p:spPr>
          <a:xfrm>
            <a:off x="2406437" y="6202461"/>
            <a:ext cx="1924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www.schunk.com</a:t>
            </a:r>
            <a:endParaRPr lang="cs-CZ" sz="1400" i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115"/>
          <a:stretch/>
        </p:blipFill>
        <p:spPr bwMode="auto">
          <a:xfrm>
            <a:off x="7161195" y="1116560"/>
            <a:ext cx="1659277" cy="20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22" y="1056315"/>
            <a:ext cx="964462" cy="2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14" y="3707544"/>
            <a:ext cx="2095394" cy="29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6269296" y="6057474"/>
            <a:ext cx="2595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</a:t>
            </a:r>
            <a:r>
              <a:rPr lang="cs-CZ" sz="1400" i="1" dirty="0" smtClean="0"/>
              <a:t>www.semanticscholar.org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1341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611188" y="1166843"/>
            <a:ext cx="79212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APÚH</a:t>
            </a:r>
            <a:r>
              <a:rPr lang="cs-CZ" sz="2000" dirty="0"/>
              <a:t> mají v současné době rozmanité využití nejen u manipulátorů a PR, ale </a:t>
            </a:r>
            <a:r>
              <a:rPr lang="cs-CZ" sz="2000" b="1" dirty="0"/>
              <a:t>také u výrobních strojů</a:t>
            </a:r>
            <a:r>
              <a:rPr lang="cs-CZ" sz="2000" dirty="0"/>
              <a:t>.  </a:t>
            </a:r>
          </a:p>
          <a:p>
            <a:pPr algn="just">
              <a:spcBef>
                <a:spcPts val="600"/>
              </a:spcBef>
            </a:pPr>
            <a:r>
              <a:rPr lang="cs-CZ" sz="2000" b="1" dirty="0" smtClean="0"/>
              <a:t>Aplikují </a:t>
            </a:r>
            <a:r>
              <a:rPr lang="cs-CZ" sz="2000" b="1" dirty="0"/>
              <a:t>se zejména pro</a:t>
            </a:r>
            <a:r>
              <a:rPr lang="cs-CZ" sz="2000" dirty="0"/>
              <a:t>: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dirty="0"/>
              <a:t>uchopování a manipulaci s širokou škálou plochých objektů - desek z různých materiálů (dřevo, plasty, skleněné tabule, plechy),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dirty="0"/>
              <a:t>uplatnění v procesech balení, v paletizaci atd. </a:t>
            </a:r>
          </a:p>
          <a:p>
            <a:pPr algn="just">
              <a:spcBef>
                <a:spcPts val="600"/>
              </a:spcBef>
            </a:pPr>
            <a:r>
              <a:rPr lang="cs-CZ" sz="2000" dirty="0" smtClean="0"/>
              <a:t>Je </a:t>
            </a:r>
            <a:r>
              <a:rPr lang="cs-CZ" sz="2000" dirty="0"/>
              <a:t>k dispozici široká škála typů, velikostí a provedení APÚH, které navazují na využití nabídky komponent řady specializovaných firem</a:t>
            </a:r>
            <a:r>
              <a:rPr lang="cs-CZ" sz="20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cs-CZ" sz="2000" dirty="0" smtClean="0"/>
              <a:t>Vytvoření </a:t>
            </a:r>
            <a:r>
              <a:rPr lang="cs-CZ" sz="2000" dirty="0"/>
              <a:t>úchopné síly je zde založeno na </a:t>
            </a:r>
            <a:r>
              <a:rPr lang="cs-CZ" sz="2000" b="1" dirty="0"/>
              <a:t>principu rozdílu tlaku vně a uvnitř úchopného prvku</a:t>
            </a:r>
            <a:r>
              <a:rPr lang="cs-CZ" sz="2000" dirty="0"/>
              <a:t> - podtlakové komory - </a:t>
            </a:r>
            <a:r>
              <a:rPr lang="cs-CZ" sz="2000" b="1" dirty="0"/>
              <a:t>přísavky</a:t>
            </a:r>
            <a:r>
              <a:rPr lang="cs-CZ" sz="2000" dirty="0"/>
              <a:t>, která je </a:t>
            </a:r>
            <a:r>
              <a:rPr lang="cs-CZ" sz="2000" dirty="0" err="1"/>
              <a:t>vakuotěsně</a:t>
            </a:r>
            <a:r>
              <a:rPr lang="cs-CZ" sz="2000" dirty="0"/>
              <a:t> tímto rozdílem tlaků přitisknuta definovanou plochou na povrch objektu. </a:t>
            </a:r>
          </a:p>
          <a:p>
            <a:pPr algn="just">
              <a:spcBef>
                <a:spcPts val="600"/>
              </a:spcBef>
            </a:pPr>
            <a:r>
              <a:rPr lang="cs-CZ" sz="2000" dirty="0" smtClean="0"/>
              <a:t>Odsávání </a:t>
            </a:r>
            <a:r>
              <a:rPr lang="cs-CZ" sz="2000" dirty="0"/>
              <a:t>vzduchu z podtlakové komory je přitom prováděno </a:t>
            </a:r>
            <a:r>
              <a:rPr lang="cs-CZ" sz="2000" b="1" dirty="0"/>
              <a:t>aktivně</a:t>
            </a:r>
            <a:r>
              <a:rPr lang="cs-CZ" sz="2000" dirty="0"/>
              <a:t>, pomocí </a:t>
            </a:r>
            <a:r>
              <a:rPr lang="cs-CZ" sz="2000" b="1" dirty="0"/>
              <a:t>vnějšího zdroje vakua</a:t>
            </a:r>
            <a:r>
              <a:rPr lang="cs-CZ" sz="2000" dirty="0"/>
              <a:t>.</a:t>
            </a:r>
          </a:p>
          <a:p>
            <a:pPr algn="just">
              <a:spcBef>
                <a:spcPts val="6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63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Úchopné hlavice – rozdělení 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611188" y="1196752"/>
            <a:ext cx="79212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u="sng" dirty="0" smtClean="0"/>
              <a:t>Podle </a:t>
            </a:r>
            <a:r>
              <a:rPr lang="cs-CZ" sz="2000" u="sng" dirty="0"/>
              <a:t>způsobu vyvozování úchopné síly</a:t>
            </a:r>
          </a:p>
          <a:p>
            <a:pPr algn="just">
              <a:spcAft>
                <a:spcPts val="600"/>
              </a:spcAft>
            </a:pPr>
            <a:r>
              <a:rPr lang="cs-CZ" sz="2000" b="1" dirty="0" smtClean="0"/>
              <a:t>a) Pasivní</a:t>
            </a:r>
            <a:r>
              <a:rPr lang="cs-CZ" sz="2000" dirty="0" smtClean="0"/>
              <a:t> </a:t>
            </a:r>
            <a:r>
              <a:rPr lang="cs-CZ" sz="2000" dirty="0"/>
              <a:t>způsob vyvozování úchopné síly je vázán na úchopné prvky, které dovolují uchopení, avšak úchopnou sílu nelze ovládat přímo řídicím systémem (bez ovládacího vstupu).</a:t>
            </a:r>
          </a:p>
          <a:p>
            <a:pPr lvl="0" algn="just"/>
            <a:r>
              <a:rPr lang="cs-CZ" sz="2000" b="1" dirty="0" smtClean="0"/>
              <a:t>b) Aktivní</a:t>
            </a:r>
            <a:r>
              <a:rPr lang="cs-CZ" sz="2000" dirty="0" smtClean="0"/>
              <a:t> </a:t>
            </a:r>
            <a:r>
              <a:rPr lang="cs-CZ" sz="2000" dirty="0"/>
              <a:t>způsob vyvozování úchopné síly je takový, kdy funkce úchopného prvku je ovládána přímo řízeným vstupem (prostřednictvím řídicího systému je ovládán akční člen – pohon a od něho přímo nebo zprostředkovaně úchopný prvek</a:t>
            </a:r>
            <a:r>
              <a:rPr lang="cs-CZ" sz="2000" dirty="0" smtClean="0"/>
              <a:t>).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6908"/>
            <a:ext cx="3168352" cy="272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9159"/>
            <a:ext cx="2692152" cy="24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99592" y="3941055"/>
            <a:ext cx="449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a)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418857" y="3941055"/>
            <a:ext cx="45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b)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12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příklady</a:t>
            </a:r>
          </a:p>
        </p:txBody>
      </p:sp>
      <p:pic>
        <p:nvPicPr>
          <p:cNvPr id="7" name="Obrázek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7803"/>
            <a:ext cx="33553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6562607" y="4185919"/>
            <a:ext cx="2004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www.schmalz.com</a:t>
            </a:r>
            <a:endParaRPr lang="cs-CZ" sz="1400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178399"/>
            <a:ext cx="4104456" cy="458814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555776" y="5708701"/>
            <a:ext cx="2152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</a:t>
            </a:r>
            <a:r>
              <a:rPr lang="cs-CZ" sz="1400" i="1" dirty="0" smtClean="0"/>
              <a:t>roboticall.cz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7026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silové zatěžování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Z hlediska zatěžování přísavky je výhodná taková poloha uchopení, kdy </a:t>
            </a:r>
            <a:r>
              <a:rPr lang="cs-CZ" sz="2000" b="1" dirty="0" smtClean="0"/>
              <a:t>zátěžná síla (síla tíže) působí v ose přísavky</a:t>
            </a:r>
            <a:r>
              <a:rPr lang="cs-CZ" sz="2000" dirty="0" smtClean="0"/>
              <a:t>, kolmo na rovinu uchopení (horizontální) </a:t>
            </a:r>
            <a:r>
              <a:rPr lang="cs-CZ" sz="2000" b="1" dirty="0" smtClean="0"/>
              <a:t>– axiální zatěžování</a:t>
            </a:r>
            <a:r>
              <a:rPr lang="cs-CZ" sz="2000" dirty="0"/>
              <a:t>. </a:t>
            </a:r>
            <a:r>
              <a:rPr lang="cs-CZ" sz="2000" dirty="0" smtClean="0"/>
              <a:t>Síla je pak přenášena </a:t>
            </a:r>
            <a:r>
              <a:rPr lang="cs-CZ" sz="2000" dirty="0"/>
              <a:t>prostřednictvím tzv. teoretické úchopné síly </a:t>
            </a:r>
            <a:r>
              <a:rPr lang="cs-CZ" sz="2000" dirty="0" smtClean="0"/>
              <a:t>přísavky.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Vertikální rovina uchopení přináší </a:t>
            </a:r>
            <a:r>
              <a:rPr lang="cs-CZ" sz="2000" b="1" dirty="0" smtClean="0"/>
              <a:t>radiální zatěžování třecí silou </a:t>
            </a:r>
            <a:r>
              <a:rPr lang="cs-CZ" sz="2000" dirty="0" smtClean="0"/>
              <a:t>v rovině uchopení, které je nevýhodné. Síla je pak přenášena </a:t>
            </a:r>
            <a:r>
              <a:rPr lang="cs-CZ" sz="2000" dirty="0"/>
              <a:t>třením. </a:t>
            </a:r>
          </a:p>
          <a:p>
            <a:pPr algn="just"/>
            <a:endParaRPr lang="cs-CZ" sz="2000" dirty="0" smtClean="0"/>
          </a:p>
        </p:txBody>
      </p:sp>
      <p:pic>
        <p:nvPicPr>
          <p:cNvPr id="11" name="Obrázek 10"/>
          <p:cNvPicPr/>
          <p:nvPr/>
        </p:nvPicPr>
        <p:blipFill>
          <a:blip r:embed="rId3" cstate="print"/>
          <a:srcRect l="6831" r="22124"/>
          <a:stretch>
            <a:fillRect/>
          </a:stretch>
        </p:blipFill>
        <p:spPr bwMode="auto">
          <a:xfrm>
            <a:off x="1619672" y="3521201"/>
            <a:ext cx="5484412" cy="285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7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komponenty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611188" y="1106172"/>
            <a:ext cx="76332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Vakuový pracovní obvod je tvořen následujícími komponenty: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přísavkami,</a:t>
            </a: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zdrojem </a:t>
            </a:r>
            <a:r>
              <a:rPr lang="cs-CZ" sz="2000" dirty="0"/>
              <a:t>vakua,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obvodem </a:t>
            </a:r>
            <a:r>
              <a:rPr lang="cs-CZ" sz="2000" dirty="0"/>
              <a:t>a ventily,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senzorikou.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906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přísavky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Přísavky jsou </a:t>
            </a:r>
            <a:r>
              <a:rPr lang="cs-CZ" sz="2000" b="1" dirty="0" smtClean="0"/>
              <a:t>základním prvkem, který zajišťuje interakci s objektem. 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Přísavky jsou nabízeny v rozsáhlé škále typů a velikostí a jednotlivé typy přísavek se liší svými vlastnostmi a podmiňují aplikační možnosti.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Nejčastější jsou </a:t>
            </a:r>
            <a:r>
              <a:rPr lang="cs-CZ" sz="2000" b="1" dirty="0" smtClean="0"/>
              <a:t>ploché kruhové přísavky</a:t>
            </a:r>
            <a:r>
              <a:rPr lang="cs-CZ" sz="2000" dirty="0" smtClean="0"/>
              <a:t>, které mají po obvodu buď </a:t>
            </a:r>
            <a:r>
              <a:rPr lang="cs-CZ" sz="2000" b="1" dirty="0" smtClean="0"/>
              <a:t>těsnící břit</a:t>
            </a:r>
            <a:r>
              <a:rPr lang="cs-CZ" sz="2000" dirty="0" smtClean="0"/>
              <a:t>, který se deformuje ohybem, nebo </a:t>
            </a:r>
            <a:r>
              <a:rPr lang="cs-CZ" sz="2000" b="1" dirty="0" smtClean="0"/>
              <a:t>těsnící kroužek </a:t>
            </a:r>
            <a:r>
              <a:rPr lang="cs-CZ" sz="2000" dirty="0" smtClean="0"/>
              <a:t>deformující se tlakem, popřípadě je realizována jako </a:t>
            </a:r>
            <a:r>
              <a:rPr lang="cs-CZ" sz="2000" b="1" dirty="0" err="1" smtClean="0"/>
              <a:t>dvoubřitová</a:t>
            </a:r>
            <a:r>
              <a:rPr lang="cs-CZ" sz="2000" dirty="0" smtClean="0"/>
              <a:t> přísavka. 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Tyto přísavky jsou k dispozici v široké škále velikostí, v rozsahu jmenovitých průměrů od </a:t>
            </a:r>
            <a:r>
              <a:rPr lang="cs-CZ" sz="2000" b="1" dirty="0" smtClean="0"/>
              <a:t>1 do 320 mm</a:t>
            </a:r>
            <a:r>
              <a:rPr lang="cs-CZ" sz="2000" dirty="0" smtClean="0"/>
              <a:t>, přičemž větší přísavky mají rovinnou dosedací plochu tvořenou výstupky, na kterou dosedne uchopovaný objekt, který je tím </a:t>
            </a:r>
            <a:r>
              <a:rPr lang="cs-CZ" sz="2000" b="1" dirty="0" smtClean="0"/>
              <a:t>jednoznačně polohován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přísavky</a:t>
            </a:r>
            <a:endParaRPr lang="cs-CZ" sz="2400" b="1" dirty="0"/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73" y="1753071"/>
            <a:ext cx="8086215" cy="437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115616" y="6041557"/>
            <a:ext cx="7832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188" y="1106172"/>
            <a:ext cx="763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Základní typy plochých kruhových přísavek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929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přísavky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1259632" y="4105289"/>
            <a:ext cx="7832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Skládané přísavky</a:t>
            </a:r>
            <a:r>
              <a:rPr lang="cs-CZ" sz="2000" dirty="0" smtClean="0"/>
              <a:t> slouží k manipulaci s objekty, jejichž úchopná plocha je postavena šikmo k ose přísavky, je zakřivená nebo nerovinná. Tyto přísavky jsou tvořeny vlnovcem, nejčastěji s 2,5 anebo 1,5 záhybem.</a:t>
            </a:r>
            <a:endParaRPr lang="cs-CZ" sz="2000" dirty="0"/>
          </a:p>
        </p:txBody>
      </p:sp>
      <p:pic>
        <p:nvPicPr>
          <p:cNvPr id="11" name="Obrázek 10"/>
          <p:cNvPicPr/>
          <p:nvPr/>
        </p:nvPicPr>
        <p:blipFill rotWithShape="1">
          <a:blip r:embed="rId3" cstate="print"/>
          <a:srcRect b="18299"/>
          <a:stretch/>
        </p:blipFill>
        <p:spPr bwMode="auto">
          <a:xfrm>
            <a:off x="1691680" y="2234286"/>
            <a:ext cx="4980078" cy="187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550664" y="4509120"/>
            <a:ext cx="81361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Uchopení skládanou přísavkou má </a:t>
            </a:r>
            <a:r>
              <a:rPr lang="cs-CZ" sz="2000" b="1" dirty="0" smtClean="0"/>
              <a:t>dvě fáze</a:t>
            </a:r>
            <a:r>
              <a:rPr lang="cs-CZ" sz="2000" dirty="0" smtClean="0"/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/>
              <a:t>Po najetí APÚH na objekt dosedají skládané přísavky na plochy uchopení a jemně s minimálními silami se </a:t>
            </a:r>
            <a:r>
              <a:rPr lang="cs-CZ" sz="2000" b="1" dirty="0" smtClean="0"/>
              <a:t>deformují do normály k ploše</a:t>
            </a:r>
            <a:r>
              <a:rPr lang="cs-CZ" sz="2000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 smtClean="0"/>
              <a:t>V druhé fázi dojde po připojení vakua k </a:t>
            </a:r>
            <a:r>
              <a:rPr lang="cs-CZ" sz="2000" b="1" dirty="0" smtClean="0"/>
              <a:t>přisátí a podle velikosti vakua </a:t>
            </a:r>
            <a:r>
              <a:rPr lang="cs-CZ" sz="2000" dirty="0" smtClean="0"/>
              <a:t>a působících vnějších sil (tíže objektu) je dosažena silová rovnováha.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685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přísavky</a:t>
            </a:r>
            <a:endParaRPr lang="cs-CZ" sz="2400" b="1" dirty="0"/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Speciální přísavky </a:t>
            </a:r>
            <a:endParaRPr lang="cs-CZ" sz="2000" dirty="0" smtClean="0"/>
          </a:p>
          <a:p>
            <a:pPr algn="just"/>
            <a:r>
              <a:rPr lang="cs-CZ" sz="2000" dirty="0" smtClean="0"/>
              <a:t>Kromě uvedených základních typů jsou dodávány speciální přísavky pro zvláštní účely použití. Například: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dirty="0" smtClean="0"/>
              <a:t>oválné přísavky,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dirty="0" smtClean="0"/>
              <a:t>ploché i skládané dovolující bezpečnou manipulaci s tyčemi a trubkami a plochý materiál dovolují uchopit za úzké můstky,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dirty="0" smtClean="0"/>
              <a:t>flexibilní vakuové polštářky s tvarovou adaptivitou vůči povrchu objektu. 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Pro konstrukci podtlakových komor s nekruhovým tvarem podle požadované aplikace jsou nabízeny různé </a:t>
            </a:r>
            <a:r>
              <a:rPr lang="cs-CZ" sz="2000" b="1" dirty="0" smtClean="0"/>
              <a:t>těsnící profily</a:t>
            </a:r>
            <a:r>
              <a:rPr lang="cs-CZ" sz="2000" dirty="0" smtClean="0"/>
              <a:t>, které mohou být využity též pro konstrukci vakuových upínačů.</a:t>
            </a:r>
            <a:endParaRPr lang="cs-CZ" sz="2000" b="1" dirty="0" smtClean="0"/>
          </a:p>
        </p:txBody>
      </p:sp>
      <p:pic>
        <p:nvPicPr>
          <p:cNvPr id="14" name="Obrázek 13"/>
          <p:cNvPicPr/>
          <p:nvPr/>
        </p:nvPicPr>
        <p:blipFill rotWithShape="1">
          <a:blip r:embed="rId3" cstate="print"/>
          <a:srcRect b="29787"/>
          <a:stretch/>
        </p:blipFill>
        <p:spPr bwMode="auto">
          <a:xfrm>
            <a:off x="540648" y="4653667"/>
            <a:ext cx="5558819" cy="170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/>
          <p:cNvPicPr/>
          <p:nvPr/>
        </p:nvPicPr>
        <p:blipFill rotWithShape="1">
          <a:blip r:embed="rId3" cstate="print"/>
          <a:srcRect t="68085" r="54519"/>
          <a:stretch/>
        </p:blipFill>
        <p:spPr bwMode="auto">
          <a:xfrm>
            <a:off x="5796136" y="4725144"/>
            <a:ext cx="2304255" cy="70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6099467" y="5600754"/>
            <a:ext cx="28650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31597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přísavky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Základními technickými parametry přísavek jsou: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jmenovitý průměr,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teoretická úchopná síla,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účinný průměr přísavky,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vnitřní objem přísavky (slouží pro výpočet doby přisátí),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minimální poloměr křivosti objektu, který lze bezpečně danou přísavkou uchopit,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dráha odpružení těsnících břitů,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zdvih přísavky, který je důležitý zejména u skládaných přísavek.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materiál, z kterého jsou přísavky vyrobeny. </a:t>
            </a: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endParaRPr lang="cs-CZ" sz="800" dirty="0" smtClean="0"/>
          </a:p>
          <a:p>
            <a:r>
              <a:rPr lang="cs-CZ" sz="2000" dirty="0"/>
              <a:t>Je nutné odlišovat materiály pro manipulaci: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hladké a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strukturované, popř.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abrazivní povrchy. </a:t>
            </a:r>
            <a:endParaRPr lang="cs-CZ" sz="2000" dirty="0" smtClean="0"/>
          </a:p>
          <a:p>
            <a:pPr marL="355600" indent="-355600">
              <a:buFont typeface="Arial" pitchFamily="34" charset="0"/>
              <a:buChar char="•"/>
            </a:pPr>
            <a:endParaRPr lang="cs-CZ" sz="800" dirty="0"/>
          </a:p>
          <a:p>
            <a:r>
              <a:rPr lang="cs-CZ" sz="2000" dirty="0"/>
              <a:t>Nejčastěji aplikovanými materiály </a:t>
            </a:r>
            <a:r>
              <a:rPr lang="cs-CZ" sz="2000" dirty="0" smtClean="0"/>
              <a:t>jsou: pryž (</a:t>
            </a:r>
            <a:r>
              <a:rPr lang="cs-CZ" sz="2000" dirty="0"/>
              <a:t>NBR), </a:t>
            </a:r>
            <a:r>
              <a:rPr lang="cs-CZ" sz="2000" dirty="0" smtClean="0"/>
              <a:t>silikon </a:t>
            </a:r>
            <a:r>
              <a:rPr lang="cs-CZ" sz="2000" dirty="0"/>
              <a:t>(SI</a:t>
            </a:r>
            <a:r>
              <a:rPr lang="cs-CZ" sz="2000" dirty="0" smtClean="0"/>
              <a:t>), polyuretan </a:t>
            </a:r>
            <a:r>
              <a:rPr lang="cs-CZ" sz="2000" dirty="0"/>
              <a:t>(PUR) </a:t>
            </a:r>
            <a:r>
              <a:rPr lang="cs-CZ" sz="2000" dirty="0" smtClean="0"/>
              <a:t>a </a:t>
            </a:r>
            <a:r>
              <a:rPr lang="cs-CZ" sz="2000" dirty="0" err="1" smtClean="0"/>
              <a:t>viton</a:t>
            </a:r>
            <a:r>
              <a:rPr lang="cs-CZ" sz="2000" dirty="0" smtClean="0"/>
              <a:t> </a:t>
            </a:r>
            <a:r>
              <a:rPr lang="cs-CZ" sz="2000" dirty="0"/>
              <a:t>(FPM - </a:t>
            </a:r>
            <a:r>
              <a:rPr lang="cs-CZ" sz="2000" dirty="0" err="1"/>
              <a:t>fluorkaučuk</a:t>
            </a:r>
            <a:r>
              <a:rPr lang="cs-CZ" sz="2000" dirty="0"/>
              <a:t>) pro vyšší tepelné namáhání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zdroje vakua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Při stavbě vakuového obvodu je důležitým krokem </a:t>
            </a:r>
            <a:r>
              <a:rPr lang="cs-CZ" sz="2000" b="1" dirty="0" smtClean="0"/>
              <a:t>volba</a:t>
            </a:r>
            <a:r>
              <a:rPr lang="cs-CZ" sz="2000" dirty="0" smtClean="0"/>
              <a:t>:</a:t>
            </a:r>
          </a:p>
          <a:p>
            <a:pPr marL="355600" indent="-355600"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sz="2000" dirty="0" smtClean="0"/>
              <a:t>typu a </a:t>
            </a:r>
          </a:p>
          <a:p>
            <a:pPr marL="355600" indent="-355600"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sz="2000" dirty="0" smtClean="0"/>
              <a:t>velikost zdroje vakua. </a:t>
            </a:r>
          </a:p>
          <a:p>
            <a:endParaRPr lang="cs-CZ" sz="800" dirty="0" smtClean="0"/>
          </a:p>
          <a:p>
            <a:r>
              <a:rPr lang="cs-CZ" sz="2000" dirty="0" smtClean="0"/>
              <a:t>V zásadě jsou možné </a:t>
            </a:r>
            <a:r>
              <a:rPr lang="cs-CZ" sz="2000" b="1" dirty="0" smtClean="0"/>
              <a:t>dva rozdílné způsoby řešení</a:t>
            </a:r>
            <a:r>
              <a:rPr lang="cs-CZ" sz="2000" dirty="0" smtClean="0"/>
              <a:t>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zdroj vakua je</a:t>
            </a:r>
            <a:r>
              <a:rPr lang="cs-CZ" sz="2000" b="1" dirty="0" smtClean="0"/>
              <a:t> externí </a:t>
            </a:r>
            <a:r>
              <a:rPr lang="cs-CZ" sz="2000" dirty="0" smtClean="0"/>
              <a:t>(obvod je připojen k centrálnímu rozvodu vakua - obdobnému jako je centrální rozvod stlačeného vzduchu), anebo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lokální</a:t>
            </a:r>
            <a:r>
              <a:rPr lang="cs-CZ" sz="2000" dirty="0" smtClean="0"/>
              <a:t>, kdy vakuum je vytvářeno co nejblíže místu spotřeby.</a:t>
            </a:r>
          </a:p>
          <a:p>
            <a:endParaRPr lang="cs-CZ" sz="800" dirty="0" smtClean="0"/>
          </a:p>
          <a:p>
            <a:r>
              <a:rPr lang="cs-CZ" sz="2000" dirty="0" smtClean="0"/>
              <a:t>Pro </a:t>
            </a:r>
            <a:r>
              <a:rPr lang="cs-CZ" sz="2000" dirty="0"/>
              <a:t>volbu typu zdroje vakua jsou </a:t>
            </a:r>
            <a:r>
              <a:rPr lang="cs-CZ" sz="2000" b="1" dirty="0"/>
              <a:t>rozhodujícími parametry</a:t>
            </a:r>
            <a:r>
              <a:rPr lang="cs-CZ" sz="2000" dirty="0"/>
              <a:t>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velikost podtlaku a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sací výkon. </a:t>
            </a:r>
          </a:p>
          <a:p>
            <a:endParaRPr lang="cs-CZ" sz="800" dirty="0"/>
          </a:p>
          <a:p>
            <a:r>
              <a:rPr lang="cs-CZ" sz="2000" dirty="0"/>
              <a:t>Přitom je možné podle těchto parametrů a s přihlédnutím k specifickým požadavkům dané aplikace volit: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vývěvu;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vakuové (sací) dmychadlo;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ejektor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Aktivní </a:t>
            </a:r>
            <a:r>
              <a:rPr lang="cs-CZ" sz="2400" b="1" dirty="0" smtClean="0"/>
              <a:t>podtlakové úchopné hlavice – zdroje vakua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207780"/>
            <a:ext cx="81361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Při stavbě vakuového obvodu je důležitým krokem </a:t>
            </a:r>
            <a:r>
              <a:rPr lang="cs-CZ" sz="2000" b="1" dirty="0" smtClean="0"/>
              <a:t>volba</a:t>
            </a:r>
            <a:r>
              <a:rPr lang="cs-CZ" sz="2000" dirty="0" smtClean="0"/>
              <a:t>:</a:t>
            </a:r>
          </a:p>
          <a:p>
            <a:pPr marL="355600" indent="-355600"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sz="2000" dirty="0" smtClean="0"/>
              <a:t>typu a </a:t>
            </a:r>
          </a:p>
          <a:p>
            <a:pPr marL="355600" indent="-355600"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sz="2000" dirty="0" smtClean="0"/>
              <a:t>velikost zdroje vakua. </a:t>
            </a:r>
          </a:p>
          <a:p>
            <a:endParaRPr lang="cs-CZ" sz="800" dirty="0" smtClean="0"/>
          </a:p>
          <a:p>
            <a:r>
              <a:rPr lang="cs-CZ" sz="2000" dirty="0" smtClean="0"/>
              <a:t>V zásadě jsou možné </a:t>
            </a:r>
            <a:r>
              <a:rPr lang="cs-CZ" sz="2000" b="1" dirty="0" smtClean="0"/>
              <a:t>dva rozdílné způsoby řešení</a:t>
            </a:r>
            <a:r>
              <a:rPr lang="cs-CZ" sz="2000" dirty="0" smtClean="0"/>
              <a:t>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zdroj vakua je</a:t>
            </a:r>
            <a:r>
              <a:rPr lang="cs-CZ" sz="2000" b="1" dirty="0" smtClean="0"/>
              <a:t> externí </a:t>
            </a:r>
            <a:r>
              <a:rPr lang="cs-CZ" sz="2000" dirty="0" smtClean="0"/>
              <a:t>(obvod je připojen k centrálnímu rozvodu vakua - obdobnému jako je centrální rozvod stlačeného vzduchu), anebo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lokální</a:t>
            </a:r>
            <a:r>
              <a:rPr lang="cs-CZ" sz="2000" dirty="0" smtClean="0"/>
              <a:t>, kdy vakuum je vytvářeno co nejblíže místu spotřeby.</a:t>
            </a:r>
          </a:p>
          <a:p>
            <a:endParaRPr lang="cs-CZ" sz="800" dirty="0" smtClean="0"/>
          </a:p>
          <a:p>
            <a:r>
              <a:rPr lang="cs-CZ" sz="2000" dirty="0" smtClean="0"/>
              <a:t>Pro </a:t>
            </a:r>
            <a:r>
              <a:rPr lang="cs-CZ" sz="2000" dirty="0"/>
              <a:t>volbu typu zdroje vakua jsou </a:t>
            </a:r>
            <a:r>
              <a:rPr lang="cs-CZ" sz="2000" b="1" dirty="0"/>
              <a:t>rozhodujícími parametry</a:t>
            </a:r>
            <a:r>
              <a:rPr lang="cs-CZ" sz="2000" dirty="0"/>
              <a:t>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velikost podtlaku a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/>
              <a:t>sací výkon. </a:t>
            </a:r>
          </a:p>
          <a:p>
            <a:endParaRPr lang="cs-CZ" sz="800" dirty="0"/>
          </a:p>
          <a:p>
            <a:r>
              <a:rPr lang="cs-CZ" sz="2000" dirty="0"/>
              <a:t>Přitom je možné podle těchto parametrů a s přihlédnutím k specifickým požadavkům dané aplikace volit: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vývěvu</a:t>
            </a:r>
            <a:r>
              <a:rPr lang="cs-CZ" sz="2000" dirty="0" smtClean="0"/>
              <a:t> (vysoký podtlak </a:t>
            </a:r>
            <a:r>
              <a:rPr lang="cs-CZ" sz="2000" dirty="0"/>
              <a:t>při malém objemovém </a:t>
            </a:r>
            <a:r>
              <a:rPr lang="cs-CZ" sz="2000" dirty="0" smtClean="0"/>
              <a:t>průtoku);</a:t>
            </a: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/>
              <a:t>vakuové (sací) </a:t>
            </a:r>
            <a:r>
              <a:rPr lang="cs-CZ" sz="2000" b="1" dirty="0" smtClean="0"/>
              <a:t>dmychadlo </a:t>
            </a:r>
            <a:r>
              <a:rPr lang="cs-CZ" sz="2000" dirty="0" smtClean="0"/>
              <a:t>(nízká míra </a:t>
            </a:r>
            <a:r>
              <a:rPr lang="cs-CZ" sz="2000" dirty="0"/>
              <a:t>vakua </a:t>
            </a:r>
            <a:r>
              <a:rPr lang="cs-CZ" sz="2000" dirty="0" smtClean="0"/>
              <a:t>při </a:t>
            </a:r>
            <a:r>
              <a:rPr lang="cs-CZ" sz="2000" dirty="0"/>
              <a:t>velkých sacích </a:t>
            </a:r>
            <a:r>
              <a:rPr lang="cs-CZ" sz="2000" dirty="0" smtClean="0"/>
              <a:t>výkonech);</a:t>
            </a: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/>
              <a:t>e</a:t>
            </a:r>
            <a:r>
              <a:rPr lang="cs-CZ" sz="2000" b="1" dirty="0" smtClean="0"/>
              <a:t>jektor</a:t>
            </a:r>
            <a:r>
              <a:rPr lang="cs-CZ" sz="2000" dirty="0" smtClean="0"/>
              <a:t> (</a:t>
            </a:r>
            <a:r>
              <a:rPr lang="cs-CZ" sz="2000" dirty="0"/>
              <a:t>malý objemový průtok při možnosti dosažení až 85% </a:t>
            </a:r>
            <a:r>
              <a:rPr lang="cs-CZ" sz="2000" dirty="0" smtClean="0"/>
              <a:t>vakua).</a:t>
            </a:r>
          </a:p>
        </p:txBody>
      </p:sp>
    </p:spTree>
    <p:extLst>
      <p:ext uri="{BB962C8B-B14F-4D97-AF65-F5344CB8AC3E}">
        <p14:creationId xmlns:p14="http://schemas.microsoft.com/office/powerpoint/2010/main" val="32345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Úchopné hlavice – rozdělení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611188" y="1196752"/>
            <a:ext cx="792125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u="sng" dirty="0" smtClean="0"/>
              <a:t>Podle </a:t>
            </a:r>
            <a:r>
              <a:rPr lang="cs-CZ" sz="2000" u="sng" dirty="0"/>
              <a:t>struktury </a:t>
            </a:r>
            <a:r>
              <a:rPr lang="cs-CZ" sz="2000" u="sng" dirty="0" smtClean="0"/>
              <a:t>uchopení</a:t>
            </a:r>
            <a:r>
              <a:rPr lang="cs-CZ" sz="2000" dirty="0" smtClean="0"/>
              <a:t> - strukturou </a:t>
            </a:r>
            <a:r>
              <a:rPr lang="cs-CZ" sz="2000" dirty="0"/>
              <a:t>uchopení se rozumí počet, kvalita a rozmístění kontaktů úchopných prvků s objektem</a:t>
            </a:r>
            <a:r>
              <a:rPr lang="cs-CZ" sz="2000" dirty="0" smtClean="0"/>
              <a:t>. </a:t>
            </a:r>
            <a:r>
              <a:rPr lang="cs-CZ" sz="2000" dirty="0"/>
              <a:t>S přihlédnutím k jednotlivým aspektům lze rozlišovat:</a:t>
            </a:r>
          </a:p>
          <a:p>
            <a:pPr marL="457200" lvl="0" indent="-457200">
              <a:spcBef>
                <a:spcPts val="600"/>
              </a:spcBef>
              <a:buAutoNum type="arabicPeriod"/>
            </a:pPr>
            <a:r>
              <a:rPr lang="cs-CZ" sz="2000" dirty="0" smtClean="0"/>
              <a:t>Podle </a:t>
            </a:r>
            <a:r>
              <a:rPr lang="cs-CZ" sz="2000" dirty="0"/>
              <a:t>charakteru uchopení a držení </a:t>
            </a:r>
            <a:r>
              <a:rPr lang="cs-CZ" sz="2000" dirty="0" smtClean="0"/>
              <a:t>objektu (dle </a:t>
            </a:r>
            <a:r>
              <a:rPr lang="cs-CZ" sz="2000" dirty="0"/>
              <a:t>kvality </a:t>
            </a:r>
            <a:r>
              <a:rPr lang="cs-CZ" sz="2000" dirty="0" smtClean="0"/>
              <a:t>kontaktu)</a:t>
            </a:r>
          </a:p>
          <a:p>
            <a:pPr marL="457200" lvl="0" indent="-457200">
              <a:spcBef>
                <a:spcPts val="600"/>
              </a:spcBef>
              <a:buAutoNum type="arabicPeriod"/>
            </a:pPr>
            <a:r>
              <a:rPr lang="cs-CZ" sz="2000" dirty="0" smtClean="0"/>
              <a:t>Podle umístění kontaktní roviny úchopných prvků oproti objektu</a:t>
            </a:r>
          </a:p>
          <a:p>
            <a:pPr marL="457200" lvl="0" indent="-457200">
              <a:spcBef>
                <a:spcPts val="600"/>
              </a:spcBef>
              <a:buAutoNum type="arabicPeriod"/>
            </a:pPr>
            <a:r>
              <a:rPr lang="cs-CZ" sz="2000" dirty="0" smtClean="0"/>
              <a:t>Podle </a:t>
            </a:r>
            <a:r>
              <a:rPr lang="cs-CZ" sz="2000" dirty="0"/>
              <a:t>počtu úchopných </a:t>
            </a:r>
            <a:r>
              <a:rPr lang="cs-CZ" sz="2000" dirty="0" smtClean="0"/>
              <a:t>prvků</a:t>
            </a:r>
          </a:p>
          <a:p>
            <a:pPr marL="457200" lvl="0" indent="-457200">
              <a:spcBef>
                <a:spcPts val="600"/>
              </a:spcBef>
              <a:buAutoNum type="arabicPeriod"/>
            </a:pPr>
            <a:r>
              <a:rPr lang="cs-CZ" sz="2000" dirty="0" smtClean="0"/>
              <a:t>Podle </a:t>
            </a:r>
            <a:r>
              <a:rPr lang="cs-CZ" sz="2000" dirty="0"/>
              <a:t>místa kontaktu úchopného prvku s </a:t>
            </a:r>
            <a:r>
              <a:rPr lang="cs-CZ" sz="2000" dirty="0" smtClean="0"/>
              <a:t>objektem</a:t>
            </a:r>
          </a:p>
          <a:p>
            <a:pPr marL="457200" lvl="0" indent="-457200">
              <a:spcBef>
                <a:spcPts val="600"/>
              </a:spcBef>
              <a:buAutoNum type="arabicPeriod"/>
            </a:pPr>
            <a:r>
              <a:rPr lang="cs-CZ" sz="2000" dirty="0" smtClean="0"/>
              <a:t>Podle </a:t>
            </a:r>
            <a:r>
              <a:rPr lang="cs-CZ" sz="2000" dirty="0"/>
              <a:t>polohy těžiště objektu oproti rovině </a:t>
            </a:r>
            <a:r>
              <a:rPr lang="cs-CZ" sz="2000" dirty="0" smtClean="0"/>
              <a:t>uchopení</a:t>
            </a:r>
          </a:p>
          <a:p>
            <a:pPr marL="457200" lvl="0" indent="-457200">
              <a:spcBef>
                <a:spcPts val="600"/>
              </a:spcBef>
              <a:buAutoNum type="arabicPeriod"/>
            </a:pPr>
            <a:r>
              <a:rPr lang="cs-CZ" sz="2000" dirty="0" smtClean="0"/>
              <a:t>Podle </a:t>
            </a:r>
            <a:r>
              <a:rPr lang="cs-CZ" sz="2000" dirty="0"/>
              <a:t>polohy roviny uchopení oproti rovině pohybu </a:t>
            </a:r>
            <a:r>
              <a:rPr lang="cs-CZ" sz="2000" dirty="0" smtClean="0"/>
              <a:t>čelistí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10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Systém automatické výměny efektorů</a:t>
            </a:r>
            <a:endParaRPr lang="cs-CZ" sz="2400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34989" y="1398589"/>
            <a:ext cx="8069460" cy="455069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sz="2000" dirty="0" smtClean="0"/>
              <a:t>Přispívá </a:t>
            </a:r>
            <a:r>
              <a:rPr lang="cs-CZ" sz="2000" dirty="0"/>
              <a:t>k flexibilnímu využití </a:t>
            </a:r>
            <a:r>
              <a:rPr lang="cs-CZ" sz="2000" dirty="0" smtClean="0"/>
              <a:t>průmyslových robotů.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cs-CZ" sz="2000" dirty="0"/>
              <a:t>J</a:t>
            </a:r>
            <a:r>
              <a:rPr lang="cs-CZ" sz="2000" dirty="0" smtClean="0"/>
              <a:t>e to nezbytný systém pro průmyslové </a:t>
            </a:r>
            <a:r>
              <a:rPr lang="pl-PL" sz="2000" dirty="0" smtClean="0"/>
              <a:t>roboty</a:t>
            </a:r>
            <a:r>
              <a:rPr lang="pl-PL" sz="2000" dirty="0"/>
              <a:t>, které jsou založeny na koncepci jednoho robotu, který vykonává </a:t>
            </a:r>
            <a:r>
              <a:rPr lang="pl-PL" sz="2000" dirty="0" smtClean="0"/>
              <a:t>několik </a:t>
            </a:r>
            <a:r>
              <a:rPr lang="cs-CZ" sz="2000" dirty="0" smtClean="0"/>
              <a:t>technologických či </a:t>
            </a:r>
            <a:r>
              <a:rPr lang="cs-CZ" sz="2000" dirty="0"/>
              <a:t>manipulačních </a:t>
            </a:r>
            <a:r>
              <a:rPr lang="cs-CZ" sz="2000" dirty="0" smtClean="0"/>
              <a:t>operací.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cs-CZ" sz="2000" dirty="0" smtClean="0"/>
              <a:t>Předností </a:t>
            </a:r>
            <a:r>
              <a:rPr lang="cs-CZ" sz="2000" dirty="0"/>
              <a:t>tohoto systému je možnost </a:t>
            </a:r>
            <a:r>
              <a:rPr lang="cs-CZ" sz="2000" dirty="0" smtClean="0"/>
              <a:t>přizpůsobit se </a:t>
            </a:r>
            <a:r>
              <a:rPr lang="cs-CZ" sz="2000" dirty="0"/>
              <a:t>změně rozměrů a tvarů manipulovaných objektů nebo </a:t>
            </a:r>
            <a:r>
              <a:rPr lang="cs-CZ" sz="2000" dirty="0" smtClean="0"/>
              <a:t>změně technologických operací bez </a:t>
            </a:r>
            <a:r>
              <a:rPr lang="cs-CZ" sz="2000" dirty="0"/>
              <a:t>přerušení automatického </a:t>
            </a:r>
            <a:r>
              <a:rPr lang="cs-CZ" sz="2000" dirty="0" smtClean="0"/>
              <a:t>pracovního </a:t>
            </a:r>
            <a:r>
              <a:rPr lang="cs-CZ" sz="2000" dirty="0"/>
              <a:t>cyklu</a:t>
            </a:r>
            <a:r>
              <a:rPr lang="cs-CZ" sz="2000" dirty="0" smtClean="0"/>
              <a:t>.</a:t>
            </a:r>
          </a:p>
          <a:p>
            <a:pPr marL="0" indent="0" algn="just">
              <a:buNone/>
            </a:pPr>
            <a:r>
              <a:rPr lang="cs-CZ" sz="2000" dirty="0"/>
              <a:t>Systémy automatické výměny koncových efektorů představují alternativu k univerzálním </a:t>
            </a:r>
            <a:r>
              <a:rPr lang="cs-CZ" sz="2000" dirty="0" smtClean="0"/>
              <a:t>a víceúčelovým robotům, přičemž při </a:t>
            </a:r>
            <a:r>
              <a:rPr lang="cs-CZ" sz="2000" dirty="0"/>
              <a:t>realizaci výrobní linky je nutné posoudit, který systém </a:t>
            </a:r>
            <a:r>
              <a:rPr lang="cs-CZ" sz="2000" dirty="0" smtClean="0"/>
              <a:t>představuje pro </a:t>
            </a:r>
            <a:r>
              <a:rPr lang="cs-CZ" sz="2000" dirty="0"/>
              <a:t>dané zadání výhodnější řešení. Systém automatické výměny přináší totiž kromě </a:t>
            </a:r>
            <a:r>
              <a:rPr lang="cs-CZ" sz="2000" dirty="0" smtClean="0"/>
              <a:t>výhod také </a:t>
            </a:r>
            <a:r>
              <a:rPr lang="cs-CZ" sz="2000" dirty="0"/>
              <a:t>vyšší náklady na pořízení a vyšší riziko závady.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8532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Systém automatické výměny efektorů</a:t>
            </a:r>
            <a:endParaRPr lang="cs-CZ" sz="24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94172" y="1260351"/>
            <a:ext cx="793826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Aft>
                <a:spcPts val="1200"/>
              </a:spcAft>
              <a:buFont typeface="Arial" charset="0"/>
              <a:buAutoNum type="alphaLcParenR"/>
            </a:pPr>
            <a:r>
              <a:rPr lang="cs-CZ" sz="2000" b="1" dirty="0"/>
              <a:t>otočné jednotky </a:t>
            </a:r>
            <a:r>
              <a:rPr lang="cs-CZ" sz="2000" dirty="0"/>
              <a:t>(integrovaný zásobník) </a:t>
            </a:r>
          </a:p>
          <a:p>
            <a:pPr marL="457200" indent="-457200" algn="just">
              <a:spcAft>
                <a:spcPts val="1200"/>
              </a:spcAft>
              <a:buAutoNum type="alphaLcParenR"/>
            </a:pPr>
            <a:r>
              <a:rPr lang="cs-CZ" sz="2000" b="1" dirty="0" smtClean="0"/>
              <a:t>moduly </a:t>
            </a:r>
            <a:r>
              <a:rPr lang="cs-CZ" sz="2000" b="1" dirty="0"/>
              <a:t>pro automatickou výměnu efektorů </a:t>
            </a:r>
            <a:r>
              <a:rPr lang="cs-CZ" sz="2000" dirty="0"/>
              <a:t>(</a:t>
            </a:r>
            <a:r>
              <a:rPr lang="cs-CZ" sz="2000" dirty="0" smtClean="0"/>
              <a:t>oddělený zásobník)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cs-CZ" sz="2000" dirty="0"/>
          </a:p>
          <a:p>
            <a:pPr marL="0" indent="0" algn="just">
              <a:spcAft>
                <a:spcPts val="1200"/>
              </a:spcAft>
              <a:buNone/>
            </a:pPr>
            <a:endParaRPr lang="cs-CZ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10003"/>
            <a:ext cx="2782924" cy="40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187624" y="241000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a)</a:t>
            </a:r>
            <a:endParaRPr lang="cs-CZ" sz="2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" b="2887"/>
          <a:stretch/>
        </p:blipFill>
        <p:spPr bwMode="auto">
          <a:xfrm>
            <a:off x="5364088" y="2443517"/>
            <a:ext cx="2376264" cy="391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153862" y="241692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b)</a:t>
            </a:r>
            <a:endParaRPr lang="cs-CZ" sz="2000" dirty="0"/>
          </a:p>
        </p:txBody>
      </p:sp>
      <p:sp>
        <p:nvSpPr>
          <p:cNvPr id="14" name="Obdélník 11"/>
          <p:cNvSpPr>
            <a:spLocks noChangeArrowheads="1"/>
          </p:cNvSpPr>
          <p:nvPr/>
        </p:nvSpPr>
        <p:spPr bwMode="auto">
          <a:xfrm>
            <a:off x="333003" y="6028628"/>
            <a:ext cx="2534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/>
              <a:t>Zdroj: www.schunk.com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60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Otočné jednotky</a:t>
            </a:r>
            <a:endParaRPr lang="cs-CZ" sz="2400" b="1" dirty="0"/>
          </a:p>
        </p:txBody>
      </p:sp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534989" y="1398588"/>
            <a:ext cx="7925444" cy="53562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smtClean="0"/>
              <a:t>Umožují připojení několika chapadel </a:t>
            </a:r>
            <a:r>
              <a:rPr lang="cs-CZ" sz="2000" dirty="0" smtClean="0"/>
              <a:t>k </a:t>
            </a:r>
            <a:r>
              <a:rPr lang="cs-CZ" sz="2000" dirty="0"/>
              <a:t>jednomu výstupu </a:t>
            </a:r>
            <a:r>
              <a:rPr lang="cs-CZ" sz="2000" dirty="0" smtClean="0"/>
              <a:t>průmyslového robotu, přičemž místa </a:t>
            </a:r>
            <a:r>
              <a:rPr lang="cs-CZ" sz="2000" dirty="0"/>
              <a:t>pro </a:t>
            </a:r>
            <a:r>
              <a:rPr lang="cs-CZ" sz="2000" dirty="0" smtClean="0"/>
              <a:t>připojení </a:t>
            </a:r>
            <a:r>
              <a:rPr lang="cs-CZ" sz="2000" dirty="0"/>
              <a:t>hlavice </a:t>
            </a:r>
            <a:r>
              <a:rPr lang="cs-CZ" sz="2000" dirty="0" smtClean="0"/>
              <a:t>jsou navzájem pootočena</a:t>
            </a:r>
            <a:r>
              <a:rPr lang="cs-CZ" sz="2000" dirty="0"/>
              <a:t>, aby nedocházelo ke kolizi </a:t>
            </a:r>
            <a:r>
              <a:rPr lang="cs-CZ" sz="2000" dirty="0" smtClean="0"/>
              <a:t>chapadel.</a:t>
            </a:r>
          </a:p>
          <a:p>
            <a:pPr marL="0" indent="0" algn="just">
              <a:buNone/>
            </a:pPr>
            <a:r>
              <a:rPr lang="cs-CZ" sz="2000" dirty="0" smtClean="0"/>
              <a:t>Podle počtu </a:t>
            </a:r>
            <a:r>
              <a:rPr lang="cs-CZ" sz="2000" dirty="0"/>
              <a:t>rozhraní se </a:t>
            </a:r>
            <a:r>
              <a:rPr lang="cs-CZ" sz="2000" dirty="0" smtClean="0"/>
              <a:t>otočné </a:t>
            </a:r>
            <a:r>
              <a:rPr lang="cs-CZ" sz="2000" dirty="0"/>
              <a:t>jednotky </a:t>
            </a:r>
            <a:r>
              <a:rPr lang="cs-CZ" sz="2000" dirty="0" smtClean="0"/>
              <a:t>dělí </a:t>
            </a:r>
            <a:r>
              <a:rPr lang="cs-CZ" sz="2000" dirty="0"/>
              <a:t>do dvou skupin:</a:t>
            </a:r>
          </a:p>
          <a:p>
            <a:pPr marL="0" indent="0" algn="just">
              <a:buNone/>
            </a:pPr>
            <a:r>
              <a:rPr lang="cs-CZ" sz="2000" b="1" dirty="0" smtClean="0"/>
              <a:t>a) jednotka </a:t>
            </a:r>
            <a:r>
              <a:rPr lang="cs-CZ" sz="2000" b="1" dirty="0"/>
              <a:t>s </a:t>
            </a:r>
            <a:r>
              <a:rPr lang="cs-CZ" sz="2000" b="1" dirty="0" smtClean="0"/>
              <a:t>dvěma rozhraními</a:t>
            </a:r>
          </a:p>
          <a:p>
            <a:pPr marL="0" indent="0" algn="just">
              <a:buNone/>
            </a:pPr>
            <a:r>
              <a:rPr lang="cs-CZ" sz="2000" b="1" dirty="0" smtClean="0"/>
              <a:t>b) revolverová </a:t>
            </a:r>
            <a:r>
              <a:rPr lang="cs-CZ" sz="2000" b="1" dirty="0"/>
              <a:t>jednotka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27" y="2731168"/>
            <a:ext cx="2708585" cy="27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827584" y="3573016"/>
            <a:ext cx="2736304" cy="2970509"/>
            <a:chOff x="7002884" y="3348582"/>
            <a:chExt cx="3168352" cy="343953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884" y="3348582"/>
              <a:ext cx="3168352" cy="343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bdélník 16"/>
            <p:cNvSpPr/>
            <p:nvPr/>
          </p:nvSpPr>
          <p:spPr>
            <a:xfrm>
              <a:off x="9235132" y="4356695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683568" y="378904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b)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391410" y="27089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a)</a:t>
            </a:r>
            <a:endParaRPr lang="cs-CZ" sz="2000" dirty="0"/>
          </a:p>
        </p:txBody>
      </p:sp>
      <p:sp>
        <p:nvSpPr>
          <p:cNvPr id="2" name="Oblouk 1"/>
          <p:cNvSpPr/>
          <p:nvPr/>
        </p:nvSpPr>
        <p:spPr>
          <a:xfrm rot="7022266">
            <a:off x="4876609" y="3307216"/>
            <a:ext cx="2333494" cy="2268785"/>
          </a:xfrm>
          <a:prstGeom prst="arc">
            <a:avLst>
              <a:gd name="adj1" fmla="val 16284006"/>
              <a:gd name="adj2" fmla="val 0"/>
            </a:avLst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louk 2"/>
          <p:cNvSpPr/>
          <p:nvPr/>
        </p:nvSpPr>
        <p:spPr>
          <a:xfrm rot="19351811">
            <a:off x="2406605" y="5883789"/>
            <a:ext cx="785023" cy="464233"/>
          </a:xfrm>
          <a:prstGeom prst="arc">
            <a:avLst>
              <a:gd name="adj1" fmla="val 16200000"/>
              <a:gd name="adj2" fmla="val 15060253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5474185" y="4263200"/>
            <a:ext cx="705871" cy="110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180056" y="4263200"/>
            <a:ext cx="0" cy="69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6210136" y="4149080"/>
            <a:ext cx="705871" cy="1104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6210136" y="4259542"/>
            <a:ext cx="0" cy="6927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11"/>
          <p:cNvSpPr>
            <a:spLocks noChangeArrowheads="1"/>
          </p:cNvSpPr>
          <p:nvPr/>
        </p:nvSpPr>
        <p:spPr bwMode="auto">
          <a:xfrm>
            <a:off x="5926318" y="5939548"/>
            <a:ext cx="2534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/>
              <a:t>Zdroj: www.schunk.com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840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 dirty="0"/>
              <a:t>Moduly systému automatické výměny efektorů</a:t>
            </a:r>
            <a:endParaRPr lang="cs-CZ" sz="2400" b="1" dirty="0"/>
          </a:p>
        </p:txBody>
      </p:sp>
      <p:sp>
        <p:nvSpPr>
          <p:cNvPr id="21" name="Zástupný symbol pro obsah 1"/>
          <p:cNvSpPr>
            <a:spLocks noGrp="1"/>
          </p:cNvSpPr>
          <p:nvPr>
            <p:ph idx="1"/>
          </p:nvPr>
        </p:nvSpPr>
        <p:spPr>
          <a:xfrm>
            <a:off x="534989" y="1398589"/>
            <a:ext cx="7997452" cy="102229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2000" dirty="0"/>
              <a:t>Jedná se o rozhraní mezi </a:t>
            </a:r>
            <a:r>
              <a:rPr lang="pt-BR" sz="2000" dirty="0" smtClean="0"/>
              <a:t>p</a:t>
            </a:r>
            <a:r>
              <a:rPr lang="cs-CZ" sz="2000" dirty="0" smtClean="0"/>
              <a:t>ř</a:t>
            </a:r>
            <a:r>
              <a:rPr lang="pt-BR" sz="2000" dirty="0" smtClean="0"/>
              <a:t>írubou</a:t>
            </a:r>
            <a:r>
              <a:rPr lang="cs-CZ" sz="2000" dirty="0"/>
              <a:t> </a:t>
            </a:r>
            <a:r>
              <a:rPr lang="cs-CZ" sz="2000" dirty="0" smtClean="0"/>
              <a:t>robotického zařízení a chapadlem</a:t>
            </a:r>
            <a:r>
              <a:rPr lang="cs-CZ" sz="2000" dirty="0"/>
              <a:t>, které </a:t>
            </a:r>
            <a:r>
              <a:rPr lang="cs-CZ" sz="2000" dirty="0" smtClean="0"/>
              <a:t>umožňuje jednoduše </a:t>
            </a:r>
            <a:r>
              <a:rPr lang="cs-CZ" sz="2000" dirty="0"/>
              <a:t>a </a:t>
            </a:r>
            <a:r>
              <a:rPr lang="cs-CZ" sz="2000" dirty="0" smtClean="0"/>
              <a:t>bezpečně oddělit chapadlo </a:t>
            </a:r>
            <a:r>
              <a:rPr lang="cs-CZ" sz="2000" dirty="0"/>
              <a:t>od </a:t>
            </a:r>
            <a:r>
              <a:rPr lang="cs-CZ" sz="2000" dirty="0" smtClean="0"/>
              <a:t>průmyslového robotu.</a:t>
            </a:r>
          </a:p>
        </p:txBody>
      </p:sp>
      <p:sp>
        <p:nvSpPr>
          <p:cNvPr id="9" name="Obdélník 8"/>
          <p:cNvSpPr/>
          <p:nvPr/>
        </p:nvSpPr>
        <p:spPr>
          <a:xfrm>
            <a:off x="534780" y="242088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000" dirty="0"/>
              <a:t>Výměna chapadla trvá běžně cca 2 až 7 sekund, dle velikosti a hmotnosti chapadla.</a:t>
            </a:r>
          </a:p>
          <a:p>
            <a:pPr algn="just">
              <a:spcAft>
                <a:spcPts val="1200"/>
              </a:spcAft>
            </a:pPr>
            <a:r>
              <a:rPr lang="pl-PL" sz="2000" dirty="0"/>
              <a:t>Modul je </a:t>
            </a:r>
            <a:r>
              <a:rPr lang="pl-PL" sz="2000" dirty="0" smtClean="0"/>
              <a:t>rozdělen </a:t>
            </a:r>
            <a:r>
              <a:rPr lang="pl-PL" sz="2000" dirty="0"/>
              <a:t>na dvě </a:t>
            </a:r>
            <a:r>
              <a:rPr lang="pl-PL" sz="2000" dirty="0" smtClean="0"/>
              <a:t>části (a/b), </a:t>
            </a:r>
            <a:r>
              <a:rPr lang="pl-PL" sz="2000" dirty="0"/>
              <a:t>z nichž jedna je připojena na koncovou přírubu </a:t>
            </a:r>
            <a:r>
              <a:rPr lang="cs-CZ" sz="2000" dirty="0"/>
              <a:t>průmyslového robotu a druhá je napojena k úchopné hlavici. </a:t>
            </a:r>
          </a:p>
          <a:p>
            <a:pPr algn="just">
              <a:spcAft>
                <a:spcPts val="1200"/>
              </a:spcAft>
            </a:pPr>
            <a:r>
              <a:rPr lang="cs-CZ" sz="2000" dirty="0"/>
              <a:t>Rozhraní obsahuje prvky pro mechanické spojení, konektory pro spojení kanálu pro energii a kanálu pro data. </a:t>
            </a:r>
            <a:endParaRPr lang="cs-CZ" sz="20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78"/>
                    </a14:imgEffect>
                    <a14:imgEffect>
                      <a14:saturation sat="0"/>
                    </a14:imgEffect>
                    <a14:imgEffect>
                      <a14:brightnessContrast bright="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6" r="2161"/>
          <a:stretch/>
        </p:blipFill>
        <p:spPr bwMode="auto">
          <a:xfrm>
            <a:off x="5273059" y="2204864"/>
            <a:ext cx="3093102" cy="35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5221052" y="5724847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i="1" dirty="0" smtClean="0"/>
              <a:t>Zdroj: www.schunk.com</a:t>
            </a:r>
            <a:endParaRPr lang="cs-CZ" i="1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6758048" y="2863516"/>
            <a:ext cx="731610" cy="277452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6778440" y="3278605"/>
            <a:ext cx="693171" cy="6379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452320" y="258087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a)</a:t>
            </a:r>
            <a:endParaRPr lang="cs-CZ" sz="2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452320" y="305299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b)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15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 dirty="0" smtClean="0"/>
              <a:t>Rozdělení systému </a:t>
            </a:r>
            <a:r>
              <a:rPr lang="cs-CZ" altLang="cs-CZ" sz="2400" b="1" dirty="0"/>
              <a:t>automatické výměny efektorů</a:t>
            </a:r>
            <a:endParaRPr lang="cs-CZ" sz="2400" b="1" dirty="0"/>
          </a:p>
        </p:txBody>
      </p:sp>
      <p:sp>
        <p:nvSpPr>
          <p:cNvPr id="25" name="Obdélník 24"/>
          <p:cNvSpPr/>
          <p:nvPr/>
        </p:nvSpPr>
        <p:spPr>
          <a:xfrm>
            <a:off x="2339752" y="5452000"/>
            <a:ext cx="6913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i="1" dirty="0" smtClean="0"/>
              <a:t>Zdroj: </a:t>
            </a:r>
            <a:r>
              <a:rPr lang="cs-CZ" i="1" dirty="0" err="1"/>
              <a:t>Monkman</a:t>
            </a:r>
            <a:r>
              <a:rPr lang="cs-CZ" i="1" dirty="0"/>
              <a:t> G. J. Robot </a:t>
            </a:r>
            <a:r>
              <a:rPr lang="cs-CZ" i="1" dirty="0" err="1"/>
              <a:t>grippers</a:t>
            </a:r>
            <a:r>
              <a:rPr lang="cs-CZ" i="1" dirty="0"/>
              <a:t>. </a:t>
            </a:r>
            <a:r>
              <a:rPr lang="cs-CZ" i="1" dirty="0" err="1"/>
              <a:t>Weinheim</a:t>
            </a:r>
            <a:r>
              <a:rPr lang="cs-CZ" i="1" dirty="0"/>
              <a:t>: </a:t>
            </a:r>
            <a:r>
              <a:rPr lang="cs-CZ" i="1" dirty="0" err="1"/>
              <a:t>Wiley</a:t>
            </a:r>
            <a:r>
              <a:rPr lang="cs-CZ" i="1" dirty="0"/>
              <a:t>-VCH, 2007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74" y="1196752"/>
            <a:ext cx="7819985" cy="40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 dirty="0" smtClean="0"/>
              <a:t>Příklady systému automatické </a:t>
            </a:r>
            <a:r>
              <a:rPr lang="cs-CZ" altLang="cs-CZ" sz="2400" b="1" dirty="0"/>
              <a:t>výměny efektorů</a:t>
            </a:r>
            <a:endParaRPr lang="cs-CZ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83" b="10869"/>
          <a:stretch/>
        </p:blipFill>
        <p:spPr bwMode="auto">
          <a:xfrm>
            <a:off x="323528" y="1347171"/>
            <a:ext cx="5294021" cy="42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80112" y="1268760"/>
            <a:ext cx="338437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i="1" dirty="0" smtClean="0">
                <a:latin typeface="+mn-lt"/>
              </a:rPr>
              <a:t>Legenda:</a:t>
            </a:r>
          </a:p>
          <a:p>
            <a:pPr marL="457200" indent="-457200">
              <a:buAutoNum type="arabicPlain"/>
            </a:pPr>
            <a:r>
              <a:rPr lang="cs-CZ" sz="2000" dirty="0">
                <a:latin typeface="+mn-lt"/>
              </a:rPr>
              <a:t>p</a:t>
            </a:r>
            <a:r>
              <a:rPr lang="cs-CZ" sz="2000" dirty="0" smtClean="0">
                <a:latin typeface="+mn-lt"/>
              </a:rPr>
              <a:t>říruba PR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rozhraní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chapadlo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připojovací příruba</a:t>
            </a:r>
          </a:p>
          <a:p>
            <a:pPr marL="457200" indent="-457200">
              <a:buAutoNum type="arabicPlain"/>
            </a:pPr>
            <a:r>
              <a:rPr lang="cs-CZ" sz="2000" dirty="0">
                <a:latin typeface="+mn-lt"/>
              </a:rPr>
              <a:t>s</a:t>
            </a:r>
            <a:r>
              <a:rPr lang="cs-CZ" sz="2000" dirty="0" smtClean="0">
                <a:latin typeface="+mn-lt"/>
              </a:rPr>
              <a:t>nímač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zámky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spojovací konektor (energie, hmota)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spojovací konektor (signál)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pohon zámku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výměnná příruba</a:t>
            </a:r>
          </a:p>
          <a:p>
            <a:pPr marL="457200" indent="-457200">
              <a:buAutoNum type="arabicPlain"/>
            </a:pPr>
            <a:r>
              <a:rPr lang="cs-CZ" sz="2000" dirty="0">
                <a:latin typeface="+mn-lt"/>
              </a:rPr>
              <a:t>n</a:t>
            </a:r>
            <a:r>
              <a:rPr lang="cs-CZ" sz="2000" dirty="0" smtClean="0">
                <a:latin typeface="+mn-lt"/>
              </a:rPr>
              <a:t>aváděcí prvek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fixační prvek zásobníku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pohyb vyhození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49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 dirty="0" smtClean="0"/>
              <a:t>Příklady systému automatické </a:t>
            </a:r>
            <a:r>
              <a:rPr lang="cs-CZ" altLang="cs-CZ" sz="2400" b="1" dirty="0"/>
              <a:t>výměny efektorů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1" y="1268760"/>
            <a:ext cx="6264696" cy="520230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076666" y="2535611"/>
            <a:ext cx="306733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i="1" dirty="0" smtClean="0">
                <a:latin typeface="+mn-lt"/>
              </a:rPr>
              <a:t>Legenda: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pneumatický válec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tlačná pružina (rozpojovací)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boční otvor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zamykací hák</a:t>
            </a:r>
          </a:p>
          <a:p>
            <a:pPr marL="457200" indent="-457200">
              <a:buAutoNum type="arabicPlain"/>
            </a:pPr>
            <a:r>
              <a:rPr lang="cs-CZ" sz="2000" dirty="0" smtClean="0">
                <a:latin typeface="+mn-lt"/>
              </a:rPr>
              <a:t>čep zámku</a:t>
            </a:r>
          </a:p>
          <a:p>
            <a:pPr marL="457200" indent="-457200">
              <a:buAutoNum type="arabicPlain"/>
            </a:pPr>
            <a:endParaRPr lang="cs-CZ" sz="2000" dirty="0" smtClean="0">
              <a:latin typeface="+mn-lt"/>
            </a:endParaRPr>
          </a:p>
          <a:p>
            <a:pPr marL="457200" indent="-457200">
              <a:buAutoNum type="arabicPlain"/>
            </a:pPr>
            <a:endParaRPr lang="cs-CZ" sz="2000" dirty="0">
              <a:latin typeface="+mn-lt"/>
            </a:endParaRPr>
          </a:p>
          <a:p>
            <a:pPr marL="457200" indent="-457200">
              <a:buAutoNum type="alphaLcParenR"/>
            </a:pPr>
            <a:r>
              <a:rPr lang="cs-CZ" sz="2000" dirty="0" smtClean="0">
                <a:latin typeface="+mn-lt"/>
              </a:rPr>
              <a:t>rozpojený stav</a:t>
            </a:r>
          </a:p>
          <a:p>
            <a:pPr marL="457200" indent="-457200">
              <a:buAutoNum type="alphaLcParenR"/>
            </a:pPr>
            <a:r>
              <a:rPr lang="cs-CZ" sz="2000" dirty="0">
                <a:latin typeface="+mn-lt"/>
              </a:rPr>
              <a:t>s</a:t>
            </a:r>
            <a:r>
              <a:rPr lang="cs-CZ" sz="2000" dirty="0" smtClean="0">
                <a:latin typeface="+mn-lt"/>
              </a:rPr>
              <a:t>pojený stav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9552" y="10823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a)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63888" y="10823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b)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97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 dirty="0" smtClean="0"/>
              <a:t>Příklady systému automatické </a:t>
            </a:r>
            <a:r>
              <a:rPr lang="cs-CZ" altLang="cs-CZ" sz="2400" b="1" dirty="0"/>
              <a:t>výměny efektorů</a:t>
            </a:r>
            <a:endParaRPr lang="cs-CZ" sz="24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3" y="3184023"/>
            <a:ext cx="7992888" cy="284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13700" y="5920327"/>
            <a:ext cx="770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rozpojený stav                         spojený stav                       zamčený stav</a:t>
            </a:r>
            <a:endParaRPr lang="cs-CZ" sz="2000" dirty="0"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2"/>
          <a:stretch/>
        </p:blipFill>
        <p:spPr bwMode="auto">
          <a:xfrm>
            <a:off x="4680992" y="1054270"/>
            <a:ext cx="3744416" cy="28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 dirty="0" smtClean="0"/>
              <a:t>Ukázky automatické </a:t>
            </a:r>
            <a:r>
              <a:rPr lang="cs-CZ" altLang="cs-CZ" sz="2400" b="1" dirty="0"/>
              <a:t>výměny efektorů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91312" y="5297093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SCHUNK SWA-510DT, maximální zatížení až 700 kg</a:t>
            </a:r>
            <a:endParaRPr lang="cs-CZ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31" y="1251669"/>
            <a:ext cx="3458723" cy="39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94510"/>
            <a:ext cx="4032448" cy="21283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235025"/>
            <a:ext cx="2400900" cy="2636177"/>
          </a:xfrm>
          <a:prstGeom prst="rect">
            <a:avLst/>
          </a:prstGeom>
        </p:spPr>
      </p:pic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3563888" y="3196895"/>
            <a:ext cx="2534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/>
              <a:t>Zdroj: www.schunk.com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1255350" y="5825219"/>
            <a:ext cx="2697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SCHUNK SWS-001, maximální zatížení 1 kg</a:t>
            </a:r>
          </a:p>
        </p:txBody>
      </p:sp>
    </p:spTree>
    <p:extLst>
      <p:ext uri="{BB962C8B-B14F-4D97-AF65-F5344CB8AC3E}">
        <p14:creationId xmlns:p14="http://schemas.microsoft.com/office/powerpoint/2010/main" val="37013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 dirty="0" smtClean="0"/>
              <a:t>Ukázky automatické </a:t>
            </a:r>
            <a:r>
              <a:rPr lang="cs-CZ" altLang="cs-CZ" sz="2400" b="1" dirty="0"/>
              <a:t>výměny efektorů</a:t>
            </a:r>
            <a:endParaRPr lang="cs-CZ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13044" y="-313750"/>
            <a:ext cx="4629880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4966" y="5635480"/>
            <a:ext cx="8496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SCHUNK SWS-1210</a:t>
            </a:r>
            <a:r>
              <a:rPr lang="cs-CZ" sz="2000" dirty="0"/>
              <a:t> </a:t>
            </a:r>
            <a:r>
              <a:rPr lang="cs-CZ" sz="2000" dirty="0" smtClean="0"/>
              <a:t>se </a:t>
            </a:r>
            <a:r>
              <a:rPr lang="cs-CZ" sz="2000" dirty="0"/>
              <a:t>třemi </a:t>
            </a:r>
            <a:r>
              <a:rPr lang="cs-CZ" sz="2000" dirty="0" smtClean="0"/>
              <a:t>zámky, maximální zatížení až </a:t>
            </a:r>
            <a:r>
              <a:rPr lang="cs-CZ" sz="2000" dirty="0"/>
              <a:t>1 350 </a:t>
            </a:r>
            <a:r>
              <a:rPr lang="cs-CZ" sz="2000" dirty="0" smtClean="0"/>
              <a:t>kg;</a:t>
            </a:r>
            <a:endParaRPr lang="cs-CZ" sz="2000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3376380" y="4725144"/>
            <a:ext cx="2534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/>
              <a:t>Zdroj: www.schunk.com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555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úchopných hlavic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39552" y="1398589"/>
            <a:ext cx="6125243" cy="2606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1. </a:t>
            </a:r>
            <a:r>
              <a:rPr lang="cs-CZ" sz="2000" b="1" dirty="0"/>
              <a:t>Podle charakteru uchopení a držení objektu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2000" b="1" dirty="0" smtClean="0"/>
              <a:t>a) silové </a:t>
            </a:r>
            <a:r>
              <a:rPr lang="cs-CZ" sz="2000" dirty="0" smtClean="0"/>
              <a:t>uchopení;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2000" b="1" dirty="0" smtClean="0"/>
              <a:t>b) tvarové </a:t>
            </a:r>
            <a:r>
              <a:rPr lang="cs-CZ" sz="2000" dirty="0" smtClean="0"/>
              <a:t>uchopení;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2000" b="1" dirty="0" smtClean="0"/>
              <a:t>c) kombinované </a:t>
            </a:r>
            <a:r>
              <a:rPr lang="cs-CZ" sz="2000" dirty="0"/>
              <a:t>silové a tvarové </a:t>
            </a:r>
            <a:r>
              <a:rPr lang="cs-CZ" sz="2000" dirty="0" smtClean="0"/>
              <a:t>uchopení.</a:t>
            </a:r>
            <a:endParaRPr lang="cs-CZ" sz="2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7992888" cy="191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043609" y="6364569"/>
            <a:ext cx="29882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429072" y="6364569"/>
            <a:ext cx="103485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úchopných hlavic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534988" y="1398588"/>
            <a:ext cx="9623425" cy="5356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 smtClean="0"/>
              <a:t>2. Podle umístění kontaktní roviny úchopných prvků oproti objektu</a:t>
            </a:r>
            <a:endParaRPr lang="cs-CZ" sz="2000" b="1" dirty="0"/>
          </a:p>
          <a:p>
            <a:pPr marL="0" lvl="0" indent="0">
              <a:spcAft>
                <a:spcPts val="0"/>
              </a:spcAft>
              <a:buNone/>
            </a:pPr>
            <a:r>
              <a:rPr lang="cs-CZ" sz="2000" b="1" dirty="0" smtClean="0"/>
              <a:t>a) jednostranné </a:t>
            </a:r>
            <a:r>
              <a:rPr lang="cs-CZ" sz="2000" dirty="0" smtClean="0"/>
              <a:t>uchopení;</a:t>
            </a:r>
            <a:endParaRPr lang="cs-CZ" sz="2000" b="1" dirty="0" smtClean="0"/>
          </a:p>
          <a:p>
            <a:pPr marL="450850" indent="58738">
              <a:spcAft>
                <a:spcPts val="0"/>
              </a:spcAft>
            </a:pPr>
            <a:r>
              <a:rPr lang="cs-CZ" sz="2000" dirty="0" smtClean="0"/>
              <a:t> princip: gravitační, magnetické, podtlakové, adhezní, zaháknutím;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2000" b="1" dirty="0" smtClean="0"/>
              <a:t>b) oboustranné </a:t>
            </a:r>
            <a:r>
              <a:rPr lang="cs-CZ" sz="2000" dirty="0" smtClean="0"/>
              <a:t>uchopení;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2000" b="1" dirty="0" smtClean="0"/>
              <a:t>c) třístranné </a:t>
            </a:r>
            <a:r>
              <a:rPr lang="cs-CZ" sz="2000" dirty="0" smtClean="0"/>
              <a:t>uchopení;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2000" b="1" dirty="0" smtClean="0"/>
              <a:t>d) plošné tvarové </a:t>
            </a:r>
            <a:r>
              <a:rPr lang="cs-CZ" sz="2000" dirty="0" smtClean="0"/>
              <a:t>uchopení.</a:t>
            </a:r>
            <a:endParaRPr lang="cs-CZ" sz="20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5944"/>
            <a:ext cx="7992888" cy="190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043609" y="6364569"/>
            <a:ext cx="29882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429072" y="6364569"/>
            <a:ext cx="103485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úchopných hlavic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534989" y="1398589"/>
            <a:ext cx="7781428" cy="181438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 smtClean="0"/>
              <a:t>3. Podle počtu úchopných prvků</a:t>
            </a:r>
            <a:endParaRPr lang="cs-CZ" sz="2000" b="1" dirty="0"/>
          </a:p>
          <a:p>
            <a:pPr marL="0" lvl="0" indent="0">
              <a:buNone/>
            </a:pPr>
            <a:r>
              <a:rPr lang="cs-CZ" sz="2000" b="1" dirty="0"/>
              <a:t>a)</a:t>
            </a:r>
            <a:r>
              <a:rPr lang="cs-CZ" sz="2000" dirty="0"/>
              <a:t> </a:t>
            </a:r>
            <a:r>
              <a:rPr lang="cs-CZ" sz="2000" b="1" dirty="0"/>
              <a:t>s dvěma </a:t>
            </a:r>
            <a:r>
              <a:rPr lang="cs-CZ" sz="2000" dirty="0"/>
              <a:t>úchopnými prvky;</a:t>
            </a:r>
          </a:p>
          <a:p>
            <a:pPr marL="0" lvl="0" indent="0">
              <a:buNone/>
            </a:pPr>
            <a:r>
              <a:rPr lang="cs-CZ" sz="2000" b="1" dirty="0"/>
              <a:t>b) s třemi </a:t>
            </a:r>
            <a:r>
              <a:rPr lang="cs-CZ" sz="2000" dirty="0"/>
              <a:t>úchopnými prvky;</a:t>
            </a:r>
          </a:p>
          <a:p>
            <a:pPr marL="0" lvl="0" indent="0">
              <a:buNone/>
            </a:pPr>
            <a:r>
              <a:rPr lang="cs-CZ" sz="2000" b="1" dirty="0"/>
              <a:t>c) s více </a:t>
            </a:r>
            <a:r>
              <a:rPr lang="cs-CZ" sz="2000" dirty="0"/>
              <a:t>úchopnými prvky.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3" y="3140968"/>
            <a:ext cx="7981821" cy="311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043609" y="6364569"/>
            <a:ext cx="29882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429072" y="6364569"/>
            <a:ext cx="103485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úchopných hlavic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534989" y="1398589"/>
            <a:ext cx="6018212" cy="138234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 smtClean="0"/>
              <a:t>4. Podle místa kontaktu úchopného prvku s objektem</a:t>
            </a:r>
            <a:endParaRPr lang="cs-CZ" sz="2000" b="1" dirty="0"/>
          </a:p>
          <a:p>
            <a:pPr marL="0" lvl="0" indent="0">
              <a:buNone/>
            </a:pPr>
            <a:r>
              <a:rPr lang="cs-CZ" sz="2000" b="1" dirty="0"/>
              <a:t>a)</a:t>
            </a:r>
            <a:r>
              <a:rPr lang="cs-CZ" sz="2000" dirty="0"/>
              <a:t> </a:t>
            </a:r>
            <a:r>
              <a:rPr lang="cs-CZ" sz="2000" b="1" dirty="0" smtClean="0"/>
              <a:t>vnější </a:t>
            </a:r>
            <a:r>
              <a:rPr lang="cs-CZ" sz="2000" dirty="0" smtClean="0"/>
              <a:t>uchopení;</a:t>
            </a:r>
            <a:endParaRPr lang="cs-CZ" sz="2000" dirty="0"/>
          </a:p>
          <a:p>
            <a:pPr marL="0" lvl="0" indent="0">
              <a:buNone/>
            </a:pPr>
            <a:r>
              <a:rPr lang="cs-CZ" sz="2000" b="1" dirty="0"/>
              <a:t>b) </a:t>
            </a:r>
            <a:r>
              <a:rPr lang="cs-CZ" sz="2000" b="1" dirty="0" smtClean="0"/>
              <a:t>vnitřní </a:t>
            </a:r>
            <a:r>
              <a:rPr lang="cs-CZ" sz="2000" dirty="0" smtClean="0"/>
              <a:t>uchopení.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2697731"/>
            <a:ext cx="6195689" cy="36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467544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Rozdělení úchopných hlavic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534988" y="1398589"/>
            <a:ext cx="7997055" cy="17423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 smtClean="0"/>
              <a:t>5. </a:t>
            </a:r>
            <a:r>
              <a:rPr lang="cs-CZ" sz="2000" b="1" dirty="0"/>
              <a:t>P</a:t>
            </a:r>
            <a:r>
              <a:rPr lang="cs-CZ" sz="2000" b="1" dirty="0" smtClean="0"/>
              <a:t>odle polohy těžiště objektu oproti rovině uchopení</a:t>
            </a:r>
          </a:p>
          <a:p>
            <a:pPr marL="304800" lvl="0" indent="-304800">
              <a:buNone/>
            </a:pPr>
            <a:r>
              <a:rPr lang="cs-CZ" sz="2000" b="1" dirty="0" smtClean="0"/>
              <a:t>a)</a:t>
            </a:r>
            <a:r>
              <a:rPr lang="cs-CZ" sz="2000" dirty="0"/>
              <a:t> </a:t>
            </a:r>
            <a:r>
              <a:rPr lang="cs-CZ" sz="2000" b="1" dirty="0" smtClean="0"/>
              <a:t>symetrické </a:t>
            </a:r>
            <a:r>
              <a:rPr lang="cs-CZ" sz="2000" dirty="0" smtClean="0"/>
              <a:t>uchopení – body kontaktu jsou rozmístěny symetricky oproti rovině procházející těžištěm;</a:t>
            </a:r>
            <a:endParaRPr lang="cs-CZ" sz="2000" dirty="0"/>
          </a:p>
          <a:p>
            <a:pPr marL="0" lvl="0" indent="0">
              <a:buNone/>
            </a:pPr>
            <a:r>
              <a:rPr lang="cs-CZ" sz="2000" b="1" dirty="0" smtClean="0"/>
              <a:t>b) nesymetrické </a:t>
            </a:r>
            <a:r>
              <a:rPr lang="cs-CZ" sz="2000" dirty="0" smtClean="0"/>
              <a:t>uchopení – těžiště leží mimo rovinu uchopení.</a:t>
            </a:r>
            <a:endParaRPr lang="cs-CZ" sz="2000" dirty="0"/>
          </a:p>
          <a:p>
            <a:pPr marL="0" indent="0">
              <a:spcAft>
                <a:spcPts val="600"/>
              </a:spcAft>
              <a:buNone/>
            </a:pPr>
            <a:endParaRPr lang="cs-CZ" sz="2000" dirty="0" smtClean="0"/>
          </a:p>
          <a:p>
            <a:pPr marL="0" indent="0">
              <a:spcAft>
                <a:spcPts val="600"/>
              </a:spcAft>
              <a:buNone/>
            </a:pPr>
            <a:endParaRPr lang="cs-CZ" sz="2000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59" y="3068960"/>
            <a:ext cx="7704270" cy="2880320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718582" y="3146364"/>
            <a:ext cx="360040" cy="360040"/>
          </a:xfrm>
          <a:prstGeom prst="ellipse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2395991" y="3152420"/>
            <a:ext cx="360040" cy="360040"/>
          </a:xfrm>
          <a:prstGeom prst="ellipse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ástupný symbol pro obsah 2"/>
          <p:cNvSpPr txBox="1">
            <a:spLocks/>
          </p:cNvSpPr>
          <p:nvPr/>
        </p:nvSpPr>
        <p:spPr>
          <a:xfrm>
            <a:off x="1387879" y="5764569"/>
            <a:ext cx="2376264" cy="3882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000" dirty="0" smtClean="0">
                <a:solidFill>
                  <a:srgbClr val="92D050"/>
                </a:solidFill>
              </a:rPr>
              <a:t>Obecně výhodnější</a:t>
            </a:r>
            <a:endParaRPr lang="cs-CZ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21278</TotalTime>
  <Words>3570</Words>
  <Application>Microsoft Office PowerPoint</Application>
  <PresentationFormat>Předvádění na obrazovce (4:3)</PresentationFormat>
  <Paragraphs>468</Paragraphs>
  <Slides>49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323</cp:revision>
  <dcterms:created xsi:type="dcterms:W3CDTF">2017-11-24T10:29:28Z</dcterms:created>
  <dcterms:modified xsi:type="dcterms:W3CDTF">2024-04-15T09:11:55Z</dcterms:modified>
</cp:coreProperties>
</file>