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94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50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66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1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97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36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73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87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36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3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EB6D-F4E1-46FE-A534-8639E940136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04794-1C00-4CF1-87E5-4FC91163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35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Strukturální film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5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92088"/>
          </a:xfrm>
        </p:spPr>
        <p:txBody>
          <a:bodyPr>
            <a:normAutofit fontScale="90000"/>
          </a:bodyPr>
          <a:lstStyle/>
          <a:p>
            <a:r>
              <a:rPr lang="cs-CZ" dirty="0"/>
              <a:t>Rané video, zkoumání struktur a nástrojů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97666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Dan </a:t>
            </a:r>
            <a:r>
              <a:rPr lang="cs-CZ" dirty="0" err="1"/>
              <a:t>Sandin</a:t>
            </a:r>
            <a:r>
              <a:rPr lang="cs-CZ" dirty="0"/>
              <a:t>, 5 </a:t>
            </a:r>
            <a:r>
              <a:rPr lang="cs-CZ" dirty="0" err="1"/>
              <a:t>Minute</a:t>
            </a:r>
            <a:r>
              <a:rPr lang="cs-CZ" dirty="0"/>
              <a:t> </a:t>
            </a:r>
            <a:r>
              <a:rPr lang="cs-CZ" dirty="0" err="1"/>
              <a:t>Romp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IP, </a:t>
            </a:r>
            <a:r>
              <a:rPr lang="cs-CZ" dirty="0" smtClean="0"/>
              <a:t>1973, 3:53</a:t>
            </a:r>
            <a:endParaRPr lang="cs-CZ" dirty="0"/>
          </a:p>
          <a:p>
            <a:r>
              <a:rPr lang="cs-CZ" dirty="0"/>
              <a:t>Dan </a:t>
            </a:r>
            <a:r>
              <a:rPr lang="cs-CZ" dirty="0" err="1"/>
              <a:t>Sandin</a:t>
            </a:r>
            <a:r>
              <a:rPr lang="cs-CZ" dirty="0"/>
              <a:t>, Triangle in Front </a:t>
            </a:r>
            <a:r>
              <a:rPr lang="cs-CZ" dirty="0" err="1"/>
              <a:t>of</a:t>
            </a:r>
            <a:r>
              <a:rPr lang="cs-CZ" dirty="0"/>
              <a:t> Square  in Front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Circle</a:t>
            </a:r>
            <a:r>
              <a:rPr lang="cs-CZ" dirty="0"/>
              <a:t>, 1973</a:t>
            </a:r>
          </a:p>
          <a:p>
            <a:r>
              <a:rPr lang="nl-NL" dirty="0"/>
              <a:t>Dan Sandin, Wandawega Waters</a:t>
            </a:r>
            <a:r>
              <a:rPr lang="cs-CZ" dirty="0"/>
              <a:t>, </a:t>
            </a:r>
            <a:r>
              <a:rPr lang="nl-NL" dirty="0"/>
              <a:t>1978</a:t>
            </a:r>
            <a:r>
              <a:rPr lang="cs-CZ" dirty="0"/>
              <a:t>, 1:04</a:t>
            </a:r>
          </a:p>
          <a:p>
            <a:r>
              <a:rPr lang="cs-CZ" dirty="0" err="1"/>
              <a:t>Rutt</a:t>
            </a:r>
            <a:r>
              <a:rPr lang="cs-CZ" dirty="0"/>
              <a:t>/</a:t>
            </a:r>
            <a:r>
              <a:rPr lang="cs-CZ" dirty="0" err="1"/>
              <a:t>Etra</a:t>
            </a:r>
            <a:r>
              <a:rPr lang="cs-CZ" dirty="0"/>
              <a:t> Video </a:t>
            </a:r>
            <a:r>
              <a:rPr lang="cs-CZ" dirty="0" err="1"/>
              <a:t>Synthesizer</a:t>
            </a:r>
            <a:r>
              <a:rPr lang="cs-CZ" dirty="0"/>
              <a:t> Demo, 1974</a:t>
            </a:r>
            <a:r>
              <a:rPr lang="cs-CZ"/>
              <a:t>,  </a:t>
            </a:r>
            <a:r>
              <a:rPr lang="cs-CZ" smtClean="0"/>
              <a:t>7:24</a:t>
            </a:r>
            <a:endParaRPr lang="cs-CZ" dirty="0"/>
          </a:p>
          <a:p>
            <a:endParaRPr lang="cs-CZ" dirty="0"/>
          </a:p>
          <a:p>
            <a:r>
              <a:rPr lang="cs-CZ" dirty="0"/>
              <a:t>Peer Bode, Music on </a:t>
            </a:r>
            <a:r>
              <a:rPr lang="cs-CZ" dirty="0" err="1"/>
              <a:t>Triggering</a:t>
            </a:r>
            <a:r>
              <a:rPr lang="cs-CZ" dirty="0"/>
              <a:t> </a:t>
            </a:r>
            <a:r>
              <a:rPr lang="cs-CZ" dirty="0" err="1" smtClean="0"/>
              <a:t>Surfaces</a:t>
            </a:r>
            <a:r>
              <a:rPr lang="cs-CZ" dirty="0" smtClean="0"/>
              <a:t>, </a:t>
            </a:r>
            <a:r>
              <a:rPr lang="cs-CZ" dirty="0"/>
              <a:t>1978</a:t>
            </a:r>
          </a:p>
          <a:p>
            <a:r>
              <a:rPr lang="cs-CZ" dirty="0"/>
              <a:t>Skip </a:t>
            </a:r>
            <a:r>
              <a:rPr lang="cs-CZ" dirty="0" err="1"/>
              <a:t>Sweeney</a:t>
            </a:r>
            <a:r>
              <a:rPr lang="cs-CZ" dirty="0"/>
              <a:t>, </a:t>
            </a:r>
            <a:r>
              <a:rPr lang="cs-CZ" dirty="0" err="1"/>
              <a:t>Illuminating</a:t>
            </a:r>
            <a:r>
              <a:rPr lang="cs-CZ" dirty="0"/>
              <a:t> </a:t>
            </a:r>
            <a:r>
              <a:rPr lang="cs-CZ" dirty="0" err="1"/>
              <a:t>Sweeney</a:t>
            </a:r>
            <a:r>
              <a:rPr lang="cs-CZ" dirty="0"/>
              <a:t>, </a:t>
            </a:r>
            <a:r>
              <a:rPr lang="cs-CZ" dirty="0" smtClean="0"/>
              <a:t>1975, 29:36</a:t>
            </a:r>
          </a:p>
          <a:p>
            <a:r>
              <a:rPr lang="cs-CZ" dirty="0"/>
              <a:t>Skip </a:t>
            </a:r>
            <a:r>
              <a:rPr lang="cs-CZ" dirty="0" err="1" smtClean="0"/>
              <a:t>Sweeney</a:t>
            </a:r>
            <a:r>
              <a:rPr lang="cs-CZ" dirty="0" smtClean="0"/>
              <a:t>, Video </a:t>
            </a:r>
            <a:r>
              <a:rPr lang="cs-CZ" dirty="0"/>
              <a:t>Feedback - Digital to Analog to </a:t>
            </a:r>
            <a:r>
              <a:rPr lang="cs-CZ" dirty="0" smtClean="0"/>
              <a:t>Digital, 5:35 </a:t>
            </a:r>
          </a:p>
          <a:p>
            <a:r>
              <a:rPr lang="en-US" dirty="0" smtClean="0"/>
              <a:t>Eric Siegel</a:t>
            </a:r>
            <a:r>
              <a:rPr lang="cs-CZ" dirty="0" smtClean="0"/>
              <a:t>, </a:t>
            </a:r>
            <a:r>
              <a:rPr lang="cs-CZ" dirty="0" err="1" smtClean="0"/>
              <a:t>Color</a:t>
            </a:r>
            <a:r>
              <a:rPr lang="cs-CZ" dirty="0" smtClean="0"/>
              <a:t> </a:t>
            </a:r>
            <a:r>
              <a:rPr lang="cs-CZ" dirty="0" err="1" smtClean="0"/>
              <a:t>Composite</a:t>
            </a:r>
            <a:r>
              <a:rPr lang="cs-CZ" dirty="0"/>
              <a:t>, a </a:t>
            </a:r>
            <a:r>
              <a:rPr lang="cs-CZ" dirty="0" err="1"/>
              <a:t>collection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videos</a:t>
            </a:r>
            <a:r>
              <a:rPr lang="cs-CZ" dirty="0" smtClean="0"/>
              <a:t>, 1968, 23:36 </a:t>
            </a:r>
          </a:p>
          <a:p>
            <a:r>
              <a:rPr lang="cs-CZ" dirty="0"/>
              <a:t>Ernest </a:t>
            </a:r>
            <a:r>
              <a:rPr lang="cs-CZ" dirty="0" err="1" smtClean="0"/>
              <a:t>Gusella</a:t>
            </a:r>
            <a:r>
              <a:rPr lang="cs-CZ" dirty="0" smtClean="0"/>
              <a:t>, </a:t>
            </a:r>
            <a:r>
              <a:rPr lang="cs-CZ" dirty="0" err="1" smtClean="0"/>
              <a:t>Taping</a:t>
            </a:r>
            <a:r>
              <a:rPr lang="cs-CZ" dirty="0" smtClean="0"/>
              <a:t> , 1974, 3:15</a:t>
            </a:r>
          </a:p>
          <a:p>
            <a:r>
              <a:rPr lang="en-US" dirty="0"/>
              <a:t>Ed </a:t>
            </a:r>
            <a:r>
              <a:rPr lang="en-US" dirty="0" err="1" smtClean="0"/>
              <a:t>Emshwiller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Crossing and </a:t>
            </a:r>
            <a:r>
              <a:rPr lang="en-US" dirty="0" smtClean="0"/>
              <a:t>Meetings</a:t>
            </a:r>
            <a:r>
              <a:rPr lang="cs-CZ" dirty="0" smtClean="0"/>
              <a:t>, 1974, 27:33, ex. 2:03</a:t>
            </a:r>
          </a:p>
          <a:p>
            <a:r>
              <a:rPr lang="cs-CZ" dirty="0" smtClean="0"/>
              <a:t>Ed </a:t>
            </a:r>
            <a:r>
              <a:rPr lang="cs-CZ" dirty="0" err="1" smtClean="0"/>
              <a:t>Emshwiller</a:t>
            </a:r>
            <a:r>
              <a:rPr lang="cs-CZ" dirty="0" smtClean="0"/>
              <a:t>, </a:t>
            </a:r>
            <a:r>
              <a:rPr lang="cs-CZ" dirty="0" err="1" smtClean="0"/>
              <a:t>Sunstone</a:t>
            </a:r>
            <a:r>
              <a:rPr lang="cs-CZ" dirty="0" smtClean="0"/>
              <a:t>, 1979, </a:t>
            </a:r>
            <a:r>
              <a:rPr lang="cs-CZ" dirty="0"/>
              <a:t> </a:t>
            </a:r>
            <a:r>
              <a:rPr lang="cs-CZ" dirty="0" smtClean="0"/>
              <a:t>3:00</a:t>
            </a:r>
          </a:p>
          <a:p>
            <a:r>
              <a:rPr lang="en-US" dirty="0"/>
              <a:t>Ralph </a:t>
            </a:r>
            <a:r>
              <a:rPr lang="en-US" dirty="0" smtClean="0"/>
              <a:t>Hocking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Transparent Body #</a:t>
            </a:r>
            <a:r>
              <a:rPr lang="en-US" dirty="0" smtClean="0"/>
              <a:t>3</a:t>
            </a:r>
            <a:r>
              <a:rPr lang="cs-CZ" dirty="0" smtClean="0"/>
              <a:t>, 1974, 14:26</a:t>
            </a:r>
          </a:p>
          <a:p>
            <a:r>
              <a:rPr lang="en-US" dirty="0"/>
              <a:t>Barbara </a:t>
            </a:r>
            <a:r>
              <a:rPr lang="en-US" dirty="0" smtClean="0"/>
              <a:t>Buckner</a:t>
            </a:r>
            <a:r>
              <a:rPr lang="cs-CZ" dirty="0" smtClean="0"/>
              <a:t>, </a:t>
            </a:r>
            <a:r>
              <a:rPr lang="en-US" dirty="0" smtClean="0"/>
              <a:t>Hearts</a:t>
            </a:r>
            <a:r>
              <a:rPr lang="cs-CZ" dirty="0" smtClean="0"/>
              <a:t>, </a:t>
            </a:r>
            <a:r>
              <a:rPr lang="en-US" dirty="0" smtClean="0"/>
              <a:t>1979</a:t>
            </a:r>
            <a:r>
              <a:rPr lang="en-US" dirty="0"/>
              <a:t>, </a:t>
            </a:r>
            <a:r>
              <a:rPr lang="en-US" dirty="0" smtClean="0"/>
              <a:t>11:56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ex 5:02</a:t>
            </a:r>
            <a:endParaRPr lang="cs-CZ" dirty="0"/>
          </a:p>
          <a:p>
            <a:r>
              <a:rPr lang="cs-CZ" dirty="0" err="1"/>
              <a:t>Stephen</a:t>
            </a:r>
            <a:r>
              <a:rPr lang="cs-CZ" dirty="0"/>
              <a:t> </a:t>
            </a:r>
            <a:r>
              <a:rPr lang="cs-CZ" dirty="0" smtClean="0"/>
              <a:t>Beck, Video </a:t>
            </a:r>
            <a:r>
              <a:rPr lang="cs-CZ" dirty="0" err="1" smtClean="0"/>
              <a:t>Weavings</a:t>
            </a:r>
            <a:r>
              <a:rPr lang="cs-CZ" dirty="0"/>
              <a:t>, </a:t>
            </a:r>
            <a:r>
              <a:rPr lang="cs-CZ" dirty="0" smtClean="0"/>
              <a:t>1976, 28:00, ex 4:08 </a:t>
            </a:r>
            <a:endParaRPr lang="cs-CZ" dirty="0"/>
          </a:p>
          <a:p>
            <a:r>
              <a:rPr lang="cs-CZ" dirty="0" err="1"/>
              <a:t>Stephen</a:t>
            </a:r>
            <a:r>
              <a:rPr lang="cs-CZ" dirty="0"/>
              <a:t> </a:t>
            </a:r>
            <a:r>
              <a:rPr lang="cs-CZ" dirty="0" smtClean="0"/>
              <a:t>Beck, </a:t>
            </a:r>
            <a:r>
              <a:rPr lang="cs-CZ" dirty="0" err="1"/>
              <a:t>Illuminated</a:t>
            </a:r>
            <a:r>
              <a:rPr lang="cs-CZ" dirty="0"/>
              <a:t> Music </a:t>
            </a:r>
            <a:r>
              <a:rPr lang="cs-CZ" dirty="0" smtClean="0"/>
              <a:t>2 &amp; 3</a:t>
            </a:r>
            <a:r>
              <a:rPr lang="cs-CZ" dirty="0"/>
              <a:t>, 1973, </a:t>
            </a:r>
            <a:r>
              <a:rPr lang="cs-CZ" dirty="0" smtClean="0"/>
              <a:t>28.00, ex 20:22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92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Tradiční film </a:t>
            </a:r>
            <a:r>
              <a:rPr lang="cs-CZ" sz="3600" dirty="0" smtClean="0"/>
              <a:t>– vytváření iluze, </a:t>
            </a:r>
          </a:p>
          <a:p>
            <a:r>
              <a:rPr lang="cs-CZ" sz="3600" dirty="0" smtClean="0"/>
              <a:t>fakt, že se jedná o reprezentaci reality, je zastřen jak, je to jen možné</a:t>
            </a:r>
          </a:p>
          <a:p>
            <a:r>
              <a:rPr lang="cs-CZ" sz="3600" b="1" dirty="0" smtClean="0"/>
              <a:t>Strukturální filmy </a:t>
            </a:r>
            <a:r>
              <a:rPr lang="cs-CZ" sz="3600" dirty="0" smtClean="0"/>
              <a:t>– způsob reprezentace reality se stává obsahem filmu.</a:t>
            </a:r>
          </a:p>
          <a:p>
            <a:r>
              <a:rPr lang="cs-CZ" sz="3600" b="1" dirty="0" smtClean="0"/>
              <a:t>Strukturální filmy </a:t>
            </a:r>
            <a:r>
              <a:rPr lang="cs-CZ" sz="3600" dirty="0" smtClean="0"/>
              <a:t>– sledovány ve stavu zvýšeného vědomí, které divákovy neustále připomíná, že obsah obrazu není víc než jen iluze/fakt.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3526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Strukturální film </a:t>
            </a:r>
            <a:r>
              <a:rPr lang="cs-CZ" sz="3600" dirty="0" smtClean="0"/>
              <a:t>je reálnou věcí, není imitací. </a:t>
            </a:r>
          </a:p>
          <a:p>
            <a:r>
              <a:rPr lang="cs-CZ" sz="3600" b="1" dirty="0"/>
              <a:t>Strukturální film </a:t>
            </a:r>
            <a:r>
              <a:rPr lang="cs-CZ" sz="3600" dirty="0" smtClean="0"/>
              <a:t>nevede mimo svoji vlastní existenci.</a:t>
            </a:r>
          </a:p>
          <a:p>
            <a:r>
              <a:rPr lang="cs-CZ" sz="3600" b="1" dirty="0"/>
              <a:t>Strukturální film </a:t>
            </a:r>
            <a:r>
              <a:rPr lang="cs-CZ" sz="3600" dirty="0" smtClean="0"/>
              <a:t>je proměnlivá intensita světla, pohyb času, pohyb uvnitř daného prostoru.</a:t>
            </a:r>
          </a:p>
          <a:p>
            <a:r>
              <a:rPr lang="cs-CZ" sz="3600" dirty="0" smtClean="0"/>
              <a:t>Máme si být vědomi média a jeho limitů.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576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r>
              <a:rPr lang="cs-CZ" sz="3900" b="1" dirty="0" smtClean="0"/>
              <a:t>Tradiční film </a:t>
            </a:r>
            <a:r>
              <a:rPr lang="cs-CZ" sz="3900" dirty="0" smtClean="0"/>
              <a:t>– jeho formy se mění v čase. Různé úhly kamery nebo způsoby střihu se doplňují nebo jsou v opozici.</a:t>
            </a:r>
          </a:p>
          <a:p>
            <a:endParaRPr lang="cs-CZ" sz="3900" dirty="0" smtClean="0"/>
          </a:p>
          <a:p>
            <a:r>
              <a:rPr lang="cs-CZ" sz="3900" b="1" dirty="0" smtClean="0"/>
              <a:t>Strukturální film </a:t>
            </a:r>
            <a:r>
              <a:rPr lang="cs-CZ" sz="3900" dirty="0" smtClean="0"/>
              <a:t>– jeho formy jsou jednoduché, divák jim rozumí s ohledem na jejich místo v celém filmu. </a:t>
            </a:r>
          </a:p>
          <a:p>
            <a:r>
              <a:rPr lang="cs-CZ" sz="3900" dirty="0" smtClean="0"/>
              <a:t>Obvykle je myšlenka opakována stále znovu a znovu, získává meditativní charakter – divák začíná uvažovat "jen" o volbě prostředku učiněné tvůrcem filmu.</a:t>
            </a:r>
          </a:p>
          <a:p>
            <a:r>
              <a:rPr lang="cs-CZ" sz="3900" dirty="0" smtClean="0"/>
              <a:t>Není zde žádná iluze reality a obsah se stává druhotný.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9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cs-CZ" sz="3600" b="1" dirty="0" smtClean="0"/>
              <a:t>Strukturální filmy </a:t>
            </a:r>
            <a:r>
              <a:rPr lang="cs-CZ" sz="3600" dirty="0" smtClean="0"/>
              <a:t>– vesměs konceptuální filmy. </a:t>
            </a:r>
          </a:p>
          <a:p>
            <a:r>
              <a:rPr lang="cs-CZ" sz="3600" dirty="0" smtClean="0"/>
              <a:t>Aktuální zážitek je spojen s procesem myšlení o filmu.</a:t>
            </a:r>
          </a:p>
          <a:p>
            <a:r>
              <a:rPr lang="cs-CZ" sz="3600" dirty="0" smtClean="0"/>
              <a:t>Proměnlivý vztah iluze a reality je tématem filmu.</a:t>
            </a:r>
          </a:p>
          <a:p>
            <a:r>
              <a:rPr lang="pl-PL" sz="3600" dirty="0" smtClean="0"/>
              <a:t>Jazyk filmu jako každý jazyk je složitý a je obtížné poznat, jak s námi manipuluje a jak my s ním manipulujeme. </a:t>
            </a:r>
            <a:endParaRPr lang="cs-CZ" sz="3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39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Čtyři </a:t>
            </a:r>
            <a:r>
              <a:rPr lang="cs-CZ" dirty="0"/>
              <a:t>faktory, které charakterizují</a:t>
            </a:r>
            <a:br>
              <a:rPr lang="cs-CZ" dirty="0"/>
            </a:br>
            <a:r>
              <a:rPr lang="cs-CZ" dirty="0" smtClean="0"/>
              <a:t>strukturální </a:t>
            </a:r>
            <a:r>
              <a:rPr lang="cs-CZ" dirty="0"/>
              <a:t>film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/>
              <a:t>a) statické umístění </a:t>
            </a:r>
            <a:r>
              <a:rPr lang="cs-CZ" sz="3600" dirty="0" smtClean="0"/>
              <a:t>kamery </a:t>
            </a:r>
          </a:p>
          <a:p>
            <a:r>
              <a:rPr lang="cs-CZ" sz="3600" dirty="0" smtClean="0"/>
              <a:t>b</a:t>
            </a:r>
            <a:r>
              <a:rPr lang="cs-CZ" sz="3600" dirty="0"/>
              <a:t>) použití </a:t>
            </a:r>
            <a:r>
              <a:rPr lang="cs-CZ" sz="3600" dirty="0" err="1" smtClean="0"/>
              <a:t>flicker</a:t>
            </a:r>
            <a:r>
              <a:rPr lang="cs-CZ" sz="3600" dirty="0" smtClean="0"/>
              <a:t>-efektu </a:t>
            </a:r>
          </a:p>
          <a:p>
            <a:r>
              <a:rPr lang="cs-CZ" sz="3600" dirty="0" smtClean="0"/>
              <a:t>c</a:t>
            </a:r>
            <a:r>
              <a:rPr lang="cs-CZ" sz="3600" dirty="0"/>
              <a:t>) použití </a:t>
            </a:r>
            <a:r>
              <a:rPr lang="cs-CZ" sz="3600" dirty="0" smtClean="0"/>
              <a:t>filmových smyček </a:t>
            </a:r>
            <a:r>
              <a:rPr lang="cs-CZ" sz="3600" dirty="0"/>
              <a:t>(</a:t>
            </a:r>
            <a:r>
              <a:rPr lang="cs-CZ" sz="3600" dirty="0" err="1"/>
              <a:t>loops</a:t>
            </a:r>
            <a:r>
              <a:rPr lang="cs-CZ" sz="3600" dirty="0" smtClean="0"/>
              <a:t>) </a:t>
            </a:r>
          </a:p>
          <a:p>
            <a:r>
              <a:rPr lang="cs-CZ" sz="3600" dirty="0" smtClean="0"/>
              <a:t>d</a:t>
            </a:r>
            <a:r>
              <a:rPr lang="cs-CZ" sz="3600" dirty="0"/>
              <a:t>) kopírování, znovu-natočení (re-</a:t>
            </a:r>
            <a:r>
              <a:rPr lang="cs-CZ" sz="3600" dirty="0" err="1"/>
              <a:t>photography</a:t>
            </a:r>
            <a:r>
              <a:rPr lang="cs-CZ" sz="3600" dirty="0"/>
              <a:t>) záznamu z fotografie </a:t>
            </a:r>
            <a:r>
              <a:rPr lang="cs-CZ" sz="3600" dirty="0" smtClean="0"/>
              <a:t>nebo projekce.</a:t>
            </a:r>
          </a:p>
          <a:p>
            <a:r>
              <a:rPr lang="en-US" sz="2600" dirty="0" err="1"/>
              <a:t>Sitney</a:t>
            </a:r>
            <a:r>
              <a:rPr lang="en-US" sz="2600" dirty="0"/>
              <a:t> P. Adams, Visionary Film: American Avant-Garde 1943–2000. New </a:t>
            </a:r>
            <a:r>
              <a:rPr lang="en-US" sz="2600" dirty="0" smtClean="0"/>
              <a:t>York:</a:t>
            </a:r>
            <a:r>
              <a:rPr lang="cs-CZ" sz="2600" dirty="0" smtClean="0"/>
              <a:t> </a:t>
            </a:r>
            <a:r>
              <a:rPr lang="en-US" sz="2600" dirty="0" err="1" smtClean="0"/>
              <a:t>Praeger</a:t>
            </a:r>
            <a:r>
              <a:rPr lang="en-US" sz="2600" dirty="0" smtClean="0"/>
              <a:t> </a:t>
            </a:r>
            <a:r>
              <a:rPr lang="en-US" sz="2600" dirty="0"/>
              <a:t>1973, s. 348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203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strukturálního </a:t>
            </a:r>
            <a:r>
              <a:rPr lang="cs-CZ" dirty="0" smtClean="0"/>
              <a:t>filmu jsou </a:t>
            </a:r>
            <a:r>
              <a:rPr lang="cs-CZ" dirty="0"/>
              <a:t>důležité vztahy, které namísto narace směřují k materiálním vztahům v </a:t>
            </a:r>
            <a:r>
              <a:rPr lang="cs-CZ" dirty="0" smtClean="0"/>
              <a:t>samotné struktuře </a:t>
            </a:r>
            <a:r>
              <a:rPr lang="cs-CZ" dirty="0"/>
              <a:t>filmu</a:t>
            </a:r>
          </a:p>
        </p:txBody>
      </p:sp>
    </p:spTree>
    <p:extLst>
      <p:ext uri="{BB962C8B-B14F-4D97-AF65-F5344CB8AC3E}">
        <p14:creationId xmlns:p14="http://schemas.microsoft.com/office/powerpoint/2010/main" val="2917946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/>
              <a:t>Strukturální filmy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Hollis</a:t>
            </a:r>
            <a:r>
              <a:rPr lang="cs-CZ" dirty="0"/>
              <a:t> </a:t>
            </a:r>
            <a:r>
              <a:rPr lang="cs-CZ" dirty="0" err="1" smtClean="0"/>
              <a:t>Frampton</a:t>
            </a:r>
            <a:r>
              <a:rPr lang="cs-CZ" dirty="0" smtClean="0"/>
              <a:t>, </a:t>
            </a:r>
            <a:r>
              <a:rPr lang="cs-CZ" dirty="0" err="1" smtClean="0"/>
              <a:t>Nostalgia</a:t>
            </a:r>
            <a:r>
              <a:rPr lang="cs-CZ" dirty="0" smtClean="0"/>
              <a:t>, 1971, </a:t>
            </a:r>
            <a:r>
              <a:rPr lang="cs-CZ" dirty="0"/>
              <a:t>38:21 </a:t>
            </a:r>
            <a:r>
              <a:rPr lang="cs-CZ" dirty="0" smtClean="0"/>
              <a:t>min.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Hollis</a:t>
            </a:r>
            <a:r>
              <a:rPr lang="cs-CZ" dirty="0"/>
              <a:t> </a:t>
            </a:r>
            <a:r>
              <a:rPr lang="cs-CZ" dirty="0" err="1" smtClean="0"/>
              <a:t>Frampton</a:t>
            </a:r>
            <a:r>
              <a:rPr lang="cs-CZ" dirty="0" smtClean="0"/>
              <a:t>, Heterodyne, 1967, </a:t>
            </a:r>
            <a:r>
              <a:rPr lang="cs-CZ" dirty="0"/>
              <a:t>8:24 </a:t>
            </a:r>
            <a:r>
              <a:rPr lang="cs-CZ" dirty="0" smtClean="0"/>
              <a:t>min.</a:t>
            </a:r>
            <a:endParaRPr lang="cs-CZ" dirty="0"/>
          </a:p>
          <a:p>
            <a:r>
              <a:rPr lang="en-US" dirty="0" smtClean="0"/>
              <a:t>Tony</a:t>
            </a:r>
            <a:r>
              <a:rPr lang="cs-CZ" dirty="0" smtClean="0"/>
              <a:t> </a:t>
            </a:r>
            <a:r>
              <a:rPr lang="en-US" dirty="0" smtClean="0"/>
              <a:t>Conrad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</a:t>
            </a:r>
            <a:r>
              <a:rPr lang="cs-CZ" dirty="0" smtClean="0"/>
              <a:t> </a:t>
            </a:r>
            <a:r>
              <a:rPr lang="en-US" dirty="0" smtClean="0"/>
              <a:t>Flicker</a:t>
            </a:r>
            <a:r>
              <a:rPr lang="en-US" dirty="0"/>
              <a:t>, </a:t>
            </a:r>
            <a:r>
              <a:rPr lang="en-US" dirty="0" smtClean="0"/>
              <a:t>1965</a:t>
            </a:r>
            <a:r>
              <a:rPr lang="cs-CZ" dirty="0" smtClean="0"/>
              <a:t>-</a:t>
            </a:r>
            <a:r>
              <a:rPr lang="en-US" dirty="0" smtClean="0"/>
              <a:t>1966</a:t>
            </a:r>
            <a:r>
              <a:rPr lang="cs-CZ" dirty="0" smtClean="0"/>
              <a:t>, </a:t>
            </a:r>
            <a:r>
              <a:rPr lang="cs-CZ" dirty="0"/>
              <a:t>28:03 </a:t>
            </a:r>
            <a:r>
              <a:rPr lang="cs-CZ" dirty="0" smtClean="0"/>
              <a:t>min.</a:t>
            </a:r>
          </a:p>
          <a:p>
            <a:r>
              <a:rPr lang="cs-CZ" dirty="0" smtClean="0"/>
              <a:t>Michael </a:t>
            </a:r>
            <a:r>
              <a:rPr lang="cs-CZ" dirty="0" err="1"/>
              <a:t>Snow</a:t>
            </a:r>
            <a:r>
              <a:rPr lang="cs-CZ" dirty="0"/>
              <a:t>,  </a:t>
            </a:r>
            <a:r>
              <a:rPr lang="cs-CZ" dirty="0" err="1"/>
              <a:t>Wavelength</a:t>
            </a:r>
            <a:r>
              <a:rPr lang="cs-CZ" dirty="0"/>
              <a:t>, </a:t>
            </a:r>
            <a:r>
              <a:rPr lang="cs-CZ" dirty="0" smtClean="0"/>
              <a:t>1967, </a:t>
            </a:r>
            <a:r>
              <a:rPr lang="cs-CZ" dirty="0"/>
              <a:t>42:48 </a:t>
            </a:r>
            <a:r>
              <a:rPr lang="cs-CZ" dirty="0" smtClean="0"/>
              <a:t>min.</a:t>
            </a:r>
          </a:p>
          <a:p>
            <a:r>
              <a:rPr lang="cs-CZ" dirty="0"/>
              <a:t>David </a:t>
            </a:r>
            <a:r>
              <a:rPr lang="cs-CZ" dirty="0" err="1"/>
              <a:t>Rimmer</a:t>
            </a:r>
            <a:r>
              <a:rPr lang="cs-CZ" dirty="0"/>
              <a:t>, </a:t>
            </a:r>
            <a:r>
              <a:rPr lang="cs-CZ" dirty="0" err="1" smtClean="0"/>
              <a:t>Surfacing</a:t>
            </a:r>
            <a:r>
              <a:rPr lang="cs-CZ" dirty="0" smtClean="0"/>
              <a:t> </a:t>
            </a:r>
            <a:r>
              <a:rPr lang="cs-CZ" dirty="0"/>
              <a:t>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Thames</a:t>
            </a:r>
            <a:r>
              <a:rPr lang="cs-CZ" dirty="0" smtClean="0"/>
              <a:t>, 1970</a:t>
            </a:r>
            <a:r>
              <a:rPr lang="cs-CZ" dirty="0"/>
              <a:t>, </a:t>
            </a:r>
            <a:r>
              <a:rPr lang="cs-CZ" dirty="0" smtClean="0"/>
              <a:t>8:07 min.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Hollis</a:t>
            </a:r>
            <a:r>
              <a:rPr lang="cs-CZ" dirty="0"/>
              <a:t> </a:t>
            </a:r>
            <a:r>
              <a:rPr lang="cs-CZ" dirty="0" err="1" smtClean="0"/>
              <a:t>Frampton</a:t>
            </a:r>
            <a:r>
              <a:rPr lang="cs-CZ" dirty="0" smtClean="0"/>
              <a:t>, Palindrome, 1969, 21:46 min.</a:t>
            </a:r>
          </a:p>
          <a:p>
            <a:r>
              <a:rPr lang="cs-CZ" dirty="0" err="1" smtClean="0"/>
              <a:t>Hollis</a:t>
            </a:r>
            <a:r>
              <a:rPr lang="cs-CZ" dirty="0" smtClean="0"/>
              <a:t> </a:t>
            </a:r>
            <a:r>
              <a:rPr lang="cs-CZ" dirty="0" err="1" smtClean="0"/>
              <a:t>Frampton</a:t>
            </a:r>
            <a:r>
              <a:rPr lang="cs-CZ" dirty="0" smtClean="0"/>
              <a:t>, </a:t>
            </a:r>
            <a:r>
              <a:rPr lang="cs-CZ" dirty="0" err="1"/>
              <a:t>Zorns</a:t>
            </a:r>
            <a:r>
              <a:rPr lang="cs-CZ" dirty="0"/>
              <a:t> </a:t>
            </a:r>
            <a:r>
              <a:rPr lang="cs-CZ" dirty="0" smtClean="0"/>
              <a:t>Lemma, 1970, 58:35 min.</a:t>
            </a:r>
          </a:p>
          <a:p>
            <a:endParaRPr lang="cs-CZ" dirty="0"/>
          </a:p>
          <a:p>
            <a:r>
              <a:rPr lang="cs-CZ" dirty="0"/>
              <a:t>Peter </a:t>
            </a:r>
            <a:r>
              <a:rPr lang="cs-CZ" dirty="0" err="1" smtClean="0"/>
              <a:t>Campus</a:t>
            </a:r>
            <a:r>
              <a:rPr lang="cs-CZ" dirty="0" smtClean="0"/>
              <a:t>,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Transitions</a:t>
            </a:r>
            <a:r>
              <a:rPr lang="cs-CZ" dirty="0" smtClean="0"/>
              <a:t>, 1973, 4:56 min.</a:t>
            </a:r>
            <a:endParaRPr lang="cs-CZ" dirty="0"/>
          </a:p>
          <a:p>
            <a:r>
              <a:rPr lang="cs-CZ" dirty="0" err="1"/>
              <a:t>Malcolm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 smtClean="0"/>
              <a:t>Grice</a:t>
            </a:r>
            <a:r>
              <a:rPr lang="cs-CZ" dirty="0" smtClean="0"/>
              <a:t>, </a:t>
            </a:r>
            <a:r>
              <a:rPr lang="cs-CZ" dirty="0" err="1"/>
              <a:t>Berlin</a:t>
            </a:r>
            <a:r>
              <a:rPr lang="cs-CZ" dirty="0"/>
              <a:t> </a:t>
            </a:r>
            <a:r>
              <a:rPr lang="cs-CZ" dirty="0" err="1" smtClean="0"/>
              <a:t>Horse</a:t>
            </a:r>
            <a:r>
              <a:rPr lang="cs-CZ" dirty="0" smtClean="0"/>
              <a:t>, 1970, 6:37 min.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</a:t>
            </a:r>
            <a:r>
              <a:rPr lang="cs-CZ" dirty="0" err="1"/>
              <a:t>Zornovo</a:t>
            </a:r>
            <a:r>
              <a:rPr lang="cs-CZ" dirty="0"/>
              <a:t> </a:t>
            </a:r>
            <a:r>
              <a:rPr lang="cs-CZ" dirty="0" smtClean="0"/>
              <a:t>lemma - tvrzení </a:t>
            </a:r>
            <a:r>
              <a:rPr lang="cs-CZ" dirty="0"/>
              <a:t>z teorie množin, </a:t>
            </a:r>
            <a:r>
              <a:rPr lang="cs-CZ" dirty="0" smtClean="0"/>
              <a:t>resp. </a:t>
            </a:r>
            <a:r>
              <a:rPr lang="cs-CZ" dirty="0"/>
              <a:t>z teorie uspořádání, které se zabývá existencí maximálních prvků v uspořádané </a:t>
            </a:r>
            <a:r>
              <a:rPr lang="cs-CZ" dirty="0" smtClean="0"/>
              <a:t>množině.</a:t>
            </a:r>
          </a:p>
          <a:p>
            <a:r>
              <a:rPr lang="cs-CZ" dirty="0" smtClean="0"/>
              <a:t>Logický </a:t>
            </a:r>
            <a:r>
              <a:rPr lang="cs-CZ" dirty="0"/>
              <a:t>systém sekvencí slov v abecedním pořádku, které jsou postupně nahrazovány záběry z reálného života v New </a:t>
            </a:r>
            <a:r>
              <a:rPr lang="cs-CZ" dirty="0" smtClean="0"/>
              <a:t>Yorku.</a:t>
            </a:r>
          </a:p>
          <a:p>
            <a:r>
              <a:rPr lang="cs-CZ" dirty="0" smtClean="0"/>
              <a:t>Jednotlivá </a:t>
            </a:r>
            <a:r>
              <a:rPr lang="cs-CZ" dirty="0"/>
              <a:t>písmena jsou postupně vyřazována z řady a nahrazovaná pro jejich místo vždy stejnými obrazy reality (např. písmeno "f" je nahrazeno stromem).</a:t>
            </a:r>
          </a:p>
        </p:txBody>
      </p:sp>
    </p:spTree>
    <p:extLst>
      <p:ext uri="{BB962C8B-B14F-4D97-AF65-F5344CB8AC3E}">
        <p14:creationId xmlns:p14="http://schemas.microsoft.com/office/powerpoint/2010/main" val="25819745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653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Strukturální film</vt:lpstr>
      <vt:lpstr>Prezentace aplikace PowerPoint</vt:lpstr>
      <vt:lpstr>Prezentace aplikace PowerPoint</vt:lpstr>
      <vt:lpstr>Prezentace aplikace PowerPoint</vt:lpstr>
      <vt:lpstr>Prezentace aplikace PowerPoint</vt:lpstr>
      <vt:lpstr>Čtyři faktory, které charakterizují strukturální film </vt:lpstr>
      <vt:lpstr>Prezentace aplikace PowerPoint</vt:lpstr>
      <vt:lpstr>Strukturální filmy </vt:lpstr>
      <vt:lpstr>Prezentace aplikace PowerPoint</vt:lpstr>
      <vt:lpstr>Rané video, zkoumání struktur a nástrojů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Strukturální film</dc:title>
  <dc:creator>Uživatel</dc:creator>
  <cp:lastModifiedBy>Flexupdesign</cp:lastModifiedBy>
  <cp:revision>27</cp:revision>
  <dcterms:created xsi:type="dcterms:W3CDTF">2019-02-28T12:26:18Z</dcterms:created>
  <dcterms:modified xsi:type="dcterms:W3CDTF">2020-03-26T20:21:17Z</dcterms:modified>
</cp:coreProperties>
</file>