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1.xml" ContentType="application/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2.xml" ContentType="application/xml"/>
  <Override PartName="/customXml/itemProps2.xml" ContentType="application/vnd.openxmlformats-officedocument.customXmlProperties+xml"/>
  <Override PartName="/customXml/_rels/item1.xml.rels" ContentType="application/vnd.openxmlformats-package.relationships+xml"/>
  <Override PartName="/customXml/_rels/item2.xml.rels" ContentType="application/vnd.openxmlformats-package.relationships+xml"/>
  <Override PartName="/customXml/_rels/item3.xml.rels" ContentType="application/vnd.openxmlformats-package.relationships+xml"/>
  <Override PartName="/customXml/item3.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presProps.xml" ContentType="application/vnd.openxmlformats-officedocument.presentationml.presProps+xml"/>
  <Override PartName="/ppt/media/image1.wmf" ContentType="image/x-wmf"/>
  <Override PartName="/ppt/media/image2.wmf" ContentType="image/x-wmf"/>
  <Override PartName="/ppt/media/image3.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32.xml" ContentType="application/vnd.openxmlformats-officedocument.presentationml.slide+xml"/>
  <Override PartName="/ppt/slides/slide11.xml" ContentType="application/vnd.openxmlformats-officedocument.presentationml.slide+xml"/>
  <Override PartName="/ppt/slides/slide33.xml" ContentType="application/vnd.openxmlformats-officedocument.presentationml.slide+xml"/>
  <Override PartName="/ppt/slides/slide12.xml" ContentType="application/vnd.openxmlformats-officedocument.presentationml.slide+xml"/>
  <Override PartName="/ppt/slides/slide34.xml" ContentType="application/vnd.openxmlformats-officedocument.presentationml.slide+xml"/>
  <Override PartName="/ppt/slides/slide13.xml" ContentType="application/vnd.openxmlformats-officedocument.presentationml.slide+xml"/>
  <Override PartName="/ppt/slides/slide35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32.xml.rels" ContentType="application/vnd.openxmlformats-package.relationships+xml"/>
  <Override PartName="/ppt/slides/_rels/slide10.xml.rels" ContentType="application/vnd.openxmlformats-package.relationships+xml"/>
  <Override PartName="/ppt/slides/_rels/slide33.xml.rels" ContentType="application/vnd.openxmlformats-package.relationships+xml"/>
  <Override PartName="/ppt/slides/_rels/slide11.xml.rels" ContentType="application/vnd.openxmlformats-package.relationships+xml"/>
  <Override PartName="/ppt/slides/_rels/slide34.xml.rels" ContentType="application/vnd.openxmlformats-package.relationships+xml"/>
  <Override PartName="/ppt/slides/_rels/slide12.xml.rels" ContentType="application/vnd.openxmlformats-package.relationships+xml"/>
  <Override PartName="/ppt/slides/_rels/slide35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25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28.xml.rels" ContentType="application/vnd.openxmlformats-package.relationships+xml"/>
  <Override PartName="/ppt/slides/_rels/slide29.xml.rels" ContentType="application/vnd.openxmlformats-package.relationships+xml"/>
  <Override PartName="/ppt/slides/_rels/slide30.xml.rels" ContentType="application/vnd.openxmlformats-package.relationships+xml"/>
  <Override PartName="/ppt/slides/_rels/slide31.xml.rels" ContentType="application/vnd.openxmlformats-package.relationships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customXml" Target="../customXml/item1.xml"/><Relationship Id="rId5" Type="http://schemas.openxmlformats.org/officeDocument/2006/relationships/customXml" Target="../customXml/item2.xml"/><Relationship Id="rId6" Type="http://schemas.openxmlformats.org/officeDocument/2006/relationships/customXml" Target="../customXml/item3.xml"/><Relationship Id="rId7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37" Type="http://schemas.openxmlformats.org/officeDocument/2006/relationships/slide" Target="slides/slide32.xml"/><Relationship Id="rId38" Type="http://schemas.openxmlformats.org/officeDocument/2006/relationships/slide" Target="slides/slide33.xml"/><Relationship Id="rId39" Type="http://schemas.openxmlformats.org/officeDocument/2006/relationships/slide" Target="slides/slide34.xml"/><Relationship Id="rId40" Type="http://schemas.openxmlformats.org/officeDocument/2006/relationships/slide" Target="slides/slide35.xml"/><Relationship Id="rId4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A9B9731-2A7E-4B78-965E-2ABE0B336FA3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8F95544-07F0-4056-B542-9CD4F887CD3D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D864BFC-2F41-4BEE-825A-5BA7407F007A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0BBB203-A34D-446A-BD57-C877D3800C5B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A9446E3-E745-4FA4-8BA8-DB8A9E33C8F8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DF5AF67-51EE-42B3-9195-7F992A5E72CF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BDF2000-7627-4ACC-9CD1-05A64FBAD7A6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A856C9CF-2F9D-42DF-893E-9C3A84C7E3FA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D55DA796-3E7F-4B96-88C4-2D87187020D3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1D124B2-F126-4681-89C7-3F0F14318D3D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70D736F-9F1B-49EC-9B27-9EC2DDE54512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8C5C811-0F6F-4023-A91F-8EB82C4A578F}" type="slidenum">
              <a:t>&lt;#&gt;</a:t>
            </a:fld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87EF487-B772-4EBE-9D7B-F432B3E1AC14}" type="slidenum">
              <a:t>&lt;#&gt;</a:t>
            </a:fld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A2BCA04-0DF0-473B-ABF1-399A9917E4C8}" type="slidenum">
              <a:t>&lt;#&gt;</a:t>
            </a:fld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EF49527-4E97-4E62-B321-FC37865A58B7}" type="slidenum">
              <a:t>&lt;#&gt;</a:t>
            </a:fld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20D5453-25F7-4DC2-A6C9-82F725ACF01C}" type="slidenum">
              <a:t>&lt;#&gt;</a:t>
            </a:fld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626CB2A-0239-49DA-A0F3-3B8F6CB3007A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F2E5471-0A0E-4DBB-A5C1-538FC9A98388}" type="slidenum">
              <a:t>&lt;#&gt;</a:t>
            </a:fld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D99FF9E-7D05-4B1B-800E-052F78A2B8CF}" type="slidenum">
              <a:t>&lt;#&gt;</a:t>
            </a:fld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C87102F-F04C-40EA-AA7C-1FA9DBE115BD}" type="slidenum">
              <a:t>&lt;#&gt;</a:t>
            </a:fld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1A3CFFF-D22F-46DA-805E-9A2AC8394FB5}" type="slidenum">
              <a:t>&lt;#&gt;</a:t>
            </a:fld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1E518E0-625F-4524-8ED1-8633FEC5B57E}" type="slidenum">
              <a:t>&lt;#&gt;</a:t>
            </a:fld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D32F9FC-77F8-4803-BB5D-ED8B57B8F15D}" type="slidenum">
              <a:t>&lt;#&gt;</a:t>
            </a:fld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A0539BC-9266-4B80-9D9A-35A8E1F09AB0}" type="slidenum">
              <a:t>&lt;#&gt;</a:t>
            </a:fld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2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6040" cy="79200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2480" cy="104040"/>
          </a:xfrm>
          <a:prstGeom prst="rect">
            <a:avLst/>
          </a:prstGeom>
          <a:ln w="0"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sldNum" idx="1"/>
          </p:nvPr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CF382D9E-282D-48CC-8484-38B511086DC9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2" descr=""/>
          <p:cNvPicPr/>
          <p:nvPr/>
        </p:nvPicPr>
        <p:blipFill>
          <a:blip r:embed="rId2"/>
          <a:stretch/>
        </p:blipFill>
        <p:spPr>
          <a:xfrm>
            <a:off x="252000" y="4802400"/>
            <a:ext cx="1302480" cy="104040"/>
          </a:xfrm>
          <a:prstGeom prst="rect">
            <a:avLst/>
          </a:prstGeom>
          <a:ln w="0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sldNum" idx="2"/>
          </p:nvPr>
        </p:nvSpPr>
        <p:spPr>
          <a:xfrm>
            <a:off x="8547840" y="4690800"/>
            <a:ext cx="469080" cy="334440"/>
          </a:xfrm>
          <a:prstGeom prst="rect">
            <a:avLst/>
          </a:prstGeom>
          <a:noFill/>
          <a:ln w="12600">
            <a:noFill/>
          </a:ln>
        </p:spPr>
        <p:txBody>
          <a:bodyPr lIns="90000" rIns="90000" tIns="91440" bIns="9144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9DB02EA1-EA55-48B2-A42E-1C70E3013663}" type="slidenum">
              <a:rPr b="0" lang="cs-CZ" sz="1000" spc="-1" strike="noStrike">
                <a:solidFill>
                  <a:schemeClr val="accent2">
                    <a:lumOff val="21760"/>
                  </a:schemeClr>
                </a:solidFill>
                <a:latin typeface="TUL Mono"/>
                <a:ea typeface="Arial"/>
              </a:rPr>
              <a:t>&lt;číslo&gt;</a:t>
            </a:fld>
            <a:endParaRPr b="0" lang="cs-CZ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chemeClr val="accent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3" descr=""/>
          <p:cNvPicPr/>
          <p:nvPr/>
        </p:nvPicPr>
        <p:blipFill>
          <a:blip r:embed="rId2"/>
          <a:stretch/>
        </p:blipFill>
        <p:spPr>
          <a:xfrm>
            <a:off x="252000" y="252000"/>
            <a:ext cx="8636040" cy="79200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cs-CZ" sz="4400" spc="-1" strike="noStrike">
                <a:solidFill>
                  <a:srgbClr val="000000"/>
                </a:solidFill>
                <a:latin typeface="Arial"/>
              </a:rPr>
              <a:t>Klikněte pro úpravu formátu textu nadpisu</a:t>
            </a:r>
            <a:endParaRPr b="0" lang="cs-CZ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Klikněte pro úpravu formátu textu osnovy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Druhá úroveň</a:t>
            </a:r>
            <a:endParaRPr b="0" lang="cs-CZ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Třetí úroveň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Čtvrtá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Pátá úroveň osnovy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Šestá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</a:rPr>
              <a:t>Sedmá úroveň</a:t>
            </a:r>
            <a:endParaRPr b="0" lang="cs-CZ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/>
          </p:nvPr>
        </p:nvSpPr>
        <p:spPr>
          <a:xfrm>
            <a:off x="0" y="3673080"/>
            <a:ext cx="9140040" cy="1214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 type="title"/>
          </p:nvPr>
        </p:nvSpPr>
        <p:spPr>
          <a:xfrm>
            <a:off x="0" y="1440000"/>
            <a:ext cx="9140040" cy="161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Marketing služeb 2024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– Price – doučit v rámci samostudia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1080" y="125892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66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Cena slízané smetany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Postupné snižování ceny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Cena průniku na trh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Flexibilní cena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Přijímaná cena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Segmentovaná cena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Nákladová cena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8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Cena základního produktu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450B1D6-E272-4018-B81A-815DD89ACC94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Price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Stanovení ceny u telekomunikačních společností: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2400"/>
            </a:br>
            <a:br>
              <a:rPr sz="2400"/>
            </a:b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ff0000"/>
                </a:solidFill>
                <a:latin typeface="Times New Roman"/>
                <a:ea typeface="Microsoft YaHei"/>
              </a:rPr>
              <a:t>Co dokázalo ceny snížit?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8BE4064-58A2-4810-A0B7-3B50A1BD7A02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Place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360000" y="1513800"/>
            <a:ext cx="827928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Zpřístupnit službu uživateli </a:t>
            </a:r>
            <a:br>
              <a:rPr sz="3200"/>
            </a:br>
            <a:br>
              <a:rPr sz="3200"/>
            </a:br>
            <a:br>
              <a:rPr sz="3200"/>
            </a:br>
            <a:br>
              <a:rPr sz="3200"/>
            </a:b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Jaké znáte typy distribucí?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A766F3F-338E-46C1-B893-871C64F19F83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1080" y="36108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Place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180000" y="1080000"/>
            <a:ext cx="860112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66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Přímá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66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Kombinace přímé a nepřímé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>
              <a:lnSpc>
                <a:spcPct val="80000"/>
              </a:lnSpc>
              <a:spcBef>
                <a:spcPts val="1134"/>
              </a:spcBef>
              <a:buNone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66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Nepřímá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0">
              <a:lnSpc>
                <a:spcPct val="80000"/>
              </a:lnSpc>
              <a:spcBef>
                <a:spcPts val="1134"/>
              </a:spcBef>
              <a:buNone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C53D9FC-2DB8-4E06-8F0B-1604DCAC7761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Place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0" y="151164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Nulová flexibilita služeb – 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                                   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X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Služby, které se snaží o co největší přiblížení se.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Silný vliv konkurence na flexibilitu.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69C28DB-8D8C-4685-AF0B-DAAC6EDA2017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Place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Vliv lokalizace na služby: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velikost podniku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tržní X netržní služba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podnikatelská činnost – …………...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finanční náročnost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2E5968D-3783-4B22-A8D5-295E9FB9DB4C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Place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Zprostředkovatelé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Službu neposkytují  - 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Spoluproducenti - ………………………….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Poskytovatel služeb konkurentů ……………………..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B276DEA-FC0E-4AEF-A38C-2AEF16F04835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1080" y="36108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Place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/>
          </p:nvPr>
        </p:nvSpPr>
        <p:spPr>
          <a:xfrm>
            <a:off x="1080" y="97164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Kritéria při výběru distribuční cesty: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výše nákladů na možného zprostředkovatele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pohodlí pro spotřebitele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kvalifikace personálu zprostředkovatele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schopnost poskytovat doplňkové služby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3B1298F-543F-4621-8813-469B34EA1DDF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– Promotion – tradiční nástroje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/>
          </p:nvPr>
        </p:nvSpPr>
        <p:spPr>
          <a:xfrm>
            <a:off x="0" y="1258200"/>
            <a:ext cx="9140040" cy="3599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Reklama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(definice, cíle, ústí reklama, korporátní reklama)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Podpora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prodeje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-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Osobní prodej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PR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00597BA-3240-4C68-A14E-D8D910CCA8BC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– Promotion – zaměření více na služby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Direkt marketing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Internetová komunikace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8E2BBE9-7657-43E3-AD9A-7D3C74AC7B20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 – trendy poslední doby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/>
          </p:nvPr>
        </p:nvSpPr>
        <p:spPr>
          <a:xfrm>
            <a:off x="180000" y="1620000"/>
            <a:ext cx="845928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rmAutofit fontScale="72000"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Konverzační marketing s AI chatboty </a:t>
            </a:r>
            <a:br>
              <a:rPr sz="3200"/>
            </a:b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Virtuální a rozšířená realita v marketingu</a:t>
            </a:r>
            <a:br>
              <a:rPr sz="3200"/>
            </a:b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  <a:ea typeface="Microsoft YaHei"/>
              </a:rPr>
              <a:t>Udržitelnost a etický marketing</a:t>
            </a:r>
            <a:br>
              <a:rPr sz="3200"/>
            </a:b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3200" spc="-1" strike="noStrike">
                <a:solidFill>
                  <a:srgbClr val="000000"/>
                </a:solidFill>
                <a:latin typeface="Calibri"/>
                <a:ea typeface="Microsoft YaHei"/>
              </a:rPr>
              <a:t>Nižší finance do marketingu a modernizaci technologií??</a:t>
            </a: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  <a:p>
            <a:pPr marL="24264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6DFA40A-A883-476E-832C-49ADCAB23387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– Promotion – oblast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3996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Event marketing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Virální marketing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Affiliate marketing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458D986F-DDE7-4E82-9BCF-93B10179E34D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Guerilla marketing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0" y="1260000"/>
            <a:ext cx="9140040" cy="3417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23720" indent="0">
              <a:lnSpc>
                <a:spcPct val="100000"/>
              </a:lnSpc>
              <a:spcBef>
                <a:spcPts val="601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…………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. pojatá marketingová kampaň, jejímž účelem je dosažení maximálního efektu s ……………., snaha ……………... - </a:t>
            </a: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237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Vylepování nebo rozdávání plakátů </a:t>
            </a: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237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Umístění nějakého záhadného předmětu</a:t>
            </a: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237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Parodování reklamy konkurence</a:t>
            </a:r>
            <a:br>
              <a:rPr sz="1800"/>
            </a:b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2372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Interakce v ulicích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3161C47-0666-4534-A72C-97B6DB7A2B3F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1800" y="3618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Astroturfing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/>
          </p:nvPr>
        </p:nvSpPr>
        <p:spPr>
          <a:xfrm>
            <a:off x="37800" y="108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3" name="" descr=""/>
          <p:cNvPicPr/>
          <p:nvPr/>
        </p:nvPicPr>
        <p:blipFill>
          <a:blip r:embed="rId1"/>
          <a:stretch/>
        </p:blipFill>
        <p:spPr>
          <a:xfrm>
            <a:off x="971640" y="2340000"/>
            <a:ext cx="7486200" cy="2157840"/>
          </a:xfrm>
          <a:prstGeom prst="rect">
            <a:avLst/>
          </a:prstGeom>
          <a:ln w="0">
            <a:noFill/>
          </a:ln>
        </p:spPr>
      </p:pic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825DB3D-0ABD-4F79-BA7B-5714E62CF1FD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Ambient marketing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………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. reklamní formáty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nesoustředí se primárně na …….., ale na nosiče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……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. cílové skupiny</a:t>
            </a:r>
            <a:br>
              <a:rPr sz="1800"/>
            </a:b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  </a:t>
            </a: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klade důraz na …….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7FC3196-4244-4A83-BE74-1B9AB0A05A3E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0" y="3618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marL="336600" indent="0">
              <a:lnSpc>
                <a:spcPct val="9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Arial"/>
                <a:ea typeface="Microsoft YaHei"/>
              </a:rPr>
              <a:t>Ambush marketing -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Parazitující marketing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2"/>
          <p:cNvSpPr>
            <a:spLocks noGrp="1"/>
          </p:cNvSpPr>
          <p:nvPr>
            <p:ph/>
          </p:nvPr>
        </p:nvSpPr>
        <p:spPr>
          <a:xfrm>
            <a:off x="1800" y="900000"/>
            <a:ext cx="9140040" cy="37778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36600" indent="-3366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Využívá …………………….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6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nákup reklamního prostoru v průběhu komerční přestávky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6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zobrazení loga na tiskové konferenci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6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rozdávání vzorků značky, která není sponzorem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6600" indent="-324000">
              <a:lnSpc>
                <a:spcPct val="9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billboardy v pořadatelském městě, které jsou umístěny v blízkosti konání akce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358D702-CD9E-4F6C-909B-A7FE88A4C939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Undercover marketing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441360"/>
                <a:tab algn="l" pos="890640"/>
                <a:tab algn="l" pos="1339920"/>
                <a:tab algn="l" pos="1789200"/>
                <a:tab algn="l" pos="2238480"/>
                <a:tab algn="l" pos="2687760"/>
                <a:tab algn="l" pos="3137040"/>
                <a:tab algn="l" pos="3586320"/>
                <a:tab algn="l" pos="4035600"/>
                <a:tab algn="l" pos="4484520"/>
                <a:tab algn="l" pos="4933800"/>
                <a:tab algn="l" pos="5383080"/>
                <a:tab algn="l" pos="5832360"/>
                <a:tab algn="l" pos="6281640"/>
                <a:tab algn="l" pos="6730920"/>
                <a:tab algn="l" pos="7180200"/>
                <a:tab algn="l" pos="7629480"/>
                <a:tab algn="l" pos="8078760"/>
                <a:tab algn="l" pos="8528040"/>
                <a:tab algn="l" pos="89773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Lidé nevědí, že je na ně cíleno –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F58DA7B-69F3-4024-A752-2EB656F79C51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– Physical evidence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180000" y="126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Pomáhá ……………. služby (budova, kancelář, brožura, oblečení).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Téma mnoha marketingových výzkumů – zkoumají se zaměstnanci a zákazníci!!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Typy prostředí: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Periferní, které nemá vlastní hodnotu – 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Základní – ………...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D9CC08E-271F-4589-B3A1-25BAC3707AC3}" type="slidenum">
              <a:t>26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– Physical evidence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3984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39840"/>
                <a:tab algn="l" pos="787320"/>
                <a:tab algn="l" pos="1236600"/>
                <a:tab algn="l" pos="1685880"/>
                <a:tab algn="l" pos="2135160"/>
                <a:tab algn="l" pos="2584440"/>
                <a:tab algn="l" pos="3033720"/>
                <a:tab algn="l" pos="3483000"/>
                <a:tab algn="l" pos="3932280"/>
                <a:tab algn="l" pos="4381560"/>
                <a:tab algn="l" pos="4830840"/>
                <a:tab algn="l" pos="5280120"/>
                <a:tab algn="l" pos="5729400"/>
                <a:tab algn="l" pos="6178680"/>
                <a:tab algn="l" pos="6627960"/>
                <a:tab algn="l" pos="7077240"/>
                <a:tab algn="l" pos="7526160"/>
                <a:tab algn="l" pos="7975440"/>
                <a:tab algn="l" pos="8424720"/>
                <a:tab algn="l" pos="8874000"/>
                <a:tab algn="l" pos="932328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Výhody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– </a:t>
            </a:r>
            <a:br>
              <a:rPr sz="2400"/>
            </a:b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3984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39840"/>
                <a:tab algn="l" pos="787320"/>
                <a:tab algn="l" pos="1236600"/>
                <a:tab algn="l" pos="1685880"/>
                <a:tab algn="l" pos="2135160"/>
                <a:tab algn="l" pos="2584440"/>
                <a:tab algn="l" pos="3033720"/>
                <a:tab algn="l" pos="3483000"/>
                <a:tab algn="l" pos="3932280"/>
                <a:tab algn="l" pos="4381560"/>
                <a:tab algn="l" pos="4830840"/>
                <a:tab algn="l" pos="5280120"/>
                <a:tab algn="l" pos="5729400"/>
                <a:tab algn="l" pos="6178680"/>
                <a:tab algn="l" pos="6627960"/>
                <a:tab algn="l" pos="7077240"/>
                <a:tab algn="l" pos="7526160"/>
                <a:tab algn="l" pos="7975440"/>
                <a:tab algn="l" pos="8424720"/>
                <a:tab algn="l" pos="8874000"/>
                <a:tab algn="l" pos="932328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Nevýhody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231E5A7-B63C-4684-9067-7C67B228AAFA}" type="slidenum">
              <a:t>27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title"/>
          </p:nvPr>
        </p:nvSpPr>
        <p:spPr>
          <a:xfrm>
            <a:off x="37800" y="3618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– Physical evidence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2"/>
          <p:cNvSpPr>
            <a:spLocks noGrp="1"/>
          </p:cNvSpPr>
          <p:nvPr>
            <p:ph/>
          </p:nvPr>
        </p:nvSpPr>
        <p:spPr>
          <a:xfrm>
            <a:off x="217800" y="97236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Důraz na: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Prostor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Vybavení 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Světlo-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Vůně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Zvuk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Dotek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Barva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B9F2BC84-448F-4B9B-BEB7-EE0BC732043E}" type="slidenum">
              <a:t>28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People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/>
          </p:nvPr>
        </p:nvSpPr>
        <p:spPr>
          <a:xfrm>
            <a:off x="399240" y="126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úzký vztah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správná motivace a přeškolování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přímý vliv na kvalitu a vliv na ostatní konzumenty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přímý nebo nepřímý kontakt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aktivní zapojení …………. nebo jeho 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216000" indent="-216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vliv ostatních konzumentů (………………..)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FF181EEB-CAB5-4872-BD9F-D937EDDC912A}" type="slidenum">
              <a:t>29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 online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Reklamy na Googlu často firmy opouštění a jdou spíš na ……….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Mobilní marketing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5B893030-4CFA-4FD7-A902-34C1F8811112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People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Interní marketing: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aplikace marketingových technik ve vztahu k ………………. 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Cílem ………………..</a:t>
            </a:r>
            <a:br>
              <a:rPr sz="2400"/>
            </a:b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      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metody uplatňování –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8B2EA8B-E50D-4BDA-B95B-6452E70CE365}" type="slidenum">
              <a:t>30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0" y="3582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Process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PlaceHolder 2"/>
          <p:cNvSpPr>
            <a:spLocks noGrp="1"/>
          </p:cNvSpPr>
          <p:nvPr>
            <p:ph/>
          </p:nvPr>
        </p:nvSpPr>
        <p:spPr>
          <a:xfrm>
            <a:off x="1800" y="97236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zaměření na způsob poskytování služby - ………………..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složitosti poskytnutí služby, kontaktu se zákazníkem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………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.. u bezkontaktního prodeje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systémy procesů služeb: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masové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zakázkové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profesionální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E44976C-3A37-4968-A430-F4FFD755C6AE}" type="slidenum">
              <a:t>31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 veřejných služeb - specifika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2"/>
          <p:cNvSpPr>
            <a:spLocks noGrp="1"/>
          </p:cNvSpPr>
          <p:nvPr>
            <p:ph/>
          </p:nvPr>
        </p:nvSpPr>
        <p:spPr>
          <a:xfrm>
            <a:off x="0" y="133272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výběr poskytovatelů omezen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cílem těchto společností není primárně …….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přesní uživatelé obtížně definováni (př. studium a rodiče)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EBA4CBF9-9DE5-498A-8F7A-05AD9D5B82B5}" type="slidenum">
              <a:t>32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 veřejných služeb - cena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Cena není v oblasti veřejných služeb nástrojem směny.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Veřejné služby podléhají veřejným zájmům.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Vykazuje-li služba znaky veřejného statku, nelze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přesně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 použít cenu – jaké znáte znaky veřejného statku?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8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Lze využívat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Tahoma"/>
              </a:rPr>
              <a:t>pozitivní cenovou diskriminaci – co to je?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9B044ED7-1575-4B8F-9120-8BB7F6E7DA1B}" type="slidenum">
              <a:t>33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Nekomerční (sociální) marketing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/>
          </p:nvPr>
        </p:nvSpPr>
        <p:spPr>
          <a:xfrm>
            <a:off x="2160" y="1257840"/>
            <a:ext cx="9140040" cy="3167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3430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Sociální marketing myšlenek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 cílem zlepšit společnost – např. 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343080"/>
                <a:tab algn="l" pos="790560"/>
                <a:tab algn="l" pos="1239840"/>
                <a:tab algn="l" pos="1689120"/>
                <a:tab algn="l" pos="2138400"/>
                <a:tab algn="l" pos="2587680"/>
                <a:tab algn="l" pos="3036960"/>
                <a:tab algn="l" pos="3486240"/>
                <a:tab algn="l" pos="3935520"/>
                <a:tab algn="l" pos="4384800"/>
                <a:tab algn="l" pos="4834080"/>
                <a:tab algn="l" pos="5283360"/>
                <a:tab algn="l" pos="5732640"/>
                <a:tab algn="l" pos="6181560"/>
                <a:tab algn="l" pos="6630840"/>
                <a:tab algn="l" pos="7080120"/>
                <a:tab algn="l" pos="7529400"/>
                <a:tab algn="l" pos="7978680"/>
                <a:tab algn="l" pos="8427960"/>
                <a:tab algn="l" pos="8877240"/>
                <a:tab algn="l" pos="932652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Cílí na …... a využívání marketingové metody s cílem ovlivnit osoby tak, aby v důsledku došlo ke zlepšení jejich životní či společenské situace a k splnění ideového cíle</a:t>
            </a:r>
            <a:br>
              <a:rPr sz="2400"/>
            </a:b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Časté zapojení slavných osobností – různé iniciativy. Např.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4031F94-BCC1-4B15-9188-1B2FD6789191}" type="slidenum">
              <a:t>34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0" y="1440000"/>
            <a:ext cx="9140040" cy="161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t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4800" spc="-1" strike="noStrike">
                <a:solidFill>
                  <a:srgbClr val="ffffff"/>
                </a:solidFill>
                <a:latin typeface="Inter Black"/>
                <a:ea typeface="Inter Black"/>
              </a:rPr>
              <a:t>Děkuji za pozornost</a:t>
            </a:r>
            <a:endParaRPr b="0" lang="cs-CZ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0" y="3673080"/>
            <a:ext cx="9140040" cy="12146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b">
            <a:noAutofit/>
          </a:bodyPr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  <a:p>
            <a:pPr marL="180000"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cs-CZ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Rozdíly oproti marketingu výrobního podniku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Definice spotřebitele - snazší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Vysoká míra nehmotnosti a velké rozdíly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 </a:t>
            </a: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Profesní a etická a regulační omezení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Omezené znalosti či finanční prostředky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83D07F4D-7570-4F1B-B332-13F9F9AF4A9E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Nekalé praktiky v marketingu služeb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/>
          </p:nvPr>
        </p:nvSpPr>
        <p:spPr>
          <a:xfrm>
            <a:off x="0" y="144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Parazitování na dobrém jméně jiné společnosti – př. Dr. Max – opatřením </a:t>
            </a:r>
            <a:r>
              <a:rPr b="1" lang="cs-CZ" sz="2400" spc="-1" strike="noStrike">
                <a:solidFill>
                  <a:srgbClr val="000000"/>
                </a:solidFill>
                <a:latin typeface="Times New Roman"/>
              </a:rPr>
              <a:t>Zákon proti šmejdům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Role prodávajícího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Profesionální manipulace a psychický nátlak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-3366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0"/>
                <a:tab algn="l" pos="104760"/>
                <a:tab algn="l" pos="554040"/>
                <a:tab algn="l" pos="1003320"/>
                <a:tab algn="l" pos="1452600"/>
                <a:tab algn="l" pos="1901880"/>
                <a:tab algn="l" pos="2351160"/>
                <a:tab algn="l" pos="2800440"/>
                <a:tab algn="l" pos="3249720"/>
                <a:tab algn="l" pos="3699000"/>
                <a:tab algn="l" pos="4148280"/>
                <a:tab algn="l" pos="4597560"/>
                <a:tab algn="l" pos="5046840"/>
                <a:tab algn="l" pos="5495760"/>
                <a:tab algn="l" pos="5945040"/>
                <a:tab algn="l" pos="6394320"/>
                <a:tab algn="l" pos="6843600"/>
                <a:tab algn="l" pos="7292880"/>
                <a:tab algn="l" pos="7742160"/>
                <a:tab algn="l" pos="8191440"/>
                <a:tab algn="l" pos="8640720"/>
                <a:tab algn="l" pos="89852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</a:rPr>
              <a:t>Akce podle scénáře s levným nekvalitním zbožím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698C44A0-A11A-45DF-9D7A-013B22E59655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Produkt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Definice – soubor hmotných a nehmotných prvků, které společnost poskytuje k uspokojení potřeb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  <a:p>
            <a:pPr marL="343080"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Př. 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3DBF77B8-9F19-4902-818B-8BC62DEF8E1D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Produkt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1080" y="133164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624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Životní cyklus služby (rozdíly oproti výrobnímu podniku)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Význam značky – od odlišení až po zhmotnění, image vrtkavá, ale může se i stát symbolem doby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vývoj nových služeb – především u neveřejného sektoru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materiální prvky produktu – př. 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524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Základní (……………..) a doplňkový produkt (…………..)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341280" indent="0">
              <a:lnSpc>
                <a:spcPct val="100000"/>
              </a:lnSpc>
              <a:spcBef>
                <a:spcPts val="624"/>
              </a:spcBef>
              <a:buNone/>
              <a:tabLst>
                <a:tab algn="l" pos="0"/>
              </a:tabLst>
            </a:pPr>
            <a:endParaRPr b="0" lang="cs-CZ" sz="2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13E97472-5C2A-4432-8F3A-CA0FBE0C5334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Price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/>
          </p:nvPr>
        </p:nvSpPr>
        <p:spPr>
          <a:xfrm>
            <a:off x="0" y="162000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definovat spotřebitele ceny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definovat náklady – hlavně …………..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rozdíl mezi tržními a netržními službami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těžce odhadovat cenu díky subjektivitě a nehmotnosti -………………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dát prostor pro slevu a podporu prodeje 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CB1C868C-26D6-4B04-9A42-AE820991EE7B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0" y="720000"/>
            <a:ext cx="9140040" cy="53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cs-CZ" sz="1800" spc="-1" strike="noStrike">
                <a:solidFill>
                  <a:srgbClr val="000000"/>
                </a:solidFill>
                <a:latin typeface="Arial"/>
              </a:rPr>
              <a:t>Marketingový MIX - Price</a:t>
            </a: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3240" y="1256760"/>
            <a:ext cx="9140040" cy="2805480"/>
          </a:xfrm>
          <a:prstGeom prst="rect">
            <a:avLst/>
          </a:prstGeom>
          <a:noFill/>
          <a:ln w="12600">
            <a:noFill/>
          </a:ln>
        </p:spPr>
        <p:txBody>
          <a:bodyPr lIns="0" rIns="0" tIns="91440" bIns="91440" anchor="t">
            <a:noAutofit/>
          </a:bodyPr>
          <a:p>
            <a:pPr indent="0">
              <a:lnSpc>
                <a:spcPct val="100000"/>
              </a:lnSpc>
              <a:spcBef>
                <a:spcPts val="799"/>
              </a:spcBef>
              <a:buNone/>
              <a:tabLst>
                <a:tab algn="l" pos="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Cena: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Objektivní – služba poskytována opakovaně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Zakázková – zakázka, umění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Specifická cena veřejných služeb (občas obtížně vybíráno, př. mýtné)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Přinášející kladné efekty pro spotřebitele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700"/>
              </a:spcBef>
              <a:buClr>
                <a:srgbClr val="000000"/>
              </a:buClr>
              <a:buFont typeface="Wingdings" charset="2"/>
              <a:buChar char=""/>
              <a:tabLst>
                <a:tab algn="l" pos="336600"/>
                <a:tab algn="l" pos="784080"/>
                <a:tab algn="l" pos="1233360"/>
                <a:tab algn="l" pos="1682640"/>
                <a:tab algn="l" pos="2131920"/>
                <a:tab algn="l" pos="2581200"/>
                <a:tab algn="l" pos="3030480"/>
                <a:tab algn="l" pos="3479760"/>
                <a:tab algn="l" pos="3929040"/>
                <a:tab algn="l" pos="4378320"/>
                <a:tab algn="l" pos="4827600"/>
                <a:tab algn="l" pos="5276880"/>
                <a:tab algn="l" pos="5726160"/>
                <a:tab algn="l" pos="6175440"/>
                <a:tab algn="l" pos="6624720"/>
                <a:tab algn="l" pos="7074000"/>
                <a:tab algn="l" pos="7523280"/>
                <a:tab algn="l" pos="7972560"/>
                <a:tab algn="l" pos="8421840"/>
                <a:tab algn="l" pos="8871120"/>
                <a:tab algn="l" pos="9320040"/>
                <a:tab algn="l" pos="9434520"/>
                <a:tab algn="l" pos="9883800"/>
                <a:tab algn="l" pos="10333080"/>
                <a:tab algn="l" pos="10782360"/>
              </a:tabLst>
            </a:pPr>
            <a:r>
              <a:rPr b="0" lang="cs-CZ" sz="2400" spc="-1" strike="noStrike">
                <a:solidFill>
                  <a:srgbClr val="000000"/>
                </a:solidFill>
                <a:latin typeface="Times New Roman"/>
                <a:ea typeface="Microsoft YaHei"/>
              </a:rPr>
              <a:t>Veřejného statku – problém nevyloučitelnost ze spotřeby (př.?)</a:t>
            </a: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  <a:p>
            <a:pPr marL="741240" indent="0">
              <a:lnSpc>
                <a:spcPct val="100000"/>
              </a:lnSpc>
              <a:spcBef>
                <a:spcPts val="700"/>
              </a:spcBef>
              <a:buNone/>
              <a:tabLst>
                <a:tab algn="l" pos="0"/>
              </a:tabLst>
            </a:pPr>
            <a:endParaRPr b="0" lang="cs-CZ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0" y="0"/>
            <a:ext cx="9140040" cy="356040"/>
          </a:xfrm>
          <a:prstGeom prst="rect">
            <a:avLst/>
          </a:prstGeom>
          <a:noFill/>
          <a:ln w="12600">
            <a:noFill/>
          </a:ln>
        </p:spPr>
        <p:txBody>
          <a:bodyPr lIns="0" rIns="0" tIns="0" bIns="0" anchor="ctr">
            <a:noAutofit/>
          </a:bodyPr>
          <a:p>
            <a:pPr indent="0">
              <a:spcBef>
                <a:spcPts val="1417"/>
              </a:spcBef>
              <a:buNone/>
            </a:pPr>
            <a:endParaRPr b="0" lang="cs-CZ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2686056-A170-4030-A8B9-694E9FC5213D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Simple Light">
  <a:themeElements>
    <a:clrScheme name="EF TUL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65a812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?>
<Relationships xmlns="http://schemas.openxmlformats.org/package/2006/relationships"><Relationship Id="rId1" Type="http://schemas.openxmlformats.org/officeDocument/2006/relationships/customXmlProps" Target="itemProps1.xml"/>
</Relationships>
</file>

<file path=customXml/_rels/item2.xml.rels><?xml version="1.0" encoding="UTF-8"?>
<Relationships xmlns="http://schemas.openxmlformats.org/package/2006/relationships"><Relationship Id="rId1" Type="http://schemas.openxmlformats.org/officeDocument/2006/relationships/customXmlProps" Target="itemProps2.xml"/>
</Relationships>
</file>

<file path=customXml/_rels/item3.xml.rels><?xml version="1.0" encoding="UTF-8"?>
<Relationships xmlns="http://schemas.openxmlformats.org/package/2006/relationships"><Relationship Id="rId1" Type="http://schemas.openxmlformats.org/officeDocument/2006/relationships/customXmlProps" Target="itemProps3.xml"/>
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3F24D8AE9052F439216507462B370A2" ma:contentTypeVersion="14" ma:contentTypeDescription="Vytvoří nový dokument" ma:contentTypeScope="" ma:versionID="711c7488bee2847890d8821a6dca24d7">
  <xsd:schema xmlns:xsd="http://www.w3.org/2001/XMLSchema" xmlns:xs="http://www.w3.org/2001/XMLSchema" xmlns:p="http://schemas.microsoft.com/office/2006/metadata/properties" xmlns:ns3="b7fbb0a0-8cb5-48f6-909f-349dd5831800" xmlns:ns4="ae536801-dc42-4577-9208-5c6649469465" targetNamespace="http://schemas.microsoft.com/office/2006/metadata/properties" ma:root="true" ma:fieldsID="c9a94afdcd1d772e6fe4920632572259" ns3:_="" ns4:_="">
    <xsd:import namespace="b7fbb0a0-8cb5-48f6-909f-349dd5831800"/>
    <xsd:import namespace="ae536801-dc42-4577-9208-5c66494694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fbb0a0-8cb5-48f6-909f-349dd58318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36801-dc42-4577-9208-5c6649469465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B6C3E3-C81C-4CD3-83E2-048773601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fbb0a0-8cb5-48f6-909f-349dd5831800"/>
    <ds:schemaRef ds:uri="ae536801-dc42-4577-9208-5c66494694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4F4B97A-6B52-4806-A772-A521C9212A71}">
  <ds:schemaRefs>
    <ds:schemaRef ds:uri="http://schemas.microsoft.com/office/2006/documentManagement/types"/>
    <ds:schemaRef ds:uri="b7fbb0a0-8cb5-48f6-909f-349dd5831800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www.w3.org/XML/1998/namespace"/>
    <ds:schemaRef ds:uri="http://purl.org/dc/dcmitype/"/>
    <ds:schemaRef ds:uri="http://schemas.openxmlformats.org/package/2006/metadata/core-properties"/>
    <ds:schemaRef ds:uri="ae536801-dc42-4577-9208-5c6649469465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A58F1DE-064E-4BE5-9BA1-3A5701D958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1197</TotalTime>
  <Application>LibreOffice/7.5.1.2$Windows_X86_64 LibreOffice_project/fcbaee479e84c6cd81291587d2ee68cba099e129</Application>
  <AppVersion>15.0000</AppVersion>
  <Words>157</Words>
  <Paragraphs>41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Aleš Kocourek</dc:creator>
  <dc:description/>
  <dc:language>cs-CZ</dc:language>
  <cp:lastModifiedBy/>
  <dcterms:modified xsi:type="dcterms:W3CDTF">2024-03-14T09:27:27Z</dcterms:modified>
  <cp:revision>154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0x01010043F24D8AE9052F439216507462B370A2</vt:lpwstr>
  </property>
  <property fmtid="{D5CDD505-2E9C-101B-9397-08002B2CF9AE}" pid="3" name="PresentationFormat">
    <vt:lpwstr>Předvádění na obrazovce (16:9)</vt:lpwstr>
  </property>
  <property fmtid="{D5CDD505-2E9C-101B-9397-08002B2CF9AE}" pid="4" name="Slides">
    <vt:i4>9</vt:i4>
  </property>
</Properties>
</file>