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58" r:id="rId5"/>
    <p:sldId id="259" r:id="rId6"/>
    <p:sldId id="268" r:id="rId7"/>
    <p:sldId id="270" r:id="rId8"/>
    <p:sldId id="269"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377176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201451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176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378555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5705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1279251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280580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358608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147238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41D2FDB-3FC3-4A4E-A277-641956A3DC06}" type="datetimeFigureOut">
              <a:rPr lang="cs-CZ" smtClean="0"/>
              <a:t>16.04.2023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125538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41D2FDB-3FC3-4A4E-A277-641956A3DC06}" type="datetimeFigureOut">
              <a:rPr lang="cs-CZ" smtClean="0"/>
              <a:t>16.04.2023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22955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41D2FDB-3FC3-4A4E-A277-641956A3DC06}" type="datetimeFigureOut">
              <a:rPr lang="cs-CZ" smtClean="0"/>
              <a:t>16.04.2023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85145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41D2FDB-3FC3-4A4E-A277-641956A3DC06}" type="datetimeFigureOut">
              <a:rPr lang="cs-CZ" smtClean="0"/>
              <a:t>16.04.2023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83264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2FDB-3FC3-4A4E-A277-641956A3DC06}" type="datetimeFigureOut">
              <a:rPr lang="cs-CZ" smtClean="0"/>
              <a:t>16.04.2023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257567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41D2FDB-3FC3-4A4E-A277-641956A3DC06}" type="datetimeFigureOut">
              <a:rPr lang="cs-CZ" smtClean="0"/>
              <a:t>16.04.2023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F40D4E-E2E6-4E8F-8D1A-6712A02AD89F}" type="slidenum">
              <a:rPr lang="cs-CZ" smtClean="0"/>
              <a:t>‹#›</a:t>
            </a:fld>
            <a:endParaRPr lang="cs-CZ"/>
          </a:p>
        </p:txBody>
      </p:sp>
    </p:spTree>
    <p:extLst>
      <p:ext uri="{BB962C8B-B14F-4D97-AF65-F5344CB8AC3E}">
        <p14:creationId xmlns:p14="http://schemas.microsoft.com/office/powerpoint/2010/main" val="181262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F40D4E-E2E6-4E8F-8D1A-6712A02AD89F}" type="slidenum">
              <a:rPr lang="cs-CZ" smtClean="0"/>
              <a:t>‹#›</a:t>
            </a:fld>
            <a:endParaRPr lang="cs-CZ"/>
          </a:p>
        </p:txBody>
      </p:sp>
      <p:sp>
        <p:nvSpPr>
          <p:cNvPr id="5" name="Date Placeholder 4"/>
          <p:cNvSpPr>
            <a:spLocks noGrp="1"/>
          </p:cNvSpPr>
          <p:nvPr>
            <p:ph type="dt" sz="half" idx="10"/>
          </p:nvPr>
        </p:nvSpPr>
        <p:spPr/>
        <p:txBody>
          <a:bodyPr/>
          <a:lstStyle/>
          <a:p>
            <a:fld id="{041D2FDB-3FC3-4A4E-A277-641956A3DC06}" type="datetimeFigureOut">
              <a:rPr lang="cs-CZ" smtClean="0"/>
              <a:t>16.04.2023</a:t>
            </a:fld>
            <a:endParaRPr lang="cs-CZ"/>
          </a:p>
        </p:txBody>
      </p:sp>
    </p:spTree>
    <p:extLst>
      <p:ext uri="{BB962C8B-B14F-4D97-AF65-F5344CB8AC3E}">
        <p14:creationId xmlns:p14="http://schemas.microsoft.com/office/powerpoint/2010/main" val="374632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1D2FDB-3FC3-4A4E-A277-641956A3DC06}" type="datetimeFigureOut">
              <a:rPr lang="cs-CZ" smtClean="0"/>
              <a:t>16.04.2023</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F40D4E-E2E6-4E8F-8D1A-6712A02AD89F}" type="slidenum">
              <a:rPr lang="cs-CZ" smtClean="0"/>
              <a:t>‹#›</a:t>
            </a:fld>
            <a:endParaRPr lang="cs-CZ"/>
          </a:p>
        </p:txBody>
      </p:sp>
    </p:spTree>
    <p:extLst>
      <p:ext uri="{BB962C8B-B14F-4D97-AF65-F5344CB8AC3E}">
        <p14:creationId xmlns:p14="http://schemas.microsoft.com/office/powerpoint/2010/main" val="33481272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B4B27-E952-50BD-02B7-1EAD99B09490}"/>
              </a:ext>
            </a:extLst>
          </p:cNvPr>
          <p:cNvSpPr>
            <a:spLocks noGrp="1"/>
          </p:cNvSpPr>
          <p:nvPr>
            <p:ph type="ctrTitle"/>
          </p:nvPr>
        </p:nvSpPr>
        <p:spPr/>
        <p:txBody>
          <a:bodyPr/>
          <a:lstStyle/>
          <a:p>
            <a:r>
              <a:rPr lang="cs-CZ" dirty="0"/>
              <a:t>Komunikační výchova</a:t>
            </a:r>
          </a:p>
        </p:txBody>
      </p:sp>
      <p:sp>
        <p:nvSpPr>
          <p:cNvPr id="3" name="Podnadpis 2">
            <a:extLst>
              <a:ext uri="{FF2B5EF4-FFF2-40B4-BE49-F238E27FC236}">
                <a16:creationId xmlns:a16="http://schemas.microsoft.com/office/drawing/2014/main" id="{C0F46CE7-B33E-3BFA-CB58-E79EB5C3AB3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2356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8E3BB-1F6E-6D49-DD9D-389D702C777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7CB8049-93EB-64AA-ECF9-14A7BF592F8A}"/>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253A421C-739E-F8EC-7B73-379660E6A3D3}"/>
              </a:ext>
            </a:extLst>
          </p:cNvPr>
          <p:cNvPicPr>
            <a:picLocks noChangeAspect="1"/>
          </p:cNvPicPr>
          <p:nvPr/>
        </p:nvPicPr>
        <p:blipFill>
          <a:blip r:embed="rId2"/>
          <a:stretch>
            <a:fillRect/>
          </a:stretch>
        </p:blipFill>
        <p:spPr>
          <a:xfrm>
            <a:off x="3333906" y="164522"/>
            <a:ext cx="4818692" cy="6357093"/>
          </a:xfrm>
          <a:prstGeom prst="rect">
            <a:avLst/>
          </a:prstGeom>
        </p:spPr>
      </p:pic>
    </p:spTree>
    <p:extLst>
      <p:ext uri="{BB962C8B-B14F-4D97-AF65-F5344CB8AC3E}">
        <p14:creationId xmlns:p14="http://schemas.microsoft.com/office/powerpoint/2010/main" val="179297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8F0B1C4-6742-749D-91A3-D16A54E3F9B7}"/>
              </a:ext>
            </a:extLst>
          </p:cNvPr>
          <p:cNvSpPr>
            <a:spLocks noGrp="1"/>
          </p:cNvSpPr>
          <p:nvPr>
            <p:ph idx="1"/>
          </p:nvPr>
        </p:nvSpPr>
        <p:spPr>
          <a:xfrm>
            <a:off x="587141" y="539014"/>
            <a:ext cx="8648360" cy="5502347"/>
          </a:xfrm>
        </p:spPr>
        <p:txBody>
          <a:bodyPr/>
          <a:lstStyle/>
          <a:p>
            <a:pPr>
              <a:lnSpc>
                <a:spcPct val="107000"/>
              </a:lnSpc>
              <a:spcAft>
                <a:spcPts val="800"/>
              </a:spcAft>
            </a:pPr>
            <a:r>
              <a:rPr lang="cs-CZ" sz="2000" kern="100" dirty="0">
                <a:effectLst/>
                <a:latin typeface="Times New Roman" panose="02020603050405020304" pitchFamily="18" charset="0"/>
                <a:ea typeface="Calibri" panose="020F0502020204030204" pitchFamily="34" charset="0"/>
                <a:cs typeface="Times New Roman" panose="02020603050405020304" pitchFamily="18" charset="0"/>
              </a:rPr>
              <a:t>POZDRAV – uvítání a rozloučení (2. ročník) </a:t>
            </a:r>
          </a:p>
          <a:p>
            <a:pPr>
              <a:lnSpc>
                <a:spcPct val="107000"/>
              </a:lnSpc>
              <a:spcAft>
                <a:spcPts val="800"/>
              </a:spcAft>
            </a:pPr>
            <a:r>
              <a:rPr lang="cs-CZ" sz="2000" kern="100" dirty="0">
                <a:effectLst/>
                <a:latin typeface="Times New Roman" panose="02020603050405020304" pitchFamily="18" charset="0"/>
                <a:ea typeface="Calibri" panose="020F0502020204030204" pitchFamily="34" charset="0"/>
                <a:cs typeface="Times New Roman" panose="02020603050405020304" pitchFamily="18" charset="0"/>
              </a:rPr>
              <a:t>TYKÁNÍ A VYKÁNÍ -&gt; nácvik 3. ročník</a:t>
            </a:r>
          </a:p>
          <a:p>
            <a:pPr marL="0" indent="0">
              <a:buNone/>
            </a:pPr>
            <a:endParaRPr lang="cs-CZ" dirty="0"/>
          </a:p>
        </p:txBody>
      </p:sp>
      <p:pic>
        <p:nvPicPr>
          <p:cNvPr id="4" name="Obrázek 3">
            <a:extLst>
              <a:ext uri="{FF2B5EF4-FFF2-40B4-BE49-F238E27FC236}">
                <a16:creationId xmlns:a16="http://schemas.microsoft.com/office/drawing/2014/main" id="{DEE1E066-50F6-AB71-3EBF-263ACF7DE9B9}"/>
              </a:ext>
            </a:extLst>
          </p:cNvPr>
          <p:cNvPicPr>
            <a:picLocks noChangeAspect="1"/>
          </p:cNvPicPr>
          <p:nvPr/>
        </p:nvPicPr>
        <p:blipFill>
          <a:blip r:embed="rId2"/>
          <a:stretch>
            <a:fillRect/>
          </a:stretch>
        </p:blipFill>
        <p:spPr>
          <a:xfrm>
            <a:off x="317676" y="1919088"/>
            <a:ext cx="8585794" cy="4478986"/>
          </a:xfrm>
          <a:prstGeom prst="rect">
            <a:avLst/>
          </a:prstGeom>
        </p:spPr>
      </p:pic>
      <p:pic>
        <p:nvPicPr>
          <p:cNvPr id="5" name="Obrázek 4">
            <a:extLst>
              <a:ext uri="{FF2B5EF4-FFF2-40B4-BE49-F238E27FC236}">
                <a16:creationId xmlns:a16="http://schemas.microsoft.com/office/drawing/2014/main" id="{D9A6C931-6258-E099-3228-F9F2FE454E5D}"/>
              </a:ext>
            </a:extLst>
          </p:cNvPr>
          <p:cNvPicPr>
            <a:picLocks noChangeAspect="1"/>
          </p:cNvPicPr>
          <p:nvPr/>
        </p:nvPicPr>
        <p:blipFill>
          <a:blip r:embed="rId3"/>
          <a:stretch>
            <a:fillRect/>
          </a:stretch>
        </p:blipFill>
        <p:spPr>
          <a:xfrm>
            <a:off x="7497843" y="182301"/>
            <a:ext cx="4376481" cy="3535109"/>
          </a:xfrm>
          <a:prstGeom prst="rect">
            <a:avLst/>
          </a:prstGeom>
        </p:spPr>
      </p:pic>
    </p:spTree>
    <p:extLst>
      <p:ext uri="{BB962C8B-B14F-4D97-AF65-F5344CB8AC3E}">
        <p14:creationId xmlns:p14="http://schemas.microsoft.com/office/powerpoint/2010/main" val="229834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1BAA9-F9DE-FB4A-FB6E-D5486BE4FB9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C262EAB-0B7A-FE76-B005-C393ED3F425F}"/>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6D0E4D79-B566-780A-670D-BE78AD9FEE73}"/>
              </a:ext>
            </a:extLst>
          </p:cNvPr>
          <p:cNvPicPr>
            <a:picLocks noChangeAspect="1"/>
          </p:cNvPicPr>
          <p:nvPr/>
        </p:nvPicPr>
        <p:blipFill>
          <a:blip r:embed="rId2"/>
          <a:stretch>
            <a:fillRect/>
          </a:stretch>
        </p:blipFill>
        <p:spPr>
          <a:xfrm>
            <a:off x="462013" y="387477"/>
            <a:ext cx="5248588" cy="5860923"/>
          </a:xfrm>
          <a:prstGeom prst="rect">
            <a:avLst/>
          </a:prstGeom>
        </p:spPr>
      </p:pic>
      <p:pic>
        <p:nvPicPr>
          <p:cNvPr id="5" name="Obrázek 4">
            <a:extLst>
              <a:ext uri="{FF2B5EF4-FFF2-40B4-BE49-F238E27FC236}">
                <a16:creationId xmlns:a16="http://schemas.microsoft.com/office/drawing/2014/main" id="{21045A69-8E82-FC99-46F9-9112EB786FEF}"/>
              </a:ext>
            </a:extLst>
          </p:cNvPr>
          <p:cNvPicPr>
            <a:picLocks noChangeAspect="1"/>
          </p:cNvPicPr>
          <p:nvPr/>
        </p:nvPicPr>
        <p:blipFill>
          <a:blip r:embed="rId3"/>
          <a:stretch>
            <a:fillRect/>
          </a:stretch>
        </p:blipFill>
        <p:spPr>
          <a:xfrm>
            <a:off x="5925922" y="500686"/>
            <a:ext cx="5418666" cy="5540676"/>
          </a:xfrm>
          <a:prstGeom prst="rect">
            <a:avLst/>
          </a:prstGeom>
        </p:spPr>
      </p:pic>
    </p:spTree>
    <p:extLst>
      <p:ext uri="{BB962C8B-B14F-4D97-AF65-F5344CB8AC3E}">
        <p14:creationId xmlns:p14="http://schemas.microsoft.com/office/powerpoint/2010/main" val="15388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114594-4B43-F7A1-1753-9AE57AC1DE6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E6472B7-200D-500A-9E5B-802A6164BC16}"/>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AAD55E10-3803-0C7B-D43B-7CE77A48F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142" y="210450"/>
            <a:ext cx="4546841" cy="6437100"/>
          </a:xfrm>
          <a:prstGeom prst="rect">
            <a:avLst/>
          </a:prstGeom>
        </p:spPr>
      </p:pic>
    </p:spTree>
    <p:extLst>
      <p:ext uri="{BB962C8B-B14F-4D97-AF65-F5344CB8AC3E}">
        <p14:creationId xmlns:p14="http://schemas.microsoft.com/office/powerpoint/2010/main" val="29634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A3A6E1-2FF5-D5DA-A503-A72ABA8B4EA8}"/>
              </a:ext>
            </a:extLst>
          </p:cNvPr>
          <p:cNvSpPr>
            <a:spLocks noGrp="1"/>
          </p:cNvSpPr>
          <p:nvPr>
            <p:ph type="title"/>
          </p:nvPr>
        </p:nvSpPr>
        <p:spPr/>
        <p:txBody>
          <a:bodyPr/>
          <a:lstStyle/>
          <a:p>
            <a:r>
              <a:rPr lang="cs-CZ" dirty="0"/>
              <a:t>Telefonování</a:t>
            </a:r>
          </a:p>
        </p:txBody>
      </p:sp>
      <p:sp>
        <p:nvSpPr>
          <p:cNvPr id="3" name="Zástupný obsah 2">
            <a:extLst>
              <a:ext uri="{FF2B5EF4-FFF2-40B4-BE49-F238E27FC236}">
                <a16:creationId xmlns:a16="http://schemas.microsoft.com/office/drawing/2014/main" id="{029F7A3A-DB72-5A50-402D-C01995500212}"/>
              </a:ext>
            </a:extLst>
          </p:cNvPr>
          <p:cNvSpPr>
            <a:spLocks noGrp="1"/>
          </p:cNvSpPr>
          <p:nvPr>
            <p:ph idx="1"/>
          </p:nvPr>
        </p:nvSpPr>
        <p:spPr>
          <a:xfrm>
            <a:off x="552205" y="1270000"/>
            <a:ext cx="9958581" cy="1320800"/>
          </a:xfrm>
        </p:spPr>
        <p:txBody>
          <a:bodyPr>
            <a:normAutofit/>
          </a:bodyPr>
          <a:lstStyle/>
          <a:p>
            <a:r>
              <a:rPr lang="cs-CZ" sz="2000" kern="100" dirty="0">
                <a:effectLst/>
                <a:latin typeface="Times New Roman" panose="02020603050405020304" pitchFamily="18" charset="0"/>
                <a:ea typeface="Calibri" panose="020F0502020204030204" pitchFamily="34" charset="0"/>
                <a:cs typeface="Times New Roman" panose="02020603050405020304" pitchFamily="18" charset="0"/>
              </a:rPr>
              <a:t>Žáci se učí, jakým způsobem komunikovat přes telefon a v dnešní době i přes sociální sítě (vhodné propojit s mediální výchovou a nebezpečím, které se na sociálních sítích skrývá). Žák se učí zdvořile komunikovat, aby projev byl stručný, jasný a srozumitelný.</a:t>
            </a:r>
          </a:p>
          <a:p>
            <a:endParaRPr lang="cs-CZ" dirty="0"/>
          </a:p>
        </p:txBody>
      </p:sp>
      <p:pic>
        <p:nvPicPr>
          <p:cNvPr id="4" name="Obrázek 3">
            <a:extLst>
              <a:ext uri="{FF2B5EF4-FFF2-40B4-BE49-F238E27FC236}">
                <a16:creationId xmlns:a16="http://schemas.microsoft.com/office/drawing/2014/main" id="{65FD4862-12C8-937F-7CED-842B1C2D67DE}"/>
              </a:ext>
            </a:extLst>
          </p:cNvPr>
          <p:cNvPicPr>
            <a:picLocks noChangeAspect="1"/>
          </p:cNvPicPr>
          <p:nvPr/>
        </p:nvPicPr>
        <p:blipFill>
          <a:blip r:embed="rId2"/>
          <a:stretch>
            <a:fillRect/>
          </a:stretch>
        </p:blipFill>
        <p:spPr>
          <a:xfrm>
            <a:off x="1992822" y="2590800"/>
            <a:ext cx="7281180" cy="4053907"/>
          </a:xfrm>
          <a:prstGeom prst="rect">
            <a:avLst/>
          </a:prstGeom>
        </p:spPr>
      </p:pic>
    </p:spTree>
    <p:extLst>
      <p:ext uri="{BB962C8B-B14F-4D97-AF65-F5344CB8AC3E}">
        <p14:creationId xmlns:p14="http://schemas.microsoft.com/office/powerpoint/2010/main" val="27703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6A58E-C374-E48B-52E2-D7A3600C51D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AAF7E89-539A-8468-D2CA-94D1B80048B2}"/>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23BC6848-737C-46A5-89B0-28ADDB13CBCF}"/>
              </a:ext>
            </a:extLst>
          </p:cNvPr>
          <p:cNvPicPr>
            <a:picLocks noChangeAspect="1"/>
          </p:cNvPicPr>
          <p:nvPr/>
        </p:nvPicPr>
        <p:blipFill>
          <a:blip r:embed="rId2"/>
          <a:stretch>
            <a:fillRect/>
          </a:stretch>
        </p:blipFill>
        <p:spPr>
          <a:xfrm>
            <a:off x="452387" y="347372"/>
            <a:ext cx="5324929" cy="6207432"/>
          </a:xfrm>
          <a:prstGeom prst="rect">
            <a:avLst/>
          </a:prstGeom>
        </p:spPr>
      </p:pic>
      <p:pic>
        <p:nvPicPr>
          <p:cNvPr id="5" name="Obrázek 4">
            <a:extLst>
              <a:ext uri="{FF2B5EF4-FFF2-40B4-BE49-F238E27FC236}">
                <a16:creationId xmlns:a16="http://schemas.microsoft.com/office/drawing/2014/main" id="{73423528-1829-0F8E-9059-51ABD514CD61}"/>
              </a:ext>
            </a:extLst>
          </p:cNvPr>
          <p:cNvPicPr>
            <a:picLocks noChangeAspect="1"/>
          </p:cNvPicPr>
          <p:nvPr/>
        </p:nvPicPr>
        <p:blipFill>
          <a:blip r:embed="rId3"/>
          <a:stretch>
            <a:fillRect/>
          </a:stretch>
        </p:blipFill>
        <p:spPr>
          <a:xfrm>
            <a:off x="6096000" y="1105915"/>
            <a:ext cx="5631764" cy="4838921"/>
          </a:xfrm>
          <a:prstGeom prst="rect">
            <a:avLst/>
          </a:prstGeom>
        </p:spPr>
      </p:pic>
    </p:spTree>
    <p:extLst>
      <p:ext uri="{BB962C8B-B14F-4D97-AF65-F5344CB8AC3E}">
        <p14:creationId xmlns:p14="http://schemas.microsoft.com/office/powerpoint/2010/main" val="3326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FD833-6A28-036B-C02C-A9D709891EB4}"/>
              </a:ext>
            </a:extLst>
          </p:cNvPr>
          <p:cNvSpPr>
            <a:spLocks noGrp="1"/>
          </p:cNvSpPr>
          <p:nvPr>
            <p:ph type="title"/>
          </p:nvPr>
        </p:nvSpPr>
        <p:spPr/>
        <p:txBody>
          <a:bodyPr/>
          <a:lstStyle/>
          <a:p>
            <a:r>
              <a:rPr lang="cs-CZ" dirty="0"/>
              <a:t>Písemná verze</a:t>
            </a:r>
          </a:p>
        </p:txBody>
      </p:sp>
      <p:sp>
        <p:nvSpPr>
          <p:cNvPr id="3" name="Zástupný obsah 2">
            <a:extLst>
              <a:ext uri="{FF2B5EF4-FFF2-40B4-BE49-F238E27FC236}">
                <a16:creationId xmlns:a16="http://schemas.microsoft.com/office/drawing/2014/main" id="{721A87FC-63F0-C502-0681-1500EB14E6C5}"/>
              </a:ext>
            </a:extLst>
          </p:cNvPr>
          <p:cNvSpPr>
            <a:spLocks noGrp="1"/>
          </p:cNvSpPr>
          <p:nvPr>
            <p:ph idx="1"/>
          </p:nvPr>
        </p:nvSpPr>
        <p:spPr>
          <a:xfrm>
            <a:off x="677334" y="1583073"/>
            <a:ext cx="9929706" cy="4798476"/>
          </a:xfrm>
        </p:spPr>
        <p:txBody>
          <a:bodyPr>
            <a:normAutofit/>
          </a:bodyPr>
          <a:lstStyle/>
          <a:p>
            <a:pPr>
              <a:lnSpc>
                <a:spcPct val="107000"/>
              </a:lnSpc>
              <a:spcBef>
                <a:spcPts val="1200"/>
              </a:spcBef>
            </a:pPr>
            <a:r>
              <a:rPr lang="cs-CZ" sz="2400" b="1" kern="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Útvary informativního stylu</a:t>
            </a:r>
          </a:p>
          <a:p>
            <a:pPr marL="0" indent="0">
              <a:lnSpc>
                <a:spcPct val="107000"/>
              </a:lnSpc>
              <a:spcAft>
                <a:spcPts val="800"/>
              </a:spcAft>
              <a:buNone/>
            </a:pPr>
            <a:r>
              <a:rPr lang="cs-CZ" sz="2400" b="1" kern="100" dirty="0">
                <a:effectLst/>
                <a:latin typeface="Times New Roman" panose="02020603050405020304" pitchFamily="18" charset="0"/>
                <a:ea typeface="Calibri" panose="020F0502020204030204" pitchFamily="34" charset="0"/>
                <a:cs typeface="Times New Roman" panose="02020603050405020304" pitchFamily="18" charset="0"/>
              </a:rPr>
              <a:t>Oznámení</a:t>
            </a: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 – popisují událost, která se chystá (slovesa v budoucím čase) -&gt; 5. ročník</a:t>
            </a:r>
          </a:p>
          <a:p>
            <a:pPr marL="0" indent="0">
              <a:lnSpc>
                <a:spcPct val="107000"/>
              </a:lnSpc>
              <a:spcAft>
                <a:spcPts val="800"/>
              </a:spcAft>
              <a:buNone/>
            </a:pPr>
            <a:r>
              <a:rPr lang="cs-CZ" sz="2400" b="1" kern="100" dirty="0">
                <a:effectLst/>
                <a:latin typeface="Times New Roman" panose="02020603050405020304" pitchFamily="18" charset="0"/>
                <a:ea typeface="Calibri" panose="020F0502020204030204" pitchFamily="34" charset="0"/>
                <a:cs typeface="Times New Roman" panose="02020603050405020304" pitchFamily="18" charset="0"/>
              </a:rPr>
              <a:t>Zpráva</a:t>
            </a: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 – popisuje událost, která se stala (slovesa v minulém čase) -&gt; 3. – 5. ročník</a:t>
            </a:r>
          </a:p>
          <a:p>
            <a:pPr>
              <a:lnSpc>
                <a:spcPct val="107000"/>
              </a:lnSpc>
              <a:spcAft>
                <a:spcPts val="800"/>
              </a:spcAft>
            </a:pP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Témata: školní nástěnka, školní web, školní časopis, třídní kronika, noviny</a:t>
            </a:r>
          </a:p>
          <a:p>
            <a:pPr marL="0" indent="0">
              <a:lnSpc>
                <a:spcPct val="107000"/>
              </a:lnSpc>
              <a:spcAft>
                <a:spcPts val="800"/>
              </a:spcAft>
              <a:buNone/>
            </a:pPr>
            <a:r>
              <a:rPr lang="cs-CZ" sz="2400" b="1" kern="100" dirty="0">
                <a:effectLst/>
                <a:latin typeface="Times New Roman" panose="02020603050405020304" pitchFamily="18" charset="0"/>
                <a:ea typeface="Calibri" panose="020F0502020204030204" pitchFamily="34" charset="0"/>
                <a:cs typeface="Times New Roman" panose="02020603050405020304" pitchFamily="18" charset="0"/>
              </a:rPr>
              <a:t>Rozhovor </a:t>
            </a: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 s oblíbeným zpěvákem, sportovcem, starostou, hercem, pohádkovou postavou</a:t>
            </a:r>
          </a:p>
          <a:p>
            <a:pPr marL="0" indent="0">
              <a:lnSpc>
                <a:spcPct val="107000"/>
              </a:lnSpc>
              <a:spcAft>
                <a:spcPts val="800"/>
              </a:spcAft>
              <a:buNone/>
            </a:pPr>
            <a:r>
              <a:rPr lang="cs-CZ" sz="2400" b="1" kern="100" dirty="0">
                <a:effectLst/>
                <a:latin typeface="Times New Roman" panose="02020603050405020304" pitchFamily="18" charset="0"/>
                <a:ea typeface="Calibri" panose="020F0502020204030204" pitchFamily="34" charset="0"/>
                <a:cs typeface="Times New Roman" panose="02020603050405020304" pitchFamily="18" charset="0"/>
              </a:rPr>
              <a:t>Pozvánka</a:t>
            </a: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 – na narozeniny, oslavu, sportovní událost</a:t>
            </a:r>
          </a:p>
          <a:p>
            <a:endParaRPr lang="cs-CZ" dirty="0"/>
          </a:p>
        </p:txBody>
      </p:sp>
    </p:spTree>
    <p:extLst>
      <p:ext uri="{BB962C8B-B14F-4D97-AF65-F5344CB8AC3E}">
        <p14:creationId xmlns:p14="http://schemas.microsoft.com/office/powerpoint/2010/main" val="413157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A7E6D-C336-845E-C099-CCE171E0C15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A10924D-08FD-9AAC-19BB-F21722DD86DB}"/>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D35246E4-904D-A496-F97C-8705CCDC03AD}"/>
              </a:ext>
            </a:extLst>
          </p:cNvPr>
          <p:cNvPicPr>
            <a:picLocks noChangeAspect="1"/>
          </p:cNvPicPr>
          <p:nvPr/>
        </p:nvPicPr>
        <p:blipFill>
          <a:blip r:embed="rId2"/>
          <a:stretch>
            <a:fillRect/>
          </a:stretch>
        </p:blipFill>
        <p:spPr>
          <a:xfrm>
            <a:off x="265796" y="609122"/>
            <a:ext cx="5291037" cy="5762802"/>
          </a:xfrm>
          <a:prstGeom prst="rect">
            <a:avLst/>
          </a:prstGeom>
        </p:spPr>
      </p:pic>
      <p:pic>
        <p:nvPicPr>
          <p:cNvPr id="5" name="Obrázek 4">
            <a:extLst>
              <a:ext uri="{FF2B5EF4-FFF2-40B4-BE49-F238E27FC236}">
                <a16:creationId xmlns:a16="http://schemas.microsoft.com/office/drawing/2014/main" id="{97327AD3-3487-92FB-6836-8352CE9E4DC2}"/>
              </a:ext>
            </a:extLst>
          </p:cNvPr>
          <p:cNvPicPr>
            <a:picLocks noChangeAspect="1"/>
          </p:cNvPicPr>
          <p:nvPr/>
        </p:nvPicPr>
        <p:blipFill>
          <a:blip r:embed="rId3"/>
          <a:stretch>
            <a:fillRect/>
          </a:stretch>
        </p:blipFill>
        <p:spPr>
          <a:xfrm rot="16200000">
            <a:off x="5907018" y="484159"/>
            <a:ext cx="6002829" cy="6035542"/>
          </a:xfrm>
          <a:prstGeom prst="rect">
            <a:avLst/>
          </a:prstGeom>
        </p:spPr>
      </p:pic>
    </p:spTree>
    <p:extLst>
      <p:ext uri="{BB962C8B-B14F-4D97-AF65-F5344CB8AC3E}">
        <p14:creationId xmlns:p14="http://schemas.microsoft.com/office/powerpoint/2010/main" val="222823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4330C-77D8-0A3C-EC73-F7894B135487}"/>
              </a:ext>
            </a:extLst>
          </p:cNvPr>
          <p:cNvSpPr>
            <a:spLocks noGrp="1"/>
          </p:cNvSpPr>
          <p:nvPr>
            <p:ph type="title"/>
          </p:nvPr>
        </p:nvSpPr>
        <p:spPr/>
        <p:txBody>
          <a:bodyPr/>
          <a:lstStyle/>
          <a:p>
            <a:r>
              <a:rPr lang="cs-CZ" dirty="0"/>
              <a:t>Třídní časopis</a:t>
            </a:r>
          </a:p>
        </p:txBody>
      </p:sp>
      <p:sp>
        <p:nvSpPr>
          <p:cNvPr id="3" name="Zástupný obsah 2">
            <a:extLst>
              <a:ext uri="{FF2B5EF4-FFF2-40B4-BE49-F238E27FC236}">
                <a16:creationId xmlns:a16="http://schemas.microsoft.com/office/drawing/2014/main" id="{D3FEF78C-4D00-BBD9-2BD0-AE326E4DB738}"/>
              </a:ext>
            </a:extLst>
          </p:cNvPr>
          <p:cNvSpPr>
            <a:spLocks noGrp="1"/>
          </p:cNvSpPr>
          <p:nvPr>
            <p:ph idx="1"/>
          </p:nvPr>
        </p:nvSpPr>
        <p:spPr>
          <a:xfrm>
            <a:off x="490888" y="1260908"/>
            <a:ext cx="11242307" cy="5597091"/>
          </a:xfrm>
        </p:spPr>
        <p:txBody>
          <a:bodyPr>
            <a:normAutofit lnSpcReduction="10000"/>
          </a:bodyPr>
          <a:lstStyle/>
          <a:p>
            <a:pPr fontAlgn="base">
              <a:lnSpc>
                <a:spcPct val="107000"/>
              </a:lnSpc>
              <a:spcAft>
                <a:spcPts val="8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Nemusí se hned jednat o obsáhlý magazín, který bude mít mnoho dlouhých článků a tisíce čtenářů. </a:t>
            </a:r>
          </a:p>
          <a:p>
            <a:pPr fontAlgn="base">
              <a:lnSpc>
                <a:spcPct val="107000"/>
              </a:lnSpc>
              <a:spcAft>
                <a:spcPts val="8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S tvorbou časopisu můžete začít i s dětmi na 1. stupni základních škol. </a:t>
            </a:r>
          </a:p>
          <a:p>
            <a:pPr fontAlgn="base">
              <a:lnSpc>
                <a:spcPct val="107000"/>
              </a:lnSpc>
              <a:spcAft>
                <a:spcPts val="8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Může se jednat o jednoduchý časopis, který bude obsahovat několik krátkých zpráv a obrázků. </a:t>
            </a:r>
          </a:p>
          <a:p>
            <a:pPr fontAlgn="base">
              <a:lnSpc>
                <a:spcPct val="107000"/>
              </a:lnSpc>
              <a:spcAft>
                <a:spcPts val="8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Je dobré, pokud se budete snažit do činnosti zapojit všechny žáky. </a:t>
            </a:r>
          </a:p>
          <a:p>
            <a:pPr fontAlgn="base">
              <a:lnSpc>
                <a:spcPct val="107000"/>
              </a:lnSpc>
              <a:spcAft>
                <a:spcPts val="8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Třída může vytvářet jeden časopis společně nebo lze žáky rozdělit do více skupin a vytvářet více časopisů.</a:t>
            </a:r>
            <a:endParaRPr lang="cs-CZ"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Tvorba třídních časopisů je vhodnou činností pro kooperativní. Žáci tvořící časopis jsou jeden tým. Určete pro žákům různé funkce, které se objevují v redakcích. </a:t>
            </a:r>
          </a:p>
          <a:p>
            <a:pPr algn="just" fontAlgn="base">
              <a:lnSpc>
                <a:spcPct val="107000"/>
              </a:lnSpc>
              <a:spcAft>
                <a:spcPts val="15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Pokud bude časopis vycházet vícekrát, je vhodné, pokud si děti budou moci vyzkoušet všechny role.</a:t>
            </a:r>
          </a:p>
          <a:p>
            <a:pPr algn="just" fontAlgn="base">
              <a:lnSpc>
                <a:spcPct val="107000"/>
              </a:lnSpc>
              <a:spcAft>
                <a:spcPts val="1500"/>
              </a:spcAft>
            </a:pPr>
            <a:r>
              <a:rPr lang="cs-CZ" sz="2000" kern="0" dirty="0">
                <a:solidFill>
                  <a:srgbClr val="555555"/>
                </a:solidFill>
                <a:effectLst/>
                <a:latin typeface="Times New Roman" panose="02020603050405020304" pitchFamily="18" charset="0"/>
                <a:ea typeface="Times New Roman" panose="02020603050405020304" pitchFamily="18" charset="0"/>
                <a:cs typeface="Times New Roman" panose="02020603050405020304" pitchFamily="18" charset="0"/>
              </a:rPr>
              <a:t> Čtenáři časopisů mohou být pouze žáci dané třídy, případně jejich rodiče, kteří díky magazínu získají přehled o dění ve třídě.</a:t>
            </a:r>
            <a:endParaRPr lang="cs-CZ"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83922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B8C024-CF18-D5C0-22E3-25037F4DACA1}"/>
              </a:ext>
            </a:extLst>
          </p:cNvPr>
          <p:cNvSpPr>
            <a:spLocks noGrp="1"/>
          </p:cNvSpPr>
          <p:nvPr>
            <p:ph type="title"/>
          </p:nvPr>
        </p:nvSpPr>
        <p:spPr/>
        <p:txBody>
          <a:bodyPr/>
          <a:lstStyle/>
          <a:p>
            <a:r>
              <a:rPr lang="cs-CZ" dirty="0"/>
              <a:t>Školní magazín</a:t>
            </a:r>
          </a:p>
        </p:txBody>
      </p:sp>
      <p:sp>
        <p:nvSpPr>
          <p:cNvPr id="3" name="Zástupný obsah 2">
            <a:extLst>
              <a:ext uri="{FF2B5EF4-FFF2-40B4-BE49-F238E27FC236}">
                <a16:creationId xmlns:a16="http://schemas.microsoft.com/office/drawing/2014/main" id="{3BF31A11-4E50-7A6E-2EE3-138DD29B45E5}"/>
              </a:ext>
            </a:extLst>
          </p:cNvPr>
          <p:cNvSpPr>
            <a:spLocks noGrp="1"/>
          </p:cNvSpPr>
          <p:nvPr>
            <p:ph idx="1"/>
          </p:nvPr>
        </p:nvSpPr>
        <p:spPr>
          <a:xfrm>
            <a:off x="677333" y="1155032"/>
            <a:ext cx="9929707" cy="5702967"/>
          </a:xfrm>
        </p:spPr>
        <p:txBody>
          <a:bodyPr>
            <a:normAutofit fontScale="92500" lnSpcReduction="10000"/>
          </a:bodyPr>
          <a:lstStyle/>
          <a:p>
            <a:pPr fontAlgn="base">
              <a:lnSpc>
                <a:spcPct val="107000"/>
              </a:lnSpc>
              <a:spcAft>
                <a:spcPts val="800"/>
              </a:spcAft>
            </a:pPr>
            <a:r>
              <a:rPr lang="cs-CZ"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Pokud bude žáky práce na třídním časopise bavit, je jednou z možností, jak s dětmi pracovat na školním časopise, vytvořit kroužek základů žurnalistiky. Do kroužku se snažte pozvat nejen žáky, kteří mají zájem psát texty, své uplatnění mohou nalézt také malíři, fotografové, počítačoví experti apod. Ze zájemců utvořte jeden tým, jehož členové budou navzájem spolupracovat.</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47700" marR="381000" algn="just" fontAlgn="base">
              <a:lnSpc>
                <a:spcPct val="107000"/>
              </a:lnSpc>
              <a:spcAft>
                <a:spcPts val="800"/>
              </a:spcAft>
            </a:pPr>
            <a:r>
              <a:rPr lang="cs-CZ" sz="2000" b="1"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Před vytvářením časopisu byste si s žáky měli ujasnit základní otázky jako např.:</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Jakou formu bude časopis mít? Tištěnou nebo elektronickou?</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Jak často bude časopis vycházet?</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Jaký bude mít časopis rozsah?</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Kdo budou cíloví čtenáři?</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Jaký charakter by měl časopis mít?</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 čem převážně chcete čtenáře informovat?</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381000" lvl="0" indent="-342900" algn="just" fontAlgn="base">
              <a:lnSpc>
                <a:spcPct val="107000"/>
              </a:lnSpc>
              <a:spcAft>
                <a:spcPts val="800"/>
              </a:spcAft>
              <a:buSzPts val="1000"/>
              <a:buFont typeface="Symbol" panose="05050102010706020507" pitchFamily="18" charset="2"/>
              <a:buChar char=""/>
              <a:tabLst>
                <a:tab pos="457200" algn="l"/>
              </a:tabLst>
            </a:pPr>
            <a:r>
              <a:rPr lang="cs-CZ" sz="20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Kdo bude co dělat? Rozdělení funkcí a rolí.</a:t>
            </a:r>
            <a:endParaRPr lang="cs-CZ" sz="2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72576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969F3-67D6-DC83-2265-1A7957393C35}"/>
              </a:ext>
            </a:extLst>
          </p:cNvPr>
          <p:cNvSpPr>
            <a:spLocks noGrp="1"/>
          </p:cNvSpPr>
          <p:nvPr>
            <p:ph type="title"/>
          </p:nvPr>
        </p:nvSpPr>
        <p:spPr/>
        <p:txBody>
          <a:bodyPr/>
          <a:lstStyle/>
          <a:p>
            <a:r>
              <a:rPr lang="cs-CZ" dirty="0"/>
              <a:t>Psaní dopisů</a:t>
            </a:r>
          </a:p>
        </p:txBody>
      </p:sp>
      <p:sp>
        <p:nvSpPr>
          <p:cNvPr id="3" name="Zástupný obsah 2">
            <a:extLst>
              <a:ext uri="{FF2B5EF4-FFF2-40B4-BE49-F238E27FC236}">
                <a16:creationId xmlns:a16="http://schemas.microsoft.com/office/drawing/2014/main" id="{FC763BCF-8E13-306E-5627-C8C6CC884A9D}"/>
              </a:ext>
            </a:extLst>
          </p:cNvPr>
          <p:cNvSpPr>
            <a:spLocks noGrp="1"/>
          </p:cNvSpPr>
          <p:nvPr>
            <p:ph idx="1"/>
          </p:nvPr>
        </p:nvSpPr>
        <p:spPr>
          <a:xfrm>
            <a:off x="654876" y="1363486"/>
            <a:ext cx="10240922" cy="1966856"/>
          </a:xfrm>
        </p:spPr>
        <p:txBody>
          <a:bodyPr>
            <a:normAutofit lnSpcReduction="10000"/>
          </a:bodyPr>
          <a:lstStyle/>
          <a:p>
            <a:pPr>
              <a:lnSpc>
                <a:spcPct val="107000"/>
              </a:lnSpc>
              <a:spcAft>
                <a:spcPts val="800"/>
              </a:spcAft>
            </a:pPr>
            <a:r>
              <a:rPr lang="cs-CZ" sz="2000" kern="100" dirty="0">
                <a:effectLst/>
                <a:latin typeface="Times New Roman" panose="02020603050405020304" pitchFamily="18" charset="0"/>
                <a:ea typeface="Calibri" panose="020F0502020204030204" pitchFamily="34" charset="0"/>
                <a:cs typeface="Times New Roman" panose="02020603050405020304" pitchFamily="18" charset="0"/>
              </a:rPr>
              <a:t>Dopis je písemné forma sdělení, která má svého adresáta. Rozlišujeme dva typy – dopis soukromý a dopis úřední. V soukromé korespondenci můžeme použít i hovorové výrazy. </a:t>
            </a:r>
          </a:p>
          <a:p>
            <a:pPr>
              <a:lnSpc>
                <a:spcPct val="107000"/>
              </a:lnSpc>
              <a:spcAft>
                <a:spcPts val="800"/>
              </a:spcAft>
            </a:pPr>
            <a:r>
              <a:rPr lang="cs-CZ" sz="2000" kern="100" dirty="0">
                <a:latin typeface="Times New Roman" panose="02020603050405020304" pitchFamily="18" charset="0"/>
                <a:ea typeface="Calibri" panose="020F0502020204030204" pitchFamily="34" charset="0"/>
                <a:cs typeface="Times New Roman" panose="02020603050405020304" pitchFamily="18" charset="0"/>
              </a:rPr>
              <a:t>S </a:t>
            </a:r>
            <a:r>
              <a:rPr lang="cs-CZ" sz="2000" kern="100" dirty="0">
                <a:effectLst/>
                <a:latin typeface="Times New Roman" panose="02020603050405020304" pitchFamily="18" charset="0"/>
                <a:ea typeface="Calibri" panose="020F0502020204030204" pitchFamily="34" charset="0"/>
                <a:cs typeface="Times New Roman" panose="02020603050405020304" pitchFamily="18" charset="0"/>
              </a:rPr>
              <a:t>žáky trénujeme nejprve pozdravy z prázdnin formou krátkých vět na pohled. Učí se, jak správně vyplnit adresáta a adresu. Postupně trénujeme delší dopisy kamarádovi či imaginární osobě.</a:t>
            </a:r>
          </a:p>
          <a:p>
            <a:pPr>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a:extLst>
              <a:ext uri="{FF2B5EF4-FFF2-40B4-BE49-F238E27FC236}">
                <a16:creationId xmlns:a16="http://schemas.microsoft.com/office/drawing/2014/main" id="{DC8B3EBB-C2B1-6A5B-B277-F43F3B6A12D7}"/>
              </a:ext>
            </a:extLst>
          </p:cNvPr>
          <p:cNvPicPr>
            <a:picLocks noChangeAspect="1"/>
          </p:cNvPicPr>
          <p:nvPr/>
        </p:nvPicPr>
        <p:blipFill>
          <a:blip r:embed="rId2"/>
          <a:stretch>
            <a:fillRect/>
          </a:stretch>
        </p:blipFill>
        <p:spPr>
          <a:xfrm>
            <a:off x="2407093" y="3080083"/>
            <a:ext cx="7377814" cy="3536181"/>
          </a:xfrm>
          <a:prstGeom prst="rect">
            <a:avLst/>
          </a:prstGeom>
        </p:spPr>
      </p:pic>
    </p:spTree>
    <p:extLst>
      <p:ext uri="{BB962C8B-B14F-4D97-AF65-F5344CB8AC3E}">
        <p14:creationId xmlns:p14="http://schemas.microsoft.com/office/powerpoint/2010/main" val="227406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FBA990F-80B0-36BF-696C-EA69BFE2B7FF}"/>
              </a:ext>
            </a:extLst>
          </p:cNvPr>
          <p:cNvSpPr>
            <a:spLocks noGrp="1"/>
          </p:cNvSpPr>
          <p:nvPr>
            <p:ph idx="1"/>
          </p:nvPr>
        </p:nvSpPr>
        <p:spPr>
          <a:xfrm>
            <a:off x="593584" y="4511560"/>
            <a:ext cx="5444333" cy="1600482"/>
          </a:xfrm>
        </p:spPr>
        <p:txBody>
          <a:bodyPr>
            <a:normAutofit lnSpcReduction="10000"/>
          </a:bodyPr>
          <a:lstStyle/>
          <a:p>
            <a:r>
              <a:rPr lang="cs-CZ" sz="2000" dirty="0">
                <a:effectLst/>
                <a:latin typeface="Times New Roman" panose="02020603050405020304" pitchFamily="18" charset="0"/>
                <a:ea typeface="Calibri" panose="020F0502020204030204" pitchFamily="34" charset="0"/>
              </a:rPr>
              <a:t>Vhodné je domluvit se s reálnými osobami (např. z jiné školy) a dopisy natrénovat touto formou. Taktéž lze trénovat dopis Ježíškovi, zubní víle či svému budoucímu já. Lze propojit i s cizím jazykem.</a:t>
            </a:r>
            <a:endParaRPr lang="cs-CZ" sz="2000" dirty="0"/>
          </a:p>
        </p:txBody>
      </p:sp>
      <p:pic>
        <p:nvPicPr>
          <p:cNvPr id="4" name="Obrázek 3">
            <a:extLst>
              <a:ext uri="{FF2B5EF4-FFF2-40B4-BE49-F238E27FC236}">
                <a16:creationId xmlns:a16="http://schemas.microsoft.com/office/drawing/2014/main" id="{3F399011-3FA5-55E9-4A98-8085BF85E14E}"/>
              </a:ext>
            </a:extLst>
          </p:cNvPr>
          <p:cNvPicPr>
            <a:picLocks noChangeAspect="1"/>
          </p:cNvPicPr>
          <p:nvPr/>
        </p:nvPicPr>
        <p:blipFill>
          <a:blip r:embed="rId2"/>
          <a:stretch>
            <a:fillRect/>
          </a:stretch>
        </p:blipFill>
        <p:spPr>
          <a:xfrm>
            <a:off x="593584" y="351221"/>
            <a:ext cx="6593407" cy="3701016"/>
          </a:xfrm>
          <a:prstGeom prst="rect">
            <a:avLst/>
          </a:prstGeom>
        </p:spPr>
      </p:pic>
      <p:pic>
        <p:nvPicPr>
          <p:cNvPr id="5" name="Obrázek 4">
            <a:extLst>
              <a:ext uri="{FF2B5EF4-FFF2-40B4-BE49-F238E27FC236}">
                <a16:creationId xmlns:a16="http://schemas.microsoft.com/office/drawing/2014/main" id="{83421DA4-FE5E-77E9-343B-5E5E6AF9390E}"/>
              </a:ext>
            </a:extLst>
          </p:cNvPr>
          <p:cNvPicPr>
            <a:picLocks noChangeAspect="1"/>
          </p:cNvPicPr>
          <p:nvPr/>
        </p:nvPicPr>
        <p:blipFill>
          <a:blip r:embed="rId3"/>
          <a:stretch>
            <a:fillRect/>
          </a:stretch>
        </p:blipFill>
        <p:spPr>
          <a:xfrm>
            <a:off x="6096000" y="3965721"/>
            <a:ext cx="5855012" cy="2685101"/>
          </a:xfrm>
          <a:prstGeom prst="rect">
            <a:avLst/>
          </a:prstGeom>
        </p:spPr>
      </p:pic>
    </p:spTree>
    <p:extLst>
      <p:ext uri="{BB962C8B-B14F-4D97-AF65-F5344CB8AC3E}">
        <p14:creationId xmlns:p14="http://schemas.microsoft.com/office/powerpoint/2010/main" val="35583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26DBCE-66AF-B598-084A-F99A139C6CB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E10F9C4-D3DD-54DB-4605-13A1E0AECE63}"/>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23754190-9245-20E4-12FD-9FF784B5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0"/>
            <a:ext cx="5277401" cy="6765111"/>
          </a:xfrm>
          <a:prstGeom prst="rect">
            <a:avLst/>
          </a:prstGeom>
        </p:spPr>
      </p:pic>
      <p:pic>
        <p:nvPicPr>
          <p:cNvPr id="5" name="Obrázek 4">
            <a:extLst>
              <a:ext uri="{FF2B5EF4-FFF2-40B4-BE49-F238E27FC236}">
                <a16:creationId xmlns:a16="http://schemas.microsoft.com/office/drawing/2014/main" id="{1F5DCE31-590B-0532-D658-6D05E7237AC0}"/>
              </a:ext>
            </a:extLst>
          </p:cNvPr>
          <p:cNvPicPr>
            <a:picLocks noChangeAspect="1"/>
          </p:cNvPicPr>
          <p:nvPr/>
        </p:nvPicPr>
        <p:blipFill>
          <a:blip r:embed="rId3"/>
          <a:stretch>
            <a:fillRect/>
          </a:stretch>
        </p:blipFill>
        <p:spPr>
          <a:xfrm rot="5400000">
            <a:off x="5401185" y="1130433"/>
            <a:ext cx="6738599" cy="4597133"/>
          </a:xfrm>
          <a:prstGeom prst="rect">
            <a:avLst/>
          </a:prstGeom>
        </p:spPr>
      </p:pic>
    </p:spTree>
    <p:extLst>
      <p:ext uri="{BB962C8B-B14F-4D97-AF65-F5344CB8AC3E}">
        <p14:creationId xmlns:p14="http://schemas.microsoft.com/office/powerpoint/2010/main" val="416981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DA2E26-ECC6-7180-13A7-5663B6E11D74}"/>
              </a:ext>
            </a:extLst>
          </p:cNvPr>
          <p:cNvSpPr>
            <a:spLocks noGrp="1"/>
          </p:cNvSpPr>
          <p:nvPr>
            <p:ph type="title"/>
          </p:nvPr>
        </p:nvSpPr>
        <p:spPr/>
        <p:txBody>
          <a:bodyPr/>
          <a:lstStyle/>
          <a:p>
            <a:r>
              <a:rPr lang="cs-CZ" dirty="0"/>
              <a:t>Mluvená forma</a:t>
            </a:r>
          </a:p>
        </p:txBody>
      </p:sp>
      <p:sp>
        <p:nvSpPr>
          <p:cNvPr id="3" name="Zástupný obsah 2">
            <a:extLst>
              <a:ext uri="{FF2B5EF4-FFF2-40B4-BE49-F238E27FC236}">
                <a16:creationId xmlns:a16="http://schemas.microsoft.com/office/drawing/2014/main" id="{C56E166F-31FC-92AF-F7FD-6721FE5F571F}"/>
              </a:ext>
            </a:extLst>
          </p:cNvPr>
          <p:cNvSpPr>
            <a:spLocks noGrp="1"/>
          </p:cNvSpPr>
          <p:nvPr>
            <p:ph idx="1"/>
          </p:nvPr>
        </p:nvSpPr>
        <p:spPr>
          <a:xfrm>
            <a:off x="677334" y="1395663"/>
            <a:ext cx="9477318" cy="5168767"/>
          </a:xfrm>
        </p:spPr>
        <p:txBody>
          <a:bodyPr/>
          <a:lstStyle/>
          <a:p>
            <a:pPr>
              <a:lnSpc>
                <a:spcPct val="107000"/>
              </a:lnSpc>
              <a:spcBef>
                <a:spcPts val="1200"/>
              </a:spcBef>
            </a:pPr>
            <a:r>
              <a:rPr lang="cs-CZ" sz="2400" b="1" kern="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Formy společenského styku – komunikační výchova</a:t>
            </a:r>
          </a:p>
          <a:p>
            <a:pPr marL="0" indent="0">
              <a:lnSpc>
                <a:spcPct val="107000"/>
              </a:lnSpc>
              <a:spcAft>
                <a:spcPts val="800"/>
              </a:spcAft>
              <a:buNone/>
            </a:pP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Při komunikaci se žáky je nutné dbát na to, že komunikačním vzorem jsme zejména my učitelé. Žák je s námi v interakci většinou pouze při vyvolání a naše pokyny jsou zkráceny do příkazů. Je tedy vhodné zařadit i delší dialogy.</a:t>
            </a:r>
          </a:p>
          <a:p>
            <a:pPr marL="0" indent="0">
              <a:lnSpc>
                <a:spcPct val="107000"/>
              </a:lnSpc>
              <a:spcAft>
                <a:spcPts val="800"/>
              </a:spcAft>
              <a:buNone/>
            </a:pP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Zamyslete se nad tím, které způsoby výzvy jsou ve škole vhodnější:</a:t>
            </a:r>
          </a:p>
          <a:p>
            <a:pPr marL="0" indent="0">
              <a:lnSpc>
                <a:spcPct val="107000"/>
              </a:lnSpc>
              <a:spcAft>
                <a:spcPts val="800"/>
              </a:spcAft>
              <a:buNone/>
            </a:pP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Děti, otevřete si sešity. 		Otevíráme si sešity. </a:t>
            </a:r>
          </a:p>
          <a:p>
            <a:pPr marL="0" indent="0">
              <a:lnSpc>
                <a:spcPct val="107000"/>
              </a:lnSpc>
              <a:spcAft>
                <a:spcPts val="800"/>
              </a:spcAft>
              <a:buNone/>
            </a:pP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Otevřít sešity! 					Okamžitě otevřít sešity! </a:t>
            </a:r>
          </a:p>
          <a:p>
            <a:pPr marL="0" indent="0">
              <a:lnSpc>
                <a:spcPct val="107000"/>
              </a:lnSpc>
              <a:spcAft>
                <a:spcPts val="800"/>
              </a:spcAft>
              <a:buNone/>
            </a:pPr>
            <a:r>
              <a:rPr lang="cs-CZ" sz="2400" kern="100" dirty="0">
                <a:effectLst/>
                <a:latin typeface="Times New Roman" panose="02020603050405020304" pitchFamily="18" charset="0"/>
                <a:ea typeface="Calibri" panose="020F0502020204030204" pitchFamily="34" charset="0"/>
                <a:cs typeface="Times New Roman" panose="02020603050405020304" pitchFamily="18" charset="0"/>
              </a:rPr>
              <a:t>Proč ještě nemáte otevřené sešity! 	Buďte tak laskaví a milostivě si otevřete ty sešity. 						Otevřené sešity před sebe!</a:t>
            </a:r>
          </a:p>
          <a:p>
            <a:endParaRPr lang="cs-CZ" dirty="0"/>
          </a:p>
        </p:txBody>
      </p:sp>
    </p:spTree>
    <p:extLst>
      <p:ext uri="{BB962C8B-B14F-4D97-AF65-F5344CB8AC3E}">
        <p14:creationId xmlns:p14="http://schemas.microsoft.com/office/powerpoint/2010/main" val="3121748152"/>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TotalTime>
  <Words>657</Words>
  <Application>Microsoft Office PowerPoint</Application>
  <PresentationFormat>Širokoúhlá obrazovka</PresentationFormat>
  <Paragraphs>42</Paragraphs>
  <Slides>15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Calibri</vt:lpstr>
      <vt:lpstr>Symbol</vt:lpstr>
      <vt:lpstr>Times New Roman</vt:lpstr>
      <vt:lpstr>Trebuchet MS</vt:lpstr>
      <vt:lpstr>Wingdings 3</vt:lpstr>
      <vt:lpstr>Fazeta</vt:lpstr>
      <vt:lpstr>Komunikační výchova</vt:lpstr>
      <vt:lpstr>Písemná verze</vt:lpstr>
      <vt:lpstr>Prezentace aplikace PowerPoint</vt:lpstr>
      <vt:lpstr>Třídní časopis</vt:lpstr>
      <vt:lpstr>Školní magazín</vt:lpstr>
      <vt:lpstr>Psaní dopisů</vt:lpstr>
      <vt:lpstr>Prezentace aplikace PowerPoint</vt:lpstr>
      <vt:lpstr>Prezentace aplikace PowerPoint</vt:lpstr>
      <vt:lpstr>Mluvená forma</vt:lpstr>
      <vt:lpstr>Prezentace aplikace PowerPoint</vt:lpstr>
      <vt:lpstr>Prezentace aplikace PowerPoint</vt:lpstr>
      <vt:lpstr>Prezentace aplikace PowerPoint</vt:lpstr>
      <vt:lpstr>Prezentace aplikace PowerPoint</vt:lpstr>
      <vt:lpstr>Telefonování</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Komunikační výchova</dc:title>
  <dc:creator>Romana Wágnerová</dc:creator>
  <cp:lastModifiedBy>Romana Wágnerová</cp:lastModifiedBy>
  <cp:revision>1</cp:revision>
  <dcterms:created xsi:type="dcterms:W3CDTF">2023-04-16T17:46:57Z</dcterms:created>
  <dcterms:modified xsi:type="dcterms:W3CDTF">2023-04-16T18:03:54Z</dcterms:modified>
</cp:coreProperties>
</file>