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media/image3.png" ContentType="image/png"/>
  <Override PartName="/ppt/media/image4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15.xml" ContentType="application/vnd.openxmlformats-officedocument.presentationml.slide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7.xml" ContentType="application/vnd.openxmlformats-officedocument.presentationml.slide+xml"/>
  <Override PartName="/ppt/slides/slide3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12.xml.rels" ContentType="application/vnd.openxmlformats-package.relationships+xml"/>
  <Override PartName="/ppt/slides/_rels/slide35.xml.rels" ContentType="application/vnd.openxmlformats-package.relationships+xml"/>
  <Override PartName="/ppt/slides/_rels/slide13.xml.rels" ContentType="application/vnd.openxmlformats-package.relationships+xml"/>
  <Override PartName="/ppt/slides/_rels/slide36.xml.rels" ContentType="application/vnd.openxmlformats-package.relationships+xml"/>
  <Override PartName="/ppt/slides/_rels/slide14.xml.rels" ContentType="application/vnd.openxmlformats-package.relationships+xml"/>
  <Override PartName="/ppt/slides/_rels/slide37.xml.rels" ContentType="application/vnd.openxmlformats-package.relationships+xml"/>
  <Override PartName="/ppt/slides/_rels/slide15.xml.rels" ContentType="application/vnd.openxmlformats-package.relationships+xml"/>
  <Override PartName="/ppt/slides/_rels/slide38.xml.rels" ContentType="application/vnd.openxmlformats-package.relationships+xml"/>
  <Override PartName="/ppt/slides/_rels/slide16.xml.rels" ContentType="application/vnd.openxmlformats-package.relationships+xml"/>
  <Override PartName="/ppt/slides/_rels/slide39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42.xml.rels" ContentType="application/vnd.openxmlformats-package.relationships+xml"/>
  <Override PartName="/ppt/slides/_rels/slide20.xml.rels" ContentType="application/vnd.openxmlformats-package.relationships+xml"/>
  <Override PartName="/ppt/slides/_rels/slide43.xml.rels" ContentType="application/vnd.openxmlformats-package.relationships+xml"/>
  <Override PartName="/ppt/slides/_rels/slide21.xml.rels" ContentType="application/vnd.openxmlformats-package.relationships+xml"/>
  <Override PartName="/ppt/slides/_rels/slide44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slide21.xml" ContentType="application/vnd.openxmlformats-officedocument.presentationml.slide+xml"/>
  <Override PartName="/ppt/slides/slide43.xml" ContentType="application/vnd.openxmlformats-officedocument.presentationml.slide+xml"/>
  <Override PartName="/ppt/slides/slide22.xml" ContentType="application/vnd.openxmlformats-officedocument.presentationml.slide+xml"/>
  <Override PartName="/ppt/slides/slide44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8200" cy="7941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4640" cy="10620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8200" cy="794160"/>
          </a:xfrm>
          <a:prstGeom prst="rect">
            <a:avLst/>
          </a:prstGeom>
          <a:ln w="0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3673080"/>
            <a:ext cx="9142200" cy="12168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marL="216000" indent="-323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2700" spc="-1" strike="noStrike">
                <a:solidFill>
                  <a:srgbClr val="000000"/>
                </a:solidFill>
                <a:latin typeface="Tahoma"/>
                <a:ea typeface="Tahoma"/>
              </a:rPr>
              <a:t>Ing. Eliška Valentová, Ph.D.</a:t>
            </a:r>
            <a:endParaRPr b="0" lang="cs-CZ" sz="2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0" y="1440000"/>
            <a:ext cx="9142200" cy="161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3600" spc="-1" strike="noStrike">
                <a:solidFill>
                  <a:srgbClr val="93b633"/>
                </a:solidFill>
                <a:latin typeface="Tahoma"/>
                <a:ea typeface="Tahoma"/>
              </a:rPr>
              <a:t>Management ve službách</a:t>
            </a:r>
            <a:endParaRPr b="0" lang="cs-CZ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Rizika v čase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1370520" indent="-1344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Doprava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370520" indent="-1344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Obchod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370520" indent="-13442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Energetika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38651EB-5DBB-4701-AB06-E3022AC4E51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Omezení rozhodování ve službách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7000"/>
          </a:bodyPr>
          <a:p>
            <a:pPr marL="451800" indent="-3380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nedostatek potřebných ……………….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51800" indent="-3380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nedostatek …………….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51800" indent="-3380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nedostatek …………………...</a:t>
            </a:r>
            <a:br>
              <a:rPr sz="1800"/>
            </a:b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51800" indent="-3380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nutnost řešit problém za přítomnosti klienta (zákazníka) –</a:t>
            </a:r>
            <a:br>
              <a:rPr sz="1800"/>
            </a:b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51800" indent="-3380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zhoršená situace při rozhodování o ……………………………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8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0F36461-4BD5-4D2D-9576-622BDDA148E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5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(Ne)Spokojenost zákazníka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ustomShape 40"/>
          <p:cNvSpPr/>
          <p:nvPr/>
        </p:nvSpPr>
        <p:spPr>
          <a:xfrm>
            <a:off x="1800" y="144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1000"/>
          </a:bodyPr>
          <a:p>
            <a:pPr marL="478800" indent="-3582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spokojenost -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78800" indent="-3582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78800" indent="-3582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spokojený zákazník slouží k ……………..  a budování ……………………...</a:t>
            </a:r>
            <a:br>
              <a:rPr sz="2800"/>
            </a:b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78800" indent="-3582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získání zpět trvá …………….. a vyžaduje ………………………. – nebezpečí negativních recenzí</a:t>
            </a:r>
            <a:br>
              <a:rPr sz="2800"/>
            </a:b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78800" indent="-3582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je nutné se zabývat se kvalitou služeb a spokojeností a na jejich základě budovat značku a marketingové strategie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CustomShape 41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2" name="CustomShape 42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BEAB115-26A3-4234-9FC5-0506C1574F0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43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Spokojenost zákazníka – 3 fáze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CustomShape 44"/>
          <p:cNvSpPr/>
          <p:nvPr/>
        </p:nvSpPr>
        <p:spPr>
          <a:xfrm>
            <a:off x="1800" y="144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7000"/>
          </a:bodyPr>
          <a:p>
            <a:pPr marL="654120" indent="-4892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654120" indent="-4892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Potěšení zákazníka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(customer delight)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654120" indent="-4892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654120" indent="-4892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Plná spokojenost zákazníka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654120" indent="-4892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654120" indent="-4892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Limitovaná spokojenost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654120" indent="-4892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45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6" name="CustomShape 46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F01CA1A-EA72-4E08-98F7-74E1DDAADD7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Management reklamací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15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Při prodeji nebo poskytování služeb mimo ohlášenou provozovnu musí prodávající na žádost spotřebitele poskytnout zejména název nebo jméno a adresu prodávajícího, kde lze i po ukončení takového prodeje nebo poskytování služeb uplatnit reklamaci.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7610FEB-62D1-453A-AC81-B6F3A69251F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Příklad reklamace služby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 marL="420120" indent="-406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Jakým způsobem reklamovat službu kadeřnice nebo kosmetičky?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29560" indent="-3967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Poskytnutá služba byla prodloužení řas metodou lepení řasa na řasu, kdy si kosmetička naúčtovala 1 790 Kč a po týdnu řasy vypadaly. Po reklamaci služby byla nabídnuta oprava, avšak zákaznice nemá zájem tuto službu znovu postoupit??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3142EAD-FEF8-4BBB-8391-7B65B904F7C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Odpověď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3000"/>
          </a:bodyPr>
          <a:p>
            <a:pPr marL="734760" indent="-5504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Jde-li o úpravu věci, vznikne objednateli ………..., aby mu zhotovitel provedl ………... nebo …………….. věci.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34760" indent="-5504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Nemusí být……………... – ale je to lepší...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34760" indent="-5504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Máte tedy právo na ……………... Nelze-li vadu odstranit nebo vyskytne-li se vada znovu, má právo na ………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...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…………. nebo  ……………...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8F6B3A1-8095-4226-88F1-5C3F8267A33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0" y="319680"/>
            <a:ext cx="9142200" cy="13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Reklamovat nelze výsledek, ale pouze …………..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8000"/>
          </a:bodyPr>
          <a:p>
            <a:pPr marL="526320" indent="-393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například 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26320" indent="-393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Předmět plnění věc movitá, nemovitá a nově i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nehmotná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26320" indent="-393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DOPORUČENÍ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: co nejlépe ……., co bude provedeno a jak, sepsat …………... a dodat, jak dlouho bude služba trvat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2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AA6267D-E84A-410D-8962-282383AE295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47"/>
          <p:cNvSpPr/>
          <p:nvPr/>
        </p:nvSpPr>
        <p:spPr>
          <a:xfrm>
            <a:off x="0" y="319680"/>
            <a:ext cx="9142200" cy="13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Reklamace VS Stížnost – Ministerstvo financí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8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2000"/>
          </a:bodyPr>
          <a:p>
            <a:pPr marL="502560" indent="-486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Reklamaci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podáváte, pokud se domníváte, že instituce má nedostatky v plnění …………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...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, na kterých se s Vámi dohodla, nebo nesouhlasíte s tím, jak instituce provedla nějaký úkon.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02560" indent="-486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02560" indent="-486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Stížnost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na druhou stranu směřuje na j………………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..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instituce a obecně na věci, které ……………………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, kterou jste s institucí uzavřel.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49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6" name="CustomShape 50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FBD4D1F-3590-4EAA-8A62-BD6F80FCD12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0" y="319680"/>
            <a:ext cx="9142200" cy="13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Zákon proti „šmejdům“ – stížnosti i reklamace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 marL="563760" indent="-422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Předváděcí akce – 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3760" indent="-422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„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Energošmejdi“ - 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3760" indent="-422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Nutnost nahlásit akci dopředu a s možností odstoupení od smlouvy do 14 dnů pokud je uzavřená na místě…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4846175-3FB6-493F-8605-8B0CF85F237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Provázanost s konkrétními managementy</a:t>
            </a:r>
            <a:endParaRPr b="0" lang="cs-CZ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55000"/>
          </a:bodyPr>
          <a:p>
            <a:pPr marL="263520" indent="-3949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Operační management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16520" indent="-3949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Inovační management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16520" indent="-3949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Procesní management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16520" indent="-3949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Řízení lidských zdrojů ve službách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16520" indent="-3949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CRM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19F23D9-06BE-4181-B9CF-5D6D369AF1B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0" y="23040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Plánování ve službách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4000"/>
          </a:bodyPr>
          <a:p>
            <a:pPr marL="378000" indent="-36576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Microsoft YaHei"/>
              </a:rPr>
              <a:t>Limitováno finančními prostředky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78000" indent="-36576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Microsoft YaHei"/>
              </a:rPr>
              <a:t>Nestálosti plánů služeb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78000" indent="-36576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Microsoft YaHei"/>
              </a:rPr>
              <a:t>Krátkodobé plány zpravidla na ………………………………………………..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78000" indent="-36576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  <a:ea typeface="Microsoft YaHei"/>
              </a:rPr>
              <a:t>Absence plánovací činnosti díky: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6640" indent="-3571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Microsoft YaHei"/>
              </a:rPr>
              <a:t>Absenci ……………………...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6640" indent="-3571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Microsoft YaHei"/>
              </a:rPr>
              <a:t>Absenci ……………………..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76640" indent="-3571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  <a:ea typeface="Microsoft YaHei"/>
              </a:rPr>
              <a:t>Obtížné………………………..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7635FA8-05FF-4226-B3B7-1E2D16D3470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Obecné dělení plánů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6000"/>
          </a:bodyPr>
          <a:p>
            <a:pPr marL="383040" indent="-3700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Dle 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času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82040" indent="-3610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dlouhodobé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82040" indent="-3610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střednědobé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82040" indent="-3610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krátkodobé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3040" indent="-3700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Typy plánů z hlediska 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úrovně rozhodovacího procesu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82040" indent="-3610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Strategické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82040" indent="-3610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Taktické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82040" indent="-3610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Operativní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8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5A0C16D-24CD-42F8-9AB4-CEDDA5F0E12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Řízení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1000"/>
          </a:bodyPr>
          <a:p>
            <a:pPr marL="4176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Ovlivněno: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527040" indent="-3942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povahou manažera, který …………………..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527040" indent="-3942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povahou zaměstnanců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527040" indent="-3942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povahou služeb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527040" indent="-3942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Předmětem …………………..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598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7600" indent="-40392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Řízení ve službách je orientováno především na: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527040" indent="-3942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zjišťování………………….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527040" indent="-3942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hledáním …………………...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527040" indent="-3942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inovace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527040" indent="-39420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řízení ……………………..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067CB58-8D2E-49D0-9837-2A4EE863D3A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-142200" y="23040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Kontrola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-142200" y="144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1000"/>
          </a:bodyPr>
          <a:p>
            <a:pPr marL="387000" indent="-2898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smyslem je ověření míry plnění……….. podniku, přijetí …………. a poskytnutí ………………..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87000" indent="-2898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zásadní význam v oblastech, kde dochází k ……………... kontaktu se zákazníky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87000" indent="-2898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nelze provádět ……………………. kontroly jako je tomu u průmyslu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87000" indent="-2898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závislost na ………………..činnosti služeb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6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6A1DC6C-0F83-48A1-A741-ABF032AD993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Specifika kontroly dvě odvětví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5000"/>
          </a:bodyPr>
          <a:p>
            <a:pPr marL="497880" indent="-3729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Finanční služby –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97880" indent="-3729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Doprava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97880" indent="-3729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Stravování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97880" indent="-3729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Síťové služby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97880" indent="-3729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Komunální služby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97880" indent="-3729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Obchod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97880" indent="-3729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Zdravotní služby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0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7665767-CAFF-42B3-971D-38EA35657B9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Organizování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3000"/>
          </a:bodyPr>
          <a:p>
            <a:pPr marL="373680" indent="-3614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Volba organizační struktury v podnicích služeb závisí na: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0880" indent="-3528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velikosti podniku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0880" indent="-3528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strategii ………..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0880" indent="-3528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oboru činnosti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73680" indent="-361440">
              <a:lnSpc>
                <a:spcPct val="80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Všechny ……………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musí být zorganizovány tak, aby na sebe plynule navazovaly i ve službách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F5E5174-B55B-4DF2-8481-B1A64CF732B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Organizování – malé podniky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156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Liniová struktura – znát výhody a nevýhody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3156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Př.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3EB9A98-CCEF-4D6A-A9AB-6FA6CEAF142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19" name="Group 5"/>
          <p:cNvGrpSpPr/>
          <p:nvPr/>
        </p:nvGrpSpPr>
        <p:grpSpPr>
          <a:xfrm>
            <a:off x="1449720" y="3168000"/>
            <a:ext cx="6325200" cy="1200600"/>
            <a:chOff x="1449720" y="3168000"/>
            <a:chExt cx="6325200" cy="1200600"/>
          </a:xfrm>
        </p:grpSpPr>
        <p:sp>
          <p:nvSpPr>
            <p:cNvPr id="220" name="CustomShape 6"/>
            <p:cNvSpPr/>
            <p:nvPr/>
          </p:nvSpPr>
          <p:spPr>
            <a:xfrm>
              <a:off x="1449720" y="4183920"/>
              <a:ext cx="950040" cy="184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1" name="CustomShape 7"/>
            <p:cNvSpPr/>
            <p:nvPr/>
          </p:nvSpPr>
          <p:spPr>
            <a:xfrm>
              <a:off x="2553120" y="4183920"/>
              <a:ext cx="950040" cy="184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2" name="CustomShape 8"/>
            <p:cNvSpPr/>
            <p:nvPr/>
          </p:nvSpPr>
          <p:spPr>
            <a:xfrm>
              <a:off x="3621600" y="4183920"/>
              <a:ext cx="949680" cy="184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3" name="CustomShape 9"/>
            <p:cNvSpPr/>
            <p:nvPr/>
          </p:nvSpPr>
          <p:spPr>
            <a:xfrm>
              <a:off x="4688280" y="4183920"/>
              <a:ext cx="950040" cy="184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4" name="CustomShape 10"/>
            <p:cNvSpPr/>
            <p:nvPr/>
          </p:nvSpPr>
          <p:spPr>
            <a:xfrm>
              <a:off x="5756760" y="4183920"/>
              <a:ext cx="949680" cy="184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5" name="CustomShape 11"/>
            <p:cNvSpPr/>
            <p:nvPr/>
          </p:nvSpPr>
          <p:spPr>
            <a:xfrm>
              <a:off x="6825240" y="4183920"/>
              <a:ext cx="949680" cy="184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6" name="CustomShape 12"/>
            <p:cNvSpPr/>
            <p:nvPr/>
          </p:nvSpPr>
          <p:spPr>
            <a:xfrm>
              <a:off x="2075400" y="3625200"/>
              <a:ext cx="949680" cy="184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7" name="CustomShape 13"/>
            <p:cNvSpPr/>
            <p:nvPr/>
          </p:nvSpPr>
          <p:spPr>
            <a:xfrm>
              <a:off x="4159800" y="3625200"/>
              <a:ext cx="949680" cy="184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8" name="CustomShape 14"/>
            <p:cNvSpPr/>
            <p:nvPr/>
          </p:nvSpPr>
          <p:spPr>
            <a:xfrm>
              <a:off x="6269400" y="3625200"/>
              <a:ext cx="950040" cy="184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29" name="CustomShape 15"/>
            <p:cNvSpPr/>
            <p:nvPr/>
          </p:nvSpPr>
          <p:spPr>
            <a:xfrm>
              <a:off x="4635720" y="3364560"/>
              <a:ext cx="360" cy="258480"/>
            </a:xfrm>
            <a:custGeom>
              <a:avLst/>
              <a:gdLst>
                <a:gd name="textAreaLeft" fmla="*/ 0 w 360"/>
                <a:gd name="textAreaRight" fmla="*/ 1440 w 360"/>
                <a:gd name="textAreaTop" fmla="*/ 0 h 258480"/>
                <a:gd name="textAreaBottom" fmla="*/ 259200 h 25848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30" name="CustomShape 16"/>
            <p:cNvSpPr/>
            <p:nvPr/>
          </p:nvSpPr>
          <p:spPr>
            <a:xfrm>
              <a:off x="2551680" y="3478680"/>
              <a:ext cx="4208040" cy="360"/>
            </a:xfrm>
            <a:custGeom>
              <a:avLst/>
              <a:gdLst>
                <a:gd name="textAreaLeft" fmla="*/ 0 w 4208040"/>
                <a:gd name="textAreaRight" fmla="*/ 4208760 w 4208040"/>
                <a:gd name="textAreaTop" fmla="*/ 0 h 360"/>
                <a:gd name="textAreaBottom" fmla="*/ 1440 h 3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280" bIns="-4428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grpSp>
          <p:nvGrpSpPr>
            <p:cNvPr id="231" name="Group 17"/>
            <p:cNvGrpSpPr/>
            <p:nvPr/>
          </p:nvGrpSpPr>
          <p:grpSpPr>
            <a:xfrm>
              <a:off x="4008600" y="3822120"/>
              <a:ext cx="1157760" cy="350640"/>
              <a:chOff x="4008600" y="3822120"/>
              <a:chExt cx="1157760" cy="350640"/>
            </a:xfrm>
          </p:grpSpPr>
          <p:sp>
            <p:nvSpPr>
              <p:cNvPr id="232" name="CustomShape 18"/>
              <p:cNvSpPr/>
              <p:nvPr/>
            </p:nvSpPr>
            <p:spPr>
              <a:xfrm>
                <a:off x="4008600" y="3987000"/>
                <a:ext cx="1149120" cy="360"/>
              </a:xfrm>
              <a:custGeom>
                <a:avLst/>
                <a:gdLst>
                  <a:gd name="textAreaLeft" fmla="*/ 0 w 1149120"/>
                  <a:gd name="textAreaRight" fmla="*/ 1149840 w 1149120"/>
                  <a:gd name="textAreaTop" fmla="*/ 0 h 360"/>
                  <a:gd name="textAreaBottom" fmla="*/ 1440 h 36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44280" bIns="-4428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3" name="CustomShape 19"/>
              <p:cNvSpPr/>
              <p:nvPr/>
            </p:nvSpPr>
            <p:spPr>
              <a:xfrm>
                <a:off x="5166000" y="3987360"/>
                <a:ext cx="360" cy="185400"/>
              </a:xfrm>
              <a:custGeom>
                <a:avLst/>
                <a:gdLst>
                  <a:gd name="textAreaLeft" fmla="*/ 0 w 360"/>
                  <a:gd name="textAreaRight" fmla="*/ 1440 w 360"/>
                  <a:gd name="textAreaTop" fmla="*/ 0 h 185400"/>
                  <a:gd name="textAreaBottom" fmla="*/ 186120 h 18540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4" name="CustomShape 20"/>
              <p:cNvSpPr/>
              <p:nvPr/>
            </p:nvSpPr>
            <p:spPr>
              <a:xfrm>
                <a:off x="4008600" y="3987360"/>
                <a:ext cx="360" cy="185400"/>
              </a:xfrm>
              <a:custGeom>
                <a:avLst/>
                <a:gdLst>
                  <a:gd name="textAreaLeft" fmla="*/ 0 w 360"/>
                  <a:gd name="textAreaRight" fmla="*/ 1440 w 360"/>
                  <a:gd name="textAreaTop" fmla="*/ 0 h 185400"/>
                  <a:gd name="textAreaBottom" fmla="*/ 186120 h 18540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5" name="CustomShape 21"/>
              <p:cNvSpPr/>
              <p:nvPr/>
            </p:nvSpPr>
            <p:spPr>
              <a:xfrm>
                <a:off x="4627800" y="3822120"/>
                <a:ext cx="360" cy="161640"/>
              </a:xfrm>
              <a:custGeom>
                <a:avLst/>
                <a:gdLst>
                  <a:gd name="textAreaLeft" fmla="*/ 0 w 360"/>
                  <a:gd name="textAreaRight" fmla="*/ 1440 w 360"/>
                  <a:gd name="textAreaTop" fmla="*/ 0 h 161640"/>
                  <a:gd name="textAreaBottom" fmla="*/ 162360 h 16164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  <p:grpSp>
          <p:nvGrpSpPr>
            <p:cNvPr id="236" name="Group 22"/>
            <p:cNvGrpSpPr/>
            <p:nvPr/>
          </p:nvGrpSpPr>
          <p:grpSpPr>
            <a:xfrm>
              <a:off x="6143760" y="3822120"/>
              <a:ext cx="1161000" cy="350640"/>
              <a:chOff x="6143760" y="3822120"/>
              <a:chExt cx="1161000" cy="350640"/>
            </a:xfrm>
          </p:grpSpPr>
          <p:sp>
            <p:nvSpPr>
              <p:cNvPr id="237" name="CustomShape 23"/>
              <p:cNvSpPr/>
              <p:nvPr/>
            </p:nvSpPr>
            <p:spPr>
              <a:xfrm>
                <a:off x="6145200" y="3987000"/>
                <a:ext cx="1155600" cy="360"/>
              </a:xfrm>
              <a:custGeom>
                <a:avLst/>
                <a:gdLst>
                  <a:gd name="textAreaLeft" fmla="*/ 0 w 1155600"/>
                  <a:gd name="textAreaRight" fmla="*/ 1156320 w 1155600"/>
                  <a:gd name="textAreaTop" fmla="*/ 0 h 360"/>
                  <a:gd name="textAreaBottom" fmla="*/ 1440 h 36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44280" bIns="-4428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8" name="CustomShape 24"/>
              <p:cNvSpPr/>
              <p:nvPr/>
            </p:nvSpPr>
            <p:spPr>
              <a:xfrm>
                <a:off x="7304400" y="3987360"/>
                <a:ext cx="360" cy="185400"/>
              </a:xfrm>
              <a:custGeom>
                <a:avLst/>
                <a:gdLst>
                  <a:gd name="textAreaLeft" fmla="*/ 0 w 360"/>
                  <a:gd name="textAreaRight" fmla="*/ 1440 w 360"/>
                  <a:gd name="textAreaTop" fmla="*/ 0 h 185400"/>
                  <a:gd name="textAreaBottom" fmla="*/ 186120 h 18540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39" name="CustomShape 25"/>
              <p:cNvSpPr/>
              <p:nvPr/>
            </p:nvSpPr>
            <p:spPr>
              <a:xfrm>
                <a:off x="6143760" y="3987360"/>
                <a:ext cx="360" cy="185400"/>
              </a:xfrm>
              <a:custGeom>
                <a:avLst/>
                <a:gdLst>
                  <a:gd name="textAreaLeft" fmla="*/ 0 w 360"/>
                  <a:gd name="textAreaRight" fmla="*/ 1440 w 360"/>
                  <a:gd name="textAreaTop" fmla="*/ 0 h 185400"/>
                  <a:gd name="textAreaBottom" fmla="*/ 186120 h 18540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40" name="CustomShape 26"/>
              <p:cNvSpPr/>
              <p:nvPr/>
            </p:nvSpPr>
            <p:spPr>
              <a:xfrm>
                <a:off x="6766200" y="3822120"/>
                <a:ext cx="360" cy="161640"/>
              </a:xfrm>
              <a:custGeom>
                <a:avLst/>
                <a:gdLst>
                  <a:gd name="textAreaLeft" fmla="*/ 0 w 360"/>
                  <a:gd name="textAreaRight" fmla="*/ 1440 w 360"/>
                  <a:gd name="textAreaTop" fmla="*/ 0 h 161640"/>
                  <a:gd name="textAreaBottom" fmla="*/ 162360 h 16164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  <p:grpSp>
          <p:nvGrpSpPr>
            <p:cNvPr id="241" name="Group 27"/>
            <p:cNvGrpSpPr/>
            <p:nvPr/>
          </p:nvGrpSpPr>
          <p:grpSpPr>
            <a:xfrm>
              <a:off x="1925640" y="3822120"/>
              <a:ext cx="1164240" cy="350640"/>
              <a:chOff x="1925640" y="3822120"/>
              <a:chExt cx="1164240" cy="350640"/>
            </a:xfrm>
          </p:grpSpPr>
          <p:sp>
            <p:nvSpPr>
              <p:cNvPr id="242" name="CustomShape 28"/>
              <p:cNvSpPr/>
              <p:nvPr/>
            </p:nvSpPr>
            <p:spPr>
              <a:xfrm>
                <a:off x="1926000" y="3987000"/>
                <a:ext cx="1160280" cy="360"/>
              </a:xfrm>
              <a:custGeom>
                <a:avLst/>
                <a:gdLst>
                  <a:gd name="textAreaLeft" fmla="*/ 0 w 1160280"/>
                  <a:gd name="textAreaRight" fmla="*/ 1161000 w 1160280"/>
                  <a:gd name="textAreaTop" fmla="*/ 0 h 360"/>
                  <a:gd name="textAreaBottom" fmla="*/ 1440 h 36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-44280" bIns="-4428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43" name="CustomShape 29"/>
              <p:cNvSpPr/>
              <p:nvPr/>
            </p:nvSpPr>
            <p:spPr>
              <a:xfrm>
                <a:off x="3089520" y="3987360"/>
                <a:ext cx="360" cy="185400"/>
              </a:xfrm>
              <a:custGeom>
                <a:avLst/>
                <a:gdLst>
                  <a:gd name="textAreaLeft" fmla="*/ 0 w 360"/>
                  <a:gd name="textAreaRight" fmla="*/ 1440 w 360"/>
                  <a:gd name="textAreaTop" fmla="*/ 0 h 185400"/>
                  <a:gd name="textAreaBottom" fmla="*/ 186120 h 18540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44" name="CustomShape 30"/>
              <p:cNvSpPr/>
              <p:nvPr/>
            </p:nvSpPr>
            <p:spPr>
              <a:xfrm>
                <a:off x="1925640" y="3987360"/>
                <a:ext cx="360" cy="185400"/>
              </a:xfrm>
              <a:custGeom>
                <a:avLst/>
                <a:gdLst>
                  <a:gd name="textAreaLeft" fmla="*/ 0 w 360"/>
                  <a:gd name="textAreaRight" fmla="*/ 1440 w 360"/>
                  <a:gd name="textAreaTop" fmla="*/ 0 h 185400"/>
                  <a:gd name="textAreaBottom" fmla="*/ 186120 h 18540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  <p:sp>
            <p:nvSpPr>
              <p:cNvPr id="245" name="CustomShape 31"/>
              <p:cNvSpPr/>
              <p:nvPr/>
            </p:nvSpPr>
            <p:spPr>
              <a:xfrm>
                <a:off x="2549520" y="3822120"/>
                <a:ext cx="360" cy="161640"/>
              </a:xfrm>
              <a:custGeom>
                <a:avLst/>
                <a:gdLst>
                  <a:gd name="textAreaLeft" fmla="*/ 0 w 360"/>
                  <a:gd name="textAreaRight" fmla="*/ 1440 w 360"/>
                  <a:gd name="textAreaTop" fmla="*/ 0 h 161640"/>
                  <a:gd name="textAreaBottom" fmla="*/ 162360 h 16164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pPr>
                  <a:lnSpc>
                    <a:spcPct val="100000"/>
                  </a:lnSpc>
                </a:pPr>
                <a:endParaRPr b="0" lang="cs-CZ" sz="1800" spc="-1" strike="noStrike">
                  <a:solidFill>
                    <a:srgbClr val="000000"/>
                  </a:solidFill>
                  <a:latin typeface="Arial"/>
                  <a:ea typeface="DejaVu Sans"/>
                </a:endParaRPr>
              </a:p>
            </p:txBody>
          </p:sp>
        </p:grpSp>
        <p:sp>
          <p:nvSpPr>
            <p:cNvPr id="246" name="CustomShape 32"/>
            <p:cNvSpPr/>
            <p:nvPr/>
          </p:nvSpPr>
          <p:spPr>
            <a:xfrm>
              <a:off x="4159800" y="3168000"/>
              <a:ext cx="949680" cy="184680"/>
            </a:xfrm>
            <a:prstGeom prst="rect">
              <a:avLst/>
            </a:prstGeom>
            <a:solidFill>
              <a:srgbClr val="000000"/>
            </a:solidFill>
            <a:ln w="38160">
              <a:solidFill>
                <a:srgbClr val="f2f2f2"/>
              </a:solidFill>
              <a:miter/>
            </a:ln>
            <a:effectLst>
              <a:outerShdw dir="2700000" dist="16800">
                <a:srgbClr val="7f7f7f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ffffff"/>
                </a:solidFill>
                <a:latin typeface="Arial"/>
                <a:ea typeface="DejaVu Sans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Organizování – střední podniky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432000" indent="-3236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Liniová a liniově štábní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51A6153-8BC0-4B1D-B9F7-427304AA287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1" name="" descr=""/>
          <p:cNvPicPr/>
          <p:nvPr/>
        </p:nvPicPr>
        <p:blipFill>
          <a:blip r:embed="rId1"/>
          <a:stretch/>
        </p:blipFill>
        <p:spPr>
          <a:xfrm>
            <a:off x="4863600" y="1224000"/>
            <a:ext cx="4207320" cy="4526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Organizování – velké podniky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432000" indent="-3236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Divizní, maticová;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Př.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4048656-FC8E-4A8B-8D31-29DF082A1A1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56" name="Group 5"/>
          <p:cNvGrpSpPr/>
          <p:nvPr/>
        </p:nvGrpSpPr>
        <p:grpSpPr>
          <a:xfrm>
            <a:off x="504000" y="2520000"/>
            <a:ext cx="7630920" cy="2518920"/>
            <a:chOff x="504000" y="2520000"/>
            <a:chExt cx="7630920" cy="2518920"/>
          </a:xfrm>
        </p:grpSpPr>
        <p:sp>
          <p:nvSpPr>
            <p:cNvPr id="257" name="CustomShape 6"/>
            <p:cNvSpPr/>
            <p:nvPr/>
          </p:nvSpPr>
          <p:spPr>
            <a:xfrm>
              <a:off x="504000" y="2520000"/>
              <a:ext cx="7630920" cy="2518920"/>
            </a:xfrm>
            <a:prstGeom prst="rect">
              <a:avLst/>
            </a:prstGeom>
            <a:solidFill>
              <a:srgbClr val="ffffff"/>
            </a:solidFill>
            <a:ln w="63360">
              <a:solidFill>
                <a:srgbClr val="9bbb59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58" name="CustomShape 7"/>
            <p:cNvSpPr/>
            <p:nvPr/>
          </p:nvSpPr>
          <p:spPr>
            <a:xfrm>
              <a:off x="2803320" y="2586240"/>
              <a:ext cx="3020040" cy="185400"/>
            </a:xfrm>
            <a:custGeom>
              <a:avLst/>
              <a:gdLst>
                <a:gd name="textAreaLeft" fmla="*/ 0 w 3020040"/>
                <a:gd name="textAreaRight" fmla="*/ 3020760 w 3020040"/>
                <a:gd name="textAreaTop" fmla="*/ 0 h 185400"/>
                <a:gd name="textAreaBottom" fmla="*/ 186120 h 18540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646"/>
            </a:solidFill>
            <a:ln w="38160">
              <a:solidFill>
                <a:srgbClr val="f2f2f2"/>
              </a:solidFill>
              <a:miter/>
            </a:ln>
            <a:effectLst>
              <a:outerShdw dir="2700000" dist="16800">
                <a:srgbClr val="974706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r>
                <a:rPr b="1" lang="cs-CZ" sz="20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Maticová organizace</a:t>
              </a:r>
              <a:endParaRPr b="0" lang="cs-CZ" sz="20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cs-CZ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9" name="CustomShape 8"/>
            <p:cNvSpPr/>
            <p:nvPr/>
          </p:nvSpPr>
          <p:spPr>
            <a:xfrm>
              <a:off x="4061160" y="2845080"/>
              <a:ext cx="1620360" cy="127800"/>
            </a:xfrm>
            <a:custGeom>
              <a:avLst/>
              <a:gdLst>
                <a:gd name="textAreaLeft" fmla="*/ 0 w 1620360"/>
                <a:gd name="textAreaRight" fmla="*/ 1621080 w 1620360"/>
                <a:gd name="textAreaTop" fmla="*/ 0 h 127800"/>
                <a:gd name="textAreaBottom" fmla="*/ 128520 h 12780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ce1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0" name="CustomShape 9"/>
            <p:cNvSpPr/>
            <p:nvPr/>
          </p:nvSpPr>
          <p:spPr>
            <a:xfrm>
              <a:off x="2135160" y="3094920"/>
              <a:ext cx="1183680" cy="335520"/>
            </a:xfrm>
            <a:custGeom>
              <a:avLst/>
              <a:gdLst>
                <a:gd name="textAreaLeft" fmla="*/ 0 w 1183680"/>
                <a:gd name="textAreaRight" fmla="*/ 1184400 w 1183680"/>
                <a:gd name="textAreaTop" fmla="*/ 0 h 335520"/>
                <a:gd name="textAreaBottom" fmla="*/ 336240 h 33552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bb59"/>
            </a:solidFill>
            <a:ln w="38160">
              <a:solidFill>
                <a:srgbClr val="f2f2f2"/>
              </a:solidFill>
              <a:miter/>
            </a:ln>
            <a:effectLst>
              <a:outerShdw dir="2700000" dist="16800">
                <a:srgbClr val="4e6128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r>
                <a:rPr b="1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Ředitel</a:t>
              </a:r>
              <a:r>
                <a:rPr b="0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 výzkumu a vývoje</a:t>
              </a:r>
              <a:endParaRPr b="0" lang="cs-CZ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1" name="CustomShape 10"/>
            <p:cNvSpPr/>
            <p:nvPr/>
          </p:nvSpPr>
          <p:spPr>
            <a:xfrm>
              <a:off x="3496680" y="3094920"/>
              <a:ext cx="1158840" cy="335520"/>
            </a:xfrm>
            <a:custGeom>
              <a:avLst/>
              <a:gdLst>
                <a:gd name="textAreaLeft" fmla="*/ 0 w 1158840"/>
                <a:gd name="textAreaRight" fmla="*/ 1159560 w 1158840"/>
                <a:gd name="textAreaTop" fmla="*/ 0 h 335520"/>
                <a:gd name="textAreaBottom" fmla="*/ 336240 h 33552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504d"/>
            </a:solidFill>
            <a:ln w="38160">
              <a:solidFill>
                <a:srgbClr val="f2f2f2"/>
              </a:solidFill>
              <a:miter/>
            </a:ln>
            <a:effectLst>
              <a:outerShdw dir="2700000" dist="16800">
                <a:srgbClr val="622423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r>
                <a:rPr b="1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Ředitel </a:t>
              </a:r>
              <a:r>
                <a:rPr b="0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výroby</a:t>
              </a:r>
              <a:endParaRPr b="0" lang="cs-CZ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2" name="CustomShape 11"/>
            <p:cNvSpPr/>
            <p:nvPr/>
          </p:nvSpPr>
          <p:spPr>
            <a:xfrm>
              <a:off x="4948200" y="3094920"/>
              <a:ext cx="1158120" cy="335520"/>
            </a:xfrm>
            <a:custGeom>
              <a:avLst/>
              <a:gdLst>
                <a:gd name="textAreaLeft" fmla="*/ 0 w 1158120"/>
                <a:gd name="textAreaRight" fmla="*/ 1158840 w 1158120"/>
                <a:gd name="textAreaTop" fmla="*/ 0 h 335520"/>
                <a:gd name="textAreaBottom" fmla="*/ 336240 h 33552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/>
            </a:solidFill>
            <a:ln w="38160">
              <a:solidFill>
                <a:srgbClr val="f2f2f2"/>
              </a:solidFill>
              <a:miter/>
            </a:ln>
            <a:effectLst>
              <a:outerShdw dir="2700000" dist="16800">
                <a:srgbClr val="243f60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r>
                <a:rPr b="1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Ředitel </a:t>
              </a:r>
              <a:r>
                <a:rPr b="0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obchodu</a:t>
              </a:r>
              <a:endParaRPr b="0" lang="cs-CZ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3" name="CustomShape 12"/>
            <p:cNvSpPr/>
            <p:nvPr/>
          </p:nvSpPr>
          <p:spPr>
            <a:xfrm>
              <a:off x="6335640" y="3094920"/>
              <a:ext cx="1080720" cy="335520"/>
            </a:xfrm>
            <a:custGeom>
              <a:avLst/>
              <a:gdLst>
                <a:gd name="textAreaLeft" fmla="*/ 0 w 1080720"/>
                <a:gd name="textAreaRight" fmla="*/ 1081440 w 1080720"/>
                <a:gd name="textAreaTop" fmla="*/ 0 h 335520"/>
                <a:gd name="textAreaBottom" fmla="*/ 336240 h 33552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acc6"/>
            </a:solidFill>
            <a:ln w="38160">
              <a:solidFill>
                <a:srgbClr val="f2f2f2"/>
              </a:solidFill>
              <a:miter/>
            </a:ln>
            <a:effectLst>
              <a:outerShdw dir="2700000" dist="16800">
                <a:srgbClr val="205867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r>
                <a:rPr b="1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Ředitel</a:t>
              </a:r>
              <a:r>
                <a:rPr b="0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 personál</a:t>
              </a:r>
              <a:endParaRPr b="0" lang="cs-CZ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4" name="CustomShape 13"/>
            <p:cNvSpPr/>
            <p:nvPr/>
          </p:nvSpPr>
          <p:spPr>
            <a:xfrm>
              <a:off x="965880" y="3607920"/>
              <a:ext cx="1158480" cy="280440"/>
            </a:xfrm>
            <a:custGeom>
              <a:avLst/>
              <a:gdLst>
                <a:gd name="textAreaLeft" fmla="*/ 0 w 1158480"/>
                <a:gd name="textAreaRight" fmla="*/ 1159200 w 1158480"/>
                <a:gd name="textAreaTop" fmla="*/ 0 h 280440"/>
                <a:gd name="textAreaBottom" fmla="*/ 281160 h 28044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31680">
              <a:solidFill>
                <a:srgbClr val="f7964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r>
                <a:rPr b="1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Ředitel </a:t>
              </a:r>
              <a:r>
                <a:rPr b="0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projektu 3</a:t>
              </a:r>
              <a:endParaRPr b="0" lang="cs-CZ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5" name="CustomShape 14"/>
            <p:cNvSpPr/>
            <p:nvPr/>
          </p:nvSpPr>
          <p:spPr>
            <a:xfrm>
              <a:off x="965880" y="4027680"/>
              <a:ext cx="1131480" cy="318960"/>
            </a:xfrm>
            <a:custGeom>
              <a:avLst/>
              <a:gdLst>
                <a:gd name="textAreaLeft" fmla="*/ 0 w 1131480"/>
                <a:gd name="textAreaRight" fmla="*/ 1132200 w 1131480"/>
                <a:gd name="textAreaTop" fmla="*/ 0 h 318960"/>
                <a:gd name="textAreaBottom" fmla="*/ 319680 h 3189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ce1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r>
                <a:rPr b="1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Ředitel </a:t>
              </a:r>
              <a:r>
                <a:rPr b="0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projektu 2</a:t>
              </a:r>
              <a:endParaRPr b="0" lang="cs-CZ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6" name="CustomShape 15"/>
            <p:cNvSpPr/>
            <p:nvPr/>
          </p:nvSpPr>
          <p:spPr>
            <a:xfrm>
              <a:off x="965880" y="4496760"/>
              <a:ext cx="1158480" cy="307440"/>
            </a:xfrm>
            <a:custGeom>
              <a:avLst/>
              <a:gdLst>
                <a:gd name="textAreaLeft" fmla="*/ 0 w 1158480"/>
                <a:gd name="textAreaRight" fmla="*/ 1159200 w 1158480"/>
                <a:gd name="textAreaTop" fmla="*/ 0 h 307440"/>
                <a:gd name="textAreaBottom" fmla="*/ 308160 h 30744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acc6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ct val="100000"/>
                </a:lnSpc>
              </a:pPr>
              <a:r>
                <a:rPr b="1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Ředitel </a:t>
              </a:r>
              <a:r>
                <a:rPr b="0" lang="cs-CZ" sz="1600" spc="-1" strike="noStrike">
                  <a:solidFill>
                    <a:srgbClr val="000000"/>
                  </a:solidFill>
                  <a:latin typeface="Times New Roman"/>
                  <a:ea typeface="DejaVu Sans"/>
                </a:rPr>
                <a:t>projektu 1</a:t>
              </a:r>
              <a:endParaRPr b="0" lang="cs-CZ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7" name="CustomShape 16"/>
            <p:cNvSpPr/>
            <p:nvPr/>
          </p:nvSpPr>
          <p:spPr>
            <a:xfrm flipH="1">
              <a:off x="656640" y="2910960"/>
              <a:ext cx="3393720" cy="360"/>
            </a:xfrm>
            <a:custGeom>
              <a:avLst/>
              <a:gdLst>
                <a:gd name="textAreaLeft" fmla="*/ 360 w 3393720"/>
                <a:gd name="textAreaRight" fmla="*/ 3394800 w 3393720"/>
                <a:gd name="textAreaTop" fmla="*/ 0 h 360"/>
                <a:gd name="textAreaBottom" fmla="*/ 1440 h 3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280" bIns="-4428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8" name="CustomShape 17"/>
            <p:cNvSpPr/>
            <p:nvPr/>
          </p:nvSpPr>
          <p:spPr>
            <a:xfrm>
              <a:off x="658080" y="2914560"/>
              <a:ext cx="360" cy="1735560"/>
            </a:xfrm>
            <a:custGeom>
              <a:avLst/>
              <a:gdLst>
                <a:gd name="textAreaLeft" fmla="*/ 0 w 360"/>
                <a:gd name="textAreaRight" fmla="*/ 1440 w 360"/>
                <a:gd name="textAreaTop" fmla="*/ 0 h 1735560"/>
                <a:gd name="textAreaBottom" fmla="*/ 1736280 h 17355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69" name="CustomShape 18"/>
            <p:cNvSpPr/>
            <p:nvPr/>
          </p:nvSpPr>
          <p:spPr>
            <a:xfrm>
              <a:off x="2611080" y="3036600"/>
              <a:ext cx="4291920" cy="360"/>
            </a:xfrm>
            <a:custGeom>
              <a:avLst/>
              <a:gdLst>
                <a:gd name="textAreaLeft" fmla="*/ 0 w 4291920"/>
                <a:gd name="textAreaRight" fmla="*/ 4292640 w 4291920"/>
                <a:gd name="textAreaTop" fmla="*/ 0 h 360"/>
                <a:gd name="textAreaBottom" fmla="*/ 1440 h 3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280" bIns="-4428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0" name="CustomShape 19"/>
            <p:cNvSpPr/>
            <p:nvPr/>
          </p:nvSpPr>
          <p:spPr>
            <a:xfrm>
              <a:off x="6913080" y="3036600"/>
              <a:ext cx="360" cy="57600"/>
            </a:xfrm>
            <a:custGeom>
              <a:avLst/>
              <a:gdLst>
                <a:gd name="textAreaLeft" fmla="*/ 0 w 360"/>
                <a:gd name="textAreaRight" fmla="*/ 1080 w 360"/>
                <a:gd name="textAreaTop" fmla="*/ 0 h 57600"/>
                <a:gd name="textAreaBottom" fmla="*/ 58320 h 5760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13320" bIns="1332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1" name="CustomShape 20"/>
            <p:cNvSpPr/>
            <p:nvPr/>
          </p:nvSpPr>
          <p:spPr>
            <a:xfrm>
              <a:off x="5500080" y="3036600"/>
              <a:ext cx="12240" cy="57600"/>
            </a:xfrm>
            <a:custGeom>
              <a:avLst/>
              <a:gdLst>
                <a:gd name="textAreaLeft" fmla="*/ 0 w 12240"/>
                <a:gd name="textAreaRight" fmla="*/ 12960 w 12240"/>
                <a:gd name="textAreaTop" fmla="*/ 0 h 57600"/>
                <a:gd name="textAreaBottom" fmla="*/ 58320 h 5760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13320" bIns="1332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2" name="CustomShape 21"/>
            <p:cNvSpPr/>
            <p:nvPr/>
          </p:nvSpPr>
          <p:spPr>
            <a:xfrm>
              <a:off x="4060800" y="3036600"/>
              <a:ext cx="360" cy="57600"/>
            </a:xfrm>
            <a:custGeom>
              <a:avLst/>
              <a:gdLst>
                <a:gd name="textAreaLeft" fmla="*/ 0 w 360"/>
                <a:gd name="textAreaRight" fmla="*/ 1440 w 360"/>
                <a:gd name="textAreaTop" fmla="*/ 0 h 57600"/>
                <a:gd name="textAreaBottom" fmla="*/ 58320 h 5760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13320" bIns="1332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3" name="CustomShape 22"/>
            <p:cNvSpPr/>
            <p:nvPr/>
          </p:nvSpPr>
          <p:spPr>
            <a:xfrm>
              <a:off x="2608920" y="3036600"/>
              <a:ext cx="360" cy="57600"/>
            </a:xfrm>
            <a:custGeom>
              <a:avLst/>
              <a:gdLst>
                <a:gd name="textAreaLeft" fmla="*/ 0 w 360"/>
                <a:gd name="textAreaRight" fmla="*/ 1440 w 360"/>
                <a:gd name="textAreaTop" fmla="*/ 0 h 57600"/>
                <a:gd name="textAreaBottom" fmla="*/ 58320 h 5760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13320" bIns="1332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4" name="CustomShape 23"/>
            <p:cNvSpPr/>
            <p:nvPr/>
          </p:nvSpPr>
          <p:spPr>
            <a:xfrm>
              <a:off x="658440" y="3776040"/>
              <a:ext cx="307080" cy="360"/>
            </a:xfrm>
            <a:custGeom>
              <a:avLst/>
              <a:gdLst>
                <a:gd name="textAreaLeft" fmla="*/ 0 w 307080"/>
                <a:gd name="textAreaRight" fmla="*/ 307800 w 307080"/>
                <a:gd name="textAreaTop" fmla="*/ 0 h 360"/>
                <a:gd name="textAreaBottom" fmla="*/ 1440 h 3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280" bIns="-4428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5" name="CustomShape 24"/>
            <p:cNvSpPr/>
            <p:nvPr/>
          </p:nvSpPr>
          <p:spPr>
            <a:xfrm>
              <a:off x="658440" y="4174560"/>
              <a:ext cx="307080" cy="360"/>
            </a:xfrm>
            <a:custGeom>
              <a:avLst/>
              <a:gdLst>
                <a:gd name="textAreaLeft" fmla="*/ 0 w 307080"/>
                <a:gd name="textAreaRight" fmla="*/ 307800 w 307080"/>
                <a:gd name="textAreaTop" fmla="*/ 0 h 360"/>
                <a:gd name="textAreaBottom" fmla="*/ 1440 h 3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280" bIns="-4428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6" name="CustomShape 25"/>
            <p:cNvSpPr/>
            <p:nvPr/>
          </p:nvSpPr>
          <p:spPr>
            <a:xfrm>
              <a:off x="658440" y="4651920"/>
              <a:ext cx="307080" cy="360"/>
            </a:xfrm>
            <a:custGeom>
              <a:avLst/>
              <a:gdLst>
                <a:gd name="textAreaLeft" fmla="*/ 0 w 307080"/>
                <a:gd name="textAreaRight" fmla="*/ 307800 w 307080"/>
                <a:gd name="textAreaTop" fmla="*/ 0 h 360"/>
                <a:gd name="textAreaBottom" fmla="*/ 1440 h 3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280" bIns="-4428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7" name="CustomShape 26"/>
            <p:cNvSpPr/>
            <p:nvPr/>
          </p:nvSpPr>
          <p:spPr>
            <a:xfrm>
              <a:off x="2134440" y="3744720"/>
              <a:ext cx="5587200" cy="360"/>
            </a:xfrm>
            <a:custGeom>
              <a:avLst/>
              <a:gdLst>
                <a:gd name="textAreaLeft" fmla="*/ 0 w 5587200"/>
                <a:gd name="textAreaRight" fmla="*/ 5587920 w 5587200"/>
                <a:gd name="textAreaTop" fmla="*/ 0 h 360"/>
                <a:gd name="textAreaBottom" fmla="*/ 1440 h 3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280" bIns="-4428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8" name="CustomShape 27"/>
            <p:cNvSpPr/>
            <p:nvPr/>
          </p:nvSpPr>
          <p:spPr>
            <a:xfrm>
              <a:off x="2108160" y="4174560"/>
              <a:ext cx="5675040" cy="360"/>
            </a:xfrm>
            <a:custGeom>
              <a:avLst/>
              <a:gdLst>
                <a:gd name="textAreaLeft" fmla="*/ 0 w 5675040"/>
                <a:gd name="textAreaRight" fmla="*/ 5675760 w 5675040"/>
                <a:gd name="textAreaTop" fmla="*/ 0 h 360"/>
                <a:gd name="textAreaBottom" fmla="*/ 1440 h 3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280" bIns="-4428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79" name="CustomShape 28"/>
            <p:cNvSpPr/>
            <p:nvPr/>
          </p:nvSpPr>
          <p:spPr>
            <a:xfrm>
              <a:off x="2134440" y="4651920"/>
              <a:ext cx="5587200" cy="360"/>
            </a:xfrm>
            <a:custGeom>
              <a:avLst/>
              <a:gdLst>
                <a:gd name="textAreaLeft" fmla="*/ 0 w 5587200"/>
                <a:gd name="textAreaRight" fmla="*/ 5587920 w 5587200"/>
                <a:gd name="textAreaTop" fmla="*/ 0 h 360"/>
                <a:gd name="textAreaBottom" fmla="*/ 1440 h 36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280" bIns="-4428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0" name="CustomShape 29"/>
            <p:cNvSpPr/>
            <p:nvPr/>
          </p:nvSpPr>
          <p:spPr>
            <a:xfrm>
              <a:off x="2738520" y="3439080"/>
              <a:ext cx="360" cy="1372680"/>
            </a:xfrm>
            <a:custGeom>
              <a:avLst/>
              <a:gdLst>
                <a:gd name="textAreaLeft" fmla="*/ 0 w 360"/>
                <a:gd name="textAreaRight" fmla="*/ 1440 w 360"/>
                <a:gd name="textAreaTop" fmla="*/ 0 h 1372680"/>
                <a:gd name="textAreaBottom" fmla="*/ 1373400 h 137268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1" name="CustomShape 30"/>
            <p:cNvSpPr/>
            <p:nvPr/>
          </p:nvSpPr>
          <p:spPr>
            <a:xfrm>
              <a:off x="4060800" y="3439440"/>
              <a:ext cx="360" cy="1347840"/>
            </a:xfrm>
            <a:custGeom>
              <a:avLst/>
              <a:gdLst>
                <a:gd name="textAreaLeft" fmla="*/ 0 w 360"/>
                <a:gd name="textAreaRight" fmla="*/ 1440 w 360"/>
                <a:gd name="textAreaTop" fmla="*/ 0 h 1347840"/>
                <a:gd name="textAreaBottom" fmla="*/ 1348560 h 134784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2" name="CustomShape 31"/>
            <p:cNvSpPr/>
            <p:nvPr/>
          </p:nvSpPr>
          <p:spPr>
            <a:xfrm flipH="1">
              <a:off x="5497920" y="3439440"/>
              <a:ext cx="2520" cy="1347840"/>
            </a:xfrm>
            <a:custGeom>
              <a:avLst/>
              <a:gdLst>
                <a:gd name="textAreaLeft" fmla="*/ 360 w 2520"/>
                <a:gd name="textAreaRight" fmla="*/ 3600 w 2520"/>
                <a:gd name="textAreaTop" fmla="*/ 0 h 1347840"/>
                <a:gd name="textAreaBottom" fmla="*/ 1348560 h 134784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3" name="CustomShape 32"/>
            <p:cNvSpPr/>
            <p:nvPr/>
          </p:nvSpPr>
          <p:spPr>
            <a:xfrm>
              <a:off x="6913080" y="3439440"/>
              <a:ext cx="360" cy="1347840"/>
            </a:xfrm>
            <a:custGeom>
              <a:avLst/>
              <a:gdLst>
                <a:gd name="textAreaLeft" fmla="*/ 0 w 360"/>
                <a:gd name="textAreaRight" fmla="*/ 1080 w 360"/>
                <a:gd name="textAreaTop" fmla="*/ 0 h 1347840"/>
                <a:gd name="textAreaBottom" fmla="*/ 1348560 h 1347840"/>
              </a:gdLst>
              <a:ahLst/>
              <a:rect l="textAreaLeft" t="textAreaTop" r="textAreaRight" b="textAreaBottom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4" name="CustomShape 33"/>
            <p:cNvSpPr/>
            <p:nvPr/>
          </p:nvSpPr>
          <p:spPr>
            <a:xfrm>
              <a:off x="2611080" y="3697200"/>
              <a:ext cx="246240" cy="93240"/>
            </a:xfrm>
            <a:prstGeom prst="donut">
              <a:avLst>
                <a:gd name="adj" fmla="val 2500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21240" bIns="2124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5" name="CustomShape 34"/>
            <p:cNvSpPr/>
            <p:nvPr/>
          </p:nvSpPr>
          <p:spPr>
            <a:xfrm>
              <a:off x="5397480" y="3697200"/>
              <a:ext cx="207720" cy="93240"/>
            </a:xfrm>
            <a:prstGeom prst="donut">
              <a:avLst>
                <a:gd name="adj" fmla="val 2500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21240" bIns="2124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6" name="CustomShape 35"/>
            <p:cNvSpPr/>
            <p:nvPr/>
          </p:nvSpPr>
          <p:spPr>
            <a:xfrm>
              <a:off x="3958920" y="4116600"/>
              <a:ext cx="244080" cy="88920"/>
            </a:xfrm>
            <a:prstGeom prst="donut">
              <a:avLst>
                <a:gd name="adj" fmla="val 2500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18360" bIns="1836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7" name="CustomShape 36"/>
            <p:cNvSpPr/>
            <p:nvPr/>
          </p:nvSpPr>
          <p:spPr>
            <a:xfrm>
              <a:off x="5397480" y="4116600"/>
              <a:ext cx="207720" cy="88920"/>
            </a:xfrm>
            <a:prstGeom prst="donut">
              <a:avLst>
                <a:gd name="adj" fmla="val 2500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18360" bIns="1836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8" name="CustomShape 37"/>
            <p:cNvSpPr/>
            <p:nvPr/>
          </p:nvSpPr>
          <p:spPr>
            <a:xfrm>
              <a:off x="6721200" y="4116600"/>
              <a:ext cx="348120" cy="112680"/>
            </a:xfrm>
            <a:prstGeom prst="donut">
              <a:avLst>
                <a:gd name="adj" fmla="val 2500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34920" bIns="3492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89" name="CustomShape 38"/>
            <p:cNvSpPr/>
            <p:nvPr/>
          </p:nvSpPr>
          <p:spPr>
            <a:xfrm>
              <a:off x="2611080" y="4601880"/>
              <a:ext cx="246240" cy="88200"/>
            </a:xfrm>
            <a:prstGeom prst="donut">
              <a:avLst>
                <a:gd name="adj" fmla="val 2500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17640" bIns="1764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90" name="CustomShape 39"/>
            <p:cNvSpPr/>
            <p:nvPr/>
          </p:nvSpPr>
          <p:spPr>
            <a:xfrm>
              <a:off x="6784200" y="4601880"/>
              <a:ext cx="284040" cy="88200"/>
            </a:xfrm>
            <a:prstGeom prst="donut">
              <a:avLst>
                <a:gd name="adj" fmla="val 2500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17640" bIns="17640" anchor="t">
              <a:noAutofit/>
            </a:bodyPr>
            <a:p>
              <a:pPr>
                <a:lnSpc>
                  <a:spcPct val="100000"/>
                </a:lnSpc>
              </a:pPr>
              <a:endParaRPr b="0" lang="cs-CZ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Komunikace ve službách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CustomShape 2"/>
          <p:cNvSpPr/>
          <p:nvPr/>
        </p:nvSpPr>
        <p:spPr>
          <a:xfrm>
            <a:off x="0" y="1324440"/>
            <a:ext cx="9142200" cy="33555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4000"/>
          </a:bodyPr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Nedostatečné naslouchání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Absence empatie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Nepřesné vyjádření sdělovaného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Nevhodné doprovodné chování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Rozkazovací způsob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Nezdvořilost, neúcta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Agrese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Lhaní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Povýšenost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Neurčitá vyjádření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549360" indent="-4111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Největší chyby u telefonistů - př. energie, investice, vymahačství, operátoři, internetové portály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4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4572DE9-7D6A-481D-B13A-BEEA4B50517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Základní pojmy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4000"/>
          </a:bodyPr>
          <a:p>
            <a:pPr marL="431280" indent="-32292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Tahoma"/>
              </a:rPr>
              <a:t>management služeb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1280" indent="-32292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Tahoma"/>
              </a:rPr>
              <a:t>plánování služeb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1280" indent="-32292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Tahoma"/>
              </a:rPr>
              <a:t>rozhodování o uvedení služeb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1280" indent="-32292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Tahoma"/>
              </a:rPr>
              <a:t>vedení lidí v oblasti služeb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1280" indent="-32292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Tahoma"/>
              </a:rPr>
              <a:t>organizování podniku služeb;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1280" indent="-32292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ff0066"/>
                </a:solidFill>
                <a:latin typeface="Arial"/>
                <a:ea typeface="Tahoma"/>
              </a:rPr>
              <a:t>A??</a:t>
            </a:r>
            <a:r>
              <a:rPr b="0" lang="cs-CZ" sz="3200" spc="-1" strike="noStrike">
                <a:solidFill>
                  <a:srgbClr val="ff0066"/>
                </a:solidFill>
                <a:latin typeface="Calibri"/>
                <a:ea typeface="Microsoft YaHei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2468E53-F23A-4708-B32E-6835BA3D410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0" y="319680"/>
            <a:ext cx="9142200" cy="13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Komunikace - Informační systémy služeb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CustomShape 2"/>
          <p:cNvSpPr/>
          <p:nvPr/>
        </p:nvSpPr>
        <p:spPr>
          <a:xfrm>
            <a:off x="0" y="1620000"/>
            <a:ext cx="9142200" cy="3420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8000"/>
          </a:bodyPr>
          <a:p>
            <a:pPr marL="673920" indent="-5040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Nutné pro shromažďování, vyhodnocování a uchovávání důležitých dat – 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nebezpečí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Příklady v odvětví služeb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Bankovní systémy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Veřejné služby –</a:t>
            </a:r>
            <a:r>
              <a:rPr b="1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Letecká doprava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Rezervační systémy v hotelovém průmyslu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Distribuční systémy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Internetový obchod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Telekomunikace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Poradenství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673920" indent="-50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Správa nemovitostí, realitní činnost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8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58095D6-26B2-4F3F-A15E-4F7B5EDC4B8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Mezinárodní management služeb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5000"/>
          </a:bodyPr>
          <a:p>
            <a:pPr marL="684360" indent="-5126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Vznik multinacionálních korporací v rámci globalizace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684360" indent="-5126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684360" indent="-5126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Multikulturní týmy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684360" indent="-5126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Odlišné požadavky na poskytování služeb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684360" indent="-512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Přesouvání sídel do míst s nižšími ………………. (Indie služby, Čína výroba)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2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0620E70-6CCB-4895-91E7-EFFCF81CD1C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Mezinárodní management služeb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0000"/>
          </a:bodyPr>
          <a:p>
            <a:pPr marL="461160" indent="-44604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Faktory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ovlivňující úspěch v multikulturním prostředí: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80680" indent="-43488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………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., …….., komunikační  a koordinační dovednosti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80680" indent="-43488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znalost …….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80680" indent="-43488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osobnostní vyzrálost, kulturní empatie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80680" indent="-43488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schopnost naslouchání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80680" indent="-43488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flexibilita, touha učit se novým věcem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80680" indent="-43488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adaptabilita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80680" indent="-43488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schopnost samostatné práce a rozhodování ve ztížených podmínkách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6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79B49C1-DEAE-4649-81C1-5964AE59D97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Facility management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6000"/>
          </a:bodyPr>
          <a:p>
            <a:pPr marL="900360" indent="-674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Společnosti vykonávající rozmanité služby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z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a klienta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00360" indent="-674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Některé garantují ………………………... oproti situaci, kdy si služby zajišťuje klient vlastními silami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00360" indent="-674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Příklady: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00360" indent="-674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technické zabezpečení budov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00360" indent="-674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00360" indent="-674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00360" indent="-674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900360" indent="-67428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0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4C57280-6FE0-4331-BD2A-66300191218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Operační management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6000"/>
          </a:bodyPr>
          <a:p>
            <a:pPr marL="579960" indent="-434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Primárně ……... pyramidy u výrobních podniků 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79960" indent="-434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Řízení zásob, ale také ………………………………….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79960" indent="-4341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Rozsah OM záleží na vybraném odvětví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4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B444822-A823-4E17-ADCD-4D80B440872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Operační rizika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489240" indent="-4752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Obecně riziko ……………………………….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89240" indent="-4752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Větší důraz na OR ve finančním sektoru – pojišťovnictví a bankovnictví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8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2B901B3-5D70-4D00-BB55-C2857166D80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Operační rizika např. v pojišťovnictví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0000"/>
          </a:bodyPr>
          <a:p>
            <a:pPr marL="592200" indent="-443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Podvody …………….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92200" indent="-443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Bezpečnost ………………………….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92200" indent="-443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Nehody nebo ……………………...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92200" indent="-4435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Nefunkčnost ……………………….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2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94E2164-0D03-4179-977A-38ACD3ADF27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ustomShape 5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Operační rizika 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CustomShape 5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846000" indent="-633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CustomShape 5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6" name="CustomShape 5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D618B5E-18F1-4B60-B405-C66A27176C1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7" name="" descr=""/>
          <p:cNvPicPr/>
          <p:nvPr/>
        </p:nvPicPr>
        <p:blipFill>
          <a:blip r:embed="rId1"/>
          <a:stretch/>
        </p:blipFill>
        <p:spPr>
          <a:xfrm>
            <a:off x="360000" y="1440000"/>
            <a:ext cx="8640000" cy="360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Management procesu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44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Všechny procesy ……….. co ………………. 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344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Procesy chápány spíše v souvislosti s lidskými zdroji díky materiálové absenci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1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2EDB650-7F81-4CFC-B530-823B47CB071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55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Management procesu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CustomShape 56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Procesy následují cíl - </a:t>
            </a:r>
            <a:endParaRPr b="0" lang="cs-CZ" sz="3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  <a:p>
            <a:endParaRPr b="0" lang="cs-CZ" sz="3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  <a:p>
            <a:endParaRPr b="0" lang="cs-CZ" sz="3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  <a:p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U služeb standardizace procesu poskytování služeb</a:t>
            </a:r>
            <a:endParaRPr b="0" lang="cs-CZ" sz="3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</p:txBody>
      </p:sp>
      <p:sp>
        <p:nvSpPr>
          <p:cNvPr id="334" name="CustomShape 57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5" name="CustomShape 58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28FCD1A-2EE1-41A0-AFE5-1CCFC2C7A3A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Pojetí managementu služeb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 marL="492120" indent="-368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Nelze ………..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92120" indent="-368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Není přímo definované pro služby: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92120" indent="-368640">
              <a:lnSpc>
                <a:spcPct val="10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ahoma"/>
                <a:ea typeface="Tahoma"/>
              </a:rPr>
              <a:t>Management  je souhrnem všech činností vedoucího pracovníka, které směřují k určení optimálního postupu při plnění podnikových cílů, tedy organizování, účelné využívání a kombinace všech zdrojů a motivační vedení lidí.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D4002C6-C172-4C27-8D16-49672779B8E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59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Management procesu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CustomShape 60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Ke státnicím se zamyslet nad jednotlivými odvětvími a jaké mohou být konkrétní procesy.</a:t>
            </a:r>
            <a:endParaRPr b="0" lang="cs-CZ" sz="3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</p:txBody>
      </p:sp>
      <p:sp>
        <p:nvSpPr>
          <p:cNvPr id="338" name="CustomShape 61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9" name="CustomShape 62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B536AA3-E969-4524-9F79-E4B63F76FE5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Management jakosti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 marL="543240" indent="-533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ISO 9000 definuje produkt jako výrobek, ale ……………...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43240" indent="-533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Jakost procesu služby – snaha o ………………….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685080" indent="-5133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Kvalita jako synonymum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3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0DA0930-1782-4258-A6AE-9F0C0DBC401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1800" y="36000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Management jakosti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CustomShape 2"/>
          <p:cNvSpPr/>
          <p:nvPr/>
        </p:nvSpPr>
        <p:spPr>
          <a:xfrm>
            <a:off x="0" y="1080000"/>
            <a:ext cx="9142200" cy="4063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76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Nelze proces standardizace pro zjednodušené hodnocení jakosti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br>
              <a:rPr sz="2200"/>
            </a:b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Standardizace alespoň u povýrobních etap: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snadná ……</a:t>
            </a:r>
            <a:r>
              <a:rPr b="1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...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 a užití produktu</a:t>
            </a:r>
            <a:endParaRPr b="0" lang="cs-CZ" sz="2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Times New Roman"/>
                <a:ea typeface="SymbolMT"/>
              </a:rPr>
              <a:t>d</a:t>
            </a:r>
            <a:r>
              <a:rPr b="1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ostupnost ………….</a:t>
            </a:r>
            <a:endParaRPr b="0" lang="cs-CZ" sz="2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SymbolMT"/>
              </a:rPr>
              <a:t>j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akost a rozsah ……</a:t>
            </a:r>
            <a:r>
              <a:rPr b="1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..</a:t>
            </a:r>
            <a:endParaRPr b="0" lang="cs-CZ" sz="2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SymbolMT"/>
              </a:rPr>
              <a:t>v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časná a profesionální reakce na ……</a:t>
            </a:r>
            <a:r>
              <a:rPr b="1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.</a:t>
            </a:r>
            <a:endParaRPr b="0" lang="cs-CZ" sz="2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SymbolMT"/>
              </a:rPr>
              <a:t>s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nadná </a:t>
            </a:r>
            <a:r>
              <a:rPr b="1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likvidace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TimesNewRomanPSMT"/>
              </a:rPr>
              <a:t> produktu po …………………….</a:t>
            </a:r>
            <a:endParaRPr b="0" lang="cs-CZ" sz="2200" spc="-1" strike="noStrike">
              <a:solidFill>
                <a:srgbClr val="000000"/>
              </a:solidFill>
              <a:latin typeface="TimesNewRomanPSMT"/>
              <a:ea typeface="TimesNewRomanPSMT"/>
            </a:endParaRPr>
          </a:p>
        </p:txBody>
      </p:sp>
      <p:sp>
        <p:nvSpPr>
          <p:cNvPr id="346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7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10263A1-8D90-4B45-84B6-D7C8BA3A141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Management jakosti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6000"/>
          </a:bodyPr>
          <a:p>
            <a:pPr marL="338400" indent="-3355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Požadavky na kvalitu u služeb: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4" marL="1036800" indent="-207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odborná …………….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4" marL="1036800" indent="-207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…………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. služby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4" marL="1036800" indent="-207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vhodné …………..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4" marL="1036800" indent="-207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spolehlivost ………….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1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141023F-FF47-48B6-9827-10F6B52F944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0" y="1440000"/>
            <a:ext cx="9142200" cy="161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0" y="3673080"/>
            <a:ext cx="9142200" cy="12168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Historie managementu služeb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4000"/>
          </a:bodyPr>
          <a:p>
            <a:pPr marL="406080" indent="-30384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Díky rozmanitosti služeb není možné jednoznačně klasifikovat.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06080" indent="-30384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Socialistické X kapitalistické pojetí služeb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 – jaký je rozdíl?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06080" indent="-30384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Tržní X netržní pojetí služeb – které jsou starší?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4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CC34289-4589-4889-9736-39E254A2040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5040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Současné trendy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7800" y="792360"/>
            <a:ext cx="9142200" cy="406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1000"/>
          </a:bodyPr>
          <a:p>
            <a:pPr marL="567360" indent="-425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soběstačnost zákazníka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7360" indent="-425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spolupráce s ……….. či jiným ……………..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7360" indent="-425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Nabídka …………………… - COVID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7360" indent="-425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Vyhledávání …………………….. – např. Damejidlo při COVIDU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7360" indent="-4251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homeoffice, atd..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7360" indent="-4251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………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... ve velkém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7360" indent="-4251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umělá inteligence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7360" indent="-4251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automatizace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7360" indent="-4251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udržitelné podnikání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797AFB3-6A41-45F0-954F-67DA6CBF776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Cíle managementu služeb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5000"/>
          </a:bodyPr>
          <a:p>
            <a:pPr marL="505440" indent="-3783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prosazování jakosti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5440" indent="-3783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sledovanost surovin a bezpečnost doprovodných produktů – </a:t>
            </a:r>
            <a:br>
              <a:rPr sz="2800"/>
            </a:b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5440" indent="-3783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snižování provozních nákladů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-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5440" indent="-3783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u tržních služeb ………………..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5440" indent="-3783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u netržních služeb ………………………………………………………………….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5440" indent="-3783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zajištění shody se standardy a ……………………..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5440" indent="-37836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zajištění konkurenceschopnosti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2F8562F-914F-460D-8C95-6DCD9E44C6A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Rozhodování ve službách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7000"/>
          </a:bodyPr>
          <a:p>
            <a:pPr marL="474120" indent="-35496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snaha o dosažení stanovených …………….. organizace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4120" indent="-35496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při splnění určitého ………………….. plánu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4120" indent="-35496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za předpokladu předcházení …………………...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75480" indent="-3636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Jaká znáte rizika objevující se více v rozhodování ve službách?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(ne obecná)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718444B-4FA2-4155-BE46-61FEB7DCA79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0" y="654840"/>
            <a:ext cx="9142200" cy="66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DejaVu Sans"/>
              </a:rPr>
              <a:t>Rizika u služeb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7000"/>
          </a:bodyPr>
          <a:p>
            <a:pPr marL="593280" indent="-444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sezónnost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93280" indent="-444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snadný vstup konkurence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93280" indent="-444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snadné napodobení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93280" indent="-444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rychlý………………...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93280" indent="-444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nutnost ………………….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93280" indent="-4446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rizika specifická pro dané odvětví –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8395778-72AE-44CB-9F23-CC726E56005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2024-02-22T12:08:28Z</dcterms:modified>
  <cp:revision>158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