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2"/>
  </p:notesMasterIdLst>
  <p:handoutMasterIdLst>
    <p:handoutMasterId r:id="rId43"/>
  </p:handoutMasterIdLst>
  <p:sldIdLst>
    <p:sldId id="563" r:id="rId2"/>
    <p:sldId id="400" r:id="rId3"/>
    <p:sldId id="441" r:id="rId4"/>
    <p:sldId id="561" r:id="rId5"/>
    <p:sldId id="533" r:id="rId6"/>
    <p:sldId id="520" r:id="rId7"/>
    <p:sldId id="534" r:id="rId8"/>
    <p:sldId id="532" r:id="rId9"/>
    <p:sldId id="530" r:id="rId10"/>
    <p:sldId id="529" r:id="rId11"/>
    <p:sldId id="535" r:id="rId12"/>
    <p:sldId id="536" r:id="rId13"/>
    <p:sldId id="528" r:id="rId14"/>
    <p:sldId id="537" r:id="rId15"/>
    <p:sldId id="538" r:id="rId16"/>
    <p:sldId id="539" r:id="rId17"/>
    <p:sldId id="540" r:id="rId18"/>
    <p:sldId id="541" r:id="rId19"/>
    <p:sldId id="527" r:id="rId20"/>
    <p:sldId id="526" r:id="rId21"/>
    <p:sldId id="525" r:id="rId22"/>
    <p:sldId id="543" r:id="rId23"/>
    <p:sldId id="524" r:id="rId24"/>
    <p:sldId id="542" r:id="rId25"/>
    <p:sldId id="553" r:id="rId26"/>
    <p:sldId id="544" r:id="rId27"/>
    <p:sldId id="550" r:id="rId28"/>
    <p:sldId id="551" r:id="rId29"/>
    <p:sldId id="552" r:id="rId30"/>
    <p:sldId id="522" r:id="rId31"/>
    <p:sldId id="555" r:id="rId32"/>
    <p:sldId id="556" r:id="rId33"/>
    <p:sldId id="557" r:id="rId34"/>
    <p:sldId id="558" r:id="rId35"/>
    <p:sldId id="560" r:id="rId36"/>
    <p:sldId id="554" r:id="rId37"/>
    <p:sldId id="559" r:id="rId38"/>
    <p:sldId id="521" r:id="rId39"/>
    <p:sldId id="545" r:id="rId40"/>
    <p:sldId id="562" r:id="rId41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Holec" initials="PH" lastIdx="1" clrIdx="0">
    <p:extLst>
      <p:ext uri="{19B8F6BF-5375-455C-9EA6-DF929625EA0E}">
        <p15:presenceInfo xmlns:p15="http://schemas.microsoft.com/office/powerpoint/2012/main" userId="S::pavel.holec@tul.cz::168dc419-4436-452b-b75a-cd243a5e6b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61953F"/>
    <a:srgbClr val="45821C"/>
    <a:srgbClr val="F3F3F3"/>
    <a:srgbClr val="F4F9F1"/>
    <a:srgbClr val="171CE5"/>
    <a:srgbClr val="FF0066"/>
    <a:srgbClr val="FF0000"/>
    <a:srgbClr val="8C6850"/>
    <a:srgbClr val="6C4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5214" autoAdjust="0"/>
  </p:normalViewPr>
  <p:slideViewPr>
    <p:cSldViewPr>
      <p:cViewPr varScale="1">
        <p:scale>
          <a:sx n="122" d="100"/>
          <a:sy n="122" d="100"/>
        </p:scale>
        <p:origin x="10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0"/>
    </p:cViewPr>
  </p:sorterViewPr>
  <p:notesViewPr>
    <p:cSldViewPr>
      <p:cViewPr varScale="1">
        <p:scale>
          <a:sx n="84" d="100"/>
          <a:sy n="84" d="100"/>
        </p:scale>
        <p:origin x="289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7739722-8F26-4183-9695-A3EBB2EEE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7F8A1C4-089E-44BB-8EF6-E3E725206BE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05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083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89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464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5812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65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4574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073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2885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155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607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7163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5916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3154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992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4931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4764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4296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9020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9292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7730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438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8796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5074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021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7120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597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657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248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99110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623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138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80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96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854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316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17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623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FF2A-DAEF-41F9-8524-A794C53AD2A9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5C8-7006-4A5C-8DE5-E66CB1FD63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98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2D40-35C4-4C2E-8A29-278A8A2D3C3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107D-5322-42A9-ABC3-A3558B4680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C2-92DE-413E-A815-EAE8B8E8E910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0BAB-90BD-4608-AA57-A5F22B1A15F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3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6311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6818-3E2B-4279-A660-807538603A8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A4DF-EB75-47C3-9C83-7CCEE2CA817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F50A9-4961-4301-AF0C-9BBE82397DD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DC7-21DD-477C-A362-2854D2B441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4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07F-81D4-475C-B569-23FE7B0D661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A743-C8D9-465E-962B-A4BA812777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A6E5-7089-497A-81D9-777423E2018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FE4A-BC6C-4F83-BE4B-041BACE523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B29-4B75-4FC1-BAC2-9CFCD5D251E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E62-0A33-4A4E-8805-B3435EF75E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4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DB4-07D9-4F95-8CFD-55AFB616120E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2A29-8DF8-4EDE-8471-4C1842DE30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9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AA6-D528-4D5B-8B7D-0285B2ED82F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8C-31F9-4CBB-8C25-5662C211EA8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7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6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/>
        </p:nvSpPr>
        <p:spPr>
          <a:xfrm>
            <a:off x="2898069" y="3535802"/>
            <a:ext cx="6400800" cy="74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7030A0"/>
                </a:solidFill>
              </a:rPr>
              <a:t>Inovace stávajících nebo tvorba nových metodických a elektronických studijních materiálů v </a:t>
            </a:r>
            <a:r>
              <a:rPr lang="cs-CZ" b="1" dirty="0" err="1">
                <a:solidFill>
                  <a:srgbClr val="7030A0"/>
                </a:solidFill>
              </a:rPr>
              <a:t>ČJ</a:t>
            </a:r>
            <a:r>
              <a:rPr lang="cs-CZ" b="1" dirty="0">
                <a:solidFill>
                  <a:srgbClr val="7030A0"/>
                </a:solidFill>
              </a:rPr>
              <a:t> nebo AJ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98069" y="4781652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Pavel Holec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2880117"/>
            <a:ext cx="838200" cy="295275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4" y="630350"/>
            <a:ext cx="6602095" cy="859790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>
          <a:xfrm>
            <a:off x="2805851" y="1816103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2" name="Obrázek 11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64" y="6009259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4" y="6037834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4" y="6047359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76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Initiation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radical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bipolymerization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 err="1"/>
                  <a:t>homolytic</a:t>
                </a:r>
                <a:r>
                  <a:rPr lang="en-US" dirty="0"/>
                  <a:t> decay of initiator I produces 2 radicals R·</a:t>
                </a: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𝐼𝑛𝑖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𝑖𝑛𝐼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𝐼𝑛𝑖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cs-CZ" dirty="0"/>
              </a:p>
              <a:p>
                <a:r>
                  <a:rPr lang="en-US" dirty="0"/>
                  <a:t>however, two growth centers may arise</a:t>
                </a:r>
              </a:p>
              <a:p>
                <a:pPr lvl="1"/>
                <a:r>
                  <a:rPr lang="en-US" dirty="0"/>
                  <a:t>one on the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 monomer and the other on the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2</a:t>
                </a:r>
                <a:r>
                  <a:rPr lang="en-US" dirty="0"/>
                  <a:t> monomer</a:t>
                </a:r>
                <a:endParaRPr lang="cs-CZ" baseline="-25000" dirty="0"/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𝐼𝑛𝑖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∙+</m:t>
                      </m:r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𝐼𝑛𝑖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𝐼𝑛𝑖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𝐼𝑛𝑖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cs-CZ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 t="-2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Promotion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radical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bipolymerization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thus, </a:t>
                </a:r>
                <a:r>
                  <a:rPr lang="en-US" dirty="0" err="1"/>
                  <a:t>bipolymerization</a:t>
                </a:r>
                <a:r>
                  <a:rPr lang="en-US" dirty="0"/>
                  <a:t> may appear to be not much more complicated than </a:t>
                </a:r>
                <a:r>
                  <a:rPr lang="en-US" dirty="0" err="1"/>
                  <a:t>homopolymerization</a:t>
                </a:r>
                <a:endParaRPr lang="en-US" dirty="0"/>
              </a:p>
              <a:p>
                <a:pPr lvl="1"/>
                <a:r>
                  <a:rPr lang="en-US" dirty="0"/>
                  <a:t>however, the multiplication of possible reactions occurs again in the case of promotion</a:t>
                </a:r>
              </a:p>
              <a:p>
                <a:r>
                  <a:rPr lang="en-US" dirty="0"/>
                  <a:t>if only the last unit of the growth chain affects the addition of a new measure, 4 reactions can occur</a:t>
                </a:r>
              </a:p>
              <a:p>
                <a:pPr lvl="1"/>
                <a:r>
                  <a:rPr lang="en-US" dirty="0"/>
                  <a:t>rate constants correspond to individual reactions </a:t>
                </a:r>
                <a:r>
                  <a:rPr lang="cs-CZ" dirty="0" err="1" smtClean="0"/>
                  <a:t>k</a:t>
                </a:r>
                <a:r>
                  <a:rPr lang="cs-CZ" baseline="-25000" dirty="0" err="1" smtClean="0"/>
                  <a:t>ij</a:t>
                </a:r>
                <a:endParaRPr lang="cs-CZ" baseline="-25000" dirty="0" smtClean="0"/>
              </a:p>
              <a:p>
                <a:pPr lvl="1"/>
                <a:endParaRPr lang="cs-CZ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·+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</m:groupCh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groupCh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·+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groupCh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·+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groupCh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cs-CZ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908" t="-2729" r="-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Termination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radical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bipolymerization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this time the same as for </a:t>
            </a:r>
            <a:r>
              <a:rPr lang="en-US" dirty="0" err="1"/>
              <a:t>homopolymerization</a:t>
            </a:r>
            <a:endParaRPr lang="en-US" dirty="0"/>
          </a:p>
          <a:p>
            <a:pPr lvl="1"/>
            <a:r>
              <a:rPr lang="en-US" dirty="0"/>
              <a:t>recombination (pairing)</a:t>
            </a:r>
          </a:p>
          <a:p>
            <a:pPr lvl="2"/>
            <a:r>
              <a:rPr lang="en-US" dirty="0"/>
              <a:t>a single bond is formed between the radicals</a:t>
            </a:r>
            <a:endParaRPr lang="cs-CZ" dirty="0">
              <a:ea typeface="Cambria Math" panose="02040503050406030204" pitchFamily="18" charset="0"/>
            </a:endParaRPr>
          </a:p>
          <a:p>
            <a:pPr lvl="2"/>
            <a:endParaRPr lang="cs-CZ" dirty="0"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cs-CZ" dirty="0">
                <a:ea typeface="Cambria Math" panose="02040503050406030204" pitchFamily="18" charset="0"/>
              </a:rPr>
              <a:t>[CH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]</a:t>
            </a:r>
            <a:r>
              <a:rPr lang="cs-CZ" baseline="-25000" dirty="0">
                <a:ea typeface="Cambria Math" panose="02040503050406030204" pitchFamily="18" charset="0"/>
              </a:rPr>
              <a:t>n</a:t>
            </a:r>
            <a:r>
              <a:rPr lang="cs-CZ" dirty="0">
                <a:ea typeface="Cambria Math" panose="02040503050406030204" pitchFamily="18" charset="0"/>
              </a:rPr>
              <a:t>· + ·[CH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]</a:t>
            </a:r>
            <a:r>
              <a:rPr lang="cs-CZ" baseline="-25000" dirty="0">
                <a:ea typeface="Cambria Math" panose="02040503050406030204" pitchFamily="18" charset="0"/>
              </a:rPr>
              <a:t>m</a:t>
            </a:r>
            <a:r>
              <a:rPr lang="cs-CZ" dirty="0">
                <a:ea typeface="Cambria Math" panose="02040503050406030204" pitchFamily="18" charset="0"/>
              </a:rPr>
              <a:t> → [CH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]</a:t>
            </a:r>
            <a:r>
              <a:rPr lang="cs-CZ" baseline="-25000" dirty="0" err="1">
                <a:ea typeface="Cambria Math" panose="02040503050406030204" pitchFamily="18" charset="0"/>
              </a:rPr>
              <a:t>n+m</a:t>
            </a:r>
            <a:endParaRPr lang="cs-CZ" baseline="-25000" dirty="0">
              <a:ea typeface="Cambria Math" panose="02040503050406030204" pitchFamily="18" charset="0"/>
            </a:endParaRPr>
          </a:p>
          <a:p>
            <a:pPr lvl="1"/>
            <a:endParaRPr lang="cs-CZ" dirty="0">
              <a:ea typeface="Cambria Math" panose="02040503050406030204" pitchFamily="18" charset="0"/>
            </a:endParaRPr>
          </a:p>
          <a:p>
            <a:pPr lvl="1"/>
            <a:r>
              <a:rPr lang="en-US" dirty="0">
                <a:ea typeface="Cambria Math" panose="02040503050406030204" pitchFamily="18" charset="0"/>
              </a:rPr>
              <a:t>disproportion</a:t>
            </a:r>
          </a:p>
          <a:p>
            <a:pPr lvl="2"/>
            <a:r>
              <a:rPr lang="en-US" dirty="0">
                <a:ea typeface="Cambria Math" panose="02040503050406030204" pitchFamily="18" charset="0"/>
              </a:rPr>
              <a:t>one molecule will provide a hydrogen and the other an electron to the radical</a:t>
            </a:r>
            <a:endParaRPr lang="cs-CZ" dirty="0">
              <a:ea typeface="Cambria Math" panose="02040503050406030204" pitchFamily="18" charset="0"/>
            </a:endParaRPr>
          </a:p>
          <a:p>
            <a:pPr lvl="2"/>
            <a:endParaRPr lang="cs-CZ" dirty="0"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cs-CZ" dirty="0">
                <a:ea typeface="Cambria Math" panose="02040503050406030204" pitchFamily="18" charset="0"/>
              </a:rPr>
              <a:t>[CH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]</a:t>
            </a:r>
            <a:r>
              <a:rPr lang="cs-CZ" baseline="-25000" dirty="0">
                <a:ea typeface="Cambria Math" panose="02040503050406030204" pitchFamily="18" charset="0"/>
              </a:rPr>
              <a:t>n</a:t>
            </a:r>
            <a:r>
              <a:rPr lang="cs-CZ" dirty="0">
                <a:ea typeface="Cambria Math" panose="02040503050406030204" pitchFamily="18" charset="0"/>
              </a:rPr>
              <a:t>· + ·CH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-CH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[CH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]</a:t>
            </a:r>
            <a:r>
              <a:rPr lang="cs-CZ" baseline="-25000" dirty="0">
                <a:ea typeface="Cambria Math" panose="02040503050406030204" pitchFamily="18" charset="0"/>
              </a:rPr>
              <a:t>m</a:t>
            </a:r>
            <a:r>
              <a:rPr lang="cs-CZ" dirty="0">
                <a:ea typeface="Cambria Math" panose="02040503050406030204" pitchFamily="18" charset="0"/>
              </a:rPr>
              <a:t> → [CH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]</a:t>
            </a:r>
            <a:r>
              <a:rPr lang="cs-CZ" baseline="-25000" dirty="0">
                <a:ea typeface="Cambria Math" panose="02040503050406030204" pitchFamily="18" charset="0"/>
              </a:rPr>
              <a:t>n</a:t>
            </a:r>
            <a:r>
              <a:rPr lang="cs-CZ" dirty="0">
                <a:ea typeface="Cambria Math" panose="02040503050406030204" pitchFamily="18" charset="0"/>
              </a:rPr>
              <a:t> + 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=CH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-[CH</a:t>
            </a:r>
            <a:r>
              <a:rPr lang="cs-CZ" baseline="-25000" dirty="0">
                <a:ea typeface="Cambria Math" panose="02040503050406030204" pitchFamily="18" charset="0"/>
              </a:rPr>
              <a:t>2</a:t>
            </a:r>
            <a:r>
              <a:rPr lang="cs-CZ" dirty="0">
                <a:ea typeface="Cambria Math" panose="02040503050406030204" pitchFamily="18" charset="0"/>
              </a:rPr>
              <a:t>]</a:t>
            </a:r>
            <a:r>
              <a:rPr lang="cs-CZ" baseline="-25000" dirty="0">
                <a:ea typeface="Cambria Math" panose="02040503050406030204" pitchFamily="18" charset="0"/>
              </a:rPr>
              <a:t>m</a:t>
            </a:r>
          </a:p>
        </p:txBody>
      </p:sp>
      <p:grpSp>
        <p:nvGrpSpPr>
          <p:cNvPr id="29" name="Skupina 28"/>
          <p:cNvGrpSpPr/>
          <p:nvPr/>
        </p:nvGrpSpPr>
        <p:grpSpPr>
          <a:xfrm>
            <a:off x="5015880" y="3553644"/>
            <a:ext cx="5259515" cy="523428"/>
            <a:chOff x="6494115" y="2646795"/>
            <a:chExt cx="5259515" cy="523428"/>
          </a:xfrm>
        </p:grpSpPr>
        <p:grpSp>
          <p:nvGrpSpPr>
            <p:cNvPr id="13" name="Skupina 12"/>
            <p:cNvGrpSpPr/>
            <p:nvPr/>
          </p:nvGrpSpPr>
          <p:grpSpPr>
            <a:xfrm>
              <a:off x="6494115" y="2771790"/>
              <a:ext cx="2473425" cy="195385"/>
              <a:chOff x="6850117" y="2898287"/>
              <a:chExt cx="2473425" cy="195385"/>
            </a:xfrm>
          </p:grpSpPr>
          <p:sp>
            <p:nvSpPr>
              <p:cNvPr id="7" name="Volný tvar 6"/>
              <p:cNvSpPr/>
              <p:nvPr/>
            </p:nvSpPr>
            <p:spPr>
              <a:xfrm>
                <a:off x="6850117" y="2899922"/>
                <a:ext cx="830059" cy="193750"/>
              </a:xfrm>
              <a:custGeom>
                <a:avLst/>
                <a:gdLst>
                  <a:gd name="connsiteX0" fmla="*/ 0 w 1726324"/>
                  <a:gd name="connsiteY0" fmla="*/ 402954 h 402954"/>
                  <a:gd name="connsiteX1" fmla="*/ 362607 w 1726324"/>
                  <a:gd name="connsiteY1" fmla="*/ 933 h 402954"/>
                  <a:gd name="connsiteX2" fmla="*/ 740980 w 1726324"/>
                  <a:gd name="connsiteY2" fmla="*/ 292595 h 402954"/>
                  <a:gd name="connsiteX3" fmla="*/ 1166649 w 1726324"/>
                  <a:gd name="connsiteY3" fmla="*/ 308361 h 402954"/>
                  <a:gd name="connsiteX4" fmla="*/ 1497724 w 1726324"/>
                  <a:gd name="connsiteY4" fmla="*/ 87644 h 402954"/>
                  <a:gd name="connsiteX5" fmla="*/ 1726324 w 1726324"/>
                  <a:gd name="connsiteY5" fmla="*/ 221650 h 40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6324" h="402954">
                    <a:moveTo>
                      <a:pt x="0" y="402954"/>
                    </a:moveTo>
                    <a:cubicBezTo>
                      <a:pt x="119555" y="211140"/>
                      <a:pt x="239110" y="19326"/>
                      <a:pt x="362607" y="933"/>
                    </a:cubicBezTo>
                    <a:cubicBezTo>
                      <a:pt x="486104" y="-17460"/>
                      <a:pt x="606973" y="241357"/>
                      <a:pt x="740980" y="292595"/>
                    </a:cubicBezTo>
                    <a:cubicBezTo>
                      <a:pt x="874987" y="343833"/>
                      <a:pt x="1040525" y="342519"/>
                      <a:pt x="1166649" y="308361"/>
                    </a:cubicBezTo>
                    <a:cubicBezTo>
                      <a:pt x="1292773" y="274202"/>
                      <a:pt x="1404445" y="102096"/>
                      <a:pt x="1497724" y="87644"/>
                    </a:cubicBezTo>
                    <a:cubicBezTo>
                      <a:pt x="1591003" y="73192"/>
                      <a:pt x="1658663" y="147421"/>
                      <a:pt x="1726324" y="221650"/>
                    </a:cubicBezTo>
                  </a:path>
                </a:pathLst>
              </a:cu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8256240" y="2898287"/>
                <a:ext cx="1067302" cy="195385"/>
              </a:xfrm>
              <a:custGeom>
                <a:avLst/>
                <a:gdLst>
                  <a:gd name="connsiteX0" fmla="*/ 0 w 2177518"/>
                  <a:gd name="connsiteY0" fmla="*/ 358329 h 398626"/>
                  <a:gd name="connsiteX1" fmla="*/ 630620 w 2177518"/>
                  <a:gd name="connsiteY1" fmla="*/ 366212 h 398626"/>
                  <a:gd name="connsiteX2" fmla="*/ 1111469 w 2177518"/>
                  <a:gd name="connsiteY2" fmla="*/ 3605 h 398626"/>
                  <a:gd name="connsiteX3" fmla="*/ 1749972 w 2177518"/>
                  <a:gd name="connsiteY3" fmla="*/ 192791 h 398626"/>
                  <a:gd name="connsiteX4" fmla="*/ 1915510 w 2177518"/>
                  <a:gd name="connsiteY4" fmla="*/ 397743 h 398626"/>
                  <a:gd name="connsiteX5" fmla="*/ 2167758 w 2177518"/>
                  <a:gd name="connsiteY5" fmla="*/ 255853 h 398626"/>
                  <a:gd name="connsiteX6" fmla="*/ 2104696 w 2177518"/>
                  <a:gd name="connsiteY6" fmla="*/ 58784 h 398626"/>
                  <a:gd name="connsiteX7" fmla="*/ 1907627 w 2177518"/>
                  <a:gd name="connsiteY7" fmla="*/ 11488 h 39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7518" h="398626">
                    <a:moveTo>
                      <a:pt x="0" y="358329"/>
                    </a:moveTo>
                    <a:cubicBezTo>
                      <a:pt x="222687" y="391831"/>
                      <a:pt x="445375" y="425333"/>
                      <a:pt x="630620" y="366212"/>
                    </a:cubicBezTo>
                    <a:cubicBezTo>
                      <a:pt x="815865" y="307091"/>
                      <a:pt x="924910" y="32508"/>
                      <a:pt x="1111469" y="3605"/>
                    </a:cubicBezTo>
                    <a:cubicBezTo>
                      <a:pt x="1298028" y="-25298"/>
                      <a:pt x="1615965" y="127101"/>
                      <a:pt x="1749972" y="192791"/>
                    </a:cubicBezTo>
                    <a:cubicBezTo>
                      <a:pt x="1883979" y="258481"/>
                      <a:pt x="1845879" y="387233"/>
                      <a:pt x="1915510" y="397743"/>
                    </a:cubicBezTo>
                    <a:cubicBezTo>
                      <a:pt x="1985141" y="408253"/>
                      <a:pt x="2136227" y="312346"/>
                      <a:pt x="2167758" y="255853"/>
                    </a:cubicBezTo>
                    <a:cubicBezTo>
                      <a:pt x="2199289" y="199360"/>
                      <a:pt x="2148051" y="99511"/>
                      <a:pt x="2104696" y="58784"/>
                    </a:cubicBezTo>
                    <a:cubicBezTo>
                      <a:pt x="2061341" y="18057"/>
                      <a:pt x="1984484" y="14772"/>
                      <a:pt x="1907627" y="11488"/>
                    </a:cubicBezTo>
                  </a:path>
                </a:pathLst>
              </a:cu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Plus 9"/>
              <p:cNvSpPr/>
              <p:nvPr/>
            </p:nvSpPr>
            <p:spPr>
              <a:xfrm>
                <a:off x="7896200" y="2899922"/>
                <a:ext cx="193750" cy="193750"/>
              </a:xfrm>
              <a:prstGeom prst="mathPlus">
                <a:avLst>
                  <a:gd name="adj1" fmla="val 7245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7703117" y="3035272"/>
                <a:ext cx="36000" cy="36000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8147687" y="3050770"/>
                <a:ext cx="36000" cy="36000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 rot="1282664">
              <a:off x="9943396" y="2646795"/>
              <a:ext cx="1810234" cy="523428"/>
              <a:chOff x="9881790" y="3308214"/>
              <a:chExt cx="1810234" cy="523428"/>
            </a:xfrm>
          </p:grpSpPr>
          <p:sp>
            <p:nvSpPr>
              <p:cNvPr id="21" name="Volný tvar 20"/>
              <p:cNvSpPr/>
              <p:nvPr/>
            </p:nvSpPr>
            <p:spPr>
              <a:xfrm rot="19276552">
                <a:off x="9881790" y="3637892"/>
                <a:ext cx="830059" cy="193750"/>
              </a:xfrm>
              <a:custGeom>
                <a:avLst/>
                <a:gdLst>
                  <a:gd name="connsiteX0" fmla="*/ 0 w 1726324"/>
                  <a:gd name="connsiteY0" fmla="*/ 402954 h 402954"/>
                  <a:gd name="connsiteX1" fmla="*/ 362607 w 1726324"/>
                  <a:gd name="connsiteY1" fmla="*/ 933 h 402954"/>
                  <a:gd name="connsiteX2" fmla="*/ 740980 w 1726324"/>
                  <a:gd name="connsiteY2" fmla="*/ 292595 h 402954"/>
                  <a:gd name="connsiteX3" fmla="*/ 1166649 w 1726324"/>
                  <a:gd name="connsiteY3" fmla="*/ 308361 h 402954"/>
                  <a:gd name="connsiteX4" fmla="*/ 1497724 w 1726324"/>
                  <a:gd name="connsiteY4" fmla="*/ 87644 h 402954"/>
                  <a:gd name="connsiteX5" fmla="*/ 1726324 w 1726324"/>
                  <a:gd name="connsiteY5" fmla="*/ 221650 h 40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6324" h="402954">
                    <a:moveTo>
                      <a:pt x="0" y="402954"/>
                    </a:moveTo>
                    <a:cubicBezTo>
                      <a:pt x="119555" y="211140"/>
                      <a:pt x="239110" y="19326"/>
                      <a:pt x="362607" y="933"/>
                    </a:cubicBezTo>
                    <a:cubicBezTo>
                      <a:pt x="486104" y="-17460"/>
                      <a:pt x="606973" y="241357"/>
                      <a:pt x="740980" y="292595"/>
                    </a:cubicBezTo>
                    <a:cubicBezTo>
                      <a:pt x="874987" y="343833"/>
                      <a:pt x="1040525" y="342519"/>
                      <a:pt x="1166649" y="308361"/>
                    </a:cubicBezTo>
                    <a:cubicBezTo>
                      <a:pt x="1292773" y="274202"/>
                      <a:pt x="1404445" y="102096"/>
                      <a:pt x="1497724" y="87644"/>
                    </a:cubicBezTo>
                    <a:cubicBezTo>
                      <a:pt x="1591003" y="73192"/>
                      <a:pt x="1658663" y="147421"/>
                      <a:pt x="1726324" y="221650"/>
                    </a:cubicBezTo>
                  </a:path>
                </a:pathLst>
              </a:cu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Volný tvar 21"/>
              <p:cNvSpPr/>
              <p:nvPr/>
            </p:nvSpPr>
            <p:spPr>
              <a:xfrm>
                <a:off x="10624722" y="3308214"/>
                <a:ext cx="1067302" cy="195385"/>
              </a:xfrm>
              <a:custGeom>
                <a:avLst/>
                <a:gdLst>
                  <a:gd name="connsiteX0" fmla="*/ 0 w 2177518"/>
                  <a:gd name="connsiteY0" fmla="*/ 358329 h 398626"/>
                  <a:gd name="connsiteX1" fmla="*/ 630620 w 2177518"/>
                  <a:gd name="connsiteY1" fmla="*/ 366212 h 398626"/>
                  <a:gd name="connsiteX2" fmla="*/ 1111469 w 2177518"/>
                  <a:gd name="connsiteY2" fmla="*/ 3605 h 398626"/>
                  <a:gd name="connsiteX3" fmla="*/ 1749972 w 2177518"/>
                  <a:gd name="connsiteY3" fmla="*/ 192791 h 398626"/>
                  <a:gd name="connsiteX4" fmla="*/ 1915510 w 2177518"/>
                  <a:gd name="connsiteY4" fmla="*/ 397743 h 398626"/>
                  <a:gd name="connsiteX5" fmla="*/ 2167758 w 2177518"/>
                  <a:gd name="connsiteY5" fmla="*/ 255853 h 398626"/>
                  <a:gd name="connsiteX6" fmla="*/ 2104696 w 2177518"/>
                  <a:gd name="connsiteY6" fmla="*/ 58784 h 398626"/>
                  <a:gd name="connsiteX7" fmla="*/ 1907627 w 2177518"/>
                  <a:gd name="connsiteY7" fmla="*/ 11488 h 39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7518" h="398626">
                    <a:moveTo>
                      <a:pt x="0" y="358329"/>
                    </a:moveTo>
                    <a:cubicBezTo>
                      <a:pt x="222687" y="391831"/>
                      <a:pt x="445375" y="425333"/>
                      <a:pt x="630620" y="366212"/>
                    </a:cubicBezTo>
                    <a:cubicBezTo>
                      <a:pt x="815865" y="307091"/>
                      <a:pt x="924910" y="32508"/>
                      <a:pt x="1111469" y="3605"/>
                    </a:cubicBezTo>
                    <a:cubicBezTo>
                      <a:pt x="1298028" y="-25298"/>
                      <a:pt x="1615965" y="127101"/>
                      <a:pt x="1749972" y="192791"/>
                    </a:cubicBezTo>
                    <a:cubicBezTo>
                      <a:pt x="1883979" y="258481"/>
                      <a:pt x="1845879" y="387233"/>
                      <a:pt x="1915510" y="397743"/>
                    </a:cubicBezTo>
                    <a:cubicBezTo>
                      <a:pt x="1985141" y="408253"/>
                      <a:pt x="2136227" y="312346"/>
                      <a:pt x="2167758" y="255853"/>
                    </a:cubicBezTo>
                    <a:cubicBezTo>
                      <a:pt x="2199289" y="199360"/>
                      <a:pt x="2148051" y="99511"/>
                      <a:pt x="2104696" y="58784"/>
                    </a:cubicBezTo>
                    <a:cubicBezTo>
                      <a:pt x="2061341" y="18057"/>
                      <a:pt x="1984484" y="14772"/>
                      <a:pt x="1907627" y="11488"/>
                    </a:cubicBezTo>
                  </a:path>
                </a:pathLst>
              </a:cu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7" name="Přímá spojnice se šipkou 26"/>
            <p:cNvCxnSpPr/>
            <p:nvPr/>
          </p:nvCxnSpPr>
          <p:spPr>
            <a:xfrm>
              <a:off x="9124374" y="2869482"/>
              <a:ext cx="720080" cy="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1415480" y="6021288"/>
            <a:ext cx="5968887" cy="226609"/>
            <a:chOff x="6494115" y="5733256"/>
            <a:chExt cx="5968887" cy="226609"/>
          </a:xfrm>
        </p:grpSpPr>
        <p:grpSp>
          <p:nvGrpSpPr>
            <p:cNvPr id="14" name="Skupina 13"/>
            <p:cNvGrpSpPr/>
            <p:nvPr/>
          </p:nvGrpSpPr>
          <p:grpSpPr>
            <a:xfrm>
              <a:off x="6494115" y="5733256"/>
              <a:ext cx="2473425" cy="195385"/>
              <a:chOff x="6850117" y="2898287"/>
              <a:chExt cx="2473425" cy="195385"/>
            </a:xfrm>
          </p:grpSpPr>
          <p:sp>
            <p:nvSpPr>
              <p:cNvPr id="15" name="Volný tvar 14"/>
              <p:cNvSpPr/>
              <p:nvPr/>
            </p:nvSpPr>
            <p:spPr>
              <a:xfrm>
                <a:off x="6850117" y="2899922"/>
                <a:ext cx="830059" cy="193750"/>
              </a:xfrm>
              <a:custGeom>
                <a:avLst/>
                <a:gdLst>
                  <a:gd name="connsiteX0" fmla="*/ 0 w 1726324"/>
                  <a:gd name="connsiteY0" fmla="*/ 402954 h 402954"/>
                  <a:gd name="connsiteX1" fmla="*/ 362607 w 1726324"/>
                  <a:gd name="connsiteY1" fmla="*/ 933 h 402954"/>
                  <a:gd name="connsiteX2" fmla="*/ 740980 w 1726324"/>
                  <a:gd name="connsiteY2" fmla="*/ 292595 h 402954"/>
                  <a:gd name="connsiteX3" fmla="*/ 1166649 w 1726324"/>
                  <a:gd name="connsiteY3" fmla="*/ 308361 h 402954"/>
                  <a:gd name="connsiteX4" fmla="*/ 1497724 w 1726324"/>
                  <a:gd name="connsiteY4" fmla="*/ 87644 h 402954"/>
                  <a:gd name="connsiteX5" fmla="*/ 1726324 w 1726324"/>
                  <a:gd name="connsiteY5" fmla="*/ 221650 h 40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6324" h="402954">
                    <a:moveTo>
                      <a:pt x="0" y="402954"/>
                    </a:moveTo>
                    <a:cubicBezTo>
                      <a:pt x="119555" y="211140"/>
                      <a:pt x="239110" y="19326"/>
                      <a:pt x="362607" y="933"/>
                    </a:cubicBezTo>
                    <a:cubicBezTo>
                      <a:pt x="486104" y="-17460"/>
                      <a:pt x="606973" y="241357"/>
                      <a:pt x="740980" y="292595"/>
                    </a:cubicBezTo>
                    <a:cubicBezTo>
                      <a:pt x="874987" y="343833"/>
                      <a:pt x="1040525" y="342519"/>
                      <a:pt x="1166649" y="308361"/>
                    </a:cubicBezTo>
                    <a:cubicBezTo>
                      <a:pt x="1292773" y="274202"/>
                      <a:pt x="1404445" y="102096"/>
                      <a:pt x="1497724" y="87644"/>
                    </a:cubicBezTo>
                    <a:cubicBezTo>
                      <a:pt x="1591003" y="73192"/>
                      <a:pt x="1658663" y="147421"/>
                      <a:pt x="1726324" y="221650"/>
                    </a:cubicBezTo>
                  </a:path>
                </a:pathLst>
              </a:cu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15"/>
              <p:cNvSpPr/>
              <p:nvPr/>
            </p:nvSpPr>
            <p:spPr>
              <a:xfrm>
                <a:off x="8256240" y="2898287"/>
                <a:ext cx="1067302" cy="195385"/>
              </a:xfrm>
              <a:custGeom>
                <a:avLst/>
                <a:gdLst>
                  <a:gd name="connsiteX0" fmla="*/ 0 w 2177518"/>
                  <a:gd name="connsiteY0" fmla="*/ 358329 h 398626"/>
                  <a:gd name="connsiteX1" fmla="*/ 630620 w 2177518"/>
                  <a:gd name="connsiteY1" fmla="*/ 366212 h 398626"/>
                  <a:gd name="connsiteX2" fmla="*/ 1111469 w 2177518"/>
                  <a:gd name="connsiteY2" fmla="*/ 3605 h 398626"/>
                  <a:gd name="connsiteX3" fmla="*/ 1749972 w 2177518"/>
                  <a:gd name="connsiteY3" fmla="*/ 192791 h 398626"/>
                  <a:gd name="connsiteX4" fmla="*/ 1915510 w 2177518"/>
                  <a:gd name="connsiteY4" fmla="*/ 397743 h 398626"/>
                  <a:gd name="connsiteX5" fmla="*/ 2167758 w 2177518"/>
                  <a:gd name="connsiteY5" fmla="*/ 255853 h 398626"/>
                  <a:gd name="connsiteX6" fmla="*/ 2104696 w 2177518"/>
                  <a:gd name="connsiteY6" fmla="*/ 58784 h 398626"/>
                  <a:gd name="connsiteX7" fmla="*/ 1907627 w 2177518"/>
                  <a:gd name="connsiteY7" fmla="*/ 11488 h 39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7518" h="398626">
                    <a:moveTo>
                      <a:pt x="0" y="358329"/>
                    </a:moveTo>
                    <a:cubicBezTo>
                      <a:pt x="222687" y="391831"/>
                      <a:pt x="445375" y="425333"/>
                      <a:pt x="630620" y="366212"/>
                    </a:cubicBezTo>
                    <a:cubicBezTo>
                      <a:pt x="815865" y="307091"/>
                      <a:pt x="924910" y="32508"/>
                      <a:pt x="1111469" y="3605"/>
                    </a:cubicBezTo>
                    <a:cubicBezTo>
                      <a:pt x="1298028" y="-25298"/>
                      <a:pt x="1615965" y="127101"/>
                      <a:pt x="1749972" y="192791"/>
                    </a:cubicBezTo>
                    <a:cubicBezTo>
                      <a:pt x="1883979" y="258481"/>
                      <a:pt x="1845879" y="387233"/>
                      <a:pt x="1915510" y="397743"/>
                    </a:cubicBezTo>
                    <a:cubicBezTo>
                      <a:pt x="1985141" y="408253"/>
                      <a:pt x="2136227" y="312346"/>
                      <a:pt x="2167758" y="255853"/>
                    </a:cubicBezTo>
                    <a:cubicBezTo>
                      <a:pt x="2199289" y="199360"/>
                      <a:pt x="2148051" y="99511"/>
                      <a:pt x="2104696" y="58784"/>
                    </a:cubicBezTo>
                    <a:cubicBezTo>
                      <a:pt x="2061341" y="18057"/>
                      <a:pt x="1984484" y="14772"/>
                      <a:pt x="1907627" y="11488"/>
                    </a:cubicBezTo>
                  </a:path>
                </a:pathLst>
              </a:cu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Plus 16"/>
              <p:cNvSpPr/>
              <p:nvPr/>
            </p:nvSpPr>
            <p:spPr>
              <a:xfrm>
                <a:off x="7896200" y="2899922"/>
                <a:ext cx="193750" cy="193750"/>
              </a:xfrm>
              <a:prstGeom prst="mathPlus">
                <a:avLst>
                  <a:gd name="adj1" fmla="val 7245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7716737" y="3029246"/>
                <a:ext cx="36000" cy="36000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8155787" y="3047246"/>
                <a:ext cx="36000" cy="36000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1" name="Přímá spojnice se šipkou 30"/>
            <p:cNvCxnSpPr/>
            <p:nvPr/>
          </p:nvCxnSpPr>
          <p:spPr>
            <a:xfrm>
              <a:off x="9124374" y="5862173"/>
              <a:ext cx="720080" cy="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Skupina 31"/>
            <p:cNvGrpSpPr/>
            <p:nvPr/>
          </p:nvGrpSpPr>
          <p:grpSpPr>
            <a:xfrm>
              <a:off x="9989577" y="5764480"/>
              <a:ext cx="2473425" cy="195385"/>
              <a:chOff x="6850117" y="2898287"/>
              <a:chExt cx="2473425" cy="195385"/>
            </a:xfrm>
          </p:grpSpPr>
          <p:sp>
            <p:nvSpPr>
              <p:cNvPr id="33" name="Volný tvar 32"/>
              <p:cNvSpPr/>
              <p:nvPr/>
            </p:nvSpPr>
            <p:spPr>
              <a:xfrm>
                <a:off x="6850117" y="2899922"/>
                <a:ext cx="830059" cy="193750"/>
              </a:xfrm>
              <a:custGeom>
                <a:avLst/>
                <a:gdLst>
                  <a:gd name="connsiteX0" fmla="*/ 0 w 1726324"/>
                  <a:gd name="connsiteY0" fmla="*/ 402954 h 402954"/>
                  <a:gd name="connsiteX1" fmla="*/ 362607 w 1726324"/>
                  <a:gd name="connsiteY1" fmla="*/ 933 h 402954"/>
                  <a:gd name="connsiteX2" fmla="*/ 740980 w 1726324"/>
                  <a:gd name="connsiteY2" fmla="*/ 292595 h 402954"/>
                  <a:gd name="connsiteX3" fmla="*/ 1166649 w 1726324"/>
                  <a:gd name="connsiteY3" fmla="*/ 308361 h 402954"/>
                  <a:gd name="connsiteX4" fmla="*/ 1497724 w 1726324"/>
                  <a:gd name="connsiteY4" fmla="*/ 87644 h 402954"/>
                  <a:gd name="connsiteX5" fmla="*/ 1726324 w 1726324"/>
                  <a:gd name="connsiteY5" fmla="*/ 221650 h 40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6324" h="402954">
                    <a:moveTo>
                      <a:pt x="0" y="402954"/>
                    </a:moveTo>
                    <a:cubicBezTo>
                      <a:pt x="119555" y="211140"/>
                      <a:pt x="239110" y="19326"/>
                      <a:pt x="362607" y="933"/>
                    </a:cubicBezTo>
                    <a:cubicBezTo>
                      <a:pt x="486104" y="-17460"/>
                      <a:pt x="606973" y="241357"/>
                      <a:pt x="740980" y="292595"/>
                    </a:cubicBezTo>
                    <a:cubicBezTo>
                      <a:pt x="874987" y="343833"/>
                      <a:pt x="1040525" y="342519"/>
                      <a:pt x="1166649" y="308361"/>
                    </a:cubicBezTo>
                    <a:cubicBezTo>
                      <a:pt x="1292773" y="274202"/>
                      <a:pt x="1404445" y="102096"/>
                      <a:pt x="1497724" y="87644"/>
                    </a:cubicBezTo>
                    <a:cubicBezTo>
                      <a:pt x="1591003" y="73192"/>
                      <a:pt x="1658663" y="147421"/>
                      <a:pt x="1726324" y="221650"/>
                    </a:cubicBezTo>
                  </a:path>
                </a:pathLst>
              </a:cu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8256240" y="2898287"/>
                <a:ext cx="1067302" cy="195385"/>
              </a:xfrm>
              <a:custGeom>
                <a:avLst/>
                <a:gdLst>
                  <a:gd name="connsiteX0" fmla="*/ 0 w 2177518"/>
                  <a:gd name="connsiteY0" fmla="*/ 358329 h 398626"/>
                  <a:gd name="connsiteX1" fmla="*/ 630620 w 2177518"/>
                  <a:gd name="connsiteY1" fmla="*/ 366212 h 398626"/>
                  <a:gd name="connsiteX2" fmla="*/ 1111469 w 2177518"/>
                  <a:gd name="connsiteY2" fmla="*/ 3605 h 398626"/>
                  <a:gd name="connsiteX3" fmla="*/ 1749972 w 2177518"/>
                  <a:gd name="connsiteY3" fmla="*/ 192791 h 398626"/>
                  <a:gd name="connsiteX4" fmla="*/ 1915510 w 2177518"/>
                  <a:gd name="connsiteY4" fmla="*/ 397743 h 398626"/>
                  <a:gd name="connsiteX5" fmla="*/ 2167758 w 2177518"/>
                  <a:gd name="connsiteY5" fmla="*/ 255853 h 398626"/>
                  <a:gd name="connsiteX6" fmla="*/ 2104696 w 2177518"/>
                  <a:gd name="connsiteY6" fmla="*/ 58784 h 398626"/>
                  <a:gd name="connsiteX7" fmla="*/ 1907627 w 2177518"/>
                  <a:gd name="connsiteY7" fmla="*/ 11488 h 39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7518" h="398626">
                    <a:moveTo>
                      <a:pt x="0" y="358329"/>
                    </a:moveTo>
                    <a:cubicBezTo>
                      <a:pt x="222687" y="391831"/>
                      <a:pt x="445375" y="425333"/>
                      <a:pt x="630620" y="366212"/>
                    </a:cubicBezTo>
                    <a:cubicBezTo>
                      <a:pt x="815865" y="307091"/>
                      <a:pt x="924910" y="32508"/>
                      <a:pt x="1111469" y="3605"/>
                    </a:cubicBezTo>
                    <a:cubicBezTo>
                      <a:pt x="1298028" y="-25298"/>
                      <a:pt x="1615965" y="127101"/>
                      <a:pt x="1749972" y="192791"/>
                    </a:cubicBezTo>
                    <a:cubicBezTo>
                      <a:pt x="1883979" y="258481"/>
                      <a:pt x="1845879" y="387233"/>
                      <a:pt x="1915510" y="397743"/>
                    </a:cubicBezTo>
                    <a:cubicBezTo>
                      <a:pt x="1985141" y="408253"/>
                      <a:pt x="2136227" y="312346"/>
                      <a:pt x="2167758" y="255853"/>
                    </a:cubicBezTo>
                    <a:cubicBezTo>
                      <a:pt x="2199289" y="199360"/>
                      <a:pt x="2148051" y="99511"/>
                      <a:pt x="2104696" y="58784"/>
                    </a:cubicBezTo>
                    <a:cubicBezTo>
                      <a:pt x="2061341" y="18057"/>
                      <a:pt x="1984484" y="14772"/>
                      <a:pt x="1907627" y="11488"/>
                    </a:cubicBezTo>
                  </a:path>
                </a:pathLst>
              </a:custGeom>
              <a:ln w="571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Plus 34"/>
              <p:cNvSpPr/>
              <p:nvPr/>
            </p:nvSpPr>
            <p:spPr>
              <a:xfrm>
                <a:off x="7896200" y="2899922"/>
                <a:ext cx="193750" cy="193750"/>
              </a:xfrm>
              <a:prstGeom prst="mathPlus">
                <a:avLst>
                  <a:gd name="adj1" fmla="val 7245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18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The ratio of incorporated </a:t>
            </a:r>
            <a:r>
              <a:rPr lang="en-US" sz="3600" b="1" dirty="0" err="1">
                <a:ea typeface="+mn-ea"/>
                <a:cs typeface="+mn-cs"/>
              </a:rPr>
              <a:t>mers</a:t>
            </a:r>
            <a:r>
              <a:rPr lang="en-US" sz="3600" b="1" dirty="0">
                <a:ea typeface="+mn-ea"/>
                <a:cs typeface="+mn-cs"/>
              </a:rPr>
              <a:t> in the copolymer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it is determined by the amount of incorporated </a:t>
                </a:r>
                <a:r>
                  <a:rPr lang="en-US" dirty="0" err="1"/>
                  <a:t>mers</a:t>
                </a:r>
                <a:r>
                  <a:rPr lang="en-US" dirty="0"/>
                  <a:t> or, conversely, the rate of decrease of the given monomers</a:t>
                </a:r>
              </a:p>
              <a:p>
                <a:r>
                  <a:rPr lang="en-US" dirty="0"/>
                  <a:t>it's supposed, that</a:t>
                </a:r>
              </a:p>
              <a:p>
                <a:pPr lvl="1"/>
                <a:r>
                  <a:rPr lang="en-US" dirty="0"/>
                  <a:t>monomers are consumed only for the growth reaction (initiation is thus neglected)</a:t>
                </a:r>
              </a:p>
              <a:p>
                <a:pPr lvl="1"/>
                <a:r>
                  <a:rPr lang="en-US" dirty="0"/>
                  <a:t>the concentration of radicals is unchanged</a:t>
                </a:r>
              </a:p>
              <a:p>
                <a:pPr lvl="2"/>
                <a:r>
                  <a:rPr lang="en-US" dirty="0"/>
                  <a:t>if a new one arises, another must disappear (and vice versa)</a:t>
                </a:r>
              </a:p>
              <a:p>
                <a:pPr lvl="2"/>
                <a:r>
                  <a:rPr lang="en-US" dirty="0"/>
                  <a:t>it is referred to as the stationary state condition of </a:t>
                </a:r>
                <a:r>
                  <a:rPr lang="en-US" dirty="0" err="1"/>
                  <a:t>bipolymerization</a:t>
                </a:r>
                <a:endParaRPr lang="en-US" dirty="0"/>
              </a:p>
              <a:p>
                <a:pPr lvl="2"/>
                <a:r>
                  <a:rPr lang="en-US" dirty="0"/>
                  <a:t>applies as follows</a:t>
                </a:r>
                <a:r>
                  <a:rPr lang="en-US" dirty="0" smtClean="0"/>
                  <a:t>:</a:t>
                </a:r>
                <a:endParaRPr lang="cs-CZ" dirty="0" smtClean="0"/>
              </a:p>
              <a:p>
                <a:pPr lvl="2"/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lvl="2"/>
                <a:endParaRPr lang="cs-CZ" dirty="0" smtClean="0"/>
              </a:p>
              <a:p>
                <a:pPr lvl="2"/>
                <a:r>
                  <a:rPr lang="en-US" dirty="0" smtClean="0"/>
                  <a:t>the </a:t>
                </a:r>
                <a:r>
                  <a:rPr lang="en-US" dirty="0"/>
                  <a:t>equation can be understood, for example, as the rate of disappearance of radicals -</a:t>
                </a:r>
                <a:r>
                  <a:rPr lang="en-US" dirty="0" err="1"/>
                  <a:t>Mi</a:t>
                </a:r>
                <a:r>
                  <a:rPr lang="en-US" dirty="0"/>
                  <a:t>· is the same as the rate of their formation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908" t="-2729" r="-8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1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Constant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concentration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radicals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monomer is consumed only in growth reactions (theoretically)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441927"/>
                  </p:ext>
                </p:extLst>
              </p:nvPr>
            </p:nvGraphicFramePr>
            <p:xfrm>
              <a:off x="234279" y="2924946"/>
              <a:ext cx="10722864" cy="34309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74288">
                      <a:extLst>
                        <a:ext uri="{9D8B030D-6E8A-4147-A177-3AD203B41FA5}">
                          <a16:colId xmlns:a16="http://schemas.microsoft.com/office/drawing/2014/main" val="1672976559"/>
                        </a:ext>
                      </a:extLst>
                    </a:gridCol>
                    <a:gridCol w="7148576">
                      <a:extLst>
                        <a:ext uri="{9D8B030D-6E8A-4147-A177-3AD203B41FA5}">
                          <a16:colId xmlns:a16="http://schemas.microsoft.com/office/drawing/2014/main" val="3122014427"/>
                        </a:ext>
                      </a:extLst>
                    </a:gridCol>
                  </a:tblGrid>
                  <a:tr h="6861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 smtClean="0"/>
                            <a:t>growth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 err="1" smtClean="0"/>
                            <a:t>reaction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radical balance of growth centers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1765059"/>
                      </a:ext>
                    </a:extLst>
                  </a:tr>
                  <a:tr h="686196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·+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sSub>
                                      <m:sSubPr>
                                        <m:ctrlPr>
                                          <a:rPr lang="cs-CZ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mtClean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groupCh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err="1" smtClean="0"/>
                            <a:t>radical</a:t>
                          </a:r>
                          <a:r>
                            <a:rPr lang="cs-CZ" dirty="0" smtClean="0"/>
                            <a:t> –</a:t>
                          </a:r>
                          <a:r>
                            <a:rPr lang="cs-CZ" dirty="0" err="1" smtClean="0"/>
                            <a:t>M</a:t>
                          </a:r>
                          <a:r>
                            <a:rPr lang="cs-CZ" baseline="-25000" dirty="0" err="1" smtClean="0"/>
                            <a:t>1</a:t>
                          </a:r>
                          <a:r>
                            <a:rPr lang="cs-CZ" dirty="0" smtClean="0"/>
                            <a:t>· </a:t>
                          </a:r>
                          <a:r>
                            <a:rPr lang="en-US" dirty="0" smtClean="0"/>
                            <a:t>of the growth center does not disappear, because it is replaced by another</a:t>
                          </a:r>
                          <a:r>
                            <a:rPr lang="cs-CZ" dirty="0" smtClean="0"/>
                            <a:t> –</a:t>
                          </a:r>
                          <a:r>
                            <a:rPr lang="cs-CZ" dirty="0" err="1" smtClean="0"/>
                            <a:t>M</a:t>
                          </a:r>
                          <a:r>
                            <a:rPr lang="cs-CZ" baseline="-25000" dirty="0" err="1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80773565"/>
                      </a:ext>
                    </a:extLst>
                  </a:tr>
                  <a:tr h="68619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</m:groupCh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cs-CZ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cs-CZ" dirty="0" err="1" smtClean="0"/>
                            <a:t>radical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1</a:t>
                          </a:r>
                          <a:r>
                            <a:rPr lang="cs-CZ" dirty="0"/>
                            <a:t>· </a:t>
                          </a:r>
                          <a:r>
                            <a:rPr lang="en-US" dirty="0" smtClean="0"/>
                            <a:t>of the growth center disappears, but a new radical is formed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2</a:t>
                          </a:r>
                          <a:r>
                            <a:rPr lang="cs-CZ" dirty="0"/>
                            <a:t>·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13602380"/>
                      </a:ext>
                    </a:extLst>
                  </a:tr>
                  <a:tr h="68619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·+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</m:groupCh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cs-CZ" dirty="0" err="1" smtClean="0"/>
                            <a:t>radical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2</a:t>
                          </a:r>
                          <a:r>
                            <a:rPr lang="cs-CZ" dirty="0"/>
                            <a:t>· </a:t>
                          </a:r>
                          <a:r>
                            <a:rPr lang="en-US" dirty="0" smtClean="0"/>
                            <a:t>of the growth center disappears, but a new radical is formed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1</a:t>
                          </a:r>
                          <a:r>
                            <a:rPr lang="cs-CZ" dirty="0"/>
                            <a:t>·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1239221"/>
                      </a:ext>
                    </a:extLst>
                  </a:tr>
                  <a:tr h="68619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·+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groupCh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cs-CZ" dirty="0"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cs-CZ" dirty="0" err="1" smtClean="0"/>
                            <a:t>radical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2</a:t>
                          </a:r>
                          <a:r>
                            <a:rPr lang="cs-CZ" dirty="0"/>
                            <a:t>· </a:t>
                          </a:r>
                          <a:r>
                            <a:rPr lang="en-US" dirty="0" smtClean="0"/>
                            <a:t>of the growth center does not disappear because another one replaces it</a:t>
                          </a:r>
                          <a:r>
                            <a:rPr lang="cs-CZ" dirty="0" smtClean="0"/>
                            <a:t> –</a:t>
                          </a:r>
                          <a:r>
                            <a:rPr lang="cs-CZ" dirty="0" err="1" smtClean="0"/>
                            <a:t>M</a:t>
                          </a:r>
                          <a:r>
                            <a:rPr lang="cs-CZ" baseline="-25000" dirty="0" err="1" smtClean="0"/>
                            <a:t>2</a:t>
                          </a:r>
                          <a:r>
                            <a:rPr lang="cs-CZ" dirty="0"/>
                            <a:t>·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14318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441927"/>
                  </p:ext>
                </p:extLst>
              </p:nvPr>
            </p:nvGraphicFramePr>
            <p:xfrm>
              <a:off x="234279" y="2924946"/>
              <a:ext cx="10722864" cy="34309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74288">
                      <a:extLst>
                        <a:ext uri="{9D8B030D-6E8A-4147-A177-3AD203B41FA5}">
                          <a16:colId xmlns:a16="http://schemas.microsoft.com/office/drawing/2014/main" val="1672976559"/>
                        </a:ext>
                      </a:extLst>
                    </a:gridCol>
                    <a:gridCol w="7148576">
                      <a:extLst>
                        <a:ext uri="{9D8B030D-6E8A-4147-A177-3AD203B41FA5}">
                          <a16:colId xmlns:a16="http://schemas.microsoft.com/office/drawing/2014/main" val="3122014427"/>
                        </a:ext>
                      </a:extLst>
                    </a:gridCol>
                  </a:tblGrid>
                  <a:tr h="6861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 smtClean="0"/>
                            <a:t>growth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 err="1" smtClean="0"/>
                            <a:t>reaction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radical balance of growth centers</a:t>
                          </a:r>
                          <a:endParaRPr lang="cs-CZ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1765059"/>
                      </a:ext>
                    </a:extLst>
                  </a:tr>
                  <a:tr h="68619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200000" b="-309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cs-CZ" dirty="0" err="1" smtClean="0"/>
                            <a:t>radical</a:t>
                          </a:r>
                          <a:r>
                            <a:rPr lang="cs-CZ" dirty="0" smtClean="0"/>
                            <a:t> –</a:t>
                          </a:r>
                          <a:r>
                            <a:rPr lang="cs-CZ" dirty="0" err="1" smtClean="0"/>
                            <a:t>M</a:t>
                          </a:r>
                          <a:r>
                            <a:rPr lang="cs-CZ" baseline="-25000" dirty="0" err="1" smtClean="0"/>
                            <a:t>1</a:t>
                          </a:r>
                          <a:r>
                            <a:rPr lang="cs-CZ" dirty="0" smtClean="0"/>
                            <a:t>· </a:t>
                          </a:r>
                          <a:r>
                            <a:rPr lang="en-US" dirty="0" smtClean="0"/>
                            <a:t>of the growth center does not disappear, because it is replaced by another</a:t>
                          </a:r>
                          <a:r>
                            <a:rPr lang="cs-CZ" dirty="0" smtClean="0"/>
                            <a:t> –</a:t>
                          </a:r>
                          <a:r>
                            <a:rPr lang="cs-CZ" dirty="0" err="1" smtClean="0"/>
                            <a:t>M</a:t>
                          </a:r>
                          <a:r>
                            <a:rPr lang="cs-CZ" baseline="-25000" dirty="0" err="1" smtClean="0"/>
                            <a:t>1</a:t>
                          </a:r>
                          <a:endParaRPr lang="cs-CZ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180773565"/>
                      </a:ext>
                    </a:extLst>
                  </a:tr>
                  <a:tr h="68619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1786" r="-20000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cs-CZ" dirty="0" err="1" smtClean="0"/>
                            <a:t>radical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1</a:t>
                          </a:r>
                          <a:r>
                            <a:rPr lang="cs-CZ" dirty="0"/>
                            <a:t>· </a:t>
                          </a:r>
                          <a:r>
                            <a:rPr lang="en-US" dirty="0" smtClean="0"/>
                            <a:t>of the growth center disappears, but a new radical is formed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2</a:t>
                          </a:r>
                          <a:r>
                            <a:rPr lang="cs-CZ" dirty="0"/>
                            <a:t>·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13602380"/>
                      </a:ext>
                    </a:extLst>
                  </a:tr>
                  <a:tr h="68619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99115" r="-200000" b="-110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cs-CZ" dirty="0" err="1" smtClean="0"/>
                            <a:t>radical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2</a:t>
                          </a:r>
                          <a:r>
                            <a:rPr lang="cs-CZ" dirty="0"/>
                            <a:t>· </a:t>
                          </a:r>
                          <a:r>
                            <a:rPr lang="en-US" dirty="0" smtClean="0"/>
                            <a:t>of the growth center disappears, but a new radical is formed</a:t>
                          </a:r>
                          <a:r>
                            <a:rPr lang="cs-CZ" baseline="0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1</a:t>
                          </a:r>
                          <a:r>
                            <a:rPr lang="cs-CZ" dirty="0"/>
                            <a:t>·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1239221"/>
                      </a:ext>
                    </a:extLst>
                  </a:tr>
                  <a:tr h="68619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99115" r="-200000" b="-10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cs-CZ" dirty="0" err="1" smtClean="0"/>
                            <a:t>radical</a:t>
                          </a:r>
                          <a:r>
                            <a:rPr lang="cs-CZ" dirty="0" smtClean="0"/>
                            <a:t> </a:t>
                          </a:r>
                          <a:r>
                            <a:rPr lang="cs-CZ" dirty="0"/>
                            <a:t>–</a:t>
                          </a:r>
                          <a:r>
                            <a:rPr lang="cs-CZ" dirty="0" err="1"/>
                            <a:t>M</a:t>
                          </a:r>
                          <a:r>
                            <a:rPr lang="cs-CZ" baseline="-25000" dirty="0" err="1"/>
                            <a:t>2</a:t>
                          </a:r>
                          <a:r>
                            <a:rPr lang="cs-CZ" dirty="0"/>
                            <a:t>· </a:t>
                          </a:r>
                          <a:r>
                            <a:rPr lang="en-US" dirty="0" smtClean="0"/>
                            <a:t>of the growth center does not disappear because another one replaces it</a:t>
                          </a:r>
                          <a:r>
                            <a:rPr lang="cs-CZ" dirty="0" smtClean="0"/>
                            <a:t> –</a:t>
                          </a:r>
                          <a:r>
                            <a:rPr lang="cs-CZ" dirty="0" err="1" smtClean="0"/>
                            <a:t>M</a:t>
                          </a:r>
                          <a:r>
                            <a:rPr lang="cs-CZ" baseline="-25000" dirty="0" err="1" smtClean="0"/>
                            <a:t>2</a:t>
                          </a:r>
                          <a:r>
                            <a:rPr lang="cs-CZ" dirty="0"/>
                            <a:t>·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814318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Double Ended Arrow Images – Browse 667 Stock Photos, Vectors, and Video |  Adobe Stock"/>
          <p:cNvPicPr>
            <a:picLocks noChangeAspect="1" noChangeArrowheads="1"/>
          </p:cNvPicPr>
          <p:nvPr/>
        </p:nvPicPr>
        <p:blipFill rotWithShape="1"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141455" y="4846163"/>
            <a:ext cx="730069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610794" y="4544978"/>
            <a:ext cx="14860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When one perishes, the other must arise, and when the other perishes, the first arises again.</a:t>
            </a:r>
            <a:endParaRPr lang="cs-CZ" sz="10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0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Radical ratio of growth centers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the rate of incorporation of individual </a:t>
                </a:r>
                <a:r>
                  <a:rPr lang="en-US" dirty="0" err="1"/>
                  <a:t>mers</a:t>
                </a:r>
                <a:r>
                  <a:rPr lang="en-US" dirty="0"/>
                  <a:t> must somehow correspond to the representation of individual radicals -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· and –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2</a:t>
                </a:r>
                <a:r>
                  <a:rPr lang="en-US" dirty="0"/>
                  <a:t>·</a:t>
                </a:r>
              </a:p>
              <a:p>
                <a:r>
                  <a:rPr lang="en-US" dirty="0"/>
                  <a:t>can be simply derived from the steady state condition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 t="-2183" r="-10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The ratio of incorporated </a:t>
            </a:r>
            <a:r>
              <a:rPr lang="en-US" sz="3600" b="1" dirty="0" err="1">
                <a:ea typeface="+mn-ea"/>
                <a:cs typeface="+mn-cs"/>
              </a:rPr>
              <a:t>mers</a:t>
            </a:r>
            <a:r>
              <a:rPr lang="en-US" sz="3600" b="1" dirty="0">
                <a:ea typeface="+mn-ea"/>
                <a:cs typeface="+mn-cs"/>
              </a:rPr>
              <a:t> in the copolymer (Part II)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it is determined by the amount of incorporated </a:t>
                </a:r>
                <a:r>
                  <a:rPr lang="en-US" dirty="0" err="1"/>
                  <a:t>mers</a:t>
                </a:r>
                <a:r>
                  <a:rPr lang="en-US" dirty="0"/>
                  <a:t> or, conversely, the rate of decrease of the given monomers</a:t>
                </a:r>
              </a:p>
              <a:p>
                <a:r>
                  <a:rPr lang="en-US" dirty="0"/>
                  <a:t>the rate of decrease (concentration) of a given </a:t>
                </a:r>
                <a:r>
                  <a:rPr lang="en-US" dirty="0" err="1"/>
                  <a:t>comonomer</a:t>
                </a:r>
                <a:r>
                  <a:rPr lang="en-US" dirty="0"/>
                  <a:t> corresponds to the rate of all reactions that consume it (in a given time):</a:t>
                </a: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 t="-2183" r="-14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9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ratio of incorporated </a:t>
            </a:r>
            <a:r>
              <a:rPr lang="en-US" sz="3600" b="1" dirty="0" err="1"/>
              <a:t>mers</a:t>
            </a:r>
            <a:r>
              <a:rPr lang="en-US" sz="3600" b="1" dirty="0"/>
              <a:t> in the copolymer (Part </a:t>
            </a:r>
            <a:r>
              <a:rPr lang="en-US" sz="3600" b="1" dirty="0" smtClean="0"/>
              <a:t>II</a:t>
            </a:r>
            <a:r>
              <a:rPr lang="cs-CZ" sz="3600" b="1" dirty="0" smtClean="0"/>
              <a:t>I</a:t>
            </a:r>
            <a:r>
              <a:rPr lang="en-US" sz="3600" b="1" dirty="0" smtClean="0"/>
              <a:t>)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share of rates of change in </a:t>
                </a:r>
                <a:r>
                  <a:rPr lang="en-US" dirty="0" err="1"/>
                  <a:t>comonomer</a:t>
                </a:r>
                <a:r>
                  <a:rPr lang="en-US" dirty="0"/>
                  <a:t> concentrations: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en-US" dirty="0"/>
                  <a:t>copolymerization parameters</a:t>
                </a:r>
              </a:p>
              <a:p>
                <a:pPr lvl="1"/>
                <a:r>
                  <a:rPr lang="en-US" dirty="0"/>
                  <a:t>express the ratio of the rate of </a:t>
                </a:r>
                <a:r>
                  <a:rPr lang="en-US" dirty="0" err="1"/>
                  <a:t>homopolymerization</a:t>
                </a:r>
                <a:r>
                  <a:rPr lang="en-US" dirty="0"/>
                  <a:t> of </a:t>
                </a:r>
                <a:r>
                  <a:rPr lang="en-US" dirty="0" err="1"/>
                  <a:t>comonomer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to the rate of copolymerization </a:t>
                </a:r>
                <a:r>
                  <a:rPr lang="en-US" dirty="0" err="1"/>
                  <a:t>i</a:t>
                </a:r>
                <a:r>
                  <a:rPr lang="en-US" dirty="0"/>
                  <a:t> and y</a:t>
                </a:r>
                <a:endParaRPr lang="cs-CZ" i="1" dirty="0"/>
              </a:p>
              <a:p>
                <a:pPr lvl="1"/>
                <a:endParaRPr lang="cs-CZ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681" t="-2865" r="-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se šipkou 5"/>
          <p:cNvCxnSpPr/>
          <p:nvPr/>
        </p:nvCxnSpPr>
        <p:spPr>
          <a:xfrm flipH="1">
            <a:off x="6625174" y="4899038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6643902" y="4899038"/>
            <a:ext cx="1277417" cy="1004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930219" y="47143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homopolyameration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6628561" y="6358098"/>
            <a:ext cx="1296144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6625174" y="5350730"/>
            <a:ext cx="1296145" cy="100768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905977" y="61716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copolyameration</a:t>
            </a:r>
            <a:endParaRPr lang="cs-CZ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7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Copolymerization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equation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by adjusting the equation of the proportions of the rates of change of the </a:t>
                </a:r>
                <a:r>
                  <a:rPr lang="en-US" dirty="0" err="1"/>
                  <a:t>comonomer</a:t>
                </a:r>
                <a:r>
                  <a:rPr lang="en-US" dirty="0"/>
                  <a:t> concentrations using the copolymerization parameters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i</a:t>
                </a:r>
                <a:r>
                  <a:rPr lang="en-US" dirty="0"/>
                  <a:t>, the so-called copolymerization equation is </a:t>
                </a:r>
                <a:r>
                  <a:rPr lang="en-US" dirty="0" smtClean="0"/>
                  <a:t>created</a:t>
                </a:r>
                <a:endParaRPr lang="cs-CZ" dirty="0" smtClean="0"/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  <a:p>
                <a:endParaRPr lang="cs-CZ" dirty="0" smtClean="0"/>
              </a:p>
              <a:p>
                <a:r>
                  <a:rPr lang="en-US" dirty="0"/>
                  <a:t>the resulting composition of the copolymer thus depends on:</a:t>
                </a:r>
              </a:p>
              <a:p>
                <a:pPr lvl="1"/>
                <a:r>
                  <a:rPr lang="en-US" dirty="0"/>
                  <a:t>proportional representation of </a:t>
                </a:r>
                <a:r>
                  <a:rPr lang="en-US" dirty="0" err="1"/>
                  <a:t>comonomers</a:t>
                </a:r>
                <a:r>
                  <a:rPr lang="en-US" dirty="0"/>
                  <a:t>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 and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2</a:t>
                </a:r>
                <a:r>
                  <a:rPr lang="en-US" dirty="0"/>
                  <a:t> in the reaction mixture</a:t>
                </a:r>
              </a:p>
              <a:p>
                <a:pPr lvl="1"/>
                <a:r>
                  <a:rPr lang="en-US" dirty="0"/>
                  <a:t>copolymerization parameters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1</a:t>
                </a:r>
                <a:r>
                  <a:rPr lang="en-US" dirty="0"/>
                  <a:t> and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2</a:t>
                </a:r>
                <a:endParaRPr lang="en-US" baseline="-25000" dirty="0"/>
              </a:p>
              <a:p>
                <a:r>
                  <a:rPr lang="en-US" dirty="0"/>
                  <a:t>applies in general, but since the ratio of </a:t>
                </a:r>
                <a:r>
                  <a:rPr lang="en-US" dirty="0" err="1"/>
                  <a:t>comonomers</a:t>
                </a:r>
                <a:r>
                  <a:rPr lang="en-US" dirty="0"/>
                  <a:t> usually changes over time, it is usually not possible to calculate the resulting polymer composition from it only according to the ratio of </a:t>
                </a:r>
                <a:r>
                  <a:rPr lang="en-US" dirty="0" err="1"/>
                  <a:t>comonomers</a:t>
                </a:r>
                <a:r>
                  <a:rPr lang="en-US" dirty="0"/>
                  <a:t> in the reaction batch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795" t="-3138" r="-8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8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ratio of incorporated </a:t>
            </a:r>
            <a:r>
              <a:rPr lang="en-US" sz="3600" b="1" dirty="0" err="1"/>
              <a:t>mers</a:t>
            </a:r>
            <a:r>
              <a:rPr lang="en-US" sz="3600" b="1" dirty="0"/>
              <a:t> in the copolymer (Part </a:t>
            </a:r>
            <a:r>
              <a:rPr lang="en-US" sz="3600" b="1" dirty="0" smtClean="0"/>
              <a:t>I</a:t>
            </a:r>
            <a:r>
              <a:rPr lang="cs-CZ" sz="3600" b="1" dirty="0" smtClean="0"/>
              <a:t>V</a:t>
            </a:r>
            <a:r>
              <a:rPr lang="en-US" sz="3600" b="1" dirty="0" smtClean="0"/>
              <a:t>)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 reactivity of the growth centers can depend not only on the last measure, but also on the penultimate one</a:t>
            </a:r>
          </a:p>
          <a:p>
            <a:pPr lvl="1"/>
            <a:r>
              <a:rPr lang="en-US" dirty="0"/>
              <a:t>the so-called penultimate effect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/>
              <a:t>the whole process is then complicated by the necessity of using new copolymerization parameters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i</a:t>
            </a:r>
            <a:r>
              <a:rPr lang="cs-CZ" baseline="30000" dirty="0"/>
              <a:t>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771158"/>
                  </p:ext>
                </p:extLst>
              </p:nvPr>
            </p:nvGraphicFramePr>
            <p:xfrm>
              <a:off x="2032000" y="3365901"/>
              <a:ext cx="8128000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59045153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5436395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336139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71220016"/>
                        </a:ext>
                      </a:extLst>
                    </a:gridCol>
                  </a:tblGrid>
                  <a:tr h="35204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cs-CZ" sz="24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0724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771158"/>
                  </p:ext>
                </p:extLst>
              </p:nvPr>
            </p:nvGraphicFramePr>
            <p:xfrm>
              <a:off x="2032000" y="3365901"/>
              <a:ext cx="8128000" cy="45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59045153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5436395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336139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7122001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r="-299401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100300" r="-2003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199701" r="-99701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300601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0724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781678"/>
                  </p:ext>
                </p:extLst>
              </p:nvPr>
            </p:nvGraphicFramePr>
            <p:xfrm>
              <a:off x="2032000" y="5161454"/>
              <a:ext cx="8128000" cy="8457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59045153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5436395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336139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71220016"/>
                        </a:ext>
                      </a:extLst>
                    </a:gridCol>
                  </a:tblGrid>
                  <a:tr h="35204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222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z="240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cs-CZ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cs-CZ" sz="24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90724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4781678"/>
                  </p:ext>
                </p:extLst>
              </p:nvPr>
            </p:nvGraphicFramePr>
            <p:xfrm>
              <a:off x="2032000" y="5161454"/>
              <a:ext cx="8128000" cy="8457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59045153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5436395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336139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71220016"/>
                        </a:ext>
                      </a:extLst>
                    </a:gridCol>
                  </a:tblGrid>
                  <a:tr h="84575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r="-2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00300" r="-2003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199701" r="-99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4"/>
                          <a:stretch>
                            <a:fillRect l="-3006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0724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564540" y="4678081"/>
                <a:ext cx="1520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cs-CZ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dirty="0">
                    <a:solidFill>
                      <a:schemeClr val="bg1">
                        <a:lumMod val="6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40" y="4678081"/>
                <a:ext cx="1520929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538158" y="6168370"/>
                <a:ext cx="1520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cs-CZ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dirty="0">
                    <a:solidFill>
                      <a:schemeClr val="bg1">
                        <a:lumMod val="6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158" y="6168370"/>
                <a:ext cx="1520929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546522" y="4654522"/>
                <a:ext cx="1520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cs-CZ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dirty="0">
                    <a:solidFill>
                      <a:schemeClr val="bg1">
                        <a:lumMod val="6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522" y="4654522"/>
                <a:ext cx="1520929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546522" y="6169158"/>
                <a:ext cx="1520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cs-CZ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dirty="0">
                    <a:solidFill>
                      <a:schemeClr val="bg1">
                        <a:lumMod val="6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522" y="6169158"/>
                <a:ext cx="1520929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se šipkou 12"/>
          <p:cNvCxnSpPr/>
          <p:nvPr/>
        </p:nvCxnSpPr>
        <p:spPr>
          <a:xfrm flipH="1">
            <a:off x="3431704" y="5023854"/>
            <a:ext cx="72008" cy="27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485173" y="4988376"/>
            <a:ext cx="72008" cy="27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3395700" y="5985807"/>
            <a:ext cx="72008" cy="27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5379741" y="6007211"/>
            <a:ext cx="72008" cy="27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67000" y="1122363"/>
            <a:ext cx="6858000" cy="2090613"/>
          </a:xfrm>
        </p:spPr>
        <p:txBody>
          <a:bodyPr>
            <a:noAutofit/>
          </a:bodyPr>
          <a:lstStyle/>
          <a:p>
            <a:r>
              <a:rPr lang="cs-CZ" sz="9600" b="1" smtClean="0">
                <a:ln>
                  <a:solidFill>
                    <a:schemeClr val="bg1"/>
                  </a:solidFill>
                </a:ln>
                <a:effectLst/>
              </a:rPr>
              <a:t>Copolymers</a:t>
            </a:r>
            <a:endParaRPr lang="cs-CZ" sz="9600" b="1" dirty="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ratio of incorporated </a:t>
            </a:r>
            <a:r>
              <a:rPr lang="en-US" sz="3600" b="1" dirty="0" err="1"/>
              <a:t>mers</a:t>
            </a:r>
            <a:r>
              <a:rPr lang="en-US" sz="3600" b="1" dirty="0"/>
              <a:t> in the copolymer (Part V)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 significance of the values of the copolymerization parameters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i</a:t>
            </a:r>
            <a:endParaRPr lang="cs-CZ" baseline="-25000" dirty="0" smtClean="0"/>
          </a:p>
          <a:p>
            <a:endParaRPr lang="cs-CZ" baseline="-25000" dirty="0" smtClean="0"/>
          </a:p>
          <a:p>
            <a:pPr marL="1741488" lvl="1" indent="0">
              <a:buNone/>
            </a:pPr>
            <a:r>
              <a:rPr lang="cs-CZ" dirty="0" smtClean="0"/>
              <a:t>&gt; 1 … </a:t>
            </a:r>
            <a:r>
              <a:rPr lang="cs-CZ" dirty="0" err="1" smtClean="0"/>
              <a:t>M</a:t>
            </a:r>
            <a:r>
              <a:rPr lang="cs-CZ" baseline="-25000" dirty="0" err="1" smtClean="0"/>
              <a:t>1</a:t>
            </a:r>
            <a:r>
              <a:rPr lang="cs-CZ" dirty="0" smtClean="0"/>
              <a:t> </a:t>
            </a:r>
            <a:r>
              <a:rPr lang="en-US" dirty="0"/>
              <a:t>binds preferentially to the growth center ending in</a:t>
            </a:r>
            <a:r>
              <a:rPr lang="cs-CZ" dirty="0" smtClean="0"/>
              <a:t> –</a:t>
            </a:r>
            <a:r>
              <a:rPr lang="cs-CZ" dirty="0" err="1" smtClean="0"/>
              <a:t>M</a:t>
            </a:r>
            <a:r>
              <a:rPr lang="cs-CZ" baseline="-25000" dirty="0" err="1" smtClean="0"/>
              <a:t>1</a:t>
            </a:r>
            <a:r>
              <a:rPr lang="cs-CZ" dirty="0" smtClean="0"/>
              <a:t>·</a:t>
            </a:r>
            <a:endParaRPr lang="cs-CZ" baseline="-25000" dirty="0" smtClean="0"/>
          </a:p>
          <a:p>
            <a:pPr marL="2474913" lvl="1" indent="-733425">
              <a:buNone/>
            </a:pPr>
            <a:r>
              <a:rPr lang="cs-CZ" dirty="0" smtClean="0"/>
              <a:t>≈ </a:t>
            </a:r>
            <a:r>
              <a:rPr lang="cs-CZ" dirty="0"/>
              <a:t>1 … </a:t>
            </a:r>
            <a:r>
              <a:rPr lang="cs-CZ" dirty="0" err="1"/>
              <a:t>M</a:t>
            </a:r>
            <a:r>
              <a:rPr lang="cs-CZ" baseline="-25000" dirty="0" err="1"/>
              <a:t>1</a:t>
            </a:r>
            <a:r>
              <a:rPr lang="cs-CZ" dirty="0"/>
              <a:t> </a:t>
            </a:r>
            <a:r>
              <a:rPr lang="en-US" dirty="0"/>
              <a:t>binds to a growth center ending in –</a:t>
            </a:r>
            <a:r>
              <a:rPr lang="en-US" dirty="0" err="1"/>
              <a:t>M1</a:t>
            </a:r>
            <a:r>
              <a:rPr lang="en-US" dirty="0"/>
              <a:t>· about as fast as it binds to a growth center ending in</a:t>
            </a:r>
            <a:r>
              <a:rPr lang="cs-CZ" dirty="0" smtClean="0"/>
              <a:t> </a:t>
            </a:r>
            <a:r>
              <a:rPr lang="cs-CZ" dirty="0"/>
              <a:t>–</a:t>
            </a:r>
            <a:r>
              <a:rPr lang="cs-CZ" dirty="0" err="1"/>
              <a:t>M</a:t>
            </a:r>
            <a:r>
              <a:rPr lang="cs-CZ" baseline="-25000" dirty="0" err="1"/>
              <a:t>2</a:t>
            </a:r>
            <a:r>
              <a:rPr lang="cs-CZ" dirty="0"/>
              <a:t>·</a:t>
            </a:r>
            <a:endParaRPr lang="cs-CZ" baseline="-25000" dirty="0"/>
          </a:p>
          <a:p>
            <a:pPr marL="1741488" lvl="1" indent="0">
              <a:buNone/>
            </a:pPr>
            <a:r>
              <a:rPr lang="cs-CZ" dirty="0"/>
              <a:t>&lt; 1 … </a:t>
            </a:r>
            <a:r>
              <a:rPr lang="cs-CZ" dirty="0" err="1" smtClean="0"/>
              <a:t>M</a:t>
            </a:r>
            <a:r>
              <a:rPr lang="cs-CZ" baseline="-25000" dirty="0" err="1" smtClean="0"/>
              <a:t>1</a:t>
            </a:r>
            <a:r>
              <a:rPr lang="en-US" dirty="0" smtClean="0"/>
              <a:t> </a:t>
            </a:r>
            <a:r>
              <a:rPr lang="en-US" dirty="0"/>
              <a:t>binds preferentially to the growth center ending in </a:t>
            </a:r>
            <a:r>
              <a:rPr lang="cs-CZ" dirty="0" smtClean="0"/>
              <a:t>–</a:t>
            </a:r>
            <a:r>
              <a:rPr lang="cs-CZ" dirty="0" err="1" smtClean="0"/>
              <a:t>M</a:t>
            </a:r>
            <a:r>
              <a:rPr lang="cs-CZ" baseline="-25000" dirty="0" err="1" smtClean="0"/>
              <a:t>2</a:t>
            </a:r>
            <a:r>
              <a:rPr lang="cs-CZ" dirty="0"/>
              <a:t>·</a:t>
            </a:r>
            <a:endParaRPr lang="cs-CZ" baseline="-25000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983432" y="3133532"/>
                <a:ext cx="1336584" cy="85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cs-CZ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3133532"/>
                <a:ext cx="1336584" cy="854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9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Copolymerization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diagrams</a:t>
            </a:r>
            <a:endParaRPr lang="cs-CZ" sz="3600" b="1" baseline="-25000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the product of the copolymerization parameters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1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2</a:t>
                </a:r>
                <a:r>
                  <a:rPr lang="en-US" dirty="0"/>
                  <a:t> is more often used to estimate the composition of the copolymer</a:t>
                </a:r>
              </a:p>
              <a:p>
                <a:pPr lvl="1"/>
                <a:r>
                  <a:rPr lang="en-US" dirty="0"/>
                  <a:t>it is expressed by so-called copolymerization diagrams</a:t>
                </a:r>
              </a:p>
              <a:p>
                <a:r>
                  <a:rPr lang="en-US" dirty="0"/>
                  <a:t>axes of diagrams</a:t>
                </a:r>
              </a:p>
              <a:p>
                <a:pPr lvl="1"/>
                <a:r>
                  <a:rPr lang="en-US" dirty="0"/>
                  <a:t>mole fraction of the composition of the reaction mixture fi</a:t>
                </a:r>
              </a:p>
              <a:p>
                <a:pPr lvl="2"/>
                <a:r>
                  <a:rPr lang="en-US" dirty="0"/>
                  <a:t>number of </a:t>
                </a:r>
                <a:r>
                  <a:rPr lang="en-US" dirty="0" err="1"/>
                  <a:t>comonomer</a:t>
                </a:r>
                <a:r>
                  <a:rPr lang="en-US" dirty="0"/>
                  <a:t> molecules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 and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2</a:t>
                </a:r>
                <a:endParaRPr lang="en-US" baseline="-25000" dirty="0"/>
              </a:p>
              <a:p>
                <a:pPr lvl="1"/>
                <a:r>
                  <a:rPr lang="en-US" dirty="0"/>
                  <a:t>by the molar fraction of </a:t>
                </a:r>
                <a:r>
                  <a:rPr lang="en-US" dirty="0" err="1"/>
                  <a:t>mers</a:t>
                </a:r>
                <a:r>
                  <a:rPr lang="en-US" dirty="0"/>
                  <a:t> incorporated into the growing F</a:t>
                </a:r>
                <a:r>
                  <a:rPr lang="en-US" baseline="-25000" dirty="0"/>
                  <a:t>i</a:t>
                </a:r>
                <a:r>
                  <a:rPr lang="en-US" dirty="0"/>
                  <a:t> chains</a:t>
                </a:r>
              </a:p>
              <a:p>
                <a:pPr lvl="2"/>
                <a:r>
                  <a:rPr lang="en-US" dirty="0"/>
                  <a:t>number of built-in measures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 and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2</a:t>
                </a:r>
                <a:endParaRPr lang="cs-CZ" i="1" baseline="-25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cs-CZ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 t="-2183" r="-1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3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Homopolymerization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 smtClean="0">
                <a:ea typeface="+mn-ea"/>
                <a:cs typeface="+mn-cs"/>
              </a:rPr>
              <a:t>or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block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endParaRPr lang="cs-CZ" sz="3600" b="1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b="0" dirty="0" smtClean="0"/>
              </a:p>
              <a:p>
                <a:endParaRPr lang="cs-CZ" dirty="0" smtClean="0"/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both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1</a:t>
                </a:r>
                <a:r>
                  <a:rPr lang="en-US" dirty="0"/>
                  <a:t> and 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2</a:t>
                </a:r>
                <a:r>
                  <a:rPr lang="en-US" dirty="0"/>
                  <a:t> are </a:t>
                </a:r>
                <a:r>
                  <a:rPr lang="cs-CZ" dirty="0" err="1" smtClean="0"/>
                  <a:t>significantly</a:t>
                </a:r>
                <a:r>
                  <a:rPr lang="en-US" dirty="0" smtClean="0"/>
                  <a:t> </a:t>
                </a:r>
                <a:r>
                  <a:rPr lang="en-US" dirty="0"/>
                  <a:t>higher than 1</a:t>
                </a:r>
              </a:p>
              <a:p>
                <a:pPr lvl="1"/>
                <a:r>
                  <a:rPr lang="en-US" dirty="0"/>
                  <a:t>it means that mainly </a:t>
                </a:r>
                <a:r>
                  <a:rPr lang="en-US" dirty="0" err="1"/>
                  <a:t>homopolymerizations</a:t>
                </a:r>
                <a:r>
                  <a:rPr lang="en-US" dirty="0"/>
                  <a:t> occur</a:t>
                </a:r>
              </a:p>
              <a:p>
                <a:r>
                  <a:rPr lang="en-US" dirty="0"/>
                  <a:t>in radical polymerization, two </a:t>
                </a:r>
                <a:r>
                  <a:rPr lang="en-US" dirty="0" err="1"/>
                  <a:t>homopolymers</a:t>
                </a:r>
                <a:r>
                  <a:rPr lang="en-US" dirty="0"/>
                  <a:t> are formed (this is not copolymerization)</a:t>
                </a:r>
              </a:p>
              <a:p>
                <a:endParaRPr lang="cs-CZ" dirty="0" smtClean="0"/>
              </a:p>
              <a:p>
                <a:r>
                  <a:rPr lang="en-US" dirty="0" smtClean="0"/>
                  <a:t>block </a:t>
                </a:r>
                <a:r>
                  <a:rPr lang="en-US" dirty="0"/>
                  <a:t>copolymers may occur in the case of ionic ones</a:t>
                </a:r>
                <a:endParaRPr lang="cs-CZ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s-CZ" sz="1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0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Alternating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  <a:p>
                <a:r>
                  <a:rPr lang="en-US" dirty="0"/>
                  <a:t>occurs in two (three) cases</a:t>
                </a:r>
                <a:r>
                  <a:rPr lang="en-US" dirty="0" smtClean="0"/>
                  <a:t>:</a:t>
                </a:r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804863" lvl="1" indent="-347663">
                  <a:buNone/>
                </a:pPr>
                <a:r>
                  <a:rPr lang="en-US" dirty="0" err="1"/>
                  <a:t>fň</a:t>
                </a:r>
                <a:r>
                  <a:rPr lang="en-US" dirty="0"/>
                  <a:t>) </a:t>
                </a:r>
                <a:r>
                  <a:rPr lang="en-US" dirty="0" err="1"/>
                  <a:t>homopolymerization</a:t>
                </a:r>
                <a:r>
                  <a:rPr lang="en-US" dirty="0"/>
                  <a:t> growth does not take place (</a:t>
                </a:r>
                <a:r>
                  <a:rPr lang="en-US" dirty="0" err="1"/>
                  <a:t>comonomer</a:t>
                </a:r>
                <a:r>
                  <a:rPr lang="en-US" dirty="0"/>
                  <a:t>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 does not react with </a:t>
                </a:r>
                <a:r>
                  <a:rPr lang="en-US" dirty="0" smtClean="0"/>
                  <a:t>growth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en-US" dirty="0" smtClean="0"/>
                  <a:t>center </a:t>
                </a:r>
                <a:r>
                  <a:rPr lang="en-US" dirty="0"/>
                  <a:t>–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· and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2</a:t>
                </a:r>
                <a:r>
                  <a:rPr lang="en-US" dirty="0"/>
                  <a:t> does not react with center –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2</a:t>
                </a:r>
                <a:r>
                  <a:rPr lang="en-US" dirty="0"/>
                  <a:t>·)</a:t>
                </a:r>
              </a:p>
              <a:p>
                <a:pPr marL="804863" lvl="1" indent="-347663">
                  <a:buNone/>
                </a:pPr>
                <a:r>
                  <a:rPr lang="en-US" dirty="0" err="1"/>
                  <a:t>bž</a:t>
                </a:r>
                <a:r>
                  <a:rPr lang="en-US" dirty="0"/>
                  <a:t>)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 incapable of </a:t>
                </a:r>
                <a:r>
                  <a:rPr lang="en-US" dirty="0" err="1"/>
                  <a:t>homopolymeric</a:t>
                </a:r>
                <a:r>
                  <a:rPr lang="en-US" dirty="0"/>
                  <a:t> growth (the </a:t>
                </a:r>
                <a:r>
                  <a:rPr lang="en-US" dirty="0" err="1"/>
                  <a:t>comonomer</a:t>
                </a:r>
                <a:r>
                  <a:rPr lang="en-US" dirty="0"/>
                  <a:t> 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 does not react with the </a:t>
                </a:r>
                <a:r>
                  <a:rPr lang="en-US" dirty="0" smtClean="0"/>
                  <a:t>growth</a:t>
                </a:r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en-US" dirty="0" smtClean="0"/>
                  <a:t>center </a:t>
                </a:r>
                <a:r>
                  <a:rPr lang="en-US" dirty="0"/>
                  <a:t>–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1</a:t>
                </a:r>
                <a:r>
                  <a:rPr lang="en-US" dirty="0"/>
                  <a:t>·)</a:t>
                </a:r>
              </a:p>
              <a:p>
                <a:pPr marL="804863" lvl="1" indent="-347663">
                  <a:buNone/>
                </a:pPr>
                <a:r>
                  <a:rPr lang="en-US" dirty="0" err="1"/>
                  <a:t>dř</a:t>
                </a:r>
                <a:r>
                  <a:rPr lang="en-US" dirty="0"/>
                  <a:t>) the same case as </a:t>
                </a:r>
                <a:r>
                  <a:rPr lang="en-US" dirty="0" err="1"/>
                  <a:t>bž</a:t>
                </a:r>
                <a:r>
                  <a:rPr lang="en-US" dirty="0"/>
                  <a:t>) – it is only a reversed labeling of </a:t>
                </a:r>
                <a:r>
                  <a:rPr lang="en-US" dirty="0" err="1"/>
                  <a:t>comonomers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7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839904"/>
                  </p:ext>
                </p:extLst>
              </p:nvPr>
            </p:nvGraphicFramePr>
            <p:xfrm>
              <a:off x="1195093" y="3471986"/>
              <a:ext cx="9801813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67271">
                      <a:extLst>
                        <a:ext uri="{9D8B030D-6E8A-4147-A177-3AD203B41FA5}">
                          <a16:colId xmlns:a16="http://schemas.microsoft.com/office/drawing/2014/main" val="4062962111"/>
                        </a:ext>
                      </a:extLst>
                    </a:gridCol>
                    <a:gridCol w="3267271">
                      <a:extLst>
                        <a:ext uri="{9D8B030D-6E8A-4147-A177-3AD203B41FA5}">
                          <a16:colId xmlns:a16="http://schemas.microsoft.com/office/drawing/2014/main" val="3416185642"/>
                        </a:ext>
                      </a:extLst>
                    </a:gridCol>
                    <a:gridCol w="3267271">
                      <a:extLst>
                        <a:ext uri="{9D8B030D-6E8A-4147-A177-3AD203B41FA5}">
                          <a16:colId xmlns:a16="http://schemas.microsoft.com/office/drawing/2014/main" val="36415119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fň</a:t>
                          </a:r>
                          <a:r>
                            <a:rPr lang="cs-CZ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bž</a:t>
                          </a:r>
                          <a:r>
                            <a:rPr lang="cs-CZ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dř</a:t>
                          </a:r>
                          <a:r>
                            <a:rPr lang="cs-CZ" sz="24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6834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=0;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cs-CZ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0;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2400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2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5371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839904"/>
                  </p:ext>
                </p:extLst>
              </p:nvPr>
            </p:nvGraphicFramePr>
            <p:xfrm>
              <a:off x="1195093" y="3471986"/>
              <a:ext cx="9801813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67271">
                      <a:extLst>
                        <a:ext uri="{9D8B030D-6E8A-4147-A177-3AD203B41FA5}">
                          <a16:colId xmlns:a16="http://schemas.microsoft.com/office/drawing/2014/main" val="4062962111"/>
                        </a:ext>
                      </a:extLst>
                    </a:gridCol>
                    <a:gridCol w="3267271">
                      <a:extLst>
                        <a:ext uri="{9D8B030D-6E8A-4147-A177-3AD203B41FA5}">
                          <a16:colId xmlns:a16="http://schemas.microsoft.com/office/drawing/2014/main" val="3416185642"/>
                        </a:ext>
                      </a:extLst>
                    </a:gridCol>
                    <a:gridCol w="3267271">
                      <a:extLst>
                        <a:ext uri="{9D8B030D-6E8A-4147-A177-3AD203B41FA5}">
                          <a16:colId xmlns:a16="http://schemas.microsoft.com/office/drawing/2014/main" val="364151199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fň</a:t>
                          </a:r>
                          <a:r>
                            <a:rPr lang="cs-CZ" sz="2400" dirty="0" smtClean="0"/>
                            <a:t>)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bž</a:t>
                          </a:r>
                          <a:r>
                            <a:rPr lang="cs-CZ" sz="2400" dirty="0" smtClean="0"/>
                            <a:t>)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dř</a:t>
                          </a:r>
                          <a:r>
                            <a:rPr lang="cs-CZ" sz="2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  <a:endParaRPr lang="cs-CZ" sz="2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683433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0667" r="-2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t="-110667" r="-1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1066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371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s-CZ" sz="1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4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Alternating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4079776" y="2073995"/>
                <a:ext cx="7632848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dirty="0" err="1"/>
                  <a:t>r</a:t>
                </a:r>
                <a:r>
                  <a:rPr lang="cs-CZ" baseline="-25000" dirty="0" err="1"/>
                  <a:t>1</a:t>
                </a:r>
                <a:r>
                  <a:rPr lang="cs-CZ" dirty="0"/>
                  <a:t> = </a:t>
                </a:r>
                <a:r>
                  <a:rPr lang="cs-CZ" dirty="0" err="1"/>
                  <a:t>r</a:t>
                </a:r>
                <a:r>
                  <a:rPr lang="cs-CZ" baseline="-25000" dirty="0" err="1"/>
                  <a:t>2</a:t>
                </a:r>
                <a:r>
                  <a:rPr lang="cs-CZ" dirty="0"/>
                  <a:t> = 0</a:t>
                </a:r>
              </a:p>
              <a:p>
                <a:pPr lvl="1"/>
                <a:r>
                  <a:rPr lang="en-US" dirty="0"/>
                  <a:t>perfectly (strictly) alternating</a:t>
                </a:r>
              </a:p>
              <a:p>
                <a:pPr lvl="1"/>
                <a:r>
                  <a:rPr lang="en-US" dirty="0" err="1"/>
                  <a:t>comonomers</a:t>
                </a:r>
                <a:r>
                  <a:rPr lang="en-US" dirty="0"/>
                  <a:t> are always able to react only with the other </a:t>
                </a:r>
                <a:r>
                  <a:rPr lang="en-US" dirty="0" err="1"/>
                  <a:t>comonomer</a:t>
                </a:r>
                <a:r>
                  <a:rPr lang="en-US" dirty="0"/>
                  <a:t> and not with themselves</a:t>
                </a:r>
              </a:p>
              <a:p>
                <a:pPr lvl="1"/>
                <a:r>
                  <a:rPr lang="en-US" dirty="0"/>
                  <a:t>if one of the </a:t>
                </a:r>
                <a:r>
                  <a:rPr lang="en-US" dirty="0" err="1"/>
                  <a:t>comonomers</a:t>
                </a:r>
                <a:r>
                  <a:rPr lang="en-US" dirty="0"/>
                  <a:t> in the reaction mixture runs out, the reaction </a:t>
                </a:r>
                <a:r>
                  <a:rPr lang="en-US" dirty="0" smtClean="0"/>
                  <a:t>stops</a:t>
                </a:r>
                <a:endParaRPr lang="cs-CZ" dirty="0" smtClean="0"/>
              </a:p>
              <a:p>
                <a:pPr lvl="1"/>
                <a:endParaRPr lang="cs-CZ" dirty="0" smtClean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dirty="0" err="1" smtClean="0"/>
                  <a:t>r</a:t>
                </a:r>
                <a:r>
                  <a:rPr lang="cs-CZ" baseline="-25000" dirty="0" err="1" smtClean="0"/>
                  <a:t>1</a:t>
                </a:r>
                <a:r>
                  <a:rPr lang="cs-CZ" dirty="0" smtClean="0"/>
                  <a:t> = 0; </a:t>
                </a:r>
                <a:r>
                  <a:rPr lang="cs-CZ" dirty="0" err="1" smtClean="0"/>
                  <a:t>r</a:t>
                </a:r>
                <a:r>
                  <a:rPr lang="cs-CZ" baseline="-25000" dirty="0" err="1" smtClean="0"/>
                  <a:t>2</a:t>
                </a:r>
                <a:r>
                  <a:rPr lang="cs-CZ" dirty="0" smtClean="0"/>
                  <a:t> = 0,1</a:t>
                </a:r>
              </a:p>
              <a:p>
                <a:pPr lvl="1"/>
                <a:r>
                  <a:rPr lang="en-US" dirty="0"/>
                  <a:t>mostly alternating</a:t>
                </a:r>
              </a:p>
              <a:p>
                <a:pPr lvl="1"/>
                <a:r>
                  <a:rPr lang="en-US" dirty="0" err="1"/>
                  <a:t>comonomers</a:t>
                </a:r>
                <a:r>
                  <a:rPr lang="en-US" dirty="0"/>
                  <a:t> react predominantly with the second </a:t>
                </a:r>
                <a:r>
                  <a:rPr lang="en-US" dirty="0" err="1"/>
                  <a:t>comonomer</a:t>
                </a:r>
                <a:endParaRPr lang="en-US" dirty="0"/>
              </a:p>
              <a:p>
                <a:pPr lvl="1"/>
                <a:r>
                  <a:rPr lang="en-US" dirty="0"/>
                  <a:t>it ceases to be perfectly alternating when the composition of the reaction mixture is deviated (e.g. it will only consist of </a:t>
                </a:r>
                <a:r>
                  <a:rPr lang="en-US" dirty="0" err="1"/>
                  <a:t>comonomers</a:t>
                </a:r>
                <a:r>
                  <a:rPr lang="en-US" dirty="0"/>
                  <a:t>)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073995"/>
                <a:ext cx="7632848" cy="4464495"/>
              </a:xfrm>
              <a:prstGeom prst="rect">
                <a:avLst/>
              </a:prstGeom>
              <a:blipFill>
                <a:blip r:embed="rId3"/>
                <a:stretch>
                  <a:fillRect l="-1278" r="-5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s-CZ" sz="1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2348880"/>
            <a:ext cx="3123634" cy="323495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9376" y="2587429"/>
            <a:ext cx="43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Přímá spojnice se šipkou 9"/>
          <p:cNvCxnSpPr>
            <a:stCxn id="12" idx="1"/>
          </p:cNvCxnSpPr>
          <p:nvPr/>
        </p:nvCxnSpPr>
        <p:spPr>
          <a:xfrm flipH="1">
            <a:off x="6456040" y="4662428"/>
            <a:ext cx="1440160" cy="134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896200" y="429309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homopolyreaction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here takes place 10 times worse than the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heteropolyreaction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9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Side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 err="1" smtClean="0">
                <a:ea typeface="+mn-ea"/>
                <a:cs typeface="+mn-cs"/>
              </a:rPr>
              <a:t>topic</a:t>
            </a:r>
            <a:r>
              <a:rPr lang="cs-CZ" sz="3600" b="1" dirty="0" smtClean="0">
                <a:ea typeface="+mn-ea"/>
                <a:cs typeface="+mn-cs"/>
              </a:rPr>
              <a:t>: </a:t>
            </a:r>
            <a:r>
              <a:rPr lang="cs-CZ" sz="3600" b="1" dirty="0" err="1" smtClean="0">
                <a:ea typeface="+mn-ea"/>
                <a:cs typeface="+mn-cs"/>
              </a:rPr>
              <a:t>Heteropolyamides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/>
              <a:t>the case of strictly alternating copolymers</a:t>
            </a:r>
          </a:p>
          <a:p>
            <a:pPr lvl="1"/>
            <a:r>
              <a:rPr lang="en-US" sz="2000" dirty="0" err="1"/>
              <a:t>polycondensation</a:t>
            </a:r>
            <a:r>
              <a:rPr lang="en-US" sz="2000" dirty="0"/>
              <a:t> reaction (not yet resolved radical)</a:t>
            </a:r>
          </a:p>
          <a:p>
            <a:r>
              <a:rPr lang="en-US" sz="2400" dirty="0" err="1"/>
              <a:t>comonomers</a:t>
            </a:r>
            <a:r>
              <a:rPr lang="en-US" sz="2400" dirty="0"/>
              <a:t> can (due to their chemical nature) only react with the opposite (not with each other)</a:t>
            </a:r>
          </a:p>
          <a:p>
            <a:r>
              <a:rPr lang="en-US" sz="2400" dirty="0"/>
              <a:t>PA 46, PA 66, PA 69, PA 610, PA 612, </a:t>
            </a:r>
            <a:r>
              <a:rPr lang="en-US" sz="2400" dirty="0" err="1"/>
              <a:t>PA1012</a:t>
            </a:r>
            <a:endParaRPr lang="en-US" sz="2400" dirty="0"/>
          </a:p>
          <a:p>
            <a:r>
              <a:rPr lang="en-US" sz="2400" dirty="0"/>
              <a:t>they are copolymers because they are formed from two </a:t>
            </a:r>
            <a:r>
              <a:rPr lang="en-US" sz="2400" dirty="0" err="1"/>
              <a:t>comonomers</a:t>
            </a:r>
            <a:endParaRPr lang="en-US" sz="2400" dirty="0"/>
          </a:p>
          <a:p>
            <a:pPr lvl="1"/>
            <a:r>
              <a:rPr lang="en-US" sz="2000" dirty="0"/>
              <a:t>some consider them </a:t>
            </a:r>
            <a:r>
              <a:rPr lang="en-US" sz="2000" dirty="0" err="1"/>
              <a:t>homopolymers</a:t>
            </a:r>
            <a:r>
              <a:rPr lang="en-US" sz="2000" dirty="0"/>
              <a:t> because these </a:t>
            </a:r>
            <a:r>
              <a:rPr lang="en-US" sz="2000" dirty="0" err="1"/>
              <a:t>comonomers</a:t>
            </a:r>
            <a:r>
              <a:rPr lang="en-US" sz="2000" dirty="0"/>
              <a:t> cannot be made into the corresponding </a:t>
            </a:r>
            <a:r>
              <a:rPr lang="en-US" sz="2000" dirty="0" err="1"/>
              <a:t>homopolymers</a:t>
            </a:r>
            <a:r>
              <a:rPr lang="en-US" sz="2000" dirty="0"/>
              <a:t>, but the general definition classifies them as copolymers</a:t>
            </a: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7995" y="5119613"/>
            <a:ext cx="4650798" cy="13910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057" y="5259956"/>
            <a:ext cx="5060821" cy="11379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56355" y="6538490"/>
            <a:ext cx="323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homopolyamide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18687" y="6538489"/>
            <a:ext cx="323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latin typeface="+mn-lt"/>
              </a:rPr>
              <a:t>heteropolyamide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3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Statistical</a:t>
            </a:r>
            <a:r>
              <a:rPr lang="cs-CZ" sz="3600" b="1" dirty="0">
                <a:ea typeface="+mn-ea"/>
                <a:cs typeface="+mn-cs"/>
              </a:rPr>
              <a:t> (</a:t>
            </a:r>
            <a:r>
              <a:rPr lang="cs-CZ" sz="3600" b="1" dirty="0" err="1">
                <a:ea typeface="+mn-ea"/>
                <a:cs typeface="+mn-cs"/>
              </a:rPr>
              <a:t>ideal</a:t>
            </a:r>
            <a:r>
              <a:rPr lang="cs-CZ" sz="3600" b="1" dirty="0">
                <a:ea typeface="+mn-ea"/>
                <a:cs typeface="+mn-cs"/>
              </a:rPr>
              <a:t>)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dirty="0"/>
              </a:p>
              <a:p>
                <a:r>
                  <a:rPr lang="en-US" dirty="0"/>
                  <a:t>occurs when the preceding applies and at the same time:</a:t>
                </a:r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844550" lvl="1" indent="-398463">
                  <a:buNone/>
                </a:pPr>
                <a:endParaRPr lang="cs-CZ" dirty="0" smtClean="0"/>
              </a:p>
              <a:p>
                <a:pPr marL="844550" lvl="1" indent="-398463">
                  <a:buNone/>
                </a:pPr>
                <a:r>
                  <a:rPr lang="cs-CZ" dirty="0" err="1" smtClean="0"/>
                  <a:t>lň</a:t>
                </a:r>
                <a:r>
                  <a:rPr lang="cs-CZ" dirty="0"/>
                  <a:t>) </a:t>
                </a:r>
                <a:r>
                  <a:rPr lang="cs-CZ" dirty="0" err="1"/>
                  <a:t>comonomer</a:t>
                </a:r>
                <a:r>
                  <a:rPr lang="cs-CZ" dirty="0"/>
                  <a:t> </a:t>
                </a:r>
                <a:r>
                  <a:rPr lang="cs-CZ" dirty="0" err="1"/>
                  <a:t>M</a:t>
                </a:r>
                <a:r>
                  <a:rPr lang="cs-CZ" baseline="-25000" dirty="0" err="1"/>
                  <a:t>1</a:t>
                </a:r>
                <a:r>
                  <a:rPr lang="cs-CZ" dirty="0"/>
                  <a:t> </a:t>
                </a:r>
                <a:r>
                  <a:rPr lang="cs-CZ" dirty="0" err="1"/>
                  <a:t>prefers</a:t>
                </a:r>
                <a:r>
                  <a:rPr lang="cs-CZ" dirty="0"/>
                  <a:t> </a:t>
                </a:r>
                <a:r>
                  <a:rPr lang="cs-CZ" dirty="0" err="1"/>
                  <a:t>homopolyreaction</a:t>
                </a:r>
                <a:r>
                  <a:rPr lang="cs-CZ" dirty="0"/>
                  <a:t> and </a:t>
                </a:r>
                <a:r>
                  <a:rPr lang="cs-CZ" dirty="0" err="1"/>
                  <a:t>M</a:t>
                </a:r>
                <a:r>
                  <a:rPr lang="cs-CZ" baseline="-25000" dirty="0" err="1"/>
                  <a:t>2</a:t>
                </a:r>
                <a:r>
                  <a:rPr lang="cs-CZ" dirty="0"/>
                  <a:t> </a:t>
                </a:r>
                <a:r>
                  <a:rPr lang="cs-CZ" dirty="0" err="1"/>
                  <a:t>prefers</a:t>
                </a:r>
                <a:r>
                  <a:rPr lang="cs-CZ" dirty="0"/>
                  <a:t> </a:t>
                </a:r>
                <a:r>
                  <a:rPr lang="cs-CZ" dirty="0" err="1"/>
                  <a:t>heteropolyreaction</a:t>
                </a:r>
                <a:endParaRPr lang="cs-CZ" dirty="0"/>
              </a:p>
              <a:p>
                <a:pPr marL="844550" lvl="1" indent="-398463">
                  <a:buNone/>
                </a:pPr>
                <a:r>
                  <a:rPr lang="cs-CZ" dirty="0" err="1" smtClean="0"/>
                  <a:t>tž</a:t>
                </a:r>
                <a:r>
                  <a:rPr lang="cs-CZ" dirty="0" smtClean="0"/>
                  <a:t>) </a:t>
                </a:r>
                <a:r>
                  <a:rPr lang="cs-CZ" dirty="0"/>
                  <a:t>(</a:t>
                </a:r>
                <a:r>
                  <a:rPr lang="cs-CZ" dirty="0" err="1"/>
                  <a:t>similar</a:t>
                </a:r>
                <a:r>
                  <a:rPr lang="cs-CZ" dirty="0"/>
                  <a:t> to </a:t>
                </a:r>
                <a:r>
                  <a:rPr lang="cs-CZ" dirty="0" err="1"/>
                  <a:t>that</a:t>
                </a:r>
                <a:r>
                  <a:rPr lang="cs-CZ" dirty="0"/>
                  <a:t>) </a:t>
                </a:r>
                <a:r>
                  <a:rPr lang="cs-CZ" dirty="0" err="1"/>
                  <a:t>comonomer</a:t>
                </a:r>
                <a:r>
                  <a:rPr lang="cs-CZ" dirty="0"/>
                  <a:t> </a:t>
                </a:r>
                <a:r>
                  <a:rPr lang="cs-CZ" dirty="0" err="1"/>
                  <a:t>M</a:t>
                </a:r>
                <a:r>
                  <a:rPr lang="cs-CZ" baseline="-25000" dirty="0" err="1"/>
                  <a:t>1</a:t>
                </a:r>
                <a:r>
                  <a:rPr lang="cs-CZ" dirty="0"/>
                  <a:t> </a:t>
                </a:r>
                <a:r>
                  <a:rPr lang="cs-CZ" dirty="0" err="1"/>
                  <a:t>prefers</a:t>
                </a:r>
                <a:r>
                  <a:rPr lang="cs-CZ" dirty="0"/>
                  <a:t> </a:t>
                </a:r>
                <a:r>
                  <a:rPr lang="cs-CZ" dirty="0" err="1"/>
                  <a:t>heteropolyreaction</a:t>
                </a:r>
                <a:r>
                  <a:rPr lang="cs-CZ" dirty="0"/>
                  <a:t> and </a:t>
                </a:r>
                <a:r>
                  <a:rPr lang="cs-CZ" dirty="0" err="1"/>
                  <a:t>M</a:t>
                </a:r>
                <a:r>
                  <a:rPr lang="cs-CZ" baseline="-25000" dirty="0" err="1"/>
                  <a:t>2</a:t>
                </a:r>
                <a:r>
                  <a:rPr lang="cs-CZ" dirty="0"/>
                  <a:t> </a:t>
                </a:r>
                <a:r>
                  <a:rPr lang="cs-CZ" dirty="0" err="1"/>
                  <a:t>prefers</a:t>
                </a:r>
                <a:r>
                  <a:rPr lang="cs-CZ" dirty="0"/>
                  <a:t> </a:t>
                </a:r>
                <a:r>
                  <a:rPr lang="cs-CZ" dirty="0" err="1"/>
                  <a:t>homopolyreaction</a:t>
                </a:r>
                <a:endParaRPr lang="cs-CZ" dirty="0"/>
              </a:p>
              <a:p>
                <a:pPr marL="844550" lvl="1" indent="-398463">
                  <a:buNone/>
                </a:pPr>
                <a:r>
                  <a:rPr lang="cs-CZ" dirty="0" err="1"/>
                  <a:t>hř</a:t>
                </a:r>
                <a:r>
                  <a:rPr lang="cs-CZ" dirty="0"/>
                  <a:t>) </a:t>
                </a:r>
                <a:r>
                  <a:rPr lang="cs-CZ" dirty="0" err="1"/>
                  <a:t>homopolyreaction</a:t>
                </a:r>
                <a:r>
                  <a:rPr lang="cs-CZ" dirty="0"/>
                  <a:t> and </a:t>
                </a:r>
                <a:r>
                  <a:rPr lang="cs-CZ" dirty="0" err="1"/>
                  <a:t>heteropolyreaction</a:t>
                </a:r>
                <a:r>
                  <a:rPr lang="cs-CZ" dirty="0"/>
                  <a:t> </a:t>
                </a:r>
                <a:r>
                  <a:rPr lang="cs-CZ" dirty="0" err="1"/>
                  <a:t>take</a:t>
                </a:r>
                <a:r>
                  <a:rPr lang="cs-CZ" dirty="0"/>
                  <a:t> place </a:t>
                </a:r>
                <a:r>
                  <a:rPr lang="cs-CZ" dirty="0" err="1"/>
                  <a:t>at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same</a:t>
                </a:r>
                <a:r>
                  <a:rPr lang="cs-CZ" dirty="0"/>
                  <a:t> speed </a:t>
                </a:r>
                <a:r>
                  <a:rPr lang="cs-CZ" dirty="0" err="1"/>
                  <a:t>for</a:t>
                </a:r>
                <a:r>
                  <a:rPr lang="cs-CZ" dirty="0"/>
                  <a:t> </a:t>
                </a:r>
                <a:r>
                  <a:rPr lang="cs-CZ" dirty="0" err="1"/>
                  <a:t>both</a:t>
                </a:r>
                <a:r>
                  <a:rPr lang="cs-CZ" dirty="0"/>
                  <a:t> </a:t>
                </a:r>
                <a:r>
                  <a:rPr lang="cs-CZ" dirty="0" err="1"/>
                  <a:t>comonomers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154912"/>
                  </p:ext>
                </p:extLst>
              </p:nvPr>
            </p:nvGraphicFramePr>
            <p:xfrm>
              <a:off x="1195093" y="3471986"/>
              <a:ext cx="9801813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67271">
                      <a:extLst>
                        <a:ext uri="{9D8B030D-6E8A-4147-A177-3AD203B41FA5}">
                          <a16:colId xmlns:a16="http://schemas.microsoft.com/office/drawing/2014/main" val="4062962111"/>
                        </a:ext>
                      </a:extLst>
                    </a:gridCol>
                    <a:gridCol w="3267271">
                      <a:extLst>
                        <a:ext uri="{9D8B030D-6E8A-4147-A177-3AD203B41FA5}">
                          <a16:colId xmlns:a16="http://schemas.microsoft.com/office/drawing/2014/main" val="3416185642"/>
                        </a:ext>
                      </a:extLst>
                    </a:gridCol>
                    <a:gridCol w="3267271">
                      <a:extLst>
                        <a:ext uri="{9D8B030D-6E8A-4147-A177-3AD203B41FA5}">
                          <a16:colId xmlns:a16="http://schemas.microsoft.com/office/drawing/2014/main" val="36415119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lň</a:t>
                          </a:r>
                          <a:r>
                            <a:rPr lang="cs-CZ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tž</a:t>
                          </a:r>
                          <a:r>
                            <a:rPr lang="cs-CZ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>
                              <a:solidFill>
                                <a:schemeClr val="tx1"/>
                              </a:solidFill>
                            </a:rPr>
                            <a:t>hř</a:t>
                          </a:r>
                          <a:r>
                            <a:rPr lang="cs-CZ" sz="24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6834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&gt;1;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&lt;1;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=1;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5371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8154912"/>
                  </p:ext>
                </p:extLst>
              </p:nvPr>
            </p:nvGraphicFramePr>
            <p:xfrm>
              <a:off x="1195093" y="3471986"/>
              <a:ext cx="9801813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67271">
                      <a:extLst>
                        <a:ext uri="{9D8B030D-6E8A-4147-A177-3AD203B41FA5}">
                          <a16:colId xmlns:a16="http://schemas.microsoft.com/office/drawing/2014/main" val="4062962111"/>
                        </a:ext>
                      </a:extLst>
                    </a:gridCol>
                    <a:gridCol w="3267271">
                      <a:extLst>
                        <a:ext uri="{9D8B030D-6E8A-4147-A177-3AD203B41FA5}">
                          <a16:colId xmlns:a16="http://schemas.microsoft.com/office/drawing/2014/main" val="3416185642"/>
                        </a:ext>
                      </a:extLst>
                    </a:gridCol>
                    <a:gridCol w="3267271">
                      <a:extLst>
                        <a:ext uri="{9D8B030D-6E8A-4147-A177-3AD203B41FA5}">
                          <a16:colId xmlns:a16="http://schemas.microsoft.com/office/drawing/2014/main" val="364151199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lň</a:t>
                          </a:r>
                          <a:r>
                            <a:rPr lang="cs-CZ" sz="2400" dirty="0" smtClean="0"/>
                            <a:t>)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tž</a:t>
                          </a:r>
                          <a:r>
                            <a:rPr lang="cs-CZ" sz="2400" dirty="0" smtClean="0"/>
                            <a:t>)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>
                              <a:solidFill>
                                <a:schemeClr val="tx1"/>
                              </a:solidFill>
                            </a:rPr>
                            <a:t>hř</a:t>
                          </a:r>
                          <a:r>
                            <a:rPr lang="cs-CZ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cs-CZ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683433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0667" r="-2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t="-110667" r="-100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1066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371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s-CZ" sz="1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1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Statistical</a:t>
            </a:r>
            <a:r>
              <a:rPr lang="cs-CZ" sz="3600" b="1" dirty="0">
                <a:ea typeface="+mn-ea"/>
                <a:cs typeface="+mn-cs"/>
              </a:rPr>
              <a:t> (</a:t>
            </a:r>
            <a:r>
              <a:rPr lang="cs-CZ" sz="3600" b="1" dirty="0" err="1">
                <a:ea typeface="+mn-ea"/>
                <a:cs typeface="+mn-cs"/>
              </a:rPr>
              <a:t>ideal</a:t>
            </a:r>
            <a:r>
              <a:rPr lang="cs-CZ" sz="3600" b="1" dirty="0">
                <a:ea typeface="+mn-ea"/>
                <a:cs typeface="+mn-cs"/>
              </a:rPr>
              <a:t>)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4079776" y="2073995"/>
                <a:ext cx="7387102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dirty="0" err="1"/>
                  <a:t>r</a:t>
                </a:r>
                <a:r>
                  <a:rPr lang="cs-CZ" baseline="-25000" dirty="0" err="1"/>
                  <a:t>1</a:t>
                </a:r>
                <a:r>
                  <a:rPr lang="cs-CZ" dirty="0"/>
                  <a:t> = 5; </a:t>
                </a:r>
                <a:r>
                  <a:rPr lang="cs-CZ" dirty="0" err="1"/>
                  <a:t>r</a:t>
                </a:r>
                <a:r>
                  <a:rPr lang="cs-CZ" baseline="-25000" dirty="0" err="1"/>
                  <a:t>2</a:t>
                </a:r>
                <a:r>
                  <a:rPr lang="cs-CZ" dirty="0"/>
                  <a:t> = 0,2</a:t>
                </a:r>
              </a:p>
              <a:p>
                <a:pPr lvl="1"/>
                <a:r>
                  <a:rPr lang="cs-CZ" dirty="0" err="1"/>
                  <a:t>ideal</a:t>
                </a:r>
                <a:r>
                  <a:rPr lang="cs-CZ" dirty="0"/>
                  <a:t> non-</a:t>
                </a:r>
                <a:r>
                  <a:rPr lang="cs-CZ" dirty="0" err="1"/>
                  <a:t>azeotropic</a:t>
                </a:r>
                <a:r>
                  <a:rPr lang="cs-CZ" dirty="0"/>
                  <a:t> </a:t>
                </a:r>
                <a:r>
                  <a:rPr lang="cs-CZ" dirty="0" err="1"/>
                  <a:t>copolymerization</a:t>
                </a:r>
                <a:endParaRPr lang="cs-CZ" dirty="0" smtClean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dirty="0" err="1" smtClean="0"/>
                  <a:t>r</a:t>
                </a:r>
                <a:r>
                  <a:rPr lang="cs-CZ" baseline="-25000" dirty="0" err="1" smtClean="0"/>
                  <a:t>1</a:t>
                </a:r>
                <a:r>
                  <a:rPr lang="cs-CZ" dirty="0" smtClean="0"/>
                  <a:t> = 0,2; </a:t>
                </a:r>
                <a:r>
                  <a:rPr lang="cs-CZ" dirty="0" err="1" smtClean="0"/>
                  <a:t>r</a:t>
                </a:r>
                <a:r>
                  <a:rPr lang="cs-CZ" baseline="-25000" dirty="0" err="1" smtClean="0"/>
                  <a:t>2</a:t>
                </a:r>
                <a:r>
                  <a:rPr lang="cs-CZ" dirty="0" smtClean="0"/>
                  <a:t> = 5</a:t>
                </a:r>
              </a:p>
              <a:p>
                <a:pPr lvl="1"/>
                <a:r>
                  <a:rPr lang="cs-CZ" dirty="0" err="1"/>
                  <a:t>ideal</a:t>
                </a:r>
                <a:r>
                  <a:rPr lang="cs-CZ" dirty="0"/>
                  <a:t> non-</a:t>
                </a:r>
                <a:r>
                  <a:rPr lang="cs-CZ" dirty="0" err="1"/>
                  <a:t>azeotropic</a:t>
                </a:r>
                <a:r>
                  <a:rPr lang="cs-CZ" dirty="0"/>
                  <a:t> </a:t>
                </a:r>
                <a:r>
                  <a:rPr lang="cs-CZ" dirty="0" err="1"/>
                  <a:t>copolymerization</a:t>
                </a:r>
                <a:endParaRPr lang="cs-CZ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dirty="0" err="1"/>
                  <a:t>r</a:t>
                </a:r>
                <a:r>
                  <a:rPr lang="cs-CZ" baseline="-25000" dirty="0" err="1"/>
                  <a:t>1</a:t>
                </a:r>
                <a:r>
                  <a:rPr lang="cs-CZ" dirty="0"/>
                  <a:t> = </a:t>
                </a:r>
                <a:r>
                  <a:rPr lang="cs-CZ" dirty="0" err="1"/>
                  <a:t>r</a:t>
                </a:r>
                <a:r>
                  <a:rPr lang="cs-CZ" baseline="-25000" dirty="0" err="1"/>
                  <a:t>2</a:t>
                </a:r>
                <a:r>
                  <a:rPr lang="cs-CZ" dirty="0"/>
                  <a:t> = 1</a:t>
                </a:r>
              </a:p>
              <a:p>
                <a:pPr lvl="1"/>
                <a:r>
                  <a:rPr lang="en-US" dirty="0"/>
                  <a:t>ideal </a:t>
                </a:r>
                <a:r>
                  <a:rPr lang="en-US" dirty="0" err="1"/>
                  <a:t>azeotropic</a:t>
                </a:r>
                <a:r>
                  <a:rPr lang="en-US" dirty="0"/>
                  <a:t> copolymerization</a:t>
                </a:r>
              </a:p>
              <a:p>
                <a:pPr lvl="1"/>
                <a:r>
                  <a:rPr lang="en-US" dirty="0"/>
                  <a:t>the composition of the copolymer is dependent only on the composition of the reaction mixture</a:t>
                </a:r>
              </a:p>
              <a:p>
                <a:pPr lvl="1"/>
                <a:r>
                  <a:rPr lang="en-US" dirty="0"/>
                  <a:t>not very common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073995"/>
                <a:ext cx="7387102" cy="4464495"/>
              </a:xfrm>
              <a:prstGeom prst="rect">
                <a:avLst/>
              </a:prstGeom>
              <a:blipFill>
                <a:blip r:embed="rId3"/>
                <a:stretch>
                  <a:fillRect l="-1733" r="-1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s-CZ" sz="1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2730784"/>
            <a:ext cx="347408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Non-</a:t>
            </a:r>
            <a:r>
              <a:rPr lang="cs-CZ" sz="3600" b="1" dirty="0" err="1">
                <a:ea typeface="+mn-ea"/>
                <a:cs typeface="+mn-cs"/>
              </a:rPr>
              <a:t>ideal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r>
                  <a:rPr lang="en-US" dirty="0"/>
                  <a:t>occurs when the preceding applies and at the same time</a:t>
                </a:r>
                <a:r>
                  <a:rPr lang="en-US" dirty="0" smtClean="0"/>
                  <a:t>:</a:t>
                </a:r>
                <a:endParaRPr lang="cs-CZ" dirty="0" smtClean="0"/>
              </a:p>
              <a:p>
                <a:endParaRPr lang="cs-CZ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r>
                  <a:rPr lang="en-US" dirty="0"/>
                  <a:t>the most common case of </a:t>
                </a:r>
                <a:r>
                  <a:rPr lang="en-US" dirty="0" err="1"/>
                  <a:t>copolymerizations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10741756" cy="4464495"/>
              </a:xfrm>
              <a:prstGeom prst="rect">
                <a:avLst/>
              </a:prstGeom>
              <a:blipFill>
                <a:blip r:embed="rId3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258363"/>
                  </p:ext>
                </p:extLst>
              </p:nvPr>
            </p:nvGraphicFramePr>
            <p:xfrm>
              <a:off x="1696783" y="3645024"/>
              <a:ext cx="8798433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32811">
                      <a:extLst>
                        <a:ext uri="{9D8B030D-6E8A-4147-A177-3AD203B41FA5}">
                          <a16:colId xmlns:a16="http://schemas.microsoft.com/office/drawing/2014/main" val="4062962111"/>
                        </a:ext>
                      </a:extLst>
                    </a:gridCol>
                    <a:gridCol w="2932811">
                      <a:extLst>
                        <a:ext uri="{9D8B030D-6E8A-4147-A177-3AD203B41FA5}">
                          <a16:colId xmlns:a16="http://schemas.microsoft.com/office/drawing/2014/main" val="3416185642"/>
                        </a:ext>
                      </a:extLst>
                    </a:gridCol>
                    <a:gridCol w="2932811">
                      <a:extLst>
                        <a:ext uri="{9D8B030D-6E8A-4147-A177-3AD203B41FA5}">
                          <a16:colId xmlns:a16="http://schemas.microsoft.com/office/drawing/2014/main" val="32559629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bň</a:t>
                          </a:r>
                          <a:r>
                            <a:rPr lang="cs-CZ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hž</a:t>
                          </a:r>
                          <a:r>
                            <a:rPr lang="cs-CZ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/>
                            <a:t>fř</a:t>
                          </a:r>
                          <a:r>
                            <a:rPr lang="cs-CZ" sz="24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6834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&gt;0;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&lt;0;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&lt;0;</m:t>
                                </m:r>
                                <m:sSub>
                                  <m:sSubPr>
                                    <m:ctrlPr>
                                      <a:rPr lang="cs-CZ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cs-CZ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2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5371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258363"/>
                  </p:ext>
                </p:extLst>
              </p:nvPr>
            </p:nvGraphicFramePr>
            <p:xfrm>
              <a:off x="1696783" y="3645024"/>
              <a:ext cx="8798433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32811">
                      <a:extLst>
                        <a:ext uri="{9D8B030D-6E8A-4147-A177-3AD203B41FA5}">
                          <a16:colId xmlns:a16="http://schemas.microsoft.com/office/drawing/2014/main" val="4062962111"/>
                        </a:ext>
                      </a:extLst>
                    </a:gridCol>
                    <a:gridCol w="2932811">
                      <a:extLst>
                        <a:ext uri="{9D8B030D-6E8A-4147-A177-3AD203B41FA5}">
                          <a16:colId xmlns:a16="http://schemas.microsoft.com/office/drawing/2014/main" val="3416185642"/>
                        </a:ext>
                      </a:extLst>
                    </a:gridCol>
                    <a:gridCol w="2932811">
                      <a:extLst>
                        <a:ext uri="{9D8B030D-6E8A-4147-A177-3AD203B41FA5}">
                          <a16:colId xmlns:a16="http://schemas.microsoft.com/office/drawing/2014/main" val="325596291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bň</a:t>
                          </a:r>
                          <a:r>
                            <a:rPr lang="cs-CZ" sz="2400" dirty="0" smtClean="0"/>
                            <a:t>)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hž</a:t>
                          </a:r>
                          <a:r>
                            <a:rPr lang="cs-CZ" sz="2400" dirty="0" smtClean="0"/>
                            <a:t>)</a:t>
                          </a:r>
                          <a:endParaRPr lang="cs-CZ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2400" dirty="0" err="1" smtClean="0"/>
                            <a:t>fř</a:t>
                          </a:r>
                          <a:r>
                            <a:rPr lang="cs-CZ" sz="2400" dirty="0" smtClean="0"/>
                            <a:t>)</a:t>
                          </a:r>
                          <a:endParaRPr lang="cs-CZ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1683433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0667" r="-200208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9793" t="-110667" r="-99793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208" t="-110667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53712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s-CZ" sz="1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3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Non-</a:t>
            </a:r>
            <a:r>
              <a:rPr lang="cs-CZ" sz="3600" b="1" dirty="0" err="1"/>
              <a:t>ideal</a:t>
            </a:r>
            <a:r>
              <a:rPr lang="cs-CZ" sz="3600" b="1" dirty="0"/>
              <a:t> </a:t>
            </a:r>
            <a:r>
              <a:rPr lang="cs-CZ" sz="3600" b="1" dirty="0" err="1"/>
              <a:t>copolymerization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4079776" y="2073995"/>
                <a:ext cx="7387102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endParaRPr lang="cs-C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dirty="0" err="1"/>
                  <a:t>r</a:t>
                </a:r>
                <a:r>
                  <a:rPr lang="cs-CZ" baseline="-25000" dirty="0" err="1"/>
                  <a:t>1</a:t>
                </a:r>
                <a:r>
                  <a:rPr lang="cs-CZ" dirty="0"/>
                  <a:t> = 0,52; </a:t>
                </a:r>
                <a:r>
                  <a:rPr lang="cs-CZ" dirty="0" err="1"/>
                  <a:t>r</a:t>
                </a:r>
                <a:r>
                  <a:rPr lang="cs-CZ" baseline="-25000" dirty="0" err="1"/>
                  <a:t>2</a:t>
                </a:r>
                <a:r>
                  <a:rPr lang="cs-CZ" dirty="0"/>
                  <a:t> = 0,12</a:t>
                </a:r>
              </a:p>
              <a:p>
                <a:pPr lvl="1"/>
                <a:r>
                  <a:rPr lang="cs-CZ" dirty="0"/>
                  <a:t>non-</a:t>
                </a:r>
                <a:r>
                  <a:rPr lang="cs-CZ" dirty="0" err="1"/>
                  <a:t>ideal</a:t>
                </a:r>
                <a:r>
                  <a:rPr lang="cs-CZ" dirty="0"/>
                  <a:t> </a:t>
                </a:r>
                <a:r>
                  <a:rPr lang="cs-CZ" dirty="0" err="1"/>
                  <a:t>azeotropic</a:t>
                </a:r>
                <a:r>
                  <a:rPr lang="cs-CZ" dirty="0"/>
                  <a:t> </a:t>
                </a:r>
                <a:r>
                  <a:rPr lang="cs-CZ" dirty="0" err="1"/>
                  <a:t>copolymerization</a:t>
                </a:r>
                <a:endParaRPr lang="cs-CZ" dirty="0" smtClean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dirty="0" err="1" smtClean="0"/>
                  <a:t>r</a:t>
                </a:r>
                <a:r>
                  <a:rPr lang="cs-CZ" baseline="-25000" dirty="0" err="1" smtClean="0"/>
                  <a:t>1</a:t>
                </a:r>
                <a:r>
                  <a:rPr lang="cs-CZ" dirty="0" smtClean="0"/>
                  <a:t> = 0,04; </a:t>
                </a:r>
                <a:r>
                  <a:rPr lang="cs-CZ" dirty="0" err="1" smtClean="0"/>
                  <a:t>r</a:t>
                </a:r>
                <a:r>
                  <a:rPr lang="cs-CZ" baseline="-25000" dirty="0" err="1" smtClean="0"/>
                  <a:t>2</a:t>
                </a:r>
                <a:r>
                  <a:rPr lang="cs-CZ" dirty="0" smtClean="0"/>
                  <a:t> = 0,01</a:t>
                </a:r>
              </a:p>
              <a:p>
                <a:pPr lvl="1"/>
                <a:r>
                  <a:rPr lang="cs-CZ" dirty="0"/>
                  <a:t>non-</a:t>
                </a:r>
                <a:r>
                  <a:rPr lang="cs-CZ" dirty="0" err="1"/>
                  <a:t>deal</a:t>
                </a:r>
                <a:r>
                  <a:rPr lang="cs-CZ" dirty="0"/>
                  <a:t> </a:t>
                </a:r>
                <a:r>
                  <a:rPr lang="cs-CZ" dirty="0" err="1"/>
                  <a:t>azeotropic</a:t>
                </a:r>
                <a:r>
                  <a:rPr lang="cs-CZ" dirty="0"/>
                  <a:t> </a:t>
                </a:r>
                <a:r>
                  <a:rPr lang="cs-CZ" dirty="0" err="1"/>
                  <a:t>copolymerization</a:t>
                </a:r>
                <a:endParaRPr lang="cs-CZ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dirty="0" err="1"/>
                  <a:t>r</a:t>
                </a:r>
                <a:r>
                  <a:rPr lang="cs-CZ" baseline="-25000" dirty="0" err="1"/>
                  <a:t>1</a:t>
                </a:r>
                <a:r>
                  <a:rPr lang="cs-CZ" dirty="0"/>
                  <a:t> = 55; </a:t>
                </a:r>
                <a:r>
                  <a:rPr lang="cs-CZ" dirty="0" err="1"/>
                  <a:t>r</a:t>
                </a:r>
                <a:r>
                  <a:rPr lang="cs-CZ" baseline="-25000" dirty="0" err="1"/>
                  <a:t>2</a:t>
                </a:r>
                <a:r>
                  <a:rPr lang="cs-CZ" dirty="0"/>
                  <a:t> = 0,01</a:t>
                </a:r>
              </a:p>
              <a:p>
                <a:pPr lvl="1"/>
                <a:r>
                  <a:rPr lang="cs-CZ" dirty="0"/>
                  <a:t>non-</a:t>
                </a:r>
                <a:r>
                  <a:rPr lang="cs-CZ" dirty="0" err="1"/>
                  <a:t>ideal</a:t>
                </a:r>
                <a:r>
                  <a:rPr lang="cs-CZ" dirty="0"/>
                  <a:t> non-</a:t>
                </a:r>
                <a:r>
                  <a:rPr lang="cs-CZ" dirty="0" err="1"/>
                  <a:t>azeotropic</a:t>
                </a:r>
                <a:r>
                  <a:rPr lang="cs-CZ" dirty="0"/>
                  <a:t> </a:t>
                </a:r>
                <a:r>
                  <a:rPr lang="cs-CZ" dirty="0" err="1"/>
                  <a:t>copolymerization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2073995"/>
                <a:ext cx="7387102" cy="4464495"/>
              </a:xfrm>
              <a:prstGeom prst="rect">
                <a:avLst/>
              </a:prstGeom>
              <a:blipFill>
                <a:blip r:embed="rId3"/>
                <a:stretch>
                  <a:fillRect l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cs-CZ" sz="1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0" y="355519"/>
                <a:ext cx="1422569" cy="1769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20" y="2420888"/>
            <a:ext cx="359126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Copolymer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otherwise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a </a:t>
            </a:r>
            <a:r>
              <a:rPr lang="cs-CZ" dirty="0" err="1"/>
              <a:t>heteropolymer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opposite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homopolymer</a:t>
            </a:r>
          </a:p>
          <a:p>
            <a:r>
              <a:rPr lang="cs-CZ" dirty="0" err="1"/>
              <a:t>macromolecular</a:t>
            </a:r>
            <a:r>
              <a:rPr lang="cs-CZ" dirty="0"/>
              <a:t> substance </a:t>
            </a:r>
            <a:r>
              <a:rPr lang="cs-CZ" dirty="0" err="1"/>
              <a:t>formed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least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monomers</a:t>
            </a:r>
            <a:r>
              <a:rPr lang="cs-CZ" dirty="0"/>
              <a:t> (</a:t>
            </a:r>
            <a:r>
              <a:rPr lang="cs-CZ" dirty="0" err="1"/>
              <a:t>usually</a:t>
            </a:r>
            <a:r>
              <a:rPr lang="cs-CZ" dirty="0"/>
              <a:t> 2 </a:t>
            </a:r>
            <a:r>
              <a:rPr lang="cs-CZ" dirty="0" err="1"/>
              <a:t>or</a:t>
            </a:r>
            <a:r>
              <a:rPr lang="cs-CZ" dirty="0"/>
              <a:t> 3 </a:t>
            </a:r>
            <a:r>
              <a:rPr lang="cs-CZ" dirty="0" err="1"/>
              <a:t>types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monomers</a:t>
            </a:r>
            <a:r>
              <a:rPr lang="cs-CZ" dirty="0"/>
              <a:t> are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comonomers</a:t>
            </a:r>
            <a:endParaRPr lang="cs-CZ" dirty="0"/>
          </a:p>
          <a:p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comonomers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distinguish</a:t>
            </a:r>
            <a:r>
              <a:rPr lang="cs-CZ" dirty="0"/>
              <a:t> </a:t>
            </a:r>
            <a:r>
              <a:rPr lang="cs-CZ" dirty="0" err="1"/>
              <a:t>bipolymerization</a:t>
            </a:r>
            <a:r>
              <a:rPr lang="cs-CZ" dirty="0"/>
              <a:t> (2), </a:t>
            </a:r>
            <a:r>
              <a:rPr lang="cs-CZ" dirty="0" err="1"/>
              <a:t>terpolymerization</a:t>
            </a:r>
            <a:r>
              <a:rPr lang="cs-CZ" dirty="0"/>
              <a:t> (3),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 err="1"/>
              <a:t>enantiomers</a:t>
            </a:r>
            <a:r>
              <a:rPr lang="cs-CZ" dirty="0"/>
              <a:t> are </a:t>
            </a:r>
            <a:r>
              <a:rPr lang="cs-CZ" dirty="0" err="1"/>
              <a:t>generally</a:t>
            </a:r>
            <a:r>
              <a:rPr lang="cs-CZ" dirty="0"/>
              <a:t> not </a:t>
            </a:r>
            <a:r>
              <a:rPr lang="cs-CZ" dirty="0" err="1"/>
              <a:t>considered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monomers</a:t>
            </a:r>
            <a:endParaRPr lang="cs-CZ" dirty="0"/>
          </a:p>
          <a:p>
            <a:r>
              <a:rPr lang="cs-CZ" dirty="0" err="1"/>
              <a:t>common</a:t>
            </a:r>
            <a:r>
              <a:rPr lang="cs-CZ" dirty="0"/>
              <a:t> in natural </a:t>
            </a:r>
            <a:r>
              <a:rPr lang="cs-CZ" dirty="0" err="1"/>
              <a:t>polymers</a:t>
            </a:r>
            <a:r>
              <a:rPr lang="cs-CZ" dirty="0"/>
              <a:t> (</a:t>
            </a:r>
            <a:r>
              <a:rPr lang="cs-CZ" dirty="0" err="1"/>
              <a:t>heteropolysaccharides</a:t>
            </a:r>
            <a:r>
              <a:rPr lang="cs-CZ" dirty="0"/>
              <a:t>, </a:t>
            </a:r>
            <a:r>
              <a:rPr lang="cs-CZ" dirty="0" err="1"/>
              <a:t>proteins</a:t>
            </a:r>
            <a:r>
              <a:rPr lang="cs-CZ" dirty="0"/>
              <a:t>, lignin,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considerable</a:t>
            </a:r>
            <a:r>
              <a:rPr lang="cs-CZ" dirty="0"/>
              <a:t>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significance</a:t>
            </a:r>
            <a:endParaRPr lang="cs-CZ" dirty="0"/>
          </a:p>
          <a:p>
            <a:pPr lvl="1"/>
            <a:r>
              <a:rPr lang="cs-CZ" dirty="0" err="1"/>
              <a:t>acrylonitrile</a:t>
            </a:r>
            <a:r>
              <a:rPr lang="cs-CZ" dirty="0"/>
              <a:t>-butadiene-styrene </a:t>
            </a:r>
            <a:r>
              <a:rPr lang="cs-CZ" dirty="0" err="1"/>
              <a:t>rubber</a:t>
            </a:r>
            <a:r>
              <a:rPr lang="cs-CZ" dirty="0"/>
              <a:t> (ABS)</a:t>
            </a:r>
          </a:p>
          <a:p>
            <a:pPr lvl="1"/>
            <a:r>
              <a:rPr lang="cs-CZ" dirty="0"/>
              <a:t>butadiene styrene </a:t>
            </a:r>
            <a:r>
              <a:rPr lang="cs-CZ" dirty="0" err="1"/>
              <a:t>rubber</a:t>
            </a:r>
            <a:r>
              <a:rPr lang="cs-CZ" dirty="0"/>
              <a:t> (</a:t>
            </a:r>
            <a:r>
              <a:rPr lang="cs-CZ" dirty="0" err="1"/>
              <a:t>BSR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copolymers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ethylene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vinyl </a:t>
            </a:r>
            <a:r>
              <a:rPr lang="cs-CZ" dirty="0" err="1"/>
              <a:t>acetate</a:t>
            </a:r>
            <a:r>
              <a:rPr lang="cs-CZ" dirty="0"/>
              <a:t> (EVA)</a:t>
            </a:r>
          </a:p>
        </p:txBody>
      </p:sp>
    </p:spTree>
    <p:extLst>
      <p:ext uri="{BB962C8B-B14F-4D97-AF65-F5344CB8AC3E}">
        <p14:creationId xmlns:p14="http://schemas.microsoft.com/office/powerpoint/2010/main" val="35544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Azeotropic</a:t>
            </a:r>
            <a:r>
              <a:rPr lang="cs-CZ" sz="3600" b="1" dirty="0">
                <a:ea typeface="+mn-ea"/>
                <a:cs typeface="+mn-cs"/>
              </a:rPr>
              <a:t> and non-</a:t>
            </a:r>
            <a:r>
              <a:rPr lang="cs-CZ" sz="3600" b="1" dirty="0" err="1">
                <a:ea typeface="+mn-ea"/>
                <a:cs typeface="+mn-cs"/>
              </a:rPr>
              <a:t>azeotropic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37087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azeotrope</a:t>
            </a:r>
          </a:p>
          <a:p>
            <a:pPr lvl="1"/>
            <a:r>
              <a:rPr lang="en-US" dirty="0"/>
              <a:t>the composition of the copolymer is identical to the composition of the handle (</a:t>
            </a:r>
            <a:r>
              <a:rPr lang="en-US" dirty="0" err="1"/>
              <a:t>fce</a:t>
            </a:r>
            <a:r>
              <a:rPr lang="en-US" dirty="0"/>
              <a:t> y = x)</a:t>
            </a:r>
          </a:p>
          <a:p>
            <a:r>
              <a:rPr lang="en-US" dirty="0" err="1"/>
              <a:t>azeotropic</a:t>
            </a:r>
            <a:r>
              <a:rPr lang="en-US" dirty="0"/>
              <a:t> copolymerization</a:t>
            </a:r>
          </a:p>
          <a:p>
            <a:pPr lvl="1"/>
            <a:r>
              <a:rPr lang="en-US" dirty="0"/>
              <a:t>its curve intersects the imaginary line segment of the ideal </a:t>
            </a:r>
            <a:r>
              <a:rPr lang="en-US" dirty="0" err="1"/>
              <a:t>azeotropic</a:t>
            </a:r>
            <a:r>
              <a:rPr lang="en-US" dirty="0"/>
              <a:t> copolymerization (at a point other than the starting or ending point)</a:t>
            </a:r>
          </a:p>
          <a:p>
            <a:r>
              <a:rPr lang="en-US" dirty="0" err="1"/>
              <a:t>nonazeotropic</a:t>
            </a:r>
            <a:r>
              <a:rPr lang="en-US" dirty="0"/>
              <a:t> copolymerization</a:t>
            </a:r>
          </a:p>
          <a:p>
            <a:pPr lvl="1"/>
            <a:r>
              <a:rPr lang="en-US" dirty="0"/>
              <a:t>its curve does not intersect the imaginary line segment of the ideal </a:t>
            </a:r>
            <a:r>
              <a:rPr lang="en-US" dirty="0" err="1"/>
              <a:t>azeotropic</a:t>
            </a:r>
            <a:r>
              <a:rPr lang="en-US" dirty="0"/>
              <a:t> copolymerization (at a point other than the starting or ending point)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93" y="2996952"/>
            <a:ext cx="3591262" cy="3240000"/>
          </a:xfrm>
          <a:prstGeom prst="rect">
            <a:avLst/>
          </a:prstGeom>
        </p:spPr>
      </p:pic>
      <p:cxnSp>
        <p:nvCxnSpPr>
          <p:cNvPr id="3" name="Přímá spojnice se šipkou 2"/>
          <p:cNvCxnSpPr/>
          <p:nvPr/>
        </p:nvCxnSpPr>
        <p:spPr>
          <a:xfrm flipH="1">
            <a:off x="9101231" y="3789040"/>
            <a:ext cx="1315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8544273" y="3789040"/>
            <a:ext cx="1872207" cy="517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431788" y="4293239"/>
            <a:ext cx="108000" cy="108000"/>
          </a:xfrm>
          <a:prstGeom prst="ellipse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9012336" y="3764330"/>
            <a:ext cx="108000" cy="108000"/>
          </a:xfrm>
          <a:prstGeom prst="ellipse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0310710" y="363515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azeotropic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points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Block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r>
              <a:rPr lang="cs-CZ" sz="3600" b="1" dirty="0">
                <a:ea typeface="+mn-ea"/>
                <a:cs typeface="+mn-cs"/>
              </a:rPr>
              <a:t> (</a:t>
            </a:r>
            <a:r>
              <a:rPr lang="cs-CZ" sz="3600" b="1" dirty="0" err="1">
                <a:ea typeface="+mn-ea"/>
                <a:cs typeface="+mn-cs"/>
              </a:rPr>
              <a:t>ionic</a:t>
            </a:r>
            <a:r>
              <a:rPr lang="cs-CZ" sz="3600" b="1" dirty="0">
                <a:ea typeface="+mn-ea"/>
                <a:cs typeface="+mn-cs"/>
              </a:rPr>
              <a:t>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ionic copolymerization the most common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homopolymer</a:t>
            </a:r>
            <a:r>
              <a:rPr lang="en-US" dirty="0"/>
              <a:t> with </a:t>
            </a:r>
            <a:r>
              <a:rPr lang="en-US" b="1" dirty="0"/>
              <a:t>live ends</a:t>
            </a:r>
            <a:r>
              <a:rPr lang="en-US" dirty="0"/>
              <a:t> (capable of further </a:t>
            </a:r>
            <a:r>
              <a:rPr lang="en-US" dirty="0" smtClean="0"/>
              <a:t>reaction</a:t>
            </a:r>
            <a:r>
              <a:rPr lang="cs-CZ" dirty="0" smtClean="0"/>
              <a:t> – </a:t>
            </a:r>
            <a:r>
              <a:rPr lang="cs-CZ" b="1" dirty="0" err="1" smtClean="0"/>
              <a:t>living</a:t>
            </a:r>
            <a:r>
              <a:rPr lang="cs-CZ" b="1" dirty="0" smtClean="0"/>
              <a:t> </a:t>
            </a:r>
            <a:r>
              <a:rPr lang="cs-CZ" b="1" dirty="0" err="1" smtClean="0"/>
              <a:t>polymerization</a:t>
            </a:r>
            <a:r>
              <a:rPr lang="en-US" dirty="0" smtClean="0"/>
              <a:t>) </a:t>
            </a:r>
            <a:r>
              <a:rPr lang="en-US" dirty="0"/>
              <a:t>of the chains is produced</a:t>
            </a:r>
          </a:p>
          <a:p>
            <a:pPr lvl="1"/>
            <a:r>
              <a:rPr lang="en-US" dirty="0"/>
              <a:t>after all the monomer is consumed, another suitable monomer is added and the reaction is continued</a:t>
            </a:r>
          </a:p>
          <a:p>
            <a:pPr lvl="1"/>
            <a:r>
              <a:rPr lang="en-US" dirty="0"/>
              <a:t>I can repeat with the same or new </a:t>
            </a:r>
            <a:r>
              <a:rPr lang="en-US" dirty="0" err="1"/>
              <a:t>comonomers</a:t>
            </a:r>
            <a:r>
              <a:rPr lang="en-US" dirty="0"/>
              <a:t> until I get bored</a:t>
            </a:r>
            <a:endParaRPr lang="cs-CZ" dirty="0"/>
          </a:p>
        </p:txBody>
      </p:sp>
      <p:grpSp>
        <p:nvGrpSpPr>
          <p:cNvPr id="99" name="Skupina 98"/>
          <p:cNvGrpSpPr/>
          <p:nvPr/>
        </p:nvGrpSpPr>
        <p:grpSpPr>
          <a:xfrm>
            <a:off x="1631504" y="4609496"/>
            <a:ext cx="4261809" cy="619704"/>
            <a:chOff x="623392" y="3920594"/>
            <a:chExt cx="4261809" cy="619704"/>
          </a:xfrm>
        </p:grpSpPr>
        <p:grpSp>
          <p:nvGrpSpPr>
            <p:cNvPr id="20" name="Skupina 19"/>
            <p:cNvGrpSpPr/>
            <p:nvPr/>
          </p:nvGrpSpPr>
          <p:grpSpPr>
            <a:xfrm>
              <a:off x="2374232" y="3964234"/>
              <a:ext cx="2510969" cy="474000"/>
              <a:chOff x="1559496" y="3922242"/>
              <a:chExt cx="2510969" cy="474000"/>
            </a:xfrm>
          </p:grpSpPr>
          <p:sp>
            <p:nvSpPr>
              <p:cNvPr id="11" name="Volný tvar 10"/>
              <p:cNvSpPr/>
              <p:nvPr/>
            </p:nvSpPr>
            <p:spPr>
              <a:xfrm>
                <a:off x="1703512" y="3922242"/>
                <a:ext cx="2222937" cy="464144"/>
              </a:xfrm>
              <a:custGeom>
                <a:avLst/>
                <a:gdLst>
                  <a:gd name="connsiteX0" fmla="*/ 0 w 2222937"/>
                  <a:gd name="connsiteY0" fmla="*/ 335638 h 464144"/>
                  <a:gd name="connsiteX1" fmla="*/ 441434 w 2222937"/>
                  <a:gd name="connsiteY1" fmla="*/ 83390 h 464144"/>
                  <a:gd name="connsiteX2" fmla="*/ 867103 w 2222937"/>
                  <a:gd name="connsiteY2" fmla="*/ 319872 h 464144"/>
                  <a:gd name="connsiteX3" fmla="*/ 1182413 w 2222937"/>
                  <a:gd name="connsiteY3" fmla="*/ 201631 h 464144"/>
                  <a:gd name="connsiteX4" fmla="*/ 1623848 w 2222937"/>
                  <a:gd name="connsiteY4" fmla="*/ 461762 h 464144"/>
                  <a:gd name="connsiteX5" fmla="*/ 1986455 w 2222937"/>
                  <a:gd name="connsiteY5" fmla="*/ 20327 h 464144"/>
                  <a:gd name="connsiteX6" fmla="*/ 2222937 w 2222937"/>
                  <a:gd name="connsiteY6" fmla="*/ 114921 h 46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2937" h="464144">
                    <a:moveTo>
                      <a:pt x="0" y="335638"/>
                    </a:moveTo>
                    <a:cubicBezTo>
                      <a:pt x="148458" y="210828"/>
                      <a:pt x="296917" y="86018"/>
                      <a:pt x="441434" y="83390"/>
                    </a:cubicBezTo>
                    <a:cubicBezTo>
                      <a:pt x="585951" y="80762"/>
                      <a:pt x="743607" y="300165"/>
                      <a:pt x="867103" y="319872"/>
                    </a:cubicBezTo>
                    <a:cubicBezTo>
                      <a:pt x="990599" y="339579"/>
                      <a:pt x="1056289" y="177983"/>
                      <a:pt x="1182413" y="201631"/>
                    </a:cubicBezTo>
                    <a:cubicBezTo>
                      <a:pt x="1308537" y="225279"/>
                      <a:pt x="1489841" y="491979"/>
                      <a:pt x="1623848" y="461762"/>
                    </a:cubicBezTo>
                    <a:cubicBezTo>
                      <a:pt x="1757855" y="431545"/>
                      <a:pt x="1886607" y="78134"/>
                      <a:pt x="1986455" y="20327"/>
                    </a:cubicBezTo>
                    <a:cubicBezTo>
                      <a:pt x="2086303" y="-37480"/>
                      <a:pt x="2154620" y="38720"/>
                      <a:pt x="2222937" y="114921"/>
                    </a:cubicBezTo>
                  </a:path>
                </a:pathLst>
              </a:cu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1559496" y="421624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 smtClean="0"/>
                  <a:t>l</a:t>
                </a:r>
                <a:endParaRPr lang="cs-CZ" sz="1400" dirty="0"/>
              </a:p>
            </p:txBody>
          </p:sp>
          <p:sp>
            <p:nvSpPr>
              <p:cNvPr id="47" name="Ovál 46"/>
              <p:cNvSpPr/>
              <p:nvPr/>
            </p:nvSpPr>
            <p:spPr>
              <a:xfrm>
                <a:off x="3890465" y="400506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 smtClean="0"/>
                  <a:t>l</a:t>
                </a:r>
                <a:endParaRPr lang="cs-CZ" sz="1400" dirty="0"/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623392" y="3933056"/>
              <a:ext cx="796077" cy="607242"/>
              <a:chOff x="623392" y="3933056"/>
              <a:chExt cx="796077" cy="607242"/>
            </a:xfrm>
          </p:grpSpPr>
          <p:cxnSp>
            <p:nvCxnSpPr>
              <p:cNvPr id="54" name="Přímá spojnice 53"/>
              <p:cNvCxnSpPr/>
              <p:nvPr/>
            </p:nvCxnSpPr>
            <p:spPr>
              <a:xfrm flipV="1">
                <a:off x="623392" y="4175208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/>
              <p:cNvCxnSpPr/>
              <p:nvPr/>
            </p:nvCxnSpPr>
            <p:spPr>
              <a:xfrm flipV="1">
                <a:off x="845707" y="4069619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/>
              <p:nvPr/>
            </p:nvCxnSpPr>
            <p:spPr>
              <a:xfrm flipV="1">
                <a:off x="875767" y="4280797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/>
              <p:cNvCxnSpPr/>
              <p:nvPr/>
            </p:nvCxnSpPr>
            <p:spPr>
              <a:xfrm flipV="1">
                <a:off x="1182127" y="4299072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 flipV="1">
                <a:off x="1317739" y="4038441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/>
              <p:cNvCxnSpPr/>
              <p:nvPr/>
            </p:nvCxnSpPr>
            <p:spPr>
              <a:xfrm flipV="1">
                <a:off x="1073818" y="4128869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/>
              <p:cNvCxnSpPr/>
              <p:nvPr/>
            </p:nvCxnSpPr>
            <p:spPr>
              <a:xfrm flipV="1">
                <a:off x="1025718" y="4477942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/>
              <p:nvPr/>
            </p:nvCxnSpPr>
            <p:spPr>
              <a:xfrm flipV="1">
                <a:off x="695400" y="4405934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 flipV="1">
                <a:off x="1025718" y="3933056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/>
              <p:cNvCxnSpPr/>
              <p:nvPr/>
            </p:nvCxnSpPr>
            <p:spPr>
              <a:xfrm flipV="1">
                <a:off x="695400" y="3933056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/>
              <p:cNvCxnSpPr/>
              <p:nvPr/>
            </p:nvCxnSpPr>
            <p:spPr>
              <a:xfrm flipV="1">
                <a:off x="809694" y="4509120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/>
              <p:cNvCxnSpPr/>
              <p:nvPr/>
            </p:nvCxnSpPr>
            <p:spPr>
              <a:xfrm flipV="1">
                <a:off x="1313750" y="4437112"/>
                <a:ext cx="101730" cy="31178"/>
              </a:xfrm>
              <a:prstGeom prst="line">
                <a:avLst/>
              </a:prstGeom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66" name="Přímá spojnice se šipkou 65">
              <a:extLst>
                <a:ext uri="{FF2B5EF4-FFF2-40B4-BE49-F238E27FC236}">
                  <a16:creationId xmlns:a16="http://schemas.microsoft.com/office/drawing/2014/main" id="{3FF8AB52-E50A-F353-FE2D-79AED73B22D2}"/>
                </a:ext>
              </a:extLst>
            </p:cNvPr>
            <p:cNvCxnSpPr>
              <a:cxnSpLocks/>
            </p:cNvCxnSpPr>
            <p:nvPr/>
          </p:nvCxnSpPr>
          <p:spPr>
            <a:xfrm>
              <a:off x="1559496" y="4197593"/>
              <a:ext cx="77159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bdélník 68"/>
            <p:cNvSpPr/>
            <p:nvPr/>
          </p:nvSpPr>
          <p:spPr>
            <a:xfrm>
              <a:off x="1438925" y="3920594"/>
              <a:ext cx="1021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 err="1" smtClean="0">
                  <a:latin typeface="+mn-lt"/>
                </a:rPr>
                <a:t>polymeration</a:t>
              </a:r>
              <a:endParaRPr lang="cs-CZ" sz="1200" dirty="0">
                <a:latin typeface="+mn-lt"/>
              </a:endParaRP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1666802" y="5657601"/>
            <a:ext cx="2510969" cy="474000"/>
            <a:chOff x="1559496" y="3922242"/>
            <a:chExt cx="2510969" cy="474000"/>
          </a:xfrm>
        </p:grpSpPr>
        <p:sp>
          <p:nvSpPr>
            <p:cNvPr id="72" name="Volný tvar 71"/>
            <p:cNvSpPr/>
            <p:nvPr/>
          </p:nvSpPr>
          <p:spPr>
            <a:xfrm>
              <a:off x="1703512" y="3922242"/>
              <a:ext cx="2222937" cy="464144"/>
            </a:xfrm>
            <a:custGeom>
              <a:avLst/>
              <a:gdLst>
                <a:gd name="connsiteX0" fmla="*/ 0 w 2222937"/>
                <a:gd name="connsiteY0" fmla="*/ 335638 h 464144"/>
                <a:gd name="connsiteX1" fmla="*/ 441434 w 2222937"/>
                <a:gd name="connsiteY1" fmla="*/ 83390 h 464144"/>
                <a:gd name="connsiteX2" fmla="*/ 867103 w 2222937"/>
                <a:gd name="connsiteY2" fmla="*/ 319872 h 464144"/>
                <a:gd name="connsiteX3" fmla="*/ 1182413 w 2222937"/>
                <a:gd name="connsiteY3" fmla="*/ 201631 h 464144"/>
                <a:gd name="connsiteX4" fmla="*/ 1623848 w 2222937"/>
                <a:gd name="connsiteY4" fmla="*/ 461762 h 464144"/>
                <a:gd name="connsiteX5" fmla="*/ 1986455 w 2222937"/>
                <a:gd name="connsiteY5" fmla="*/ 20327 h 464144"/>
                <a:gd name="connsiteX6" fmla="*/ 2222937 w 2222937"/>
                <a:gd name="connsiteY6" fmla="*/ 114921 h 4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937" h="464144">
                  <a:moveTo>
                    <a:pt x="0" y="335638"/>
                  </a:moveTo>
                  <a:cubicBezTo>
                    <a:pt x="148458" y="210828"/>
                    <a:pt x="296917" y="86018"/>
                    <a:pt x="441434" y="83390"/>
                  </a:cubicBezTo>
                  <a:cubicBezTo>
                    <a:pt x="585951" y="80762"/>
                    <a:pt x="743607" y="300165"/>
                    <a:pt x="867103" y="319872"/>
                  </a:cubicBezTo>
                  <a:cubicBezTo>
                    <a:pt x="990599" y="339579"/>
                    <a:pt x="1056289" y="177983"/>
                    <a:pt x="1182413" y="201631"/>
                  </a:cubicBezTo>
                  <a:cubicBezTo>
                    <a:pt x="1308537" y="225279"/>
                    <a:pt x="1489841" y="491979"/>
                    <a:pt x="1623848" y="461762"/>
                  </a:cubicBezTo>
                  <a:cubicBezTo>
                    <a:pt x="1757855" y="431545"/>
                    <a:pt x="1886607" y="78134"/>
                    <a:pt x="1986455" y="20327"/>
                  </a:cubicBezTo>
                  <a:cubicBezTo>
                    <a:pt x="2086303" y="-37480"/>
                    <a:pt x="2154620" y="38720"/>
                    <a:pt x="2222937" y="114921"/>
                  </a:cubicBezTo>
                </a:path>
              </a:pathLst>
            </a:cu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vál 72"/>
            <p:cNvSpPr/>
            <p:nvPr/>
          </p:nvSpPr>
          <p:spPr>
            <a:xfrm>
              <a:off x="1559496" y="4216242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l</a:t>
              </a:r>
              <a:endParaRPr lang="cs-CZ" sz="1400" dirty="0"/>
            </a:p>
          </p:txBody>
        </p:sp>
        <p:sp>
          <p:nvSpPr>
            <p:cNvPr id="74" name="Ovál 73"/>
            <p:cNvSpPr/>
            <p:nvPr/>
          </p:nvSpPr>
          <p:spPr>
            <a:xfrm>
              <a:off x="3890465" y="4005064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l</a:t>
              </a:r>
              <a:endParaRPr lang="cs-CZ" sz="1400" dirty="0"/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4532605" y="5558062"/>
            <a:ext cx="796077" cy="607242"/>
            <a:chOff x="623392" y="3933056"/>
            <a:chExt cx="796077" cy="607242"/>
          </a:xfrm>
        </p:grpSpPr>
        <p:cxnSp>
          <p:nvCxnSpPr>
            <p:cNvPr id="76" name="Přímá spojnice 75"/>
            <p:cNvCxnSpPr/>
            <p:nvPr/>
          </p:nvCxnSpPr>
          <p:spPr>
            <a:xfrm flipV="1">
              <a:off x="623392" y="4175208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Přímá spojnice 76"/>
            <p:cNvCxnSpPr/>
            <p:nvPr/>
          </p:nvCxnSpPr>
          <p:spPr>
            <a:xfrm flipV="1">
              <a:off x="845707" y="4069619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 flipV="1">
              <a:off x="875767" y="4280797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 flipV="1">
              <a:off x="1182127" y="4299072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Přímá spojnice 79"/>
            <p:cNvCxnSpPr/>
            <p:nvPr/>
          </p:nvCxnSpPr>
          <p:spPr>
            <a:xfrm flipV="1">
              <a:off x="1317739" y="4038441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 flipV="1">
              <a:off x="1073818" y="4128869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 flipV="1">
              <a:off x="1025718" y="4477942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Přímá spojnice 82"/>
            <p:cNvCxnSpPr/>
            <p:nvPr/>
          </p:nvCxnSpPr>
          <p:spPr>
            <a:xfrm flipV="1">
              <a:off x="695400" y="4405934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Přímá spojnice 83"/>
            <p:cNvCxnSpPr/>
            <p:nvPr/>
          </p:nvCxnSpPr>
          <p:spPr>
            <a:xfrm flipV="1">
              <a:off x="1025718" y="3933056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Přímá spojnice 84"/>
            <p:cNvCxnSpPr/>
            <p:nvPr/>
          </p:nvCxnSpPr>
          <p:spPr>
            <a:xfrm flipV="1">
              <a:off x="695400" y="3933056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Přímá spojnice 85"/>
            <p:cNvCxnSpPr/>
            <p:nvPr/>
          </p:nvCxnSpPr>
          <p:spPr>
            <a:xfrm flipV="1">
              <a:off x="809694" y="4509120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 flipV="1">
              <a:off x="1313750" y="4437112"/>
              <a:ext cx="101730" cy="3117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8" name="Kříž 87">
            <a:extLst>
              <a:ext uri="{FF2B5EF4-FFF2-40B4-BE49-F238E27FC236}">
                <a16:creationId xmlns:a16="http://schemas.microsoft.com/office/drawing/2014/main" id="{60C0BD31-9496-2D05-B111-06BCA672496B}"/>
              </a:ext>
            </a:extLst>
          </p:cNvPr>
          <p:cNvSpPr/>
          <p:nvPr/>
        </p:nvSpPr>
        <p:spPr>
          <a:xfrm>
            <a:off x="4265987" y="5782216"/>
            <a:ext cx="161304" cy="161304"/>
          </a:xfrm>
          <a:prstGeom prst="plus">
            <a:avLst>
              <a:gd name="adj" fmla="val 45965"/>
            </a:avLst>
          </a:prstGeom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bdélník 99"/>
          <p:cNvSpPr/>
          <p:nvPr/>
        </p:nvSpPr>
        <p:spPr>
          <a:xfrm>
            <a:off x="5506358" y="5540536"/>
            <a:ext cx="1021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err="1" smtClean="0">
                <a:latin typeface="+mn-lt"/>
              </a:rPr>
              <a:t>polymeration</a:t>
            </a:r>
            <a:endParaRPr lang="cs-CZ" sz="1200" dirty="0">
              <a:latin typeface="+mn-lt"/>
            </a:endParaRPr>
          </a:p>
        </p:txBody>
      </p:sp>
      <p:cxnSp>
        <p:nvCxnSpPr>
          <p:cNvPr id="101" name="Přímá spojnice se šipkou 100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5610815" y="5839096"/>
            <a:ext cx="7715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bdélník 101"/>
          <p:cNvSpPr/>
          <p:nvPr/>
        </p:nvSpPr>
        <p:spPr>
          <a:xfrm>
            <a:off x="906013" y="4699275"/>
            <a:ext cx="37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+mn-lt"/>
              </a:rPr>
              <a:t>1.</a:t>
            </a:r>
            <a:endParaRPr lang="cs-CZ" sz="1200" dirty="0">
              <a:latin typeface="+mn-lt"/>
            </a:endParaRPr>
          </a:p>
        </p:txBody>
      </p:sp>
      <p:sp>
        <p:nvSpPr>
          <p:cNvPr id="103" name="Obdélník 102"/>
          <p:cNvSpPr/>
          <p:nvPr/>
        </p:nvSpPr>
        <p:spPr>
          <a:xfrm>
            <a:off x="899952" y="5727980"/>
            <a:ext cx="378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+mn-lt"/>
              </a:rPr>
              <a:t>2.</a:t>
            </a:r>
            <a:endParaRPr lang="cs-CZ" sz="1200" dirty="0">
              <a:latin typeface="+mn-lt"/>
            </a:endParaRPr>
          </a:p>
        </p:txBody>
      </p:sp>
      <p:grpSp>
        <p:nvGrpSpPr>
          <p:cNvPr id="108" name="Skupina 107"/>
          <p:cNvGrpSpPr/>
          <p:nvPr/>
        </p:nvGrpSpPr>
        <p:grpSpPr>
          <a:xfrm>
            <a:off x="6830907" y="5057639"/>
            <a:ext cx="4532266" cy="1266607"/>
            <a:chOff x="6579740" y="5039380"/>
            <a:chExt cx="4532266" cy="1266607"/>
          </a:xfrm>
        </p:grpSpPr>
        <p:grpSp>
          <p:nvGrpSpPr>
            <p:cNvPr id="107" name="Skupina 106"/>
            <p:cNvGrpSpPr/>
            <p:nvPr/>
          </p:nvGrpSpPr>
          <p:grpSpPr>
            <a:xfrm>
              <a:off x="6579740" y="5039380"/>
              <a:ext cx="4532266" cy="1266607"/>
              <a:chOff x="6579740" y="5039380"/>
              <a:chExt cx="4532266" cy="1266607"/>
            </a:xfrm>
          </p:grpSpPr>
          <p:grpSp>
            <p:nvGrpSpPr>
              <p:cNvPr id="89" name="Skupina 88"/>
              <p:cNvGrpSpPr/>
              <p:nvPr/>
            </p:nvGrpSpPr>
            <p:grpSpPr>
              <a:xfrm>
                <a:off x="7777105" y="5039380"/>
                <a:ext cx="3334901" cy="1051989"/>
                <a:chOff x="1703512" y="3334397"/>
                <a:chExt cx="3334901" cy="1051989"/>
              </a:xfrm>
            </p:grpSpPr>
            <p:sp>
              <p:nvSpPr>
                <p:cNvPr id="90" name="Volný tvar 89"/>
                <p:cNvSpPr/>
                <p:nvPr/>
              </p:nvSpPr>
              <p:spPr>
                <a:xfrm>
                  <a:off x="1703512" y="3922242"/>
                  <a:ext cx="2222937" cy="464144"/>
                </a:xfrm>
                <a:custGeom>
                  <a:avLst/>
                  <a:gdLst>
                    <a:gd name="connsiteX0" fmla="*/ 0 w 2222937"/>
                    <a:gd name="connsiteY0" fmla="*/ 335638 h 464144"/>
                    <a:gd name="connsiteX1" fmla="*/ 441434 w 2222937"/>
                    <a:gd name="connsiteY1" fmla="*/ 83390 h 464144"/>
                    <a:gd name="connsiteX2" fmla="*/ 867103 w 2222937"/>
                    <a:gd name="connsiteY2" fmla="*/ 319872 h 464144"/>
                    <a:gd name="connsiteX3" fmla="*/ 1182413 w 2222937"/>
                    <a:gd name="connsiteY3" fmla="*/ 201631 h 464144"/>
                    <a:gd name="connsiteX4" fmla="*/ 1623848 w 2222937"/>
                    <a:gd name="connsiteY4" fmla="*/ 461762 h 464144"/>
                    <a:gd name="connsiteX5" fmla="*/ 1986455 w 2222937"/>
                    <a:gd name="connsiteY5" fmla="*/ 20327 h 464144"/>
                    <a:gd name="connsiteX6" fmla="*/ 2222937 w 2222937"/>
                    <a:gd name="connsiteY6" fmla="*/ 114921 h 46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22937" h="464144">
                      <a:moveTo>
                        <a:pt x="0" y="335638"/>
                      </a:moveTo>
                      <a:cubicBezTo>
                        <a:pt x="148458" y="210828"/>
                        <a:pt x="296917" y="86018"/>
                        <a:pt x="441434" y="83390"/>
                      </a:cubicBezTo>
                      <a:cubicBezTo>
                        <a:pt x="585951" y="80762"/>
                        <a:pt x="743607" y="300165"/>
                        <a:pt x="867103" y="319872"/>
                      </a:cubicBezTo>
                      <a:cubicBezTo>
                        <a:pt x="990599" y="339579"/>
                        <a:pt x="1056289" y="177983"/>
                        <a:pt x="1182413" y="201631"/>
                      </a:cubicBezTo>
                      <a:cubicBezTo>
                        <a:pt x="1308537" y="225279"/>
                        <a:pt x="1489841" y="491979"/>
                        <a:pt x="1623848" y="461762"/>
                      </a:cubicBezTo>
                      <a:cubicBezTo>
                        <a:pt x="1757855" y="431545"/>
                        <a:pt x="1886607" y="78134"/>
                        <a:pt x="1986455" y="20327"/>
                      </a:cubicBezTo>
                      <a:cubicBezTo>
                        <a:pt x="2086303" y="-37480"/>
                        <a:pt x="2154620" y="38720"/>
                        <a:pt x="2222937" y="114921"/>
                      </a:cubicBezTo>
                    </a:path>
                  </a:pathLst>
                </a:custGeom>
                <a:ln w="38100"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2" name="Ovál 91"/>
                <p:cNvSpPr/>
                <p:nvPr/>
              </p:nvSpPr>
              <p:spPr>
                <a:xfrm>
                  <a:off x="4858413" y="3334397"/>
                  <a:ext cx="180000" cy="180000"/>
                </a:xfrm>
                <a:prstGeom prst="ellips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sz="1400" dirty="0" smtClean="0"/>
                    <a:t>l</a:t>
                  </a:r>
                  <a:endParaRPr lang="cs-CZ" sz="1400" dirty="0"/>
                </a:p>
              </p:txBody>
            </p:sp>
          </p:grpSp>
          <p:sp>
            <p:nvSpPr>
              <p:cNvPr id="104" name="Volný tvar 103"/>
              <p:cNvSpPr/>
              <p:nvPr/>
            </p:nvSpPr>
            <p:spPr>
              <a:xfrm rot="279974">
                <a:off x="6674807" y="5733958"/>
                <a:ext cx="1104800" cy="572029"/>
              </a:xfrm>
              <a:custGeom>
                <a:avLst/>
                <a:gdLst>
                  <a:gd name="connsiteX0" fmla="*/ 0 w 2308860"/>
                  <a:gd name="connsiteY0" fmla="*/ 266515 h 572029"/>
                  <a:gd name="connsiteX1" fmla="*/ 342900 w 2308860"/>
                  <a:gd name="connsiteY1" fmla="*/ 571315 h 572029"/>
                  <a:gd name="connsiteX2" fmla="*/ 838200 w 2308860"/>
                  <a:gd name="connsiteY2" fmla="*/ 190315 h 572029"/>
                  <a:gd name="connsiteX3" fmla="*/ 1356360 w 2308860"/>
                  <a:gd name="connsiteY3" fmla="*/ 533215 h 572029"/>
                  <a:gd name="connsiteX4" fmla="*/ 1798320 w 2308860"/>
                  <a:gd name="connsiteY4" fmla="*/ 7435 h 572029"/>
                  <a:gd name="connsiteX5" fmla="*/ 2057400 w 2308860"/>
                  <a:gd name="connsiteY5" fmla="*/ 220795 h 572029"/>
                  <a:gd name="connsiteX6" fmla="*/ 2308860 w 2308860"/>
                  <a:gd name="connsiteY6" fmla="*/ 175075 h 57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8860" h="572029">
                    <a:moveTo>
                      <a:pt x="0" y="266515"/>
                    </a:moveTo>
                    <a:cubicBezTo>
                      <a:pt x="101600" y="425265"/>
                      <a:pt x="203200" y="584015"/>
                      <a:pt x="342900" y="571315"/>
                    </a:cubicBezTo>
                    <a:cubicBezTo>
                      <a:pt x="482600" y="558615"/>
                      <a:pt x="669290" y="196665"/>
                      <a:pt x="838200" y="190315"/>
                    </a:cubicBezTo>
                    <a:cubicBezTo>
                      <a:pt x="1007110" y="183965"/>
                      <a:pt x="1196340" y="563695"/>
                      <a:pt x="1356360" y="533215"/>
                    </a:cubicBezTo>
                    <a:cubicBezTo>
                      <a:pt x="1516380" y="502735"/>
                      <a:pt x="1681480" y="59505"/>
                      <a:pt x="1798320" y="7435"/>
                    </a:cubicBezTo>
                    <a:cubicBezTo>
                      <a:pt x="1915160" y="-44635"/>
                      <a:pt x="1972310" y="192855"/>
                      <a:pt x="2057400" y="220795"/>
                    </a:cubicBezTo>
                    <a:cubicBezTo>
                      <a:pt x="2142490" y="248735"/>
                      <a:pt x="2225675" y="211905"/>
                      <a:pt x="2308860" y="175075"/>
                    </a:cubicBezTo>
                  </a:path>
                </a:pathLst>
              </a:cu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6579740" y="5779006"/>
                <a:ext cx="180000" cy="180000"/>
              </a:xfrm>
              <a:prstGeom prst="ellips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 smtClean="0"/>
                  <a:t>l</a:t>
                </a:r>
                <a:endParaRPr lang="cs-CZ" sz="1400" dirty="0"/>
              </a:p>
            </p:txBody>
          </p:sp>
        </p:grpSp>
        <p:sp>
          <p:nvSpPr>
            <p:cNvPr id="106" name="Volný tvar 105"/>
            <p:cNvSpPr/>
            <p:nvPr/>
          </p:nvSpPr>
          <p:spPr>
            <a:xfrm rot="20109650">
              <a:off x="9954072" y="5240207"/>
              <a:ext cx="1104800" cy="572029"/>
            </a:xfrm>
            <a:custGeom>
              <a:avLst/>
              <a:gdLst>
                <a:gd name="connsiteX0" fmla="*/ 0 w 2308860"/>
                <a:gd name="connsiteY0" fmla="*/ 266515 h 572029"/>
                <a:gd name="connsiteX1" fmla="*/ 342900 w 2308860"/>
                <a:gd name="connsiteY1" fmla="*/ 571315 h 572029"/>
                <a:gd name="connsiteX2" fmla="*/ 838200 w 2308860"/>
                <a:gd name="connsiteY2" fmla="*/ 190315 h 572029"/>
                <a:gd name="connsiteX3" fmla="*/ 1356360 w 2308860"/>
                <a:gd name="connsiteY3" fmla="*/ 533215 h 572029"/>
                <a:gd name="connsiteX4" fmla="*/ 1798320 w 2308860"/>
                <a:gd name="connsiteY4" fmla="*/ 7435 h 572029"/>
                <a:gd name="connsiteX5" fmla="*/ 2057400 w 2308860"/>
                <a:gd name="connsiteY5" fmla="*/ 220795 h 572029"/>
                <a:gd name="connsiteX6" fmla="*/ 2308860 w 2308860"/>
                <a:gd name="connsiteY6" fmla="*/ 175075 h 5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860" h="572029">
                  <a:moveTo>
                    <a:pt x="0" y="266515"/>
                  </a:moveTo>
                  <a:cubicBezTo>
                    <a:pt x="101600" y="425265"/>
                    <a:pt x="203200" y="584015"/>
                    <a:pt x="342900" y="571315"/>
                  </a:cubicBezTo>
                  <a:cubicBezTo>
                    <a:pt x="482600" y="558615"/>
                    <a:pt x="669290" y="196665"/>
                    <a:pt x="838200" y="190315"/>
                  </a:cubicBezTo>
                  <a:cubicBezTo>
                    <a:pt x="1007110" y="183965"/>
                    <a:pt x="1196340" y="563695"/>
                    <a:pt x="1356360" y="533215"/>
                  </a:cubicBezTo>
                  <a:cubicBezTo>
                    <a:pt x="1516380" y="502735"/>
                    <a:pt x="1681480" y="59505"/>
                    <a:pt x="1798320" y="7435"/>
                  </a:cubicBezTo>
                  <a:cubicBezTo>
                    <a:pt x="1915160" y="-44635"/>
                    <a:pt x="1972310" y="192855"/>
                    <a:pt x="2057400" y="220795"/>
                  </a:cubicBezTo>
                  <a:cubicBezTo>
                    <a:pt x="2142490" y="248735"/>
                    <a:pt x="2225675" y="211905"/>
                    <a:pt x="2308860" y="175075"/>
                  </a:cubicBezTo>
                </a:path>
              </a:pathLst>
            </a:cu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727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Block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r>
              <a:rPr lang="cs-CZ" sz="3600" b="1" dirty="0">
                <a:ea typeface="+mn-ea"/>
                <a:cs typeface="+mn-cs"/>
              </a:rPr>
              <a:t> – </a:t>
            </a:r>
            <a:r>
              <a:rPr lang="cs-CZ" sz="3600" b="1" dirty="0" err="1">
                <a:ea typeface="+mn-ea"/>
                <a:cs typeface="+mn-cs"/>
              </a:rPr>
              <a:t>from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prepolymers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another possibility is the use of </a:t>
            </a:r>
            <a:r>
              <a:rPr lang="en-US" dirty="0" err="1"/>
              <a:t>prepolymers</a:t>
            </a:r>
            <a:endParaRPr lang="en-US" dirty="0"/>
          </a:p>
          <a:p>
            <a:pPr lvl="1"/>
            <a:r>
              <a:rPr lang="en-US" dirty="0"/>
              <a:t>they are oligomers with end groups capable of further reactions</a:t>
            </a:r>
          </a:p>
          <a:p>
            <a:pPr lvl="1"/>
            <a:r>
              <a:rPr lang="en-US" dirty="0"/>
              <a:t>after they are mixed, a reaction occurs and a polymer is formed</a:t>
            </a:r>
          </a:p>
          <a:p>
            <a:r>
              <a:rPr lang="en-US" dirty="0"/>
              <a:t>this is how e.g. poly(ester-block-urethane) is prepared</a:t>
            </a:r>
          </a:p>
          <a:p>
            <a:pPr lvl="1"/>
            <a:r>
              <a:rPr lang="en-US" dirty="0"/>
              <a:t>it is based on </a:t>
            </a:r>
            <a:r>
              <a:rPr lang="en-US" dirty="0" err="1"/>
              <a:t>macrodiol</a:t>
            </a:r>
            <a:r>
              <a:rPr lang="en-US" dirty="0"/>
              <a:t> and </a:t>
            </a:r>
            <a:r>
              <a:rPr lang="en-US" dirty="0" err="1"/>
              <a:t>macrodiisocyanate</a:t>
            </a:r>
            <a:endParaRPr lang="en-US" dirty="0"/>
          </a:p>
          <a:p>
            <a:pPr lvl="2"/>
            <a:r>
              <a:rPr lang="en-US" dirty="0"/>
              <a:t>in the illustration below, A can be, for example, an –OH group and B can be an –NCO group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2050998" y="4788476"/>
            <a:ext cx="8090004" cy="1244282"/>
            <a:chOff x="2008261" y="4849014"/>
            <a:chExt cx="8090004" cy="1244282"/>
          </a:xfrm>
        </p:grpSpPr>
        <p:sp>
          <p:nvSpPr>
            <p:cNvPr id="3" name="Volný tvar 2"/>
            <p:cNvSpPr/>
            <p:nvPr/>
          </p:nvSpPr>
          <p:spPr>
            <a:xfrm>
              <a:off x="2472743" y="4897475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4003361" y="4849014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vál 67"/>
            <p:cNvSpPr/>
            <p:nvPr/>
          </p:nvSpPr>
          <p:spPr>
            <a:xfrm>
              <a:off x="2297506" y="4997574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93" name="Ovál 92"/>
            <p:cNvSpPr/>
            <p:nvPr/>
          </p:nvSpPr>
          <p:spPr>
            <a:xfrm>
              <a:off x="3081411" y="4897475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94" name="Ovál 93"/>
            <p:cNvSpPr/>
            <p:nvPr/>
          </p:nvSpPr>
          <p:spPr>
            <a:xfrm>
              <a:off x="3829548" y="4952517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95" name="Ovál 94"/>
            <p:cNvSpPr/>
            <p:nvPr/>
          </p:nvSpPr>
          <p:spPr>
            <a:xfrm>
              <a:off x="4613453" y="4861944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96" name="Volný tvar 95"/>
            <p:cNvSpPr/>
            <p:nvPr/>
          </p:nvSpPr>
          <p:spPr>
            <a:xfrm>
              <a:off x="2183498" y="5401531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vál 96"/>
            <p:cNvSpPr/>
            <p:nvPr/>
          </p:nvSpPr>
          <p:spPr>
            <a:xfrm>
              <a:off x="2008261" y="5501630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99" name="Ovál 98"/>
            <p:cNvSpPr/>
            <p:nvPr/>
          </p:nvSpPr>
          <p:spPr>
            <a:xfrm>
              <a:off x="2792166" y="5401531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100" name="Volný tvar 99"/>
            <p:cNvSpPr/>
            <p:nvPr/>
          </p:nvSpPr>
          <p:spPr>
            <a:xfrm>
              <a:off x="2508239" y="5783367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Ovál 100"/>
            <p:cNvSpPr/>
            <p:nvPr/>
          </p:nvSpPr>
          <p:spPr>
            <a:xfrm>
              <a:off x="2333002" y="5883466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102" name="Ovál 101"/>
            <p:cNvSpPr/>
            <p:nvPr/>
          </p:nvSpPr>
          <p:spPr>
            <a:xfrm>
              <a:off x="3116907" y="5783367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103" name="Volný tvar 102"/>
            <p:cNvSpPr/>
            <p:nvPr/>
          </p:nvSpPr>
          <p:spPr>
            <a:xfrm>
              <a:off x="4114264" y="5311883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Ovál 103"/>
            <p:cNvSpPr/>
            <p:nvPr/>
          </p:nvSpPr>
          <p:spPr>
            <a:xfrm>
              <a:off x="3940451" y="5415386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05" name="Ovál 104"/>
            <p:cNvSpPr/>
            <p:nvPr/>
          </p:nvSpPr>
          <p:spPr>
            <a:xfrm>
              <a:off x="4724356" y="5324813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06" name="Volný tvar 105"/>
            <p:cNvSpPr/>
            <p:nvPr/>
          </p:nvSpPr>
          <p:spPr>
            <a:xfrm>
              <a:off x="3964278" y="5809793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Ovál 106"/>
            <p:cNvSpPr/>
            <p:nvPr/>
          </p:nvSpPr>
          <p:spPr>
            <a:xfrm>
              <a:off x="3790465" y="5913296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08" name="Ovál 107"/>
            <p:cNvSpPr/>
            <p:nvPr/>
          </p:nvSpPr>
          <p:spPr>
            <a:xfrm>
              <a:off x="4574370" y="5822723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09" name="Kříž 108">
              <a:extLst>
                <a:ext uri="{FF2B5EF4-FFF2-40B4-BE49-F238E27FC236}">
                  <a16:creationId xmlns:a16="http://schemas.microsoft.com/office/drawing/2014/main" id="{60C0BD31-9496-2D05-B111-06BCA672496B}"/>
                </a:ext>
              </a:extLst>
            </p:cNvPr>
            <p:cNvSpPr/>
            <p:nvPr/>
          </p:nvSpPr>
          <p:spPr>
            <a:xfrm>
              <a:off x="3472946" y="5410879"/>
              <a:ext cx="161304" cy="161304"/>
            </a:xfrm>
            <a:prstGeom prst="plus">
              <a:avLst>
                <a:gd name="adj" fmla="val 45965"/>
              </a:avLst>
            </a:prstGeom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4973143" y="5231067"/>
              <a:ext cx="10216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 err="1" smtClean="0">
                  <a:latin typeface="+mn-lt"/>
                </a:rPr>
                <a:t>polymeration</a:t>
              </a:r>
              <a:endParaRPr lang="cs-CZ" sz="1200" dirty="0">
                <a:latin typeface="+mn-lt"/>
              </a:endParaRPr>
            </a:p>
          </p:txBody>
        </p:sp>
        <p:cxnSp>
          <p:nvCxnSpPr>
            <p:cNvPr id="111" name="Přímá spojnice se šipkou 110">
              <a:extLst>
                <a:ext uri="{FF2B5EF4-FFF2-40B4-BE49-F238E27FC236}">
                  <a16:creationId xmlns:a16="http://schemas.microsoft.com/office/drawing/2014/main" id="{3FF8AB52-E50A-F353-FE2D-79AED73B22D2}"/>
                </a:ext>
              </a:extLst>
            </p:cNvPr>
            <p:cNvCxnSpPr>
              <a:cxnSpLocks/>
            </p:cNvCxnSpPr>
            <p:nvPr/>
          </p:nvCxnSpPr>
          <p:spPr>
            <a:xfrm>
              <a:off x="5088736" y="5529627"/>
              <a:ext cx="77159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Volný tvar 111"/>
            <p:cNvSpPr/>
            <p:nvPr/>
          </p:nvSpPr>
          <p:spPr>
            <a:xfrm>
              <a:off x="6274644" y="5354439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Volný tvar 112"/>
            <p:cNvSpPr/>
            <p:nvPr/>
          </p:nvSpPr>
          <p:spPr>
            <a:xfrm>
              <a:off x="7499182" y="5328785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Volný tvar 113"/>
            <p:cNvSpPr/>
            <p:nvPr/>
          </p:nvSpPr>
          <p:spPr>
            <a:xfrm>
              <a:off x="8723720" y="5299848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8111210" y="5311195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9333403" y="5290322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6884327" y="5341612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vál 120"/>
            <p:cNvSpPr/>
            <p:nvPr/>
          </p:nvSpPr>
          <p:spPr>
            <a:xfrm>
              <a:off x="9918265" y="5279566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22" name="Ovál 121"/>
            <p:cNvSpPr/>
            <p:nvPr/>
          </p:nvSpPr>
          <p:spPr>
            <a:xfrm>
              <a:off x="6131755" y="5454890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0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Block copolymerization – joining of chains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another possibility is the linking of individual suitable </a:t>
            </a:r>
            <a:r>
              <a:rPr lang="en-US" dirty="0" err="1"/>
              <a:t>prepolymers</a:t>
            </a:r>
            <a:r>
              <a:rPr lang="en-US" dirty="0"/>
              <a:t> with </a:t>
            </a:r>
            <a:r>
              <a:rPr lang="en-US" dirty="0" err="1"/>
              <a:t>bifunctional</a:t>
            </a:r>
            <a:r>
              <a:rPr lang="en-US" dirty="0"/>
              <a:t> low molecular weight substances</a:t>
            </a:r>
          </a:p>
          <a:p>
            <a:pPr lvl="1"/>
            <a:r>
              <a:rPr lang="en-US" dirty="0"/>
              <a:t>these low molecular weight substances are called chain linkers</a:t>
            </a:r>
            <a:endParaRPr lang="cs-CZ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E26A825-35BC-4F89-A635-C99116B0490F}"/>
              </a:ext>
            </a:extLst>
          </p:cNvPr>
          <p:cNvGrpSpPr/>
          <p:nvPr/>
        </p:nvGrpSpPr>
        <p:grpSpPr>
          <a:xfrm>
            <a:off x="122554" y="4293096"/>
            <a:ext cx="11946892" cy="1468549"/>
            <a:chOff x="722979" y="3933056"/>
            <a:chExt cx="10010571" cy="1244282"/>
          </a:xfrm>
        </p:grpSpPr>
        <p:sp>
          <p:nvSpPr>
            <p:cNvPr id="3" name="Volný tvar 2"/>
            <p:cNvSpPr/>
            <p:nvPr/>
          </p:nvSpPr>
          <p:spPr>
            <a:xfrm>
              <a:off x="1187461" y="3986642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3852741" y="3933056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vál 67"/>
            <p:cNvSpPr/>
            <p:nvPr/>
          </p:nvSpPr>
          <p:spPr>
            <a:xfrm>
              <a:off x="1012224" y="4086741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93" name="Ovál 92"/>
            <p:cNvSpPr/>
            <p:nvPr/>
          </p:nvSpPr>
          <p:spPr>
            <a:xfrm>
              <a:off x="1796129" y="3986642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94" name="Ovál 93"/>
            <p:cNvSpPr/>
            <p:nvPr/>
          </p:nvSpPr>
          <p:spPr>
            <a:xfrm>
              <a:off x="3678928" y="4036559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95" name="Ovál 94"/>
            <p:cNvSpPr/>
            <p:nvPr/>
          </p:nvSpPr>
          <p:spPr>
            <a:xfrm>
              <a:off x="4462833" y="3945986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96" name="Volný tvar 95"/>
            <p:cNvSpPr/>
            <p:nvPr/>
          </p:nvSpPr>
          <p:spPr>
            <a:xfrm>
              <a:off x="898216" y="4490698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vál 96"/>
            <p:cNvSpPr/>
            <p:nvPr/>
          </p:nvSpPr>
          <p:spPr>
            <a:xfrm>
              <a:off x="722979" y="4590797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99" name="Ovál 98"/>
            <p:cNvSpPr/>
            <p:nvPr/>
          </p:nvSpPr>
          <p:spPr>
            <a:xfrm>
              <a:off x="1506884" y="4490698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100" name="Volný tvar 99"/>
            <p:cNvSpPr/>
            <p:nvPr/>
          </p:nvSpPr>
          <p:spPr>
            <a:xfrm>
              <a:off x="1222957" y="4872534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Ovál 100"/>
            <p:cNvSpPr/>
            <p:nvPr/>
          </p:nvSpPr>
          <p:spPr>
            <a:xfrm>
              <a:off x="1047720" y="4972633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102" name="Ovál 101"/>
            <p:cNvSpPr/>
            <p:nvPr/>
          </p:nvSpPr>
          <p:spPr>
            <a:xfrm>
              <a:off x="1831625" y="4872534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103" name="Volný tvar 102"/>
            <p:cNvSpPr/>
            <p:nvPr/>
          </p:nvSpPr>
          <p:spPr>
            <a:xfrm>
              <a:off x="3963644" y="4395925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Ovál 103"/>
            <p:cNvSpPr/>
            <p:nvPr/>
          </p:nvSpPr>
          <p:spPr>
            <a:xfrm>
              <a:off x="3789831" y="4499428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05" name="Ovál 104"/>
            <p:cNvSpPr/>
            <p:nvPr/>
          </p:nvSpPr>
          <p:spPr>
            <a:xfrm>
              <a:off x="4573736" y="4408855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06" name="Volný tvar 105"/>
            <p:cNvSpPr/>
            <p:nvPr/>
          </p:nvSpPr>
          <p:spPr>
            <a:xfrm>
              <a:off x="3813658" y="4893835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Ovál 106"/>
            <p:cNvSpPr/>
            <p:nvPr/>
          </p:nvSpPr>
          <p:spPr>
            <a:xfrm>
              <a:off x="3639845" y="4997338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08" name="Ovál 107"/>
            <p:cNvSpPr/>
            <p:nvPr/>
          </p:nvSpPr>
          <p:spPr>
            <a:xfrm>
              <a:off x="4423750" y="4906765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09" name="Kříž 108">
              <a:extLst>
                <a:ext uri="{FF2B5EF4-FFF2-40B4-BE49-F238E27FC236}">
                  <a16:creationId xmlns:a16="http://schemas.microsoft.com/office/drawing/2014/main" id="{60C0BD31-9496-2D05-B111-06BCA672496B}"/>
                </a:ext>
              </a:extLst>
            </p:cNvPr>
            <p:cNvSpPr/>
            <p:nvPr/>
          </p:nvSpPr>
          <p:spPr>
            <a:xfrm>
              <a:off x="2210137" y="4519493"/>
              <a:ext cx="161304" cy="161304"/>
            </a:xfrm>
            <a:prstGeom prst="plus">
              <a:avLst>
                <a:gd name="adj" fmla="val 45965"/>
              </a:avLst>
            </a:prstGeom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5071104" y="4334443"/>
              <a:ext cx="856097" cy="198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dirty="0" err="1" smtClean="0">
                  <a:latin typeface="+mn-lt"/>
                </a:rPr>
                <a:t>polymeration</a:t>
              </a:r>
              <a:endParaRPr lang="cs-CZ" sz="1200" dirty="0">
                <a:latin typeface="+mn-lt"/>
              </a:endParaRPr>
            </a:p>
          </p:txBody>
        </p:sp>
        <p:cxnSp>
          <p:nvCxnSpPr>
            <p:cNvPr id="111" name="Přímá spojnice se šipkou 110">
              <a:extLst>
                <a:ext uri="{FF2B5EF4-FFF2-40B4-BE49-F238E27FC236}">
                  <a16:creationId xmlns:a16="http://schemas.microsoft.com/office/drawing/2014/main" id="{3FF8AB52-E50A-F353-FE2D-79AED73B22D2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73" y="4591656"/>
              <a:ext cx="77159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Volný tvar 111"/>
            <p:cNvSpPr/>
            <p:nvPr/>
          </p:nvSpPr>
          <p:spPr>
            <a:xfrm>
              <a:off x="6424185" y="4534574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Volný tvar 112"/>
            <p:cNvSpPr/>
            <p:nvPr/>
          </p:nvSpPr>
          <p:spPr>
            <a:xfrm>
              <a:off x="7824192" y="4508920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Volný tvar 113"/>
            <p:cNvSpPr/>
            <p:nvPr/>
          </p:nvSpPr>
          <p:spPr>
            <a:xfrm>
              <a:off x="9241073" y="4415086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8537231" y="4462512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9953004" y="4352351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7104112" y="4521747"/>
              <a:ext cx="614855" cy="217744"/>
            </a:xfrm>
            <a:custGeom>
              <a:avLst/>
              <a:gdLst>
                <a:gd name="connsiteX0" fmla="*/ 0 w 614855"/>
                <a:gd name="connsiteY0" fmla="*/ 261773 h 381916"/>
                <a:gd name="connsiteX1" fmla="*/ 331076 w 614855"/>
                <a:gd name="connsiteY1" fmla="*/ 1642 h 381916"/>
                <a:gd name="connsiteX2" fmla="*/ 378373 w 614855"/>
                <a:gd name="connsiteY2" fmla="*/ 372131 h 381916"/>
                <a:gd name="connsiteX3" fmla="*/ 614855 w 614855"/>
                <a:gd name="connsiteY3" fmla="*/ 238124 h 3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855" h="381916">
                  <a:moveTo>
                    <a:pt x="0" y="261773"/>
                  </a:moveTo>
                  <a:cubicBezTo>
                    <a:pt x="134007" y="122511"/>
                    <a:pt x="268014" y="-16751"/>
                    <a:pt x="331076" y="1642"/>
                  </a:cubicBezTo>
                  <a:cubicBezTo>
                    <a:pt x="394138" y="20035"/>
                    <a:pt x="331077" y="332717"/>
                    <a:pt x="378373" y="372131"/>
                  </a:cubicBezTo>
                  <a:cubicBezTo>
                    <a:pt x="425670" y="411545"/>
                    <a:pt x="520262" y="324834"/>
                    <a:pt x="614855" y="23812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vál 120"/>
            <p:cNvSpPr/>
            <p:nvPr/>
          </p:nvSpPr>
          <p:spPr>
            <a:xfrm>
              <a:off x="10553550" y="4352926"/>
              <a:ext cx="180000" cy="180000"/>
            </a:xfrm>
            <a:prstGeom prst="ellips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B</a:t>
              </a:r>
            </a:p>
          </p:txBody>
        </p:sp>
        <p:sp>
          <p:nvSpPr>
            <p:cNvPr id="122" name="Ovál 121"/>
            <p:cNvSpPr/>
            <p:nvPr/>
          </p:nvSpPr>
          <p:spPr>
            <a:xfrm>
              <a:off x="6281296" y="4635025"/>
              <a:ext cx="180000" cy="180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A</a:t>
              </a:r>
            </a:p>
          </p:txBody>
        </p:sp>
        <p:sp>
          <p:nvSpPr>
            <p:cNvPr id="35" name="Ovál 34"/>
            <p:cNvSpPr/>
            <p:nvPr/>
          </p:nvSpPr>
          <p:spPr>
            <a:xfrm>
              <a:off x="2607023" y="4231550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36" name="Ovál 35"/>
            <p:cNvSpPr/>
            <p:nvPr/>
          </p:nvSpPr>
          <p:spPr>
            <a:xfrm>
              <a:off x="2648010" y="4551025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37" name="Ovál 36"/>
            <p:cNvSpPr/>
            <p:nvPr/>
          </p:nvSpPr>
          <p:spPr>
            <a:xfrm>
              <a:off x="2771735" y="4813010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38" name="Ovál 37"/>
            <p:cNvSpPr/>
            <p:nvPr/>
          </p:nvSpPr>
          <p:spPr>
            <a:xfrm>
              <a:off x="2907024" y="4157774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39" name="Ovál 38"/>
            <p:cNvSpPr/>
            <p:nvPr/>
          </p:nvSpPr>
          <p:spPr>
            <a:xfrm>
              <a:off x="2911823" y="4536350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41" name="Kříž 40">
              <a:extLst>
                <a:ext uri="{FF2B5EF4-FFF2-40B4-BE49-F238E27FC236}">
                  <a16:creationId xmlns:a16="http://schemas.microsoft.com/office/drawing/2014/main" id="{60C0BD31-9496-2D05-B111-06BCA672496B}"/>
                </a:ext>
              </a:extLst>
            </p:cNvPr>
            <p:cNvSpPr/>
            <p:nvPr/>
          </p:nvSpPr>
          <p:spPr>
            <a:xfrm>
              <a:off x="3270400" y="4524425"/>
              <a:ext cx="161304" cy="161304"/>
            </a:xfrm>
            <a:prstGeom prst="plus">
              <a:avLst>
                <a:gd name="adj" fmla="val 45965"/>
              </a:avLst>
            </a:prstGeom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/>
            <p:cNvSpPr/>
            <p:nvPr/>
          </p:nvSpPr>
          <p:spPr>
            <a:xfrm>
              <a:off x="8438972" y="4571428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56" name="Ovál 55"/>
            <p:cNvSpPr/>
            <p:nvPr/>
          </p:nvSpPr>
          <p:spPr>
            <a:xfrm>
              <a:off x="7037539" y="4607810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57" name="Ovál 56"/>
            <p:cNvSpPr/>
            <p:nvPr/>
          </p:nvSpPr>
          <p:spPr>
            <a:xfrm>
              <a:off x="9850466" y="4470457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58" name="Ovál 57"/>
            <p:cNvSpPr/>
            <p:nvPr/>
          </p:nvSpPr>
          <p:spPr>
            <a:xfrm>
              <a:off x="9147382" y="4531300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  <p:sp>
          <p:nvSpPr>
            <p:cNvPr id="59" name="Ovál 58"/>
            <p:cNvSpPr/>
            <p:nvPr/>
          </p:nvSpPr>
          <p:spPr>
            <a:xfrm>
              <a:off x="7717542" y="4613969"/>
              <a:ext cx="108000" cy="10800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3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olný tvar 49"/>
          <p:cNvSpPr/>
          <p:nvPr/>
        </p:nvSpPr>
        <p:spPr>
          <a:xfrm>
            <a:off x="86371" y="5110191"/>
            <a:ext cx="866775" cy="329657"/>
          </a:xfrm>
          <a:custGeom>
            <a:avLst/>
            <a:gdLst>
              <a:gd name="connsiteX0" fmla="*/ 0 w 866775"/>
              <a:gd name="connsiteY0" fmla="*/ 323974 h 329657"/>
              <a:gd name="connsiteX1" fmla="*/ 266700 w 866775"/>
              <a:gd name="connsiteY1" fmla="*/ 124 h 329657"/>
              <a:gd name="connsiteX2" fmla="*/ 590550 w 866775"/>
              <a:gd name="connsiteY2" fmla="*/ 285874 h 329657"/>
              <a:gd name="connsiteX3" fmla="*/ 866775 w 866775"/>
              <a:gd name="connsiteY3" fmla="*/ 323974 h 32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" h="329657">
                <a:moveTo>
                  <a:pt x="0" y="323974"/>
                </a:moveTo>
                <a:cubicBezTo>
                  <a:pt x="84137" y="165224"/>
                  <a:pt x="168275" y="6474"/>
                  <a:pt x="266700" y="124"/>
                </a:cubicBezTo>
                <a:cubicBezTo>
                  <a:pt x="365125" y="-6226"/>
                  <a:pt x="490538" y="231899"/>
                  <a:pt x="590550" y="285874"/>
                </a:cubicBezTo>
                <a:cubicBezTo>
                  <a:pt x="690562" y="339849"/>
                  <a:pt x="778668" y="331911"/>
                  <a:pt x="866775" y="32397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Volný tvar 50"/>
          <p:cNvSpPr/>
          <p:nvPr/>
        </p:nvSpPr>
        <p:spPr>
          <a:xfrm>
            <a:off x="943621" y="5032296"/>
            <a:ext cx="796925" cy="409833"/>
          </a:xfrm>
          <a:custGeom>
            <a:avLst/>
            <a:gdLst>
              <a:gd name="connsiteX0" fmla="*/ 0 w 796925"/>
              <a:gd name="connsiteY0" fmla="*/ 401869 h 409833"/>
              <a:gd name="connsiteX1" fmla="*/ 304800 w 796925"/>
              <a:gd name="connsiteY1" fmla="*/ 306619 h 409833"/>
              <a:gd name="connsiteX2" fmla="*/ 485775 w 796925"/>
              <a:gd name="connsiteY2" fmla="*/ 4994 h 409833"/>
              <a:gd name="connsiteX3" fmla="*/ 708025 w 796925"/>
              <a:gd name="connsiteY3" fmla="*/ 138344 h 409833"/>
              <a:gd name="connsiteX4" fmla="*/ 615950 w 796925"/>
              <a:gd name="connsiteY4" fmla="*/ 395519 h 409833"/>
              <a:gd name="connsiteX5" fmla="*/ 796925 w 796925"/>
              <a:gd name="connsiteY5" fmla="*/ 354244 h 4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25" h="409833">
                <a:moveTo>
                  <a:pt x="0" y="401869"/>
                </a:moveTo>
                <a:cubicBezTo>
                  <a:pt x="111919" y="387317"/>
                  <a:pt x="223838" y="372765"/>
                  <a:pt x="304800" y="306619"/>
                </a:cubicBezTo>
                <a:cubicBezTo>
                  <a:pt x="385763" y="240473"/>
                  <a:pt x="418571" y="33040"/>
                  <a:pt x="485775" y="4994"/>
                </a:cubicBezTo>
                <a:cubicBezTo>
                  <a:pt x="552979" y="-23052"/>
                  <a:pt x="686329" y="73256"/>
                  <a:pt x="708025" y="138344"/>
                </a:cubicBezTo>
                <a:cubicBezTo>
                  <a:pt x="729721" y="203432"/>
                  <a:pt x="601133" y="359536"/>
                  <a:pt x="615950" y="395519"/>
                </a:cubicBezTo>
                <a:cubicBezTo>
                  <a:pt x="630767" y="431502"/>
                  <a:pt x="713846" y="392873"/>
                  <a:pt x="796925" y="35424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olný tvar 51"/>
          <p:cNvSpPr/>
          <p:nvPr/>
        </p:nvSpPr>
        <p:spPr>
          <a:xfrm>
            <a:off x="1734196" y="4633271"/>
            <a:ext cx="615950" cy="755650"/>
          </a:xfrm>
          <a:custGeom>
            <a:avLst/>
            <a:gdLst>
              <a:gd name="connsiteX0" fmla="*/ 0 w 615950"/>
              <a:gd name="connsiteY0" fmla="*/ 755650 h 755650"/>
              <a:gd name="connsiteX1" fmla="*/ 222250 w 615950"/>
              <a:gd name="connsiteY1" fmla="*/ 555625 h 755650"/>
              <a:gd name="connsiteX2" fmla="*/ 127000 w 615950"/>
              <a:gd name="connsiteY2" fmla="*/ 307975 h 755650"/>
              <a:gd name="connsiteX3" fmla="*/ 336550 w 615950"/>
              <a:gd name="connsiteY3" fmla="*/ 0 h 755650"/>
              <a:gd name="connsiteX4" fmla="*/ 377825 w 615950"/>
              <a:gd name="connsiteY4" fmla="*/ 307975 h 755650"/>
              <a:gd name="connsiteX5" fmla="*/ 434975 w 615950"/>
              <a:gd name="connsiteY5" fmla="*/ 663575 h 755650"/>
              <a:gd name="connsiteX6" fmla="*/ 615950 w 615950"/>
              <a:gd name="connsiteY6" fmla="*/ 5905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755650">
                <a:moveTo>
                  <a:pt x="0" y="755650"/>
                </a:moveTo>
                <a:cubicBezTo>
                  <a:pt x="100541" y="692943"/>
                  <a:pt x="201083" y="630237"/>
                  <a:pt x="222250" y="555625"/>
                </a:cubicBezTo>
                <a:cubicBezTo>
                  <a:pt x="243417" y="481013"/>
                  <a:pt x="107950" y="400579"/>
                  <a:pt x="127000" y="307975"/>
                </a:cubicBezTo>
                <a:cubicBezTo>
                  <a:pt x="146050" y="215371"/>
                  <a:pt x="294746" y="0"/>
                  <a:pt x="336550" y="0"/>
                </a:cubicBezTo>
                <a:cubicBezTo>
                  <a:pt x="378354" y="0"/>
                  <a:pt x="361421" y="197379"/>
                  <a:pt x="377825" y="307975"/>
                </a:cubicBezTo>
                <a:cubicBezTo>
                  <a:pt x="394229" y="418571"/>
                  <a:pt x="395288" y="616479"/>
                  <a:pt x="434975" y="663575"/>
                </a:cubicBezTo>
                <a:cubicBezTo>
                  <a:pt x="474662" y="710671"/>
                  <a:pt x="545306" y="650610"/>
                  <a:pt x="615950" y="59055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Volný tvar 52"/>
          <p:cNvSpPr/>
          <p:nvPr/>
        </p:nvSpPr>
        <p:spPr>
          <a:xfrm>
            <a:off x="2341189" y="5066707"/>
            <a:ext cx="831903" cy="514157"/>
          </a:xfrm>
          <a:custGeom>
            <a:avLst/>
            <a:gdLst>
              <a:gd name="connsiteX0" fmla="*/ 0 w 831903"/>
              <a:gd name="connsiteY0" fmla="*/ 164907 h 514157"/>
              <a:gd name="connsiteX1" fmla="*/ 187325 w 831903"/>
              <a:gd name="connsiteY1" fmla="*/ 9332 h 514157"/>
              <a:gd name="connsiteX2" fmla="*/ 396875 w 831903"/>
              <a:gd name="connsiteY2" fmla="*/ 101407 h 514157"/>
              <a:gd name="connsiteX3" fmla="*/ 666750 w 831903"/>
              <a:gd name="connsiteY3" fmla="*/ 2982 h 514157"/>
              <a:gd name="connsiteX4" fmla="*/ 831850 w 831903"/>
              <a:gd name="connsiteY4" fmla="*/ 241107 h 514157"/>
              <a:gd name="connsiteX5" fmla="*/ 650875 w 831903"/>
              <a:gd name="connsiteY5" fmla="*/ 374457 h 514157"/>
              <a:gd name="connsiteX6" fmla="*/ 739775 w 831903"/>
              <a:gd name="connsiteY6" fmla="*/ 514157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903" h="514157">
                <a:moveTo>
                  <a:pt x="0" y="164907"/>
                </a:moveTo>
                <a:cubicBezTo>
                  <a:pt x="60589" y="92411"/>
                  <a:pt x="121179" y="19915"/>
                  <a:pt x="187325" y="9332"/>
                </a:cubicBezTo>
                <a:cubicBezTo>
                  <a:pt x="253471" y="-1251"/>
                  <a:pt x="316971" y="102465"/>
                  <a:pt x="396875" y="101407"/>
                </a:cubicBezTo>
                <a:cubicBezTo>
                  <a:pt x="476779" y="100349"/>
                  <a:pt x="594254" y="-20301"/>
                  <a:pt x="666750" y="2982"/>
                </a:cubicBezTo>
                <a:cubicBezTo>
                  <a:pt x="739246" y="26265"/>
                  <a:pt x="834496" y="179195"/>
                  <a:pt x="831850" y="241107"/>
                </a:cubicBezTo>
                <a:cubicBezTo>
                  <a:pt x="829204" y="303019"/>
                  <a:pt x="666221" y="328949"/>
                  <a:pt x="650875" y="374457"/>
                </a:cubicBezTo>
                <a:cubicBezTo>
                  <a:pt x="635529" y="419965"/>
                  <a:pt x="687652" y="467061"/>
                  <a:pt x="739775" y="514157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Block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copolymerization</a:t>
            </a:r>
            <a:r>
              <a:rPr lang="cs-CZ" sz="3600" b="1" dirty="0">
                <a:ea typeface="+mn-ea"/>
                <a:cs typeface="+mn-cs"/>
              </a:rPr>
              <a:t> - </a:t>
            </a:r>
            <a:r>
              <a:rPr lang="cs-CZ" sz="3600" b="1" dirty="0" err="1">
                <a:ea typeface="+mn-ea"/>
                <a:cs typeface="+mn-cs"/>
              </a:rPr>
              <a:t>mastication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1988839"/>
            <a:ext cx="10680518" cy="230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 err="1"/>
              <a:t>mechanochemical</a:t>
            </a:r>
            <a:r>
              <a:rPr lang="en-US" sz="2400" dirty="0"/>
              <a:t> syntheses can also be used</a:t>
            </a:r>
          </a:p>
          <a:p>
            <a:pPr lvl="1"/>
            <a:r>
              <a:rPr lang="en-US" sz="2000" dirty="0"/>
              <a:t>mechanically (for example on unevenly rotating </a:t>
            </a:r>
            <a:r>
              <a:rPr lang="en-US" sz="2000" dirty="0" err="1"/>
              <a:t>calenders</a:t>
            </a:r>
            <a:r>
              <a:rPr lang="en-US" sz="2000" dirty="0"/>
              <a:t> or by ultrasound) the chains of two or more </a:t>
            </a:r>
            <a:r>
              <a:rPr lang="en-US" sz="2000" dirty="0" err="1"/>
              <a:t>homopolymers</a:t>
            </a:r>
            <a:r>
              <a:rPr lang="en-US" sz="2000" dirty="0"/>
              <a:t> (all together) are broken, radicals are formed at the ends of the fragments and these cause their relinking</a:t>
            </a:r>
          </a:p>
          <a:p>
            <a:pPr lvl="2"/>
            <a:r>
              <a:rPr lang="en-US" sz="1600" dirty="0"/>
              <a:t>this is referred to as mastication</a:t>
            </a:r>
          </a:p>
          <a:p>
            <a:pPr lvl="1"/>
            <a:r>
              <a:rPr lang="en-US" sz="2000" dirty="0"/>
              <a:t>they are radicals, so not only recombination, but also other reactions take place</a:t>
            </a:r>
          </a:p>
          <a:p>
            <a:pPr lvl="1"/>
            <a:r>
              <a:rPr lang="en-US" sz="2000" dirty="0"/>
              <a:t>from two torn </a:t>
            </a:r>
            <a:r>
              <a:rPr lang="en-US" sz="2000" dirty="0" err="1"/>
              <a:t>homopolymers</a:t>
            </a:r>
            <a:r>
              <a:rPr lang="en-US" sz="2000" dirty="0"/>
              <a:t>, both </a:t>
            </a:r>
            <a:r>
              <a:rPr lang="en-US" sz="2000" dirty="0" err="1"/>
              <a:t>homopolymers</a:t>
            </a:r>
            <a:r>
              <a:rPr lang="en-US" sz="2000" dirty="0"/>
              <a:t> and a block copolymer are generally formed back</a:t>
            </a:r>
            <a:endParaRPr lang="cs-CZ" sz="1600" dirty="0"/>
          </a:p>
        </p:txBody>
      </p:sp>
      <p:sp>
        <p:nvSpPr>
          <p:cNvPr id="2" name="Volný tvar 1"/>
          <p:cNvSpPr/>
          <p:nvPr/>
        </p:nvSpPr>
        <p:spPr>
          <a:xfrm>
            <a:off x="377007" y="5277531"/>
            <a:ext cx="866775" cy="329657"/>
          </a:xfrm>
          <a:custGeom>
            <a:avLst/>
            <a:gdLst>
              <a:gd name="connsiteX0" fmla="*/ 0 w 866775"/>
              <a:gd name="connsiteY0" fmla="*/ 323974 h 329657"/>
              <a:gd name="connsiteX1" fmla="*/ 266700 w 866775"/>
              <a:gd name="connsiteY1" fmla="*/ 124 h 329657"/>
              <a:gd name="connsiteX2" fmla="*/ 590550 w 866775"/>
              <a:gd name="connsiteY2" fmla="*/ 285874 h 329657"/>
              <a:gd name="connsiteX3" fmla="*/ 866775 w 866775"/>
              <a:gd name="connsiteY3" fmla="*/ 323974 h 32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" h="329657">
                <a:moveTo>
                  <a:pt x="0" y="323974"/>
                </a:moveTo>
                <a:cubicBezTo>
                  <a:pt x="84137" y="165224"/>
                  <a:pt x="168275" y="6474"/>
                  <a:pt x="266700" y="124"/>
                </a:cubicBezTo>
                <a:cubicBezTo>
                  <a:pt x="365125" y="-6226"/>
                  <a:pt x="490538" y="231899"/>
                  <a:pt x="590550" y="285874"/>
                </a:cubicBezTo>
                <a:cubicBezTo>
                  <a:pt x="690562" y="339849"/>
                  <a:pt x="778668" y="331911"/>
                  <a:pt x="866775" y="323974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1234257" y="5199636"/>
            <a:ext cx="796925" cy="409833"/>
          </a:xfrm>
          <a:custGeom>
            <a:avLst/>
            <a:gdLst>
              <a:gd name="connsiteX0" fmla="*/ 0 w 796925"/>
              <a:gd name="connsiteY0" fmla="*/ 401869 h 409833"/>
              <a:gd name="connsiteX1" fmla="*/ 304800 w 796925"/>
              <a:gd name="connsiteY1" fmla="*/ 306619 h 409833"/>
              <a:gd name="connsiteX2" fmla="*/ 485775 w 796925"/>
              <a:gd name="connsiteY2" fmla="*/ 4994 h 409833"/>
              <a:gd name="connsiteX3" fmla="*/ 708025 w 796925"/>
              <a:gd name="connsiteY3" fmla="*/ 138344 h 409833"/>
              <a:gd name="connsiteX4" fmla="*/ 615950 w 796925"/>
              <a:gd name="connsiteY4" fmla="*/ 395519 h 409833"/>
              <a:gd name="connsiteX5" fmla="*/ 796925 w 796925"/>
              <a:gd name="connsiteY5" fmla="*/ 354244 h 4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25" h="409833">
                <a:moveTo>
                  <a:pt x="0" y="401869"/>
                </a:moveTo>
                <a:cubicBezTo>
                  <a:pt x="111919" y="387317"/>
                  <a:pt x="223838" y="372765"/>
                  <a:pt x="304800" y="306619"/>
                </a:cubicBezTo>
                <a:cubicBezTo>
                  <a:pt x="385763" y="240473"/>
                  <a:pt x="418571" y="33040"/>
                  <a:pt x="485775" y="4994"/>
                </a:cubicBezTo>
                <a:cubicBezTo>
                  <a:pt x="552979" y="-23052"/>
                  <a:pt x="686329" y="73256"/>
                  <a:pt x="708025" y="138344"/>
                </a:cubicBezTo>
                <a:cubicBezTo>
                  <a:pt x="729721" y="203432"/>
                  <a:pt x="601133" y="359536"/>
                  <a:pt x="615950" y="395519"/>
                </a:cubicBezTo>
                <a:cubicBezTo>
                  <a:pt x="630767" y="431502"/>
                  <a:pt x="713846" y="392873"/>
                  <a:pt x="796925" y="354244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2024832" y="4802198"/>
            <a:ext cx="615950" cy="755650"/>
          </a:xfrm>
          <a:custGeom>
            <a:avLst/>
            <a:gdLst>
              <a:gd name="connsiteX0" fmla="*/ 0 w 615950"/>
              <a:gd name="connsiteY0" fmla="*/ 755650 h 755650"/>
              <a:gd name="connsiteX1" fmla="*/ 222250 w 615950"/>
              <a:gd name="connsiteY1" fmla="*/ 555625 h 755650"/>
              <a:gd name="connsiteX2" fmla="*/ 127000 w 615950"/>
              <a:gd name="connsiteY2" fmla="*/ 307975 h 755650"/>
              <a:gd name="connsiteX3" fmla="*/ 336550 w 615950"/>
              <a:gd name="connsiteY3" fmla="*/ 0 h 755650"/>
              <a:gd name="connsiteX4" fmla="*/ 377825 w 615950"/>
              <a:gd name="connsiteY4" fmla="*/ 307975 h 755650"/>
              <a:gd name="connsiteX5" fmla="*/ 434975 w 615950"/>
              <a:gd name="connsiteY5" fmla="*/ 663575 h 755650"/>
              <a:gd name="connsiteX6" fmla="*/ 615950 w 615950"/>
              <a:gd name="connsiteY6" fmla="*/ 5905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755650">
                <a:moveTo>
                  <a:pt x="0" y="755650"/>
                </a:moveTo>
                <a:cubicBezTo>
                  <a:pt x="100541" y="692943"/>
                  <a:pt x="201083" y="630237"/>
                  <a:pt x="222250" y="555625"/>
                </a:cubicBezTo>
                <a:cubicBezTo>
                  <a:pt x="243417" y="481013"/>
                  <a:pt x="107950" y="400579"/>
                  <a:pt x="127000" y="307975"/>
                </a:cubicBezTo>
                <a:cubicBezTo>
                  <a:pt x="146050" y="215371"/>
                  <a:pt x="294746" y="0"/>
                  <a:pt x="336550" y="0"/>
                </a:cubicBezTo>
                <a:cubicBezTo>
                  <a:pt x="378354" y="0"/>
                  <a:pt x="361421" y="197379"/>
                  <a:pt x="377825" y="307975"/>
                </a:cubicBezTo>
                <a:cubicBezTo>
                  <a:pt x="394229" y="418571"/>
                  <a:pt x="395288" y="616479"/>
                  <a:pt x="434975" y="663575"/>
                </a:cubicBezTo>
                <a:cubicBezTo>
                  <a:pt x="474662" y="710671"/>
                  <a:pt x="545306" y="650610"/>
                  <a:pt x="615950" y="590550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636019" y="5234985"/>
            <a:ext cx="831903" cy="514157"/>
          </a:xfrm>
          <a:custGeom>
            <a:avLst/>
            <a:gdLst>
              <a:gd name="connsiteX0" fmla="*/ 0 w 831903"/>
              <a:gd name="connsiteY0" fmla="*/ 164907 h 514157"/>
              <a:gd name="connsiteX1" fmla="*/ 187325 w 831903"/>
              <a:gd name="connsiteY1" fmla="*/ 9332 h 514157"/>
              <a:gd name="connsiteX2" fmla="*/ 396875 w 831903"/>
              <a:gd name="connsiteY2" fmla="*/ 101407 h 514157"/>
              <a:gd name="connsiteX3" fmla="*/ 666750 w 831903"/>
              <a:gd name="connsiteY3" fmla="*/ 2982 h 514157"/>
              <a:gd name="connsiteX4" fmla="*/ 831850 w 831903"/>
              <a:gd name="connsiteY4" fmla="*/ 241107 h 514157"/>
              <a:gd name="connsiteX5" fmla="*/ 650875 w 831903"/>
              <a:gd name="connsiteY5" fmla="*/ 374457 h 514157"/>
              <a:gd name="connsiteX6" fmla="*/ 739775 w 831903"/>
              <a:gd name="connsiteY6" fmla="*/ 514157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903" h="514157">
                <a:moveTo>
                  <a:pt x="0" y="164907"/>
                </a:moveTo>
                <a:cubicBezTo>
                  <a:pt x="60589" y="92411"/>
                  <a:pt x="121179" y="19915"/>
                  <a:pt x="187325" y="9332"/>
                </a:cubicBezTo>
                <a:cubicBezTo>
                  <a:pt x="253471" y="-1251"/>
                  <a:pt x="316971" y="102465"/>
                  <a:pt x="396875" y="101407"/>
                </a:cubicBezTo>
                <a:cubicBezTo>
                  <a:pt x="476779" y="100349"/>
                  <a:pt x="594254" y="-20301"/>
                  <a:pt x="666750" y="2982"/>
                </a:cubicBezTo>
                <a:cubicBezTo>
                  <a:pt x="739246" y="26265"/>
                  <a:pt x="834496" y="179195"/>
                  <a:pt x="831850" y="241107"/>
                </a:cubicBezTo>
                <a:cubicBezTo>
                  <a:pt x="829204" y="303019"/>
                  <a:pt x="666221" y="328949"/>
                  <a:pt x="650875" y="374457"/>
                </a:cubicBezTo>
                <a:cubicBezTo>
                  <a:pt x="635529" y="419965"/>
                  <a:pt x="687652" y="467061"/>
                  <a:pt x="739775" y="514157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3748037" y="5420219"/>
            <a:ext cx="7715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3837557" y="4941168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>
                <a:latin typeface="+mn-lt"/>
              </a:rPr>
              <a:t>mech.</a:t>
            </a:r>
            <a:br>
              <a:rPr lang="cs-CZ" sz="1200" dirty="0">
                <a:latin typeface="+mn-lt"/>
              </a:rPr>
            </a:br>
            <a:r>
              <a:rPr lang="cs-CZ" sz="1200" dirty="0" smtClean="0">
                <a:latin typeface="+mn-lt"/>
              </a:rPr>
              <a:t>stress</a:t>
            </a:r>
            <a:endParaRPr lang="cs-CZ" sz="1200" dirty="0">
              <a:latin typeface="+mn-lt"/>
            </a:endParaRPr>
          </a:p>
        </p:txBody>
      </p:sp>
      <p:sp>
        <p:nvSpPr>
          <p:cNvPr id="62" name="Volný tvar 61"/>
          <p:cNvSpPr/>
          <p:nvPr/>
        </p:nvSpPr>
        <p:spPr>
          <a:xfrm>
            <a:off x="5899421" y="5214755"/>
            <a:ext cx="866775" cy="329657"/>
          </a:xfrm>
          <a:custGeom>
            <a:avLst/>
            <a:gdLst>
              <a:gd name="connsiteX0" fmla="*/ 0 w 866775"/>
              <a:gd name="connsiteY0" fmla="*/ 323974 h 329657"/>
              <a:gd name="connsiteX1" fmla="*/ 266700 w 866775"/>
              <a:gd name="connsiteY1" fmla="*/ 124 h 329657"/>
              <a:gd name="connsiteX2" fmla="*/ 590550 w 866775"/>
              <a:gd name="connsiteY2" fmla="*/ 285874 h 329657"/>
              <a:gd name="connsiteX3" fmla="*/ 866775 w 866775"/>
              <a:gd name="connsiteY3" fmla="*/ 323974 h 32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" h="329657">
                <a:moveTo>
                  <a:pt x="0" y="323974"/>
                </a:moveTo>
                <a:cubicBezTo>
                  <a:pt x="84137" y="165224"/>
                  <a:pt x="168275" y="6474"/>
                  <a:pt x="266700" y="124"/>
                </a:cubicBezTo>
                <a:cubicBezTo>
                  <a:pt x="365125" y="-6226"/>
                  <a:pt x="490538" y="231899"/>
                  <a:pt x="590550" y="285874"/>
                </a:cubicBezTo>
                <a:cubicBezTo>
                  <a:pt x="690562" y="339849"/>
                  <a:pt x="778668" y="331911"/>
                  <a:pt x="866775" y="32397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Volný tvar 62"/>
          <p:cNvSpPr/>
          <p:nvPr/>
        </p:nvSpPr>
        <p:spPr>
          <a:xfrm>
            <a:off x="4632936" y="5946095"/>
            <a:ext cx="796925" cy="409833"/>
          </a:xfrm>
          <a:custGeom>
            <a:avLst/>
            <a:gdLst>
              <a:gd name="connsiteX0" fmla="*/ 0 w 796925"/>
              <a:gd name="connsiteY0" fmla="*/ 401869 h 409833"/>
              <a:gd name="connsiteX1" fmla="*/ 304800 w 796925"/>
              <a:gd name="connsiteY1" fmla="*/ 306619 h 409833"/>
              <a:gd name="connsiteX2" fmla="*/ 485775 w 796925"/>
              <a:gd name="connsiteY2" fmla="*/ 4994 h 409833"/>
              <a:gd name="connsiteX3" fmla="*/ 708025 w 796925"/>
              <a:gd name="connsiteY3" fmla="*/ 138344 h 409833"/>
              <a:gd name="connsiteX4" fmla="*/ 615950 w 796925"/>
              <a:gd name="connsiteY4" fmla="*/ 395519 h 409833"/>
              <a:gd name="connsiteX5" fmla="*/ 796925 w 796925"/>
              <a:gd name="connsiteY5" fmla="*/ 354244 h 4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25" h="409833">
                <a:moveTo>
                  <a:pt x="0" y="401869"/>
                </a:moveTo>
                <a:cubicBezTo>
                  <a:pt x="111919" y="387317"/>
                  <a:pt x="223838" y="372765"/>
                  <a:pt x="304800" y="306619"/>
                </a:cubicBezTo>
                <a:cubicBezTo>
                  <a:pt x="385763" y="240473"/>
                  <a:pt x="418571" y="33040"/>
                  <a:pt x="485775" y="4994"/>
                </a:cubicBezTo>
                <a:cubicBezTo>
                  <a:pt x="552979" y="-23052"/>
                  <a:pt x="686329" y="73256"/>
                  <a:pt x="708025" y="138344"/>
                </a:cubicBezTo>
                <a:cubicBezTo>
                  <a:pt x="729721" y="203432"/>
                  <a:pt x="601133" y="359536"/>
                  <a:pt x="615950" y="395519"/>
                </a:cubicBezTo>
                <a:cubicBezTo>
                  <a:pt x="630767" y="431502"/>
                  <a:pt x="713846" y="392873"/>
                  <a:pt x="796925" y="35424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olný tvar 63"/>
          <p:cNvSpPr/>
          <p:nvPr/>
        </p:nvSpPr>
        <p:spPr>
          <a:xfrm>
            <a:off x="5726939" y="4330760"/>
            <a:ext cx="615950" cy="755650"/>
          </a:xfrm>
          <a:custGeom>
            <a:avLst/>
            <a:gdLst>
              <a:gd name="connsiteX0" fmla="*/ 0 w 615950"/>
              <a:gd name="connsiteY0" fmla="*/ 755650 h 755650"/>
              <a:gd name="connsiteX1" fmla="*/ 222250 w 615950"/>
              <a:gd name="connsiteY1" fmla="*/ 555625 h 755650"/>
              <a:gd name="connsiteX2" fmla="*/ 127000 w 615950"/>
              <a:gd name="connsiteY2" fmla="*/ 307975 h 755650"/>
              <a:gd name="connsiteX3" fmla="*/ 336550 w 615950"/>
              <a:gd name="connsiteY3" fmla="*/ 0 h 755650"/>
              <a:gd name="connsiteX4" fmla="*/ 377825 w 615950"/>
              <a:gd name="connsiteY4" fmla="*/ 307975 h 755650"/>
              <a:gd name="connsiteX5" fmla="*/ 434975 w 615950"/>
              <a:gd name="connsiteY5" fmla="*/ 663575 h 755650"/>
              <a:gd name="connsiteX6" fmla="*/ 615950 w 615950"/>
              <a:gd name="connsiteY6" fmla="*/ 5905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755650">
                <a:moveTo>
                  <a:pt x="0" y="755650"/>
                </a:moveTo>
                <a:cubicBezTo>
                  <a:pt x="100541" y="692943"/>
                  <a:pt x="201083" y="630237"/>
                  <a:pt x="222250" y="555625"/>
                </a:cubicBezTo>
                <a:cubicBezTo>
                  <a:pt x="243417" y="481013"/>
                  <a:pt x="107950" y="400579"/>
                  <a:pt x="127000" y="307975"/>
                </a:cubicBezTo>
                <a:cubicBezTo>
                  <a:pt x="146050" y="215371"/>
                  <a:pt x="294746" y="0"/>
                  <a:pt x="336550" y="0"/>
                </a:cubicBezTo>
                <a:cubicBezTo>
                  <a:pt x="378354" y="0"/>
                  <a:pt x="361421" y="197379"/>
                  <a:pt x="377825" y="307975"/>
                </a:cubicBezTo>
                <a:cubicBezTo>
                  <a:pt x="394229" y="418571"/>
                  <a:pt x="395288" y="616479"/>
                  <a:pt x="434975" y="663575"/>
                </a:cubicBezTo>
                <a:cubicBezTo>
                  <a:pt x="474662" y="710671"/>
                  <a:pt x="545306" y="650610"/>
                  <a:pt x="615950" y="59055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olný tvar 64"/>
          <p:cNvSpPr/>
          <p:nvPr/>
        </p:nvSpPr>
        <p:spPr>
          <a:xfrm>
            <a:off x="6548374" y="4969372"/>
            <a:ext cx="831903" cy="514157"/>
          </a:xfrm>
          <a:custGeom>
            <a:avLst/>
            <a:gdLst>
              <a:gd name="connsiteX0" fmla="*/ 0 w 831903"/>
              <a:gd name="connsiteY0" fmla="*/ 164907 h 514157"/>
              <a:gd name="connsiteX1" fmla="*/ 187325 w 831903"/>
              <a:gd name="connsiteY1" fmla="*/ 9332 h 514157"/>
              <a:gd name="connsiteX2" fmla="*/ 396875 w 831903"/>
              <a:gd name="connsiteY2" fmla="*/ 101407 h 514157"/>
              <a:gd name="connsiteX3" fmla="*/ 666750 w 831903"/>
              <a:gd name="connsiteY3" fmla="*/ 2982 h 514157"/>
              <a:gd name="connsiteX4" fmla="*/ 831850 w 831903"/>
              <a:gd name="connsiteY4" fmla="*/ 241107 h 514157"/>
              <a:gd name="connsiteX5" fmla="*/ 650875 w 831903"/>
              <a:gd name="connsiteY5" fmla="*/ 374457 h 514157"/>
              <a:gd name="connsiteX6" fmla="*/ 739775 w 831903"/>
              <a:gd name="connsiteY6" fmla="*/ 514157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903" h="514157">
                <a:moveTo>
                  <a:pt x="0" y="164907"/>
                </a:moveTo>
                <a:cubicBezTo>
                  <a:pt x="60589" y="92411"/>
                  <a:pt x="121179" y="19915"/>
                  <a:pt x="187325" y="9332"/>
                </a:cubicBezTo>
                <a:cubicBezTo>
                  <a:pt x="253471" y="-1251"/>
                  <a:pt x="316971" y="102465"/>
                  <a:pt x="396875" y="101407"/>
                </a:cubicBezTo>
                <a:cubicBezTo>
                  <a:pt x="476779" y="100349"/>
                  <a:pt x="594254" y="-20301"/>
                  <a:pt x="666750" y="2982"/>
                </a:cubicBezTo>
                <a:cubicBezTo>
                  <a:pt x="739246" y="26265"/>
                  <a:pt x="834496" y="179195"/>
                  <a:pt x="831850" y="241107"/>
                </a:cubicBezTo>
                <a:cubicBezTo>
                  <a:pt x="829204" y="303019"/>
                  <a:pt x="666221" y="328949"/>
                  <a:pt x="650875" y="374457"/>
                </a:cubicBezTo>
                <a:cubicBezTo>
                  <a:pt x="635529" y="419965"/>
                  <a:pt x="687652" y="467061"/>
                  <a:pt x="739775" y="514157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Volný tvar 68"/>
          <p:cNvSpPr/>
          <p:nvPr/>
        </p:nvSpPr>
        <p:spPr>
          <a:xfrm>
            <a:off x="4900831" y="5492164"/>
            <a:ext cx="866775" cy="329657"/>
          </a:xfrm>
          <a:custGeom>
            <a:avLst/>
            <a:gdLst>
              <a:gd name="connsiteX0" fmla="*/ 0 w 866775"/>
              <a:gd name="connsiteY0" fmla="*/ 323974 h 329657"/>
              <a:gd name="connsiteX1" fmla="*/ 266700 w 866775"/>
              <a:gd name="connsiteY1" fmla="*/ 124 h 329657"/>
              <a:gd name="connsiteX2" fmla="*/ 590550 w 866775"/>
              <a:gd name="connsiteY2" fmla="*/ 285874 h 329657"/>
              <a:gd name="connsiteX3" fmla="*/ 866775 w 866775"/>
              <a:gd name="connsiteY3" fmla="*/ 323974 h 32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" h="329657">
                <a:moveTo>
                  <a:pt x="0" y="323974"/>
                </a:moveTo>
                <a:cubicBezTo>
                  <a:pt x="84137" y="165224"/>
                  <a:pt x="168275" y="6474"/>
                  <a:pt x="266700" y="124"/>
                </a:cubicBezTo>
                <a:cubicBezTo>
                  <a:pt x="365125" y="-6226"/>
                  <a:pt x="490538" y="231899"/>
                  <a:pt x="590550" y="285874"/>
                </a:cubicBezTo>
                <a:cubicBezTo>
                  <a:pt x="690562" y="339849"/>
                  <a:pt x="778668" y="331911"/>
                  <a:pt x="866775" y="323974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Volný tvar 69"/>
          <p:cNvSpPr/>
          <p:nvPr/>
        </p:nvSpPr>
        <p:spPr>
          <a:xfrm>
            <a:off x="4861062" y="5009838"/>
            <a:ext cx="796925" cy="409833"/>
          </a:xfrm>
          <a:custGeom>
            <a:avLst/>
            <a:gdLst>
              <a:gd name="connsiteX0" fmla="*/ 0 w 796925"/>
              <a:gd name="connsiteY0" fmla="*/ 401869 h 409833"/>
              <a:gd name="connsiteX1" fmla="*/ 304800 w 796925"/>
              <a:gd name="connsiteY1" fmla="*/ 306619 h 409833"/>
              <a:gd name="connsiteX2" fmla="*/ 485775 w 796925"/>
              <a:gd name="connsiteY2" fmla="*/ 4994 h 409833"/>
              <a:gd name="connsiteX3" fmla="*/ 708025 w 796925"/>
              <a:gd name="connsiteY3" fmla="*/ 138344 h 409833"/>
              <a:gd name="connsiteX4" fmla="*/ 615950 w 796925"/>
              <a:gd name="connsiteY4" fmla="*/ 395519 h 409833"/>
              <a:gd name="connsiteX5" fmla="*/ 796925 w 796925"/>
              <a:gd name="connsiteY5" fmla="*/ 354244 h 4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25" h="409833">
                <a:moveTo>
                  <a:pt x="0" y="401869"/>
                </a:moveTo>
                <a:cubicBezTo>
                  <a:pt x="111919" y="387317"/>
                  <a:pt x="223838" y="372765"/>
                  <a:pt x="304800" y="306619"/>
                </a:cubicBezTo>
                <a:cubicBezTo>
                  <a:pt x="385763" y="240473"/>
                  <a:pt x="418571" y="33040"/>
                  <a:pt x="485775" y="4994"/>
                </a:cubicBezTo>
                <a:cubicBezTo>
                  <a:pt x="552979" y="-23052"/>
                  <a:pt x="686329" y="73256"/>
                  <a:pt x="708025" y="138344"/>
                </a:cubicBezTo>
                <a:cubicBezTo>
                  <a:pt x="729721" y="203432"/>
                  <a:pt x="601133" y="359536"/>
                  <a:pt x="615950" y="395519"/>
                </a:cubicBezTo>
                <a:cubicBezTo>
                  <a:pt x="630767" y="431502"/>
                  <a:pt x="713846" y="392873"/>
                  <a:pt x="796925" y="354244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Volný tvar 70"/>
          <p:cNvSpPr/>
          <p:nvPr/>
        </p:nvSpPr>
        <p:spPr>
          <a:xfrm>
            <a:off x="6750673" y="5293405"/>
            <a:ext cx="615950" cy="755650"/>
          </a:xfrm>
          <a:custGeom>
            <a:avLst/>
            <a:gdLst>
              <a:gd name="connsiteX0" fmla="*/ 0 w 615950"/>
              <a:gd name="connsiteY0" fmla="*/ 755650 h 755650"/>
              <a:gd name="connsiteX1" fmla="*/ 222250 w 615950"/>
              <a:gd name="connsiteY1" fmla="*/ 555625 h 755650"/>
              <a:gd name="connsiteX2" fmla="*/ 127000 w 615950"/>
              <a:gd name="connsiteY2" fmla="*/ 307975 h 755650"/>
              <a:gd name="connsiteX3" fmla="*/ 336550 w 615950"/>
              <a:gd name="connsiteY3" fmla="*/ 0 h 755650"/>
              <a:gd name="connsiteX4" fmla="*/ 377825 w 615950"/>
              <a:gd name="connsiteY4" fmla="*/ 307975 h 755650"/>
              <a:gd name="connsiteX5" fmla="*/ 434975 w 615950"/>
              <a:gd name="connsiteY5" fmla="*/ 663575 h 755650"/>
              <a:gd name="connsiteX6" fmla="*/ 615950 w 615950"/>
              <a:gd name="connsiteY6" fmla="*/ 5905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755650">
                <a:moveTo>
                  <a:pt x="0" y="755650"/>
                </a:moveTo>
                <a:cubicBezTo>
                  <a:pt x="100541" y="692943"/>
                  <a:pt x="201083" y="630237"/>
                  <a:pt x="222250" y="555625"/>
                </a:cubicBezTo>
                <a:cubicBezTo>
                  <a:pt x="243417" y="481013"/>
                  <a:pt x="107950" y="400579"/>
                  <a:pt x="127000" y="307975"/>
                </a:cubicBezTo>
                <a:cubicBezTo>
                  <a:pt x="146050" y="215371"/>
                  <a:pt x="294746" y="0"/>
                  <a:pt x="336550" y="0"/>
                </a:cubicBezTo>
                <a:cubicBezTo>
                  <a:pt x="378354" y="0"/>
                  <a:pt x="361421" y="197379"/>
                  <a:pt x="377825" y="307975"/>
                </a:cubicBezTo>
                <a:cubicBezTo>
                  <a:pt x="394229" y="418571"/>
                  <a:pt x="395288" y="616479"/>
                  <a:pt x="434975" y="663575"/>
                </a:cubicBezTo>
                <a:cubicBezTo>
                  <a:pt x="474662" y="710671"/>
                  <a:pt x="545306" y="650610"/>
                  <a:pt x="615950" y="590550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71"/>
          <p:cNvSpPr/>
          <p:nvPr/>
        </p:nvSpPr>
        <p:spPr>
          <a:xfrm>
            <a:off x="5715726" y="5867785"/>
            <a:ext cx="831903" cy="514157"/>
          </a:xfrm>
          <a:custGeom>
            <a:avLst/>
            <a:gdLst>
              <a:gd name="connsiteX0" fmla="*/ 0 w 831903"/>
              <a:gd name="connsiteY0" fmla="*/ 164907 h 514157"/>
              <a:gd name="connsiteX1" fmla="*/ 187325 w 831903"/>
              <a:gd name="connsiteY1" fmla="*/ 9332 h 514157"/>
              <a:gd name="connsiteX2" fmla="*/ 396875 w 831903"/>
              <a:gd name="connsiteY2" fmla="*/ 101407 h 514157"/>
              <a:gd name="connsiteX3" fmla="*/ 666750 w 831903"/>
              <a:gd name="connsiteY3" fmla="*/ 2982 h 514157"/>
              <a:gd name="connsiteX4" fmla="*/ 831850 w 831903"/>
              <a:gd name="connsiteY4" fmla="*/ 241107 h 514157"/>
              <a:gd name="connsiteX5" fmla="*/ 650875 w 831903"/>
              <a:gd name="connsiteY5" fmla="*/ 374457 h 514157"/>
              <a:gd name="connsiteX6" fmla="*/ 739775 w 831903"/>
              <a:gd name="connsiteY6" fmla="*/ 514157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903" h="514157">
                <a:moveTo>
                  <a:pt x="0" y="164907"/>
                </a:moveTo>
                <a:cubicBezTo>
                  <a:pt x="60589" y="92411"/>
                  <a:pt x="121179" y="19915"/>
                  <a:pt x="187325" y="9332"/>
                </a:cubicBezTo>
                <a:cubicBezTo>
                  <a:pt x="253471" y="-1251"/>
                  <a:pt x="316971" y="102465"/>
                  <a:pt x="396875" y="101407"/>
                </a:cubicBezTo>
                <a:cubicBezTo>
                  <a:pt x="476779" y="100349"/>
                  <a:pt x="594254" y="-20301"/>
                  <a:pt x="666750" y="2982"/>
                </a:cubicBezTo>
                <a:cubicBezTo>
                  <a:pt x="739246" y="26265"/>
                  <a:pt x="834496" y="179195"/>
                  <a:pt x="831850" y="241107"/>
                </a:cubicBezTo>
                <a:cubicBezTo>
                  <a:pt x="829204" y="303019"/>
                  <a:pt x="666221" y="328949"/>
                  <a:pt x="650875" y="374457"/>
                </a:cubicBezTo>
                <a:cubicBezTo>
                  <a:pt x="635529" y="419965"/>
                  <a:pt x="687652" y="467061"/>
                  <a:pt x="739775" y="514157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4" name="Přímá spojnice se šipkou 73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7443397" y="5403329"/>
            <a:ext cx="7715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Obdélník 74"/>
          <p:cNvSpPr/>
          <p:nvPr/>
        </p:nvSpPr>
        <p:spPr>
          <a:xfrm>
            <a:off x="7268392" y="5096217"/>
            <a:ext cx="1098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 err="1" smtClean="0">
                <a:latin typeface="+mn-lt"/>
              </a:rPr>
              <a:t>recombination</a:t>
            </a:r>
            <a:endParaRPr lang="cs-CZ" sz="1200" dirty="0">
              <a:latin typeface="+mn-lt"/>
            </a:endParaRPr>
          </a:p>
        </p:txBody>
      </p:sp>
      <p:sp>
        <p:nvSpPr>
          <p:cNvPr id="79" name="Ovál 78"/>
          <p:cNvSpPr/>
          <p:nvPr/>
        </p:nvSpPr>
        <p:spPr>
          <a:xfrm>
            <a:off x="4794253" y="5387505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/>
          <p:cNvSpPr/>
          <p:nvPr/>
        </p:nvSpPr>
        <p:spPr>
          <a:xfrm>
            <a:off x="5690157" y="532292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5656253" y="5077762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6366807" y="4878661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6510823" y="5150333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7292819" y="5486563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4861498" y="583650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>
            <a:off x="4579362" y="633160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>
            <a:off x="5454518" y="6268557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>
            <a:off x="5800269" y="578564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5677964" y="604777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>
            <a:off x="6472722" y="6388193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6678091" y="6038245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vál 114"/>
          <p:cNvSpPr/>
          <p:nvPr/>
        </p:nvSpPr>
        <p:spPr>
          <a:xfrm>
            <a:off x="7379116" y="5829645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Volný tvar 131"/>
          <p:cNvSpPr/>
          <p:nvPr/>
        </p:nvSpPr>
        <p:spPr>
          <a:xfrm>
            <a:off x="8357031" y="4641023"/>
            <a:ext cx="866775" cy="329657"/>
          </a:xfrm>
          <a:custGeom>
            <a:avLst/>
            <a:gdLst>
              <a:gd name="connsiteX0" fmla="*/ 0 w 866775"/>
              <a:gd name="connsiteY0" fmla="*/ 323974 h 329657"/>
              <a:gd name="connsiteX1" fmla="*/ 266700 w 866775"/>
              <a:gd name="connsiteY1" fmla="*/ 124 h 329657"/>
              <a:gd name="connsiteX2" fmla="*/ 590550 w 866775"/>
              <a:gd name="connsiteY2" fmla="*/ 285874 h 329657"/>
              <a:gd name="connsiteX3" fmla="*/ 866775 w 866775"/>
              <a:gd name="connsiteY3" fmla="*/ 323974 h 32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" h="329657">
                <a:moveTo>
                  <a:pt x="0" y="323974"/>
                </a:moveTo>
                <a:cubicBezTo>
                  <a:pt x="84137" y="165224"/>
                  <a:pt x="168275" y="6474"/>
                  <a:pt x="266700" y="124"/>
                </a:cubicBezTo>
                <a:cubicBezTo>
                  <a:pt x="365125" y="-6226"/>
                  <a:pt x="490538" y="231899"/>
                  <a:pt x="590550" y="285874"/>
                </a:cubicBezTo>
                <a:cubicBezTo>
                  <a:pt x="690562" y="339849"/>
                  <a:pt x="778668" y="331911"/>
                  <a:pt x="866775" y="323974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Volný tvar 132"/>
          <p:cNvSpPr/>
          <p:nvPr/>
        </p:nvSpPr>
        <p:spPr>
          <a:xfrm>
            <a:off x="9214281" y="4562334"/>
            <a:ext cx="796925" cy="409833"/>
          </a:xfrm>
          <a:custGeom>
            <a:avLst/>
            <a:gdLst>
              <a:gd name="connsiteX0" fmla="*/ 0 w 796925"/>
              <a:gd name="connsiteY0" fmla="*/ 401869 h 409833"/>
              <a:gd name="connsiteX1" fmla="*/ 304800 w 796925"/>
              <a:gd name="connsiteY1" fmla="*/ 306619 h 409833"/>
              <a:gd name="connsiteX2" fmla="*/ 485775 w 796925"/>
              <a:gd name="connsiteY2" fmla="*/ 4994 h 409833"/>
              <a:gd name="connsiteX3" fmla="*/ 708025 w 796925"/>
              <a:gd name="connsiteY3" fmla="*/ 138344 h 409833"/>
              <a:gd name="connsiteX4" fmla="*/ 615950 w 796925"/>
              <a:gd name="connsiteY4" fmla="*/ 395519 h 409833"/>
              <a:gd name="connsiteX5" fmla="*/ 796925 w 796925"/>
              <a:gd name="connsiteY5" fmla="*/ 354244 h 4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25" h="409833">
                <a:moveTo>
                  <a:pt x="0" y="401869"/>
                </a:moveTo>
                <a:cubicBezTo>
                  <a:pt x="111919" y="387317"/>
                  <a:pt x="223838" y="372765"/>
                  <a:pt x="304800" y="306619"/>
                </a:cubicBezTo>
                <a:cubicBezTo>
                  <a:pt x="385763" y="240473"/>
                  <a:pt x="418571" y="33040"/>
                  <a:pt x="485775" y="4994"/>
                </a:cubicBezTo>
                <a:cubicBezTo>
                  <a:pt x="552979" y="-23052"/>
                  <a:pt x="686329" y="73256"/>
                  <a:pt x="708025" y="138344"/>
                </a:cubicBezTo>
                <a:cubicBezTo>
                  <a:pt x="729721" y="203432"/>
                  <a:pt x="601133" y="359536"/>
                  <a:pt x="615950" y="395519"/>
                </a:cubicBezTo>
                <a:cubicBezTo>
                  <a:pt x="630767" y="431502"/>
                  <a:pt x="713846" y="392873"/>
                  <a:pt x="796925" y="354244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Volný tvar 133"/>
          <p:cNvSpPr/>
          <p:nvPr/>
        </p:nvSpPr>
        <p:spPr>
          <a:xfrm>
            <a:off x="10004856" y="4160928"/>
            <a:ext cx="615950" cy="755650"/>
          </a:xfrm>
          <a:custGeom>
            <a:avLst/>
            <a:gdLst>
              <a:gd name="connsiteX0" fmla="*/ 0 w 615950"/>
              <a:gd name="connsiteY0" fmla="*/ 755650 h 755650"/>
              <a:gd name="connsiteX1" fmla="*/ 222250 w 615950"/>
              <a:gd name="connsiteY1" fmla="*/ 555625 h 755650"/>
              <a:gd name="connsiteX2" fmla="*/ 127000 w 615950"/>
              <a:gd name="connsiteY2" fmla="*/ 307975 h 755650"/>
              <a:gd name="connsiteX3" fmla="*/ 336550 w 615950"/>
              <a:gd name="connsiteY3" fmla="*/ 0 h 755650"/>
              <a:gd name="connsiteX4" fmla="*/ 377825 w 615950"/>
              <a:gd name="connsiteY4" fmla="*/ 307975 h 755650"/>
              <a:gd name="connsiteX5" fmla="*/ 434975 w 615950"/>
              <a:gd name="connsiteY5" fmla="*/ 663575 h 755650"/>
              <a:gd name="connsiteX6" fmla="*/ 615950 w 615950"/>
              <a:gd name="connsiteY6" fmla="*/ 5905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755650">
                <a:moveTo>
                  <a:pt x="0" y="755650"/>
                </a:moveTo>
                <a:cubicBezTo>
                  <a:pt x="100541" y="692943"/>
                  <a:pt x="201083" y="630237"/>
                  <a:pt x="222250" y="555625"/>
                </a:cubicBezTo>
                <a:cubicBezTo>
                  <a:pt x="243417" y="481013"/>
                  <a:pt x="107950" y="400579"/>
                  <a:pt x="127000" y="307975"/>
                </a:cubicBezTo>
                <a:cubicBezTo>
                  <a:pt x="146050" y="215371"/>
                  <a:pt x="294746" y="0"/>
                  <a:pt x="336550" y="0"/>
                </a:cubicBezTo>
                <a:cubicBezTo>
                  <a:pt x="378354" y="0"/>
                  <a:pt x="361421" y="197379"/>
                  <a:pt x="377825" y="307975"/>
                </a:cubicBezTo>
                <a:cubicBezTo>
                  <a:pt x="394229" y="418571"/>
                  <a:pt x="395288" y="616479"/>
                  <a:pt x="434975" y="663575"/>
                </a:cubicBezTo>
                <a:cubicBezTo>
                  <a:pt x="474662" y="710671"/>
                  <a:pt x="545306" y="650610"/>
                  <a:pt x="615950" y="590550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Volný tvar 134"/>
          <p:cNvSpPr/>
          <p:nvPr/>
        </p:nvSpPr>
        <p:spPr>
          <a:xfrm>
            <a:off x="10613662" y="4594508"/>
            <a:ext cx="831903" cy="514157"/>
          </a:xfrm>
          <a:custGeom>
            <a:avLst/>
            <a:gdLst>
              <a:gd name="connsiteX0" fmla="*/ 0 w 831903"/>
              <a:gd name="connsiteY0" fmla="*/ 164907 h 514157"/>
              <a:gd name="connsiteX1" fmla="*/ 187325 w 831903"/>
              <a:gd name="connsiteY1" fmla="*/ 9332 h 514157"/>
              <a:gd name="connsiteX2" fmla="*/ 396875 w 831903"/>
              <a:gd name="connsiteY2" fmla="*/ 101407 h 514157"/>
              <a:gd name="connsiteX3" fmla="*/ 666750 w 831903"/>
              <a:gd name="connsiteY3" fmla="*/ 2982 h 514157"/>
              <a:gd name="connsiteX4" fmla="*/ 831850 w 831903"/>
              <a:gd name="connsiteY4" fmla="*/ 241107 h 514157"/>
              <a:gd name="connsiteX5" fmla="*/ 650875 w 831903"/>
              <a:gd name="connsiteY5" fmla="*/ 374457 h 514157"/>
              <a:gd name="connsiteX6" fmla="*/ 739775 w 831903"/>
              <a:gd name="connsiteY6" fmla="*/ 514157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903" h="514157">
                <a:moveTo>
                  <a:pt x="0" y="164907"/>
                </a:moveTo>
                <a:cubicBezTo>
                  <a:pt x="60589" y="92411"/>
                  <a:pt x="121179" y="19915"/>
                  <a:pt x="187325" y="9332"/>
                </a:cubicBezTo>
                <a:cubicBezTo>
                  <a:pt x="253471" y="-1251"/>
                  <a:pt x="316971" y="102465"/>
                  <a:pt x="396875" y="101407"/>
                </a:cubicBezTo>
                <a:cubicBezTo>
                  <a:pt x="476779" y="100349"/>
                  <a:pt x="594254" y="-20301"/>
                  <a:pt x="666750" y="2982"/>
                </a:cubicBezTo>
                <a:cubicBezTo>
                  <a:pt x="739246" y="26265"/>
                  <a:pt x="834496" y="179195"/>
                  <a:pt x="831850" y="241107"/>
                </a:cubicBezTo>
                <a:cubicBezTo>
                  <a:pt x="829204" y="303019"/>
                  <a:pt x="666221" y="328949"/>
                  <a:pt x="650875" y="374457"/>
                </a:cubicBezTo>
                <a:cubicBezTo>
                  <a:pt x="635529" y="419965"/>
                  <a:pt x="687652" y="467061"/>
                  <a:pt x="739775" y="514157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Volný tvar 136"/>
          <p:cNvSpPr/>
          <p:nvPr/>
        </p:nvSpPr>
        <p:spPr>
          <a:xfrm>
            <a:off x="8353124" y="5405575"/>
            <a:ext cx="866775" cy="329657"/>
          </a:xfrm>
          <a:custGeom>
            <a:avLst/>
            <a:gdLst>
              <a:gd name="connsiteX0" fmla="*/ 0 w 866775"/>
              <a:gd name="connsiteY0" fmla="*/ 323974 h 329657"/>
              <a:gd name="connsiteX1" fmla="*/ 266700 w 866775"/>
              <a:gd name="connsiteY1" fmla="*/ 124 h 329657"/>
              <a:gd name="connsiteX2" fmla="*/ 590550 w 866775"/>
              <a:gd name="connsiteY2" fmla="*/ 285874 h 329657"/>
              <a:gd name="connsiteX3" fmla="*/ 866775 w 866775"/>
              <a:gd name="connsiteY3" fmla="*/ 323974 h 32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" h="329657">
                <a:moveTo>
                  <a:pt x="0" y="323974"/>
                </a:moveTo>
                <a:cubicBezTo>
                  <a:pt x="84137" y="165224"/>
                  <a:pt x="168275" y="6474"/>
                  <a:pt x="266700" y="124"/>
                </a:cubicBezTo>
                <a:cubicBezTo>
                  <a:pt x="365125" y="-6226"/>
                  <a:pt x="490538" y="231899"/>
                  <a:pt x="590550" y="285874"/>
                </a:cubicBezTo>
                <a:cubicBezTo>
                  <a:pt x="690562" y="339849"/>
                  <a:pt x="778668" y="331911"/>
                  <a:pt x="866775" y="32397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Volný tvar 137"/>
          <p:cNvSpPr/>
          <p:nvPr/>
        </p:nvSpPr>
        <p:spPr>
          <a:xfrm>
            <a:off x="9210374" y="5330068"/>
            <a:ext cx="796925" cy="409833"/>
          </a:xfrm>
          <a:custGeom>
            <a:avLst/>
            <a:gdLst>
              <a:gd name="connsiteX0" fmla="*/ 0 w 796925"/>
              <a:gd name="connsiteY0" fmla="*/ 401869 h 409833"/>
              <a:gd name="connsiteX1" fmla="*/ 304800 w 796925"/>
              <a:gd name="connsiteY1" fmla="*/ 306619 h 409833"/>
              <a:gd name="connsiteX2" fmla="*/ 485775 w 796925"/>
              <a:gd name="connsiteY2" fmla="*/ 4994 h 409833"/>
              <a:gd name="connsiteX3" fmla="*/ 708025 w 796925"/>
              <a:gd name="connsiteY3" fmla="*/ 138344 h 409833"/>
              <a:gd name="connsiteX4" fmla="*/ 615950 w 796925"/>
              <a:gd name="connsiteY4" fmla="*/ 395519 h 409833"/>
              <a:gd name="connsiteX5" fmla="*/ 796925 w 796925"/>
              <a:gd name="connsiteY5" fmla="*/ 354244 h 4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25" h="409833">
                <a:moveTo>
                  <a:pt x="0" y="401869"/>
                </a:moveTo>
                <a:cubicBezTo>
                  <a:pt x="111919" y="387317"/>
                  <a:pt x="223838" y="372765"/>
                  <a:pt x="304800" y="306619"/>
                </a:cubicBezTo>
                <a:cubicBezTo>
                  <a:pt x="385763" y="240473"/>
                  <a:pt x="418571" y="33040"/>
                  <a:pt x="485775" y="4994"/>
                </a:cubicBezTo>
                <a:cubicBezTo>
                  <a:pt x="552979" y="-23052"/>
                  <a:pt x="686329" y="73256"/>
                  <a:pt x="708025" y="138344"/>
                </a:cubicBezTo>
                <a:cubicBezTo>
                  <a:pt x="729721" y="203432"/>
                  <a:pt x="601133" y="359536"/>
                  <a:pt x="615950" y="395519"/>
                </a:cubicBezTo>
                <a:cubicBezTo>
                  <a:pt x="630767" y="431502"/>
                  <a:pt x="713846" y="392873"/>
                  <a:pt x="796925" y="35424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Volný tvar 138"/>
          <p:cNvSpPr/>
          <p:nvPr/>
        </p:nvSpPr>
        <p:spPr>
          <a:xfrm>
            <a:off x="10000949" y="4930242"/>
            <a:ext cx="615950" cy="755650"/>
          </a:xfrm>
          <a:custGeom>
            <a:avLst/>
            <a:gdLst>
              <a:gd name="connsiteX0" fmla="*/ 0 w 615950"/>
              <a:gd name="connsiteY0" fmla="*/ 755650 h 755650"/>
              <a:gd name="connsiteX1" fmla="*/ 222250 w 615950"/>
              <a:gd name="connsiteY1" fmla="*/ 555625 h 755650"/>
              <a:gd name="connsiteX2" fmla="*/ 127000 w 615950"/>
              <a:gd name="connsiteY2" fmla="*/ 307975 h 755650"/>
              <a:gd name="connsiteX3" fmla="*/ 336550 w 615950"/>
              <a:gd name="connsiteY3" fmla="*/ 0 h 755650"/>
              <a:gd name="connsiteX4" fmla="*/ 377825 w 615950"/>
              <a:gd name="connsiteY4" fmla="*/ 307975 h 755650"/>
              <a:gd name="connsiteX5" fmla="*/ 434975 w 615950"/>
              <a:gd name="connsiteY5" fmla="*/ 663575 h 755650"/>
              <a:gd name="connsiteX6" fmla="*/ 615950 w 615950"/>
              <a:gd name="connsiteY6" fmla="*/ 5905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755650">
                <a:moveTo>
                  <a:pt x="0" y="755650"/>
                </a:moveTo>
                <a:cubicBezTo>
                  <a:pt x="100541" y="692943"/>
                  <a:pt x="201083" y="630237"/>
                  <a:pt x="222250" y="555625"/>
                </a:cubicBezTo>
                <a:cubicBezTo>
                  <a:pt x="243417" y="481013"/>
                  <a:pt x="107950" y="400579"/>
                  <a:pt x="127000" y="307975"/>
                </a:cubicBezTo>
                <a:cubicBezTo>
                  <a:pt x="146050" y="215371"/>
                  <a:pt x="294746" y="0"/>
                  <a:pt x="336550" y="0"/>
                </a:cubicBezTo>
                <a:cubicBezTo>
                  <a:pt x="378354" y="0"/>
                  <a:pt x="361421" y="197379"/>
                  <a:pt x="377825" y="307975"/>
                </a:cubicBezTo>
                <a:cubicBezTo>
                  <a:pt x="394229" y="418571"/>
                  <a:pt x="395288" y="616479"/>
                  <a:pt x="434975" y="663575"/>
                </a:cubicBezTo>
                <a:cubicBezTo>
                  <a:pt x="474662" y="710671"/>
                  <a:pt x="545306" y="650610"/>
                  <a:pt x="615950" y="59055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Volný tvar 139"/>
          <p:cNvSpPr/>
          <p:nvPr/>
        </p:nvSpPr>
        <p:spPr>
          <a:xfrm>
            <a:off x="10612136" y="5359060"/>
            <a:ext cx="831903" cy="514157"/>
          </a:xfrm>
          <a:custGeom>
            <a:avLst/>
            <a:gdLst>
              <a:gd name="connsiteX0" fmla="*/ 0 w 831903"/>
              <a:gd name="connsiteY0" fmla="*/ 164907 h 514157"/>
              <a:gd name="connsiteX1" fmla="*/ 187325 w 831903"/>
              <a:gd name="connsiteY1" fmla="*/ 9332 h 514157"/>
              <a:gd name="connsiteX2" fmla="*/ 396875 w 831903"/>
              <a:gd name="connsiteY2" fmla="*/ 101407 h 514157"/>
              <a:gd name="connsiteX3" fmla="*/ 666750 w 831903"/>
              <a:gd name="connsiteY3" fmla="*/ 2982 h 514157"/>
              <a:gd name="connsiteX4" fmla="*/ 831850 w 831903"/>
              <a:gd name="connsiteY4" fmla="*/ 241107 h 514157"/>
              <a:gd name="connsiteX5" fmla="*/ 650875 w 831903"/>
              <a:gd name="connsiteY5" fmla="*/ 374457 h 514157"/>
              <a:gd name="connsiteX6" fmla="*/ 739775 w 831903"/>
              <a:gd name="connsiteY6" fmla="*/ 514157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903" h="514157">
                <a:moveTo>
                  <a:pt x="0" y="164907"/>
                </a:moveTo>
                <a:cubicBezTo>
                  <a:pt x="60589" y="92411"/>
                  <a:pt x="121179" y="19915"/>
                  <a:pt x="187325" y="9332"/>
                </a:cubicBezTo>
                <a:cubicBezTo>
                  <a:pt x="253471" y="-1251"/>
                  <a:pt x="316971" y="102465"/>
                  <a:pt x="396875" y="101407"/>
                </a:cubicBezTo>
                <a:cubicBezTo>
                  <a:pt x="476779" y="100349"/>
                  <a:pt x="594254" y="-20301"/>
                  <a:pt x="666750" y="2982"/>
                </a:cubicBezTo>
                <a:cubicBezTo>
                  <a:pt x="739246" y="26265"/>
                  <a:pt x="834496" y="179195"/>
                  <a:pt x="831850" y="241107"/>
                </a:cubicBezTo>
                <a:cubicBezTo>
                  <a:pt x="829204" y="303019"/>
                  <a:pt x="666221" y="328949"/>
                  <a:pt x="650875" y="374457"/>
                </a:cubicBezTo>
                <a:cubicBezTo>
                  <a:pt x="635529" y="419965"/>
                  <a:pt x="687652" y="467061"/>
                  <a:pt x="739775" y="514157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Volný tvar 141"/>
          <p:cNvSpPr/>
          <p:nvPr/>
        </p:nvSpPr>
        <p:spPr>
          <a:xfrm>
            <a:off x="8429053" y="6119010"/>
            <a:ext cx="866775" cy="329657"/>
          </a:xfrm>
          <a:custGeom>
            <a:avLst/>
            <a:gdLst>
              <a:gd name="connsiteX0" fmla="*/ 0 w 866775"/>
              <a:gd name="connsiteY0" fmla="*/ 323974 h 329657"/>
              <a:gd name="connsiteX1" fmla="*/ 266700 w 866775"/>
              <a:gd name="connsiteY1" fmla="*/ 124 h 329657"/>
              <a:gd name="connsiteX2" fmla="*/ 590550 w 866775"/>
              <a:gd name="connsiteY2" fmla="*/ 285874 h 329657"/>
              <a:gd name="connsiteX3" fmla="*/ 866775 w 866775"/>
              <a:gd name="connsiteY3" fmla="*/ 323974 h 32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775" h="329657">
                <a:moveTo>
                  <a:pt x="0" y="323974"/>
                </a:moveTo>
                <a:cubicBezTo>
                  <a:pt x="84137" y="165224"/>
                  <a:pt x="168275" y="6474"/>
                  <a:pt x="266700" y="124"/>
                </a:cubicBezTo>
                <a:cubicBezTo>
                  <a:pt x="365125" y="-6226"/>
                  <a:pt x="490538" y="231899"/>
                  <a:pt x="590550" y="285874"/>
                </a:cubicBezTo>
                <a:cubicBezTo>
                  <a:pt x="690562" y="339849"/>
                  <a:pt x="778668" y="331911"/>
                  <a:pt x="866775" y="323974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Volný tvar 142"/>
          <p:cNvSpPr/>
          <p:nvPr/>
        </p:nvSpPr>
        <p:spPr>
          <a:xfrm>
            <a:off x="9286303" y="6043503"/>
            <a:ext cx="796925" cy="409833"/>
          </a:xfrm>
          <a:custGeom>
            <a:avLst/>
            <a:gdLst>
              <a:gd name="connsiteX0" fmla="*/ 0 w 796925"/>
              <a:gd name="connsiteY0" fmla="*/ 401869 h 409833"/>
              <a:gd name="connsiteX1" fmla="*/ 304800 w 796925"/>
              <a:gd name="connsiteY1" fmla="*/ 306619 h 409833"/>
              <a:gd name="connsiteX2" fmla="*/ 485775 w 796925"/>
              <a:gd name="connsiteY2" fmla="*/ 4994 h 409833"/>
              <a:gd name="connsiteX3" fmla="*/ 708025 w 796925"/>
              <a:gd name="connsiteY3" fmla="*/ 138344 h 409833"/>
              <a:gd name="connsiteX4" fmla="*/ 615950 w 796925"/>
              <a:gd name="connsiteY4" fmla="*/ 395519 h 409833"/>
              <a:gd name="connsiteX5" fmla="*/ 796925 w 796925"/>
              <a:gd name="connsiteY5" fmla="*/ 354244 h 4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925" h="409833">
                <a:moveTo>
                  <a:pt x="0" y="401869"/>
                </a:moveTo>
                <a:cubicBezTo>
                  <a:pt x="111919" y="387317"/>
                  <a:pt x="223838" y="372765"/>
                  <a:pt x="304800" y="306619"/>
                </a:cubicBezTo>
                <a:cubicBezTo>
                  <a:pt x="385763" y="240473"/>
                  <a:pt x="418571" y="33040"/>
                  <a:pt x="485775" y="4994"/>
                </a:cubicBezTo>
                <a:cubicBezTo>
                  <a:pt x="552979" y="-23052"/>
                  <a:pt x="686329" y="73256"/>
                  <a:pt x="708025" y="138344"/>
                </a:cubicBezTo>
                <a:cubicBezTo>
                  <a:pt x="729721" y="203432"/>
                  <a:pt x="601133" y="359536"/>
                  <a:pt x="615950" y="395519"/>
                </a:cubicBezTo>
                <a:cubicBezTo>
                  <a:pt x="630767" y="431502"/>
                  <a:pt x="713846" y="392873"/>
                  <a:pt x="796925" y="354244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Volný tvar 143"/>
          <p:cNvSpPr/>
          <p:nvPr/>
        </p:nvSpPr>
        <p:spPr>
          <a:xfrm>
            <a:off x="10076878" y="5643677"/>
            <a:ext cx="615950" cy="755650"/>
          </a:xfrm>
          <a:custGeom>
            <a:avLst/>
            <a:gdLst>
              <a:gd name="connsiteX0" fmla="*/ 0 w 615950"/>
              <a:gd name="connsiteY0" fmla="*/ 755650 h 755650"/>
              <a:gd name="connsiteX1" fmla="*/ 222250 w 615950"/>
              <a:gd name="connsiteY1" fmla="*/ 555625 h 755650"/>
              <a:gd name="connsiteX2" fmla="*/ 127000 w 615950"/>
              <a:gd name="connsiteY2" fmla="*/ 307975 h 755650"/>
              <a:gd name="connsiteX3" fmla="*/ 336550 w 615950"/>
              <a:gd name="connsiteY3" fmla="*/ 0 h 755650"/>
              <a:gd name="connsiteX4" fmla="*/ 377825 w 615950"/>
              <a:gd name="connsiteY4" fmla="*/ 307975 h 755650"/>
              <a:gd name="connsiteX5" fmla="*/ 434975 w 615950"/>
              <a:gd name="connsiteY5" fmla="*/ 663575 h 755650"/>
              <a:gd name="connsiteX6" fmla="*/ 615950 w 615950"/>
              <a:gd name="connsiteY6" fmla="*/ 5905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755650">
                <a:moveTo>
                  <a:pt x="0" y="755650"/>
                </a:moveTo>
                <a:cubicBezTo>
                  <a:pt x="100541" y="692943"/>
                  <a:pt x="201083" y="630237"/>
                  <a:pt x="222250" y="555625"/>
                </a:cubicBezTo>
                <a:cubicBezTo>
                  <a:pt x="243417" y="481013"/>
                  <a:pt x="107950" y="400579"/>
                  <a:pt x="127000" y="307975"/>
                </a:cubicBezTo>
                <a:cubicBezTo>
                  <a:pt x="146050" y="215371"/>
                  <a:pt x="294746" y="0"/>
                  <a:pt x="336550" y="0"/>
                </a:cubicBezTo>
                <a:cubicBezTo>
                  <a:pt x="378354" y="0"/>
                  <a:pt x="361421" y="197379"/>
                  <a:pt x="377825" y="307975"/>
                </a:cubicBezTo>
                <a:cubicBezTo>
                  <a:pt x="394229" y="418571"/>
                  <a:pt x="395288" y="616479"/>
                  <a:pt x="434975" y="663575"/>
                </a:cubicBezTo>
                <a:cubicBezTo>
                  <a:pt x="474662" y="710671"/>
                  <a:pt x="545306" y="650610"/>
                  <a:pt x="615950" y="590550"/>
                </a:cubicBezTo>
              </a:path>
            </a:pathLst>
          </a:custGeom>
          <a:noFill/>
          <a:ln w="28575">
            <a:solidFill>
              <a:srgbClr val="619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5" name="Volný tvar 144"/>
          <p:cNvSpPr/>
          <p:nvPr/>
        </p:nvSpPr>
        <p:spPr>
          <a:xfrm>
            <a:off x="10688065" y="6072495"/>
            <a:ext cx="831903" cy="514157"/>
          </a:xfrm>
          <a:custGeom>
            <a:avLst/>
            <a:gdLst>
              <a:gd name="connsiteX0" fmla="*/ 0 w 831903"/>
              <a:gd name="connsiteY0" fmla="*/ 164907 h 514157"/>
              <a:gd name="connsiteX1" fmla="*/ 187325 w 831903"/>
              <a:gd name="connsiteY1" fmla="*/ 9332 h 514157"/>
              <a:gd name="connsiteX2" fmla="*/ 396875 w 831903"/>
              <a:gd name="connsiteY2" fmla="*/ 101407 h 514157"/>
              <a:gd name="connsiteX3" fmla="*/ 666750 w 831903"/>
              <a:gd name="connsiteY3" fmla="*/ 2982 h 514157"/>
              <a:gd name="connsiteX4" fmla="*/ 831850 w 831903"/>
              <a:gd name="connsiteY4" fmla="*/ 241107 h 514157"/>
              <a:gd name="connsiteX5" fmla="*/ 650875 w 831903"/>
              <a:gd name="connsiteY5" fmla="*/ 374457 h 514157"/>
              <a:gd name="connsiteX6" fmla="*/ 739775 w 831903"/>
              <a:gd name="connsiteY6" fmla="*/ 514157 h 5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903" h="514157">
                <a:moveTo>
                  <a:pt x="0" y="164907"/>
                </a:moveTo>
                <a:cubicBezTo>
                  <a:pt x="60589" y="92411"/>
                  <a:pt x="121179" y="19915"/>
                  <a:pt x="187325" y="9332"/>
                </a:cubicBezTo>
                <a:cubicBezTo>
                  <a:pt x="253471" y="-1251"/>
                  <a:pt x="316971" y="102465"/>
                  <a:pt x="396875" y="101407"/>
                </a:cubicBezTo>
                <a:cubicBezTo>
                  <a:pt x="476779" y="100349"/>
                  <a:pt x="594254" y="-20301"/>
                  <a:pt x="666750" y="2982"/>
                </a:cubicBezTo>
                <a:cubicBezTo>
                  <a:pt x="739246" y="26265"/>
                  <a:pt x="834496" y="179195"/>
                  <a:pt x="831850" y="241107"/>
                </a:cubicBezTo>
                <a:cubicBezTo>
                  <a:pt x="829204" y="303019"/>
                  <a:pt x="666221" y="328949"/>
                  <a:pt x="650875" y="374457"/>
                </a:cubicBezTo>
                <a:cubicBezTo>
                  <a:pt x="635529" y="419965"/>
                  <a:pt x="687652" y="467061"/>
                  <a:pt x="739775" y="514157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7" name="Obdélník 146"/>
          <p:cNvSpPr/>
          <p:nvPr/>
        </p:nvSpPr>
        <p:spPr>
          <a:xfrm>
            <a:off x="10413135" y="4228174"/>
            <a:ext cx="1071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homopolymer</a:t>
            </a:r>
          </a:p>
        </p:txBody>
      </p:sp>
      <p:sp>
        <p:nvSpPr>
          <p:cNvPr id="148" name="Obdélník 147"/>
          <p:cNvSpPr/>
          <p:nvPr/>
        </p:nvSpPr>
        <p:spPr>
          <a:xfrm>
            <a:off x="10413428" y="5066273"/>
            <a:ext cx="1071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homopolymer</a:t>
            </a:r>
          </a:p>
        </p:txBody>
      </p:sp>
      <p:sp>
        <p:nvSpPr>
          <p:cNvPr id="149" name="Obdélník 148"/>
          <p:cNvSpPr/>
          <p:nvPr/>
        </p:nvSpPr>
        <p:spPr>
          <a:xfrm>
            <a:off x="10554509" y="5800367"/>
            <a:ext cx="851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kopolymer</a:t>
            </a:r>
          </a:p>
        </p:txBody>
      </p:sp>
    </p:spTree>
    <p:extLst>
      <p:ext uri="{BB962C8B-B14F-4D97-AF65-F5344CB8AC3E}">
        <p14:creationId xmlns:p14="http://schemas.microsoft.com/office/powerpoint/2010/main" val="38623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Grafting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6"/>
            <a:ext cx="8395214" cy="2804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usually radical, sometimes ionic</a:t>
            </a:r>
          </a:p>
          <a:p>
            <a:r>
              <a:rPr lang="en-US" dirty="0"/>
              <a:t>radicals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dirty="0"/>
              <a:t>uses transfer reactions (remember branching in LDPE)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dirty="0"/>
              <a:t>I dissolve the finished polymer with monomer (M) and initiator (I)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dirty="0"/>
              <a:t>initiate monomer polymerization (heat, UV, </a:t>
            </a:r>
            <a:r>
              <a:rPr lang="en-US" dirty="0" err="1"/>
              <a:t>photoinitiation</a:t>
            </a:r>
            <a:r>
              <a:rPr lang="en-US" dirty="0"/>
              <a:t>)</a:t>
            </a:r>
          </a:p>
          <a:p>
            <a:pPr marL="719138" lvl="1" indent="-261938">
              <a:buFont typeface="+mj-lt"/>
              <a:buAutoNum type="arabicPeriod"/>
            </a:pPr>
            <a:r>
              <a:rPr lang="en-US" dirty="0"/>
              <a:t>with a sufficient concentration of radicals, transfer reactions and thus grafting begin to occur</a:t>
            </a:r>
          </a:p>
          <a:p>
            <a:r>
              <a:rPr lang="en-US" dirty="0"/>
              <a:t>the products of such reactions are mixtures of both </a:t>
            </a:r>
            <a:r>
              <a:rPr lang="en-US" dirty="0" err="1"/>
              <a:t>homopolymers</a:t>
            </a:r>
            <a:r>
              <a:rPr lang="en-US" dirty="0"/>
              <a:t> and a graft copolymer</a:t>
            </a:r>
          </a:p>
          <a:p>
            <a:pPr lvl="1"/>
            <a:r>
              <a:rPr lang="en-US" dirty="0"/>
              <a:t>extra pure products are usually not needed (sometimes units of % grafted molecules in the polymer are sufficient)</a:t>
            </a:r>
            <a:endParaRPr lang="cs-CZ" dirty="0"/>
          </a:p>
        </p:txBody>
      </p:sp>
      <p:pic>
        <p:nvPicPr>
          <p:cNvPr id="53" name="Picture 2" descr="Kdy prvně roubovat aneb ujme se v dubnu roub čerstvě řezaný? | Zahrádkář">
            <a:extLst>
              <a:ext uri="{FF2B5EF4-FFF2-40B4-BE49-F238E27FC236}">
                <a16:creationId xmlns:a16="http://schemas.microsoft.com/office/drawing/2014/main" id="{EE5C05F5-30E1-FC71-F94D-8C36EE03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376559"/>
            <a:ext cx="2667694" cy="384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1101636" y="5157192"/>
            <a:ext cx="2476500" cy="1061569"/>
          </a:xfrm>
          <a:custGeom>
            <a:avLst/>
            <a:gdLst>
              <a:gd name="connsiteX0" fmla="*/ 0 w 2476500"/>
              <a:gd name="connsiteY0" fmla="*/ 573851 h 1061569"/>
              <a:gd name="connsiteX1" fmla="*/ 304800 w 2476500"/>
              <a:gd name="connsiteY1" fmla="*/ 307151 h 1061569"/>
              <a:gd name="connsiteX2" fmla="*/ 790575 w 2476500"/>
              <a:gd name="connsiteY2" fmla="*/ 631001 h 1061569"/>
              <a:gd name="connsiteX3" fmla="*/ 1343025 w 2476500"/>
              <a:gd name="connsiteY3" fmla="*/ 459551 h 1061569"/>
              <a:gd name="connsiteX4" fmla="*/ 1428750 w 2476500"/>
              <a:gd name="connsiteY4" fmla="*/ 116651 h 1061569"/>
              <a:gd name="connsiteX5" fmla="*/ 1704975 w 2476500"/>
              <a:gd name="connsiteY5" fmla="*/ 2351 h 1061569"/>
              <a:gd name="connsiteX6" fmla="*/ 1905000 w 2476500"/>
              <a:gd name="connsiteY6" fmla="*/ 202376 h 1061569"/>
              <a:gd name="connsiteX7" fmla="*/ 1657350 w 2476500"/>
              <a:gd name="connsiteY7" fmla="*/ 811976 h 1061569"/>
              <a:gd name="connsiteX8" fmla="*/ 2143125 w 2476500"/>
              <a:gd name="connsiteY8" fmla="*/ 1059626 h 1061569"/>
              <a:gd name="connsiteX9" fmla="*/ 2228850 w 2476500"/>
              <a:gd name="connsiteY9" fmla="*/ 697676 h 1061569"/>
              <a:gd name="connsiteX10" fmla="*/ 2476500 w 2476500"/>
              <a:gd name="connsiteY10" fmla="*/ 497651 h 106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500" h="1061569">
                <a:moveTo>
                  <a:pt x="0" y="573851"/>
                </a:moveTo>
                <a:cubicBezTo>
                  <a:pt x="86519" y="435738"/>
                  <a:pt x="173038" y="297626"/>
                  <a:pt x="304800" y="307151"/>
                </a:cubicBezTo>
                <a:cubicBezTo>
                  <a:pt x="436562" y="316676"/>
                  <a:pt x="617538" y="605601"/>
                  <a:pt x="790575" y="631001"/>
                </a:cubicBezTo>
                <a:cubicBezTo>
                  <a:pt x="963612" y="656401"/>
                  <a:pt x="1236663" y="545276"/>
                  <a:pt x="1343025" y="459551"/>
                </a:cubicBezTo>
                <a:cubicBezTo>
                  <a:pt x="1449387" y="373826"/>
                  <a:pt x="1368425" y="192851"/>
                  <a:pt x="1428750" y="116651"/>
                </a:cubicBezTo>
                <a:cubicBezTo>
                  <a:pt x="1489075" y="40451"/>
                  <a:pt x="1625600" y="-11936"/>
                  <a:pt x="1704975" y="2351"/>
                </a:cubicBezTo>
                <a:cubicBezTo>
                  <a:pt x="1784350" y="16638"/>
                  <a:pt x="1912938" y="67438"/>
                  <a:pt x="1905000" y="202376"/>
                </a:cubicBezTo>
                <a:cubicBezTo>
                  <a:pt x="1897063" y="337313"/>
                  <a:pt x="1617663" y="669101"/>
                  <a:pt x="1657350" y="811976"/>
                </a:cubicBezTo>
                <a:cubicBezTo>
                  <a:pt x="1697038" y="954851"/>
                  <a:pt x="2047875" y="1078676"/>
                  <a:pt x="2143125" y="1059626"/>
                </a:cubicBezTo>
                <a:cubicBezTo>
                  <a:pt x="2238375" y="1040576"/>
                  <a:pt x="2173288" y="791338"/>
                  <a:pt x="2228850" y="697676"/>
                </a:cubicBezTo>
                <a:cubicBezTo>
                  <a:pt x="2284412" y="604014"/>
                  <a:pt x="2380456" y="550832"/>
                  <a:pt x="2476500" y="497651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1575710" y="5041160"/>
            <a:ext cx="276320" cy="276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</a:t>
            </a:r>
          </a:p>
        </p:txBody>
      </p:sp>
      <p:sp>
        <p:nvSpPr>
          <p:cNvPr id="67" name="Ovál 66"/>
          <p:cNvSpPr/>
          <p:nvPr/>
        </p:nvSpPr>
        <p:spPr>
          <a:xfrm>
            <a:off x="2497489" y="6173680"/>
            <a:ext cx="276320" cy="276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</a:t>
            </a:r>
          </a:p>
        </p:txBody>
      </p:sp>
      <p:sp>
        <p:nvSpPr>
          <p:cNvPr id="68" name="Ovál 67"/>
          <p:cNvSpPr/>
          <p:nvPr/>
        </p:nvSpPr>
        <p:spPr>
          <a:xfrm>
            <a:off x="3126319" y="5411656"/>
            <a:ext cx="276320" cy="276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</a:t>
            </a:r>
          </a:p>
        </p:txBody>
      </p:sp>
      <p:sp>
        <p:nvSpPr>
          <p:cNvPr id="93" name="Ovál 92"/>
          <p:cNvSpPr/>
          <p:nvPr/>
        </p:nvSpPr>
        <p:spPr>
          <a:xfrm>
            <a:off x="1693162" y="6128598"/>
            <a:ext cx="276320" cy="276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</a:t>
            </a:r>
          </a:p>
        </p:txBody>
      </p:sp>
      <p:sp>
        <p:nvSpPr>
          <p:cNvPr id="94" name="Ovál 93"/>
          <p:cNvSpPr/>
          <p:nvPr/>
        </p:nvSpPr>
        <p:spPr>
          <a:xfrm>
            <a:off x="2339886" y="5742658"/>
            <a:ext cx="276320" cy="276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</a:t>
            </a:r>
          </a:p>
        </p:txBody>
      </p:sp>
      <p:sp>
        <p:nvSpPr>
          <p:cNvPr id="95" name="Ovál 94"/>
          <p:cNvSpPr/>
          <p:nvPr/>
        </p:nvSpPr>
        <p:spPr>
          <a:xfrm>
            <a:off x="1258751" y="5742658"/>
            <a:ext cx="276320" cy="276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</a:t>
            </a:r>
          </a:p>
        </p:txBody>
      </p:sp>
      <p:sp>
        <p:nvSpPr>
          <p:cNvPr id="97" name="Ovál 96"/>
          <p:cNvSpPr/>
          <p:nvPr/>
        </p:nvSpPr>
        <p:spPr>
          <a:xfrm>
            <a:off x="1630144" y="5358200"/>
            <a:ext cx="755924" cy="37505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Ini</a:t>
            </a:r>
            <a:endParaRPr lang="cs-CZ" sz="1400" b="1" dirty="0"/>
          </a:p>
        </p:txBody>
      </p:sp>
      <p:cxnSp>
        <p:nvCxnSpPr>
          <p:cNvPr id="106" name="Přímá spojnice se šipkou 105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3674656" y="5837458"/>
            <a:ext cx="7715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Obdélník 106"/>
          <p:cNvSpPr/>
          <p:nvPr/>
        </p:nvSpPr>
        <p:spPr>
          <a:xfrm>
            <a:off x="3677518" y="5517232"/>
            <a:ext cx="742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 err="1" smtClean="0">
                <a:latin typeface="+mn-lt"/>
              </a:rPr>
              <a:t>initiation</a:t>
            </a:r>
            <a:endParaRPr lang="cs-CZ" sz="1200" dirty="0">
              <a:latin typeface="+mn-lt"/>
            </a:endParaRPr>
          </a:p>
        </p:txBody>
      </p:sp>
      <p:sp>
        <p:nvSpPr>
          <p:cNvPr id="108" name="Volný tvar 107"/>
          <p:cNvSpPr/>
          <p:nvPr/>
        </p:nvSpPr>
        <p:spPr>
          <a:xfrm>
            <a:off x="4578197" y="5289287"/>
            <a:ext cx="2476500" cy="1061569"/>
          </a:xfrm>
          <a:custGeom>
            <a:avLst/>
            <a:gdLst>
              <a:gd name="connsiteX0" fmla="*/ 0 w 2476500"/>
              <a:gd name="connsiteY0" fmla="*/ 573851 h 1061569"/>
              <a:gd name="connsiteX1" fmla="*/ 304800 w 2476500"/>
              <a:gd name="connsiteY1" fmla="*/ 307151 h 1061569"/>
              <a:gd name="connsiteX2" fmla="*/ 790575 w 2476500"/>
              <a:gd name="connsiteY2" fmla="*/ 631001 h 1061569"/>
              <a:gd name="connsiteX3" fmla="*/ 1343025 w 2476500"/>
              <a:gd name="connsiteY3" fmla="*/ 459551 h 1061569"/>
              <a:gd name="connsiteX4" fmla="*/ 1428750 w 2476500"/>
              <a:gd name="connsiteY4" fmla="*/ 116651 h 1061569"/>
              <a:gd name="connsiteX5" fmla="*/ 1704975 w 2476500"/>
              <a:gd name="connsiteY5" fmla="*/ 2351 h 1061569"/>
              <a:gd name="connsiteX6" fmla="*/ 1905000 w 2476500"/>
              <a:gd name="connsiteY6" fmla="*/ 202376 h 1061569"/>
              <a:gd name="connsiteX7" fmla="*/ 1657350 w 2476500"/>
              <a:gd name="connsiteY7" fmla="*/ 811976 h 1061569"/>
              <a:gd name="connsiteX8" fmla="*/ 2143125 w 2476500"/>
              <a:gd name="connsiteY8" fmla="*/ 1059626 h 1061569"/>
              <a:gd name="connsiteX9" fmla="*/ 2228850 w 2476500"/>
              <a:gd name="connsiteY9" fmla="*/ 697676 h 1061569"/>
              <a:gd name="connsiteX10" fmla="*/ 2476500 w 2476500"/>
              <a:gd name="connsiteY10" fmla="*/ 497651 h 106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500" h="1061569">
                <a:moveTo>
                  <a:pt x="0" y="573851"/>
                </a:moveTo>
                <a:cubicBezTo>
                  <a:pt x="86519" y="435738"/>
                  <a:pt x="173038" y="297626"/>
                  <a:pt x="304800" y="307151"/>
                </a:cubicBezTo>
                <a:cubicBezTo>
                  <a:pt x="436562" y="316676"/>
                  <a:pt x="617538" y="605601"/>
                  <a:pt x="790575" y="631001"/>
                </a:cubicBezTo>
                <a:cubicBezTo>
                  <a:pt x="963612" y="656401"/>
                  <a:pt x="1236663" y="545276"/>
                  <a:pt x="1343025" y="459551"/>
                </a:cubicBezTo>
                <a:cubicBezTo>
                  <a:pt x="1449387" y="373826"/>
                  <a:pt x="1368425" y="192851"/>
                  <a:pt x="1428750" y="116651"/>
                </a:cubicBezTo>
                <a:cubicBezTo>
                  <a:pt x="1489075" y="40451"/>
                  <a:pt x="1625600" y="-11936"/>
                  <a:pt x="1704975" y="2351"/>
                </a:cubicBezTo>
                <a:cubicBezTo>
                  <a:pt x="1784350" y="16638"/>
                  <a:pt x="1912938" y="67438"/>
                  <a:pt x="1905000" y="202376"/>
                </a:cubicBezTo>
                <a:cubicBezTo>
                  <a:pt x="1897063" y="337313"/>
                  <a:pt x="1617663" y="669101"/>
                  <a:pt x="1657350" y="811976"/>
                </a:cubicBezTo>
                <a:cubicBezTo>
                  <a:pt x="1697038" y="954851"/>
                  <a:pt x="2047875" y="1078676"/>
                  <a:pt x="2143125" y="1059626"/>
                </a:cubicBezTo>
                <a:cubicBezTo>
                  <a:pt x="2238375" y="1040576"/>
                  <a:pt x="2173288" y="791338"/>
                  <a:pt x="2228850" y="697676"/>
                </a:cubicBezTo>
                <a:cubicBezTo>
                  <a:pt x="2284412" y="604014"/>
                  <a:pt x="2380456" y="550832"/>
                  <a:pt x="2476500" y="497651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4919176" y="4914900"/>
            <a:ext cx="409575" cy="400050"/>
          </a:xfrm>
          <a:custGeom>
            <a:avLst/>
            <a:gdLst>
              <a:gd name="connsiteX0" fmla="*/ 0 w 409575"/>
              <a:gd name="connsiteY0" fmla="*/ 400050 h 400050"/>
              <a:gd name="connsiteX1" fmla="*/ 295275 w 409575"/>
              <a:gd name="connsiteY1" fmla="*/ 342900 h 400050"/>
              <a:gd name="connsiteX2" fmla="*/ 333375 w 409575"/>
              <a:gd name="connsiteY2" fmla="*/ 114300 h 400050"/>
              <a:gd name="connsiteX3" fmla="*/ 409575 w 40957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0050">
                <a:moveTo>
                  <a:pt x="0" y="400050"/>
                </a:moveTo>
                <a:cubicBezTo>
                  <a:pt x="119856" y="395287"/>
                  <a:pt x="239713" y="390525"/>
                  <a:pt x="295275" y="342900"/>
                </a:cubicBezTo>
                <a:cubicBezTo>
                  <a:pt x="350837" y="295275"/>
                  <a:pt x="314325" y="171450"/>
                  <a:pt x="333375" y="114300"/>
                </a:cubicBezTo>
                <a:cubicBezTo>
                  <a:pt x="352425" y="57150"/>
                  <a:pt x="381000" y="28575"/>
                  <a:pt x="409575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Volný tvar 109"/>
          <p:cNvSpPr/>
          <p:nvPr/>
        </p:nvSpPr>
        <p:spPr>
          <a:xfrm rot="6499945">
            <a:off x="4879623" y="5904982"/>
            <a:ext cx="409575" cy="400050"/>
          </a:xfrm>
          <a:custGeom>
            <a:avLst/>
            <a:gdLst>
              <a:gd name="connsiteX0" fmla="*/ 0 w 409575"/>
              <a:gd name="connsiteY0" fmla="*/ 400050 h 400050"/>
              <a:gd name="connsiteX1" fmla="*/ 295275 w 409575"/>
              <a:gd name="connsiteY1" fmla="*/ 342900 h 400050"/>
              <a:gd name="connsiteX2" fmla="*/ 333375 w 409575"/>
              <a:gd name="connsiteY2" fmla="*/ 114300 h 400050"/>
              <a:gd name="connsiteX3" fmla="*/ 409575 w 40957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0050">
                <a:moveTo>
                  <a:pt x="0" y="400050"/>
                </a:moveTo>
                <a:cubicBezTo>
                  <a:pt x="119856" y="395287"/>
                  <a:pt x="239713" y="390525"/>
                  <a:pt x="295275" y="342900"/>
                </a:cubicBezTo>
                <a:cubicBezTo>
                  <a:pt x="350837" y="295275"/>
                  <a:pt x="314325" y="171450"/>
                  <a:pt x="333375" y="114300"/>
                </a:cubicBezTo>
                <a:cubicBezTo>
                  <a:pt x="352425" y="57150"/>
                  <a:pt x="381000" y="28575"/>
                  <a:pt x="409575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5611659" y="5904982"/>
            <a:ext cx="409575" cy="400050"/>
          </a:xfrm>
          <a:custGeom>
            <a:avLst/>
            <a:gdLst>
              <a:gd name="connsiteX0" fmla="*/ 0 w 409575"/>
              <a:gd name="connsiteY0" fmla="*/ 400050 h 400050"/>
              <a:gd name="connsiteX1" fmla="*/ 295275 w 409575"/>
              <a:gd name="connsiteY1" fmla="*/ 342900 h 400050"/>
              <a:gd name="connsiteX2" fmla="*/ 333375 w 409575"/>
              <a:gd name="connsiteY2" fmla="*/ 114300 h 400050"/>
              <a:gd name="connsiteX3" fmla="*/ 409575 w 40957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0050">
                <a:moveTo>
                  <a:pt x="0" y="400050"/>
                </a:moveTo>
                <a:cubicBezTo>
                  <a:pt x="119856" y="395287"/>
                  <a:pt x="239713" y="390525"/>
                  <a:pt x="295275" y="342900"/>
                </a:cubicBezTo>
                <a:cubicBezTo>
                  <a:pt x="350837" y="295275"/>
                  <a:pt x="314325" y="171450"/>
                  <a:pt x="333375" y="114300"/>
                </a:cubicBezTo>
                <a:cubicBezTo>
                  <a:pt x="352425" y="57150"/>
                  <a:pt x="381000" y="28575"/>
                  <a:pt x="409575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6626652" y="5071109"/>
            <a:ext cx="409575" cy="400050"/>
          </a:xfrm>
          <a:custGeom>
            <a:avLst/>
            <a:gdLst>
              <a:gd name="connsiteX0" fmla="*/ 0 w 409575"/>
              <a:gd name="connsiteY0" fmla="*/ 400050 h 400050"/>
              <a:gd name="connsiteX1" fmla="*/ 295275 w 409575"/>
              <a:gd name="connsiteY1" fmla="*/ 342900 h 400050"/>
              <a:gd name="connsiteX2" fmla="*/ 333375 w 409575"/>
              <a:gd name="connsiteY2" fmla="*/ 114300 h 400050"/>
              <a:gd name="connsiteX3" fmla="*/ 409575 w 40957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0050">
                <a:moveTo>
                  <a:pt x="0" y="400050"/>
                </a:moveTo>
                <a:cubicBezTo>
                  <a:pt x="119856" y="395287"/>
                  <a:pt x="239713" y="390525"/>
                  <a:pt x="295275" y="342900"/>
                </a:cubicBezTo>
                <a:cubicBezTo>
                  <a:pt x="350837" y="295275"/>
                  <a:pt x="314325" y="171450"/>
                  <a:pt x="333375" y="114300"/>
                </a:cubicBezTo>
                <a:cubicBezTo>
                  <a:pt x="352425" y="57150"/>
                  <a:pt x="381000" y="28575"/>
                  <a:pt x="409575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/>
          <p:cNvSpPr/>
          <p:nvPr/>
        </p:nvSpPr>
        <p:spPr>
          <a:xfrm>
            <a:off x="7070875" y="4979268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/>
          <p:cNvSpPr/>
          <p:nvPr/>
        </p:nvSpPr>
        <p:spPr>
          <a:xfrm>
            <a:off x="5350108" y="483316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vál 115"/>
          <p:cNvSpPr/>
          <p:nvPr/>
        </p:nvSpPr>
        <p:spPr>
          <a:xfrm>
            <a:off x="6060663" y="583383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/>
          <p:cNvSpPr/>
          <p:nvPr/>
        </p:nvSpPr>
        <p:spPr>
          <a:xfrm>
            <a:off x="5230475" y="6383428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7222316" y="5809604"/>
            <a:ext cx="77159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Obdélník 118"/>
          <p:cNvSpPr/>
          <p:nvPr/>
        </p:nvSpPr>
        <p:spPr>
          <a:xfrm>
            <a:off x="7203379" y="5318983"/>
            <a:ext cx="76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200" dirty="0" smtClean="0">
                <a:latin typeface="+mn-lt"/>
              </a:rPr>
              <a:t>transfer</a:t>
            </a:r>
            <a:br>
              <a:rPr lang="cs-CZ" sz="1200" dirty="0" smtClean="0">
                <a:latin typeface="+mn-lt"/>
              </a:rPr>
            </a:br>
            <a:r>
              <a:rPr lang="cs-CZ" sz="1200" dirty="0" err="1" smtClean="0">
                <a:latin typeface="+mn-lt"/>
              </a:rPr>
              <a:t>reactions</a:t>
            </a:r>
            <a:endParaRPr lang="cs-CZ" sz="1200" dirty="0">
              <a:latin typeface="+mn-lt"/>
            </a:endParaRPr>
          </a:p>
        </p:txBody>
      </p:sp>
      <p:sp>
        <p:nvSpPr>
          <p:cNvPr id="121" name="Volný tvar 120"/>
          <p:cNvSpPr/>
          <p:nvPr/>
        </p:nvSpPr>
        <p:spPr>
          <a:xfrm>
            <a:off x="8444805" y="4945372"/>
            <a:ext cx="409575" cy="400050"/>
          </a:xfrm>
          <a:custGeom>
            <a:avLst/>
            <a:gdLst>
              <a:gd name="connsiteX0" fmla="*/ 0 w 409575"/>
              <a:gd name="connsiteY0" fmla="*/ 400050 h 400050"/>
              <a:gd name="connsiteX1" fmla="*/ 295275 w 409575"/>
              <a:gd name="connsiteY1" fmla="*/ 342900 h 400050"/>
              <a:gd name="connsiteX2" fmla="*/ 333375 w 409575"/>
              <a:gd name="connsiteY2" fmla="*/ 114300 h 400050"/>
              <a:gd name="connsiteX3" fmla="*/ 409575 w 40957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0050">
                <a:moveTo>
                  <a:pt x="0" y="400050"/>
                </a:moveTo>
                <a:cubicBezTo>
                  <a:pt x="119856" y="395287"/>
                  <a:pt x="239713" y="390525"/>
                  <a:pt x="295275" y="342900"/>
                </a:cubicBezTo>
                <a:cubicBezTo>
                  <a:pt x="350837" y="295275"/>
                  <a:pt x="314325" y="171450"/>
                  <a:pt x="333375" y="114300"/>
                </a:cubicBezTo>
                <a:cubicBezTo>
                  <a:pt x="352425" y="57150"/>
                  <a:pt x="381000" y="28575"/>
                  <a:pt x="409575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Volný tvar 121"/>
          <p:cNvSpPr/>
          <p:nvPr/>
        </p:nvSpPr>
        <p:spPr>
          <a:xfrm rot="6499945">
            <a:off x="8405252" y="5935454"/>
            <a:ext cx="409575" cy="400050"/>
          </a:xfrm>
          <a:custGeom>
            <a:avLst/>
            <a:gdLst>
              <a:gd name="connsiteX0" fmla="*/ 0 w 409575"/>
              <a:gd name="connsiteY0" fmla="*/ 400050 h 400050"/>
              <a:gd name="connsiteX1" fmla="*/ 295275 w 409575"/>
              <a:gd name="connsiteY1" fmla="*/ 342900 h 400050"/>
              <a:gd name="connsiteX2" fmla="*/ 333375 w 409575"/>
              <a:gd name="connsiteY2" fmla="*/ 114300 h 400050"/>
              <a:gd name="connsiteX3" fmla="*/ 409575 w 40957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0050">
                <a:moveTo>
                  <a:pt x="0" y="400050"/>
                </a:moveTo>
                <a:cubicBezTo>
                  <a:pt x="119856" y="395287"/>
                  <a:pt x="239713" y="390525"/>
                  <a:pt x="295275" y="342900"/>
                </a:cubicBezTo>
                <a:cubicBezTo>
                  <a:pt x="350837" y="295275"/>
                  <a:pt x="314325" y="171450"/>
                  <a:pt x="333375" y="114300"/>
                </a:cubicBezTo>
                <a:cubicBezTo>
                  <a:pt x="352425" y="57150"/>
                  <a:pt x="381000" y="28575"/>
                  <a:pt x="409575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Volný tvar 123"/>
          <p:cNvSpPr/>
          <p:nvPr/>
        </p:nvSpPr>
        <p:spPr>
          <a:xfrm>
            <a:off x="10152281" y="5101581"/>
            <a:ext cx="409575" cy="400050"/>
          </a:xfrm>
          <a:custGeom>
            <a:avLst/>
            <a:gdLst>
              <a:gd name="connsiteX0" fmla="*/ 0 w 409575"/>
              <a:gd name="connsiteY0" fmla="*/ 400050 h 400050"/>
              <a:gd name="connsiteX1" fmla="*/ 295275 w 409575"/>
              <a:gd name="connsiteY1" fmla="*/ 342900 h 400050"/>
              <a:gd name="connsiteX2" fmla="*/ 333375 w 409575"/>
              <a:gd name="connsiteY2" fmla="*/ 114300 h 400050"/>
              <a:gd name="connsiteX3" fmla="*/ 409575 w 40957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0050">
                <a:moveTo>
                  <a:pt x="0" y="400050"/>
                </a:moveTo>
                <a:cubicBezTo>
                  <a:pt x="119856" y="395287"/>
                  <a:pt x="239713" y="390525"/>
                  <a:pt x="295275" y="342900"/>
                </a:cubicBezTo>
                <a:cubicBezTo>
                  <a:pt x="350837" y="295275"/>
                  <a:pt x="314325" y="171450"/>
                  <a:pt x="333375" y="114300"/>
                </a:cubicBezTo>
                <a:cubicBezTo>
                  <a:pt x="352425" y="57150"/>
                  <a:pt x="381000" y="28575"/>
                  <a:pt x="409575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Ovál 124"/>
          <p:cNvSpPr/>
          <p:nvPr/>
        </p:nvSpPr>
        <p:spPr>
          <a:xfrm>
            <a:off x="10596504" y="500974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vál 127"/>
          <p:cNvSpPr/>
          <p:nvPr/>
        </p:nvSpPr>
        <p:spPr>
          <a:xfrm>
            <a:off x="8756104" y="641390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 rot="13394594">
            <a:off x="8691667" y="5484552"/>
            <a:ext cx="93252" cy="325619"/>
          </a:xfrm>
          <a:custGeom>
            <a:avLst/>
            <a:gdLst>
              <a:gd name="connsiteX0" fmla="*/ 0 w 287579"/>
              <a:gd name="connsiteY0" fmla="*/ 523875 h 523875"/>
              <a:gd name="connsiteX1" fmla="*/ 257175 w 287579"/>
              <a:gd name="connsiteY1" fmla="*/ 485775 h 523875"/>
              <a:gd name="connsiteX2" fmla="*/ 152400 w 287579"/>
              <a:gd name="connsiteY2" fmla="*/ 371475 h 523875"/>
              <a:gd name="connsiteX3" fmla="*/ 285750 w 287579"/>
              <a:gd name="connsiteY3" fmla="*/ 228600 h 523875"/>
              <a:gd name="connsiteX4" fmla="*/ 228600 w 287579"/>
              <a:gd name="connsiteY4" fmla="*/ 114300 h 523875"/>
              <a:gd name="connsiteX5" fmla="*/ 209550 w 287579"/>
              <a:gd name="connsiteY5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79" h="523875">
                <a:moveTo>
                  <a:pt x="0" y="523875"/>
                </a:moveTo>
                <a:cubicBezTo>
                  <a:pt x="115887" y="517525"/>
                  <a:pt x="231775" y="511175"/>
                  <a:pt x="257175" y="485775"/>
                </a:cubicBezTo>
                <a:cubicBezTo>
                  <a:pt x="282575" y="460375"/>
                  <a:pt x="147638" y="414337"/>
                  <a:pt x="152400" y="371475"/>
                </a:cubicBezTo>
                <a:cubicBezTo>
                  <a:pt x="157163" y="328612"/>
                  <a:pt x="273050" y="271462"/>
                  <a:pt x="285750" y="228600"/>
                </a:cubicBezTo>
                <a:cubicBezTo>
                  <a:pt x="298450" y="185737"/>
                  <a:pt x="241300" y="152400"/>
                  <a:pt x="228600" y="114300"/>
                </a:cubicBezTo>
                <a:cubicBezTo>
                  <a:pt x="215900" y="76200"/>
                  <a:pt x="212725" y="38100"/>
                  <a:pt x="209550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Volný tvar 128"/>
          <p:cNvSpPr/>
          <p:nvPr/>
        </p:nvSpPr>
        <p:spPr>
          <a:xfrm rot="9214847">
            <a:off x="9480611" y="5059983"/>
            <a:ext cx="93252" cy="325619"/>
          </a:xfrm>
          <a:custGeom>
            <a:avLst/>
            <a:gdLst>
              <a:gd name="connsiteX0" fmla="*/ 0 w 287579"/>
              <a:gd name="connsiteY0" fmla="*/ 523875 h 523875"/>
              <a:gd name="connsiteX1" fmla="*/ 257175 w 287579"/>
              <a:gd name="connsiteY1" fmla="*/ 485775 h 523875"/>
              <a:gd name="connsiteX2" fmla="*/ 152400 w 287579"/>
              <a:gd name="connsiteY2" fmla="*/ 371475 h 523875"/>
              <a:gd name="connsiteX3" fmla="*/ 285750 w 287579"/>
              <a:gd name="connsiteY3" fmla="*/ 228600 h 523875"/>
              <a:gd name="connsiteX4" fmla="*/ 228600 w 287579"/>
              <a:gd name="connsiteY4" fmla="*/ 114300 h 523875"/>
              <a:gd name="connsiteX5" fmla="*/ 209550 w 287579"/>
              <a:gd name="connsiteY5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79" h="523875">
                <a:moveTo>
                  <a:pt x="0" y="523875"/>
                </a:moveTo>
                <a:cubicBezTo>
                  <a:pt x="115887" y="517525"/>
                  <a:pt x="231775" y="511175"/>
                  <a:pt x="257175" y="485775"/>
                </a:cubicBezTo>
                <a:cubicBezTo>
                  <a:pt x="282575" y="460375"/>
                  <a:pt x="147638" y="414337"/>
                  <a:pt x="152400" y="371475"/>
                </a:cubicBezTo>
                <a:cubicBezTo>
                  <a:pt x="157163" y="328612"/>
                  <a:pt x="273050" y="271462"/>
                  <a:pt x="285750" y="228600"/>
                </a:cubicBezTo>
                <a:cubicBezTo>
                  <a:pt x="298450" y="185737"/>
                  <a:pt x="241300" y="152400"/>
                  <a:pt x="228600" y="114300"/>
                </a:cubicBezTo>
                <a:cubicBezTo>
                  <a:pt x="215900" y="76200"/>
                  <a:pt x="212725" y="38100"/>
                  <a:pt x="209550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Volný tvar 129"/>
          <p:cNvSpPr/>
          <p:nvPr/>
        </p:nvSpPr>
        <p:spPr>
          <a:xfrm rot="13394594">
            <a:off x="9940321" y="5964200"/>
            <a:ext cx="93252" cy="325619"/>
          </a:xfrm>
          <a:custGeom>
            <a:avLst/>
            <a:gdLst>
              <a:gd name="connsiteX0" fmla="*/ 0 w 287579"/>
              <a:gd name="connsiteY0" fmla="*/ 523875 h 523875"/>
              <a:gd name="connsiteX1" fmla="*/ 257175 w 287579"/>
              <a:gd name="connsiteY1" fmla="*/ 485775 h 523875"/>
              <a:gd name="connsiteX2" fmla="*/ 152400 w 287579"/>
              <a:gd name="connsiteY2" fmla="*/ 371475 h 523875"/>
              <a:gd name="connsiteX3" fmla="*/ 285750 w 287579"/>
              <a:gd name="connsiteY3" fmla="*/ 228600 h 523875"/>
              <a:gd name="connsiteX4" fmla="*/ 228600 w 287579"/>
              <a:gd name="connsiteY4" fmla="*/ 114300 h 523875"/>
              <a:gd name="connsiteX5" fmla="*/ 209550 w 287579"/>
              <a:gd name="connsiteY5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579" h="523875">
                <a:moveTo>
                  <a:pt x="0" y="523875"/>
                </a:moveTo>
                <a:cubicBezTo>
                  <a:pt x="115887" y="517525"/>
                  <a:pt x="231775" y="511175"/>
                  <a:pt x="257175" y="485775"/>
                </a:cubicBezTo>
                <a:cubicBezTo>
                  <a:pt x="282575" y="460375"/>
                  <a:pt x="147638" y="414337"/>
                  <a:pt x="152400" y="371475"/>
                </a:cubicBezTo>
                <a:cubicBezTo>
                  <a:pt x="157163" y="328612"/>
                  <a:pt x="273050" y="271462"/>
                  <a:pt x="285750" y="228600"/>
                </a:cubicBezTo>
                <a:cubicBezTo>
                  <a:pt x="298450" y="185737"/>
                  <a:pt x="241300" y="152400"/>
                  <a:pt x="228600" y="114300"/>
                </a:cubicBezTo>
                <a:cubicBezTo>
                  <a:pt x="215900" y="76200"/>
                  <a:pt x="212725" y="38100"/>
                  <a:pt x="209550" y="0"/>
                </a:cubicBezTo>
              </a:path>
            </a:pathLst>
          </a:cu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8103826" y="5319759"/>
            <a:ext cx="2476500" cy="1061569"/>
          </a:xfrm>
          <a:custGeom>
            <a:avLst/>
            <a:gdLst>
              <a:gd name="connsiteX0" fmla="*/ 0 w 2476500"/>
              <a:gd name="connsiteY0" fmla="*/ 573851 h 1061569"/>
              <a:gd name="connsiteX1" fmla="*/ 304800 w 2476500"/>
              <a:gd name="connsiteY1" fmla="*/ 307151 h 1061569"/>
              <a:gd name="connsiteX2" fmla="*/ 790575 w 2476500"/>
              <a:gd name="connsiteY2" fmla="*/ 631001 h 1061569"/>
              <a:gd name="connsiteX3" fmla="*/ 1343025 w 2476500"/>
              <a:gd name="connsiteY3" fmla="*/ 459551 h 1061569"/>
              <a:gd name="connsiteX4" fmla="*/ 1428750 w 2476500"/>
              <a:gd name="connsiteY4" fmla="*/ 116651 h 1061569"/>
              <a:gd name="connsiteX5" fmla="*/ 1704975 w 2476500"/>
              <a:gd name="connsiteY5" fmla="*/ 2351 h 1061569"/>
              <a:gd name="connsiteX6" fmla="*/ 1905000 w 2476500"/>
              <a:gd name="connsiteY6" fmla="*/ 202376 h 1061569"/>
              <a:gd name="connsiteX7" fmla="*/ 1657350 w 2476500"/>
              <a:gd name="connsiteY7" fmla="*/ 811976 h 1061569"/>
              <a:gd name="connsiteX8" fmla="*/ 2143125 w 2476500"/>
              <a:gd name="connsiteY8" fmla="*/ 1059626 h 1061569"/>
              <a:gd name="connsiteX9" fmla="*/ 2228850 w 2476500"/>
              <a:gd name="connsiteY9" fmla="*/ 697676 h 1061569"/>
              <a:gd name="connsiteX10" fmla="*/ 2476500 w 2476500"/>
              <a:gd name="connsiteY10" fmla="*/ 497651 h 106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6500" h="1061569">
                <a:moveTo>
                  <a:pt x="0" y="573851"/>
                </a:moveTo>
                <a:cubicBezTo>
                  <a:pt x="86519" y="435738"/>
                  <a:pt x="173038" y="297626"/>
                  <a:pt x="304800" y="307151"/>
                </a:cubicBezTo>
                <a:cubicBezTo>
                  <a:pt x="436562" y="316676"/>
                  <a:pt x="617538" y="605601"/>
                  <a:pt x="790575" y="631001"/>
                </a:cubicBezTo>
                <a:cubicBezTo>
                  <a:pt x="963612" y="656401"/>
                  <a:pt x="1236663" y="545276"/>
                  <a:pt x="1343025" y="459551"/>
                </a:cubicBezTo>
                <a:cubicBezTo>
                  <a:pt x="1449387" y="373826"/>
                  <a:pt x="1368425" y="192851"/>
                  <a:pt x="1428750" y="116651"/>
                </a:cubicBezTo>
                <a:cubicBezTo>
                  <a:pt x="1489075" y="40451"/>
                  <a:pt x="1625600" y="-11936"/>
                  <a:pt x="1704975" y="2351"/>
                </a:cubicBezTo>
                <a:cubicBezTo>
                  <a:pt x="1784350" y="16638"/>
                  <a:pt x="1912938" y="67438"/>
                  <a:pt x="1905000" y="202376"/>
                </a:cubicBezTo>
                <a:cubicBezTo>
                  <a:pt x="1897063" y="337313"/>
                  <a:pt x="1617663" y="669101"/>
                  <a:pt x="1657350" y="811976"/>
                </a:cubicBezTo>
                <a:cubicBezTo>
                  <a:pt x="1697038" y="954851"/>
                  <a:pt x="2047875" y="1078676"/>
                  <a:pt x="2143125" y="1059626"/>
                </a:cubicBezTo>
                <a:cubicBezTo>
                  <a:pt x="2238375" y="1040576"/>
                  <a:pt x="2173288" y="791338"/>
                  <a:pt x="2228850" y="697676"/>
                </a:cubicBezTo>
                <a:cubicBezTo>
                  <a:pt x="2284412" y="604014"/>
                  <a:pt x="2380456" y="550832"/>
                  <a:pt x="2476500" y="497651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Ovál 130"/>
          <p:cNvSpPr/>
          <p:nvPr/>
        </p:nvSpPr>
        <p:spPr>
          <a:xfrm>
            <a:off x="9192344" y="5949280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0349368A-D5D2-478D-95DE-33B35D26D904}"/>
              </a:ext>
            </a:extLst>
          </p:cNvPr>
          <p:cNvSpPr/>
          <p:nvPr/>
        </p:nvSpPr>
        <p:spPr>
          <a:xfrm>
            <a:off x="1888862" y="5917479"/>
            <a:ext cx="755924" cy="37505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Ini</a:t>
            </a:r>
            <a:endParaRPr lang="cs-CZ" sz="1400" b="1" dirty="0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49BA5D8D-4DB8-4B68-B24D-5B87B3993F8C}"/>
              </a:ext>
            </a:extLst>
          </p:cNvPr>
          <p:cNvSpPr/>
          <p:nvPr/>
        </p:nvSpPr>
        <p:spPr>
          <a:xfrm>
            <a:off x="2924305" y="5780648"/>
            <a:ext cx="276320" cy="276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339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ýsečový 15"/>
          <p:cNvSpPr/>
          <p:nvPr/>
        </p:nvSpPr>
        <p:spPr>
          <a:xfrm rot="5400000">
            <a:off x="1076998" y="3291980"/>
            <a:ext cx="1440000" cy="2880000"/>
          </a:xfrm>
          <a:prstGeom prst="pie">
            <a:avLst>
              <a:gd name="adj1" fmla="val 5367639"/>
              <a:gd name="adj2" fmla="val 161803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655840" y="2708920"/>
            <a:ext cx="2664296" cy="3528392"/>
            <a:chOff x="4539251" y="2856880"/>
            <a:chExt cx="2664296" cy="3528392"/>
          </a:xfrm>
        </p:grpSpPr>
        <p:sp>
          <p:nvSpPr>
            <p:cNvPr id="10" name="Obdélník 9"/>
            <p:cNvSpPr/>
            <p:nvPr/>
          </p:nvSpPr>
          <p:spPr>
            <a:xfrm>
              <a:off x="4539251" y="3284984"/>
              <a:ext cx="2664296" cy="310028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Obdélník 1"/>
            <p:cNvSpPr/>
            <p:nvPr/>
          </p:nvSpPr>
          <p:spPr>
            <a:xfrm>
              <a:off x="4539251" y="2856880"/>
              <a:ext cx="2664296" cy="3528392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A simplified scheme of graft polymer synthesis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rot="791393">
            <a:off x="4980054" y="3624793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A-A-A-A-A-A-A-A-A</a:t>
            </a:r>
          </a:p>
        </p:txBody>
      </p:sp>
      <p:sp>
        <p:nvSpPr>
          <p:cNvPr id="7" name="Obdélník 6"/>
          <p:cNvSpPr/>
          <p:nvPr/>
        </p:nvSpPr>
        <p:spPr>
          <a:xfrm rot="20073157">
            <a:off x="4944998" y="4494128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A-A-A-A-A-A-A-A-A</a:t>
            </a:r>
          </a:p>
        </p:txBody>
      </p:sp>
      <p:sp>
        <p:nvSpPr>
          <p:cNvPr id="9" name="Obdélník 8"/>
          <p:cNvSpPr/>
          <p:nvPr/>
        </p:nvSpPr>
        <p:spPr>
          <a:xfrm rot="493746">
            <a:off x="4979539" y="5487857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A-A-A-A-A-A-A-A-A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956407" y="2708920"/>
            <a:ext cx="2664296" cy="3528392"/>
            <a:chOff x="4539251" y="2856880"/>
            <a:chExt cx="2664296" cy="3528392"/>
          </a:xfrm>
        </p:grpSpPr>
        <p:sp>
          <p:nvSpPr>
            <p:cNvPr id="13" name="Obdélník 12"/>
            <p:cNvSpPr/>
            <p:nvPr/>
          </p:nvSpPr>
          <p:spPr>
            <a:xfrm>
              <a:off x="4539251" y="3284984"/>
              <a:ext cx="2664296" cy="310028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5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539251" y="2856880"/>
              <a:ext cx="2664296" cy="3528392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Obdélník 14"/>
          <p:cNvSpPr/>
          <p:nvPr/>
        </p:nvSpPr>
        <p:spPr>
          <a:xfrm>
            <a:off x="759572" y="4142130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A-A-A-A-A-A-A-A-A-A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8934" y="4394707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A-A-A-A-A-A-A-A-A-A-A-A-A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3390823" y="4473116"/>
            <a:ext cx="9668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3251896" y="3662821"/>
            <a:ext cx="1187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>
                <a:latin typeface="+mn-lt"/>
              </a:rPr>
              <a:t>dissolving</a:t>
            </a:r>
            <a:r>
              <a:rPr lang="cs-CZ" sz="1600" dirty="0" smtClean="0">
                <a:latin typeface="+mn-lt"/>
              </a:rPr>
              <a:t> polymer A</a:t>
            </a:r>
            <a:endParaRPr lang="cs-CZ" sz="1600" dirty="0">
              <a:latin typeface="+mn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251896" y="4633447"/>
            <a:ext cx="1187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>
                <a:latin typeface="+mn-lt"/>
              </a:rPr>
              <a:t>adding</a:t>
            </a:r>
            <a:r>
              <a:rPr lang="cs-CZ" sz="1600" dirty="0" smtClean="0">
                <a:latin typeface="+mn-lt"/>
              </a:rPr>
              <a:t> monomer B and </a:t>
            </a:r>
            <a:r>
              <a:rPr lang="cs-CZ" sz="1600" dirty="0" err="1" smtClean="0">
                <a:latin typeface="+mn-lt"/>
              </a:rPr>
              <a:t>initiator</a:t>
            </a:r>
            <a:r>
              <a:rPr lang="cs-CZ" sz="1600" dirty="0" smtClean="0">
                <a:latin typeface="+mn-lt"/>
              </a:rPr>
              <a:t> I*</a:t>
            </a:r>
            <a:endParaRPr lang="cs-CZ" sz="1600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7951" y="3867039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225268" y="4078731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808339" y="4525089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6068573" y="3220905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810445" y="3578133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679946" y="4597723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905291" y="4025375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708884" y="5060114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942639" y="5747880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5863884" y="5812247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634097" y="5210493"/>
            <a:ext cx="369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4981610" y="4182736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I*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6614277" y="3199771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I*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6261917" y="4953756"/>
            <a:ext cx="409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I*</a:t>
            </a:r>
          </a:p>
        </p:txBody>
      </p:sp>
      <p:sp>
        <p:nvSpPr>
          <p:cNvPr id="38" name="Obdélník 37"/>
          <p:cNvSpPr/>
          <p:nvPr/>
        </p:nvSpPr>
        <p:spPr>
          <a:xfrm rot="791393">
            <a:off x="9309264" y="3543721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A-A-A-A-A-A-A-A-A</a:t>
            </a:r>
          </a:p>
        </p:txBody>
      </p:sp>
      <p:sp>
        <p:nvSpPr>
          <p:cNvPr id="39" name="Obdélník 38"/>
          <p:cNvSpPr/>
          <p:nvPr/>
        </p:nvSpPr>
        <p:spPr>
          <a:xfrm rot="20073157">
            <a:off x="9274208" y="4413056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A-A-A-A-A-A-A-A-A</a:t>
            </a:r>
          </a:p>
        </p:txBody>
      </p:sp>
      <p:sp>
        <p:nvSpPr>
          <p:cNvPr id="40" name="Obdélník 39"/>
          <p:cNvSpPr/>
          <p:nvPr/>
        </p:nvSpPr>
        <p:spPr>
          <a:xfrm rot="493746">
            <a:off x="9308749" y="5406785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A-A-A-A-A-A-A-A-A</a:t>
            </a:r>
          </a:p>
        </p:txBody>
      </p:sp>
      <p:sp>
        <p:nvSpPr>
          <p:cNvPr id="41" name="Obdélník 40"/>
          <p:cNvSpPr/>
          <p:nvPr/>
        </p:nvSpPr>
        <p:spPr>
          <a:xfrm rot="17362882">
            <a:off x="9025765" y="388940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</a:t>
            </a:r>
          </a:p>
        </p:txBody>
      </p:sp>
      <p:sp>
        <p:nvSpPr>
          <p:cNvPr id="42" name="Obdélník 41"/>
          <p:cNvSpPr/>
          <p:nvPr/>
        </p:nvSpPr>
        <p:spPr>
          <a:xfrm rot="8212109">
            <a:off x="10716477" y="330524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</a:t>
            </a:r>
          </a:p>
        </p:txBody>
      </p:sp>
      <p:sp>
        <p:nvSpPr>
          <p:cNvPr id="43" name="Obdélník 42"/>
          <p:cNvSpPr/>
          <p:nvPr/>
        </p:nvSpPr>
        <p:spPr>
          <a:xfrm rot="3717928">
            <a:off x="9536429" y="399642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</a:t>
            </a:r>
          </a:p>
        </p:txBody>
      </p:sp>
      <p:sp>
        <p:nvSpPr>
          <p:cNvPr id="44" name="Obdélník 43"/>
          <p:cNvSpPr/>
          <p:nvPr/>
        </p:nvSpPr>
        <p:spPr>
          <a:xfrm rot="18188745">
            <a:off x="8809233" y="567523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</a:t>
            </a:r>
          </a:p>
        </p:txBody>
      </p:sp>
      <p:sp>
        <p:nvSpPr>
          <p:cNvPr id="45" name="Obdélník 44"/>
          <p:cNvSpPr/>
          <p:nvPr/>
        </p:nvSpPr>
        <p:spPr>
          <a:xfrm rot="6814036">
            <a:off x="10184711" y="501110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</a:t>
            </a:r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7752184" y="4473116"/>
            <a:ext cx="9668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 rot="16028786">
            <a:off x="8505075" y="462761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B-B-B-B-B-B</a:t>
            </a:r>
          </a:p>
        </p:txBody>
      </p:sp>
      <p:sp>
        <p:nvSpPr>
          <p:cNvPr id="48" name="Obdélník 47"/>
          <p:cNvSpPr/>
          <p:nvPr/>
        </p:nvSpPr>
        <p:spPr>
          <a:xfrm rot="16028786">
            <a:off x="10630147" y="486427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B-B-B-B-B-B</a:t>
            </a:r>
          </a:p>
        </p:txBody>
      </p:sp>
      <p:sp>
        <p:nvSpPr>
          <p:cNvPr id="49" name="Obdélník 48"/>
          <p:cNvSpPr/>
          <p:nvPr/>
        </p:nvSpPr>
        <p:spPr>
          <a:xfrm rot="803971">
            <a:off x="9595388" y="573975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B-B-B-B-B-B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9775587" y="31775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+mn-lt"/>
              </a:rPr>
              <a:t>B-B-B-B-B-B</a:t>
            </a:r>
          </a:p>
        </p:txBody>
      </p:sp>
    </p:spTree>
    <p:extLst>
      <p:ext uri="{BB962C8B-B14F-4D97-AF65-F5344CB8AC3E}">
        <p14:creationId xmlns:p14="http://schemas.microsoft.com/office/powerpoint/2010/main" val="26634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Grafting of </a:t>
            </a:r>
            <a:r>
              <a:rPr lang="en-US" sz="3600" b="1" dirty="0" err="1">
                <a:ea typeface="+mn-ea"/>
                <a:cs typeface="+mn-cs"/>
              </a:rPr>
              <a:t>oxirane</a:t>
            </a:r>
            <a:r>
              <a:rPr lang="en-US" sz="3600" b="1" dirty="0">
                <a:ea typeface="+mn-ea"/>
                <a:cs typeface="+mn-cs"/>
              </a:rPr>
              <a:t> chains on PA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increase in wettability and sorption properties</a:t>
            </a:r>
          </a:p>
          <a:p>
            <a:pPr lvl="1"/>
            <a:r>
              <a:rPr lang="en-US" dirty="0"/>
              <a:t>significant in the modification of about 15% of the amide groups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3140968"/>
            <a:ext cx="4248472" cy="14063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4725144"/>
            <a:ext cx="645989" cy="6067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3368">
            <a:off x="2103799" y="4381136"/>
            <a:ext cx="645989" cy="6067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74517">
            <a:off x="4000164" y="4243952"/>
            <a:ext cx="645989" cy="6067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94674">
            <a:off x="3049802" y="4586156"/>
            <a:ext cx="645989" cy="60673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74527">
            <a:off x="2133322" y="5358298"/>
            <a:ext cx="645989" cy="60673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4682">
            <a:off x="906035" y="5402873"/>
            <a:ext cx="645989" cy="60673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87953">
            <a:off x="3182716" y="5429623"/>
            <a:ext cx="645989" cy="60673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9448">
            <a:off x="4140480" y="4962340"/>
            <a:ext cx="645989" cy="606730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FF8AB52-E50A-F353-FE2D-79AED73B22D2}"/>
              </a:ext>
            </a:extLst>
          </p:cNvPr>
          <p:cNvCxnSpPr>
            <a:cxnSpLocks/>
          </p:cNvCxnSpPr>
          <p:nvPr/>
        </p:nvCxnSpPr>
        <p:spPr>
          <a:xfrm>
            <a:off x="5663952" y="4683285"/>
            <a:ext cx="15333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330" y="2658167"/>
            <a:ext cx="4680710" cy="3697761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FFC02F5C-19D3-DE98-6D11-519208561693}"/>
              </a:ext>
            </a:extLst>
          </p:cNvPr>
          <p:cNvSpPr/>
          <p:nvPr/>
        </p:nvSpPr>
        <p:spPr>
          <a:xfrm rot="2384964">
            <a:off x="8090267" y="4709224"/>
            <a:ext cx="975839" cy="432048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FFC02F5C-19D3-DE98-6D11-519208561693}"/>
              </a:ext>
            </a:extLst>
          </p:cNvPr>
          <p:cNvSpPr/>
          <p:nvPr/>
        </p:nvSpPr>
        <p:spPr>
          <a:xfrm rot="2384964">
            <a:off x="8906061" y="5185524"/>
            <a:ext cx="975839" cy="432048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FFC02F5C-19D3-DE98-6D11-519208561693}"/>
              </a:ext>
            </a:extLst>
          </p:cNvPr>
          <p:cNvSpPr/>
          <p:nvPr/>
        </p:nvSpPr>
        <p:spPr>
          <a:xfrm rot="9008208">
            <a:off x="10305022" y="3509618"/>
            <a:ext cx="975839" cy="432048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FFC02F5C-19D3-DE98-6D11-519208561693}"/>
              </a:ext>
            </a:extLst>
          </p:cNvPr>
          <p:cNvSpPr/>
          <p:nvPr/>
        </p:nvSpPr>
        <p:spPr>
          <a:xfrm rot="8784021">
            <a:off x="11230519" y="3022806"/>
            <a:ext cx="975839" cy="432048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4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Copolymers</a:t>
            </a:r>
            <a:r>
              <a:rPr lang="cs-CZ" sz="3600" b="1" dirty="0">
                <a:ea typeface="+mn-ea"/>
                <a:cs typeface="+mn-cs"/>
              </a:rPr>
              <a:t> in </a:t>
            </a:r>
            <a:r>
              <a:rPr lang="cs-CZ" sz="3600" b="1" dirty="0" err="1">
                <a:ea typeface="+mn-ea"/>
                <a:cs typeface="+mn-cs"/>
              </a:rPr>
              <a:t>practice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8107182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NBR</a:t>
            </a:r>
            <a:endParaRPr lang="cs-CZ" dirty="0"/>
          </a:p>
          <a:p>
            <a:pPr lvl="1"/>
            <a:r>
              <a:rPr lang="cs-CZ" dirty="0" err="1"/>
              <a:t>acrylonitrile</a:t>
            </a:r>
            <a:r>
              <a:rPr lang="cs-CZ" dirty="0"/>
              <a:t> butadiene (nitrile) </a:t>
            </a:r>
            <a:r>
              <a:rPr lang="cs-CZ" dirty="0" err="1"/>
              <a:t>rubber</a:t>
            </a:r>
            <a:endParaRPr lang="cs-CZ" dirty="0"/>
          </a:p>
          <a:p>
            <a:pPr lvl="1"/>
            <a:r>
              <a:rPr lang="cs-CZ" dirty="0"/>
              <a:t>non-</a:t>
            </a:r>
            <a:r>
              <a:rPr lang="cs-CZ" dirty="0" err="1"/>
              <a:t>oily</a:t>
            </a:r>
            <a:r>
              <a:rPr lang="cs-CZ" dirty="0"/>
              <a:t> in non-</a:t>
            </a:r>
            <a:r>
              <a:rPr lang="cs-CZ" dirty="0" err="1"/>
              <a:t>polar</a:t>
            </a:r>
            <a:r>
              <a:rPr lang="cs-CZ" dirty="0"/>
              <a:t> </a:t>
            </a:r>
            <a:r>
              <a:rPr lang="cs-CZ" dirty="0" err="1"/>
              <a:t>solvents</a:t>
            </a:r>
            <a:r>
              <a:rPr lang="cs-CZ" dirty="0"/>
              <a:t> (</a:t>
            </a:r>
            <a:r>
              <a:rPr lang="cs-CZ" dirty="0" err="1"/>
              <a:t>fuel</a:t>
            </a:r>
            <a:r>
              <a:rPr lang="cs-CZ" dirty="0"/>
              <a:t> </a:t>
            </a:r>
            <a:r>
              <a:rPr lang="cs-CZ" dirty="0" err="1"/>
              <a:t>hoses</a:t>
            </a:r>
            <a:r>
              <a:rPr lang="cs-CZ" dirty="0"/>
              <a:t>)</a:t>
            </a:r>
          </a:p>
          <a:p>
            <a:r>
              <a:rPr lang="cs-CZ" dirty="0" err="1"/>
              <a:t>SBS</a:t>
            </a:r>
            <a:endParaRPr lang="cs-CZ" dirty="0"/>
          </a:p>
          <a:p>
            <a:pPr lvl="1"/>
            <a:r>
              <a:rPr lang="cs-CZ" dirty="0"/>
              <a:t>styrene-butadiene-styrene (</a:t>
            </a:r>
            <a:r>
              <a:rPr lang="cs-CZ" dirty="0" err="1"/>
              <a:t>tough</a:t>
            </a:r>
            <a:r>
              <a:rPr lang="cs-CZ" dirty="0"/>
              <a:t> PS)</a:t>
            </a:r>
          </a:p>
          <a:p>
            <a:pPr lvl="1"/>
            <a:r>
              <a:rPr lang="cs-CZ" dirty="0" err="1"/>
              <a:t>block</a:t>
            </a:r>
            <a:r>
              <a:rPr lang="cs-CZ" dirty="0"/>
              <a:t> polymer (</a:t>
            </a:r>
            <a:r>
              <a:rPr lang="cs-CZ" dirty="0" err="1"/>
              <a:t>anionic</a:t>
            </a:r>
            <a:r>
              <a:rPr lang="cs-CZ" dirty="0"/>
              <a:t> </a:t>
            </a:r>
            <a:r>
              <a:rPr lang="cs-CZ" dirty="0" err="1"/>
              <a:t>polymerization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styrene:butadiene</a:t>
            </a:r>
            <a:r>
              <a:rPr lang="cs-CZ" dirty="0"/>
              <a:t> = 3:7</a:t>
            </a:r>
          </a:p>
          <a:p>
            <a:pPr lvl="1"/>
            <a:r>
              <a:rPr lang="cs-CZ" dirty="0"/>
              <a:t>styrene </a:t>
            </a:r>
            <a:r>
              <a:rPr lang="cs-CZ" dirty="0" err="1"/>
              <a:t>provides</a:t>
            </a:r>
            <a:r>
              <a:rPr lang="cs-CZ" dirty="0"/>
              <a:t> </a:t>
            </a:r>
            <a:r>
              <a:rPr lang="cs-CZ" dirty="0" err="1"/>
              <a:t>hardness</a:t>
            </a:r>
            <a:r>
              <a:rPr lang="cs-CZ" dirty="0"/>
              <a:t>, butadiene flexibility and </a:t>
            </a:r>
            <a:r>
              <a:rPr lang="cs-CZ" dirty="0" err="1"/>
              <a:t>toughness</a:t>
            </a:r>
            <a:endParaRPr lang="cs-CZ" dirty="0"/>
          </a:p>
          <a:p>
            <a:pPr lvl="1"/>
            <a:r>
              <a:rPr lang="cs-CZ" dirty="0" err="1"/>
              <a:t>partially</a:t>
            </a:r>
            <a:r>
              <a:rPr lang="cs-CZ" dirty="0"/>
              <a:t> </a:t>
            </a:r>
            <a:r>
              <a:rPr lang="cs-CZ" dirty="0" err="1" smtClean="0"/>
              <a:t>cross-linked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4306242"/>
            <a:ext cx="2336416" cy="155220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063" y="2205759"/>
            <a:ext cx="2222737" cy="13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Copolymers</a:t>
            </a:r>
            <a:r>
              <a:rPr lang="cs-CZ" sz="3600" b="1" dirty="0"/>
              <a:t> in </a:t>
            </a:r>
            <a:r>
              <a:rPr lang="cs-CZ" sz="3600" b="1" dirty="0" err="1"/>
              <a:t>practice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/>
              <a:t>ABS</a:t>
            </a:r>
          </a:p>
          <a:p>
            <a:pPr lvl="1"/>
            <a:r>
              <a:rPr lang="cs-CZ" dirty="0" err="1"/>
              <a:t>acrylonitrile</a:t>
            </a:r>
            <a:r>
              <a:rPr lang="cs-CZ" dirty="0"/>
              <a:t>-butadiene-styrene</a:t>
            </a:r>
          </a:p>
          <a:p>
            <a:pPr lvl="1"/>
            <a:r>
              <a:rPr lang="cs-CZ" dirty="0" err="1"/>
              <a:t>amorphous</a:t>
            </a:r>
            <a:r>
              <a:rPr lang="cs-CZ" dirty="0"/>
              <a:t> </a:t>
            </a:r>
            <a:r>
              <a:rPr lang="cs-CZ" dirty="0" err="1"/>
              <a:t>thermoplastic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LEGO </a:t>
            </a:r>
            <a:r>
              <a:rPr lang="cs-CZ" dirty="0" err="1"/>
              <a:t>bricks</a:t>
            </a:r>
            <a:r>
              <a:rPr lang="cs-CZ" dirty="0"/>
              <a:t>)</a:t>
            </a:r>
          </a:p>
          <a:p>
            <a:r>
              <a:rPr lang="cs-CZ" dirty="0" err="1"/>
              <a:t>VC+VAc</a:t>
            </a:r>
            <a:endParaRPr lang="cs-CZ" dirty="0"/>
          </a:p>
          <a:p>
            <a:pPr lvl="1"/>
            <a:r>
              <a:rPr lang="cs-CZ" dirty="0"/>
              <a:t>vinyl chloride + vinyl </a:t>
            </a:r>
            <a:r>
              <a:rPr lang="cs-CZ" dirty="0" err="1"/>
              <a:t>acetate</a:t>
            </a:r>
            <a:endParaRPr lang="cs-CZ" dirty="0"/>
          </a:p>
          <a:p>
            <a:pPr lvl="1"/>
            <a:r>
              <a:rPr lang="cs-CZ" dirty="0" err="1"/>
              <a:t>VAc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reduces</a:t>
            </a:r>
            <a:r>
              <a:rPr lang="cs-CZ" dirty="0"/>
              <a:t> </a:t>
            </a:r>
            <a:r>
              <a:rPr lang="cs-CZ" dirty="0" err="1"/>
              <a:t>T</a:t>
            </a:r>
            <a:r>
              <a:rPr lang="cs-CZ" baseline="-25000" dirty="0" err="1"/>
              <a:t>m</a:t>
            </a:r>
            <a:r>
              <a:rPr lang="cs-CZ" dirty="0"/>
              <a:t> (</a:t>
            </a:r>
            <a:r>
              <a:rPr lang="cs-CZ" dirty="0" err="1"/>
              <a:t>over</a:t>
            </a:r>
            <a:r>
              <a:rPr lang="cs-CZ" dirty="0"/>
              <a:t> 25%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hot melt </a:t>
            </a:r>
            <a:r>
              <a:rPr lang="cs-CZ" dirty="0" err="1"/>
              <a:t>adhesives</a:t>
            </a:r>
            <a:r>
              <a:rPr lang="cs-CZ" dirty="0"/>
              <a:t>)</a:t>
            </a:r>
          </a:p>
          <a:p>
            <a:r>
              <a:rPr lang="cs-CZ" dirty="0"/>
              <a:t>SAN</a:t>
            </a:r>
          </a:p>
          <a:p>
            <a:pPr lvl="1"/>
            <a:r>
              <a:rPr lang="cs-CZ" dirty="0"/>
              <a:t>styrene-</a:t>
            </a:r>
            <a:r>
              <a:rPr lang="cs-CZ" dirty="0" err="1"/>
              <a:t>acrylonitrile</a:t>
            </a:r>
            <a:endParaRPr lang="cs-CZ" dirty="0"/>
          </a:p>
          <a:p>
            <a:pPr lvl="1"/>
            <a:r>
              <a:rPr lang="cs-CZ" dirty="0"/>
              <a:t>styrene </a:t>
            </a:r>
            <a:r>
              <a:rPr lang="cs-CZ" dirty="0" err="1"/>
              <a:t>provides</a:t>
            </a:r>
            <a:r>
              <a:rPr lang="cs-CZ" dirty="0"/>
              <a:t> </a:t>
            </a:r>
            <a:r>
              <a:rPr lang="cs-CZ" dirty="0" err="1"/>
              <a:t>hardness</a:t>
            </a:r>
            <a:r>
              <a:rPr lang="cs-CZ" dirty="0"/>
              <a:t>, </a:t>
            </a:r>
            <a:r>
              <a:rPr lang="cs-CZ" dirty="0" err="1"/>
              <a:t>acrylonitrile</a:t>
            </a:r>
            <a:r>
              <a:rPr lang="cs-CZ" dirty="0"/>
              <a:t> </a:t>
            </a:r>
            <a:r>
              <a:rPr lang="cs-CZ" dirty="0" err="1"/>
              <a:t>chemical</a:t>
            </a:r>
            <a:r>
              <a:rPr lang="cs-CZ" dirty="0"/>
              <a:t> </a:t>
            </a:r>
            <a:r>
              <a:rPr lang="cs-CZ" dirty="0" err="1"/>
              <a:t>resistance</a:t>
            </a:r>
            <a:r>
              <a:rPr lang="cs-CZ" dirty="0"/>
              <a:t>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4997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Pseudocopolymers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5148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there are polymers classified as </a:t>
            </a:r>
            <a:r>
              <a:rPr lang="en-US" dirty="0" err="1"/>
              <a:t>homopolymers</a:t>
            </a:r>
            <a:r>
              <a:rPr lang="en-US" dirty="0"/>
              <a:t>, although there are more different monomer units in their structure, which can be given by:</a:t>
            </a:r>
          </a:p>
          <a:p>
            <a:pPr lvl="1"/>
            <a:r>
              <a:rPr lang="en-US" dirty="0"/>
              <a:t>by different course of monomer reactions (e.g. 1,2 and 1,4 reactions of butadiene)</a:t>
            </a:r>
          </a:p>
          <a:p>
            <a:pPr lvl="1"/>
            <a:r>
              <a:rPr lang="en-US" dirty="0"/>
              <a:t>or an imperfect conversion (e.g. residues of acetate groups in PVA)</a:t>
            </a:r>
          </a:p>
          <a:p>
            <a:r>
              <a:rPr lang="en-US" dirty="0"/>
              <a:t>enantiomers are not considered different monomers</a:t>
            </a:r>
          </a:p>
          <a:p>
            <a:pPr lvl="1"/>
            <a:r>
              <a:rPr lang="en-US" dirty="0"/>
              <a:t>e.g. the reaction of the reaction of the enantiomeric mixture of R-</a:t>
            </a:r>
            <a:r>
              <a:rPr lang="en-US" dirty="0" err="1"/>
              <a:t>methyloxirane</a:t>
            </a:r>
            <a:r>
              <a:rPr lang="en-US" dirty="0"/>
              <a:t> and S-</a:t>
            </a:r>
            <a:r>
              <a:rPr lang="en-US" dirty="0" err="1"/>
              <a:t>methyloxirane</a:t>
            </a:r>
            <a:r>
              <a:rPr lang="en-US" dirty="0"/>
              <a:t> leading to </a:t>
            </a:r>
            <a:r>
              <a:rPr lang="en-US" dirty="0" err="1"/>
              <a:t>atactic</a:t>
            </a:r>
            <a:r>
              <a:rPr lang="en-US" dirty="0"/>
              <a:t> </a:t>
            </a:r>
            <a:r>
              <a:rPr lang="en-US" dirty="0" err="1"/>
              <a:t>polymethyloxirane</a:t>
            </a:r>
            <a:r>
              <a:rPr lang="en-US" dirty="0"/>
              <a:t> is not taken as copolymerization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1ADB1AB-74FA-4D6B-9029-6F388B09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073" y="2492896"/>
            <a:ext cx="1872208" cy="5813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5B5DEB-75CC-4E25-9A79-8201AA5D3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465" y="2381534"/>
            <a:ext cx="3190535" cy="1407505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6F7B6C1-8006-4E81-8CD6-372A7E1ADE56}"/>
              </a:ext>
            </a:extLst>
          </p:cNvPr>
          <p:cNvCxnSpPr>
            <a:cxnSpLocks/>
          </p:cNvCxnSpPr>
          <p:nvPr/>
        </p:nvCxnSpPr>
        <p:spPr>
          <a:xfrm>
            <a:off x="8328248" y="2708920"/>
            <a:ext cx="5900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9BCC45A6-78FD-459D-9562-33B92CF6F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892" y="5204286"/>
            <a:ext cx="5465000" cy="1186342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72DEB4B-A2DB-4B01-8165-E84798E58735}"/>
              </a:ext>
            </a:extLst>
          </p:cNvPr>
          <p:cNvCxnSpPr>
            <a:cxnSpLocks/>
          </p:cNvCxnSpPr>
          <p:nvPr/>
        </p:nvCxnSpPr>
        <p:spPr>
          <a:xfrm>
            <a:off x="9332821" y="5797457"/>
            <a:ext cx="100811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nak plus 14">
            <a:extLst>
              <a:ext uri="{FF2B5EF4-FFF2-40B4-BE49-F238E27FC236}">
                <a16:creationId xmlns:a16="http://schemas.microsoft.com/office/drawing/2014/main" id="{9F82389B-A76A-4B39-A1AF-A26109053FCC}"/>
              </a:ext>
            </a:extLst>
          </p:cNvPr>
          <p:cNvSpPr/>
          <p:nvPr/>
        </p:nvSpPr>
        <p:spPr>
          <a:xfrm>
            <a:off x="7604629" y="5720428"/>
            <a:ext cx="154057" cy="154057"/>
          </a:xfrm>
          <a:prstGeom prst="mathPlus">
            <a:avLst>
              <a:gd name="adj1" fmla="val 22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7F76DB3-8388-4666-A567-76A5D20FB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811" y="3590376"/>
            <a:ext cx="4159921" cy="1413240"/>
          </a:xfrm>
          <a:prstGeom prst="rect">
            <a:avLst/>
          </a:prstGeom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4C48698-2762-455C-8E65-C9C012EC2AFD}"/>
              </a:ext>
            </a:extLst>
          </p:cNvPr>
          <p:cNvCxnSpPr>
            <a:cxnSpLocks/>
          </p:cNvCxnSpPr>
          <p:nvPr/>
        </p:nvCxnSpPr>
        <p:spPr>
          <a:xfrm>
            <a:off x="7926756" y="4322762"/>
            <a:ext cx="5900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431400" y="2766218"/>
            <a:ext cx="53292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Thank you for your attention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Importance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copolymers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modification of the properties of the final product</a:t>
            </a:r>
          </a:p>
          <a:p>
            <a:pPr lvl="1"/>
            <a:r>
              <a:rPr lang="en-US" dirty="0"/>
              <a:t>solubility</a:t>
            </a:r>
          </a:p>
          <a:p>
            <a:pPr lvl="1"/>
            <a:r>
              <a:rPr lang="en-US" dirty="0"/>
              <a:t>tenacity</a:t>
            </a:r>
          </a:p>
          <a:p>
            <a:pPr lvl="1"/>
            <a:r>
              <a:rPr lang="en-US" dirty="0"/>
              <a:t>hardness</a:t>
            </a:r>
          </a:p>
          <a:p>
            <a:pPr lvl="1"/>
            <a:r>
              <a:rPr lang="en-US" dirty="0"/>
              <a:t>abrasion resistance</a:t>
            </a:r>
          </a:p>
          <a:p>
            <a:pPr lvl="1"/>
            <a:r>
              <a:rPr lang="en-US" dirty="0"/>
              <a:t>elasticity</a:t>
            </a:r>
          </a:p>
          <a:p>
            <a:pPr lvl="1"/>
            <a:r>
              <a:rPr lang="en-US" dirty="0"/>
              <a:t>optical properties</a:t>
            </a:r>
          </a:p>
          <a:p>
            <a:pPr lvl="1"/>
            <a:r>
              <a:rPr lang="en-US" dirty="0"/>
              <a:t>thermal stability</a:t>
            </a:r>
          </a:p>
          <a:p>
            <a:pPr lvl="1"/>
            <a:r>
              <a:rPr lang="en-US" dirty="0"/>
              <a:t>option to add networkable groups</a:t>
            </a:r>
          </a:p>
          <a:p>
            <a:pPr lvl="1"/>
            <a:r>
              <a:rPr lang="en-US" dirty="0"/>
              <a:t>improving the </a:t>
            </a:r>
            <a:r>
              <a:rPr lang="en-US" dirty="0" err="1"/>
              <a:t>dispersibility</a:t>
            </a:r>
            <a:r>
              <a:rPr lang="en-US" dirty="0"/>
              <a:t> of additives (pigments, etc.)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6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Types</a:t>
            </a:r>
            <a:r>
              <a:rPr lang="en-US" sz="3600" b="1" dirty="0" smtClean="0">
                <a:ea typeface="+mn-ea"/>
                <a:cs typeface="+mn-cs"/>
              </a:rPr>
              <a:t> </a:t>
            </a:r>
            <a:r>
              <a:rPr lang="en-US" sz="3600" b="1" dirty="0">
                <a:ea typeface="+mn-ea"/>
                <a:cs typeface="+mn-cs"/>
              </a:rPr>
              <a:t>of polymers according to measurements</a:t>
            </a:r>
            <a:endParaRPr lang="cs-CZ" sz="3600" b="1" dirty="0">
              <a:ea typeface="+mn-ea"/>
              <a:cs typeface="+mn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81751"/>
              </p:ext>
            </p:extLst>
          </p:nvPr>
        </p:nvGraphicFramePr>
        <p:xfrm>
          <a:off x="545102" y="1844825"/>
          <a:ext cx="11101795" cy="3960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0359">
                  <a:extLst>
                    <a:ext uri="{9D8B030D-6E8A-4147-A177-3AD203B41FA5}">
                      <a16:colId xmlns:a16="http://schemas.microsoft.com/office/drawing/2014/main" val="1078968048"/>
                    </a:ext>
                  </a:extLst>
                </a:gridCol>
                <a:gridCol w="2220359">
                  <a:extLst>
                    <a:ext uri="{9D8B030D-6E8A-4147-A177-3AD203B41FA5}">
                      <a16:colId xmlns:a16="http://schemas.microsoft.com/office/drawing/2014/main" val="1704930826"/>
                    </a:ext>
                  </a:extLst>
                </a:gridCol>
                <a:gridCol w="2220359">
                  <a:extLst>
                    <a:ext uri="{9D8B030D-6E8A-4147-A177-3AD203B41FA5}">
                      <a16:colId xmlns:a16="http://schemas.microsoft.com/office/drawing/2014/main" val="4077099122"/>
                    </a:ext>
                  </a:extLst>
                </a:gridCol>
                <a:gridCol w="2220359">
                  <a:extLst>
                    <a:ext uri="{9D8B030D-6E8A-4147-A177-3AD203B41FA5}">
                      <a16:colId xmlns:a16="http://schemas.microsoft.com/office/drawing/2014/main" val="311768929"/>
                    </a:ext>
                  </a:extLst>
                </a:gridCol>
                <a:gridCol w="2220359">
                  <a:extLst>
                    <a:ext uri="{9D8B030D-6E8A-4147-A177-3AD203B41FA5}">
                      <a16:colId xmlns:a16="http://schemas.microsoft.com/office/drawing/2014/main" val="1361281112"/>
                    </a:ext>
                  </a:extLst>
                </a:gridCol>
              </a:tblGrid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structure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term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abbreviation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10785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homopolymer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polyA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87482964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general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copolymer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poly</a:t>
                      </a:r>
                      <a:r>
                        <a:rPr lang="cs-CZ" sz="1600" dirty="0"/>
                        <a:t>(A-co-B)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060951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random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statistical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poly</a:t>
                      </a:r>
                      <a:r>
                        <a:rPr lang="cs-CZ" sz="1600" dirty="0"/>
                        <a:t>(A-</a:t>
                      </a:r>
                      <a:r>
                        <a:rPr lang="cs-CZ" sz="1600" dirty="0" err="1"/>
                        <a:t>stat</a:t>
                      </a:r>
                      <a:r>
                        <a:rPr lang="cs-CZ" sz="1600" dirty="0"/>
                        <a:t>-B)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234373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alternating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poly</a:t>
                      </a:r>
                      <a:r>
                        <a:rPr lang="cs-CZ" sz="1600" dirty="0"/>
                        <a:t>(A-alt-B)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52980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block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poly</a:t>
                      </a:r>
                      <a:r>
                        <a:rPr lang="cs-CZ" sz="1600" dirty="0"/>
                        <a:t>(A-</a:t>
                      </a:r>
                      <a:r>
                        <a:rPr lang="cs-CZ" sz="1600" dirty="0" err="1"/>
                        <a:t>block</a:t>
                      </a:r>
                      <a:r>
                        <a:rPr lang="cs-CZ" sz="1600" dirty="0"/>
                        <a:t>-B)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120506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grafted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/>
                        <a:t>poly</a:t>
                      </a:r>
                      <a:r>
                        <a:rPr lang="cs-CZ" sz="1600" dirty="0"/>
                        <a:t>(A-</a:t>
                      </a:r>
                      <a:r>
                        <a:rPr lang="cs-CZ" sz="1600" dirty="0" err="1"/>
                        <a:t>graft</a:t>
                      </a:r>
                      <a:r>
                        <a:rPr lang="cs-CZ" sz="1600" dirty="0"/>
                        <a:t>-B)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158885"/>
                  </a:ext>
                </a:extLst>
              </a:tr>
            </a:tbl>
          </a:graphicData>
        </a:graphic>
      </p:graphicFrame>
      <p:grpSp>
        <p:nvGrpSpPr>
          <p:cNvPr id="19" name="Skupina 18">
            <a:extLst>
              <a:ext uri="{FF2B5EF4-FFF2-40B4-BE49-F238E27FC236}">
                <a16:creationId xmlns:a16="http://schemas.microsoft.com/office/drawing/2014/main" id="{D7528D47-1B95-4DC9-9FC3-5EFE36226C0A}"/>
              </a:ext>
            </a:extLst>
          </p:cNvPr>
          <p:cNvGrpSpPr/>
          <p:nvPr/>
        </p:nvGrpSpPr>
        <p:grpSpPr>
          <a:xfrm>
            <a:off x="586302" y="2636912"/>
            <a:ext cx="2160364" cy="216024"/>
            <a:chOff x="622052" y="2780928"/>
            <a:chExt cx="2160364" cy="216024"/>
          </a:xfrm>
        </p:grpSpPr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26870727-CE03-4C93-AC79-1BA4600EB7BE}"/>
                </a:ext>
              </a:extLst>
            </p:cNvPr>
            <p:cNvSpPr/>
            <p:nvPr/>
          </p:nvSpPr>
          <p:spPr>
            <a:xfrm>
              <a:off x="83820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2B975775-C8B4-40A8-8242-B57039C387C9}"/>
                </a:ext>
              </a:extLst>
            </p:cNvPr>
            <p:cNvSpPr/>
            <p:nvPr/>
          </p:nvSpPr>
          <p:spPr>
            <a:xfrm>
              <a:off x="105422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65898D8C-0962-4DD8-9DE5-55833A45432C}"/>
                </a:ext>
              </a:extLst>
            </p:cNvPr>
            <p:cNvSpPr/>
            <p:nvPr/>
          </p:nvSpPr>
          <p:spPr>
            <a:xfrm>
              <a:off x="1270248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58780F50-C216-4E7D-92F2-D63D35703570}"/>
                </a:ext>
              </a:extLst>
            </p:cNvPr>
            <p:cNvSpPr/>
            <p:nvPr/>
          </p:nvSpPr>
          <p:spPr>
            <a:xfrm>
              <a:off x="148627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A6A9656D-E47F-4F84-B9A8-FCA1F85E8EB0}"/>
                </a:ext>
              </a:extLst>
            </p:cNvPr>
            <p:cNvSpPr/>
            <p:nvPr/>
          </p:nvSpPr>
          <p:spPr>
            <a:xfrm>
              <a:off x="1702296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8D30A6D-43C6-499A-92CE-2B98E19E2A46}"/>
                </a:ext>
              </a:extLst>
            </p:cNvPr>
            <p:cNvSpPr/>
            <p:nvPr/>
          </p:nvSpPr>
          <p:spPr>
            <a:xfrm>
              <a:off x="191832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EFDB4743-EF7D-4CF5-85E5-88E899FEBD1C}"/>
                </a:ext>
              </a:extLst>
            </p:cNvPr>
            <p:cNvSpPr/>
            <p:nvPr/>
          </p:nvSpPr>
          <p:spPr>
            <a:xfrm>
              <a:off x="213434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16" name="Ovál 15">
              <a:extLst>
                <a:ext uri="{FF2B5EF4-FFF2-40B4-BE49-F238E27FC236}">
                  <a16:creationId xmlns:a16="http://schemas.microsoft.com/office/drawing/2014/main" id="{4153406E-29BC-4240-A7A8-5DA6972FDE55}"/>
                </a:ext>
              </a:extLst>
            </p:cNvPr>
            <p:cNvSpPr/>
            <p:nvPr/>
          </p:nvSpPr>
          <p:spPr>
            <a:xfrm>
              <a:off x="235049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17" name="Částečný kruh 16">
              <a:extLst>
                <a:ext uri="{FF2B5EF4-FFF2-40B4-BE49-F238E27FC236}">
                  <a16:creationId xmlns:a16="http://schemas.microsoft.com/office/drawing/2014/main" id="{FE0ABBF8-8143-4E66-97CD-69255475211B}"/>
                </a:ext>
              </a:extLst>
            </p:cNvPr>
            <p:cNvSpPr/>
            <p:nvPr/>
          </p:nvSpPr>
          <p:spPr>
            <a:xfrm>
              <a:off x="256639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Částečný kruh 17">
              <a:extLst>
                <a:ext uri="{FF2B5EF4-FFF2-40B4-BE49-F238E27FC236}">
                  <a16:creationId xmlns:a16="http://schemas.microsoft.com/office/drawing/2014/main" id="{1C4AA496-9609-4BC3-B534-77ED3D1249EB}"/>
                </a:ext>
              </a:extLst>
            </p:cNvPr>
            <p:cNvSpPr/>
            <p:nvPr/>
          </p:nvSpPr>
          <p:spPr>
            <a:xfrm flipH="1">
              <a:off x="62205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32289435-E8E3-4EA8-BC00-34579379CCC4}"/>
              </a:ext>
            </a:extLst>
          </p:cNvPr>
          <p:cNvGrpSpPr/>
          <p:nvPr/>
        </p:nvGrpSpPr>
        <p:grpSpPr>
          <a:xfrm>
            <a:off x="586302" y="3717032"/>
            <a:ext cx="2160364" cy="216024"/>
            <a:chOff x="622052" y="2780928"/>
            <a:chExt cx="2160364" cy="216024"/>
          </a:xfrm>
        </p:grpSpPr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F9001F7C-E641-4A44-823E-5251BD465AF9}"/>
                </a:ext>
              </a:extLst>
            </p:cNvPr>
            <p:cNvSpPr/>
            <p:nvPr/>
          </p:nvSpPr>
          <p:spPr>
            <a:xfrm>
              <a:off x="83820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B30CB172-A3C3-4F81-A699-3AB5E8D8B7C7}"/>
                </a:ext>
              </a:extLst>
            </p:cNvPr>
            <p:cNvSpPr/>
            <p:nvPr/>
          </p:nvSpPr>
          <p:spPr>
            <a:xfrm>
              <a:off x="105422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23" name="Ovál 22">
              <a:extLst>
                <a:ext uri="{FF2B5EF4-FFF2-40B4-BE49-F238E27FC236}">
                  <a16:creationId xmlns:a16="http://schemas.microsoft.com/office/drawing/2014/main" id="{37127FA8-2B9F-4389-8BDC-F636B4706DBC}"/>
                </a:ext>
              </a:extLst>
            </p:cNvPr>
            <p:cNvSpPr/>
            <p:nvPr/>
          </p:nvSpPr>
          <p:spPr>
            <a:xfrm>
              <a:off x="1270248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24" name="Ovál 23">
              <a:extLst>
                <a:ext uri="{FF2B5EF4-FFF2-40B4-BE49-F238E27FC236}">
                  <a16:creationId xmlns:a16="http://schemas.microsoft.com/office/drawing/2014/main" id="{8959E1F7-FE85-447A-BC62-AEFD763F228F}"/>
                </a:ext>
              </a:extLst>
            </p:cNvPr>
            <p:cNvSpPr/>
            <p:nvPr/>
          </p:nvSpPr>
          <p:spPr>
            <a:xfrm>
              <a:off x="148627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E3B626A2-D088-4ED3-B222-1E36E0952599}"/>
                </a:ext>
              </a:extLst>
            </p:cNvPr>
            <p:cNvSpPr/>
            <p:nvPr/>
          </p:nvSpPr>
          <p:spPr>
            <a:xfrm>
              <a:off x="1702296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26" name="Ovál 25">
              <a:extLst>
                <a:ext uri="{FF2B5EF4-FFF2-40B4-BE49-F238E27FC236}">
                  <a16:creationId xmlns:a16="http://schemas.microsoft.com/office/drawing/2014/main" id="{1C896E60-0176-406B-9112-B6FF74CBB6C2}"/>
                </a:ext>
              </a:extLst>
            </p:cNvPr>
            <p:cNvSpPr/>
            <p:nvPr/>
          </p:nvSpPr>
          <p:spPr>
            <a:xfrm>
              <a:off x="191832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27" name="Ovál 26">
              <a:extLst>
                <a:ext uri="{FF2B5EF4-FFF2-40B4-BE49-F238E27FC236}">
                  <a16:creationId xmlns:a16="http://schemas.microsoft.com/office/drawing/2014/main" id="{71E4E23F-35FB-40A8-B1D2-0506C6F29014}"/>
                </a:ext>
              </a:extLst>
            </p:cNvPr>
            <p:cNvSpPr/>
            <p:nvPr/>
          </p:nvSpPr>
          <p:spPr>
            <a:xfrm>
              <a:off x="213434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E5729AF7-BE83-4406-9B93-792D9E95629F}"/>
                </a:ext>
              </a:extLst>
            </p:cNvPr>
            <p:cNvSpPr/>
            <p:nvPr/>
          </p:nvSpPr>
          <p:spPr>
            <a:xfrm>
              <a:off x="235049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29" name="Částečný kruh 28">
              <a:extLst>
                <a:ext uri="{FF2B5EF4-FFF2-40B4-BE49-F238E27FC236}">
                  <a16:creationId xmlns:a16="http://schemas.microsoft.com/office/drawing/2014/main" id="{4E926DFF-8876-4C01-92BD-C2F6FE0472C9}"/>
                </a:ext>
              </a:extLst>
            </p:cNvPr>
            <p:cNvSpPr/>
            <p:nvPr/>
          </p:nvSpPr>
          <p:spPr>
            <a:xfrm>
              <a:off x="256639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Částečný kruh 29">
              <a:extLst>
                <a:ext uri="{FF2B5EF4-FFF2-40B4-BE49-F238E27FC236}">
                  <a16:creationId xmlns:a16="http://schemas.microsoft.com/office/drawing/2014/main" id="{89FB0870-5E69-4A53-933C-41CB05726F4F}"/>
                </a:ext>
              </a:extLst>
            </p:cNvPr>
            <p:cNvSpPr/>
            <p:nvPr/>
          </p:nvSpPr>
          <p:spPr>
            <a:xfrm flipH="1">
              <a:off x="62205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A4E0D94E-A91D-4169-A8AB-94277E3AC785}"/>
              </a:ext>
            </a:extLst>
          </p:cNvPr>
          <p:cNvGrpSpPr/>
          <p:nvPr/>
        </p:nvGrpSpPr>
        <p:grpSpPr>
          <a:xfrm>
            <a:off x="586364" y="4301529"/>
            <a:ext cx="2160364" cy="216024"/>
            <a:chOff x="622052" y="2780928"/>
            <a:chExt cx="2160364" cy="216024"/>
          </a:xfrm>
        </p:grpSpPr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3A065003-2AB7-4116-93A5-54B199DEBBB0}"/>
                </a:ext>
              </a:extLst>
            </p:cNvPr>
            <p:cNvSpPr/>
            <p:nvPr/>
          </p:nvSpPr>
          <p:spPr>
            <a:xfrm>
              <a:off x="83820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E6C8AB5-2F5F-48A4-B833-310B150D2DBE}"/>
                </a:ext>
              </a:extLst>
            </p:cNvPr>
            <p:cNvSpPr/>
            <p:nvPr/>
          </p:nvSpPr>
          <p:spPr>
            <a:xfrm>
              <a:off x="105422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8C53E938-F848-42E1-A238-D9E0C52907B6}"/>
                </a:ext>
              </a:extLst>
            </p:cNvPr>
            <p:cNvSpPr/>
            <p:nvPr/>
          </p:nvSpPr>
          <p:spPr>
            <a:xfrm>
              <a:off x="1270248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9B9B84A4-7126-461A-B583-D642B0AF7BDA}"/>
                </a:ext>
              </a:extLst>
            </p:cNvPr>
            <p:cNvSpPr/>
            <p:nvPr/>
          </p:nvSpPr>
          <p:spPr>
            <a:xfrm>
              <a:off x="148627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36" name="Ovál 35">
              <a:extLst>
                <a:ext uri="{FF2B5EF4-FFF2-40B4-BE49-F238E27FC236}">
                  <a16:creationId xmlns:a16="http://schemas.microsoft.com/office/drawing/2014/main" id="{00884878-2722-4FBE-9E3C-B464E9D48839}"/>
                </a:ext>
              </a:extLst>
            </p:cNvPr>
            <p:cNvSpPr/>
            <p:nvPr/>
          </p:nvSpPr>
          <p:spPr>
            <a:xfrm>
              <a:off x="1702296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37" name="Ovál 36">
              <a:extLst>
                <a:ext uri="{FF2B5EF4-FFF2-40B4-BE49-F238E27FC236}">
                  <a16:creationId xmlns:a16="http://schemas.microsoft.com/office/drawing/2014/main" id="{E91E3B3C-6B16-4AD5-95CA-151A2B5A9025}"/>
                </a:ext>
              </a:extLst>
            </p:cNvPr>
            <p:cNvSpPr/>
            <p:nvPr/>
          </p:nvSpPr>
          <p:spPr>
            <a:xfrm>
              <a:off x="191832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38" name="Ovál 37">
              <a:extLst>
                <a:ext uri="{FF2B5EF4-FFF2-40B4-BE49-F238E27FC236}">
                  <a16:creationId xmlns:a16="http://schemas.microsoft.com/office/drawing/2014/main" id="{8FEB2E9E-BD89-431A-8DA2-C80BD5E562E7}"/>
                </a:ext>
              </a:extLst>
            </p:cNvPr>
            <p:cNvSpPr/>
            <p:nvPr/>
          </p:nvSpPr>
          <p:spPr>
            <a:xfrm>
              <a:off x="213434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C03DA7F7-C5EB-4629-B66A-A19F1F36F0FF}"/>
                </a:ext>
              </a:extLst>
            </p:cNvPr>
            <p:cNvSpPr/>
            <p:nvPr/>
          </p:nvSpPr>
          <p:spPr>
            <a:xfrm>
              <a:off x="235049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40" name="Částečný kruh 39">
              <a:extLst>
                <a:ext uri="{FF2B5EF4-FFF2-40B4-BE49-F238E27FC236}">
                  <a16:creationId xmlns:a16="http://schemas.microsoft.com/office/drawing/2014/main" id="{51A70F6C-5269-4060-90FD-86AE703B6361}"/>
                </a:ext>
              </a:extLst>
            </p:cNvPr>
            <p:cNvSpPr/>
            <p:nvPr/>
          </p:nvSpPr>
          <p:spPr>
            <a:xfrm>
              <a:off x="256639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Částečný kruh 40">
              <a:extLst>
                <a:ext uri="{FF2B5EF4-FFF2-40B4-BE49-F238E27FC236}">
                  <a16:creationId xmlns:a16="http://schemas.microsoft.com/office/drawing/2014/main" id="{9007AFD9-7A12-422E-B206-4FB2B010DD96}"/>
                </a:ext>
              </a:extLst>
            </p:cNvPr>
            <p:cNvSpPr/>
            <p:nvPr/>
          </p:nvSpPr>
          <p:spPr>
            <a:xfrm flipH="1">
              <a:off x="62205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0F3038DA-BF98-458F-BE61-314978756558}"/>
              </a:ext>
            </a:extLst>
          </p:cNvPr>
          <p:cNvGrpSpPr/>
          <p:nvPr/>
        </p:nvGrpSpPr>
        <p:grpSpPr>
          <a:xfrm>
            <a:off x="586302" y="4886026"/>
            <a:ext cx="2160364" cy="216024"/>
            <a:chOff x="622052" y="2780928"/>
            <a:chExt cx="2160364" cy="216024"/>
          </a:xfrm>
        </p:grpSpPr>
        <p:sp>
          <p:nvSpPr>
            <p:cNvPr id="43" name="Ovál 42">
              <a:extLst>
                <a:ext uri="{FF2B5EF4-FFF2-40B4-BE49-F238E27FC236}">
                  <a16:creationId xmlns:a16="http://schemas.microsoft.com/office/drawing/2014/main" id="{49E067AB-AA05-4E5C-948E-B158FEAECB94}"/>
                </a:ext>
              </a:extLst>
            </p:cNvPr>
            <p:cNvSpPr/>
            <p:nvPr/>
          </p:nvSpPr>
          <p:spPr>
            <a:xfrm>
              <a:off x="83820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730EDA04-005B-42DE-AA85-8417CCBC45EB}"/>
                </a:ext>
              </a:extLst>
            </p:cNvPr>
            <p:cNvSpPr/>
            <p:nvPr/>
          </p:nvSpPr>
          <p:spPr>
            <a:xfrm>
              <a:off x="105422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45" name="Ovál 44">
              <a:extLst>
                <a:ext uri="{FF2B5EF4-FFF2-40B4-BE49-F238E27FC236}">
                  <a16:creationId xmlns:a16="http://schemas.microsoft.com/office/drawing/2014/main" id="{B5CCC953-AA33-48F2-98D4-7357F471D5B9}"/>
                </a:ext>
              </a:extLst>
            </p:cNvPr>
            <p:cNvSpPr/>
            <p:nvPr/>
          </p:nvSpPr>
          <p:spPr>
            <a:xfrm>
              <a:off x="1270248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46" name="Ovál 45">
              <a:extLst>
                <a:ext uri="{FF2B5EF4-FFF2-40B4-BE49-F238E27FC236}">
                  <a16:creationId xmlns:a16="http://schemas.microsoft.com/office/drawing/2014/main" id="{0464F700-75F0-4472-9011-3FBB5CB39AA0}"/>
                </a:ext>
              </a:extLst>
            </p:cNvPr>
            <p:cNvSpPr/>
            <p:nvPr/>
          </p:nvSpPr>
          <p:spPr>
            <a:xfrm>
              <a:off x="148627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47" name="Ovál 46">
              <a:extLst>
                <a:ext uri="{FF2B5EF4-FFF2-40B4-BE49-F238E27FC236}">
                  <a16:creationId xmlns:a16="http://schemas.microsoft.com/office/drawing/2014/main" id="{A3218C5B-2B6E-41BF-853B-84EC421A96B3}"/>
                </a:ext>
              </a:extLst>
            </p:cNvPr>
            <p:cNvSpPr/>
            <p:nvPr/>
          </p:nvSpPr>
          <p:spPr>
            <a:xfrm>
              <a:off x="1702296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48" name="Ovál 47">
              <a:extLst>
                <a:ext uri="{FF2B5EF4-FFF2-40B4-BE49-F238E27FC236}">
                  <a16:creationId xmlns:a16="http://schemas.microsoft.com/office/drawing/2014/main" id="{F702BEB4-28FC-45B7-844A-214359A05C46}"/>
                </a:ext>
              </a:extLst>
            </p:cNvPr>
            <p:cNvSpPr/>
            <p:nvPr/>
          </p:nvSpPr>
          <p:spPr>
            <a:xfrm>
              <a:off x="191832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66608F2F-41E8-4F36-8BD6-B3540BC51169}"/>
                </a:ext>
              </a:extLst>
            </p:cNvPr>
            <p:cNvSpPr/>
            <p:nvPr/>
          </p:nvSpPr>
          <p:spPr>
            <a:xfrm>
              <a:off x="213434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1A15E692-90B9-43ED-84B1-4C994455B2FE}"/>
                </a:ext>
              </a:extLst>
            </p:cNvPr>
            <p:cNvSpPr/>
            <p:nvPr/>
          </p:nvSpPr>
          <p:spPr>
            <a:xfrm>
              <a:off x="235049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51" name="Částečný kruh 50">
              <a:extLst>
                <a:ext uri="{FF2B5EF4-FFF2-40B4-BE49-F238E27FC236}">
                  <a16:creationId xmlns:a16="http://schemas.microsoft.com/office/drawing/2014/main" id="{78326FA9-07B5-4939-8639-E6079B6A10A9}"/>
                </a:ext>
              </a:extLst>
            </p:cNvPr>
            <p:cNvSpPr/>
            <p:nvPr/>
          </p:nvSpPr>
          <p:spPr>
            <a:xfrm>
              <a:off x="256639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Částečný kruh 51">
              <a:extLst>
                <a:ext uri="{FF2B5EF4-FFF2-40B4-BE49-F238E27FC236}">
                  <a16:creationId xmlns:a16="http://schemas.microsoft.com/office/drawing/2014/main" id="{56DBBA34-0F5B-41D4-B5FE-06A713EEC948}"/>
                </a:ext>
              </a:extLst>
            </p:cNvPr>
            <p:cNvSpPr/>
            <p:nvPr/>
          </p:nvSpPr>
          <p:spPr>
            <a:xfrm flipH="1">
              <a:off x="62205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A4DB0F09-1936-4DF5-8109-424DE5512DDB}"/>
              </a:ext>
            </a:extLst>
          </p:cNvPr>
          <p:cNvGrpSpPr/>
          <p:nvPr/>
        </p:nvGrpSpPr>
        <p:grpSpPr>
          <a:xfrm>
            <a:off x="586302" y="5418729"/>
            <a:ext cx="2160364" cy="216024"/>
            <a:chOff x="622052" y="2780928"/>
            <a:chExt cx="2160364" cy="216024"/>
          </a:xfrm>
        </p:grpSpPr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9DE13F49-87B7-4216-B28C-FBE9DBAD3F28}"/>
                </a:ext>
              </a:extLst>
            </p:cNvPr>
            <p:cNvSpPr/>
            <p:nvPr/>
          </p:nvSpPr>
          <p:spPr>
            <a:xfrm>
              <a:off x="83820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63C266D6-DB61-404C-92AB-ED988AA49DB8}"/>
                </a:ext>
              </a:extLst>
            </p:cNvPr>
            <p:cNvSpPr/>
            <p:nvPr/>
          </p:nvSpPr>
          <p:spPr>
            <a:xfrm>
              <a:off x="105422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D554DCAF-403A-4E86-9A12-82978C90C8B1}"/>
                </a:ext>
              </a:extLst>
            </p:cNvPr>
            <p:cNvSpPr/>
            <p:nvPr/>
          </p:nvSpPr>
          <p:spPr>
            <a:xfrm>
              <a:off x="1270248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3890DEBC-B54C-4E66-AE8C-88811014F514}"/>
                </a:ext>
              </a:extLst>
            </p:cNvPr>
            <p:cNvSpPr/>
            <p:nvPr/>
          </p:nvSpPr>
          <p:spPr>
            <a:xfrm>
              <a:off x="148627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58" name="Ovál 57">
              <a:extLst>
                <a:ext uri="{FF2B5EF4-FFF2-40B4-BE49-F238E27FC236}">
                  <a16:creationId xmlns:a16="http://schemas.microsoft.com/office/drawing/2014/main" id="{9E45B76D-A1FD-4632-9425-45F182942B56}"/>
                </a:ext>
              </a:extLst>
            </p:cNvPr>
            <p:cNvSpPr/>
            <p:nvPr/>
          </p:nvSpPr>
          <p:spPr>
            <a:xfrm>
              <a:off x="1702296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AAC33769-8C29-47F2-93E7-E481C283DAD1}"/>
                </a:ext>
              </a:extLst>
            </p:cNvPr>
            <p:cNvSpPr/>
            <p:nvPr/>
          </p:nvSpPr>
          <p:spPr>
            <a:xfrm>
              <a:off x="1918320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0668C239-FA42-48C9-B6C8-001097606568}"/>
                </a:ext>
              </a:extLst>
            </p:cNvPr>
            <p:cNvSpPr/>
            <p:nvPr/>
          </p:nvSpPr>
          <p:spPr>
            <a:xfrm>
              <a:off x="2134344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C9FAF5DC-2AD0-4443-A840-E5F3FEAF0EB5}"/>
                </a:ext>
              </a:extLst>
            </p:cNvPr>
            <p:cNvSpPr/>
            <p:nvPr/>
          </p:nvSpPr>
          <p:spPr>
            <a:xfrm>
              <a:off x="2350492" y="2780928"/>
              <a:ext cx="216024" cy="2160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</a:t>
              </a:r>
            </a:p>
          </p:txBody>
        </p:sp>
        <p:sp>
          <p:nvSpPr>
            <p:cNvPr id="62" name="Částečný kruh 61">
              <a:extLst>
                <a:ext uri="{FF2B5EF4-FFF2-40B4-BE49-F238E27FC236}">
                  <a16:creationId xmlns:a16="http://schemas.microsoft.com/office/drawing/2014/main" id="{B1239C86-76AC-43A1-AF5F-CBE973950EA9}"/>
                </a:ext>
              </a:extLst>
            </p:cNvPr>
            <p:cNvSpPr/>
            <p:nvPr/>
          </p:nvSpPr>
          <p:spPr>
            <a:xfrm>
              <a:off x="256639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Částečný kruh 62">
              <a:extLst>
                <a:ext uri="{FF2B5EF4-FFF2-40B4-BE49-F238E27FC236}">
                  <a16:creationId xmlns:a16="http://schemas.microsoft.com/office/drawing/2014/main" id="{96E9CE07-E9D2-42A7-8A09-77E147A7FED2}"/>
                </a:ext>
              </a:extLst>
            </p:cNvPr>
            <p:cNvSpPr/>
            <p:nvPr/>
          </p:nvSpPr>
          <p:spPr>
            <a:xfrm flipH="1">
              <a:off x="622052" y="2780928"/>
              <a:ext cx="216024" cy="216024"/>
            </a:xfrm>
            <a:prstGeom prst="pie">
              <a:avLst>
                <a:gd name="adj1" fmla="val 5399467"/>
                <a:gd name="adj2" fmla="val 1620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D8E74F97-7FB6-447A-979C-2500BC8F155D}"/>
              </a:ext>
            </a:extLst>
          </p:cNvPr>
          <p:cNvGrpSpPr/>
          <p:nvPr/>
        </p:nvGrpSpPr>
        <p:grpSpPr>
          <a:xfrm rot="5400000">
            <a:off x="701049" y="5950879"/>
            <a:ext cx="864220" cy="216024"/>
            <a:chOff x="1126486" y="6043385"/>
            <a:chExt cx="864220" cy="216024"/>
          </a:xfrm>
        </p:grpSpPr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70370F88-037F-4652-8620-3AA9D0C932E2}"/>
                </a:ext>
              </a:extLst>
            </p:cNvPr>
            <p:cNvSpPr/>
            <p:nvPr/>
          </p:nvSpPr>
          <p:spPr>
            <a:xfrm>
              <a:off x="1126486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933EFFC5-86D4-473D-B605-1E914DAC050B}"/>
                </a:ext>
              </a:extLst>
            </p:cNvPr>
            <p:cNvSpPr/>
            <p:nvPr/>
          </p:nvSpPr>
          <p:spPr>
            <a:xfrm>
              <a:off x="1342510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66" name="Ovál 65">
              <a:extLst>
                <a:ext uri="{FF2B5EF4-FFF2-40B4-BE49-F238E27FC236}">
                  <a16:creationId xmlns:a16="http://schemas.microsoft.com/office/drawing/2014/main" id="{C420602B-5FCE-4057-A4D5-8DD79BB86B99}"/>
                </a:ext>
              </a:extLst>
            </p:cNvPr>
            <p:cNvSpPr/>
            <p:nvPr/>
          </p:nvSpPr>
          <p:spPr>
            <a:xfrm>
              <a:off x="1558534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67" name="Ovál 66">
              <a:extLst>
                <a:ext uri="{FF2B5EF4-FFF2-40B4-BE49-F238E27FC236}">
                  <a16:creationId xmlns:a16="http://schemas.microsoft.com/office/drawing/2014/main" id="{55AE51A3-03AB-4A3D-B317-91409C02C8C7}"/>
                </a:ext>
              </a:extLst>
            </p:cNvPr>
            <p:cNvSpPr/>
            <p:nvPr/>
          </p:nvSpPr>
          <p:spPr>
            <a:xfrm>
              <a:off x="1774682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</p:grp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35BBE707-78A1-49F9-9757-01CBF3FE2603}"/>
              </a:ext>
            </a:extLst>
          </p:cNvPr>
          <p:cNvGrpSpPr/>
          <p:nvPr/>
        </p:nvGrpSpPr>
        <p:grpSpPr>
          <a:xfrm rot="5400000">
            <a:off x="1345784" y="5950879"/>
            <a:ext cx="864220" cy="216024"/>
            <a:chOff x="1126486" y="6043385"/>
            <a:chExt cx="864220" cy="216024"/>
          </a:xfrm>
        </p:grpSpPr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11B09BD0-1405-406F-BA96-B4EA55A143F4}"/>
                </a:ext>
              </a:extLst>
            </p:cNvPr>
            <p:cNvSpPr/>
            <p:nvPr/>
          </p:nvSpPr>
          <p:spPr>
            <a:xfrm>
              <a:off x="1126486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ADB1283A-0AB2-4CD5-A55F-E2BED84CA73E}"/>
                </a:ext>
              </a:extLst>
            </p:cNvPr>
            <p:cNvSpPr/>
            <p:nvPr/>
          </p:nvSpPr>
          <p:spPr>
            <a:xfrm>
              <a:off x="1342510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5EDEF22D-E7A2-41A0-833B-487B56C01515}"/>
                </a:ext>
              </a:extLst>
            </p:cNvPr>
            <p:cNvSpPr/>
            <p:nvPr/>
          </p:nvSpPr>
          <p:spPr>
            <a:xfrm>
              <a:off x="1558534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DE8F601F-ADFD-483D-B49C-C8F5DC2ACE6B}"/>
                </a:ext>
              </a:extLst>
            </p:cNvPr>
            <p:cNvSpPr/>
            <p:nvPr/>
          </p:nvSpPr>
          <p:spPr>
            <a:xfrm>
              <a:off x="1774682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</p:grp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834019F0-7B1B-4475-84CE-25A974219B95}"/>
              </a:ext>
            </a:extLst>
          </p:cNvPr>
          <p:cNvGrpSpPr/>
          <p:nvPr/>
        </p:nvGrpSpPr>
        <p:grpSpPr>
          <a:xfrm rot="5400000">
            <a:off x="1990644" y="5950879"/>
            <a:ext cx="864220" cy="216024"/>
            <a:chOff x="1126486" y="6043385"/>
            <a:chExt cx="864220" cy="216024"/>
          </a:xfrm>
        </p:grpSpPr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9FDAD3AD-1466-4FFB-88EF-7F2C884EEAD4}"/>
                </a:ext>
              </a:extLst>
            </p:cNvPr>
            <p:cNvSpPr/>
            <p:nvPr/>
          </p:nvSpPr>
          <p:spPr>
            <a:xfrm>
              <a:off x="1126486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77" name="Ovál 76">
              <a:extLst>
                <a:ext uri="{FF2B5EF4-FFF2-40B4-BE49-F238E27FC236}">
                  <a16:creationId xmlns:a16="http://schemas.microsoft.com/office/drawing/2014/main" id="{A0CFE599-D6D8-4DCF-8230-15C9D66CE8EE}"/>
                </a:ext>
              </a:extLst>
            </p:cNvPr>
            <p:cNvSpPr/>
            <p:nvPr/>
          </p:nvSpPr>
          <p:spPr>
            <a:xfrm>
              <a:off x="1342510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3551C200-7AE7-48F0-8BF2-2375889E39CE}"/>
                </a:ext>
              </a:extLst>
            </p:cNvPr>
            <p:cNvSpPr/>
            <p:nvPr/>
          </p:nvSpPr>
          <p:spPr>
            <a:xfrm>
              <a:off x="1558534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FF8B872F-4079-4CBD-9595-DDD011B81FCC}"/>
                </a:ext>
              </a:extLst>
            </p:cNvPr>
            <p:cNvSpPr/>
            <p:nvPr/>
          </p:nvSpPr>
          <p:spPr>
            <a:xfrm>
              <a:off x="1774682" y="6043385"/>
              <a:ext cx="216024" cy="21602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4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Polymerization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leading</a:t>
            </a:r>
            <a:r>
              <a:rPr lang="cs-CZ" sz="3600" b="1" dirty="0">
                <a:ea typeface="+mn-ea"/>
                <a:cs typeface="+mn-cs"/>
              </a:rPr>
              <a:t> to </a:t>
            </a:r>
            <a:r>
              <a:rPr lang="cs-CZ" sz="3600" b="1" dirty="0" err="1">
                <a:ea typeface="+mn-ea"/>
                <a:cs typeface="+mn-cs"/>
              </a:rPr>
              <a:t>copolymer</a:t>
            </a:r>
            <a:endParaRPr lang="cs-CZ" sz="3600" b="1" dirty="0">
              <a:ea typeface="+mn-ea"/>
              <a:cs typeface="+mn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35299"/>
              </p:ext>
            </p:extLst>
          </p:nvPr>
        </p:nvGraphicFramePr>
        <p:xfrm>
          <a:off x="2765461" y="2420888"/>
          <a:ext cx="6661077" cy="3360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0359">
                  <a:extLst>
                    <a:ext uri="{9D8B030D-6E8A-4147-A177-3AD203B41FA5}">
                      <a16:colId xmlns:a16="http://schemas.microsoft.com/office/drawing/2014/main" val="1078968048"/>
                    </a:ext>
                  </a:extLst>
                </a:gridCol>
                <a:gridCol w="2220359">
                  <a:extLst>
                    <a:ext uri="{9D8B030D-6E8A-4147-A177-3AD203B41FA5}">
                      <a16:colId xmlns:a16="http://schemas.microsoft.com/office/drawing/2014/main" val="1704930826"/>
                    </a:ext>
                  </a:extLst>
                </a:gridCol>
                <a:gridCol w="2220359">
                  <a:extLst>
                    <a:ext uri="{9D8B030D-6E8A-4147-A177-3AD203B41FA5}">
                      <a16:colId xmlns:a16="http://schemas.microsoft.com/office/drawing/2014/main" val="4077099122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copolymer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polyreaction</a:t>
                      </a:r>
                      <a:endParaRPr lang="cs-CZ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10785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random</a:t>
                      </a:r>
                      <a:r>
                        <a:rPr lang="cs-CZ" sz="1800" dirty="0" smtClean="0"/>
                        <a:t> (</a:t>
                      </a:r>
                      <a:r>
                        <a:rPr lang="cs-CZ" sz="1800" dirty="0" err="1" smtClean="0"/>
                        <a:t>statistical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radical</a:t>
                      </a:r>
                      <a:endParaRPr lang="cs-C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823437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alternating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radical</a:t>
                      </a:r>
                      <a:r>
                        <a:rPr lang="cs-CZ" dirty="0" smtClean="0"/>
                        <a:t>,</a:t>
                      </a:r>
                      <a:br>
                        <a:rPr lang="cs-CZ" dirty="0" smtClean="0"/>
                      </a:br>
                      <a:r>
                        <a:rPr lang="cs-CZ" dirty="0" err="1" smtClean="0"/>
                        <a:t>polycondensation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5298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block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ionic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120506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grafted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radical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ionic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15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9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2475650"/>
            <a:ext cx="2273711" cy="1510544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Copolymerization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reaction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298870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polymerization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least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monomers</a:t>
            </a:r>
            <a:endParaRPr lang="cs-CZ" dirty="0"/>
          </a:p>
          <a:p>
            <a:r>
              <a:rPr lang="cs-CZ" dirty="0" err="1"/>
              <a:t>e.g</a:t>
            </a:r>
            <a:r>
              <a:rPr lang="cs-CZ" dirty="0"/>
              <a:t>.:</a:t>
            </a:r>
          </a:p>
          <a:p>
            <a:pPr lvl="1"/>
            <a:r>
              <a:rPr lang="cs-CZ" dirty="0" err="1"/>
              <a:t>poly</a:t>
            </a:r>
            <a:r>
              <a:rPr lang="cs-CZ" dirty="0"/>
              <a:t>(</a:t>
            </a:r>
            <a:r>
              <a:rPr lang="cs-CZ" dirty="0" err="1"/>
              <a:t>ethylene</a:t>
            </a:r>
            <a:r>
              <a:rPr lang="cs-CZ" dirty="0"/>
              <a:t>-co-propylene)</a:t>
            </a:r>
          </a:p>
          <a:p>
            <a:pPr lvl="1"/>
            <a:r>
              <a:rPr lang="cs-CZ" dirty="0" err="1"/>
              <a:t>poly</a:t>
            </a:r>
            <a:r>
              <a:rPr lang="cs-CZ" dirty="0"/>
              <a:t>(styrene-co-butadiene)</a:t>
            </a:r>
          </a:p>
          <a:p>
            <a:pPr lvl="1"/>
            <a:r>
              <a:rPr lang="cs-CZ" dirty="0" err="1"/>
              <a:t>poly</a:t>
            </a:r>
            <a:r>
              <a:rPr lang="cs-CZ" dirty="0"/>
              <a:t>(</a:t>
            </a:r>
            <a:r>
              <a:rPr lang="cs-CZ" dirty="0" err="1"/>
              <a:t>vinylidene</a:t>
            </a:r>
            <a:r>
              <a:rPr lang="cs-CZ" dirty="0"/>
              <a:t> chloride-co-vinyl chloride)</a:t>
            </a:r>
          </a:p>
          <a:p>
            <a:pPr lvl="1"/>
            <a:r>
              <a:rPr lang="cs-CZ" dirty="0" err="1"/>
              <a:t>poly</a:t>
            </a:r>
            <a:r>
              <a:rPr lang="cs-CZ" dirty="0"/>
              <a:t>[</a:t>
            </a:r>
            <a:r>
              <a:rPr lang="cs-CZ" dirty="0" err="1"/>
              <a:t>imino</a:t>
            </a:r>
            <a:r>
              <a:rPr lang="cs-CZ" dirty="0"/>
              <a:t>(1,6-</a:t>
            </a:r>
            <a:r>
              <a:rPr lang="cs-CZ" dirty="0" err="1"/>
              <a:t>dioxohexane</a:t>
            </a:r>
            <a:r>
              <a:rPr lang="cs-CZ" dirty="0"/>
              <a:t>-1,6-</a:t>
            </a:r>
            <a:r>
              <a:rPr lang="cs-CZ" dirty="0" err="1"/>
              <a:t>diyl</a:t>
            </a:r>
            <a:r>
              <a:rPr lang="cs-CZ" dirty="0"/>
              <a:t>)</a:t>
            </a:r>
            <a:r>
              <a:rPr lang="cs-CZ" dirty="0" err="1"/>
              <a:t>iminohexane</a:t>
            </a:r>
            <a:r>
              <a:rPr lang="cs-CZ" dirty="0"/>
              <a:t>-1,6-</a:t>
            </a:r>
            <a:r>
              <a:rPr lang="cs-CZ" dirty="0" err="1"/>
              <a:t>diyl</a:t>
            </a:r>
            <a:r>
              <a:rPr lang="cs-CZ" dirty="0"/>
              <a:t>] (</a:t>
            </a:r>
            <a:r>
              <a:rPr lang="cs-CZ" dirty="0" err="1"/>
              <a:t>PA6,6</a:t>
            </a:r>
            <a:r>
              <a:rPr lang="cs-CZ" dirty="0"/>
              <a:t>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4725144"/>
            <a:ext cx="4343126" cy="1145880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8040216" y="2475650"/>
            <a:ext cx="864096" cy="1587514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032104" y="4725144"/>
            <a:ext cx="1728192" cy="1145880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8793038" y="4717752"/>
            <a:ext cx="2271514" cy="1145880"/>
          </a:xfrm>
          <a:prstGeom prst="round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8904312" y="2475650"/>
            <a:ext cx="1152128" cy="593310"/>
          </a:xfrm>
          <a:prstGeom prst="round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Radical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bipolymerization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three types of reactions (same as for radicals)</a:t>
            </a:r>
          </a:p>
          <a:p>
            <a:pPr lvl="1"/>
            <a:r>
              <a:rPr lang="en-US" dirty="0"/>
              <a:t>initiation</a:t>
            </a:r>
          </a:p>
          <a:p>
            <a:pPr lvl="1"/>
            <a:r>
              <a:rPr lang="en-US" dirty="0"/>
              <a:t>promotion</a:t>
            </a:r>
          </a:p>
          <a:p>
            <a:pPr lvl="1"/>
            <a:r>
              <a:rPr lang="en-US" dirty="0"/>
              <a:t>termination</a:t>
            </a:r>
          </a:p>
          <a:p>
            <a:r>
              <a:rPr lang="en-US" dirty="0"/>
              <a:t>in general, the rules of radical </a:t>
            </a:r>
            <a:r>
              <a:rPr lang="en-US" dirty="0" err="1"/>
              <a:t>homopolymerization</a:t>
            </a:r>
            <a:r>
              <a:rPr lang="en-US" dirty="0"/>
              <a:t> apply, but complicated by the possibility of a larger amount of reaction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4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14409</TotalTime>
  <Words>2034</Words>
  <Application>Microsoft Office PowerPoint</Application>
  <PresentationFormat>Širokoúhlá obrazovka</PresentationFormat>
  <Paragraphs>624</Paragraphs>
  <Slides>40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Insula</vt:lpstr>
      <vt:lpstr>Times New Roman</vt:lpstr>
      <vt:lpstr>Verdana</vt:lpstr>
      <vt:lpstr>Motiv Office</vt:lpstr>
      <vt:lpstr>Prezentace aplikace PowerPoint</vt:lpstr>
      <vt:lpstr>Copolymers</vt:lpstr>
      <vt:lpstr>Copolymer</vt:lpstr>
      <vt:lpstr>Pseudocopolymers</vt:lpstr>
      <vt:lpstr>Importance of copolymers</vt:lpstr>
      <vt:lpstr>Types of polymers according to measurements</vt:lpstr>
      <vt:lpstr>Polymerization leading to copolymer</vt:lpstr>
      <vt:lpstr>Copolymerization reaction</vt:lpstr>
      <vt:lpstr>Radical bipolymerization</vt:lpstr>
      <vt:lpstr>Initiation of radical bipolymerization</vt:lpstr>
      <vt:lpstr>Promotion of radical bipolymerization</vt:lpstr>
      <vt:lpstr>Termination of radical bipolymerization</vt:lpstr>
      <vt:lpstr>The ratio of incorporated mers in the copolymer</vt:lpstr>
      <vt:lpstr>Constant concentration of radicals</vt:lpstr>
      <vt:lpstr>Radical ratio of growth centers</vt:lpstr>
      <vt:lpstr>The ratio of incorporated mers in the copolymer (Part II)</vt:lpstr>
      <vt:lpstr>The ratio of incorporated mers in the copolymer (Part III)</vt:lpstr>
      <vt:lpstr>Copolymerization equation</vt:lpstr>
      <vt:lpstr>The ratio of incorporated mers in the copolymer (Part IV)</vt:lpstr>
      <vt:lpstr>The ratio of incorporated mers in the copolymer (Part V)</vt:lpstr>
      <vt:lpstr>Copolymerization diagrams</vt:lpstr>
      <vt:lpstr>Homopolymerization or block copolymerization</vt:lpstr>
      <vt:lpstr>Alternating copolymerization</vt:lpstr>
      <vt:lpstr>Alternating copolymerization</vt:lpstr>
      <vt:lpstr>Side topic: Heteropolyamides</vt:lpstr>
      <vt:lpstr>Statistical (ideal) copolymerization</vt:lpstr>
      <vt:lpstr>Statistical (ideal) copolymerization</vt:lpstr>
      <vt:lpstr>Non-ideal copolymerization</vt:lpstr>
      <vt:lpstr>Non-ideal copolymerization</vt:lpstr>
      <vt:lpstr>Azeotropic and non-azeotropic copolymerization</vt:lpstr>
      <vt:lpstr>Block copolymerization (ionic)</vt:lpstr>
      <vt:lpstr>Block copolymerization – from prepolymers</vt:lpstr>
      <vt:lpstr>Block copolymerization – joining of chains</vt:lpstr>
      <vt:lpstr>Block copolymerization - mastication</vt:lpstr>
      <vt:lpstr>Grafting</vt:lpstr>
      <vt:lpstr>A simplified scheme of graft polymer synthesis</vt:lpstr>
      <vt:lpstr>Grafting of oxirane chains on PA</vt:lpstr>
      <vt:lpstr>Copolymers in practice</vt:lpstr>
      <vt:lpstr>Copolymers in practice</vt:lpstr>
      <vt:lpstr>Thank you for your attention</vt:lpstr>
    </vt:vector>
  </TitlesOfParts>
  <Company>PEGAS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výkon linek</dc:title>
  <dc:creator>Kadlc</dc:creator>
  <cp:lastModifiedBy>Pavel Holec</cp:lastModifiedBy>
  <cp:revision>1052</cp:revision>
  <cp:lastPrinted>2012-10-08T09:32:30Z</cp:lastPrinted>
  <dcterms:created xsi:type="dcterms:W3CDTF">2002-03-19T18:58:51Z</dcterms:created>
  <dcterms:modified xsi:type="dcterms:W3CDTF">2023-12-11T07:35:17Z</dcterms:modified>
</cp:coreProperties>
</file>