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373" r:id="rId2"/>
    <p:sldId id="479" r:id="rId3"/>
    <p:sldId id="483" r:id="rId4"/>
    <p:sldId id="484" r:id="rId5"/>
    <p:sldId id="485" r:id="rId6"/>
    <p:sldId id="486" r:id="rId7"/>
    <p:sldId id="487" r:id="rId8"/>
    <p:sldId id="488" r:id="rId9"/>
    <p:sldId id="489" r:id="rId10"/>
    <p:sldId id="490" r:id="rId11"/>
    <p:sldId id="491" r:id="rId12"/>
    <p:sldId id="492" r:id="rId13"/>
    <p:sldId id="493" r:id="rId14"/>
    <p:sldId id="494" r:id="rId15"/>
    <p:sldId id="495" r:id="rId16"/>
    <p:sldId id="496" r:id="rId17"/>
    <p:sldId id="497" r:id="rId18"/>
    <p:sldId id="498" r:id="rId19"/>
    <p:sldId id="499" r:id="rId20"/>
    <p:sldId id="500" r:id="rId21"/>
    <p:sldId id="501" r:id="rId22"/>
    <p:sldId id="502" r:id="rId23"/>
    <p:sldId id="503" r:id="rId24"/>
    <p:sldId id="504" r:id="rId25"/>
    <p:sldId id="505" r:id="rId26"/>
    <p:sldId id="506" r:id="rId27"/>
    <p:sldId id="507" r:id="rId28"/>
    <p:sldId id="508" r:id="rId29"/>
    <p:sldId id="509" r:id="rId30"/>
    <p:sldId id="510" r:id="rId31"/>
    <p:sldId id="511" r:id="rId32"/>
    <p:sldId id="512" r:id="rId33"/>
    <p:sldId id="513" r:id="rId34"/>
    <p:sldId id="514" r:id="rId35"/>
    <p:sldId id="515" r:id="rId36"/>
    <p:sldId id="516" r:id="rId37"/>
    <p:sldId id="517" r:id="rId38"/>
    <p:sldId id="518" r:id="rId39"/>
    <p:sldId id="519" r:id="rId40"/>
    <p:sldId id="520" r:id="rId41"/>
    <p:sldId id="521" r:id="rId42"/>
    <p:sldId id="522" r:id="rId43"/>
    <p:sldId id="523" r:id="rId44"/>
    <p:sldId id="524" r:id="rId45"/>
    <p:sldId id="525" r:id="rId46"/>
    <p:sldId id="526" r:id="rId47"/>
    <p:sldId id="527" r:id="rId48"/>
    <p:sldId id="528" r:id="rId49"/>
    <p:sldId id="529" r:id="rId50"/>
    <p:sldId id="530" r:id="rId51"/>
    <p:sldId id="531" r:id="rId52"/>
    <p:sldId id="532" r:id="rId53"/>
    <p:sldId id="533" r:id="rId54"/>
    <p:sldId id="534" r:id="rId55"/>
    <p:sldId id="535" r:id="rId56"/>
    <p:sldId id="536" r:id="rId57"/>
    <p:sldId id="537" r:id="rId58"/>
    <p:sldId id="538" r:id="rId59"/>
    <p:sldId id="539" r:id="rId60"/>
    <p:sldId id="374" r:id="rId61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594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1487" autoAdjust="0"/>
  </p:normalViewPr>
  <p:slideViewPr>
    <p:cSldViewPr snapToGrid="0" snapToObjects="1">
      <p:cViewPr varScale="1">
        <p:scale>
          <a:sx n="131" d="100"/>
          <a:sy n="131" d="100"/>
        </p:scale>
        <p:origin x="180" y="4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7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C68B45-3651-144C-9B42-ECFFE3151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957582-AB2F-6945-BF77-BD7DE7B090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67F0-AAF2-1C40-8CBB-C161C73BDB1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4A7D9-EF62-3A47-86DF-C907FD53C5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A8DF4-B159-1F45-A0BE-816E4D0C71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A96C-A851-C743-AA2E-E27D6B4FD2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1871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57925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0298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9430" y="4690756"/>
            <a:ext cx="341728" cy="3385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00B212-B963-B541-AB2C-C86A8356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1" y="1682229"/>
            <a:ext cx="7560000" cy="1800000"/>
          </a:xfrm>
        </p:spPr>
        <p:txBody>
          <a:bodyPr lIns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x-none" sz="4000" dirty="0">
              <a:solidFill>
                <a:schemeClr val="bg1"/>
              </a:solidFill>
            </a:endParaRPr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97640F16-C798-1940-98D0-41B3CDD4C87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2C5AE-0908-474E-8B97-DA6D9E0CBD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119078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300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52000" y="826625"/>
            <a:ext cx="7560000" cy="572701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52000" y="1592352"/>
            <a:ext cx="7560000" cy="280939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7960F43F-42F7-D641-9024-48C8559868BA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17529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accent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164572-F8AE-E149-88BB-9E9CD69986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119078" cy="10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3672909"/>
            <a:ext cx="7560001" cy="1218591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Title Text">
            <a:extLst>
              <a:ext uri="{FF2B5EF4-FFF2-40B4-BE49-F238E27FC236}">
                <a16:creationId xmlns:a16="http://schemas.microsoft.com/office/drawing/2014/main" id="{A72E2942-9AC5-6E47-9216-30E885FB5BD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1999" y="1470590"/>
            <a:ext cx="7560000" cy="1661409"/>
          </a:xfrm>
          <a:prstGeom prst="rect">
            <a:avLst/>
          </a:prstGeom>
        </p:spPr>
        <p:txBody>
          <a:bodyPr lIns="0"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C6354-2DA8-664A-AFE7-A856B90E07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252000"/>
            <a:ext cx="8640000" cy="79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8341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51" r:id="rId2"/>
    <p:sldLayoutId id="2147483671" r:id="rId3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emf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jp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jpe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3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3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emf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4" Type="http://schemas.openxmlformats.org/officeDocument/2006/relationships/image" Target="../media/image1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jpe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png"/><Relationship Id="rId7" Type="http://schemas.openxmlformats.org/officeDocument/2006/relationships/image" Target="../media/image172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10" Type="http://schemas.openxmlformats.org/officeDocument/2006/relationships/image" Target="../media/image175.jpeg"/><Relationship Id="rId4" Type="http://schemas.openxmlformats.org/officeDocument/2006/relationships/image" Target="../media/image169.jpeg"/><Relationship Id="rId9" Type="http://schemas.openxmlformats.org/officeDocument/2006/relationships/image" Target="../media/image17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1.jpeg"/><Relationship Id="rId7" Type="http://schemas.openxmlformats.org/officeDocument/2006/relationships/image" Target="../media/image184.jpe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eg"/><Relationship Id="rId5" Type="http://schemas.openxmlformats.org/officeDocument/2006/relationships/hyperlink" Target="http://cs.wikipedia.org/wiki/Soubor:Ariane5_Bourget_P6230202.JPG" TargetMode="External"/><Relationship Id="rId4" Type="http://schemas.openxmlformats.org/officeDocument/2006/relationships/image" Target="../media/image18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7" Type="http://schemas.openxmlformats.org/officeDocument/2006/relationships/image" Target="../media/image208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042A262-FCF2-BCE2-5F3A-5AAB54BB22F7}"/>
              </a:ext>
            </a:extLst>
          </p:cNvPr>
          <p:cNvSpPr/>
          <p:nvPr/>
        </p:nvSpPr>
        <p:spPr>
          <a:xfrm>
            <a:off x="122830" y="4626591"/>
            <a:ext cx="1815152" cy="40943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0CB2ED24-9373-323A-F44D-629B306A1700}"/>
              </a:ext>
            </a:extLst>
          </p:cNvPr>
          <p:cNvSpPr txBox="1">
            <a:spLocks/>
          </p:cNvSpPr>
          <p:nvPr/>
        </p:nvSpPr>
        <p:spPr>
          <a:xfrm>
            <a:off x="0" y="2593303"/>
            <a:ext cx="9144000" cy="90925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Předmět: Technologie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Přednáška č. 4: Plošné tváření – tažení a nekonvenční </a:t>
            </a:r>
            <a:r>
              <a:rPr kumimoji="0" lang="cs-CZ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metody tváření  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3357E60C-7261-67DD-E247-A1A83B78ED0A}"/>
              </a:ext>
            </a:extLst>
          </p:cNvPr>
          <p:cNvSpPr txBox="1">
            <a:spLocks/>
          </p:cNvSpPr>
          <p:nvPr/>
        </p:nvSpPr>
        <p:spPr>
          <a:xfrm>
            <a:off x="1371600" y="3784561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prstClr val="black"/>
                </a:solidFill>
                <a:latin typeface="Calibri"/>
              </a:rPr>
              <a:t>doc. Ing. Pavel </a:t>
            </a:r>
            <a:r>
              <a:rPr lang="cs-CZ" sz="2000" dirty="0" err="1">
                <a:solidFill>
                  <a:prstClr val="black"/>
                </a:solidFill>
                <a:latin typeface="Calibri"/>
              </a:rPr>
              <a:t>Solfronk</a:t>
            </a:r>
            <a:r>
              <a:rPr lang="cs-CZ" sz="2000" dirty="0">
                <a:solidFill>
                  <a:prstClr val="black"/>
                </a:solidFill>
                <a:latin typeface="Calibri"/>
              </a:rPr>
              <a:t>, Ph.D.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7FEC4D-566D-62FC-27AC-50D32AA8E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24" y="2190102"/>
            <a:ext cx="838200" cy="295275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B3AA00D1-ECF6-BC1F-60F1-1F897DBBAC9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53" y="138226"/>
            <a:ext cx="6602095" cy="85979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9F4396AF-0F65-CDF2-32B0-AD043FA53713}"/>
              </a:ext>
            </a:extLst>
          </p:cNvPr>
          <p:cNvSpPr txBox="1"/>
          <p:nvPr/>
        </p:nvSpPr>
        <p:spPr>
          <a:xfrm>
            <a:off x="1277605" y="1153381"/>
            <a:ext cx="65887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hangingPunct="1"/>
            <a:r>
              <a:rPr lang="cs-CZ" sz="1800" b="1" kern="1200" dirty="0">
                <a:solidFill>
                  <a:prstClr val="black"/>
                </a:solidFill>
                <a:latin typeface="Calibri"/>
              </a:rPr>
              <a:t>Nové možnosti rozvoje vzdělávání na Technické univerzitě v Liberci</a:t>
            </a:r>
          </a:p>
          <a:p>
            <a:pPr algn="ctr" hangingPunct="1"/>
            <a:endParaRPr lang="cs-CZ" sz="800" kern="1200" dirty="0">
              <a:solidFill>
                <a:prstClr val="black"/>
              </a:solidFill>
              <a:latin typeface="Calibri"/>
            </a:endParaRPr>
          </a:p>
          <a:p>
            <a:pPr algn="ctr" hangingPunct="1"/>
            <a:r>
              <a:rPr lang="cs-CZ" b="1" u="sng" kern="1200" dirty="0">
                <a:solidFill>
                  <a:prstClr val="black"/>
                </a:solidFill>
                <a:latin typeface="Calibri"/>
              </a:rPr>
              <a:t>Specifický cíl A3:Tvorba nových profesně zaměřených studijních programů</a:t>
            </a:r>
          </a:p>
          <a:p>
            <a:pPr algn="ctr" hangingPunct="1"/>
            <a:endParaRPr lang="cs-CZ" b="1" u="sng" kern="1200" dirty="0">
              <a:solidFill>
                <a:prstClr val="black"/>
              </a:solidFill>
              <a:latin typeface="Calibri"/>
            </a:endParaRPr>
          </a:p>
          <a:p>
            <a:pPr algn="ctr" hangingPunct="1"/>
            <a:r>
              <a:rPr lang="cs-CZ" sz="1800" b="1" kern="1200" dirty="0">
                <a:solidFill>
                  <a:prstClr val="black"/>
                </a:solidFill>
                <a:latin typeface="Calibri"/>
              </a:rPr>
              <a:t>NPO_TUL_MSMT-16598/2022</a:t>
            </a:r>
          </a:p>
          <a:p>
            <a:pPr hangingPunct="1"/>
            <a:endParaRPr lang="cs-CZ" sz="1800" kern="12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id="{9AD4031E-9A26-401A-8462-1269ED43D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079498"/>
              </p:ext>
            </p:extLst>
          </p:nvPr>
        </p:nvGraphicFramePr>
        <p:xfrm>
          <a:off x="1709420" y="3399258"/>
          <a:ext cx="5725160" cy="182880"/>
        </p:xfrm>
        <a:graphic>
          <a:graphicData uri="http://schemas.openxmlformats.org/drawingml/2006/table">
            <a:tbl>
              <a:tblPr firstRow="1" firstCol="1" bandRow="1"/>
              <a:tblGrid>
                <a:gridCol w="1908175">
                  <a:extLst>
                    <a:ext uri="{9D8B030D-6E8A-4147-A177-3AD203B41FA5}">
                      <a16:colId xmlns:a16="http://schemas.microsoft.com/office/drawing/2014/main" val="222842396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4242503758"/>
                    </a:ext>
                  </a:extLst>
                </a:gridCol>
                <a:gridCol w="1908810">
                  <a:extLst>
                    <a:ext uri="{9D8B030D-6E8A-4147-A177-3AD203B41FA5}">
                      <a16:colId xmlns:a16="http://schemas.microsoft.com/office/drawing/2014/main" val="3883100167"/>
                    </a:ext>
                  </a:extLst>
                </a:gridCol>
              </a:tblGrid>
              <a:tr h="18288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787227"/>
                  </a:ext>
                </a:extLst>
              </a:tr>
            </a:tbl>
          </a:graphicData>
        </a:graphic>
      </p:graphicFrame>
      <p:pic>
        <p:nvPicPr>
          <p:cNvPr id="17" name="Obrázek 31">
            <a:extLst>
              <a:ext uri="{FF2B5EF4-FFF2-40B4-BE49-F238E27FC236}">
                <a16:creationId xmlns:a16="http://schemas.microsoft.com/office/drawing/2014/main" id="{39F76B93-A0F9-97C5-97ED-A4F8C1D4E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19" y="4534853"/>
            <a:ext cx="161925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32">
            <a:extLst>
              <a:ext uri="{FF2B5EF4-FFF2-40B4-BE49-F238E27FC236}">
                <a16:creationId xmlns:a16="http://schemas.microsoft.com/office/drawing/2014/main" id="{5065CCE7-EA3A-A0D2-0D6C-1E1E7B283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17" y="4534853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33" descr="Foto / Photo: Logo MŠMT">
            <a:extLst>
              <a:ext uri="{FF2B5EF4-FFF2-40B4-BE49-F238E27FC236}">
                <a16:creationId xmlns:a16="http://schemas.microsoft.com/office/drawing/2014/main" id="{BDE18A62-B07F-454D-82A3-AB1ECE8C0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90" y="4534853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63200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Tažení bez přidržovače</a:t>
            </a:r>
          </a:p>
        </p:txBody>
      </p:sp>
      <p:sp>
        <p:nvSpPr>
          <p:cNvPr id="4" name="Obdélník 5">
            <a:extLst>
              <a:ext uri="{FF2B5EF4-FFF2-40B4-BE49-F238E27FC236}">
                <a16:creationId xmlns:a16="http://schemas.microsoft.com/office/drawing/2014/main" id="{12760D07-9B37-94F5-81C6-49DAFACAA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2808" y="986377"/>
            <a:ext cx="3508920" cy="200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209" tIns="31105" rIns="62209" bIns="31105">
            <a:spAutoFit/>
          </a:bodyPr>
          <a:lstStyle>
            <a:lvl1pPr marL="285750" indent="-285750"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marL="114300" indent="0" eaLnBrk="1">
              <a:buClr>
                <a:schemeClr val="accent2">
                  <a:lumOff val="21764"/>
                </a:schemeClr>
              </a:buClr>
              <a:buSzPts val="1800"/>
              <a:defRPr/>
            </a:pPr>
            <a:r>
              <a:rPr lang="cs-CZ" altLang="cs-CZ" b="1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Použití </a:t>
            </a:r>
          </a:p>
          <a:p>
            <a:pPr marL="457200" indent="-342900" eaLnBrk="1">
              <a:buClr>
                <a:schemeClr val="accent2">
                  <a:lumOff val="21764"/>
                </a:schemeClr>
              </a:buClr>
              <a:buSzPts val="1800"/>
              <a:buFont typeface="Arial" pitchFamily="34" charset="0"/>
              <a:buChar char="•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tvarově jednoduché a nízké výtažky</a:t>
            </a:r>
          </a:p>
          <a:p>
            <a:pPr marL="457200" indent="-342900" eaLnBrk="1">
              <a:buClr>
                <a:schemeClr val="accent2">
                  <a:lumOff val="21764"/>
                </a:schemeClr>
              </a:buClr>
              <a:buSzPts val="1800"/>
              <a:buFont typeface="Arial" pitchFamily="34" charset="0"/>
              <a:buChar char="•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materiály s větší tloušťkou</a:t>
            </a:r>
          </a:p>
          <a:p>
            <a:pPr marL="457200" indent="-342900" eaLnBrk="1">
              <a:buClr>
                <a:schemeClr val="accent2">
                  <a:lumOff val="21764"/>
                </a:schemeClr>
              </a:buClr>
              <a:buSzPts val="1800"/>
              <a:buFont typeface="Arial" pitchFamily="34" charset="0"/>
              <a:buChar char="•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mělké prolisy s malou hloubkou</a:t>
            </a:r>
          </a:p>
          <a:p>
            <a:pPr marL="457200" indent="-342900" eaLnBrk="1">
              <a:buClr>
                <a:schemeClr val="accent2">
                  <a:lumOff val="21764"/>
                </a:schemeClr>
              </a:buClr>
              <a:buSzPts val="1800"/>
              <a:buFont typeface="Arial" pitchFamily="34" charset="0"/>
              <a:buChar char="•"/>
              <a:defRPr/>
            </a:pPr>
            <a:endParaRPr lang="cs-CZ" altLang="cs-CZ" dirty="0">
              <a:solidFill>
                <a:schemeClr val="accent2">
                  <a:lumOff val="21764"/>
                </a:schemeClr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marL="114300" indent="0" eaLnBrk="1">
              <a:buClr>
                <a:schemeClr val="accent2">
                  <a:lumOff val="21764"/>
                </a:schemeClr>
              </a:buClr>
              <a:buSzPts val="1800"/>
              <a:defRPr/>
            </a:pPr>
            <a:r>
              <a:rPr lang="cs-CZ" altLang="cs-CZ" b="1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Nástroje </a:t>
            </a:r>
          </a:p>
          <a:p>
            <a:pPr marL="457200" indent="-342900" eaLnBrk="1">
              <a:buClr>
                <a:schemeClr val="accent2">
                  <a:lumOff val="21764"/>
                </a:schemeClr>
              </a:buClr>
              <a:buSzPts val="1800"/>
              <a:buFont typeface="Arial" pitchFamily="34" charset="0"/>
              <a:buChar char="•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jednoduchá konstrukce </a:t>
            </a:r>
          </a:p>
          <a:p>
            <a:pPr marL="457200" indent="-342900" eaLnBrk="1">
              <a:buClr>
                <a:schemeClr val="accent2">
                  <a:lumOff val="21764"/>
                </a:schemeClr>
              </a:buClr>
              <a:buSzPts val="1800"/>
              <a:buFont typeface="Arial" pitchFamily="34" charset="0"/>
              <a:buChar char="•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levné</a:t>
            </a:r>
          </a:p>
          <a:p>
            <a:pPr marL="457200" indent="-342900" eaLnBrk="1">
              <a:buClr>
                <a:schemeClr val="accent2">
                  <a:lumOff val="21764"/>
                </a:schemeClr>
              </a:buClr>
              <a:buSzPts val="1800"/>
              <a:buFont typeface="Arial" pitchFamily="34" charset="0"/>
              <a:buChar char="•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spolehlivé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D76D912-1096-1DFC-9E09-B1C4C98B8A87}"/>
              </a:ext>
            </a:extLst>
          </p:cNvPr>
          <p:cNvGrpSpPr/>
          <p:nvPr/>
        </p:nvGrpSpPr>
        <p:grpSpPr>
          <a:xfrm>
            <a:off x="1143000" y="917817"/>
            <a:ext cx="3263583" cy="2819614"/>
            <a:chOff x="113996" y="1893105"/>
            <a:chExt cx="4351444" cy="3759485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FE28756E-D308-5806-1FD4-1A565A275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96" y="1893105"/>
              <a:ext cx="4351444" cy="3639793"/>
            </a:xfrm>
            <a:prstGeom prst="rect">
              <a:avLst/>
            </a:prstGeom>
          </p:spPr>
        </p:pic>
        <p:sp>
          <p:nvSpPr>
            <p:cNvPr id="10" name="Textové pole 2">
              <a:extLst>
                <a:ext uri="{FF2B5EF4-FFF2-40B4-BE49-F238E27FC236}">
                  <a16:creationId xmlns:a16="http://schemas.microsoft.com/office/drawing/2014/main" id="{CED2B6F3-5DD4-CEB5-7FB6-BA640110DA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6736" y="2600664"/>
              <a:ext cx="676335" cy="220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750" b="1" dirty="0">
                  <a:latin typeface="Arial"/>
                  <a:ea typeface="Calibri"/>
                  <a:cs typeface="Times New Roman"/>
                </a:rPr>
                <a:t>Tažník</a:t>
              </a:r>
              <a:endParaRPr lang="cs-CZ" sz="825" dirty="0"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id="{A92BFE9C-859D-1C2C-0C4A-B2A5FC2A54C9}"/>
                </a:ext>
              </a:extLst>
            </p:cNvPr>
            <p:cNvCxnSpPr/>
            <p:nvPr/>
          </p:nvCxnSpPr>
          <p:spPr>
            <a:xfrm flipV="1">
              <a:off x="3048560" y="2826108"/>
              <a:ext cx="307019" cy="332409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ové pole 2">
              <a:extLst>
                <a:ext uri="{FF2B5EF4-FFF2-40B4-BE49-F238E27FC236}">
                  <a16:creationId xmlns:a16="http://schemas.microsoft.com/office/drawing/2014/main" id="{197DA472-BDA9-8B78-EC06-FD2BF1BB61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6590" y="5432325"/>
              <a:ext cx="676335" cy="220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750" b="1" dirty="0">
                  <a:latin typeface="Arial"/>
                  <a:ea typeface="Calibri"/>
                  <a:cs typeface="Times New Roman"/>
                </a:rPr>
                <a:t>Tažnice</a:t>
              </a:r>
              <a:endParaRPr lang="cs-CZ" sz="825" dirty="0"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6C2E6E52-D18C-436D-7E09-E57DC908CF9F}"/>
                </a:ext>
              </a:extLst>
            </p:cNvPr>
            <p:cNvCxnSpPr/>
            <p:nvPr/>
          </p:nvCxnSpPr>
          <p:spPr>
            <a:xfrm flipH="1">
              <a:off x="3368057" y="5051753"/>
              <a:ext cx="304453" cy="403665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 pole 2">
              <a:extLst>
                <a:ext uri="{FF2B5EF4-FFF2-40B4-BE49-F238E27FC236}">
                  <a16:creationId xmlns:a16="http://schemas.microsoft.com/office/drawing/2014/main" id="{7763C122-81CF-C51F-966E-70B64DAB29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2225" y="5291975"/>
              <a:ext cx="676335" cy="220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750" b="1" dirty="0">
                  <a:latin typeface="Arial"/>
                  <a:ea typeface="Calibri"/>
                  <a:cs typeface="Times New Roman"/>
                </a:rPr>
                <a:t>Plech</a:t>
              </a:r>
              <a:endParaRPr lang="cs-CZ" sz="825" dirty="0"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5" name="Přímá spojnice se šipkou 14">
              <a:extLst>
                <a:ext uri="{FF2B5EF4-FFF2-40B4-BE49-F238E27FC236}">
                  <a16:creationId xmlns:a16="http://schemas.microsoft.com/office/drawing/2014/main" id="{4A8E59DC-FE91-41DC-BC02-5FFB6A51672D}"/>
                </a:ext>
              </a:extLst>
            </p:cNvPr>
            <p:cNvCxnSpPr/>
            <p:nvPr/>
          </p:nvCxnSpPr>
          <p:spPr>
            <a:xfrm flipH="1">
              <a:off x="2672504" y="5013502"/>
              <a:ext cx="76741" cy="287964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2F9E8ABE-A505-6624-AED9-7F8E296AC1C8}"/>
              </a:ext>
            </a:extLst>
          </p:cNvPr>
          <p:cNvGrpSpPr/>
          <p:nvPr/>
        </p:nvGrpSpPr>
        <p:grpSpPr>
          <a:xfrm>
            <a:off x="1234617" y="3773311"/>
            <a:ext cx="6457027" cy="924926"/>
            <a:chOff x="122155" y="5624766"/>
            <a:chExt cx="8609369" cy="1233234"/>
          </a:xfrm>
        </p:grpSpPr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EFC032D3-219C-E2F0-A7E5-2727E1939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6059" r="8261" b="15197"/>
            <a:stretch/>
          </p:blipFill>
          <p:spPr>
            <a:xfrm>
              <a:off x="122155" y="5729998"/>
              <a:ext cx="2177403" cy="919743"/>
            </a:xfrm>
            <a:prstGeom prst="rect">
              <a:avLst/>
            </a:prstGeom>
          </p:spPr>
        </p:pic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95D6A92C-B6D6-B4F2-7412-886A5B2E6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8" t="23119" r="9901" b="12426"/>
            <a:stretch/>
          </p:blipFill>
          <p:spPr>
            <a:xfrm>
              <a:off x="2455044" y="5801950"/>
              <a:ext cx="2051725" cy="995523"/>
            </a:xfrm>
            <a:prstGeom prst="rect">
              <a:avLst/>
            </a:prstGeom>
          </p:spPr>
        </p:pic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8DCD5208-0564-8646-95B8-222E86540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89" t="21527" r="11650" b="9717"/>
            <a:stretch/>
          </p:blipFill>
          <p:spPr>
            <a:xfrm>
              <a:off x="4661452" y="5806287"/>
              <a:ext cx="1939561" cy="1051713"/>
            </a:xfrm>
            <a:prstGeom prst="rect">
              <a:avLst/>
            </a:prstGeom>
          </p:spPr>
        </p:pic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DCFF0D82-21BF-B700-C048-8A3F14086D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70" t="20040" r="16660" b="2940"/>
            <a:stretch/>
          </p:blipFill>
          <p:spPr>
            <a:xfrm>
              <a:off x="7056783" y="5624766"/>
              <a:ext cx="1674741" cy="1233234"/>
            </a:xfrm>
            <a:prstGeom prst="rect">
              <a:avLst/>
            </a:prstGeom>
          </p:spPr>
        </p:pic>
      </p:grpSp>
      <p:sp>
        <p:nvSpPr>
          <p:cNvPr id="21" name="Obdélník 5">
            <a:extLst>
              <a:ext uri="{FF2B5EF4-FFF2-40B4-BE49-F238E27FC236}">
                <a16:creationId xmlns:a16="http://schemas.microsoft.com/office/drawing/2014/main" id="{77BC1AA2-4795-30FE-FA63-AF193D8D9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669" y="3428007"/>
            <a:ext cx="2628116" cy="2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09" tIns="31105" rIns="62209" bIns="31105">
            <a:spAutoFit/>
          </a:bodyPr>
          <a:lstStyle>
            <a:lvl1pPr marL="285750" indent="-285750"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marL="0" indent="0" eaLnBrk="1"/>
            <a:r>
              <a:rPr lang="cs-CZ" altLang="cs-CZ" sz="1050" b="1" dirty="0">
                <a:solidFill>
                  <a:srgbClr val="FF0000"/>
                </a:solidFill>
              </a:rPr>
              <a:t>Nebezpečí zvlnění výlisku !!!</a:t>
            </a:r>
          </a:p>
        </p:txBody>
      </p:sp>
      <p:sp>
        <p:nvSpPr>
          <p:cNvPr id="22" name="Šipka doprava 93">
            <a:extLst>
              <a:ext uri="{FF2B5EF4-FFF2-40B4-BE49-F238E27FC236}">
                <a16:creationId xmlns:a16="http://schemas.microsoft.com/office/drawing/2014/main" id="{4DED2C93-4E0F-BB8E-CFB7-7139AF31C88E}"/>
              </a:ext>
            </a:extLst>
          </p:cNvPr>
          <p:cNvSpPr/>
          <p:nvPr/>
        </p:nvSpPr>
        <p:spPr>
          <a:xfrm>
            <a:off x="3078798" y="4652841"/>
            <a:ext cx="1825201" cy="129855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</p:spTree>
    <p:extLst>
      <p:ext uri="{BB962C8B-B14F-4D97-AF65-F5344CB8AC3E}">
        <p14:creationId xmlns:p14="http://schemas.microsoft.com/office/powerpoint/2010/main" val="144718608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Tažení bez přidržovače</a:t>
            </a:r>
          </a:p>
        </p:txBody>
      </p:sp>
      <p:pic>
        <p:nvPicPr>
          <p:cNvPr id="4" name="mala sila.wmv">
            <a:hlinkClick r:id="" action="ppaction://media"/>
            <a:extLst>
              <a:ext uri="{FF2B5EF4-FFF2-40B4-BE49-F238E27FC236}">
                <a16:creationId xmlns:a16="http://schemas.microsoft.com/office/drawing/2014/main" id="{8BD4BF1E-85FA-9482-5E53-DC4CDDC3DF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609" t="6884" r="19457" b="3371"/>
          <a:stretch/>
        </p:blipFill>
        <p:spPr>
          <a:xfrm>
            <a:off x="1542265" y="860073"/>
            <a:ext cx="4979470" cy="399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749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Výpočet počtu tahů</a:t>
            </a:r>
          </a:p>
        </p:txBody>
      </p:sp>
      <p:sp>
        <p:nvSpPr>
          <p:cNvPr id="4" name="Obdélník 11">
            <a:extLst>
              <a:ext uri="{FF2B5EF4-FFF2-40B4-BE49-F238E27FC236}">
                <a16:creationId xmlns:a16="http://schemas.microsoft.com/office/drawing/2014/main" id="{51305021-99BE-FBEC-D630-D97B9DF28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1" y="1080239"/>
            <a:ext cx="5608252" cy="157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09" tIns="31105" rIns="62209" bIns="31105">
            <a:spAutoFit/>
          </a:bodyPr>
          <a:lstStyle/>
          <a:p>
            <a:pPr marL="457200" indent="-342900">
              <a:buClr>
                <a:schemeClr val="accent2">
                  <a:lumOff val="21764"/>
                </a:schemeClr>
              </a:buClr>
              <a:buSzPts val="1800"/>
              <a:buFont typeface="Arial" pitchFamily="34" charset="0"/>
              <a:buChar char="•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pro výrobky s malým průměrem a velkou výškou je nutné použít více operační tažení</a:t>
            </a:r>
          </a:p>
          <a:p>
            <a:pPr marL="457200" indent="-342900">
              <a:buClr>
                <a:schemeClr val="accent2">
                  <a:lumOff val="21764"/>
                </a:schemeClr>
              </a:buClr>
              <a:buSzPts val="1800"/>
              <a:buFont typeface="Arial" pitchFamily="34" charset="0"/>
              <a:buChar char="•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výrobek je zhotovován postupně v jednotlivých tazích</a:t>
            </a:r>
          </a:p>
          <a:p>
            <a:pPr marL="457200" indent="-342900">
              <a:buClr>
                <a:schemeClr val="accent2">
                  <a:lumOff val="21764"/>
                </a:schemeClr>
              </a:buClr>
              <a:buSzPts val="1800"/>
              <a:buFont typeface="Arial" pitchFamily="34" charset="0"/>
              <a:buChar char="•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deformace mezi jednotlivými operacemi tažení je dána stupněm tažení m </a:t>
            </a:r>
          </a:p>
          <a:p>
            <a:pPr marL="457200" indent="-342900">
              <a:buClr>
                <a:schemeClr val="accent2">
                  <a:lumOff val="21764"/>
                </a:schemeClr>
              </a:buClr>
              <a:buSzPts val="1800"/>
              <a:buFont typeface="Arial" pitchFamily="34" charset="0"/>
              <a:buChar char="•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v každé z operací tažení nesmí být vyčerpána deformační schopnost materiály, v opačném případě dojde k poškození výtažku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511C878-4673-426B-09B8-622E3FFE4B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18" y="3513511"/>
            <a:ext cx="4347693" cy="1275655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B79D8623-87EE-7E13-320F-E3D179EC3F35}"/>
              </a:ext>
            </a:extLst>
          </p:cNvPr>
          <p:cNvGrpSpPr/>
          <p:nvPr/>
        </p:nvGrpSpPr>
        <p:grpSpPr>
          <a:xfrm>
            <a:off x="5707350" y="1093680"/>
            <a:ext cx="3234458" cy="3098250"/>
            <a:chOff x="4849900" y="1458240"/>
            <a:chExt cx="4312610" cy="4131000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D7DF86BC-854A-0900-E359-01AB85AB2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684" y="1458240"/>
              <a:ext cx="4059826" cy="4131000"/>
            </a:xfrm>
            <a:prstGeom prst="rect">
              <a:avLst/>
            </a:prstGeom>
          </p:spPr>
        </p:pic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1B8CB692-36B7-612D-52B0-569C00A71FD4}"/>
                </a:ext>
              </a:extLst>
            </p:cNvPr>
            <p:cNvGrpSpPr/>
            <p:nvPr/>
          </p:nvGrpSpPr>
          <p:grpSpPr>
            <a:xfrm>
              <a:off x="4849900" y="2403344"/>
              <a:ext cx="3547525" cy="2989000"/>
              <a:chOff x="4849900" y="2403344"/>
              <a:chExt cx="3547525" cy="2989000"/>
            </a:xfrm>
          </p:grpSpPr>
          <p:sp>
            <p:nvSpPr>
              <p:cNvPr id="12" name="Obdélník 14">
                <a:extLst>
                  <a:ext uri="{FF2B5EF4-FFF2-40B4-BE49-F238E27FC236}">
                    <a16:creationId xmlns:a16="http://schemas.microsoft.com/office/drawing/2014/main" id="{5406C14F-1C7B-457E-0BE8-51F70078B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7076" y="5093144"/>
                <a:ext cx="620287" cy="29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2209" tIns="31105" rIns="62209" bIns="31105">
                <a:spAutoFit/>
              </a:bodyPr>
              <a:lstStyle/>
              <a:p>
                <a:pPr>
                  <a:buFontTx/>
                  <a:buNone/>
                </a:pPr>
                <a:r>
                  <a:rPr lang="cs-CZ" altLang="cs-CZ" sz="1050" b="1" dirty="0">
                    <a:cs typeface="Times New Roman" pitchFamily="18" charset="0"/>
                    <a:sym typeface="Symbol"/>
                  </a:rPr>
                  <a:t> </a:t>
                </a:r>
                <a:r>
                  <a:rPr lang="cs-CZ" altLang="cs-CZ" sz="1050" b="1" dirty="0">
                    <a:cs typeface="Times New Roman" pitchFamily="18" charset="0"/>
                  </a:rPr>
                  <a:t>D</a:t>
                </a:r>
                <a:r>
                  <a:rPr lang="cs-CZ" altLang="cs-CZ" sz="1050" b="1" baseline="-25000" dirty="0">
                    <a:solidFill>
                      <a:schemeClr val="tx1"/>
                    </a:solidFill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13" name="Obdélník 14">
                <a:extLst>
                  <a:ext uri="{FF2B5EF4-FFF2-40B4-BE49-F238E27FC236}">
                    <a16:creationId xmlns:a16="http://schemas.microsoft.com/office/drawing/2014/main" id="{3603B715-92F5-A0E3-86C3-18A706FDF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212" y="4816363"/>
                <a:ext cx="792313" cy="29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2209" tIns="31105" rIns="62209" bIns="31105">
                <a:spAutoFit/>
              </a:bodyPr>
              <a:lstStyle/>
              <a:p>
                <a:pPr>
                  <a:buFontTx/>
                  <a:buNone/>
                </a:pPr>
                <a:r>
                  <a:rPr lang="cs-CZ" altLang="cs-CZ" sz="1050" b="1" dirty="0">
                    <a:cs typeface="Times New Roman" pitchFamily="18" charset="0"/>
                    <a:sym typeface="Symbol"/>
                  </a:rPr>
                  <a:t> </a:t>
                </a:r>
                <a:r>
                  <a:rPr lang="cs-CZ" altLang="cs-CZ" sz="1050" b="1" dirty="0">
                    <a:cs typeface="Times New Roman" pitchFamily="18" charset="0"/>
                  </a:rPr>
                  <a:t>d</a:t>
                </a:r>
                <a:r>
                  <a:rPr lang="cs-CZ" altLang="cs-CZ" sz="1050" b="1" baseline="-25000" dirty="0">
                    <a:solidFill>
                      <a:schemeClr val="tx1"/>
                    </a:solidFill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14" name="Obdélník 14">
                <a:extLst>
                  <a:ext uri="{FF2B5EF4-FFF2-40B4-BE49-F238E27FC236}">
                    <a16:creationId xmlns:a16="http://schemas.microsoft.com/office/drawing/2014/main" id="{0F63B5DF-D9D2-65B1-74B0-41091675C4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5436" y="4537707"/>
                <a:ext cx="659521" cy="29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2209" tIns="31105" rIns="62209" bIns="31105">
                <a:spAutoFit/>
              </a:bodyPr>
              <a:lstStyle/>
              <a:p>
                <a:pPr>
                  <a:buFontTx/>
                  <a:buNone/>
                </a:pPr>
                <a:r>
                  <a:rPr lang="cs-CZ" altLang="cs-CZ" sz="1050" b="1" dirty="0">
                    <a:cs typeface="Times New Roman" pitchFamily="18" charset="0"/>
                    <a:sym typeface="Symbol"/>
                  </a:rPr>
                  <a:t> </a:t>
                </a:r>
                <a:r>
                  <a:rPr lang="cs-CZ" altLang="cs-CZ" sz="1050" b="1" dirty="0">
                    <a:cs typeface="Times New Roman" pitchFamily="18" charset="0"/>
                  </a:rPr>
                  <a:t>d</a:t>
                </a:r>
                <a:r>
                  <a:rPr lang="cs-CZ" altLang="cs-CZ" sz="1050" b="1" baseline="-25000" dirty="0">
                    <a:cs typeface="Times New Roman" pitchFamily="18" charset="0"/>
                  </a:rPr>
                  <a:t>2</a:t>
                </a:r>
                <a:endParaRPr lang="cs-CZ" altLang="cs-CZ" sz="1050" b="1" baseline="-25000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5" name="Obdélník 14">
                <a:extLst>
                  <a:ext uri="{FF2B5EF4-FFF2-40B4-BE49-F238E27FC236}">
                    <a16:creationId xmlns:a16="http://schemas.microsoft.com/office/drawing/2014/main" id="{610D67BA-6107-08A3-C1AF-91ECE75C1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24726" y="3977805"/>
                <a:ext cx="774539" cy="29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2209" tIns="31105" rIns="62209" bIns="31105">
                <a:spAutoFit/>
              </a:bodyPr>
              <a:lstStyle/>
              <a:p>
                <a:pPr>
                  <a:buFontTx/>
                  <a:buNone/>
                </a:pPr>
                <a:r>
                  <a:rPr lang="cs-CZ" altLang="cs-CZ" sz="1050" b="1" dirty="0">
                    <a:cs typeface="Times New Roman" pitchFamily="18" charset="0"/>
                    <a:sym typeface="Symbol"/>
                  </a:rPr>
                  <a:t> </a:t>
                </a:r>
                <a:r>
                  <a:rPr lang="cs-CZ" altLang="cs-CZ" sz="1050" b="1" dirty="0" err="1">
                    <a:cs typeface="Times New Roman" pitchFamily="18" charset="0"/>
                  </a:rPr>
                  <a:t>d</a:t>
                </a:r>
                <a:r>
                  <a:rPr lang="cs-CZ" altLang="cs-CZ" sz="1050" b="1" baseline="-25000" dirty="0" err="1">
                    <a:solidFill>
                      <a:schemeClr val="tx1"/>
                    </a:solidFill>
                    <a:cs typeface="Times New Roman" pitchFamily="18" charset="0"/>
                  </a:rPr>
                  <a:t>n</a:t>
                </a:r>
                <a:endParaRPr lang="cs-CZ" altLang="cs-CZ" sz="1050" b="1" baseline="-25000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6" name="Obdélník 14">
                <a:extLst>
                  <a:ext uri="{FF2B5EF4-FFF2-40B4-BE49-F238E27FC236}">
                    <a16:creationId xmlns:a16="http://schemas.microsoft.com/office/drawing/2014/main" id="{D1D8DAED-0869-1CE4-FFC4-38DC1B06B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1198" y="4255257"/>
                <a:ext cx="916227" cy="29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2209" tIns="31105" rIns="62209" bIns="31105">
                <a:spAutoFit/>
              </a:bodyPr>
              <a:lstStyle/>
              <a:p>
                <a:pPr>
                  <a:buFontTx/>
                  <a:buNone/>
                </a:pPr>
                <a:r>
                  <a:rPr lang="cs-CZ" altLang="cs-CZ" sz="1050" b="1" dirty="0">
                    <a:cs typeface="Times New Roman" pitchFamily="18" charset="0"/>
                    <a:sym typeface="Symbol"/>
                  </a:rPr>
                  <a:t> </a:t>
                </a:r>
                <a:r>
                  <a:rPr lang="cs-CZ" altLang="cs-CZ" sz="1050" b="1" dirty="0">
                    <a:cs typeface="Times New Roman" pitchFamily="18" charset="0"/>
                  </a:rPr>
                  <a:t>d</a:t>
                </a:r>
                <a:r>
                  <a:rPr lang="cs-CZ" altLang="cs-CZ" sz="1050" b="1" baseline="-25000" dirty="0">
                    <a:solidFill>
                      <a:schemeClr val="tx1"/>
                    </a:solidFill>
                    <a:cs typeface="Times New Roman" pitchFamily="18" charset="0"/>
                  </a:rPr>
                  <a:t>n-1</a:t>
                </a:r>
              </a:p>
            </p:txBody>
          </p:sp>
          <p:sp>
            <p:nvSpPr>
              <p:cNvPr id="17" name="Obdélník 14">
                <a:extLst>
                  <a:ext uri="{FF2B5EF4-FFF2-40B4-BE49-F238E27FC236}">
                    <a16:creationId xmlns:a16="http://schemas.microsoft.com/office/drawing/2014/main" id="{790B74A9-29FF-612A-D946-C113EB9B7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873490" y="3579520"/>
                <a:ext cx="422141" cy="29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2209" tIns="31105" rIns="62209" bIns="31105">
                <a:spAutoFit/>
              </a:bodyPr>
              <a:lstStyle/>
              <a:p>
                <a:pPr>
                  <a:buFontTx/>
                  <a:buNone/>
                </a:pPr>
                <a:r>
                  <a:rPr lang="cs-CZ" altLang="cs-CZ" sz="1050" b="1" dirty="0">
                    <a:cs typeface="Times New Roman" pitchFamily="18" charset="0"/>
                  </a:rPr>
                  <a:t>h</a:t>
                </a:r>
                <a:r>
                  <a:rPr lang="cs-CZ" altLang="cs-CZ" sz="1050" b="1" baseline="-25000" dirty="0">
                    <a:solidFill>
                      <a:schemeClr val="tx1"/>
                    </a:solidFill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18" name="Obdélník 14">
                <a:extLst>
                  <a:ext uri="{FF2B5EF4-FFF2-40B4-BE49-F238E27FC236}">
                    <a16:creationId xmlns:a16="http://schemas.microsoft.com/office/drawing/2014/main" id="{5D33908B-B194-F239-CAB7-3568227FA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562893" y="3302814"/>
                <a:ext cx="422141" cy="29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2209" tIns="31105" rIns="62209" bIns="31105">
                <a:spAutoFit/>
              </a:bodyPr>
              <a:lstStyle/>
              <a:p>
                <a:pPr>
                  <a:buFontTx/>
                  <a:buNone/>
                </a:pPr>
                <a:r>
                  <a:rPr lang="cs-CZ" altLang="cs-CZ" sz="1050" b="1" dirty="0">
                    <a:cs typeface="Times New Roman" pitchFamily="18" charset="0"/>
                  </a:rPr>
                  <a:t>h</a:t>
                </a:r>
                <a:r>
                  <a:rPr lang="cs-CZ" altLang="cs-CZ" sz="1050" b="1" baseline="-25000" dirty="0">
                    <a:solidFill>
                      <a:schemeClr val="tx1"/>
                    </a:solidFill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19" name="Obdélník 14">
                <a:extLst>
                  <a:ext uri="{FF2B5EF4-FFF2-40B4-BE49-F238E27FC236}">
                    <a16:creationId xmlns:a16="http://schemas.microsoft.com/office/drawing/2014/main" id="{0FBF65E4-AEE2-437D-4829-2A97FB9F86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695955" y="2557289"/>
                <a:ext cx="607089" cy="29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2209" tIns="31105" rIns="62209" bIns="31105">
                <a:spAutoFit/>
              </a:bodyPr>
              <a:lstStyle/>
              <a:p>
                <a:pPr>
                  <a:buFontTx/>
                  <a:buNone/>
                </a:pPr>
                <a:r>
                  <a:rPr lang="cs-CZ" altLang="cs-CZ" sz="1050" b="1" dirty="0" err="1">
                    <a:cs typeface="Times New Roman" pitchFamily="18" charset="0"/>
                  </a:rPr>
                  <a:t>h</a:t>
                </a:r>
                <a:r>
                  <a:rPr lang="cs-CZ" altLang="cs-CZ" sz="1050" b="1" baseline="-25000" dirty="0" err="1">
                    <a:solidFill>
                      <a:schemeClr val="tx1"/>
                    </a:solidFill>
                    <a:cs typeface="Times New Roman" pitchFamily="18" charset="0"/>
                  </a:rPr>
                  <a:t>n</a:t>
                </a:r>
                <a:endParaRPr lang="cs-CZ" altLang="cs-CZ" sz="1050" b="1" baseline="-25000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0" name="Obdélník 14">
                <a:extLst>
                  <a:ext uri="{FF2B5EF4-FFF2-40B4-BE49-F238E27FC236}">
                    <a16:creationId xmlns:a16="http://schemas.microsoft.com/office/drawing/2014/main" id="{E2958D14-15A4-CA93-C507-AC1F11647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078903" y="2872324"/>
                <a:ext cx="607089" cy="29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2209" tIns="31105" rIns="62209" bIns="31105">
                <a:spAutoFit/>
              </a:bodyPr>
              <a:lstStyle/>
              <a:p>
                <a:pPr>
                  <a:buFontTx/>
                  <a:buNone/>
                </a:pPr>
                <a:r>
                  <a:rPr lang="cs-CZ" altLang="cs-CZ" sz="1050" b="1" dirty="0">
                    <a:cs typeface="Times New Roman" pitchFamily="18" charset="0"/>
                  </a:rPr>
                  <a:t>h</a:t>
                </a:r>
                <a:r>
                  <a:rPr lang="cs-CZ" altLang="cs-CZ" sz="1050" b="1" baseline="-25000" dirty="0">
                    <a:solidFill>
                      <a:schemeClr val="tx1"/>
                    </a:solidFill>
                    <a:cs typeface="Times New Roman" pitchFamily="18" charset="0"/>
                  </a:rPr>
                  <a:t>n-1</a:t>
                </a: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ovéPole 20">
                <a:extLst>
                  <a:ext uri="{FF2B5EF4-FFF2-40B4-BE49-F238E27FC236}">
                    <a16:creationId xmlns:a16="http://schemas.microsoft.com/office/drawing/2014/main" id="{AD070FE5-ACAB-8A06-E1A1-1B2CC1E76354}"/>
                  </a:ext>
                </a:extLst>
              </p:cNvPr>
              <p:cNvSpPr txBox="1"/>
              <p:nvPr/>
            </p:nvSpPr>
            <p:spPr>
              <a:xfrm>
                <a:off x="702695" y="3290999"/>
                <a:ext cx="1342483" cy="571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sz="1500">
                          <a:latin typeface="Cambria Math"/>
                        </a:rPr>
                        <m:t>m</m:t>
                      </m:r>
                      <m:r>
                        <a:rPr lang="cs-CZ" sz="15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500">
                                  <a:latin typeface="Cambria Math"/>
                                  <a:ea typeface="Cambria Math"/>
                                </a:rPr>
                                <m:t>∅</m:t>
                              </m:r>
                              <m:r>
                                <m:rPr>
                                  <m:sty m:val="p"/>
                                </m:rPr>
                                <a:rPr lang="cs-CZ" sz="1500">
                                  <a:latin typeface="Cambria Math"/>
                                </a:rPr>
                                <m:t>d</m:t>
                              </m:r>
                            </m:e>
                            <m:sub>
                              <m:r>
                                <a:rPr lang="cs-CZ" sz="150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500">
                                  <a:latin typeface="Cambria Math"/>
                                  <a:ea typeface="Cambria Math"/>
                                </a:rPr>
                                <m:t>∅</m:t>
                              </m:r>
                              <m:r>
                                <m:rPr>
                                  <m:sty m:val="p"/>
                                </m:rPr>
                                <a:rPr lang="cs-CZ" sz="1500">
                                  <a:latin typeface="Cambria Math"/>
                                </a:rPr>
                                <m:t>D</m:t>
                              </m:r>
                            </m:e>
                            <m:sub>
                              <m:r>
                                <a:rPr lang="cs-CZ" sz="150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cs-CZ" sz="15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50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cs-CZ" sz="1500">
                              <a:latin typeface="Cambria Math"/>
                            </a:rPr>
                            <m:t>k</m:t>
                          </m:r>
                        </m:den>
                      </m:f>
                    </m:oMath>
                  </m:oMathPara>
                </a14:m>
                <a:endParaRPr lang="cs-CZ" sz="1500" dirty="0"/>
              </a:p>
            </p:txBody>
          </p:sp>
        </mc:Choice>
        <mc:Fallback>
          <p:sp>
            <p:nvSpPr>
              <p:cNvPr id="21" name="TextovéPole 20">
                <a:extLst>
                  <a:ext uri="{FF2B5EF4-FFF2-40B4-BE49-F238E27FC236}">
                    <a16:creationId xmlns:a16="http://schemas.microsoft.com/office/drawing/2014/main" id="{AD070FE5-ACAB-8A06-E1A1-1B2CC1E76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95" y="3290999"/>
                <a:ext cx="1342483" cy="5716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Skupina 21">
            <a:extLst>
              <a:ext uri="{FF2B5EF4-FFF2-40B4-BE49-F238E27FC236}">
                <a16:creationId xmlns:a16="http://schemas.microsoft.com/office/drawing/2014/main" id="{6707B147-9392-A63C-E22D-134DCDC632D3}"/>
              </a:ext>
            </a:extLst>
          </p:cNvPr>
          <p:cNvGrpSpPr/>
          <p:nvPr/>
        </p:nvGrpSpPr>
        <p:grpSpPr>
          <a:xfrm>
            <a:off x="702695" y="2693188"/>
            <a:ext cx="3175921" cy="571503"/>
            <a:chOff x="386535" y="3644828"/>
            <a:chExt cx="4234562" cy="76200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ovéPole 22">
                  <a:extLst>
                    <a:ext uri="{FF2B5EF4-FFF2-40B4-BE49-F238E27FC236}">
                      <a16:creationId xmlns:a16="http://schemas.microsoft.com/office/drawing/2014/main" id="{6CF949E3-2ED2-B3A6-3CFD-E2BA66439CD5}"/>
                    </a:ext>
                  </a:extLst>
                </p:cNvPr>
                <p:cNvSpPr txBox="1"/>
                <p:nvPr/>
              </p:nvSpPr>
              <p:spPr>
                <a:xfrm>
                  <a:off x="386535" y="3644829"/>
                  <a:ext cx="1235039" cy="7603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cs-CZ" sz="1500">
                            <a:latin typeface="Cambria Math"/>
                          </a:rPr>
                          <m:t>k</m:t>
                        </m:r>
                        <m:r>
                          <a:rPr lang="cs-CZ" sz="150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cs-CZ" sz="15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cs-CZ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1500">
                                    <a:latin typeface="Cambria Math"/>
                                    <a:ea typeface="Cambria Math"/>
                                  </a:rPr>
                                  <m:t>∅</m:t>
                                </m:r>
                                <m:r>
                                  <m:rPr>
                                    <m:sty m:val="p"/>
                                  </m:rPr>
                                  <a:rPr lang="cs-CZ" sz="1500">
                                    <a:latin typeface="Cambria Math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a:rPr lang="cs-CZ" sz="150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cs-CZ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1500">
                                    <a:latin typeface="Cambria Math"/>
                                    <a:ea typeface="Cambria Math"/>
                                  </a:rPr>
                                  <m:t>∅</m:t>
                                </m:r>
                                <m:r>
                                  <m:rPr>
                                    <m:sty m:val="p"/>
                                  </m:rPr>
                                  <a:rPr lang="cs-CZ" sz="1500">
                                    <a:latin typeface="Cambria Math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a:rPr lang="cs-CZ" sz="150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cs-CZ" sz="1500" dirty="0"/>
                </a:p>
              </p:txBody>
            </p:sp>
          </mc:Choice>
          <mc:Fallback>
            <p:sp>
              <p:nvSpPr>
                <p:cNvPr id="23" name="TextovéPole 22">
                  <a:extLst>
                    <a:ext uri="{FF2B5EF4-FFF2-40B4-BE49-F238E27FC236}">
                      <a16:creationId xmlns:a16="http://schemas.microsoft.com/office/drawing/2014/main" id="{6CF949E3-2ED2-B3A6-3CFD-E2BA66439C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535" y="3644829"/>
                  <a:ext cx="1235039" cy="76037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ovéPole 23">
                  <a:extLst>
                    <a:ext uri="{FF2B5EF4-FFF2-40B4-BE49-F238E27FC236}">
                      <a16:creationId xmlns:a16="http://schemas.microsoft.com/office/drawing/2014/main" id="{8791FEF6-6F60-B113-49FF-26286D7E4B5D}"/>
                    </a:ext>
                  </a:extLst>
                </p:cNvPr>
                <p:cNvSpPr txBox="1"/>
                <p:nvPr/>
              </p:nvSpPr>
              <p:spPr>
                <a:xfrm>
                  <a:off x="1736684" y="3644829"/>
                  <a:ext cx="1601977" cy="7603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cs-CZ" sz="1500">
                                <a:latin typeface="Cambria Math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cs-CZ" sz="1500">
                                <a:latin typeface="Cambria Math"/>
                              </a:rPr>
                              <m:t>n</m:t>
                            </m:r>
                          </m:sub>
                        </m:sSub>
                        <m:r>
                          <a:rPr lang="cs-CZ" sz="150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cs-CZ" sz="15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cs-CZ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1500">
                                    <a:latin typeface="Cambria Math"/>
                                    <a:ea typeface="Cambria Math"/>
                                  </a:rPr>
                                  <m:t>∅</m:t>
                                </m:r>
                                <m:r>
                                  <m:rPr>
                                    <m:sty m:val="p"/>
                                  </m:rPr>
                                  <a:rPr lang="cs-CZ" sz="1500">
                                    <a:latin typeface="Cambria Math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cs-CZ" sz="1500">
                                    <a:latin typeface="Cambria Math"/>
                                  </a:rPr>
                                  <m:t>n</m:t>
                                </m:r>
                                <m:r>
                                  <a:rPr lang="cs-CZ" sz="1500">
                                    <a:latin typeface="Cambria Math"/>
                                  </a:rPr>
                                  <m:t>−1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cs-CZ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1500">
                                    <a:latin typeface="Cambria Math"/>
                                    <a:ea typeface="Cambria Math"/>
                                  </a:rPr>
                                  <m:t>∅</m:t>
                                </m:r>
                                <m:r>
                                  <m:rPr>
                                    <m:sty m:val="p"/>
                                  </m:rPr>
                                  <a:rPr lang="cs-CZ" sz="1500">
                                    <a:latin typeface="Cambria Math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cs-CZ" sz="1500">
                                    <a:latin typeface="Cambria Math"/>
                                  </a:rPr>
                                  <m:t>n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cs-CZ" sz="1500" dirty="0"/>
                </a:p>
              </p:txBody>
            </p:sp>
          </mc:Choice>
          <mc:Fallback>
            <p:sp>
              <p:nvSpPr>
                <p:cNvPr id="24" name="TextovéPole 23">
                  <a:extLst>
                    <a:ext uri="{FF2B5EF4-FFF2-40B4-BE49-F238E27FC236}">
                      <a16:creationId xmlns:a16="http://schemas.microsoft.com/office/drawing/2014/main" id="{8791FEF6-6F60-B113-49FF-26286D7E4B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6684" y="3644829"/>
                  <a:ext cx="1601977" cy="76037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ovéPole 24">
                  <a:extLst>
                    <a:ext uri="{FF2B5EF4-FFF2-40B4-BE49-F238E27FC236}">
                      <a16:creationId xmlns:a16="http://schemas.microsoft.com/office/drawing/2014/main" id="{6468149E-5083-C7EE-129E-390963FFF3AA}"/>
                    </a:ext>
                  </a:extLst>
                </p:cNvPr>
                <p:cNvSpPr txBox="1"/>
                <p:nvPr/>
              </p:nvSpPr>
              <p:spPr>
                <a:xfrm>
                  <a:off x="3271326" y="3644828"/>
                  <a:ext cx="1349771" cy="7620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cs-CZ" sz="1500">
                                <a:latin typeface="Cambria Math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cs-CZ" sz="1500">
                                <a:latin typeface="Cambria Math"/>
                              </a:rPr>
                              <m:t>c</m:t>
                            </m:r>
                          </m:sub>
                        </m:sSub>
                        <m:r>
                          <a:rPr lang="cs-CZ" sz="150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cs-CZ" sz="15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cs-CZ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1500">
                                    <a:latin typeface="Cambria Math"/>
                                    <a:ea typeface="Cambria Math"/>
                                  </a:rPr>
                                  <m:t>∅</m:t>
                                </m:r>
                                <m:r>
                                  <m:rPr>
                                    <m:sty m:val="p"/>
                                  </m:rPr>
                                  <a:rPr lang="cs-CZ" sz="1500">
                                    <a:latin typeface="Cambria Math"/>
                                    <a:ea typeface="Cambria Math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a:rPr lang="cs-CZ" sz="150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cs-CZ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1500">
                                    <a:latin typeface="Cambria Math"/>
                                    <a:ea typeface="Cambria Math"/>
                                  </a:rPr>
                                  <m:t>∅</m:t>
                                </m:r>
                                <m:r>
                                  <m:rPr>
                                    <m:sty m:val="p"/>
                                  </m:rPr>
                                  <a:rPr lang="cs-CZ" sz="1500">
                                    <a:latin typeface="Cambria Math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cs-CZ" sz="1500">
                                    <a:latin typeface="Cambria Math"/>
                                  </a:rPr>
                                  <m:t>c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cs-CZ" sz="1500" dirty="0"/>
                </a:p>
              </p:txBody>
            </p:sp>
          </mc:Choice>
          <mc:Fallback>
            <p:sp>
              <p:nvSpPr>
                <p:cNvPr id="25" name="TextovéPole 24">
                  <a:extLst>
                    <a:ext uri="{FF2B5EF4-FFF2-40B4-BE49-F238E27FC236}">
                      <a16:creationId xmlns:a16="http://schemas.microsoft.com/office/drawing/2014/main" id="{6468149E-5083-C7EE-129E-390963FFF3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1326" y="3644828"/>
                  <a:ext cx="1349771" cy="7620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Obdélník 9">
            <a:extLst>
              <a:ext uri="{FF2B5EF4-FFF2-40B4-BE49-F238E27FC236}">
                <a16:creationId xmlns:a16="http://schemas.microsoft.com/office/drawing/2014/main" id="{ED84165C-7D37-6429-8936-762A65AAA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214" y="3882488"/>
            <a:ext cx="2549927" cy="38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09" tIns="31105" rIns="62209" bIns="31105">
            <a:spAutoFit/>
          </a:bodyPr>
          <a:lstStyle/>
          <a:p>
            <a:pPr>
              <a:tabLst>
                <a:tab pos="202406" algn="l"/>
                <a:tab pos="333375" algn="l"/>
                <a:tab pos="1615679" algn="l"/>
              </a:tabLst>
            </a:pPr>
            <a:r>
              <a:rPr lang="cs-CZ" altLang="cs-CZ" sz="1050" b="1" dirty="0">
                <a:solidFill>
                  <a:srgbClr val="660033"/>
                </a:solidFill>
              </a:rPr>
              <a:t>k</a:t>
            </a:r>
            <a:r>
              <a:rPr lang="cs-CZ" altLang="cs-CZ" sz="1050" baseline="-25000" dirty="0">
                <a:solidFill>
                  <a:srgbClr val="660033"/>
                </a:solidFill>
              </a:rPr>
              <a:t>	</a:t>
            </a:r>
            <a:r>
              <a:rPr lang="cs-CZ" altLang="cs-CZ" sz="1050" dirty="0">
                <a:solidFill>
                  <a:srgbClr val="660033"/>
                </a:solidFill>
              </a:rPr>
              <a:t>–	koeficient tažení</a:t>
            </a:r>
          </a:p>
          <a:p>
            <a:pPr>
              <a:tabLst>
                <a:tab pos="202406" algn="l"/>
                <a:tab pos="333375" algn="l"/>
                <a:tab pos="1615679" algn="l"/>
              </a:tabLst>
            </a:pPr>
            <a:r>
              <a:rPr lang="cs-CZ" altLang="cs-CZ" sz="1050" b="1" dirty="0">
                <a:solidFill>
                  <a:srgbClr val="660033"/>
                </a:solidFill>
              </a:rPr>
              <a:t>m</a:t>
            </a:r>
            <a:r>
              <a:rPr lang="cs-CZ" altLang="cs-CZ" sz="1050" dirty="0">
                <a:solidFill>
                  <a:srgbClr val="660033"/>
                </a:solidFill>
              </a:rPr>
              <a:t>	–	stupeň tažení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ovéPole 26">
                <a:extLst>
                  <a:ext uri="{FF2B5EF4-FFF2-40B4-BE49-F238E27FC236}">
                    <a16:creationId xmlns:a16="http://schemas.microsoft.com/office/drawing/2014/main" id="{1D7A5ACB-EB11-71A2-10D2-336E97571726}"/>
                  </a:ext>
                </a:extLst>
              </p:cNvPr>
              <p:cNvSpPr txBox="1"/>
              <p:nvPr/>
            </p:nvSpPr>
            <p:spPr>
              <a:xfrm>
                <a:off x="2451750" y="3289109"/>
                <a:ext cx="1064137" cy="571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cs-CZ" sz="1500">
                              <a:latin typeface="Cambria Math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1500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cs-CZ" sz="15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500">
                                  <a:latin typeface="Cambria Math"/>
                                  <a:ea typeface="Cambria Math"/>
                                </a:rPr>
                                <m:t>∅</m:t>
                              </m:r>
                              <m:r>
                                <m:rPr>
                                  <m:sty m:val="p"/>
                                </m:rPr>
                                <a:rPr lang="cs-CZ" sz="1500">
                                  <a:latin typeface="Cambria Math"/>
                                  <a:ea typeface="Cambria Math"/>
                                </a:rPr>
                                <m:t>d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1500">
                                  <a:latin typeface="Cambria Math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500">
                                  <a:latin typeface="Cambria Math"/>
                                  <a:ea typeface="Cambria Math"/>
                                </a:rPr>
                                <m:t>∅</m:t>
                              </m:r>
                              <m:r>
                                <m:rPr>
                                  <m:sty m:val="p"/>
                                </m:rPr>
                                <a:rPr lang="cs-CZ" sz="1500">
                                  <a:latin typeface="Cambria Math"/>
                                  <a:ea typeface="Cambria Math"/>
                                </a:rPr>
                                <m:t>D</m:t>
                              </m:r>
                            </m:e>
                            <m:sub>
                              <m:r>
                                <a:rPr lang="cs-CZ" sz="150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sz="1500" dirty="0"/>
              </a:p>
            </p:txBody>
          </p:sp>
        </mc:Choice>
        <mc:Fallback>
          <p:sp>
            <p:nvSpPr>
              <p:cNvPr id="27" name="TextovéPole 26">
                <a:extLst>
                  <a:ext uri="{FF2B5EF4-FFF2-40B4-BE49-F238E27FC236}">
                    <a16:creationId xmlns:a16="http://schemas.microsoft.com/office/drawing/2014/main" id="{1D7A5ACB-EB11-71A2-10D2-336E97571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750" y="3289109"/>
                <a:ext cx="1064137" cy="5716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073234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Výpočet počtu tahů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CD30C05-C336-5455-9B7E-50C53DC93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1080000"/>
            <a:ext cx="6845277" cy="135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09" tIns="31105" rIns="62209" bIns="31105">
            <a:spAutoFit/>
          </a:bodyPr>
          <a:lstStyle/>
          <a:p>
            <a:pPr marL="114300">
              <a:buClr>
                <a:schemeClr val="accent2">
                  <a:lumOff val="21764"/>
                </a:schemeClr>
              </a:buClr>
              <a:buSzPts val="1800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Počet tahů závisí na:</a:t>
            </a:r>
          </a:p>
          <a:p>
            <a:pPr marL="457200" lvl="8" indent="-342900">
              <a:buClr>
                <a:schemeClr val="accent2">
                  <a:lumOff val="21764"/>
                </a:schemeClr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mechanických vlastnostech materiálu – deformační schopnost</a:t>
            </a:r>
          </a:p>
          <a:p>
            <a:pPr marL="457200" lvl="8" indent="-342900">
              <a:buClr>
                <a:schemeClr val="accent2">
                  <a:lumOff val="21764"/>
                </a:schemeClr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poměrné tloušťce plechu a kvalitě povrchu plechu</a:t>
            </a:r>
          </a:p>
          <a:p>
            <a:pPr marL="457200" lvl="8" indent="-342900">
              <a:buClr>
                <a:schemeClr val="accent2">
                  <a:lumOff val="21764"/>
                </a:schemeClr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konstrukci nástroje</a:t>
            </a:r>
          </a:p>
          <a:p>
            <a:pPr marL="457200" lvl="8" indent="-342900">
              <a:buClr>
                <a:schemeClr val="accent2">
                  <a:lumOff val="21764"/>
                </a:schemeClr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způsobu mazání</a:t>
            </a:r>
          </a:p>
          <a:p>
            <a:pPr marL="457200" lvl="8" indent="-342900">
              <a:buClr>
                <a:schemeClr val="accent2">
                  <a:lumOff val="21764"/>
                </a:schemeClr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zvolených technologických podmínkách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29698FC-2400-DE70-9E72-DF48A5CF939A}"/>
              </a:ext>
            </a:extLst>
          </p:cNvPr>
          <p:cNvSpPr/>
          <p:nvPr/>
        </p:nvSpPr>
        <p:spPr>
          <a:xfrm>
            <a:off x="117529" y="3315377"/>
            <a:ext cx="7420570" cy="924592"/>
          </a:xfrm>
          <a:prstGeom prst="rect">
            <a:avLst/>
          </a:prstGeom>
        </p:spPr>
        <p:txBody>
          <a:bodyPr wrap="square" lIns="62209" tIns="31105" rIns="62209" bIns="31105">
            <a:spAutoFit/>
          </a:bodyPr>
          <a:lstStyle/>
          <a:p>
            <a:pPr marL="114300">
              <a:buClr>
                <a:schemeClr val="accent2">
                  <a:lumOff val="21764"/>
                </a:schemeClr>
              </a:buClr>
              <a:buSzPts val="1800"/>
              <a:defRPr/>
            </a:pPr>
            <a:r>
              <a:rPr 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Kde	n	počet tahů</a:t>
            </a:r>
          </a:p>
          <a:p>
            <a:pPr marL="114300">
              <a:buClr>
                <a:schemeClr val="accent2">
                  <a:lumOff val="21764"/>
                </a:schemeClr>
              </a:buClr>
              <a:buSzPts val="1800"/>
              <a:defRPr/>
            </a:pPr>
            <a:r>
              <a:rPr 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	m</a:t>
            </a:r>
            <a:r>
              <a:rPr lang="cs-CZ" baseline="-25000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1 </a:t>
            </a:r>
            <a:r>
              <a:rPr 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	je součinitel tažení pro první tah</a:t>
            </a:r>
          </a:p>
          <a:p>
            <a:pPr marL="114300">
              <a:buClr>
                <a:schemeClr val="accent2">
                  <a:lumOff val="21764"/>
                </a:schemeClr>
              </a:buClr>
              <a:buSzPts val="1800"/>
              <a:defRPr/>
            </a:pPr>
            <a:r>
              <a:rPr 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	m</a:t>
            </a:r>
            <a:r>
              <a:rPr lang="cs-CZ" baseline="-25000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	je součinitel tažení pro druhý tah</a:t>
            </a:r>
          </a:p>
          <a:p>
            <a:pPr marL="114300">
              <a:buClr>
                <a:schemeClr val="accent2">
                  <a:lumOff val="21764"/>
                </a:schemeClr>
              </a:buClr>
              <a:buSzPts val="1800"/>
              <a:defRPr/>
            </a:pPr>
            <a:r>
              <a:rPr 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	m´ 	je součinitel tažení pro další tahy v případě, že se již součinitel nemění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A337210A-3B7D-7145-FC41-06ADBFA1109B}"/>
                  </a:ext>
                </a:extLst>
              </p:cNvPr>
              <p:cNvSpPr txBox="1"/>
              <p:nvPr/>
            </p:nvSpPr>
            <p:spPr>
              <a:xfrm>
                <a:off x="877304" y="2527007"/>
                <a:ext cx="2186003" cy="434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sz="1050">
                          <a:latin typeface="Cambria Math"/>
                        </a:rPr>
                        <m:t>n</m:t>
                      </m:r>
                      <m:r>
                        <a:rPr lang="cs-CZ" sz="1050">
                          <a:latin typeface="Cambria Math"/>
                        </a:rPr>
                        <m:t>=1+</m:t>
                      </m:r>
                      <m:f>
                        <m:fPr>
                          <m:ctrlPr>
                            <a:rPr lang="cs-CZ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cs-CZ" sz="105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 sz="105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cs-CZ" sz="10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cs-CZ" sz="1050">
                                      <a:latin typeface="Cambria Math"/>
                                    </a:rPr>
                                    <m:t>d</m:t>
                                  </m:r>
                                </m:e>
                              </m:d>
                            </m:e>
                          </m:func>
                          <m:r>
                            <a:rPr lang="cs-CZ" sz="105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cs-CZ" sz="1050">
                              <a:latin typeface="Cambria Math"/>
                            </a:rPr>
                            <m:t>ln</m:t>
                          </m:r>
                          <m:r>
                            <a:rPr lang="cs-CZ" sz="1050">
                              <a:latin typeface="Cambria Math"/>
                            </a:rPr>
                            <m:t>⁡(</m:t>
                          </m:r>
                          <m:sSub>
                            <m:sSubPr>
                              <m:ctrlPr>
                                <a:rPr lang="cs-CZ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cs-CZ" sz="1050">
                                  <a:latin typeface="Cambria Math"/>
                                </a:rPr>
                                <m:t>m</m:t>
                              </m:r>
                            </m:e>
                            <m:sub>
                              <m:r>
                                <a:rPr lang="cs-CZ" sz="105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cs-CZ" sz="1050">
                              <a:latin typeface="Cambria Math"/>
                            </a:rPr>
                            <m:t>.</m:t>
                          </m:r>
                          <m:sSub>
                            <m:sSubPr>
                              <m:ctrlPr>
                                <a:rPr lang="cs-CZ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cs-CZ" sz="1050">
                                  <a:latin typeface="Cambria Math"/>
                                </a:rPr>
                                <m:t>D</m:t>
                              </m:r>
                            </m:e>
                            <m:sub>
                              <m:r>
                                <a:rPr lang="cs-CZ" sz="105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cs-CZ" sz="105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cs-CZ" sz="1050">
                              <a:latin typeface="Cambria Math"/>
                            </a:rPr>
                            <m:t>ln</m:t>
                          </m:r>
                          <m:r>
                            <a:rPr lang="cs-CZ" sz="1050">
                              <a:latin typeface="Cambria Math"/>
                            </a:rPr>
                            <m:t>⁡(</m:t>
                          </m:r>
                          <m:r>
                            <m:rPr>
                              <m:sty m:val="p"/>
                            </m:rPr>
                            <a:rPr lang="cs-CZ" sz="1050">
                              <a:latin typeface="Cambria Math"/>
                            </a:rPr>
                            <m:t>m</m:t>
                          </m:r>
                          <m:r>
                            <a:rPr lang="cs-CZ" sz="1050">
                              <a:latin typeface="Cambria Math"/>
                            </a:rPr>
                            <m:t>´)</m:t>
                          </m:r>
                        </m:den>
                      </m:f>
                    </m:oMath>
                  </m:oMathPara>
                </a14:m>
                <a:endParaRPr lang="cs-CZ" sz="1050" dirty="0"/>
              </a:p>
            </p:txBody>
          </p:sp>
        </mc:Choice>
        <mc:Fallback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A337210A-3B7D-7145-FC41-06ADBFA11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04" y="2527007"/>
                <a:ext cx="2186003" cy="434543"/>
              </a:xfrm>
              <a:prstGeom prst="rect">
                <a:avLst/>
              </a:prstGeom>
              <a:blipFill>
                <a:blip r:embed="rId2"/>
                <a:stretch>
                  <a:fillRect b="-42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2C08A468-6FC7-4719-B716-F5F55956E8FA}"/>
                  </a:ext>
                </a:extLst>
              </p:cNvPr>
              <p:cNvSpPr txBox="1"/>
              <p:nvPr/>
            </p:nvSpPr>
            <p:spPr>
              <a:xfrm>
                <a:off x="3592459" y="2649614"/>
                <a:ext cx="185270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cs-CZ" sz="1050">
                              <a:latin typeface="Cambria Math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1050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cs-CZ" sz="105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cs-CZ" sz="1050">
                              <a:latin typeface="Cambria Math"/>
                            </a:rPr>
                            <m:t>m</m:t>
                          </m:r>
                        </m:e>
                        <m:sub>
                          <m:r>
                            <a:rPr lang="cs-CZ" sz="105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cs-CZ" sz="1050">
                          <a:latin typeface="Cambria Math"/>
                        </a:rPr>
                        <m:t>.</m:t>
                      </m:r>
                      <m:sSub>
                        <m:sSubPr>
                          <m:ctrlPr>
                            <a:rPr lang="cs-CZ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cs-CZ" sz="1050">
                              <a:latin typeface="Cambria Math"/>
                            </a:rPr>
                            <m:t>m</m:t>
                          </m:r>
                        </m:e>
                        <m:sub>
                          <m:r>
                            <a:rPr lang="cs-CZ" sz="105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cs-CZ" sz="1050">
                          <a:latin typeface="Cambria Math"/>
                        </a:rPr>
                        <m:t>……..</m:t>
                      </m:r>
                      <m:sSub>
                        <m:sSubPr>
                          <m:ctrlPr>
                            <a:rPr lang="cs-CZ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cs-CZ" sz="1050">
                              <a:latin typeface="Cambria Math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1050">
                              <a:latin typeface="Cambria Math"/>
                            </a:rPr>
                            <m:t>n</m:t>
                          </m:r>
                        </m:sub>
                      </m:sSub>
                    </m:oMath>
                  </m:oMathPara>
                </a14:m>
                <a:endParaRPr lang="cs-CZ" sz="1050" dirty="0"/>
              </a:p>
            </p:txBody>
          </p:sp>
        </mc:Choice>
        <mc:Fallback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2C08A468-6FC7-4719-B716-F5F55956E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2459" y="2649614"/>
                <a:ext cx="1852708" cy="2539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246514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Výpočet počtu tahů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F70B58F-BD7C-D2D3-FD85-0CC64A4C5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161144"/>
            <a:ext cx="9067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38668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Princip tažení na více tahů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61537A9C-DBC7-7BD8-887F-96442BA362CB}"/>
              </a:ext>
            </a:extLst>
          </p:cNvPr>
          <p:cNvGrpSpPr/>
          <p:nvPr/>
        </p:nvGrpSpPr>
        <p:grpSpPr>
          <a:xfrm>
            <a:off x="1190706" y="1301686"/>
            <a:ext cx="3347323" cy="2937167"/>
            <a:chOff x="0" y="1462715"/>
            <a:chExt cx="4463096" cy="3916223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903BF7E6-75B7-4FFB-A18A-BFD0D73A8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62715"/>
              <a:ext cx="4120862" cy="3916223"/>
            </a:xfrm>
            <a:prstGeom prst="rect">
              <a:avLst/>
            </a:prstGeom>
          </p:spPr>
        </p:pic>
        <p:sp>
          <p:nvSpPr>
            <p:cNvPr id="9" name="Textové pole 2">
              <a:extLst>
                <a:ext uri="{FF2B5EF4-FFF2-40B4-BE49-F238E27FC236}">
                  <a16:creationId xmlns:a16="http://schemas.microsoft.com/office/drawing/2014/main" id="{2592EBD2-91B1-7686-FE50-FE9CDBBF3D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3948" y="1943227"/>
              <a:ext cx="1525934" cy="220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900" b="1" dirty="0">
                  <a:ea typeface="Calibri"/>
                  <a:cs typeface="Times New Roman"/>
                </a:rPr>
                <a:t>Tažník pro 1. tah</a:t>
              </a:r>
              <a:endParaRPr lang="cs-CZ" sz="900" dirty="0">
                <a:ea typeface="Calibri"/>
                <a:cs typeface="Times New Roman"/>
              </a:endParaRPr>
            </a:p>
          </p:txBody>
        </p:sp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D2093201-B3F5-8B31-B904-03EC57A77B20}"/>
                </a:ext>
              </a:extLst>
            </p:cNvPr>
            <p:cNvCxnSpPr/>
            <p:nvPr/>
          </p:nvCxnSpPr>
          <p:spPr>
            <a:xfrm flipV="1">
              <a:off x="2643660" y="2163492"/>
              <a:ext cx="307019" cy="332409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id="{072D4CA8-8B41-66D3-D843-240A247CA91B}"/>
                </a:ext>
              </a:extLst>
            </p:cNvPr>
            <p:cNvCxnSpPr/>
            <p:nvPr/>
          </p:nvCxnSpPr>
          <p:spPr>
            <a:xfrm flipH="1">
              <a:off x="3161671" y="3518072"/>
              <a:ext cx="152228" cy="403665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20AE7DBA-AEDD-33C1-42C3-1E36E663E060}"/>
                </a:ext>
              </a:extLst>
            </p:cNvPr>
            <p:cNvCxnSpPr/>
            <p:nvPr/>
          </p:nvCxnSpPr>
          <p:spPr>
            <a:xfrm flipV="1">
              <a:off x="3035444" y="2794876"/>
              <a:ext cx="255207" cy="314976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ové pole 2">
              <a:extLst>
                <a:ext uri="{FF2B5EF4-FFF2-40B4-BE49-F238E27FC236}">
                  <a16:creationId xmlns:a16="http://schemas.microsoft.com/office/drawing/2014/main" id="{698BE64F-9892-A024-615A-4F4C1A61D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284" y="4134678"/>
              <a:ext cx="938254" cy="391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900" b="1" dirty="0">
                  <a:ea typeface="Calibri"/>
                  <a:cs typeface="Times New Roman"/>
                </a:rPr>
                <a:t>Výtažek po 1. tahu</a:t>
              </a:r>
              <a:endParaRPr lang="cs-CZ" sz="900" dirty="0">
                <a:ea typeface="Calibri"/>
                <a:cs typeface="Times New Roman"/>
              </a:endParaRPr>
            </a:p>
          </p:txBody>
        </p:sp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DB728894-7ED2-9FA3-F1D3-EC8157CC4942}"/>
                </a:ext>
              </a:extLst>
            </p:cNvPr>
            <p:cNvCxnSpPr/>
            <p:nvPr/>
          </p:nvCxnSpPr>
          <p:spPr>
            <a:xfrm flipH="1" flipV="1">
              <a:off x="944539" y="4360197"/>
              <a:ext cx="381424" cy="90347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ové pole 2">
              <a:extLst>
                <a:ext uri="{FF2B5EF4-FFF2-40B4-BE49-F238E27FC236}">
                  <a16:creationId xmlns:a16="http://schemas.microsoft.com/office/drawing/2014/main" id="{F8B3B847-679B-BE0A-09D0-560938478F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0290" y="2370681"/>
              <a:ext cx="1250572" cy="380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900" b="1" dirty="0">
                  <a:ea typeface="Calibri"/>
                  <a:cs typeface="Times New Roman"/>
                </a:rPr>
                <a:t>Přidržovač pro 1. tah</a:t>
              </a:r>
              <a:endParaRPr lang="cs-CZ" sz="900" dirty="0">
                <a:ea typeface="Calibri"/>
                <a:cs typeface="Times New Roman"/>
              </a:endParaRPr>
            </a:p>
          </p:txBody>
        </p:sp>
        <p:sp>
          <p:nvSpPr>
            <p:cNvPr id="16" name="Textové pole 2">
              <a:extLst>
                <a:ext uri="{FF2B5EF4-FFF2-40B4-BE49-F238E27FC236}">
                  <a16:creationId xmlns:a16="http://schemas.microsoft.com/office/drawing/2014/main" id="{4A1C754F-F05A-0DD2-4633-F8D629A673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0290" y="3910269"/>
              <a:ext cx="1592806" cy="454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900" b="1" dirty="0">
                  <a:ea typeface="Calibri"/>
                  <a:cs typeface="Times New Roman"/>
                </a:rPr>
                <a:t>Tažnice pro 1. tah</a:t>
              </a:r>
              <a:endParaRPr lang="cs-CZ" sz="900" dirty="0">
                <a:ea typeface="Calibri"/>
                <a:cs typeface="Times New Roman"/>
              </a:endParaRPr>
            </a:p>
          </p:txBody>
        </p:sp>
        <p:sp>
          <p:nvSpPr>
            <p:cNvPr id="17" name="Textové pole 2">
              <a:extLst>
                <a:ext uri="{FF2B5EF4-FFF2-40B4-BE49-F238E27FC236}">
                  <a16:creationId xmlns:a16="http://schemas.microsoft.com/office/drawing/2014/main" id="{03E426BC-D768-13DA-B32E-75BF445C97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196" y="2573565"/>
              <a:ext cx="676335" cy="220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900" b="1" dirty="0">
                  <a:ea typeface="Calibri"/>
                  <a:cs typeface="Times New Roman"/>
                </a:rPr>
                <a:t>Plech</a:t>
              </a:r>
              <a:endParaRPr lang="cs-CZ" sz="900" dirty="0">
                <a:ea typeface="Calibri"/>
                <a:cs typeface="Times New Roman"/>
              </a:endParaRPr>
            </a:p>
          </p:txBody>
        </p:sp>
        <p:cxnSp>
          <p:nvCxnSpPr>
            <p:cNvPr id="18" name="Přímá spojnice se šipkou 17">
              <a:extLst>
                <a:ext uri="{FF2B5EF4-FFF2-40B4-BE49-F238E27FC236}">
                  <a16:creationId xmlns:a16="http://schemas.microsoft.com/office/drawing/2014/main" id="{CC3C1E7F-9509-07CC-C198-5F71CE96554C}"/>
                </a:ext>
              </a:extLst>
            </p:cNvPr>
            <p:cNvCxnSpPr/>
            <p:nvPr/>
          </p:nvCxnSpPr>
          <p:spPr>
            <a:xfrm flipH="1" flipV="1">
              <a:off x="901283" y="2794876"/>
              <a:ext cx="86512" cy="459941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ové pole 2">
            <a:extLst>
              <a:ext uri="{FF2B5EF4-FFF2-40B4-BE49-F238E27FC236}">
                <a16:creationId xmlns:a16="http://schemas.microsoft.com/office/drawing/2014/main" id="{F33BDFE0-4EE0-5216-46CD-0C3F27088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2605" y="4365106"/>
            <a:ext cx="1837729" cy="20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cs-CZ" sz="1200" b="1" dirty="0">
                <a:solidFill>
                  <a:srgbClr val="660033"/>
                </a:solidFill>
                <a:ea typeface="Calibri"/>
                <a:cs typeface="Times New Roman"/>
              </a:rPr>
              <a:t>Tažení v prvním tahu </a:t>
            </a:r>
            <a:endParaRPr lang="cs-CZ" sz="1200" dirty="0">
              <a:solidFill>
                <a:srgbClr val="660033"/>
              </a:solidFill>
              <a:ea typeface="Calibri"/>
              <a:cs typeface="Times New Roman"/>
            </a:endParaRP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1DC9DF0F-8126-6C41-754A-4FC914BD9314}"/>
              </a:ext>
            </a:extLst>
          </p:cNvPr>
          <p:cNvGrpSpPr/>
          <p:nvPr/>
        </p:nvGrpSpPr>
        <p:grpSpPr>
          <a:xfrm>
            <a:off x="4883143" y="1221601"/>
            <a:ext cx="3459013" cy="2164175"/>
            <a:chOff x="4986861" y="2135133"/>
            <a:chExt cx="4612018" cy="2885567"/>
          </a:xfrm>
        </p:grpSpPr>
        <p:pic>
          <p:nvPicPr>
            <p:cNvPr id="21" name="Obrázek 20">
              <a:extLst>
                <a:ext uri="{FF2B5EF4-FFF2-40B4-BE49-F238E27FC236}">
                  <a16:creationId xmlns:a16="http://schemas.microsoft.com/office/drawing/2014/main" id="{F0143216-2117-5D74-D22A-5AB96D3207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68"/>
            <a:stretch/>
          </p:blipFill>
          <p:spPr>
            <a:xfrm>
              <a:off x="5207696" y="2135133"/>
              <a:ext cx="3367959" cy="2284056"/>
            </a:xfrm>
            <a:prstGeom prst="rect">
              <a:avLst/>
            </a:prstGeom>
          </p:spPr>
        </p:pic>
        <p:sp>
          <p:nvSpPr>
            <p:cNvPr id="22" name="Textové pole 2">
              <a:extLst>
                <a:ext uri="{FF2B5EF4-FFF2-40B4-BE49-F238E27FC236}">
                  <a16:creationId xmlns:a16="http://schemas.microsoft.com/office/drawing/2014/main" id="{E4C03ECD-D3AF-9937-8D9F-C513D8AA08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9335" y="2137166"/>
              <a:ext cx="1496587" cy="220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900" b="1" dirty="0">
                  <a:ea typeface="Calibri"/>
                  <a:cs typeface="Times New Roman"/>
                </a:rPr>
                <a:t>Tažník pro 2. tah</a:t>
              </a:r>
              <a:endParaRPr lang="cs-CZ" sz="900" dirty="0">
                <a:ea typeface="Calibri"/>
                <a:cs typeface="Times New Roman"/>
              </a:endParaRPr>
            </a:p>
          </p:txBody>
        </p:sp>
        <p:cxnSp>
          <p:nvCxnSpPr>
            <p:cNvPr id="23" name="Přímá spojnice se šipkou 22">
              <a:extLst>
                <a:ext uri="{FF2B5EF4-FFF2-40B4-BE49-F238E27FC236}">
                  <a16:creationId xmlns:a16="http://schemas.microsoft.com/office/drawing/2014/main" id="{2BF3A64F-D68C-C6F2-0C73-E7BCD6FD4063}"/>
                </a:ext>
              </a:extLst>
            </p:cNvPr>
            <p:cNvCxnSpPr/>
            <p:nvPr/>
          </p:nvCxnSpPr>
          <p:spPr>
            <a:xfrm flipV="1">
              <a:off x="7289047" y="2357431"/>
              <a:ext cx="307019" cy="332409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se šipkou 23">
              <a:extLst>
                <a:ext uri="{FF2B5EF4-FFF2-40B4-BE49-F238E27FC236}">
                  <a16:creationId xmlns:a16="http://schemas.microsoft.com/office/drawing/2014/main" id="{A71470E5-F932-4169-08DF-C838F695B0FA}"/>
                </a:ext>
              </a:extLst>
            </p:cNvPr>
            <p:cNvCxnSpPr/>
            <p:nvPr/>
          </p:nvCxnSpPr>
          <p:spPr>
            <a:xfrm flipH="1">
              <a:off x="7684497" y="4285802"/>
              <a:ext cx="152228" cy="403665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se šipkou 24">
              <a:extLst>
                <a:ext uri="{FF2B5EF4-FFF2-40B4-BE49-F238E27FC236}">
                  <a16:creationId xmlns:a16="http://schemas.microsoft.com/office/drawing/2014/main" id="{579498EE-9EC7-5794-4D86-EC2368E54553}"/>
                </a:ext>
              </a:extLst>
            </p:cNvPr>
            <p:cNvCxnSpPr/>
            <p:nvPr/>
          </p:nvCxnSpPr>
          <p:spPr>
            <a:xfrm flipV="1">
              <a:off x="7530545" y="3121283"/>
              <a:ext cx="460132" cy="23148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ové pole 2">
              <a:extLst>
                <a:ext uri="{FF2B5EF4-FFF2-40B4-BE49-F238E27FC236}">
                  <a16:creationId xmlns:a16="http://schemas.microsoft.com/office/drawing/2014/main" id="{A23C9665-9BCF-B595-F431-3293DEF062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6861" y="2982844"/>
              <a:ext cx="938255" cy="391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900" b="1" dirty="0">
                  <a:ea typeface="Calibri"/>
                  <a:cs typeface="Times New Roman"/>
                </a:rPr>
                <a:t>Výtažek po 1. tahu</a:t>
              </a:r>
              <a:endParaRPr lang="cs-CZ" sz="900" dirty="0">
                <a:ea typeface="Calibri"/>
                <a:cs typeface="Times New Roman"/>
              </a:endParaRPr>
            </a:p>
          </p:txBody>
        </p:sp>
        <p:cxnSp>
          <p:nvCxnSpPr>
            <p:cNvPr id="27" name="Přímá spojnice se šipkou 26">
              <a:extLst>
                <a:ext uri="{FF2B5EF4-FFF2-40B4-BE49-F238E27FC236}">
                  <a16:creationId xmlns:a16="http://schemas.microsoft.com/office/drawing/2014/main" id="{8344E8CB-5554-55C1-CE97-EE4BE87CFBA5}"/>
                </a:ext>
              </a:extLst>
            </p:cNvPr>
            <p:cNvCxnSpPr/>
            <p:nvPr/>
          </p:nvCxnSpPr>
          <p:spPr>
            <a:xfrm flipH="1" flipV="1">
              <a:off x="5750118" y="3216713"/>
              <a:ext cx="381424" cy="90347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ové pole 2">
              <a:extLst>
                <a:ext uri="{FF2B5EF4-FFF2-40B4-BE49-F238E27FC236}">
                  <a16:creationId xmlns:a16="http://schemas.microsoft.com/office/drawing/2014/main" id="{F1CA599A-5DA8-EEA1-E341-576F48C644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5086" y="2630188"/>
              <a:ext cx="1753793" cy="380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900" b="1" dirty="0">
                  <a:ea typeface="Calibri"/>
                  <a:cs typeface="Times New Roman"/>
                </a:rPr>
                <a:t>Přidržovač pro 2. tah</a:t>
              </a:r>
              <a:endParaRPr lang="cs-CZ" sz="900" dirty="0">
                <a:ea typeface="Calibri"/>
                <a:cs typeface="Times New Roman"/>
              </a:endParaRPr>
            </a:p>
          </p:txBody>
        </p:sp>
        <p:sp>
          <p:nvSpPr>
            <p:cNvPr id="29" name="Textové pole 2">
              <a:extLst>
                <a:ext uri="{FF2B5EF4-FFF2-40B4-BE49-F238E27FC236}">
                  <a16:creationId xmlns:a16="http://schemas.microsoft.com/office/drawing/2014/main" id="{2302CA34-91F5-ABC5-7BA4-5048F87069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3115" y="4677999"/>
              <a:ext cx="1592807" cy="342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900" b="1" dirty="0">
                  <a:ea typeface="Calibri"/>
                  <a:cs typeface="Times New Roman"/>
                </a:rPr>
                <a:t>Tažnice pro 2. tah</a:t>
              </a:r>
              <a:endParaRPr lang="cs-CZ" sz="900" dirty="0">
                <a:ea typeface="Calibri"/>
                <a:cs typeface="Times New Roman"/>
              </a:endParaRPr>
            </a:p>
          </p:txBody>
        </p:sp>
      </p:grpSp>
      <p:sp>
        <p:nvSpPr>
          <p:cNvPr id="30" name="Textové pole 2">
            <a:extLst>
              <a:ext uri="{FF2B5EF4-FFF2-40B4-BE49-F238E27FC236}">
                <a16:creationId xmlns:a16="http://schemas.microsoft.com/office/drawing/2014/main" id="{54D88586-7D35-D4D4-5FD6-AC47AA0B9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4367168"/>
            <a:ext cx="1922621" cy="20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cs-CZ" sz="1200" b="1" dirty="0">
                <a:solidFill>
                  <a:srgbClr val="660033"/>
                </a:solidFill>
                <a:ea typeface="Calibri"/>
                <a:cs typeface="Times New Roman"/>
              </a:rPr>
              <a:t>Tažení v druhém tahu</a:t>
            </a:r>
            <a:endParaRPr lang="cs-CZ" sz="1200" dirty="0">
              <a:solidFill>
                <a:srgbClr val="660033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98460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Princip tažení na více tahů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C5DEC6E-AB29-225F-8D98-B40B344C8052}"/>
              </a:ext>
            </a:extLst>
          </p:cNvPr>
          <p:cNvGrpSpPr/>
          <p:nvPr/>
        </p:nvGrpSpPr>
        <p:grpSpPr>
          <a:xfrm>
            <a:off x="1079436" y="985324"/>
            <a:ext cx="6921565" cy="3108106"/>
            <a:chOff x="-84753" y="2176363"/>
            <a:chExt cx="9228753" cy="4144141"/>
          </a:xfrm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5A3036DF-4CD2-1BBC-A9BD-DDC580BE5499}"/>
                </a:ext>
              </a:extLst>
            </p:cNvPr>
            <p:cNvGrpSpPr/>
            <p:nvPr/>
          </p:nvGrpSpPr>
          <p:grpSpPr>
            <a:xfrm>
              <a:off x="2994399" y="2176363"/>
              <a:ext cx="3445602" cy="3069070"/>
              <a:chOff x="3145478" y="2448911"/>
              <a:chExt cx="3445602" cy="3069070"/>
            </a:xfrm>
          </p:grpSpPr>
          <p:pic>
            <p:nvPicPr>
              <p:cNvPr id="23" name="Obrázek 22">
                <a:extLst>
                  <a:ext uri="{FF2B5EF4-FFF2-40B4-BE49-F238E27FC236}">
                    <a16:creationId xmlns:a16="http://schemas.microsoft.com/office/drawing/2014/main" id="{572660FB-5994-4535-F60A-607209AE48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739"/>
              <a:stretch/>
            </p:blipFill>
            <p:spPr>
              <a:xfrm>
                <a:off x="3145478" y="2448911"/>
                <a:ext cx="3253223" cy="2664283"/>
              </a:xfrm>
              <a:prstGeom prst="rect">
                <a:avLst/>
              </a:prstGeom>
            </p:spPr>
          </p:pic>
          <p:grpSp>
            <p:nvGrpSpPr>
              <p:cNvPr id="24" name="Skupina 23">
                <a:extLst>
                  <a:ext uri="{FF2B5EF4-FFF2-40B4-BE49-F238E27FC236}">
                    <a16:creationId xmlns:a16="http://schemas.microsoft.com/office/drawing/2014/main" id="{39DB6937-89BA-D9E9-8789-1195D3F64A4D}"/>
                  </a:ext>
                </a:extLst>
              </p:cNvPr>
              <p:cNvGrpSpPr/>
              <p:nvPr/>
            </p:nvGrpSpPr>
            <p:grpSpPr>
              <a:xfrm>
                <a:off x="5206956" y="4968411"/>
                <a:ext cx="1384124" cy="549570"/>
                <a:chOff x="2130467" y="6364835"/>
                <a:chExt cx="1384124" cy="549570"/>
              </a:xfrm>
            </p:grpSpPr>
            <p:cxnSp>
              <p:nvCxnSpPr>
                <p:cNvPr id="26" name="Přímá spojnice se šipkou 25">
                  <a:extLst>
                    <a:ext uri="{FF2B5EF4-FFF2-40B4-BE49-F238E27FC236}">
                      <a16:creationId xmlns:a16="http://schemas.microsoft.com/office/drawing/2014/main" id="{506ABABB-42C8-9C33-77B7-300EA1B7ADFB}"/>
                    </a:ext>
                  </a:extLst>
                </p:cNvPr>
                <p:cNvCxnSpPr/>
                <p:nvPr/>
              </p:nvCxnSpPr>
              <p:spPr>
                <a:xfrm>
                  <a:off x="2130467" y="6364835"/>
                  <a:ext cx="525939" cy="183299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headEnd type="oval" w="sm" len="sm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ové pole 2">
                  <a:extLst>
                    <a:ext uri="{FF2B5EF4-FFF2-40B4-BE49-F238E27FC236}">
                      <a16:creationId xmlns:a16="http://schemas.microsoft.com/office/drawing/2014/main" id="{733CB907-02FC-D205-7041-3761FD8214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91691" y="6523383"/>
                  <a:ext cx="1222900" cy="3910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68580" tIns="34290" rIns="68580" bIns="3429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750"/>
                    </a:spcAft>
                  </a:pPr>
                  <a:r>
                    <a:rPr lang="cs-CZ" sz="900" b="1" dirty="0">
                      <a:ea typeface="Calibri"/>
                      <a:cs typeface="Times New Roman"/>
                    </a:rPr>
                    <a:t>Výtažek</a:t>
                  </a:r>
                  <a:endParaRPr lang="cs-CZ" sz="900" dirty="0">
                    <a:ea typeface="Calibri"/>
                    <a:cs typeface="Times New Roman"/>
                  </a:endParaRPr>
                </a:p>
              </p:txBody>
            </p:sp>
          </p:grpSp>
        </p:grpSp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F20524E3-50FB-FB6F-CAE6-A467FB5ABD18}"/>
                </a:ext>
              </a:extLst>
            </p:cNvPr>
            <p:cNvGrpSpPr/>
            <p:nvPr/>
          </p:nvGrpSpPr>
          <p:grpSpPr>
            <a:xfrm>
              <a:off x="-84753" y="2192823"/>
              <a:ext cx="3972110" cy="2885567"/>
              <a:chOff x="5020265" y="2135133"/>
              <a:chExt cx="3972110" cy="2885567"/>
            </a:xfrm>
          </p:grpSpPr>
          <p:pic>
            <p:nvPicPr>
              <p:cNvPr id="14" name="Obrázek 13">
                <a:extLst>
                  <a:ext uri="{FF2B5EF4-FFF2-40B4-BE49-F238E27FC236}">
                    <a16:creationId xmlns:a16="http://schemas.microsoft.com/office/drawing/2014/main" id="{0DEF1DD3-E265-0B9E-D2AB-7A6B74AE11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68"/>
              <a:stretch/>
            </p:blipFill>
            <p:spPr>
              <a:xfrm>
                <a:off x="5207696" y="2135133"/>
                <a:ext cx="3367959" cy="2284056"/>
              </a:xfrm>
              <a:prstGeom prst="rect">
                <a:avLst/>
              </a:prstGeom>
            </p:spPr>
          </p:pic>
          <p:sp>
            <p:nvSpPr>
              <p:cNvPr id="15" name="Textové pole 2">
                <a:extLst>
                  <a:ext uri="{FF2B5EF4-FFF2-40B4-BE49-F238E27FC236}">
                    <a16:creationId xmlns:a16="http://schemas.microsoft.com/office/drawing/2014/main" id="{2176D5FA-BB34-235E-BB29-8E24731DB0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89335" y="2137166"/>
                <a:ext cx="1443933" cy="220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900" b="1" dirty="0">
                    <a:ea typeface="Calibri"/>
                    <a:cs typeface="Times New Roman"/>
                  </a:rPr>
                  <a:t>Tažník pro 2. tah</a:t>
                </a:r>
                <a:endParaRPr lang="cs-CZ" sz="900" dirty="0">
                  <a:ea typeface="Calibri"/>
                  <a:cs typeface="Times New Roman"/>
                </a:endParaRPr>
              </a:p>
            </p:txBody>
          </p:sp>
          <p:cxnSp>
            <p:nvCxnSpPr>
              <p:cNvPr id="16" name="Přímá spojnice se šipkou 15">
                <a:extLst>
                  <a:ext uri="{FF2B5EF4-FFF2-40B4-BE49-F238E27FC236}">
                    <a16:creationId xmlns:a16="http://schemas.microsoft.com/office/drawing/2014/main" id="{E7D78762-63FE-1F1B-3C07-BFDD564F6065}"/>
                  </a:ext>
                </a:extLst>
              </p:cNvPr>
              <p:cNvCxnSpPr/>
              <p:nvPr/>
            </p:nvCxnSpPr>
            <p:spPr>
              <a:xfrm flipV="1">
                <a:off x="7289047" y="2357431"/>
                <a:ext cx="307019" cy="332409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Přímá spojnice se šipkou 16">
                <a:extLst>
                  <a:ext uri="{FF2B5EF4-FFF2-40B4-BE49-F238E27FC236}">
                    <a16:creationId xmlns:a16="http://schemas.microsoft.com/office/drawing/2014/main" id="{799BAA5C-5E63-8F1C-75D1-CA4AFC8A9F91}"/>
                  </a:ext>
                </a:extLst>
              </p:cNvPr>
              <p:cNvCxnSpPr/>
              <p:nvPr/>
            </p:nvCxnSpPr>
            <p:spPr>
              <a:xfrm flipH="1">
                <a:off x="7684497" y="4285802"/>
                <a:ext cx="152228" cy="40366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Přímá spojnice se šipkou 17">
                <a:extLst>
                  <a:ext uri="{FF2B5EF4-FFF2-40B4-BE49-F238E27FC236}">
                    <a16:creationId xmlns:a16="http://schemas.microsoft.com/office/drawing/2014/main" id="{F9D18587-8A5E-BF18-68A7-E49576F0FA55}"/>
                  </a:ext>
                </a:extLst>
              </p:cNvPr>
              <p:cNvCxnSpPr/>
              <p:nvPr/>
            </p:nvCxnSpPr>
            <p:spPr>
              <a:xfrm flipV="1">
                <a:off x="7530545" y="3121283"/>
                <a:ext cx="460132" cy="23148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ové pole 2">
                <a:extLst>
                  <a:ext uri="{FF2B5EF4-FFF2-40B4-BE49-F238E27FC236}">
                    <a16:creationId xmlns:a16="http://schemas.microsoft.com/office/drawing/2014/main" id="{3404F802-D5A2-F1F5-F878-AD9E5B6468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0265" y="2982844"/>
                <a:ext cx="938255" cy="3910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900" b="1" dirty="0">
                    <a:ea typeface="Calibri"/>
                    <a:cs typeface="Times New Roman"/>
                  </a:rPr>
                  <a:t>Výtažek po 1. tahu</a:t>
                </a:r>
                <a:endParaRPr lang="cs-CZ" sz="900" dirty="0">
                  <a:ea typeface="Calibri"/>
                  <a:cs typeface="Times New Roman"/>
                </a:endParaRPr>
              </a:p>
            </p:txBody>
          </p:sp>
          <p:cxnSp>
            <p:nvCxnSpPr>
              <p:cNvPr id="20" name="Přímá spojnice se šipkou 19">
                <a:extLst>
                  <a:ext uri="{FF2B5EF4-FFF2-40B4-BE49-F238E27FC236}">
                    <a16:creationId xmlns:a16="http://schemas.microsoft.com/office/drawing/2014/main" id="{CA1C3F07-A5F3-916E-0980-83B0B5A6AA86}"/>
                  </a:ext>
                </a:extLst>
              </p:cNvPr>
              <p:cNvCxnSpPr/>
              <p:nvPr/>
            </p:nvCxnSpPr>
            <p:spPr>
              <a:xfrm flipH="1" flipV="1">
                <a:off x="5750118" y="3216713"/>
                <a:ext cx="381424" cy="9034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ové pole 2">
                <a:extLst>
                  <a:ext uri="{FF2B5EF4-FFF2-40B4-BE49-F238E27FC236}">
                    <a16:creationId xmlns:a16="http://schemas.microsoft.com/office/drawing/2014/main" id="{9C67CD66-8FC6-7B7E-B981-88EF3FEF67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41803" y="2658733"/>
                <a:ext cx="1250572" cy="3804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900" b="1" dirty="0">
                    <a:ea typeface="Calibri"/>
                    <a:cs typeface="Times New Roman"/>
                  </a:rPr>
                  <a:t>Přidržovač pro 2. tah</a:t>
                </a:r>
                <a:endParaRPr lang="cs-CZ" sz="900" dirty="0">
                  <a:ea typeface="Calibri"/>
                  <a:cs typeface="Times New Roman"/>
                </a:endParaRPr>
              </a:p>
            </p:txBody>
          </p:sp>
          <p:sp>
            <p:nvSpPr>
              <p:cNvPr id="22" name="Textové pole 2">
                <a:extLst>
                  <a:ext uri="{FF2B5EF4-FFF2-40B4-BE49-F238E27FC236}">
                    <a16:creationId xmlns:a16="http://schemas.microsoft.com/office/drawing/2014/main" id="{F4795C2D-8CAE-A6FA-43CA-147F1DF9AA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3115" y="4677999"/>
                <a:ext cx="1592807" cy="3427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900" b="1" dirty="0">
                    <a:ea typeface="Calibri"/>
                    <a:cs typeface="Times New Roman"/>
                  </a:rPr>
                  <a:t>Tažnice pro 2. tah</a:t>
                </a:r>
                <a:endParaRPr lang="cs-CZ" sz="900" dirty="0"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E1F2AA81-E1E7-CF70-BD7D-270D6BFF4016}"/>
                </a:ext>
              </a:extLst>
            </p:cNvPr>
            <p:cNvGrpSpPr/>
            <p:nvPr/>
          </p:nvGrpSpPr>
          <p:grpSpPr>
            <a:xfrm>
              <a:off x="6120000" y="2524436"/>
              <a:ext cx="3024000" cy="3796068"/>
              <a:chOff x="6120000" y="2524436"/>
              <a:chExt cx="3024000" cy="3796068"/>
            </a:xfrm>
          </p:grpSpPr>
          <p:pic>
            <p:nvPicPr>
              <p:cNvPr id="11" name="Obrázek 10">
                <a:extLst>
                  <a:ext uri="{FF2B5EF4-FFF2-40B4-BE49-F238E27FC236}">
                    <a16:creationId xmlns:a16="http://schemas.microsoft.com/office/drawing/2014/main" id="{7F965DB5-518C-BB23-6673-995289AD6C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0000" y="2524436"/>
                <a:ext cx="3024000" cy="3584670"/>
              </a:xfrm>
              <a:prstGeom prst="rect">
                <a:avLst/>
              </a:prstGeom>
            </p:spPr>
          </p:pic>
          <p:sp>
            <p:nvSpPr>
              <p:cNvPr id="12" name="Textové pole 2">
                <a:extLst>
                  <a:ext uri="{FF2B5EF4-FFF2-40B4-BE49-F238E27FC236}">
                    <a16:creationId xmlns:a16="http://schemas.microsoft.com/office/drawing/2014/main" id="{D48D2B74-0437-91E6-B9C6-874CD971AB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7035" y="5929482"/>
                <a:ext cx="938254" cy="3910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900" b="1" dirty="0">
                    <a:ea typeface="Calibri"/>
                    <a:cs typeface="Times New Roman"/>
                  </a:rPr>
                  <a:t>Výtažek po 2. tahu</a:t>
                </a:r>
                <a:endParaRPr lang="cs-CZ" sz="900" dirty="0">
                  <a:ea typeface="Calibri"/>
                  <a:cs typeface="Times New Roman"/>
                </a:endParaRPr>
              </a:p>
            </p:txBody>
          </p:sp>
          <p:cxnSp>
            <p:nvCxnSpPr>
              <p:cNvPr id="13" name="Přímá spojnice se šipkou 12">
                <a:extLst>
                  <a:ext uri="{FF2B5EF4-FFF2-40B4-BE49-F238E27FC236}">
                    <a16:creationId xmlns:a16="http://schemas.microsoft.com/office/drawing/2014/main" id="{5423B9C7-D6BC-2A44-A5A5-974D06CC4483}"/>
                  </a:ext>
                </a:extLst>
              </p:cNvPr>
              <p:cNvCxnSpPr/>
              <p:nvPr/>
            </p:nvCxnSpPr>
            <p:spPr>
              <a:xfrm flipH="1">
                <a:off x="6846162" y="5534203"/>
                <a:ext cx="295387" cy="41435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Obrázek 26">
            <a:extLst>
              <a:ext uri="{FF2B5EF4-FFF2-40B4-BE49-F238E27FC236}">
                <a16:creationId xmlns:a16="http://schemas.microsoft.com/office/drawing/2014/main" id="{BE2A0106-82E7-D69C-8EA9-C0FE98CCF0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3981"/>
          <a:stretch/>
        </p:blipFill>
        <p:spPr>
          <a:xfrm>
            <a:off x="3827711" y="3161845"/>
            <a:ext cx="1139033" cy="1308983"/>
          </a:xfrm>
          <a:prstGeom prst="rect">
            <a:avLst/>
          </a:prstGeom>
        </p:spPr>
      </p:pic>
      <p:sp>
        <p:nvSpPr>
          <p:cNvPr id="28" name="Textové pole 2">
            <a:extLst>
              <a:ext uri="{FF2B5EF4-FFF2-40B4-BE49-F238E27FC236}">
                <a16:creationId xmlns:a16="http://schemas.microsoft.com/office/drawing/2014/main" id="{04FC19AD-4F06-DD90-74CB-E5CA3882B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626" y="3321757"/>
            <a:ext cx="838554" cy="20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cs-CZ" sz="1200" b="1" dirty="0">
                <a:solidFill>
                  <a:srgbClr val="660033"/>
                </a:solidFill>
                <a:ea typeface="Calibri"/>
                <a:cs typeface="Times New Roman"/>
              </a:rPr>
              <a:t>Výrobek</a:t>
            </a:r>
            <a:endParaRPr lang="cs-CZ" sz="1200" dirty="0">
              <a:solidFill>
                <a:srgbClr val="660033"/>
              </a:solidFill>
              <a:ea typeface="Calibri"/>
              <a:cs typeface="Times New Roman"/>
            </a:endParaRP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9C5FF0FA-0442-5787-C0EC-2B5C43A37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62" y="3348293"/>
            <a:ext cx="2040346" cy="136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ové pole 2">
            <a:extLst>
              <a:ext uri="{FF2B5EF4-FFF2-40B4-BE49-F238E27FC236}">
                <a16:creationId xmlns:a16="http://schemas.microsoft.com/office/drawing/2014/main" id="{BEBFE91F-5293-12F8-5691-6DCB261D4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181" y="3104872"/>
            <a:ext cx="2121901" cy="20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cs-CZ" sz="1200" b="1" dirty="0">
                <a:solidFill>
                  <a:srgbClr val="660033"/>
                </a:solidFill>
                <a:ea typeface="Calibri"/>
                <a:cs typeface="Times New Roman"/>
              </a:rPr>
              <a:t>Příklad výroby na více tahů</a:t>
            </a:r>
            <a:endParaRPr lang="cs-CZ" sz="1200" dirty="0">
              <a:solidFill>
                <a:srgbClr val="660033"/>
              </a:solidFill>
              <a:ea typeface="Calibri"/>
              <a:cs typeface="Times New Roman"/>
            </a:endParaRPr>
          </a:p>
        </p:txBody>
      </p:sp>
      <p:sp>
        <p:nvSpPr>
          <p:cNvPr id="31" name="Šipka doprava 57">
            <a:extLst>
              <a:ext uri="{FF2B5EF4-FFF2-40B4-BE49-F238E27FC236}">
                <a16:creationId xmlns:a16="http://schemas.microsoft.com/office/drawing/2014/main" id="{6AE50E17-7A7B-E72D-03CD-3FC933E0E474}"/>
              </a:ext>
            </a:extLst>
          </p:cNvPr>
          <p:cNvSpPr/>
          <p:nvPr/>
        </p:nvSpPr>
        <p:spPr>
          <a:xfrm rot="10800000">
            <a:off x="5270498" y="3591564"/>
            <a:ext cx="925004" cy="118192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</p:spTree>
    <p:extLst>
      <p:ext uri="{BB962C8B-B14F-4D97-AF65-F5344CB8AC3E}">
        <p14:creationId xmlns:p14="http://schemas.microsoft.com/office/powerpoint/2010/main" val="158402371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Princip tažení na více tahů</a:t>
            </a:r>
          </a:p>
        </p:txBody>
      </p:sp>
    </p:spTree>
    <p:extLst>
      <p:ext uri="{BB962C8B-B14F-4D97-AF65-F5344CB8AC3E}">
        <p14:creationId xmlns:p14="http://schemas.microsoft.com/office/powerpoint/2010/main" val="124404867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Velikost tažné mezery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4593997-D71D-0101-31C9-932CBF896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tažná mezera se volí se zřetelem na změny tloušťky plechu při tažení a na výrobní toleranci výlisku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tažná mezera musí umožnit, aby se přebytečný materiál mohl při tažení přemisťovat ve směru výšky výtažku a nepěchoval se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velikost tažné mezery se postupně v každém tahu zmenšuje až k poslední kalibrační operaci, která má nulovou, nebo zápornou tažnou mezeru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velká tažná mezera způsobuje zvlnění výtažku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malá tažná mezera zvyšuje nebezpečí vzniku trhliny na výlisku a zvyšuje tažnou sílu</a:t>
            </a:r>
          </a:p>
        </p:txBody>
      </p:sp>
      <p:sp>
        <p:nvSpPr>
          <p:cNvPr id="8" name="Obdélník 4">
            <a:extLst>
              <a:ext uri="{FF2B5EF4-FFF2-40B4-BE49-F238E27FC236}">
                <a16:creationId xmlns:a16="http://schemas.microsoft.com/office/drawing/2014/main" id="{502C2414-B166-D1E5-09C3-D07766715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8715" y="2899368"/>
            <a:ext cx="2550982" cy="178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09" tIns="31105" rIns="62209" bIns="31105">
            <a:spAutoFit/>
          </a:bodyPr>
          <a:lstStyle/>
          <a:p>
            <a:pPr marL="114300">
              <a:buClr>
                <a:schemeClr val="accent2">
                  <a:lumOff val="21764"/>
                </a:schemeClr>
              </a:buClr>
              <a:buSzPts val="1800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Pro první a další tahy:</a:t>
            </a:r>
          </a:p>
          <a:p>
            <a:pPr marL="457200" indent="-342900">
              <a:buClr>
                <a:schemeClr val="accent2">
                  <a:lumOff val="21764"/>
                </a:schemeClr>
              </a:buClr>
              <a:buSzPts val="1800"/>
              <a:buFont typeface="Arial" pitchFamily="34" charset="0"/>
              <a:buChar char="•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z = (1,2 ÷1,3) ⋅ t</a:t>
            </a:r>
            <a:r>
              <a:rPr lang="cs-CZ" altLang="cs-CZ" baseline="-25000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0</a:t>
            </a: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 [mm] </a:t>
            </a:r>
          </a:p>
          <a:p>
            <a:pPr marL="114300">
              <a:buClr>
                <a:schemeClr val="accent2">
                  <a:lumOff val="21764"/>
                </a:schemeClr>
              </a:buClr>
              <a:buSzPts val="1800"/>
              <a:defRPr/>
            </a:pPr>
            <a:endParaRPr lang="cs-CZ" altLang="cs-CZ" dirty="0">
              <a:solidFill>
                <a:schemeClr val="accent2">
                  <a:lumOff val="21764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14300">
              <a:buClr>
                <a:schemeClr val="accent2">
                  <a:lumOff val="21764"/>
                </a:schemeClr>
              </a:buClr>
              <a:buSzPts val="1800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Pro poslední tah:</a:t>
            </a:r>
          </a:p>
          <a:p>
            <a:pPr marL="457200" indent="-342900">
              <a:buClr>
                <a:schemeClr val="accent2">
                  <a:lumOff val="21764"/>
                </a:schemeClr>
              </a:buClr>
              <a:buSzPts val="1800"/>
              <a:buFont typeface="Arial" pitchFamily="34" charset="0"/>
              <a:buChar char="•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z = (1,05÷1,15) ⋅ t</a:t>
            </a:r>
            <a:r>
              <a:rPr lang="cs-CZ" altLang="cs-CZ" baseline="-25000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0</a:t>
            </a: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 [mm]</a:t>
            </a:r>
          </a:p>
          <a:p>
            <a:pPr marL="114300">
              <a:buClr>
                <a:schemeClr val="accent2">
                  <a:lumOff val="21764"/>
                </a:schemeClr>
              </a:buClr>
              <a:buSzPts val="1800"/>
              <a:defRPr/>
            </a:pPr>
            <a:endParaRPr lang="cs-CZ" altLang="cs-CZ" dirty="0">
              <a:solidFill>
                <a:schemeClr val="accent2">
                  <a:lumOff val="21764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14300">
              <a:buClr>
                <a:schemeClr val="accent2">
                  <a:lumOff val="21764"/>
                </a:schemeClr>
              </a:buClr>
              <a:buSzPts val="1800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Pro kalibraci:</a:t>
            </a:r>
          </a:p>
          <a:p>
            <a:pPr marL="457200" indent="-342900">
              <a:buClr>
                <a:schemeClr val="accent2">
                  <a:lumOff val="21764"/>
                </a:schemeClr>
              </a:buClr>
              <a:buSzPts val="1800"/>
              <a:buFont typeface="Arial" pitchFamily="34" charset="0"/>
              <a:buChar char="•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z = (0,95÷1,05) ⋅ t</a:t>
            </a:r>
            <a:r>
              <a:rPr lang="cs-CZ" altLang="cs-CZ" baseline="-25000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0</a:t>
            </a: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 [mm]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E6C87561-29CA-DEC4-8F8B-E5B9B3F42588}"/>
              </a:ext>
            </a:extLst>
          </p:cNvPr>
          <p:cNvGrpSpPr/>
          <p:nvPr/>
        </p:nvGrpSpPr>
        <p:grpSpPr>
          <a:xfrm>
            <a:off x="4339697" y="2964444"/>
            <a:ext cx="2831151" cy="1965056"/>
            <a:chOff x="4076945" y="3550350"/>
            <a:chExt cx="3774868" cy="2620075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1D1AF1BE-A3CC-08C2-3DFB-BDA1A0412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945" y="3550350"/>
              <a:ext cx="3774868" cy="2620075"/>
            </a:xfrm>
            <a:prstGeom prst="rect">
              <a:avLst/>
            </a:prstGeom>
          </p:spPr>
        </p:pic>
        <p:sp>
          <p:nvSpPr>
            <p:cNvPr id="11" name="Textové pole 2">
              <a:extLst>
                <a:ext uri="{FF2B5EF4-FFF2-40B4-BE49-F238E27FC236}">
                  <a16:creationId xmlns:a16="http://schemas.microsoft.com/office/drawing/2014/main" id="{BA9C580F-4B48-66C6-0DEB-5A2553D0DC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7065" y="5724255"/>
              <a:ext cx="2107465" cy="269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1200" b="1" dirty="0">
                  <a:ea typeface="Calibri"/>
                  <a:cs typeface="Times New Roman"/>
                </a:rPr>
                <a:t>z - tažná mezera</a:t>
              </a:r>
              <a:endParaRPr lang="cs-CZ" sz="1200" dirty="0">
                <a:ea typeface="Calibri"/>
                <a:cs typeface="Times New Roman"/>
              </a:endParaRPr>
            </a:p>
          </p:txBody>
        </p:sp>
        <p:sp>
          <p:nvSpPr>
            <p:cNvPr id="12" name="Textové pole 2">
              <a:extLst>
                <a:ext uri="{FF2B5EF4-FFF2-40B4-BE49-F238E27FC236}">
                  <a16:creationId xmlns:a16="http://schemas.microsoft.com/office/drawing/2014/main" id="{BA8DE5E6-9C23-DA51-8B23-BA140C9933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480000">
              <a:off x="5258165" y="4383229"/>
              <a:ext cx="456716" cy="2702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1200" b="1" dirty="0">
                  <a:ea typeface="Calibri"/>
                  <a:cs typeface="Times New Roman"/>
                </a:rPr>
                <a:t>R</a:t>
              </a:r>
              <a:r>
                <a:rPr lang="cs-CZ" sz="1200" b="1" baseline="-25000" dirty="0">
                  <a:ea typeface="Calibri"/>
                  <a:cs typeface="Times New Roman"/>
                </a:rPr>
                <a:t>TK</a:t>
              </a:r>
              <a:endParaRPr lang="cs-CZ" sz="1200" dirty="0">
                <a:ea typeface="Calibri"/>
                <a:cs typeface="Times New Roman"/>
              </a:endParaRPr>
            </a:p>
          </p:txBody>
        </p:sp>
        <p:sp>
          <p:nvSpPr>
            <p:cNvPr id="13" name="Textové pole 2">
              <a:extLst>
                <a:ext uri="{FF2B5EF4-FFF2-40B4-BE49-F238E27FC236}">
                  <a16:creationId xmlns:a16="http://schemas.microsoft.com/office/drawing/2014/main" id="{C5ABE9C5-8C4E-BDAB-94EE-517FD57E0B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760000">
              <a:off x="7015964" y="5241971"/>
              <a:ext cx="371198" cy="2702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1200" b="1" dirty="0">
                  <a:ea typeface="Calibri"/>
                  <a:cs typeface="Times New Roman"/>
                </a:rPr>
                <a:t>R</a:t>
              </a:r>
              <a:r>
                <a:rPr lang="cs-CZ" sz="1200" b="1" baseline="-25000" dirty="0">
                  <a:ea typeface="Calibri"/>
                  <a:cs typeface="Times New Roman"/>
                </a:rPr>
                <a:t>TC</a:t>
              </a:r>
              <a:endParaRPr lang="cs-CZ" sz="1200" dirty="0"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68178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Velikost tažné síly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E0B912B-A7CA-09F3-E4DF-AEFAF76B0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marL="114300" indent="0" eaLnBrk="1">
              <a:lnSpc>
                <a:spcPct val="100000"/>
              </a:lnSpc>
              <a:buNone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Při standardním tažení se celková tažná síla skládá ze tří hlavních složek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síly nutné k plastické deformaci příruby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síly potřebné k ohybu na tažné hraně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síly potřebné k překonání tření na kontaktních plochách</a:t>
            </a:r>
          </a:p>
        </p:txBody>
      </p:sp>
      <p:sp>
        <p:nvSpPr>
          <p:cNvPr id="8" name="Obdélník 3">
            <a:extLst>
              <a:ext uri="{FF2B5EF4-FFF2-40B4-BE49-F238E27FC236}">
                <a16:creationId xmlns:a16="http://schemas.microsoft.com/office/drawing/2014/main" id="{568E76D9-9306-AD43-4042-CFF3AB4A4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843" y="3828981"/>
            <a:ext cx="2864419" cy="70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09" tIns="31105" rIns="62209" bIns="31105">
            <a:spAutoFit/>
          </a:bodyPr>
          <a:lstStyle/>
          <a:p>
            <a:pPr>
              <a:defRPr/>
            </a:pPr>
            <a:r>
              <a:rPr lang="cs-CZ" sz="1050" b="1" dirty="0">
                <a:solidFill>
                  <a:srgbClr val="660033"/>
                </a:solidFill>
                <a:cs typeface="Tahoma" pitchFamily="34" charset="0"/>
              </a:rPr>
              <a:t>celková síla potřebná pro tažení</a:t>
            </a:r>
          </a:p>
          <a:p>
            <a:pPr>
              <a:defRPr/>
            </a:pPr>
            <a:r>
              <a:rPr lang="cs-CZ" sz="1050" b="1" dirty="0">
                <a:solidFill>
                  <a:srgbClr val="0000FF"/>
                </a:solidFill>
                <a:cs typeface="Tahoma" pitchFamily="34" charset="0"/>
              </a:rPr>
              <a:t>síla pro překonání tření</a:t>
            </a:r>
          </a:p>
          <a:p>
            <a:pPr>
              <a:defRPr/>
            </a:pPr>
            <a:r>
              <a:rPr lang="cs-CZ" altLang="cs-CZ" sz="1050" b="1" dirty="0">
                <a:solidFill>
                  <a:srgbClr val="006600"/>
                </a:solidFill>
                <a:cs typeface="Tahoma" pitchFamily="34" charset="0"/>
              </a:rPr>
              <a:t>síla pro ohyb na tažné hraně</a:t>
            </a:r>
          </a:p>
          <a:p>
            <a:pPr>
              <a:defRPr/>
            </a:pPr>
            <a:r>
              <a:rPr lang="cs-CZ" altLang="cs-CZ" sz="1050" b="1" dirty="0">
                <a:solidFill>
                  <a:srgbClr val="FFC000"/>
                </a:solidFill>
                <a:cs typeface="Tahoma" pitchFamily="34" charset="0"/>
              </a:rPr>
              <a:t>síla k deformaci příruby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7D1505F3-FEE1-720F-C489-6248E71752E6}"/>
                  </a:ext>
                </a:extLst>
              </p:cNvPr>
              <p:cNvSpPr txBox="1"/>
              <p:nvPr/>
            </p:nvSpPr>
            <p:spPr>
              <a:xfrm>
                <a:off x="4840434" y="2200459"/>
                <a:ext cx="171239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0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050" b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𝐅</m:t>
                          </m:r>
                        </m:e>
                        <m:sub>
                          <m:r>
                            <a:rPr lang="cs-CZ" sz="1050" b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𝐭𝐤𝐫𝐢𝐭</m:t>
                          </m:r>
                          <m:r>
                            <a:rPr lang="cs-CZ" sz="1050" b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.</m:t>
                          </m:r>
                        </m:sub>
                      </m:sSub>
                      <m:r>
                        <a:rPr lang="cs-CZ" sz="1050" b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cs-CZ" sz="1050" b="1">
                          <a:solidFill>
                            <a:srgbClr val="FF0000"/>
                          </a:solidFill>
                          <a:latin typeface="Cambria Math"/>
                        </a:rPr>
                        <m:t>𝐨</m:t>
                      </m:r>
                      <m:r>
                        <a:rPr lang="cs-CZ" sz="1050" b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cs-CZ" sz="10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050" b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𝐭</m:t>
                          </m:r>
                        </m:e>
                        <m:sub>
                          <m:r>
                            <a:rPr lang="cs-CZ" sz="1050" b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  <m:sSub>
                        <m:sSubPr>
                          <m:ctrlPr>
                            <a:rPr lang="cs-CZ" sz="10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050" b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cs-CZ" sz="1050" b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𝐑</m:t>
                          </m:r>
                        </m:e>
                        <m:sub>
                          <m:r>
                            <a:rPr lang="cs-CZ" sz="1050" b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𝐦</m:t>
                          </m:r>
                        </m:sub>
                      </m:sSub>
                      <m:r>
                        <a:rPr lang="cs-CZ" sz="1050" b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cs-CZ" sz="1050" b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𝐨</m:t>
                      </m:r>
                      <m:r>
                        <a:rPr lang="cs-CZ" sz="1050" b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cs-CZ" sz="1050" b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𝐭</m:t>
                      </m:r>
                      <m:r>
                        <a:rPr lang="cs-CZ" sz="1050" b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cs-CZ" sz="105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sz="1050" b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𝛔</m:t>
                          </m:r>
                        </m:e>
                        <m:sub>
                          <m:r>
                            <a:rPr lang="cs-CZ" sz="1050" b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𝐦</m:t>
                          </m:r>
                        </m:sub>
                      </m:sSub>
                    </m:oMath>
                  </m:oMathPara>
                </a14:m>
                <a:endParaRPr lang="cs-CZ" sz="105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7D1505F3-FEE1-720F-C489-6248E7175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434" y="2200459"/>
                <a:ext cx="1712392" cy="2539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bdélník 9">
            <a:extLst>
              <a:ext uri="{FF2B5EF4-FFF2-40B4-BE49-F238E27FC236}">
                <a16:creationId xmlns:a16="http://schemas.microsoft.com/office/drawing/2014/main" id="{D459DDB9-3A0A-F33A-C653-FCFFDB978365}"/>
              </a:ext>
            </a:extLst>
          </p:cNvPr>
          <p:cNvSpPr/>
          <p:nvPr/>
        </p:nvSpPr>
        <p:spPr>
          <a:xfrm>
            <a:off x="4975344" y="2754851"/>
            <a:ext cx="4044298" cy="1032314"/>
          </a:xfrm>
          <a:prstGeom prst="rect">
            <a:avLst/>
          </a:prstGeom>
        </p:spPr>
        <p:txBody>
          <a:bodyPr wrap="square" lIns="62209" tIns="31105" rIns="62209" bIns="31105">
            <a:spAutoFit/>
          </a:bodyPr>
          <a:lstStyle/>
          <a:p>
            <a:pPr>
              <a:defRPr/>
            </a:pPr>
            <a:r>
              <a:rPr lang="cs-CZ" sz="900" b="1" dirty="0">
                <a:solidFill>
                  <a:srgbClr val="660033"/>
                </a:solidFill>
              </a:rPr>
              <a:t>Kde	</a:t>
            </a:r>
            <a:r>
              <a:rPr lang="cs-CZ" sz="900" b="1" dirty="0" err="1">
                <a:solidFill>
                  <a:srgbClr val="660033"/>
                </a:solidFill>
              </a:rPr>
              <a:t>F</a:t>
            </a:r>
            <a:r>
              <a:rPr lang="cs-CZ" sz="900" b="1" baseline="-25000" dirty="0" err="1">
                <a:solidFill>
                  <a:srgbClr val="660033"/>
                </a:solidFill>
              </a:rPr>
              <a:t>tkrit</a:t>
            </a:r>
            <a:r>
              <a:rPr lang="cs-CZ" sz="900" b="1" baseline="-25000" dirty="0">
                <a:solidFill>
                  <a:srgbClr val="660033"/>
                </a:solidFill>
              </a:rPr>
              <a:t>.</a:t>
            </a:r>
            <a:r>
              <a:rPr lang="cs-CZ" sz="900" b="1" dirty="0">
                <a:solidFill>
                  <a:srgbClr val="660033"/>
                </a:solidFill>
              </a:rPr>
              <a:t>	kritická velikost tažné síly</a:t>
            </a:r>
          </a:p>
          <a:p>
            <a:pPr>
              <a:defRPr/>
            </a:pPr>
            <a:r>
              <a:rPr lang="cs-CZ" sz="900" b="1" dirty="0">
                <a:solidFill>
                  <a:srgbClr val="660033"/>
                </a:solidFill>
              </a:rPr>
              <a:t>	o</a:t>
            </a:r>
            <a:r>
              <a:rPr lang="cs-CZ" sz="900" b="1" baseline="-25000" dirty="0">
                <a:solidFill>
                  <a:srgbClr val="660033"/>
                </a:solidFill>
              </a:rPr>
              <a:t> 	</a:t>
            </a:r>
            <a:r>
              <a:rPr lang="cs-CZ" sz="900" b="1" dirty="0">
                <a:solidFill>
                  <a:srgbClr val="660033"/>
                </a:solidFill>
              </a:rPr>
              <a:t>obvod tažníku</a:t>
            </a:r>
          </a:p>
          <a:p>
            <a:pPr>
              <a:defRPr/>
            </a:pPr>
            <a:r>
              <a:rPr lang="cs-CZ" sz="900" b="1" dirty="0">
                <a:solidFill>
                  <a:srgbClr val="660033"/>
                </a:solidFill>
              </a:rPr>
              <a:t>	t</a:t>
            </a:r>
            <a:r>
              <a:rPr lang="cs-CZ" sz="900" b="1" baseline="-25000" dirty="0">
                <a:solidFill>
                  <a:srgbClr val="660033"/>
                </a:solidFill>
              </a:rPr>
              <a:t>0 	</a:t>
            </a:r>
            <a:r>
              <a:rPr lang="cs-CZ" sz="900" b="1" dirty="0">
                <a:solidFill>
                  <a:srgbClr val="660033"/>
                </a:solidFill>
              </a:rPr>
              <a:t>počáteční tloušťka materiálu</a:t>
            </a:r>
          </a:p>
          <a:p>
            <a:pPr>
              <a:defRPr/>
            </a:pPr>
            <a:r>
              <a:rPr lang="cs-CZ" sz="900" b="1" dirty="0">
                <a:solidFill>
                  <a:srgbClr val="660033"/>
                </a:solidFill>
              </a:rPr>
              <a:t>	</a:t>
            </a:r>
            <a:r>
              <a:rPr lang="cs-CZ" sz="900" b="1" dirty="0" err="1">
                <a:solidFill>
                  <a:srgbClr val="660033"/>
                </a:solidFill>
              </a:rPr>
              <a:t>R</a:t>
            </a:r>
            <a:r>
              <a:rPr lang="cs-CZ" sz="900" b="1" baseline="-25000" dirty="0" err="1">
                <a:solidFill>
                  <a:srgbClr val="660033"/>
                </a:solidFill>
              </a:rPr>
              <a:t>m</a:t>
            </a:r>
            <a:r>
              <a:rPr lang="cs-CZ" sz="900" b="1" baseline="-25000" dirty="0">
                <a:solidFill>
                  <a:srgbClr val="660033"/>
                </a:solidFill>
              </a:rPr>
              <a:t>	</a:t>
            </a:r>
            <a:r>
              <a:rPr lang="cs-CZ" sz="900" b="1" dirty="0">
                <a:solidFill>
                  <a:srgbClr val="660033"/>
                </a:solidFill>
              </a:rPr>
              <a:t>smluvní mez pevnosti v tahu</a:t>
            </a:r>
          </a:p>
          <a:p>
            <a:pPr>
              <a:defRPr/>
            </a:pPr>
            <a:r>
              <a:rPr lang="cs-CZ" sz="900" b="1" dirty="0">
                <a:solidFill>
                  <a:srgbClr val="660033"/>
                </a:solidFill>
              </a:rPr>
              <a:t>	t</a:t>
            </a:r>
            <a:r>
              <a:rPr lang="cs-CZ" sz="900" b="1" baseline="-25000" dirty="0">
                <a:solidFill>
                  <a:srgbClr val="660033"/>
                </a:solidFill>
              </a:rPr>
              <a:t> 	</a:t>
            </a:r>
            <a:r>
              <a:rPr lang="cs-CZ" sz="900" b="1" dirty="0">
                <a:solidFill>
                  <a:srgbClr val="660033"/>
                </a:solidFill>
              </a:rPr>
              <a:t>skutečná tloušťka materiálu</a:t>
            </a:r>
          </a:p>
          <a:p>
            <a:pPr>
              <a:defRPr/>
            </a:pPr>
            <a:r>
              <a:rPr lang="cs-CZ" sz="900" b="1" dirty="0">
                <a:solidFill>
                  <a:srgbClr val="660033"/>
                </a:solidFill>
              </a:rPr>
              <a:t>	</a:t>
            </a:r>
            <a:r>
              <a:rPr lang="cs-CZ" sz="900" b="1" dirty="0" err="1">
                <a:solidFill>
                  <a:srgbClr val="660033"/>
                </a:solidFill>
                <a:latin typeface="Symbol" panose="05050102010706020507" pitchFamily="18" charset="2"/>
              </a:rPr>
              <a:t>s</a:t>
            </a:r>
            <a:r>
              <a:rPr lang="cs-CZ" sz="900" b="1" baseline="-25000" dirty="0" err="1">
                <a:solidFill>
                  <a:srgbClr val="660033"/>
                </a:solidFill>
              </a:rPr>
              <a:t>m</a:t>
            </a:r>
            <a:r>
              <a:rPr lang="cs-CZ" sz="900" b="1" baseline="-25000" dirty="0">
                <a:solidFill>
                  <a:srgbClr val="660033"/>
                </a:solidFill>
              </a:rPr>
              <a:t>	</a:t>
            </a:r>
            <a:r>
              <a:rPr lang="cs-CZ" sz="900" b="1" dirty="0">
                <a:solidFill>
                  <a:srgbClr val="660033"/>
                </a:solidFill>
              </a:rPr>
              <a:t>skutečná mez pevnosti v tahu</a:t>
            </a:r>
          </a:p>
          <a:p>
            <a:pPr>
              <a:defRPr/>
            </a:pPr>
            <a:endParaRPr lang="cs-CZ" sz="900" b="1" dirty="0">
              <a:solidFill>
                <a:srgbClr val="660033"/>
              </a:solidFill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6D9CBCF8-276C-4D64-60A8-01656B0A8137}"/>
              </a:ext>
            </a:extLst>
          </p:cNvPr>
          <p:cNvGrpSpPr/>
          <p:nvPr/>
        </p:nvGrpSpPr>
        <p:grpSpPr>
          <a:xfrm>
            <a:off x="1185341" y="2097559"/>
            <a:ext cx="3631523" cy="2617313"/>
            <a:chOff x="251520" y="2796745"/>
            <a:chExt cx="4842030" cy="3489751"/>
          </a:xfrm>
        </p:grpSpPr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213F18E9-B20B-F911-612C-6AE9B7E3CE4E}"/>
                </a:ext>
              </a:extLst>
            </p:cNvPr>
            <p:cNvGrpSpPr/>
            <p:nvPr/>
          </p:nvGrpSpPr>
          <p:grpSpPr>
            <a:xfrm>
              <a:off x="251520" y="2796745"/>
              <a:ext cx="4842030" cy="3489751"/>
              <a:chOff x="251520" y="2796745"/>
              <a:chExt cx="4842030" cy="3489751"/>
            </a:xfrm>
          </p:grpSpPr>
          <p:pic>
            <p:nvPicPr>
              <p:cNvPr id="15" name="Obrázek 14">
                <a:extLst>
                  <a:ext uri="{FF2B5EF4-FFF2-40B4-BE49-F238E27FC236}">
                    <a16:creationId xmlns:a16="http://schemas.microsoft.com/office/drawing/2014/main" id="{C9A5E290-73D4-B1D1-0F8B-14FF45A2F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520" y="2796745"/>
                <a:ext cx="4842030" cy="3489751"/>
              </a:xfrm>
              <a:prstGeom prst="rect">
                <a:avLst/>
              </a:prstGeom>
            </p:spPr>
          </p:pic>
          <p:sp>
            <p:nvSpPr>
              <p:cNvPr id="16" name="Volný tvar 9">
                <a:extLst>
                  <a:ext uri="{FF2B5EF4-FFF2-40B4-BE49-F238E27FC236}">
                    <a16:creationId xmlns:a16="http://schemas.microsoft.com/office/drawing/2014/main" id="{3214D9A7-4589-0FC7-4CC1-A2E303A19ED9}"/>
                  </a:ext>
                </a:extLst>
              </p:cNvPr>
              <p:cNvSpPr/>
              <p:nvPr/>
            </p:nvSpPr>
            <p:spPr>
              <a:xfrm>
                <a:off x="1999622" y="3192564"/>
                <a:ext cx="2934119" cy="2610359"/>
              </a:xfrm>
              <a:custGeom>
                <a:avLst/>
                <a:gdLst>
                  <a:gd name="connsiteX0" fmla="*/ 0 w 2934119"/>
                  <a:gd name="connsiteY0" fmla="*/ 2575874 h 2585922"/>
                  <a:gd name="connsiteX1" fmla="*/ 110532 w 2934119"/>
                  <a:gd name="connsiteY1" fmla="*/ 2550753 h 2585922"/>
                  <a:gd name="connsiteX2" fmla="*/ 226088 w 2934119"/>
                  <a:gd name="connsiteY2" fmla="*/ 2490463 h 2585922"/>
                  <a:gd name="connsiteX3" fmla="*/ 331596 w 2934119"/>
                  <a:gd name="connsiteY3" fmla="*/ 2389979 h 2585922"/>
                  <a:gd name="connsiteX4" fmla="*/ 427055 w 2934119"/>
                  <a:gd name="connsiteY4" fmla="*/ 2249302 h 2585922"/>
                  <a:gd name="connsiteX5" fmla="*/ 507442 w 2934119"/>
                  <a:gd name="connsiteY5" fmla="*/ 1988045 h 2585922"/>
                  <a:gd name="connsiteX6" fmla="*/ 663191 w 2934119"/>
                  <a:gd name="connsiteY6" fmla="*/ 1309781 h 2585922"/>
                  <a:gd name="connsiteX7" fmla="*/ 823965 w 2934119"/>
                  <a:gd name="connsiteY7" fmla="*/ 626494 h 2585922"/>
                  <a:gd name="connsiteX8" fmla="*/ 994787 w 2934119"/>
                  <a:gd name="connsiteY8" fmla="*/ 294898 h 2585922"/>
                  <a:gd name="connsiteX9" fmla="*/ 1381648 w 2934119"/>
                  <a:gd name="connsiteY9" fmla="*/ 33641 h 2585922"/>
                  <a:gd name="connsiteX10" fmla="*/ 1788607 w 2934119"/>
                  <a:gd name="connsiteY10" fmla="*/ 23592 h 2585922"/>
                  <a:gd name="connsiteX11" fmla="*/ 2100105 w 2934119"/>
                  <a:gd name="connsiteY11" fmla="*/ 219535 h 2585922"/>
                  <a:gd name="connsiteX12" fmla="*/ 2331218 w 2934119"/>
                  <a:gd name="connsiteY12" fmla="*/ 515962 h 2585922"/>
                  <a:gd name="connsiteX13" fmla="*/ 2522136 w 2934119"/>
                  <a:gd name="connsiteY13" fmla="*/ 988234 h 2585922"/>
                  <a:gd name="connsiteX14" fmla="*/ 2652765 w 2934119"/>
                  <a:gd name="connsiteY14" fmla="*/ 1450458 h 2585922"/>
                  <a:gd name="connsiteX15" fmla="*/ 2778369 w 2934119"/>
                  <a:gd name="connsiteY15" fmla="*/ 1947852 h 2585922"/>
                  <a:gd name="connsiteX16" fmla="*/ 2898949 w 2934119"/>
                  <a:gd name="connsiteY16" fmla="*/ 2445245 h 2585922"/>
                  <a:gd name="connsiteX17" fmla="*/ 2934119 w 2934119"/>
                  <a:gd name="connsiteY17" fmla="*/ 2585922 h 2585922"/>
                  <a:gd name="connsiteX0" fmla="*/ 0 w 2934119"/>
                  <a:gd name="connsiteY0" fmla="*/ 2570927 h 2580975"/>
                  <a:gd name="connsiteX1" fmla="*/ 110532 w 2934119"/>
                  <a:gd name="connsiteY1" fmla="*/ 2545806 h 2580975"/>
                  <a:gd name="connsiteX2" fmla="*/ 226088 w 2934119"/>
                  <a:gd name="connsiteY2" fmla="*/ 2485516 h 2580975"/>
                  <a:gd name="connsiteX3" fmla="*/ 331596 w 2934119"/>
                  <a:gd name="connsiteY3" fmla="*/ 2385032 h 2580975"/>
                  <a:gd name="connsiteX4" fmla="*/ 427055 w 2934119"/>
                  <a:gd name="connsiteY4" fmla="*/ 2244355 h 2580975"/>
                  <a:gd name="connsiteX5" fmla="*/ 507442 w 2934119"/>
                  <a:gd name="connsiteY5" fmla="*/ 1983098 h 2580975"/>
                  <a:gd name="connsiteX6" fmla="*/ 663191 w 2934119"/>
                  <a:gd name="connsiteY6" fmla="*/ 1304834 h 2580975"/>
                  <a:gd name="connsiteX7" fmla="*/ 823965 w 2934119"/>
                  <a:gd name="connsiteY7" fmla="*/ 621547 h 2580975"/>
                  <a:gd name="connsiteX8" fmla="*/ 994787 w 2934119"/>
                  <a:gd name="connsiteY8" fmla="*/ 289951 h 2580975"/>
                  <a:gd name="connsiteX9" fmla="*/ 1261068 w 2934119"/>
                  <a:gd name="connsiteY9" fmla="*/ 38742 h 2580975"/>
                  <a:gd name="connsiteX10" fmla="*/ 1788607 w 2934119"/>
                  <a:gd name="connsiteY10" fmla="*/ 18645 h 2580975"/>
                  <a:gd name="connsiteX11" fmla="*/ 2100105 w 2934119"/>
                  <a:gd name="connsiteY11" fmla="*/ 214588 h 2580975"/>
                  <a:gd name="connsiteX12" fmla="*/ 2331218 w 2934119"/>
                  <a:gd name="connsiteY12" fmla="*/ 511015 h 2580975"/>
                  <a:gd name="connsiteX13" fmla="*/ 2522136 w 2934119"/>
                  <a:gd name="connsiteY13" fmla="*/ 983287 h 2580975"/>
                  <a:gd name="connsiteX14" fmla="*/ 2652765 w 2934119"/>
                  <a:gd name="connsiteY14" fmla="*/ 1445511 h 2580975"/>
                  <a:gd name="connsiteX15" fmla="*/ 2778369 w 2934119"/>
                  <a:gd name="connsiteY15" fmla="*/ 1942905 h 2580975"/>
                  <a:gd name="connsiteX16" fmla="*/ 2898949 w 2934119"/>
                  <a:gd name="connsiteY16" fmla="*/ 2440298 h 2580975"/>
                  <a:gd name="connsiteX17" fmla="*/ 2934119 w 2934119"/>
                  <a:gd name="connsiteY17" fmla="*/ 2580975 h 2580975"/>
                  <a:gd name="connsiteX0" fmla="*/ 0 w 2934119"/>
                  <a:gd name="connsiteY0" fmla="*/ 2602731 h 2612779"/>
                  <a:gd name="connsiteX1" fmla="*/ 110532 w 2934119"/>
                  <a:gd name="connsiteY1" fmla="*/ 2577610 h 2612779"/>
                  <a:gd name="connsiteX2" fmla="*/ 226088 w 2934119"/>
                  <a:gd name="connsiteY2" fmla="*/ 2517320 h 2612779"/>
                  <a:gd name="connsiteX3" fmla="*/ 331596 w 2934119"/>
                  <a:gd name="connsiteY3" fmla="*/ 2416836 h 2612779"/>
                  <a:gd name="connsiteX4" fmla="*/ 427055 w 2934119"/>
                  <a:gd name="connsiteY4" fmla="*/ 2276159 h 2612779"/>
                  <a:gd name="connsiteX5" fmla="*/ 507442 w 2934119"/>
                  <a:gd name="connsiteY5" fmla="*/ 2014902 h 2612779"/>
                  <a:gd name="connsiteX6" fmla="*/ 663191 w 2934119"/>
                  <a:gd name="connsiteY6" fmla="*/ 1336638 h 2612779"/>
                  <a:gd name="connsiteX7" fmla="*/ 823965 w 2934119"/>
                  <a:gd name="connsiteY7" fmla="*/ 653351 h 2612779"/>
                  <a:gd name="connsiteX8" fmla="*/ 994787 w 2934119"/>
                  <a:gd name="connsiteY8" fmla="*/ 321755 h 2612779"/>
                  <a:gd name="connsiteX9" fmla="*/ 1261068 w 2934119"/>
                  <a:gd name="connsiteY9" fmla="*/ 70546 h 2612779"/>
                  <a:gd name="connsiteX10" fmla="*/ 1657978 w 2934119"/>
                  <a:gd name="connsiteY10" fmla="*/ 10255 h 2612779"/>
                  <a:gd name="connsiteX11" fmla="*/ 2100105 w 2934119"/>
                  <a:gd name="connsiteY11" fmla="*/ 246392 h 2612779"/>
                  <a:gd name="connsiteX12" fmla="*/ 2331218 w 2934119"/>
                  <a:gd name="connsiteY12" fmla="*/ 542819 h 2612779"/>
                  <a:gd name="connsiteX13" fmla="*/ 2522136 w 2934119"/>
                  <a:gd name="connsiteY13" fmla="*/ 1015091 h 2612779"/>
                  <a:gd name="connsiteX14" fmla="*/ 2652765 w 2934119"/>
                  <a:gd name="connsiteY14" fmla="*/ 1477315 h 2612779"/>
                  <a:gd name="connsiteX15" fmla="*/ 2778369 w 2934119"/>
                  <a:gd name="connsiteY15" fmla="*/ 1974709 h 2612779"/>
                  <a:gd name="connsiteX16" fmla="*/ 2898949 w 2934119"/>
                  <a:gd name="connsiteY16" fmla="*/ 2472102 h 2612779"/>
                  <a:gd name="connsiteX17" fmla="*/ 2934119 w 2934119"/>
                  <a:gd name="connsiteY17" fmla="*/ 2612779 h 2612779"/>
                  <a:gd name="connsiteX0" fmla="*/ 0 w 2934119"/>
                  <a:gd name="connsiteY0" fmla="*/ 2596658 h 2606706"/>
                  <a:gd name="connsiteX1" fmla="*/ 110532 w 2934119"/>
                  <a:gd name="connsiteY1" fmla="*/ 2571537 h 2606706"/>
                  <a:gd name="connsiteX2" fmla="*/ 226088 w 2934119"/>
                  <a:gd name="connsiteY2" fmla="*/ 2511247 h 2606706"/>
                  <a:gd name="connsiteX3" fmla="*/ 331596 w 2934119"/>
                  <a:gd name="connsiteY3" fmla="*/ 2410763 h 2606706"/>
                  <a:gd name="connsiteX4" fmla="*/ 427055 w 2934119"/>
                  <a:gd name="connsiteY4" fmla="*/ 2270086 h 2606706"/>
                  <a:gd name="connsiteX5" fmla="*/ 507442 w 2934119"/>
                  <a:gd name="connsiteY5" fmla="*/ 2008829 h 2606706"/>
                  <a:gd name="connsiteX6" fmla="*/ 663191 w 2934119"/>
                  <a:gd name="connsiteY6" fmla="*/ 1330565 h 2606706"/>
                  <a:gd name="connsiteX7" fmla="*/ 823965 w 2934119"/>
                  <a:gd name="connsiteY7" fmla="*/ 647278 h 2606706"/>
                  <a:gd name="connsiteX8" fmla="*/ 994787 w 2934119"/>
                  <a:gd name="connsiteY8" fmla="*/ 315682 h 2606706"/>
                  <a:gd name="connsiteX9" fmla="*/ 1261068 w 2934119"/>
                  <a:gd name="connsiteY9" fmla="*/ 64473 h 2606706"/>
                  <a:gd name="connsiteX10" fmla="*/ 1657978 w 2934119"/>
                  <a:gd name="connsiteY10" fmla="*/ 4182 h 2606706"/>
                  <a:gd name="connsiteX11" fmla="*/ 2100105 w 2934119"/>
                  <a:gd name="connsiteY11" fmla="*/ 240319 h 2606706"/>
                  <a:gd name="connsiteX12" fmla="*/ 2331218 w 2934119"/>
                  <a:gd name="connsiteY12" fmla="*/ 536746 h 2606706"/>
                  <a:gd name="connsiteX13" fmla="*/ 2522136 w 2934119"/>
                  <a:gd name="connsiteY13" fmla="*/ 1009018 h 2606706"/>
                  <a:gd name="connsiteX14" fmla="*/ 2652765 w 2934119"/>
                  <a:gd name="connsiteY14" fmla="*/ 1471242 h 2606706"/>
                  <a:gd name="connsiteX15" fmla="*/ 2778369 w 2934119"/>
                  <a:gd name="connsiteY15" fmla="*/ 1968636 h 2606706"/>
                  <a:gd name="connsiteX16" fmla="*/ 2898949 w 2934119"/>
                  <a:gd name="connsiteY16" fmla="*/ 2466029 h 2606706"/>
                  <a:gd name="connsiteX17" fmla="*/ 2934119 w 2934119"/>
                  <a:gd name="connsiteY17" fmla="*/ 2606706 h 2606706"/>
                  <a:gd name="connsiteX0" fmla="*/ 0 w 2934119"/>
                  <a:gd name="connsiteY0" fmla="*/ 2596658 h 2606706"/>
                  <a:gd name="connsiteX1" fmla="*/ 110532 w 2934119"/>
                  <a:gd name="connsiteY1" fmla="*/ 2571537 h 2606706"/>
                  <a:gd name="connsiteX2" fmla="*/ 226088 w 2934119"/>
                  <a:gd name="connsiteY2" fmla="*/ 2511247 h 2606706"/>
                  <a:gd name="connsiteX3" fmla="*/ 331596 w 2934119"/>
                  <a:gd name="connsiteY3" fmla="*/ 2410763 h 2606706"/>
                  <a:gd name="connsiteX4" fmla="*/ 427055 w 2934119"/>
                  <a:gd name="connsiteY4" fmla="*/ 2270086 h 2606706"/>
                  <a:gd name="connsiteX5" fmla="*/ 507442 w 2934119"/>
                  <a:gd name="connsiteY5" fmla="*/ 2008829 h 2606706"/>
                  <a:gd name="connsiteX6" fmla="*/ 663191 w 2934119"/>
                  <a:gd name="connsiteY6" fmla="*/ 1330565 h 2606706"/>
                  <a:gd name="connsiteX7" fmla="*/ 823965 w 2934119"/>
                  <a:gd name="connsiteY7" fmla="*/ 647278 h 2606706"/>
                  <a:gd name="connsiteX8" fmla="*/ 994787 w 2934119"/>
                  <a:gd name="connsiteY8" fmla="*/ 315682 h 2606706"/>
                  <a:gd name="connsiteX9" fmla="*/ 1261068 w 2934119"/>
                  <a:gd name="connsiteY9" fmla="*/ 64473 h 2606706"/>
                  <a:gd name="connsiteX10" fmla="*/ 1657978 w 2934119"/>
                  <a:gd name="connsiteY10" fmla="*/ 4182 h 2606706"/>
                  <a:gd name="connsiteX11" fmla="*/ 2100105 w 2934119"/>
                  <a:gd name="connsiteY11" fmla="*/ 240319 h 2606706"/>
                  <a:gd name="connsiteX12" fmla="*/ 2331218 w 2934119"/>
                  <a:gd name="connsiteY12" fmla="*/ 536746 h 2606706"/>
                  <a:gd name="connsiteX13" fmla="*/ 2522136 w 2934119"/>
                  <a:gd name="connsiteY13" fmla="*/ 1009018 h 2606706"/>
                  <a:gd name="connsiteX14" fmla="*/ 2652765 w 2934119"/>
                  <a:gd name="connsiteY14" fmla="*/ 1471242 h 2606706"/>
                  <a:gd name="connsiteX15" fmla="*/ 2778369 w 2934119"/>
                  <a:gd name="connsiteY15" fmla="*/ 1968636 h 2606706"/>
                  <a:gd name="connsiteX16" fmla="*/ 2898949 w 2934119"/>
                  <a:gd name="connsiteY16" fmla="*/ 2466029 h 2606706"/>
                  <a:gd name="connsiteX17" fmla="*/ 2934119 w 2934119"/>
                  <a:gd name="connsiteY17" fmla="*/ 2606706 h 2606706"/>
                  <a:gd name="connsiteX0" fmla="*/ 0 w 2934119"/>
                  <a:gd name="connsiteY0" fmla="*/ 2596658 h 2606706"/>
                  <a:gd name="connsiteX1" fmla="*/ 110532 w 2934119"/>
                  <a:gd name="connsiteY1" fmla="*/ 2571537 h 2606706"/>
                  <a:gd name="connsiteX2" fmla="*/ 226088 w 2934119"/>
                  <a:gd name="connsiteY2" fmla="*/ 2511247 h 2606706"/>
                  <a:gd name="connsiteX3" fmla="*/ 331596 w 2934119"/>
                  <a:gd name="connsiteY3" fmla="*/ 2410763 h 2606706"/>
                  <a:gd name="connsiteX4" fmla="*/ 427055 w 2934119"/>
                  <a:gd name="connsiteY4" fmla="*/ 2270086 h 2606706"/>
                  <a:gd name="connsiteX5" fmla="*/ 507442 w 2934119"/>
                  <a:gd name="connsiteY5" fmla="*/ 2008829 h 2606706"/>
                  <a:gd name="connsiteX6" fmla="*/ 663191 w 2934119"/>
                  <a:gd name="connsiteY6" fmla="*/ 1330565 h 2606706"/>
                  <a:gd name="connsiteX7" fmla="*/ 823965 w 2934119"/>
                  <a:gd name="connsiteY7" fmla="*/ 647278 h 2606706"/>
                  <a:gd name="connsiteX8" fmla="*/ 994787 w 2934119"/>
                  <a:gd name="connsiteY8" fmla="*/ 315682 h 2606706"/>
                  <a:gd name="connsiteX9" fmla="*/ 1261068 w 2934119"/>
                  <a:gd name="connsiteY9" fmla="*/ 64473 h 2606706"/>
                  <a:gd name="connsiteX10" fmla="*/ 1657978 w 2934119"/>
                  <a:gd name="connsiteY10" fmla="*/ 4182 h 2606706"/>
                  <a:gd name="connsiteX11" fmla="*/ 2100105 w 2934119"/>
                  <a:gd name="connsiteY11" fmla="*/ 240319 h 2606706"/>
                  <a:gd name="connsiteX12" fmla="*/ 2331218 w 2934119"/>
                  <a:gd name="connsiteY12" fmla="*/ 536746 h 2606706"/>
                  <a:gd name="connsiteX13" fmla="*/ 2522136 w 2934119"/>
                  <a:gd name="connsiteY13" fmla="*/ 1009018 h 2606706"/>
                  <a:gd name="connsiteX14" fmla="*/ 2652765 w 2934119"/>
                  <a:gd name="connsiteY14" fmla="*/ 1471242 h 2606706"/>
                  <a:gd name="connsiteX15" fmla="*/ 2778369 w 2934119"/>
                  <a:gd name="connsiteY15" fmla="*/ 1968636 h 2606706"/>
                  <a:gd name="connsiteX16" fmla="*/ 2898949 w 2934119"/>
                  <a:gd name="connsiteY16" fmla="*/ 2466029 h 2606706"/>
                  <a:gd name="connsiteX17" fmla="*/ 2934119 w 2934119"/>
                  <a:gd name="connsiteY17" fmla="*/ 2606706 h 2606706"/>
                  <a:gd name="connsiteX0" fmla="*/ 0 w 2934119"/>
                  <a:gd name="connsiteY0" fmla="*/ 2600311 h 2610359"/>
                  <a:gd name="connsiteX1" fmla="*/ 110532 w 2934119"/>
                  <a:gd name="connsiteY1" fmla="*/ 2575190 h 2610359"/>
                  <a:gd name="connsiteX2" fmla="*/ 226088 w 2934119"/>
                  <a:gd name="connsiteY2" fmla="*/ 2514900 h 2610359"/>
                  <a:gd name="connsiteX3" fmla="*/ 331596 w 2934119"/>
                  <a:gd name="connsiteY3" fmla="*/ 2414416 h 2610359"/>
                  <a:gd name="connsiteX4" fmla="*/ 427055 w 2934119"/>
                  <a:gd name="connsiteY4" fmla="*/ 2273739 h 2610359"/>
                  <a:gd name="connsiteX5" fmla="*/ 507442 w 2934119"/>
                  <a:gd name="connsiteY5" fmla="*/ 2012482 h 2610359"/>
                  <a:gd name="connsiteX6" fmla="*/ 663191 w 2934119"/>
                  <a:gd name="connsiteY6" fmla="*/ 1334218 h 2610359"/>
                  <a:gd name="connsiteX7" fmla="*/ 823965 w 2934119"/>
                  <a:gd name="connsiteY7" fmla="*/ 650931 h 2610359"/>
                  <a:gd name="connsiteX8" fmla="*/ 994787 w 2934119"/>
                  <a:gd name="connsiteY8" fmla="*/ 319335 h 2610359"/>
                  <a:gd name="connsiteX9" fmla="*/ 1261068 w 2934119"/>
                  <a:gd name="connsiteY9" fmla="*/ 68126 h 2610359"/>
                  <a:gd name="connsiteX10" fmla="*/ 1657978 w 2934119"/>
                  <a:gd name="connsiteY10" fmla="*/ 7835 h 2610359"/>
                  <a:gd name="connsiteX11" fmla="*/ 2069960 w 2934119"/>
                  <a:gd name="connsiteY11" fmla="*/ 208803 h 2610359"/>
                  <a:gd name="connsiteX12" fmla="*/ 2331218 w 2934119"/>
                  <a:gd name="connsiteY12" fmla="*/ 540399 h 2610359"/>
                  <a:gd name="connsiteX13" fmla="*/ 2522136 w 2934119"/>
                  <a:gd name="connsiteY13" fmla="*/ 1012671 h 2610359"/>
                  <a:gd name="connsiteX14" fmla="*/ 2652765 w 2934119"/>
                  <a:gd name="connsiteY14" fmla="*/ 1474895 h 2610359"/>
                  <a:gd name="connsiteX15" fmla="*/ 2778369 w 2934119"/>
                  <a:gd name="connsiteY15" fmla="*/ 1972289 h 2610359"/>
                  <a:gd name="connsiteX16" fmla="*/ 2898949 w 2934119"/>
                  <a:gd name="connsiteY16" fmla="*/ 2469682 h 2610359"/>
                  <a:gd name="connsiteX17" fmla="*/ 2934119 w 2934119"/>
                  <a:gd name="connsiteY17" fmla="*/ 2610359 h 261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34119" h="2610359">
                    <a:moveTo>
                      <a:pt x="0" y="2600311"/>
                    </a:moveTo>
                    <a:cubicBezTo>
                      <a:pt x="36425" y="2594868"/>
                      <a:pt x="72851" y="2589425"/>
                      <a:pt x="110532" y="2575190"/>
                    </a:cubicBezTo>
                    <a:cubicBezTo>
                      <a:pt x="148213" y="2560955"/>
                      <a:pt x="189244" y="2541696"/>
                      <a:pt x="226088" y="2514900"/>
                    </a:cubicBezTo>
                    <a:cubicBezTo>
                      <a:pt x="262932" y="2488104"/>
                      <a:pt x="298102" y="2454609"/>
                      <a:pt x="331596" y="2414416"/>
                    </a:cubicBezTo>
                    <a:cubicBezTo>
                      <a:pt x="365091" y="2374222"/>
                      <a:pt x="397747" y="2340728"/>
                      <a:pt x="427055" y="2273739"/>
                    </a:cubicBezTo>
                    <a:cubicBezTo>
                      <a:pt x="456363" y="2206750"/>
                      <a:pt x="468086" y="2169069"/>
                      <a:pt x="507442" y="2012482"/>
                    </a:cubicBezTo>
                    <a:cubicBezTo>
                      <a:pt x="546798" y="1855895"/>
                      <a:pt x="610437" y="1561143"/>
                      <a:pt x="663191" y="1334218"/>
                    </a:cubicBezTo>
                    <a:cubicBezTo>
                      <a:pt x="715945" y="1107293"/>
                      <a:pt x="768699" y="820078"/>
                      <a:pt x="823965" y="650931"/>
                    </a:cubicBezTo>
                    <a:cubicBezTo>
                      <a:pt x="879231" y="481784"/>
                      <a:pt x="921937" y="416469"/>
                      <a:pt x="994787" y="319335"/>
                    </a:cubicBezTo>
                    <a:cubicBezTo>
                      <a:pt x="1067637" y="222201"/>
                      <a:pt x="1150536" y="120043"/>
                      <a:pt x="1261068" y="68126"/>
                    </a:cubicBezTo>
                    <a:cubicBezTo>
                      <a:pt x="1371600" y="16209"/>
                      <a:pt x="1523163" y="-15611"/>
                      <a:pt x="1657978" y="7835"/>
                    </a:cubicBezTo>
                    <a:cubicBezTo>
                      <a:pt x="1792793" y="31281"/>
                      <a:pt x="1957753" y="120042"/>
                      <a:pt x="2069960" y="208803"/>
                    </a:cubicBezTo>
                    <a:cubicBezTo>
                      <a:pt x="2182167" y="297564"/>
                      <a:pt x="2255855" y="406421"/>
                      <a:pt x="2331218" y="540399"/>
                    </a:cubicBezTo>
                    <a:cubicBezTo>
                      <a:pt x="2406581" y="674377"/>
                      <a:pt x="2468545" y="856922"/>
                      <a:pt x="2522136" y="1012671"/>
                    </a:cubicBezTo>
                    <a:cubicBezTo>
                      <a:pt x="2575727" y="1168420"/>
                      <a:pt x="2610060" y="1314959"/>
                      <a:pt x="2652765" y="1474895"/>
                    </a:cubicBezTo>
                    <a:cubicBezTo>
                      <a:pt x="2695470" y="1634831"/>
                      <a:pt x="2737338" y="1806491"/>
                      <a:pt x="2778369" y="1972289"/>
                    </a:cubicBezTo>
                    <a:cubicBezTo>
                      <a:pt x="2819400" y="2138087"/>
                      <a:pt x="2872991" y="2363337"/>
                      <a:pt x="2898949" y="2469682"/>
                    </a:cubicBezTo>
                    <a:cubicBezTo>
                      <a:pt x="2924907" y="2576027"/>
                      <a:pt x="2929513" y="2593193"/>
                      <a:pt x="2934119" y="2610359"/>
                    </a:cubicBezTo>
                  </a:path>
                </a:pathLst>
              </a:custGeom>
              <a:noFill/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7" name="Volný tvar 11">
                <a:extLst>
                  <a:ext uri="{FF2B5EF4-FFF2-40B4-BE49-F238E27FC236}">
                    <a16:creationId xmlns:a16="http://schemas.microsoft.com/office/drawing/2014/main" id="{136578F3-5423-1535-74BF-96C1E6D43497}"/>
                  </a:ext>
                </a:extLst>
              </p:cNvPr>
              <p:cNvSpPr/>
              <p:nvPr/>
            </p:nvSpPr>
            <p:spPr>
              <a:xfrm>
                <a:off x="2012868" y="5260769"/>
                <a:ext cx="2921611" cy="528452"/>
              </a:xfrm>
              <a:custGeom>
                <a:avLst/>
                <a:gdLst>
                  <a:gd name="connsiteX0" fmla="*/ 0 w 2924560"/>
                  <a:gd name="connsiteY0" fmla="*/ 528452 h 528452"/>
                  <a:gd name="connsiteX1" fmla="*/ 112815 w 2924560"/>
                  <a:gd name="connsiteY1" fmla="*/ 498763 h 528452"/>
                  <a:gd name="connsiteX2" fmla="*/ 237506 w 2924560"/>
                  <a:gd name="connsiteY2" fmla="*/ 421574 h 528452"/>
                  <a:gd name="connsiteX3" fmla="*/ 368135 w 2924560"/>
                  <a:gd name="connsiteY3" fmla="*/ 285008 h 528452"/>
                  <a:gd name="connsiteX4" fmla="*/ 427511 w 2924560"/>
                  <a:gd name="connsiteY4" fmla="*/ 178130 h 528452"/>
                  <a:gd name="connsiteX5" fmla="*/ 516576 w 2924560"/>
                  <a:gd name="connsiteY5" fmla="*/ 71252 h 528452"/>
                  <a:gd name="connsiteX6" fmla="*/ 694706 w 2924560"/>
                  <a:gd name="connsiteY6" fmla="*/ 17813 h 528452"/>
                  <a:gd name="connsiteX7" fmla="*/ 908462 w 2924560"/>
                  <a:gd name="connsiteY7" fmla="*/ 0 h 528452"/>
                  <a:gd name="connsiteX8" fmla="*/ 1181594 w 2924560"/>
                  <a:gd name="connsiteY8" fmla="*/ 0 h 528452"/>
                  <a:gd name="connsiteX9" fmla="*/ 1525979 w 2924560"/>
                  <a:gd name="connsiteY9" fmla="*/ 17813 h 528452"/>
                  <a:gd name="connsiteX10" fmla="*/ 1894114 w 2924560"/>
                  <a:gd name="connsiteY10" fmla="*/ 65314 h 528452"/>
                  <a:gd name="connsiteX11" fmla="*/ 2214748 w 2924560"/>
                  <a:gd name="connsiteY11" fmla="*/ 124691 h 528452"/>
                  <a:gd name="connsiteX12" fmla="*/ 2499755 w 2924560"/>
                  <a:gd name="connsiteY12" fmla="*/ 213756 h 528452"/>
                  <a:gd name="connsiteX13" fmla="*/ 2802576 w 2924560"/>
                  <a:gd name="connsiteY13" fmla="*/ 344384 h 528452"/>
                  <a:gd name="connsiteX14" fmla="*/ 2909454 w 2924560"/>
                  <a:gd name="connsiteY14" fmla="*/ 457200 h 528452"/>
                  <a:gd name="connsiteX15" fmla="*/ 2921329 w 2924560"/>
                  <a:gd name="connsiteY15" fmla="*/ 528452 h 528452"/>
                  <a:gd name="connsiteX0" fmla="*/ 0 w 2927127"/>
                  <a:gd name="connsiteY0" fmla="*/ 528452 h 528452"/>
                  <a:gd name="connsiteX1" fmla="*/ 112815 w 2927127"/>
                  <a:gd name="connsiteY1" fmla="*/ 498763 h 528452"/>
                  <a:gd name="connsiteX2" fmla="*/ 237506 w 2927127"/>
                  <a:gd name="connsiteY2" fmla="*/ 421574 h 528452"/>
                  <a:gd name="connsiteX3" fmla="*/ 368135 w 2927127"/>
                  <a:gd name="connsiteY3" fmla="*/ 285008 h 528452"/>
                  <a:gd name="connsiteX4" fmla="*/ 427511 w 2927127"/>
                  <a:gd name="connsiteY4" fmla="*/ 178130 h 528452"/>
                  <a:gd name="connsiteX5" fmla="*/ 516576 w 2927127"/>
                  <a:gd name="connsiteY5" fmla="*/ 71252 h 528452"/>
                  <a:gd name="connsiteX6" fmla="*/ 694706 w 2927127"/>
                  <a:gd name="connsiteY6" fmla="*/ 17813 h 528452"/>
                  <a:gd name="connsiteX7" fmla="*/ 908462 w 2927127"/>
                  <a:gd name="connsiteY7" fmla="*/ 0 h 528452"/>
                  <a:gd name="connsiteX8" fmla="*/ 1181594 w 2927127"/>
                  <a:gd name="connsiteY8" fmla="*/ 0 h 528452"/>
                  <a:gd name="connsiteX9" fmla="*/ 1525979 w 2927127"/>
                  <a:gd name="connsiteY9" fmla="*/ 17813 h 528452"/>
                  <a:gd name="connsiteX10" fmla="*/ 1894114 w 2927127"/>
                  <a:gd name="connsiteY10" fmla="*/ 65314 h 528452"/>
                  <a:gd name="connsiteX11" fmla="*/ 2214748 w 2927127"/>
                  <a:gd name="connsiteY11" fmla="*/ 124691 h 528452"/>
                  <a:gd name="connsiteX12" fmla="*/ 2499755 w 2927127"/>
                  <a:gd name="connsiteY12" fmla="*/ 213756 h 528452"/>
                  <a:gd name="connsiteX13" fmla="*/ 2757308 w 2927127"/>
                  <a:gd name="connsiteY13" fmla="*/ 326277 h 528452"/>
                  <a:gd name="connsiteX14" fmla="*/ 2909454 w 2927127"/>
                  <a:gd name="connsiteY14" fmla="*/ 457200 h 528452"/>
                  <a:gd name="connsiteX15" fmla="*/ 2921329 w 2927127"/>
                  <a:gd name="connsiteY15" fmla="*/ 528452 h 528452"/>
                  <a:gd name="connsiteX0" fmla="*/ 0 w 2921825"/>
                  <a:gd name="connsiteY0" fmla="*/ 528452 h 528452"/>
                  <a:gd name="connsiteX1" fmla="*/ 112815 w 2921825"/>
                  <a:gd name="connsiteY1" fmla="*/ 498763 h 528452"/>
                  <a:gd name="connsiteX2" fmla="*/ 237506 w 2921825"/>
                  <a:gd name="connsiteY2" fmla="*/ 421574 h 528452"/>
                  <a:gd name="connsiteX3" fmla="*/ 368135 w 2921825"/>
                  <a:gd name="connsiteY3" fmla="*/ 285008 h 528452"/>
                  <a:gd name="connsiteX4" fmla="*/ 427511 w 2921825"/>
                  <a:gd name="connsiteY4" fmla="*/ 178130 h 528452"/>
                  <a:gd name="connsiteX5" fmla="*/ 516576 w 2921825"/>
                  <a:gd name="connsiteY5" fmla="*/ 71252 h 528452"/>
                  <a:gd name="connsiteX6" fmla="*/ 694706 w 2921825"/>
                  <a:gd name="connsiteY6" fmla="*/ 17813 h 528452"/>
                  <a:gd name="connsiteX7" fmla="*/ 908462 w 2921825"/>
                  <a:gd name="connsiteY7" fmla="*/ 0 h 528452"/>
                  <a:gd name="connsiteX8" fmla="*/ 1181594 w 2921825"/>
                  <a:gd name="connsiteY8" fmla="*/ 0 h 528452"/>
                  <a:gd name="connsiteX9" fmla="*/ 1525979 w 2921825"/>
                  <a:gd name="connsiteY9" fmla="*/ 17813 h 528452"/>
                  <a:gd name="connsiteX10" fmla="*/ 1894114 w 2921825"/>
                  <a:gd name="connsiteY10" fmla="*/ 65314 h 528452"/>
                  <a:gd name="connsiteX11" fmla="*/ 2214748 w 2921825"/>
                  <a:gd name="connsiteY11" fmla="*/ 124691 h 528452"/>
                  <a:gd name="connsiteX12" fmla="*/ 2499755 w 2921825"/>
                  <a:gd name="connsiteY12" fmla="*/ 213756 h 528452"/>
                  <a:gd name="connsiteX13" fmla="*/ 2757308 w 2921825"/>
                  <a:gd name="connsiteY13" fmla="*/ 326277 h 528452"/>
                  <a:gd name="connsiteX14" fmla="*/ 2877767 w 2921825"/>
                  <a:gd name="connsiteY14" fmla="*/ 434567 h 528452"/>
                  <a:gd name="connsiteX15" fmla="*/ 2921329 w 2921825"/>
                  <a:gd name="connsiteY15" fmla="*/ 528452 h 528452"/>
                  <a:gd name="connsiteX0" fmla="*/ 0 w 2921562"/>
                  <a:gd name="connsiteY0" fmla="*/ 528452 h 528452"/>
                  <a:gd name="connsiteX1" fmla="*/ 112815 w 2921562"/>
                  <a:gd name="connsiteY1" fmla="*/ 498763 h 528452"/>
                  <a:gd name="connsiteX2" fmla="*/ 237506 w 2921562"/>
                  <a:gd name="connsiteY2" fmla="*/ 421574 h 528452"/>
                  <a:gd name="connsiteX3" fmla="*/ 368135 w 2921562"/>
                  <a:gd name="connsiteY3" fmla="*/ 285008 h 528452"/>
                  <a:gd name="connsiteX4" fmla="*/ 427511 w 2921562"/>
                  <a:gd name="connsiteY4" fmla="*/ 178130 h 528452"/>
                  <a:gd name="connsiteX5" fmla="*/ 516576 w 2921562"/>
                  <a:gd name="connsiteY5" fmla="*/ 71252 h 528452"/>
                  <a:gd name="connsiteX6" fmla="*/ 694706 w 2921562"/>
                  <a:gd name="connsiteY6" fmla="*/ 17813 h 528452"/>
                  <a:gd name="connsiteX7" fmla="*/ 908462 w 2921562"/>
                  <a:gd name="connsiteY7" fmla="*/ 0 h 528452"/>
                  <a:gd name="connsiteX8" fmla="*/ 1181594 w 2921562"/>
                  <a:gd name="connsiteY8" fmla="*/ 0 h 528452"/>
                  <a:gd name="connsiteX9" fmla="*/ 1525979 w 2921562"/>
                  <a:gd name="connsiteY9" fmla="*/ 17813 h 528452"/>
                  <a:gd name="connsiteX10" fmla="*/ 1894114 w 2921562"/>
                  <a:gd name="connsiteY10" fmla="*/ 65314 h 528452"/>
                  <a:gd name="connsiteX11" fmla="*/ 2214748 w 2921562"/>
                  <a:gd name="connsiteY11" fmla="*/ 124691 h 528452"/>
                  <a:gd name="connsiteX12" fmla="*/ 2499755 w 2921562"/>
                  <a:gd name="connsiteY12" fmla="*/ 213756 h 528452"/>
                  <a:gd name="connsiteX13" fmla="*/ 2757308 w 2921562"/>
                  <a:gd name="connsiteY13" fmla="*/ 326277 h 528452"/>
                  <a:gd name="connsiteX14" fmla="*/ 2850606 w 2921562"/>
                  <a:gd name="connsiteY14" fmla="*/ 411933 h 528452"/>
                  <a:gd name="connsiteX15" fmla="*/ 2921329 w 2921562"/>
                  <a:gd name="connsiteY15" fmla="*/ 528452 h 528452"/>
                  <a:gd name="connsiteX0" fmla="*/ 0 w 2921611"/>
                  <a:gd name="connsiteY0" fmla="*/ 528452 h 528452"/>
                  <a:gd name="connsiteX1" fmla="*/ 112815 w 2921611"/>
                  <a:gd name="connsiteY1" fmla="*/ 498763 h 528452"/>
                  <a:gd name="connsiteX2" fmla="*/ 237506 w 2921611"/>
                  <a:gd name="connsiteY2" fmla="*/ 421574 h 528452"/>
                  <a:gd name="connsiteX3" fmla="*/ 368135 w 2921611"/>
                  <a:gd name="connsiteY3" fmla="*/ 285008 h 528452"/>
                  <a:gd name="connsiteX4" fmla="*/ 427511 w 2921611"/>
                  <a:gd name="connsiteY4" fmla="*/ 178130 h 528452"/>
                  <a:gd name="connsiteX5" fmla="*/ 516576 w 2921611"/>
                  <a:gd name="connsiteY5" fmla="*/ 71252 h 528452"/>
                  <a:gd name="connsiteX6" fmla="*/ 694706 w 2921611"/>
                  <a:gd name="connsiteY6" fmla="*/ 17813 h 528452"/>
                  <a:gd name="connsiteX7" fmla="*/ 908462 w 2921611"/>
                  <a:gd name="connsiteY7" fmla="*/ 0 h 528452"/>
                  <a:gd name="connsiteX8" fmla="*/ 1181594 w 2921611"/>
                  <a:gd name="connsiteY8" fmla="*/ 0 h 528452"/>
                  <a:gd name="connsiteX9" fmla="*/ 1525979 w 2921611"/>
                  <a:gd name="connsiteY9" fmla="*/ 17813 h 528452"/>
                  <a:gd name="connsiteX10" fmla="*/ 1894114 w 2921611"/>
                  <a:gd name="connsiteY10" fmla="*/ 65314 h 528452"/>
                  <a:gd name="connsiteX11" fmla="*/ 2214748 w 2921611"/>
                  <a:gd name="connsiteY11" fmla="*/ 124691 h 528452"/>
                  <a:gd name="connsiteX12" fmla="*/ 2499755 w 2921611"/>
                  <a:gd name="connsiteY12" fmla="*/ 213756 h 528452"/>
                  <a:gd name="connsiteX13" fmla="*/ 2702987 w 2921611"/>
                  <a:gd name="connsiteY13" fmla="*/ 290063 h 528452"/>
                  <a:gd name="connsiteX14" fmla="*/ 2850606 w 2921611"/>
                  <a:gd name="connsiteY14" fmla="*/ 411933 h 528452"/>
                  <a:gd name="connsiteX15" fmla="*/ 2921329 w 2921611"/>
                  <a:gd name="connsiteY15" fmla="*/ 528452 h 528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21611" h="528452">
                    <a:moveTo>
                      <a:pt x="0" y="528452"/>
                    </a:moveTo>
                    <a:cubicBezTo>
                      <a:pt x="36615" y="522514"/>
                      <a:pt x="73231" y="516576"/>
                      <a:pt x="112815" y="498763"/>
                    </a:cubicBezTo>
                    <a:cubicBezTo>
                      <a:pt x="152399" y="480950"/>
                      <a:pt x="194953" y="457200"/>
                      <a:pt x="237506" y="421574"/>
                    </a:cubicBezTo>
                    <a:cubicBezTo>
                      <a:pt x="280059" y="385948"/>
                      <a:pt x="336468" y="325582"/>
                      <a:pt x="368135" y="285008"/>
                    </a:cubicBezTo>
                    <a:cubicBezTo>
                      <a:pt x="399802" y="244434"/>
                      <a:pt x="402771" y="213756"/>
                      <a:pt x="427511" y="178130"/>
                    </a:cubicBezTo>
                    <a:cubicBezTo>
                      <a:pt x="452251" y="142504"/>
                      <a:pt x="472044" y="97971"/>
                      <a:pt x="516576" y="71252"/>
                    </a:cubicBezTo>
                    <a:cubicBezTo>
                      <a:pt x="561108" y="44533"/>
                      <a:pt x="629392" y="29688"/>
                      <a:pt x="694706" y="17813"/>
                    </a:cubicBezTo>
                    <a:cubicBezTo>
                      <a:pt x="760020" y="5938"/>
                      <a:pt x="827314" y="2969"/>
                      <a:pt x="908462" y="0"/>
                    </a:cubicBezTo>
                    <a:cubicBezTo>
                      <a:pt x="989610" y="-2969"/>
                      <a:pt x="1078675" y="-2969"/>
                      <a:pt x="1181594" y="0"/>
                    </a:cubicBezTo>
                    <a:cubicBezTo>
                      <a:pt x="1284513" y="2969"/>
                      <a:pt x="1407226" y="6927"/>
                      <a:pt x="1525979" y="17813"/>
                    </a:cubicBezTo>
                    <a:cubicBezTo>
                      <a:pt x="1644732" y="28699"/>
                      <a:pt x="1779319" y="47501"/>
                      <a:pt x="1894114" y="65314"/>
                    </a:cubicBezTo>
                    <a:cubicBezTo>
                      <a:pt x="2008909" y="83127"/>
                      <a:pt x="2113808" y="99951"/>
                      <a:pt x="2214748" y="124691"/>
                    </a:cubicBezTo>
                    <a:cubicBezTo>
                      <a:pt x="2315688" y="149431"/>
                      <a:pt x="2418382" y="186194"/>
                      <a:pt x="2499755" y="213756"/>
                    </a:cubicBezTo>
                    <a:cubicBezTo>
                      <a:pt x="2581128" y="241318"/>
                      <a:pt x="2644512" y="257034"/>
                      <a:pt x="2702987" y="290063"/>
                    </a:cubicBezTo>
                    <a:cubicBezTo>
                      <a:pt x="2761462" y="323093"/>
                      <a:pt x="2814216" y="372202"/>
                      <a:pt x="2850606" y="411933"/>
                    </a:cubicBezTo>
                    <a:cubicBezTo>
                      <a:pt x="2886996" y="451664"/>
                      <a:pt x="2925287" y="508165"/>
                      <a:pt x="2921329" y="528452"/>
                    </a:cubicBezTo>
                  </a:path>
                </a:pathLst>
              </a:custGeom>
              <a:noFill/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8" name="Volný tvar 12">
                <a:extLst>
                  <a:ext uri="{FF2B5EF4-FFF2-40B4-BE49-F238E27FC236}">
                    <a16:creationId xmlns:a16="http://schemas.microsoft.com/office/drawing/2014/main" id="{3F33A652-CC92-125A-8BB4-9E7949ABE2CE}"/>
                  </a:ext>
                </a:extLst>
              </p:cNvPr>
              <p:cNvSpPr/>
              <p:nvPr/>
            </p:nvSpPr>
            <p:spPr>
              <a:xfrm>
                <a:off x="2005343" y="4742599"/>
                <a:ext cx="2933322" cy="1056146"/>
              </a:xfrm>
              <a:custGeom>
                <a:avLst/>
                <a:gdLst>
                  <a:gd name="connsiteX0" fmla="*/ 0 w 2933322"/>
                  <a:gd name="connsiteY0" fmla="*/ 1051619 h 1056146"/>
                  <a:gd name="connsiteX1" fmla="*/ 117695 w 2933322"/>
                  <a:gd name="connsiteY1" fmla="*/ 1024458 h 1056146"/>
                  <a:gd name="connsiteX2" fmla="*/ 217283 w 2933322"/>
                  <a:gd name="connsiteY2" fmla="*/ 974664 h 1056146"/>
                  <a:gd name="connsiteX3" fmla="*/ 316871 w 2933322"/>
                  <a:gd name="connsiteY3" fmla="*/ 884130 h 1056146"/>
                  <a:gd name="connsiteX4" fmla="*/ 407406 w 2933322"/>
                  <a:gd name="connsiteY4" fmla="*/ 761908 h 1056146"/>
                  <a:gd name="connsiteX5" fmla="*/ 443619 w 2933322"/>
                  <a:gd name="connsiteY5" fmla="*/ 680427 h 1056146"/>
                  <a:gd name="connsiteX6" fmla="*/ 579421 w 2933322"/>
                  <a:gd name="connsiteY6" fmla="*/ 363555 h 1056146"/>
                  <a:gd name="connsiteX7" fmla="*/ 669956 w 2933322"/>
                  <a:gd name="connsiteY7" fmla="*/ 119112 h 1056146"/>
                  <a:gd name="connsiteX8" fmla="*/ 719750 w 2933322"/>
                  <a:gd name="connsiteY8" fmla="*/ 46684 h 1056146"/>
                  <a:gd name="connsiteX9" fmla="*/ 923453 w 2933322"/>
                  <a:gd name="connsiteY9" fmla="*/ 19524 h 1056146"/>
                  <a:gd name="connsiteX10" fmla="*/ 1249378 w 2933322"/>
                  <a:gd name="connsiteY10" fmla="*/ 10470 h 1056146"/>
                  <a:gd name="connsiteX11" fmla="*/ 1625097 w 2933322"/>
                  <a:gd name="connsiteY11" fmla="*/ 1417 h 1056146"/>
                  <a:gd name="connsiteX12" fmla="*/ 1932914 w 2933322"/>
                  <a:gd name="connsiteY12" fmla="*/ 1417 h 1056146"/>
                  <a:gd name="connsiteX13" fmla="*/ 2177358 w 2933322"/>
                  <a:gd name="connsiteY13" fmla="*/ 10470 h 1056146"/>
                  <a:gd name="connsiteX14" fmla="*/ 2394641 w 2933322"/>
                  <a:gd name="connsiteY14" fmla="*/ 105532 h 1056146"/>
                  <a:gd name="connsiteX15" fmla="*/ 2544023 w 2933322"/>
                  <a:gd name="connsiteY15" fmla="*/ 245860 h 1056146"/>
                  <a:gd name="connsiteX16" fmla="*/ 2643611 w 2933322"/>
                  <a:gd name="connsiteY16" fmla="*/ 404296 h 1056146"/>
                  <a:gd name="connsiteX17" fmla="*/ 2747726 w 2933322"/>
                  <a:gd name="connsiteY17" fmla="*/ 621579 h 1056146"/>
                  <a:gd name="connsiteX18" fmla="*/ 2933322 w 2933322"/>
                  <a:gd name="connsiteY18" fmla="*/ 1056146 h 1056146"/>
                  <a:gd name="connsiteX0" fmla="*/ 0 w 2933322"/>
                  <a:gd name="connsiteY0" fmla="*/ 1051619 h 1056146"/>
                  <a:gd name="connsiteX1" fmla="*/ 117695 w 2933322"/>
                  <a:gd name="connsiteY1" fmla="*/ 1024458 h 1056146"/>
                  <a:gd name="connsiteX2" fmla="*/ 217283 w 2933322"/>
                  <a:gd name="connsiteY2" fmla="*/ 974664 h 1056146"/>
                  <a:gd name="connsiteX3" fmla="*/ 316871 w 2933322"/>
                  <a:gd name="connsiteY3" fmla="*/ 884130 h 1056146"/>
                  <a:gd name="connsiteX4" fmla="*/ 407406 w 2933322"/>
                  <a:gd name="connsiteY4" fmla="*/ 761908 h 1056146"/>
                  <a:gd name="connsiteX5" fmla="*/ 443619 w 2933322"/>
                  <a:gd name="connsiteY5" fmla="*/ 680427 h 1056146"/>
                  <a:gd name="connsiteX6" fmla="*/ 579421 w 2933322"/>
                  <a:gd name="connsiteY6" fmla="*/ 363555 h 1056146"/>
                  <a:gd name="connsiteX7" fmla="*/ 669956 w 2933322"/>
                  <a:gd name="connsiteY7" fmla="*/ 119112 h 1056146"/>
                  <a:gd name="connsiteX8" fmla="*/ 746910 w 2933322"/>
                  <a:gd name="connsiteY8" fmla="*/ 42157 h 1056146"/>
                  <a:gd name="connsiteX9" fmla="*/ 923453 w 2933322"/>
                  <a:gd name="connsiteY9" fmla="*/ 19524 h 1056146"/>
                  <a:gd name="connsiteX10" fmla="*/ 1249378 w 2933322"/>
                  <a:gd name="connsiteY10" fmla="*/ 10470 h 1056146"/>
                  <a:gd name="connsiteX11" fmla="*/ 1625097 w 2933322"/>
                  <a:gd name="connsiteY11" fmla="*/ 1417 h 1056146"/>
                  <a:gd name="connsiteX12" fmla="*/ 1932914 w 2933322"/>
                  <a:gd name="connsiteY12" fmla="*/ 1417 h 1056146"/>
                  <a:gd name="connsiteX13" fmla="*/ 2177358 w 2933322"/>
                  <a:gd name="connsiteY13" fmla="*/ 10470 h 1056146"/>
                  <a:gd name="connsiteX14" fmla="*/ 2394641 w 2933322"/>
                  <a:gd name="connsiteY14" fmla="*/ 105532 h 1056146"/>
                  <a:gd name="connsiteX15" fmla="*/ 2544023 w 2933322"/>
                  <a:gd name="connsiteY15" fmla="*/ 245860 h 1056146"/>
                  <a:gd name="connsiteX16" fmla="*/ 2643611 w 2933322"/>
                  <a:gd name="connsiteY16" fmla="*/ 404296 h 1056146"/>
                  <a:gd name="connsiteX17" fmla="*/ 2747726 w 2933322"/>
                  <a:gd name="connsiteY17" fmla="*/ 621579 h 1056146"/>
                  <a:gd name="connsiteX18" fmla="*/ 2933322 w 2933322"/>
                  <a:gd name="connsiteY18" fmla="*/ 1056146 h 1056146"/>
                  <a:gd name="connsiteX0" fmla="*/ 0 w 2933322"/>
                  <a:gd name="connsiteY0" fmla="*/ 1051619 h 1056146"/>
                  <a:gd name="connsiteX1" fmla="*/ 117695 w 2933322"/>
                  <a:gd name="connsiteY1" fmla="*/ 1024458 h 1056146"/>
                  <a:gd name="connsiteX2" fmla="*/ 217283 w 2933322"/>
                  <a:gd name="connsiteY2" fmla="*/ 974664 h 1056146"/>
                  <a:gd name="connsiteX3" fmla="*/ 316871 w 2933322"/>
                  <a:gd name="connsiteY3" fmla="*/ 884130 h 1056146"/>
                  <a:gd name="connsiteX4" fmla="*/ 407406 w 2933322"/>
                  <a:gd name="connsiteY4" fmla="*/ 761908 h 1056146"/>
                  <a:gd name="connsiteX5" fmla="*/ 443619 w 2933322"/>
                  <a:gd name="connsiteY5" fmla="*/ 680427 h 1056146"/>
                  <a:gd name="connsiteX6" fmla="*/ 579421 w 2933322"/>
                  <a:gd name="connsiteY6" fmla="*/ 363555 h 1056146"/>
                  <a:gd name="connsiteX7" fmla="*/ 656376 w 2933322"/>
                  <a:gd name="connsiteY7" fmla="*/ 155326 h 1056146"/>
                  <a:gd name="connsiteX8" fmla="*/ 746910 w 2933322"/>
                  <a:gd name="connsiteY8" fmla="*/ 42157 h 1056146"/>
                  <a:gd name="connsiteX9" fmla="*/ 923453 w 2933322"/>
                  <a:gd name="connsiteY9" fmla="*/ 19524 h 1056146"/>
                  <a:gd name="connsiteX10" fmla="*/ 1249378 w 2933322"/>
                  <a:gd name="connsiteY10" fmla="*/ 10470 h 1056146"/>
                  <a:gd name="connsiteX11" fmla="*/ 1625097 w 2933322"/>
                  <a:gd name="connsiteY11" fmla="*/ 1417 h 1056146"/>
                  <a:gd name="connsiteX12" fmla="*/ 1932914 w 2933322"/>
                  <a:gd name="connsiteY12" fmla="*/ 1417 h 1056146"/>
                  <a:gd name="connsiteX13" fmla="*/ 2177358 w 2933322"/>
                  <a:gd name="connsiteY13" fmla="*/ 10470 h 1056146"/>
                  <a:gd name="connsiteX14" fmla="*/ 2394641 w 2933322"/>
                  <a:gd name="connsiteY14" fmla="*/ 105532 h 1056146"/>
                  <a:gd name="connsiteX15" fmla="*/ 2544023 w 2933322"/>
                  <a:gd name="connsiteY15" fmla="*/ 245860 h 1056146"/>
                  <a:gd name="connsiteX16" fmla="*/ 2643611 w 2933322"/>
                  <a:gd name="connsiteY16" fmla="*/ 404296 h 1056146"/>
                  <a:gd name="connsiteX17" fmla="*/ 2747726 w 2933322"/>
                  <a:gd name="connsiteY17" fmla="*/ 621579 h 1056146"/>
                  <a:gd name="connsiteX18" fmla="*/ 2933322 w 2933322"/>
                  <a:gd name="connsiteY18" fmla="*/ 1056146 h 1056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33322" h="1056146">
                    <a:moveTo>
                      <a:pt x="0" y="1051619"/>
                    </a:moveTo>
                    <a:cubicBezTo>
                      <a:pt x="40740" y="1044451"/>
                      <a:pt x="81481" y="1037284"/>
                      <a:pt x="117695" y="1024458"/>
                    </a:cubicBezTo>
                    <a:cubicBezTo>
                      <a:pt x="153909" y="1011632"/>
                      <a:pt x="184087" y="998052"/>
                      <a:pt x="217283" y="974664"/>
                    </a:cubicBezTo>
                    <a:cubicBezTo>
                      <a:pt x="250479" y="951276"/>
                      <a:pt x="285184" y="919589"/>
                      <a:pt x="316871" y="884130"/>
                    </a:cubicBezTo>
                    <a:cubicBezTo>
                      <a:pt x="348558" y="848671"/>
                      <a:pt x="386281" y="795858"/>
                      <a:pt x="407406" y="761908"/>
                    </a:cubicBezTo>
                    <a:cubicBezTo>
                      <a:pt x="428531" y="727958"/>
                      <a:pt x="414950" y="746819"/>
                      <a:pt x="443619" y="680427"/>
                    </a:cubicBezTo>
                    <a:cubicBezTo>
                      <a:pt x="472288" y="614035"/>
                      <a:pt x="543962" y="451072"/>
                      <a:pt x="579421" y="363555"/>
                    </a:cubicBezTo>
                    <a:cubicBezTo>
                      <a:pt x="614880" y="276038"/>
                      <a:pt x="628461" y="208892"/>
                      <a:pt x="656376" y="155326"/>
                    </a:cubicBezTo>
                    <a:cubicBezTo>
                      <a:pt x="684291" y="101760"/>
                      <a:pt x="702397" y="64791"/>
                      <a:pt x="746910" y="42157"/>
                    </a:cubicBezTo>
                    <a:cubicBezTo>
                      <a:pt x="791423" y="19523"/>
                      <a:pt x="839708" y="24805"/>
                      <a:pt x="923453" y="19524"/>
                    </a:cubicBezTo>
                    <a:cubicBezTo>
                      <a:pt x="1007198" y="14243"/>
                      <a:pt x="1249378" y="10470"/>
                      <a:pt x="1249378" y="10470"/>
                    </a:cubicBezTo>
                    <a:lnTo>
                      <a:pt x="1625097" y="1417"/>
                    </a:lnTo>
                    <a:cubicBezTo>
                      <a:pt x="1739020" y="-92"/>
                      <a:pt x="1840871" y="-92"/>
                      <a:pt x="1932914" y="1417"/>
                    </a:cubicBezTo>
                    <a:cubicBezTo>
                      <a:pt x="2024957" y="2926"/>
                      <a:pt x="2100404" y="-6882"/>
                      <a:pt x="2177358" y="10470"/>
                    </a:cubicBezTo>
                    <a:cubicBezTo>
                      <a:pt x="2254312" y="27822"/>
                      <a:pt x="2333530" y="66300"/>
                      <a:pt x="2394641" y="105532"/>
                    </a:cubicBezTo>
                    <a:cubicBezTo>
                      <a:pt x="2455752" y="144764"/>
                      <a:pt x="2502528" y="196066"/>
                      <a:pt x="2544023" y="245860"/>
                    </a:cubicBezTo>
                    <a:cubicBezTo>
                      <a:pt x="2585518" y="295654"/>
                      <a:pt x="2609660" y="341676"/>
                      <a:pt x="2643611" y="404296"/>
                    </a:cubicBezTo>
                    <a:cubicBezTo>
                      <a:pt x="2677562" y="466916"/>
                      <a:pt x="2699441" y="512937"/>
                      <a:pt x="2747726" y="621579"/>
                    </a:cubicBezTo>
                    <a:cubicBezTo>
                      <a:pt x="2796011" y="730221"/>
                      <a:pt x="2864666" y="893183"/>
                      <a:pt x="2933322" y="1056146"/>
                    </a:cubicBezTo>
                  </a:path>
                </a:pathLst>
              </a:custGeom>
              <a:noFill/>
              <a:ln w="12700"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9" name="Volný tvar 13">
                <a:extLst>
                  <a:ext uri="{FF2B5EF4-FFF2-40B4-BE49-F238E27FC236}">
                    <a16:creationId xmlns:a16="http://schemas.microsoft.com/office/drawing/2014/main" id="{897DE8F2-0215-0EFC-E945-2B8B6371B7A0}"/>
                  </a:ext>
                </a:extLst>
              </p:cNvPr>
              <p:cNvSpPr/>
              <p:nvPr/>
            </p:nvSpPr>
            <p:spPr>
              <a:xfrm>
                <a:off x="2005343" y="4235339"/>
                <a:ext cx="2933322" cy="1567932"/>
              </a:xfrm>
              <a:custGeom>
                <a:avLst/>
                <a:gdLst>
                  <a:gd name="connsiteX0" fmla="*/ 0 w 2933322"/>
                  <a:gd name="connsiteY0" fmla="*/ 1558879 h 1567932"/>
                  <a:gd name="connsiteX1" fmla="*/ 108641 w 2933322"/>
                  <a:gd name="connsiteY1" fmla="*/ 1531718 h 1567932"/>
                  <a:gd name="connsiteX2" fmla="*/ 267077 w 2933322"/>
                  <a:gd name="connsiteY2" fmla="*/ 1436657 h 1567932"/>
                  <a:gd name="connsiteX3" fmla="*/ 384772 w 2933322"/>
                  <a:gd name="connsiteY3" fmla="*/ 1296328 h 1567932"/>
                  <a:gd name="connsiteX4" fmla="*/ 529627 w 2933322"/>
                  <a:gd name="connsiteY4" fmla="*/ 1024724 h 1567932"/>
                  <a:gd name="connsiteX5" fmla="*/ 660903 w 2933322"/>
                  <a:gd name="connsiteY5" fmla="*/ 762174 h 1567932"/>
                  <a:gd name="connsiteX6" fmla="*/ 792178 w 2933322"/>
                  <a:gd name="connsiteY6" fmla="*/ 540364 h 1567932"/>
                  <a:gd name="connsiteX7" fmla="*/ 927980 w 2933322"/>
                  <a:gd name="connsiteY7" fmla="*/ 323081 h 1567932"/>
                  <a:gd name="connsiteX8" fmla="*/ 1086415 w 2933322"/>
                  <a:gd name="connsiteY8" fmla="*/ 114851 h 1567932"/>
                  <a:gd name="connsiteX9" fmla="*/ 1244851 w 2933322"/>
                  <a:gd name="connsiteY9" fmla="*/ 15263 h 1567932"/>
                  <a:gd name="connsiteX10" fmla="*/ 1407813 w 2933322"/>
                  <a:gd name="connsiteY10" fmla="*/ 1683 h 1567932"/>
                  <a:gd name="connsiteX11" fmla="*/ 1534562 w 2933322"/>
                  <a:gd name="connsiteY11" fmla="*/ 28843 h 1567932"/>
                  <a:gd name="connsiteX12" fmla="*/ 1656784 w 2933322"/>
                  <a:gd name="connsiteY12" fmla="*/ 101271 h 1567932"/>
                  <a:gd name="connsiteX13" fmla="*/ 1824273 w 2933322"/>
                  <a:gd name="connsiteY13" fmla="*/ 246126 h 1567932"/>
                  <a:gd name="connsiteX14" fmla="*/ 2073243 w 2933322"/>
                  <a:gd name="connsiteY14" fmla="*/ 531311 h 1567932"/>
                  <a:gd name="connsiteX15" fmla="*/ 2281473 w 2933322"/>
                  <a:gd name="connsiteY15" fmla="*/ 789334 h 1567932"/>
                  <a:gd name="connsiteX16" fmla="*/ 2625505 w 2933322"/>
                  <a:gd name="connsiteY16" fmla="*/ 1187687 h 1567932"/>
                  <a:gd name="connsiteX17" fmla="*/ 2752253 w 2933322"/>
                  <a:gd name="connsiteY17" fmla="*/ 1323489 h 1567932"/>
                  <a:gd name="connsiteX18" fmla="*/ 2888055 w 2933322"/>
                  <a:gd name="connsiteY18" fmla="*/ 1481924 h 1567932"/>
                  <a:gd name="connsiteX19" fmla="*/ 2933322 w 2933322"/>
                  <a:gd name="connsiteY19" fmla="*/ 1567932 h 1567932"/>
                  <a:gd name="connsiteX0" fmla="*/ 0 w 2933322"/>
                  <a:gd name="connsiteY0" fmla="*/ 1558879 h 1567932"/>
                  <a:gd name="connsiteX1" fmla="*/ 108641 w 2933322"/>
                  <a:gd name="connsiteY1" fmla="*/ 1531718 h 1567932"/>
                  <a:gd name="connsiteX2" fmla="*/ 267077 w 2933322"/>
                  <a:gd name="connsiteY2" fmla="*/ 1436657 h 1567932"/>
                  <a:gd name="connsiteX3" fmla="*/ 384772 w 2933322"/>
                  <a:gd name="connsiteY3" fmla="*/ 1296328 h 1567932"/>
                  <a:gd name="connsiteX4" fmla="*/ 529627 w 2933322"/>
                  <a:gd name="connsiteY4" fmla="*/ 1024724 h 1567932"/>
                  <a:gd name="connsiteX5" fmla="*/ 660903 w 2933322"/>
                  <a:gd name="connsiteY5" fmla="*/ 762174 h 1567932"/>
                  <a:gd name="connsiteX6" fmla="*/ 792178 w 2933322"/>
                  <a:gd name="connsiteY6" fmla="*/ 540364 h 1567932"/>
                  <a:gd name="connsiteX7" fmla="*/ 927980 w 2933322"/>
                  <a:gd name="connsiteY7" fmla="*/ 323081 h 1567932"/>
                  <a:gd name="connsiteX8" fmla="*/ 1086415 w 2933322"/>
                  <a:gd name="connsiteY8" fmla="*/ 114851 h 1567932"/>
                  <a:gd name="connsiteX9" fmla="*/ 1244851 w 2933322"/>
                  <a:gd name="connsiteY9" fmla="*/ 15263 h 1567932"/>
                  <a:gd name="connsiteX10" fmla="*/ 1407813 w 2933322"/>
                  <a:gd name="connsiteY10" fmla="*/ 1683 h 1567932"/>
                  <a:gd name="connsiteX11" fmla="*/ 1534562 w 2933322"/>
                  <a:gd name="connsiteY11" fmla="*/ 28843 h 1567932"/>
                  <a:gd name="connsiteX12" fmla="*/ 1656784 w 2933322"/>
                  <a:gd name="connsiteY12" fmla="*/ 101271 h 1567932"/>
                  <a:gd name="connsiteX13" fmla="*/ 1824273 w 2933322"/>
                  <a:gd name="connsiteY13" fmla="*/ 246126 h 1567932"/>
                  <a:gd name="connsiteX14" fmla="*/ 2073243 w 2933322"/>
                  <a:gd name="connsiteY14" fmla="*/ 531311 h 1567932"/>
                  <a:gd name="connsiteX15" fmla="*/ 2295053 w 2933322"/>
                  <a:gd name="connsiteY15" fmla="*/ 780281 h 1567932"/>
                  <a:gd name="connsiteX16" fmla="*/ 2625505 w 2933322"/>
                  <a:gd name="connsiteY16" fmla="*/ 1187687 h 1567932"/>
                  <a:gd name="connsiteX17" fmla="*/ 2752253 w 2933322"/>
                  <a:gd name="connsiteY17" fmla="*/ 1323489 h 1567932"/>
                  <a:gd name="connsiteX18" fmla="*/ 2888055 w 2933322"/>
                  <a:gd name="connsiteY18" fmla="*/ 1481924 h 1567932"/>
                  <a:gd name="connsiteX19" fmla="*/ 2933322 w 2933322"/>
                  <a:gd name="connsiteY19" fmla="*/ 1567932 h 1567932"/>
                  <a:gd name="connsiteX0" fmla="*/ 0 w 2933322"/>
                  <a:gd name="connsiteY0" fmla="*/ 1558879 h 1567932"/>
                  <a:gd name="connsiteX1" fmla="*/ 108641 w 2933322"/>
                  <a:gd name="connsiteY1" fmla="*/ 1531718 h 1567932"/>
                  <a:gd name="connsiteX2" fmla="*/ 267077 w 2933322"/>
                  <a:gd name="connsiteY2" fmla="*/ 1436657 h 1567932"/>
                  <a:gd name="connsiteX3" fmla="*/ 384772 w 2933322"/>
                  <a:gd name="connsiteY3" fmla="*/ 1296328 h 1567932"/>
                  <a:gd name="connsiteX4" fmla="*/ 529627 w 2933322"/>
                  <a:gd name="connsiteY4" fmla="*/ 1024724 h 1567932"/>
                  <a:gd name="connsiteX5" fmla="*/ 660903 w 2933322"/>
                  <a:gd name="connsiteY5" fmla="*/ 762174 h 1567932"/>
                  <a:gd name="connsiteX6" fmla="*/ 792178 w 2933322"/>
                  <a:gd name="connsiteY6" fmla="*/ 540364 h 1567932"/>
                  <a:gd name="connsiteX7" fmla="*/ 927980 w 2933322"/>
                  <a:gd name="connsiteY7" fmla="*/ 323081 h 1567932"/>
                  <a:gd name="connsiteX8" fmla="*/ 1086415 w 2933322"/>
                  <a:gd name="connsiteY8" fmla="*/ 114851 h 1567932"/>
                  <a:gd name="connsiteX9" fmla="*/ 1244851 w 2933322"/>
                  <a:gd name="connsiteY9" fmla="*/ 15263 h 1567932"/>
                  <a:gd name="connsiteX10" fmla="*/ 1407813 w 2933322"/>
                  <a:gd name="connsiteY10" fmla="*/ 1683 h 1567932"/>
                  <a:gd name="connsiteX11" fmla="*/ 1534562 w 2933322"/>
                  <a:gd name="connsiteY11" fmla="*/ 28843 h 1567932"/>
                  <a:gd name="connsiteX12" fmla="*/ 1656784 w 2933322"/>
                  <a:gd name="connsiteY12" fmla="*/ 101271 h 1567932"/>
                  <a:gd name="connsiteX13" fmla="*/ 1824273 w 2933322"/>
                  <a:gd name="connsiteY13" fmla="*/ 246126 h 1567932"/>
                  <a:gd name="connsiteX14" fmla="*/ 2073243 w 2933322"/>
                  <a:gd name="connsiteY14" fmla="*/ 531311 h 1567932"/>
                  <a:gd name="connsiteX15" fmla="*/ 2295053 w 2933322"/>
                  <a:gd name="connsiteY15" fmla="*/ 780281 h 1567932"/>
                  <a:gd name="connsiteX16" fmla="*/ 2625505 w 2933322"/>
                  <a:gd name="connsiteY16" fmla="*/ 1160527 h 1567932"/>
                  <a:gd name="connsiteX17" fmla="*/ 2752253 w 2933322"/>
                  <a:gd name="connsiteY17" fmla="*/ 1323489 h 1567932"/>
                  <a:gd name="connsiteX18" fmla="*/ 2888055 w 2933322"/>
                  <a:gd name="connsiteY18" fmla="*/ 1481924 h 1567932"/>
                  <a:gd name="connsiteX19" fmla="*/ 2933322 w 2933322"/>
                  <a:gd name="connsiteY19" fmla="*/ 1567932 h 1567932"/>
                  <a:gd name="connsiteX0" fmla="*/ 0 w 2933322"/>
                  <a:gd name="connsiteY0" fmla="*/ 1558879 h 1567932"/>
                  <a:gd name="connsiteX1" fmla="*/ 108641 w 2933322"/>
                  <a:gd name="connsiteY1" fmla="*/ 1531718 h 1567932"/>
                  <a:gd name="connsiteX2" fmla="*/ 267077 w 2933322"/>
                  <a:gd name="connsiteY2" fmla="*/ 1436657 h 1567932"/>
                  <a:gd name="connsiteX3" fmla="*/ 384772 w 2933322"/>
                  <a:gd name="connsiteY3" fmla="*/ 1296328 h 1567932"/>
                  <a:gd name="connsiteX4" fmla="*/ 529627 w 2933322"/>
                  <a:gd name="connsiteY4" fmla="*/ 1024724 h 1567932"/>
                  <a:gd name="connsiteX5" fmla="*/ 660903 w 2933322"/>
                  <a:gd name="connsiteY5" fmla="*/ 762174 h 1567932"/>
                  <a:gd name="connsiteX6" fmla="*/ 792178 w 2933322"/>
                  <a:gd name="connsiteY6" fmla="*/ 540364 h 1567932"/>
                  <a:gd name="connsiteX7" fmla="*/ 927980 w 2933322"/>
                  <a:gd name="connsiteY7" fmla="*/ 323081 h 1567932"/>
                  <a:gd name="connsiteX8" fmla="*/ 1086415 w 2933322"/>
                  <a:gd name="connsiteY8" fmla="*/ 114851 h 1567932"/>
                  <a:gd name="connsiteX9" fmla="*/ 1244851 w 2933322"/>
                  <a:gd name="connsiteY9" fmla="*/ 15263 h 1567932"/>
                  <a:gd name="connsiteX10" fmla="*/ 1407813 w 2933322"/>
                  <a:gd name="connsiteY10" fmla="*/ 1683 h 1567932"/>
                  <a:gd name="connsiteX11" fmla="*/ 1534562 w 2933322"/>
                  <a:gd name="connsiteY11" fmla="*/ 28843 h 1567932"/>
                  <a:gd name="connsiteX12" fmla="*/ 1656784 w 2933322"/>
                  <a:gd name="connsiteY12" fmla="*/ 101271 h 1567932"/>
                  <a:gd name="connsiteX13" fmla="*/ 1824273 w 2933322"/>
                  <a:gd name="connsiteY13" fmla="*/ 246126 h 1567932"/>
                  <a:gd name="connsiteX14" fmla="*/ 2073243 w 2933322"/>
                  <a:gd name="connsiteY14" fmla="*/ 531311 h 1567932"/>
                  <a:gd name="connsiteX15" fmla="*/ 2295053 w 2933322"/>
                  <a:gd name="connsiteY15" fmla="*/ 780281 h 1567932"/>
                  <a:gd name="connsiteX16" fmla="*/ 2625505 w 2933322"/>
                  <a:gd name="connsiteY16" fmla="*/ 1160527 h 1567932"/>
                  <a:gd name="connsiteX17" fmla="*/ 2770360 w 2933322"/>
                  <a:gd name="connsiteY17" fmla="*/ 1328016 h 1567932"/>
                  <a:gd name="connsiteX18" fmla="*/ 2888055 w 2933322"/>
                  <a:gd name="connsiteY18" fmla="*/ 1481924 h 1567932"/>
                  <a:gd name="connsiteX19" fmla="*/ 2933322 w 2933322"/>
                  <a:gd name="connsiteY19" fmla="*/ 1567932 h 1567932"/>
                  <a:gd name="connsiteX0" fmla="*/ 0 w 2933322"/>
                  <a:gd name="connsiteY0" fmla="*/ 1558879 h 1567932"/>
                  <a:gd name="connsiteX1" fmla="*/ 108641 w 2933322"/>
                  <a:gd name="connsiteY1" fmla="*/ 1531718 h 1567932"/>
                  <a:gd name="connsiteX2" fmla="*/ 267077 w 2933322"/>
                  <a:gd name="connsiteY2" fmla="*/ 1436657 h 1567932"/>
                  <a:gd name="connsiteX3" fmla="*/ 384772 w 2933322"/>
                  <a:gd name="connsiteY3" fmla="*/ 1296328 h 1567932"/>
                  <a:gd name="connsiteX4" fmla="*/ 529627 w 2933322"/>
                  <a:gd name="connsiteY4" fmla="*/ 1024724 h 1567932"/>
                  <a:gd name="connsiteX5" fmla="*/ 660903 w 2933322"/>
                  <a:gd name="connsiteY5" fmla="*/ 762174 h 1567932"/>
                  <a:gd name="connsiteX6" fmla="*/ 792178 w 2933322"/>
                  <a:gd name="connsiteY6" fmla="*/ 540364 h 1567932"/>
                  <a:gd name="connsiteX7" fmla="*/ 927980 w 2933322"/>
                  <a:gd name="connsiteY7" fmla="*/ 323081 h 1567932"/>
                  <a:gd name="connsiteX8" fmla="*/ 1086415 w 2933322"/>
                  <a:gd name="connsiteY8" fmla="*/ 114851 h 1567932"/>
                  <a:gd name="connsiteX9" fmla="*/ 1244851 w 2933322"/>
                  <a:gd name="connsiteY9" fmla="*/ 15263 h 1567932"/>
                  <a:gd name="connsiteX10" fmla="*/ 1407813 w 2933322"/>
                  <a:gd name="connsiteY10" fmla="*/ 1683 h 1567932"/>
                  <a:gd name="connsiteX11" fmla="*/ 1534562 w 2933322"/>
                  <a:gd name="connsiteY11" fmla="*/ 28843 h 1567932"/>
                  <a:gd name="connsiteX12" fmla="*/ 1656784 w 2933322"/>
                  <a:gd name="connsiteY12" fmla="*/ 101271 h 1567932"/>
                  <a:gd name="connsiteX13" fmla="*/ 1824273 w 2933322"/>
                  <a:gd name="connsiteY13" fmla="*/ 246126 h 1567932"/>
                  <a:gd name="connsiteX14" fmla="*/ 2086823 w 2933322"/>
                  <a:gd name="connsiteY14" fmla="*/ 522258 h 1567932"/>
                  <a:gd name="connsiteX15" fmla="*/ 2295053 w 2933322"/>
                  <a:gd name="connsiteY15" fmla="*/ 780281 h 1567932"/>
                  <a:gd name="connsiteX16" fmla="*/ 2625505 w 2933322"/>
                  <a:gd name="connsiteY16" fmla="*/ 1160527 h 1567932"/>
                  <a:gd name="connsiteX17" fmla="*/ 2770360 w 2933322"/>
                  <a:gd name="connsiteY17" fmla="*/ 1328016 h 1567932"/>
                  <a:gd name="connsiteX18" fmla="*/ 2888055 w 2933322"/>
                  <a:gd name="connsiteY18" fmla="*/ 1481924 h 1567932"/>
                  <a:gd name="connsiteX19" fmla="*/ 2933322 w 2933322"/>
                  <a:gd name="connsiteY19" fmla="*/ 1567932 h 1567932"/>
                  <a:gd name="connsiteX0" fmla="*/ 0 w 2933322"/>
                  <a:gd name="connsiteY0" fmla="*/ 1558879 h 1567932"/>
                  <a:gd name="connsiteX1" fmla="*/ 108641 w 2933322"/>
                  <a:gd name="connsiteY1" fmla="*/ 1531718 h 1567932"/>
                  <a:gd name="connsiteX2" fmla="*/ 267077 w 2933322"/>
                  <a:gd name="connsiteY2" fmla="*/ 1436657 h 1567932"/>
                  <a:gd name="connsiteX3" fmla="*/ 384772 w 2933322"/>
                  <a:gd name="connsiteY3" fmla="*/ 1296328 h 1567932"/>
                  <a:gd name="connsiteX4" fmla="*/ 529627 w 2933322"/>
                  <a:gd name="connsiteY4" fmla="*/ 1024724 h 1567932"/>
                  <a:gd name="connsiteX5" fmla="*/ 660903 w 2933322"/>
                  <a:gd name="connsiteY5" fmla="*/ 762174 h 1567932"/>
                  <a:gd name="connsiteX6" fmla="*/ 792178 w 2933322"/>
                  <a:gd name="connsiteY6" fmla="*/ 540364 h 1567932"/>
                  <a:gd name="connsiteX7" fmla="*/ 927980 w 2933322"/>
                  <a:gd name="connsiteY7" fmla="*/ 323081 h 1567932"/>
                  <a:gd name="connsiteX8" fmla="*/ 1086415 w 2933322"/>
                  <a:gd name="connsiteY8" fmla="*/ 114851 h 1567932"/>
                  <a:gd name="connsiteX9" fmla="*/ 1244851 w 2933322"/>
                  <a:gd name="connsiteY9" fmla="*/ 15263 h 1567932"/>
                  <a:gd name="connsiteX10" fmla="*/ 1407813 w 2933322"/>
                  <a:gd name="connsiteY10" fmla="*/ 1683 h 1567932"/>
                  <a:gd name="connsiteX11" fmla="*/ 1534562 w 2933322"/>
                  <a:gd name="connsiteY11" fmla="*/ 28843 h 1567932"/>
                  <a:gd name="connsiteX12" fmla="*/ 1656784 w 2933322"/>
                  <a:gd name="connsiteY12" fmla="*/ 101271 h 1567932"/>
                  <a:gd name="connsiteX13" fmla="*/ 1824273 w 2933322"/>
                  <a:gd name="connsiteY13" fmla="*/ 246126 h 1567932"/>
                  <a:gd name="connsiteX14" fmla="*/ 2086823 w 2933322"/>
                  <a:gd name="connsiteY14" fmla="*/ 522258 h 1567932"/>
                  <a:gd name="connsiteX15" fmla="*/ 2326740 w 2933322"/>
                  <a:gd name="connsiteY15" fmla="*/ 793861 h 1567932"/>
                  <a:gd name="connsiteX16" fmla="*/ 2625505 w 2933322"/>
                  <a:gd name="connsiteY16" fmla="*/ 1160527 h 1567932"/>
                  <a:gd name="connsiteX17" fmla="*/ 2770360 w 2933322"/>
                  <a:gd name="connsiteY17" fmla="*/ 1328016 h 1567932"/>
                  <a:gd name="connsiteX18" fmla="*/ 2888055 w 2933322"/>
                  <a:gd name="connsiteY18" fmla="*/ 1481924 h 1567932"/>
                  <a:gd name="connsiteX19" fmla="*/ 2933322 w 2933322"/>
                  <a:gd name="connsiteY19" fmla="*/ 1567932 h 1567932"/>
                  <a:gd name="connsiteX0" fmla="*/ 0 w 2933322"/>
                  <a:gd name="connsiteY0" fmla="*/ 1558879 h 1567932"/>
                  <a:gd name="connsiteX1" fmla="*/ 108641 w 2933322"/>
                  <a:gd name="connsiteY1" fmla="*/ 1531718 h 1567932"/>
                  <a:gd name="connsiteX2" fmla="*/ 267077 w 2933322"/>
                  <a:gd name="connsiteY2" fmla="*/ 1436657 h 1567932"/>
                  <a:gd name="connsiteX3" fmla="*/ 384772 w 2933322"/>
                  <a:gd name="connsiteY3" fmla="*/ 1296328 h 1567932"/>
                  <a:gd name="connsiteX4" fmla="*/ 529627 w 2933322"/>
                  <a:gd name="connsiteY4" fmla="*/ 1024724 h 1567932"/>
                  <a:gd name="connsiteX5" fmla="*/ 660903 w 2933322"/>
                  <a:gd name="connsiteY5" fmla="*/ 762174 h 1567932"/>
                  <a:gd name="connsiteX6" fmla="*/ 792178 w 2933322"/>
                  <a:gd name="connsiteY6" fmla="*/ 540364 h 1567932"/>
                  <a:gd name="connsiteX7" fmla="*/ 927980 w 2933322"/>
                  <a:gd name="connsiteY7" fmla="*/ 323081 h 1567932"/>
                  <a:gd name="connsiteX8" fmla="*/ 1086415 w 2933322"/>
                  <a:gd name="connsiteY8" fmla="*/ 114851 h 1567932"/>
                  <a:gd name="connsiteX9" fmla="*/ 1244851 w 2933322"/>
                  <a:gd name="connsiteY9" fmla="*/ 15263 h 1567932"/>
                  <a:gd name="connsiteX10" fmla="*/ 1407813 w 2933322"/>
                  <a:gd name="connsiteY10" fmla="*/ 1683 h 1567932"/>
                  <a:gd name="connsiteX11" fmla="*/ 1534562 w 2933322"/>
                  <a:gd name="connsiteY11" fmla="*/ 28843 h 1567932"/>
                  <a:gd name="connsiteX12" fmla="*/ 1656784 w 2933322"/>
                  <a:gd name="connsiteY12" fmla="*/ 101271 h 1567932"/>
                  <a:gd name="connsiteX13" fmla="*/ 1824273 w 2933322"/>
                  <a:gd name="connsiteY13" fmla="*/ 246126 h 1567932"/>
                  <a:gd name="connsiteX14" fmla="*/ 2086823 w 2933322"/>
                  <a:gd name="connsiteY14" fmla="*/ 522258 h 1567932"/>
                  <a:gd name="connsiteX15" fmla="*/ 2326740 w 2933322"/>
                  <a:gd name="connsiteY15" fmla="*/ 793861 h 1567932"/>
                  <a:gd name="connsiteX16" fmla="*/ 2607398 w 2933322"/>
                  <a:gd name="connsiteY16" fmla="*/ 1128839 h 1567932"/>
                  <a:gd name="connsiteX17" fmla="*/ 2770360 w 2933322"/>
                  <a:gd name="connsiteY17" fmla="*/ 1328016 h 1567932"/>
                  <a:gd name="connsiteX18" fmla="*/ 2888055 w 2933322"/>
                  <a:gd name="connsiteY18" fmla="*/ 1481924 h 1567932"/>
                  <a:gd name="connsiteX19" fmla="*/ 2933322 w 2933322"/>
                  <a:gd name="connsiteY19" fmla="*/ 1567932 h 1567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933322" h="1567932">
                    <a:moveTo>
                      <a:pt x="0" y="1558879"/>
                    </a:moveTo>
                    <a:cubicBezTo>
                      <a:pt x="32064" y="1555483"/>
                      <a:pt x="64128" y="1552088"/>
                      <a:pt x="108641" y="1531718"/>
                    </a:cubicBezTo>
                    <a:cubicBezTo>
                      <a:pt x="153154" y="1511348"/>
                      <a:pt x="221055" y="1475889"/>
                      <a:pt x="267077" y="1436657"/>
                    </a:cubicBezTo>
                    <a:cubicBezTo>
                      <a:pt x="313099" y="1397425"/>
                      <a:pt x="341014" y="1364983"/>
                      <a:pt x="384772" y="1296328"/>
                    </a:cubicBezTo>
                    <a:cubicBezTo>
                      <a:pt x="428530" y="1227673"/>
                      <a:pt x="483605" y="1113750"/>
                      <a:pt x="529627" y="1024724"/>
                    </a:cubicBezTo>
                    <a:cubicBezTo>
                      <a:pt x="575649" y="935698"/>
                      <a:pt x="617145" y="842901"/>
                      <a:pt x="660903" y="762174"/>
                    </a:cubicBezTo>
                    <a:cubicBezTo>
                      <a:pt x="704662" y="681447"/>
                      <a:pt x="747665" y="613546"/>
                      <a:pt x="792178" y="540364"/>
                    </a:cubicBezTo>
                    <a:cubicBezTo>
                      <a:pt x="836691" y="467182"/>
                      <a:pt x="878941" y="394000"/>
                      <a:pt x="927980" y="323081"/>
                    </a:cubicBezTo>
                    <a:cubicBezTo>
                      <a:pt x="977020" y="252162"/>
                      <a:pt x="1033603" y="166154"/>
                      <a:pt x="1086415" y="114851"/>
                    </a:cubicBezTo>
                    <a:cubicBezTo>
                      <a:pt x="1139227" y="63548"/>
                      <a:pt x="1191285" y="34124"/>
                      <a:pt x="1244851" y="15263"/>
                    </a:cubicBezTo>
                    <a:cubicBezTo>
                      <a:pt x="1298417" y="-3598"/>
                      <a:pt x="1359528" y="-580"/>
                      <a:pt x="1407813" y="1683"/>
                    </a:cubicBezTo>
                    <a:cubicBezTo>
                      <a:pt x="1456098" y="3946"/>
                      <a:pt x="1493067" y="12245"/>
                      <a:pt x="1534562" y="28843"/>
                    </a:cubicBezTo>
                    <a:cubicBezTo>
                      <a:pt x="1576057" y="45441"/>
                      <a:pt x="1608499" y="65057"/>
                      <a:pt x="1656784" y="101271"/>
                    </a:cubicBezTo>
                    <a:cubicBezTo>
                      <a:pt x="1705069" y="137485"/>
                      <a:pt x="1752600" y="175962"/>
                      <a:pt x="1824273" y="246126"/>
                    </a:cubicBezTo>
                    <a:cubicBezTo>
                      <a:pt x="1895946" y="316290"/>
                      <a:pt x="2003079" y="430969"/>
                      <a:pt x="2086823" y="522258"/>
                    </a:cubicBezTo>
                    <a:cubicBezTo>
                      <a:pt x="2170567" y="613547"/>
                      <a:pt x="2239978" y="692764"/>
                      <a:pt x="2326740" y="793861"/>
                    </a:cubicBezTo>
                    <a:cubicBezTo>
                      <a:pt x="2413502" y="894958"/>
                      <a:pt x="2533461" y="1039813"/>
                      <a:pt x="2607398" y="1128839"/>
                    </a:cubicBezTo>
                    <a:cubicBezTo>
                      <a:pt x="2681335" y="1217865"/>
                      <a:pt x="2723584" y="1269169"/>
                      <a:pt x="2770360" y="1328016"/>
                    </a:cubicBezTo>
                    <a:cubicBezTo>
                      <a:pt x="2817136" y="1386863"/>
                      <a:pt x="2860895" y="1441938"/>
                      <a:pt x="2888055" y="1481924"/>
                    </a:cubicBezTo>
                    <a:cubicBezTo>
                      <a:pt x="2915215" y="1521910"/>
                      <a:pt x="2925777" y="1545298"/>
                      <a:pt x="2933322" y="1567932"/>
                    </a:cubicBezTo>
                  </a:path>
                </a:pathLst>
              </a:custGeom>
              <a:noFill/>
              <a:ln w="127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cxnSp>
            <p:nvCxnSpPr>
              <p:cNvPr id="20" name="Přímá spojnice 19">
                <a:extLst>
                  <a:ext uri="{FF2B5EF4-FFF2-40B4-BE49-F238E27FC236}">
                    <a16:creationId xmlns:a16="http://schemas.microsoft.com/office/drawing/2014/main" id="{B8492150-0A19-A67B-D148-00D49BEF9048}"/>
                  </a:ext>
                </a:extLst>
              </p:cNvPr>
              <p:cNvCxnSpPr/>
              <p:nvPr/>
            </p:nvCxnSpPr>
            <p:spPr>
              <a:xfrm>
                <a:off x="836585" y="3113965"/>
                <a:ext cx="410208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3F39EE04-314E-7F86-59DA-64FEA7C7E8CA}"/>
                </a:ext>
              </a:extLst>
            </p:cNvPr>
            <p:cNvCxnSpPr/>
            <p:nvPr/>
          </p:nvCxnSpPr>
          <p:spPr>
            <a:xfrm flipV="1">
              <a:off x="3266855" y="3200399"/>
              <a:ext cx="284330" cy="403654"/>
            </a:xfrm>
            <a:prstGeom prst="straightConnector1">
              <a:avLst/>
            </a:prstGeom>
            <a:ln w="12700">
              <a:solidFill>
                <a:srgbClr val="660033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55AEA75C-5F15-082C-8058-3F1429D11492}"/>
                </a:ext>
              </a:extLst>
            </p:cNvPr>
            <p:cNvSpPr/>
            <p:nvPr/>
          </p:nvSpPr>
          <p:spPr>
            <a:xfrm>
              <a:off x="3041830" y="3519010"/>
              <a:ext cx="630071" cy="740347"/>
            </a:xfrm>
            <a:prstGeom prst="rect">
              <a:avLst/>
            </a:prstGeom>
          </p:spPr>
          <p:txBody>
            <a:bodyPr wrap="square" lIns="62209" tIns="31105" rIns="62209" bIns="31105">
              <a:spAutoFit/>
            </a:bodyPr>
            <a:lstStyle/>
            <a:p>
              <a:pPr>
                <a:defRPr/>
              </a:pPr>
              <a:r>
                <a:rPr lang="cs-CZ" sz="1200" b="1" dirty="0" err="1">
                  <a:solidFill>
                    <a:srgbClr val="660033"/>
                  </a:solidFill>
                </a:rPr>
                <a:t>F</a:t>
              </a:r>
              <a:r>
                <a:rPr lang="cs-CZ" sz="1200" b="1" baseline="-25000" dirty="0" err="1">
                  <a:solidFill>
                    <a:srgbClr val="660033"/>
                  </a:solidFill>
                </a:rPr>
                <a:t>tmax</a:t>
              </a:r>
              <a:r>
                <a:rPr lang="cs-CZ" sz="1200" b="1" baseline="-25000" dirty="0">
                  <a:solidFill>
                    <a:srgbClr val="660033"/>
                  </a:solidFill>
                </a:rPr>
                <a:t>.</a:t>
              </a:r>
              <a:r>
                <a:rPr lang="cs-CZ" sz="1200" b="1" dirty="0">
                  <a:solidFill>
                    <a:srgbClr val="660033"/>
                  </a:solidFill>
                </a:rPr>
                <a:t>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248720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Princip technologie tažení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A4A3C74-DB80-A30F-E002-899C2EBD1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technologie plošného tváření, kdy se z rovinného přístřihu vyrábí dutá nádoba zpravidla nerozvinutelného tvaru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ve většině případů probíhá za studena – průvodní jevy tváření napomáhají zvýšit výslednou kvalitu výlisků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výtažky se obvykle již dále nezpracovávají, pouze se ostřihují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velký význam pro sériovou a hromadnou výrobu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tvářený plech musí mít dostatečnou deformační schopnost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24B53491-1562-52E5-D7B4-FCBE6323C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94" y="2744543"/>
            <a:ext cx="1665360" cy="94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3FA6E273-196D-27E9-0C61-4AA23A4E8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65" y="3221705"/>
            <a:ext cx="1224720" cy="131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85FC390B-B26E-F24B-6875-3AA6DAA6A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1" b="10503"/>
          <a:stretch/>
        </p:blipFill>
        <p:spPr bwMode="auto">
          <a:xfrm>
            <a:off x="5904323" y="3692257"/>
            <a:ext cx="2057400" cy="102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3313743-7891-AE4C-8D13-18B3A4749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r="44817"/>
          <a:stretch>
            <a:fillRect/>
          </a:stretch>
        </p:blipFill>
        <p:spPr bwMode="auto">
          <a:xfrm>
            <a:off x="6814298" y="1858400"/>
            <a:ext cx="685800" cy="122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Anotace">
            <a:extLst>
              <a:ext uri="{FF2B5EF4-FFF2-40B4-BE49-F238E27FC236}">
                <a16:creationId xmlns:a16="http://schemas.microsoft.com/office/drawing/2014/main" id="{15169DC0-CC15-1B0F-602D-2EE5E9286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553" y="2697722"/>
            <a:ext cx="1421280" cy="105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8ADB2D2F-9BFF-3C35-E12B-88AF70B75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 b="14285"/>
          <a:stretch>
            <a:fillRect/>
          </a:stretch>
        </p:blipFill>
        <p:spPr bwMode="auto">
          <a:xfrm>
            <a:off x="1939208" y="3676076"/>
            <a:ext cx="1715040" cy="122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74782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Velikost tažné práce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827F20E-B18E-2263-143D-075386621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odpovídá ploše pod křivkou v diagramu síla-dráha tažníku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B6273745-CE26-7868-3E24-3610BEB6AE01}"/>
              </a:ext>
            </a:extLst>
          </p:cNvPr>
          <p:cNvGrpSpPr/>
          <p:nvPr/>
        </p:nvGrpSpPr>
        <p:grpSpPr>
          <a:xfrm>
            <a:off x="1297886" y="1656907"/>
            <a:ext cx="3631523" cy="2617313"/>
            <a:chOff x="206515" y="2033845"/>
            <a:chExt cx="4842030" cy="3489751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640A5EC6-A548-5F54-DF05-5FCCCFAB5C77}"/>
                </a:ext>
              </a:extLst>
            </p:cNvPr>
            <p:cNvGrpSpPr/>
            <p:nvPr/>
          </p:nvGrpSpPr>
          <p:grpSpPr>
            <a:xfrm>
              <a:off x="206515" y="2033845"/>
              <a:ext cx="4842030" cy="3489751"/>
              <a:chOff x="251520" y="2796745"/>
              <a:chExt cx="4842030" cy="3489751"/>
            </a:xfrm>
          </p:grpSpPr>
          <p:pic>
            <p:nvPicPr>
              <p:cNvPr id="11" name="Obrázek 10">
                <a:extLst>
                  <a:ext uri="{FF2B5EF4-FFF2-40B4-BE49-F238E27FC236}">
                    <a16:creationId xmlns:a16="http://schemas.microsoft.com/office/drawing/2014/main" id="{9C00B1E2-8816-99D8-7307-8301056E47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520" y="2796745"/>
                <a:ext cx="4842030" cy="3489751"/>
              </a:xfrm>
              <a:prstGeom prst="rect">
                <a:avLst/>
              </a:prstGeom>
            </p:spPr>
          </p:pic>
          <p:sp>
            <p:nvSpPr>
              <p:cNvPr id="12" name="Volný tvar 11">
                <a:extLst>
                  <a:ext uri="{FF2B5EF4-FFF2-40B4-BE49-F238E27FC236}">
                    <a16:creationId xmlns:a16="http://schemas.microsoft.com/office/drawing/2014/main" id="{B9EE0AE9-689C-6E22-609C-0CEC24989D50}"/>
                  </a:ext>
                </a:extLst>
              </p:cNvPr>
              <p:cNvSpPr/>
              <p:nvPr/>
            </p:nvSpPr>
            <p:spPr>
              <a:xfrm>
                <a:off x="1999622" y="3192564"/>
                <a:ext cx="2934119" cy="2610359"/>
              </a:xfrm>
              <a:custGeom>
                <a:avLst/>
                <a:gdLst>
                  <a:gd name="connsiteX0" fmla="*/ 0 w 2934119"/>
                  <a:gd name="connsiteY0" fmla="*/ 2575874 h 2585922"/>
                  <a:gd name="connsiteX1" fmla="*/ 110532 w 2934119"/>
                  <a:gd name="connsiteY1" fmla="*/ 2550753 h 2585922"/>
                  <a:gd name="connsiteX2" fmla="*/ 226088 w 2934119"/>
                  <a:gd name="connsiteY2" fmla="*/ 2490463 h 2585922"/>
                  <a:gd name="connsiteX3" fmla="*/ 331596 w 2934119"/>
                  <a:gd name="connsiteY3" fmla="*/ 2389979 h 2585922"/>
                  <a:gd name="connsiteX4" fmla="*/ 427055 w 2934119"/>
                  <a:gd name="connsiteY4" fmla="*/ 2249302 h 2585922"/>
                  <a:gd name="connsiteX5" fmla="*/ 507442 w 2934119"/>
                  <a:gd name="connsiteY5" fmla="*/ 1988045 h 2585922"/>
                  <a:gd name="connsiteX6" fmla="*/ 663191 w 2934119"/>
                  <a:gd name="connsiteY6" fmla="*/ 1309781 h 2585922"/>
                  <a:gd name="connsiteX7" fmla="*/ 823965 w 2934119"/>
                  <a:gd name="connsiteY7" fmla="*/ 626494 h 2585922"/>
                  <a:gd name="connsiteX8" fmla="*/ 994787 w 2934119"/>
                  <a:gd name="connsiteY8" fmla="*/ 294898 h 2585922"/>
                  <a:gd name="connsiteX9" fmla="*/ 1381648 w 2934119"/>
                  <a:gd name="connsiteY9" fmla="*/ 33641 h 2585922"/>
                  <a:gd name="connsiteX10" fmla="*/ 1788607 w 2934119"/>
                  <a:gd name="connsiteY10" fmla="*/ 23592 h 2585922"/>
                  <a:gd name="connsiteX11" fmla="*/ 2100105 w 2934119"/>
                  <a:gd name="connsiteY11" fmla="*/ 219535 h 2585922"/>
                  <a:gd name="connsiteX12" fmla="*/ 2331218 w 2934119"/>
                  <a:gd name="connsiteY12" fmla="*/ 515962 h 2585922"/>
                  <a:gd name="connsiteX13" fmla="*/ 2522136 w 2934119"/>
                  <a:gd name="connsiteY13" fmla="*/ 988234 h 2585922"/>
                  <a:gd name="connsiteX14" fmla="*/ 2652765 w 2934119"/>
                  <a:gd name="connsiteY14" fmla="*/ 1450458 h 2585922"/>
                  <a:gd name="connsiteX15" fmla="*/ 2778369 w 2934119"/>
                  <a:gd name="connsiteY15" fmla="*/ 1947852 h 2585922"/>
                  <a:gd name="connsiteX16" fmla="*/ 2898949 w 2934119"/>
                  <a:gd name="connsiteY16" fmla="*/ 2445245 h 2585922"/>
                  <a:gd name="connsiteX17" fmla="*/ 2934119 w 2934119"/>
                  <a:gd name="connsiteY17" fmla="*/ 2585922 h 2585922"/>
                  <a:gd name="connsiteX0" fmla="*/ 0 w 2934119"/>
                  <a:gd name="connsiteY0" fmla="*/ 2570927 h 2580975"/>
                  <a:gd name="connsiteX1" fmla="*/ 110532 w 2934119"/>
                  <a:gd name="connsiteY1" fmla="*/ 2545806 h 2580975"/>
                  <a:gd name="connsiteX2" fmla="*/ 226088 w 2934119"/>
                  <a:gd name="connsiteY2" fmla="*/ 2485516 h 2580975"/>
                  <a:gd name="connsiteX3" fmla="*/ 331596 w 2934119"/>
                  <a:gd name="connsiteY3" fmla="*/ 2385032 h 2580975"/>
                  <a:gd name="connsiteX4" fmla="*/ 427055 w 2934119"/>
                  <a:gd name="connsiteY4" fmla="*/ 2244355 h 2580975"/>
                  <a:gd name="connsiteX5" fmla="*/ 507442 w 2934119"/>
                  <a:gd name="connsiteY5" fmla="*/ 1983098 h 2580975"/>
                  <a:gd name="connsiteX6" fmla="*/ 663191 w 2934119"/>
                  <a:gd name="connsiteY6" fmla="*/ 1304834 h 2580975"/>
                  <a:gd name="connsiteX7" fmla="*/ 823965 w 2934119"/>
                  <a:gd name="connsiteY7" fmla="*/ 621547 h 2580975"/>
                  <a:gd name="connsiteX8" fmla="*/ 994787 w 2934119"/>
                  <a:gd name="connsiteY8" fmla="*/ 289951 h 2580975"/>
                  <a:gd name="connsiteX9" fmla="*/ 1261068 w 2934119"/>
                  <a:gd name="connsiteY9" fmla="*/ 38742 h 2580975"/>
                  <a:gd name="connsiteX10" fmla="*/ 1788607 w 2934119"/>
                  <a:gd name="connsiteY10" fmla="*/ 18645 h 2580975"/>
                  <a:gd name="connsiteX11" fmla="*/ 2100105 w 2934119"/>
                  <a:gd name="connsiteY11" fmla="*/ 214588 h 2580975"/>
                  <a:gd name="connsiteX12" fmla="*/ 2331218 w 2934119"/>
                  <a:gd name="connsiteY12" fmla="*/ 511015 h 2580975"/>
                  <a:gd name="connsiteX13" fmla="*/ 2522136 w 2934119"/>
                  <a:gd name="connsiteY13" fmla="*/ 983287 h 2580975"/>
                  <a:gd name="connsiteX14" fmla="*/ 2652765 w 2934119"/>
                  <a:gd name="connsiteY14" fmla="*/ 1445511 h 2580975"/>
                  <a:gd name="connsiteX15" fmla="*/ 2778369 w 2934119"/>
                  <a:gd name="connsiteY15" fmla="*/ 1942905 h 2580975"/>
                  <a:gd name="connsiteX16" fmla="*/ 2898949 w 2934119"/>
                  <a:gd name="connsiteY16" fmla="*/ 2440298 h 2580975"/>
                  <a:gd name="connsiteX17" fmla="*/ 2934119 w 2934119"/>
                  <a:gd name="connsiteY17" fmla="*/ 2580975 h 2580975"/>
                  <a:gd name="connsiteX0" fmla="*/ 0 w 2934119"/>
                  <a:gd name="connsiteY0" fmla="*/ 2602731 h 2612779"/>
                  <a:gd name="connsiteX1" fmla="*/ 110532 w 2934119"/>
                  <a:gd name="connsiteY1" fmla="*/ 2577610 h 2612779"/>
                  <a:gd name="connsiteX2" fmla="*/ 226088 w 2934119"/>
                  <a:gd name="connsiteY2" fmla="*/ 2517320 h 2612779"/>
                  <a:gd name="connsiteX3" fmla="*/ 331596 w 2934119"/>
                  <a:gd name="connsiteY3" fmla="*/ 2416836 h 2612779"/>
                  <a:gd name="connsiteX4" fmla="*/ 427055 w 2934119"/>
                  <a:gd name="connsiteY4" fmla="*/ 2276159 h 2612779"/>
                  <a:gd name="connsiteX5" fmla="*/ 507442 w 2934119"/>
                  <a:gd name="connsiteY5" fmla="*/ 2014902 h 2612779"/>
                  <a:gd name="connsiteX6" fmla="*/ 663191 w 2934119"/>
                  <a:gd name="connsiteY6" fmla="*/ 1336638 h 2612779"/>
                  <a:gd name="connsiteX7" fmla="*/ 823965 w 2934119"/>
                  <a:gd name="connsiteY7" fmla="*/ 653351 h 2612779"/>
                  <a:gd name="connsiteX8" fmla="*/ 994787 w 2934119"/>
                  <a:gd name="connsiteY8" fmla="*/ 321755 h 2612779"/>
                  <a:gd name="connsiteX9" fmla="*/ 1261068 w 2934119"/>
                  <a:gd name="connsiteY9" fmla="*/ 70546 h 2612779"/>
                  <a:gd name="connsiteX10" fmla="*/ 1657978 w 2934119"/>
                  <a:gd name="connsiteY10" fmla="*/ 10255 h 2612779"/>
                  <a:gd name="connsiteX11" fmla="*/ 2100105 w 2934119"/>
                  <a:gd name="connsiteY11" fmla="*/ 246392 h 2612779"/>
                  <a:gd name="connsiteX12" fmla="*/ 2331218 w 2934119"/>
                  <a:gd name="connsiteY12" fmla="*/ 542819 h 2612779"/>
                  <a:gd name="connsiteX13" fmla="*/ 2522136 w 2934119"/>
                  <a:gd name="connsiteY13" fmla="*/ 1015091 h 2612779"/>
                  <a:gd name="connsiteX14" fmla="*/ 2652765 w 2934119"/>
                  <a:gd name="connsiteY14" fmla="*/ 1477315 h 2612779"/>
                  <a:gd name="connsiteX15" fmla="*/ 2778369 w 2934119"/>
                  <a:gd name="connsiteY15" fmla="*/ 1974709 h 2612779"/>
                  <a:gd name="connsiteX16" fmla="*/ 2898949 w 2934119"/>
                  <a:gd name="connsiteY16" fmla="*/ 2472102 h 2612779"/>
                  <a:gd name="connsiteX17" fmla="*/ 2934119 w 2934119"/>
                  <a:gd name="connsiteY17" fmla="*/ 2612779 h 2612779"/>
                  <a:gd name="connsiteX0" fmla="*/ 0 w 2934119"/>
                  <a:gd name="connsiteY0" fmla="*/ 2596658 h 2606706"/>
                  <a:gd name="connsiteX1" fmla="*/ 110532 w 2934119"/>
                  <a:gd name="connsiteY1" fmla="*/ 2571537 h 2606706"/>
                  <a:gd name="connsiteX2" fmla="*/ 226088 w 2934119"/>
                  <a:gd name="connsiteY2" fmla="*/ 2511247 h 2606706"/>
                  <a:gd name="connsiteX3" fmla="*/ 331596 w 2934119"/>
                  <a:gd name="connsiteY3" fmla="*/ 2410763 h 2606706"/>
                  <a:gd name="connsiteX4" fmla="*/ 427055 w 2934119"/>
                  <a:gd name="connsiteY4" fmla="*/ 2270086 h 2606706"/>
                  <a:gd name="connsiteX5" fmla="*/ 507442 w 2934119"/>
                  <a:gd name="connsiteY5" fmla="*/ 2008829 h 2606706"/>
                  <a:gd name="connsiteX6" fmla="*/ 663191 w 2934119"/>
                  <a:gd name="connsiteY6" fmla="*/ 1330565 h 2606706"/>
                  <a:gd name="connsiteX7" fmla="*/ 823965 w 2934119"/>
                  <a:gd name="connsiteY7" fmla="*/ 647278 h 2606706"/>
                  <a:gd name="connsiteX8" fmla="*/ 994787 w 2934119"/>
                  <a:gd name="connsiteY8" fmla="*/ 315682 h 2606706"/>
                  <a:gd name="connsiteX9" fmla="*/ 1261068 w 2934119"/>
                  <a:gd name="connsiteY9" fmla="*/ 64473 h 2606706"/>
                  <a:gd name="connsiteX10" fmla="*/ 1657978 w 2934119"/>
                  <a:gd name="connsiteY10" fmla="*/ 4182 h 2606706"/>
                  <a:gd name="connsiteX11" fmla="*/ 2100105 w 2934119"/>
                  <a:gd name="connsiteY11" fmla="*/ 240319 h 2606706"/>
                  <a:gd name="connsiteX12" fmla="*/ 2331218 w 2934119"/>
                  <a:gd name="connsiteY12" fmla="*/ 536746 h 2606706"/>
                  <a:gd name="connsiteX13" fmla="*/ 2522136 w 2934119"/>
                  <a:gd name="connsiteY13" fmla="*/ 1009018 h 2606706"/>
                  <a:gd name="connsiteX14" fmla="*/ 2652765 w 2934119"/>
                  <a:gd name="connsiteY14" fmla="*/ 1471242 h 2606706"/>
                  <a:gd name="connsiteX15" fmla="*/ 2778369 w 2934119"/>
                  <a:gd name="connsiteY15" fmla="*/ 1968636 h 2606706"/>
                  <a:gd name="connsiteX16" fmla="*/ 2898949 w 2934119"/>
                  <a:gd name="connsiteY16" fmla="*/ 2466029 h 2606706"/>
                  <a:gd name="connsiteX17" fmla="*/ 2934119 w 2934119"/>
                  <a:gd name="connsiteY17" fmla="*/ 2606706 h 2606706"/>
                  <a:gd name="connsiteX0" fmla="*/ 0 w 2934119"/>
                  <a:gd name="connsiteY0" fmla="*/ 2596658 h 2606706"/>
                  <a:gd name="connsiteX1" fmla="*/ 110532 w 2934119"/>
                  <a:gd name="connsiteY1" fmla="*/ 2571537 h 2606706"/>
                  <a:gd name="connsiteX2" fmla="*/ 226088 w 2934119"/>
                  <a:gd name="connsiteY2" fmla="*/ 2511247 h 2606706"/>
                  <a:gd name="connsiteX3" fmla="*/ 331596 w 2934119"/>
                  <a:gd name="connsiteY3" fmla="*/ 2410763 h 2606706"/>
                  <a:gd name="connsiteX4" fmla="*/ 427055 w 2934119"/>
                  <a:gd name="connsiteY4" fmla="*/ 2270086 h 2606706"/>
                  <a:gd name="connsiteX5" fmla="*/ 507442 w 2934119"/>
                  <a:gd name="connsiteY5" fmla="*/ 2008829 h 2606706"/>
                  <a:gd name="connsiteX6" fmla="*/ 663191 w 2934119"/>
                  <a:gd name="connsiteY6" fmla="*/ 1330565 h 2606706"/>
                  <a:gd name="connsiteX7" fmla="*/ 823965 w 2934119"/>
                  <a:gd name="connsiteY7" fmla="*/ 647278 h 2606706"/>
                  <a:gd name="connsiteX8" fmla="*/ 994787 w 2934119"/>
                  <a:gd name="connsiteY8" fmla="*/ 315682 h 2606706"/>
                  <a:gd name="connsiteX9" fmla="*/ 1261068 w 2934119"/>
                  <a:gd name="connsiteY9" fmla="*/ 64473 h 2606706"/>
                  <a:gd name="connsiteX10" fmla="*/ 1657978 w 2934119"/>
                  <a:gd name="connsiteY10" fmla="*/ 4182 h 2606706"/>
                  <a:gd name="connsiteX11" fmla="*/ 2100105 w 2934119"/>
                  <a:gd name="connsiteY11" fmla="*/ 240319 h 2606706"/>
                  <a:gd name="connsiteX12" fmla="*/ 2331218 w 2934119"/>
                  <a:gd name="connsiteY12" fmla="*/ 536746 h 2606706"/>
                  <a:gd name="connsiteX13" fmla="*/ 2522136 w 2934119"/>
                  <a:gd name="connsiteY13" fmla="*/ 1009018 h 2606706"/>
                  <a:gd name="connsiteX14" fmla="*/ 2652765 w 2934119"/>
                  <a:gd name="connsiteY14" fmla="*/ 1471242 h 2606706"/>
                  <a:gd name="connsiteX15" fmla="*/ 2778369 w 2934119"/>
                  <a:gd name="connsiteY15" fmla="*/ 1968636 h 2606706"/>
                  <a:gd name="connsiteX16" fmla="*/ 2898949 w 2934119"/>
                  <a:gd name="connsiteY16" fmla="*/ 2466029 h 2606706"/>
                  <a:gd name="connsiteX17" fmla="*/ 2934119 w 2934119"/>
                  <a:gd name="connsiteY17" fmla="*/ 2606706 h 2606706"/>
                  <a:gd name="connsiteX0" fmla="*/ 0 w 2934119"/>
                  <a:gd name="connsiteY0" fmla="*/ 2596658 h 2606706"/>
                  <a:gd name="connsiteX1" fmla="*/ 110532 w 2934119"/>
                  <a:gd name="connsiteY1" fmla="*/ 2571537 h 2606706"/>
                  <a:gd name="connsiteX2" fmla="*/ 226088 w 2934119"/>
                  <a:gd name="connsiteY2" fmla="*/ 2511247 h 2606706"/>
                  <a:gd name="connsiteX3" fmla="*/ 331596 w 2934119"/>
                  <a:gd name="connsiteY3" fmla="*/ 2410763 h 2606706"/>
                  <a:gd name="connsiteX4" fmla="*/ 427055 w 2934119"/>
                  <a:gd name="connsiteY4" fmla="*/ 2270086 h 2606706"/>
                  <a:gd name="connsiteX5" fmla="*/ 507442 w 2934119"/>
                  <a:gd name="connsiteY5" fmla="*/ 2008829 h 2606706"/>
                  <a:gd name="connsiteX6" fmla="*/ 663191 w 2934119"/>
                  <a:gd name="connsiteY6" fmla="*/ 1330565 h 2606706"/>
                  <a:gd name="connsiteX7" fmla="*/ 823965 w 2934119"/>
                  <a:gd name="connsiteY7" fmla="*/ 647278 h 2606706"/>
                  <a:gd name="connsiteX8" fmla="*/ 994787 w 2934119"/>
                  <a:gd name="connsiteY8" fmla="*/ 315682 h 2606706"/>
                  <a:gd name="connsiteX9" fmla="*/ 1261068 w 2934119"/>
                  <a:gd name="connsiteY9" fmla="*/ 64473 h 2606706"/>
                  <a:gd name="connsiteX10" fmla="*/ 1657978 w 2934119"/>
                  <a:gd name="connsiteY10" fmla="*/ 4182 h 2606706"/>
                  <a:gd name="connsiteX11" fmla="*/ 2100105 w 2934119"/>
                  <a:gd name="connsiteY11" fmla="*/ 240319 h 2606706"/>
                  <a:gd name="connsiteX12" fmla="*/ 2331218 w 2934119"/>
                  <a:gd name="connsiteY12" fmla="*/ 536746 h 2606706"/>
                  <a:gd name="connsiteX13" fmla="*/ 2522136 w 2934119"/>
                  <a:gd name="connsiteY13" fmla="*/ 1009018 h 2606706"/>
                  <a:gd name="connsiteX14" fmla="*/ 2652765 w 2934119"/>
                  <a:gd name="connsiteY14" fmla="*/ 1471242 h 2606706"/>
                  <a:gd name="connsiteX15" fmla="*/ 2778369 w 2934119"/>
                  <a:gd name="connsiteY15" fmla="*/ 1968636 h 2606706"/>
                  <a:gd name="connsiteX16" fmla="*/ 2898949 w 2934119"/>
                  <a:gd name="connsiteY16" fmla="*/ 2466029 h 2606706"/>
                  <a:gd name="connsiteX17" fmla="*/ 2934119 w 2934119"/>
                  <a:gd name="connsiteY17" fmla="*/ 2606706 h 2606706"/>
                  <a:gd name="connsiteX0" fmla="*/ 0 w 2934119"/>
                  <a:gd name="connsiteY0" fmla="*/ 2600311 h 2610359"/>
                  <a:gd name="connsiteX1" fmla="*/ 110532 w 2934119"/>
                  <a:gd name="connsiteY1" fmla="*/ 2575190 h 2610359"/>
                  <a:gd name="connsiteX2" fmla="*/ 226088 w 2934119"/>
                  <a:gd name="connsiteY2" fmla="*/ 2514900 h 2610359"/>
                  <a:gd name="connsiteX3" fmla="*/ 331596 w 2934119"/>
                  <a:gd name="connsiteY3" fmla="*/ 2414416 h 2610359"/>
                  <a:gd name="connsiteX4" fmla="*/ 427055 w 2934119"/>
                  <a:gd name="connsiteY4" fmla="*/ 2273739 h 2610359"/>
                  <a:gd name="connsiteX5" fmla="*/ 507442 w 2934119"/>
                  <a:gd name="connsiteY5" fmla="*/ 2012482 h 2610359"/>
                  <a:gd name="connsiteX6" fmla="*/ 663191 w 2934119"/>
                  <a:gd name="connsiteY6" fmla="*/ 1334218 h 2610359"/>
                  <a:gd name="connsiteX7" fmla="*/ 823965 w 2934119"/>
                  <a:gd name="connsiteY7" fmla="*/ 650931 h 2610359"/>
                  <a:gd name="connsiteX8" fmla="*/ 994787 w 2934119"/>
                  <a:gd name="connsiteY8" fmla="*/ 319335 h 2610359"/>
                  <a:gd name="connsiteX9" fmla="*/ 1261068 w 2934119"/>
                  <a:gd name="connsiteY9" fmla="*/ 68126 h 2610359"/>
                  <a:gd name="connsiteX10" fmla="*/ 1657978 w 2934119"/>
                  <a:gd name="connsiteY10" fmla="*/ 7835 h 2610359"/>
                  <a:gd name="connsiteX11" fmla="*/ 2069960 w 2934119"/>
                  <a:gd name="connsiteY11" fmla="*/ 208803 h 2610359"/>
                  <a:gd name="connsiteX12" fmla="*/ 2331218 w 2934119"/>
                  <a:gd name="connsiteY12" fmla="*/ 540399 h 2610359"/>
                  <a:gd name="connsiteX13" fmla="*/ 2522136 w 2934119"/>
                  <a:gd name="connsiteY13" fmla="*/ 1012671 h 2610359"/>
                  <a:gd name="connsiteX14" fmla="*/ 2652765 w 2934119"/>
                  <a:gd name="connsiteY14" fmla="*/ 1474895 h 2610359"/>
                  <a:gd name="connsiteX15" fmla="*/ 2778369 w 2934119"/>
                  <a:gd name="connsiteY15" fmla="*/ 1972289 h 2610359"/>
                  <a:gd name="connsiteX16" fmla="*/ 2898949 w 2934119"/>
                  <a:gd name="connsiteY16" fmla="*/ 2469682 h 2610359"/>
                  <a:gd name="connsiteX17" fmla="*/ 2934119 w 2934119"/>
                  <a:gd name="connsiteY17" fmla="*/ 2610359 h 261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34119" h="2610359">
                    <a:moveTo>
                      <a:pt x="0" y="2600311"/>
                    </a:moveTo>
                    <a:cubicBezTo>
                      <a:pt x="36425" y="2594868"/>
                      <a:pt x="72851" y="2589425"/>
                      <a:pt x="110532" y="2575190"/>
                    </a:cubicBezTo>
                    <a:cubicBezTo>
                      <a:pt x="148213" y="2560955"/>
                      <a:pt x="189244" y="2541696"/>
                      <a:pt x="226088" y="2514900"/>
                    </a:cubicBezTo>
                    <a:cubicBezTo>
                      <a:pt x="262932" y="2488104"/>
                      <a:pt x="298102" y="2454609"/>
                      <a:pt x="331596" y="2414416"/>
                    </a:cubicBezTo>
                    <a:cubicBezTo>
                      <a:pt x="365091" y="2374222"/>
                      <a:pt x="397747" y="2340728"/>
                      <a:pt x="427055" y="2273739"/>
                    </a:cubicBezTo>
                    <a:cubicBezTo>
                      <a:pt x="456363" y="2206750"/>
                      <a:pt x="468086" y="2169069"/>
                      <a:pt x="507442" y="2012482"/>
                    </a:cubicBezTo>
                    <a:cubicBezTo>
                      <a:pt x="546798" y="1855895"/>
                      <a:pt x="610437" y="1561143"/>
                      <a:pt x="663191" y="1334218"/>
                    </a:cubicBezTo>
                    <a:cubicBezTo>
                      <a:pt x="715945" y="1107293"/>
                      <a:pt x="768699" y="820078"/>
                      <a:pt x="823965" y="650931"/>
                    </a:cubicBezTo>
                    <a:cubicBezTo>
                      <a:pt x="879231" y="481784"/>
                      <a:pt x="921937" y="416469"/>
                      <a:pt x="994787" y="319335"/>
                    </a:cubicBezTo>
                    <a:cubicBezTo>
                      <a:pt x="1067637" y="222201"/>
                      <a:pt x="1150536" y="120043"/>
                      <a:pt x="1261068" y="68126"/>
                    </a:cubicBezTo>
                    <a:cubicBezTo>
                      <a:pt x="1371600" y="16209"/>
                      <a:pt x="1523163" y="-15611"/>
                      <a:pt x="1657978" y="7835"/>
                    </a:cubicBezTo>
                    <a:cubicBezTo>
                      <a:pt x="1792793" y="31281"/>
                      <a:pt x="1957753" y="120042"/>
                      <a:pt x="2069960" y="208803"/>
                    </a:cubicBezTo>
                    <a:cubicBezTo>
                      <a:pt x="2182167" y="297564"/>
                      <a:pt x="2255855" y="406421"/>
                      <a:pt x="2331218" y="540399"/>
                    </a:cubicBezTo>
                    <a:cubicBezTo>
                      <a:pt x="2406581" y="674377"/>
                      <a:pt x="2468545" y="856922"/>
                      <a:pt x="2522136" y="1012671"/>
                    </a:cubicBezTo>
                    <a:cubicBezTo>
                      <a:pt x="2575727" y="1168420"/>
                      <a:pt x="2610060" y="1314959"/>
                      <a:pt x="2652765" y="1474895"/>
                    </a:cubicBezTo>
                    <a:cubicBezTo>
                      <a:pt x="2695470" y="1634831"/>
                      <a:pt x="2737338" y="1806491"/>
                      <a:pt x="2778369" y="1972289"/>
                    </a:cubicBezTo>
                    <a:cubicBezTo>
                      <a:pt x="2819400" y="2138087"/>
                      <a:pt x="2872991" y="2363337"/>
                      <a:pt x="2898949" y="2469682"/>
                    </a:cubicBezTo>
                    <a:cubicBezTo>
                      <a:pt x="2924907" y="2576027"/>
                      <a:pt x="2929513" y="2593193"/>
                      <a:pt x="2934119" y="2610359"/>
                    </a:cubicBezTo>
                  </a:path>
                </a:pathLst>
              </a:custGeom>
              <a:pattFill prst="ltUpDiag">
                <a:fgClr>
                  <a:srgbClr val="660033"/>
                </a:fgClr>
                <a:bgClr>
                  <a:schemeClr val="bg1"/>
                </a:bgClr>
              </a:pattFill>
              <a:ln>
                <a:solidFill>
                  <a:srgbClr val="66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</p:grp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C887C6AE-9D50-4F66-C447-EB6406566FB0}"/>
                </a:ext>
              </a:extLst>
            </p:cNvPr>
            <p:cNvSpPr/>
            <p:nvPr/>
          </p:nvSpPr>
          <p:spPr>
            <a:xfrm>
              <a:off x="2861811" y="3639082"/>
              <a:ext cx="1530170" cy="576199"/>
            </a:xfrm>
            <a:prstGeom prst="rect">
              <a:avLst/>
            </a:prstGeom>
          </p:spPr>
          <p:txBody>
            <a:bodyPr wrap="square" lIns="62209" tIns="31105" rIns="62209" bIns="31105">
              <a:spAutoFit/>
            </a:bodyPr>
            <a:lstStyle/>
            <a:p>
              <a:pPr>
                <a:defRPr/>
              </a:pPr>
              <a:r>
                <a:rPr lang="cs-CZ" sz="1200" b="1" dirty="0">
                  <a:solidFill>
                    <a:srgbClr val="660033"/>
                  </a:solidFill>
                </a:rPr>
                <a:t>A – tažná práce</a:t>
              </a:r>
            </a:p>
          </p:txBody>
        </p:sp>
      </p:grpSp>
      <p:sp>
        <p:nvSpPr>
          <p:cNvPr id="13" name="Obdélník 2">
            <a:extLst>
              <a:ext uri="{FF2B5EF4-FFF2-40B4-BE49-F238E27FC236}">
                <a16:creationId xmlns:a16="http://schemas.microsoft.com/office/drawing/2014/main" id="{9F58410E-6FA1-D1ED-72D7-CEA2C2037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0799" y="1960691"/>
            <a:ext cx="1910520" cy="2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209" tIns="31105" rIns="62209" bIns="31105">
            <a:spAutoFit/>
          </a:bodyPr>
          <a:lstStyle/>
          <a:p>
            <a:r>
              <a:rPr lang="cs-CZ" altLang="cs-CZ" sz="1050" b="1" dirty="0">
                <a:cs typeface="Tahoma" pitchFamily="34" charset="0"/>
              </a:rPr>
              <a:t>A = C ・</a:t>
            </a:r>
            <a:r>
              <a:rPr lang="cs-CZ" altLang="cs-CZ" sz="1050" b="1" dirty="0" err="1">
                <a:cs typeface="Tahoma" pitchFamily="34" charset="0"/>
              </a:rPr>
              <a:t>Fc</a:t>
            </a:r>
            <a:r>
              <a:rPr lang="cs-CZ" altLang="cs-CZ" sz="1050" b="1" dirty="0">
                <a:cs typeface="Tahoma" pitchFamily="34" charset="0"/>
              </a:rPr>
              <a:t> ・ h     [J]</a:t>
            </a:r>
            <a:endParaRPr lang="cs-CZ" altLang="cs-CZ" sz="1050" b="1" dirty="0"/>
          </a:p>
        </p:txBody>
      </p:sp>
      <p:sp>
        <p:nvSpPr>
          <p:cNvPr id="14" name="Obdélník 5">
            <a:extLst>
              <a:ext uri="{FF2B5EF4-FFF2-40B4-BE49-F238E27FC236}">
                <a16:creationId xmlns:a16="http://schemas.microsoft.com/office/drawing/2014/main" id="{498CA04A-E20C-62D2-D85E-6A4909593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0798" y="2535624"/>
            <a:ext cx="3881681" cy="135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09" tIns="31105" rIns="62209" bIns="31105">
            <a:spAutoFit/>
          </a:bodyPr>
          <a:lstStyle/>
          <a:p>
            <a:r>
              <a:rPr lang="cs-CZ" altLang="cs-CZ" sz="1125" dirty="0">
                <a:solidFill>
                  <a:srgbClr val="660033"/>
                </a:solidFill>
                <a:latin typeface="Tahoma" pitchFamily="34" charset="0"/>
                <a:cs typeface="Tahoma" pitchFamily="34" charset="0"/>
              </a:rPr>
              <a:t>Kde: </a:t>
            </a:r>
          </a:p>
          <a:p>
            <a:pPr>
              <a:spcBef>
                <a:spcPts val="408"/>
              </a:spcBef>
            </a:pPr>
            <a:r>
              <a:rPr lang="cs-CZ" altLang="cs-CZ" sz="1125" dirty="0" err="1">
                <a:solidFill>
                  <a:srgbClr val="660033"/>
                </a:solidFill>
                <a:latin typeface="Tahoma" pitchFamily="34" charset="0"/>
                <a:cs typeface="Tahoma" pitchFamily="34" charset="0"/>
              </a:rPr>
              <a:t>Fc</a:t>
            </a:r>
            <a:r>
              <a:rPr lang="cs-CZ" altLang="cs-CZ" sz="1125" dirty="0">
                <a:solidFill>
                  <a:srgbClr val="660033"/>
                </a:solidFill>
                <a:latin typeface="Tahoma" pitchFamily="34" charset="0"/>
                <a:cs typeface="Tahoma" pitchFamily="34" charset="0"/>
              </a:rPr>
              <a:t> 	- maximální velikost tažné síly [N]</a:t>
            </a:r>
          </a:p>
          <a:p>
            <a:pPr>
              <a:spcBef>
                <a:spcPts val="408"/>
              </a:spcBef>
            </a:pPr>
            <a:r>
              <a:rPr lang="cs-CZ" altLang="cs-CZ" sz="1125" dirty="0">
                <a:solidFill>
                  <a:srgbClr val="660033"/>
                </a:solidFill>
                <a:latin typeface="Tahoma" pitchFamily="34" charset="0"/>
                <a:cs typeface="Tahoma" pitchFamily="34" charset="0"/>
              </a:rPr>
              <a:t>C 	- součinitel zaplnění diagramu [-]</a:t>
            </a:r>
          </a:p>
          <a:p>
            <a:pPr>
              <a:spcBef>
                <a:spcPts val="408"/>
              </a:spcBef>
            </a:pPr>
            <a:r>
              <a:rPr lang="cs-CZ" altLang="cs-CZ" sz="1125" dirty="0">
                <a:solidFill>
                  <a:srgbClr val="660033"/>
                </a:solidFill>
                <a:latin typeface="Tahoma" pitchFamily="34" charset="0"/>
                <a:cs typeface="Tahoma" pitchFamily="34" charset="0"/>
              </a:rPr>
              <a:t>C=0,66 	- při tažení bez kalibrování</a:t>
            </a:r>
          </a:p>
          <a:p>
            <a:pPr>
              <a:spcBef>
                <a:spcPts val="408"/>
              </a:spcBef>
            </a:pPr>
            <a:r>
              <a:rPr lang="cs-CZ" altLang="cs-CZ" sz="1125" dirty="0">
                <a:solidFill>
                  <a:srgbClr val="660033"/>
                </a:solidFill>
                <a:latin typeface="Tahoma" pitchFamily="34" charset="0"/>
                <a:cs typeface="Tahoma" pitchFamily="34" charset="0"/>
              </a:rPr>
              <a:t>C=0,8 	- při tažení s kalibrací</a:t>
            </a:r>
          </a:p>
          <a:p>
            <a:pPr>
              <a:spcBef>
                <a:spcPts val="408"/>
              </a:spcBef>
            </a:pPr>
            <a:r>
              <a:rPr lang="cs-CZ" altLang="cs-CZ" sz="1125" dirty="0">
                <a:solidFill>
                  <a:srgbClr val="660033"/>
                </a:solidFill>
                <a:latin typeface="Tahoma" pitchFamily="34" charset="0"/>
                <a:cs typeface="Tahoma" pitchFamily="34" charset="0"/>
              </a:rPr>
              <a:t>h 	- výška výtažku [mm]</a:t>
            </a:r>
          </a:p>
        </p:txBody>
      </p:sp>
    </p:spTree>
    <p:extLst>
      <p:ext uri="{BB962C8B-B14F-4D97-AF65-F5344CB8AC3E}">
        <p14:creationId xmlns:p14="http://schemas.microsoft.com/office/powerpoint/2010/main" val="152195565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Základní vady výtažků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92F6D75-013E-4794-4062-B022CCF1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i="1" dirty="0">
                <a:latin typeface="Calibri" pitchFamily="34" charset="0"/>
                <a:cs typeface="Calibri" pitchFamily="34" charset="0"/>
              </a:rPr>
              <a:t>tvárný lom 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	vzniká v nejvíce  deformované  oblasti  výtažků  v důsledku  vyčerpání plasticity</a:t>
            </a:r>
          </a:p>
          <a:p>
            <a:pPr marL="114300" indent="0" eaLnBrk="1">
              <a:lnSpc>
                <a:spcPct val="100000"/>
              </a:lnSpc>
              <a:buNone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		materiálu po překročení meze pevnosti tvářeného materiálu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i="1" dirty="0">
                <a:latin typeface="Calibri" pitchFamily="34" charset="0"/>
                <a:cs typeface="Calibri" pitchFamily="34" charset="0"/>
              </a:rPr>
              <a:t>vlny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		vznikají vlivem ztráty stability plechu při působení tlakové napjatosti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i="1" dirty="0">
                <a:latin typeface="Calibri" pitchFamily="34" charset="0"/>
                <a:cs typeface="Calibri" pitchFamily="34" charset="0"/>
              </a:rPr>
              <a:t>povrchové vrásky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	vznikají na výtažku při použití materiálu s výraznou prioritou skluzových systémů,</a:t>
            </a:r>
          </a:p>
          <a:p>
            <a:pPr marL="114300" indent="0" eaLnBrk="1">
              <a:lnSpc>
                <a:spcPct val="100000"/>
              </a:lnSpc>
              <a:buNone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		nebo při použití materiálu vykazujícího tzv. deformační stárnutí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i="1" dirty="0">
                <a:latin typeface="Calibri" pitchFamily="34" charset="0"/>
                <a:cs typeface="Calibri" pitchFamily="34" charset="0"/>
              </a:rPr>
              <a:t>zadírání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	vzniká  při  styku  nástroje  s plechem  u  některých třecích dvojic materiálu</a:t>
            </a:r>
          </a:p>
          <a:p>
            <a:pPr marL="114300" indent="0" eaLnBrk="1">
              <a:lnSpc>
                <a:spcPct val="100000"/>
              </a:lnSpc>
              <a:buNone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		(např. ocel -Al), nebo při použití ochranných povrchových vrstev zinku a projevuje</a:t>
            </a:r>
          </a:p>
          <a:p>
            <a:pPr marL="114300" indent="0" eaLnBrk="1">
              <a:lnSpc>
                <a:spcPct val="100000"/>
              </a:lnSpc>
              <a:buNone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		se poškozením povrchu plechu  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i="1" dirty="0">
                <a:latin typeface="Calibri" pitchFamily="34" charset="0"/>
                <a:cs typeface="Calibri" pitchFamily="34" charset="0"/>
              </a:rPr>
              <a:t>nedodržení tvarové 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a </a:t>
            </a:r>
            <a:r>
              <a:rPr lang="cs-CZ" altLang="cs-CZ" sz="1400" i="1" dirty="0">
                <a:latin typeface="Calibri" pitchFamily="34" charset="0"/>
                <a:cs typeface="Calibri" pitchFamily="34" charset="0"/>
              </a:rPr>
              <a:t>rozměrové přesnosti výtažku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sz="1400" i="1" dirty="0">
                <a:latin typeface="Calibri" pitchFamily="34" charset="0"/>
                <a:cs typeface="Calibri" pitchFamily="34" charset="0"/>
              </a:rPr>
              <a:t>atd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10" name="Picture 14" descr="Porovnání NIT a Serie 008">
            <a:extLst>
              <a:ext uri="{FF2B5EF4-FFF2-40B4-BE49-F238E27FC236}">
                <a16:creationId xmlns:a16="http://schemas.microsoft.com/office/drawing/2014/main" id="{37494355-1BC5-B2C0-BC0F-1F23624EF81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9628" y="2874213"/>
            <a:ext cx="2162233" cy="193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48A4586-9DC8-8500-7D02-712EC3F94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25" y="3279237"/>
            <a:ext cx="2252880" cy="126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 descr="Vady povrchu.PNG">
            <a:extLst>
              <a:ext uri="{FF2B5EF4-FFF2-40B4-BE49-F238E27FC236}">
                <a16:creationId xmlns:a16="http://schemas.microsoft.com/office/drawing/2014/main" id="{FCFD347F-4473-A3CF-5BB2-28574424DA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4560" t="46667"/>
          <a:stretch/>
        </p:blipFill>
        <p:spPr>
          <a:xfrm>
            <a:off x="3593141" y="3292128"/>
            <a:ext cx="1603641" cy="1253001"/>
          </a:xfrm>
          <a:prstGeom prst="rect">
            <a:avLst/>
          </a:prstGeom>
        </p:spPr>
      </p:pic>
      <p:sp>
        <p:nvSpPr>
          <p:cNvPr id="13" name="Textové pole 2">
            <a:extLst>
              <a:ext uri="{FF2B5EF4-FFF2-40B4-BE49-F238E27FC236}">
                <a16:creationId xmlns:a16="http://schemas.microsoft.com/office/drawing/2014/main" id="{AC4E2B60-352D-F3F2-4B40-FF13C5798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626" y="4547012"/>
            <a:ext cx="1181381" cy="20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cs-CZ" sz="1200" b="1" dirty="0">
                <a:solidFill>
                  <a:srgbClr val="660033"/>
                </a:solidFill>
                <a:ea typeface="Calibri"/>
                <a:cs typeface="Times New Roman"/>
              </a:rPr>
              <a:t>Tvárný lom</a:t>
            </a:r>
            <a:endParaRPr lang="cs-CZ" sz="1200" dirty="0">
              <a:solidFill>
                <a:srgbClr val="660033"/>
              </a:solidFill>
              <a:ea typeface="Calibri"/>
              <a:cs typeface="Times New Roman"/>
            </a:endParaRPr>
          </a:p>
        </p:txBody>
      </p:sp>
      <p:sp>
        <p:nvSpPr>
          <p:cNvPr id="14" name="Textové pole 2">
            <a:extLst>
              <a:ext uri="{FF2B5EF4-FFF2-40B4-BE49-F238E27FC236}">
                <a16:creationId xmlns:a16="http://schemas.microsoft.com/office/drawing/2014/main" id="{7727354E-9367-6684-F729-0366A7509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761" y="4546447"/>
            <a:ext cx="1037744" cy="20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cs-CZ" sz="1200" b="1" dirty="0">
                <a:solidFill>
                  <a:srgbClr val="660033"/>
                </a:solidFill>
                <a:ea typeface="Calibri"/>
                <a:cs typeface="Times New Roman"/>
              </a:rPr>
              <a:t>Zvlnění</a:t>
            </a:r>
            <a:endParaRPr lang="cs-CZ" sz="1200" dirty="0">
              <a:solidFill>
                <a:srgbClr val="660033"/>
              </a:solidFill>
              <a:ea typeface="Calibri"/>
              <a:cs typeface="Times New Roman"/>
            </a:endParaRPr>
          </a:p>
        </p:txBody>
      </p:sp>
      <p:sp>
        <p:nvSpPr>
          <p:cNvPr id="15" name="Textové pole 2">
            <a:extLst>
              <a:ext uri="{FF2B5EF4-FFF2-40B4-BE49-F238E27FC236}">
                <a16:creationId xmlns:a16="http://schemas.microsoft.com/office/drawing/2014/main" id="{91E344B6-0484-5AEF-E8F7-F562257F7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763" y="4547171"/>
            <a:ext cx="1595019" cy="22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cs-CZ" sz="1200" b="1" dirty="0">
                <a:solidFill>
                  <a:srgbClr val="660033"/>
                </a:solidFill>
                <a:ea typeface="Calibri"/>
                <a:cs typeface="Times New Roman"/>
              </a:rPr>
              <a:t>tzv. </a:t>
            </a:r>
            <a:r>
              <a:rPr lang="cs-CZ" sz="1200" b="1" dirty="0" err="1">
                <a:solidFill>
                  <a:srgbClr val="660033"/>
                </a:solidFill>
                <a:ea typeface="Calibri"/>
                <a:cs typeface="Times New Roman"/>
              </a:rPr>
              <a:t>Lüdersovy</a:t>
            </a:r>
            <a:r>
              <a:rPr lang="cs-CZ" sz="1200" b="1" dirty="0">
                <a:solidFill>
                  <a:srgbClr val="660033"/>
                </a:solidFill>
                <a:ea typeface="Calibri"/>
                <a:cs typeface="Times New Roman"/>
              </a:rPr>
              <a:t> čáry</a:t>
            </a:r>
            <a:endParaRPr lang="cs-CZ" sz="1200" dirty="0">
              <a:solidFill>
                <a:srgbClr val="660033"/>
              </a:solidFill>
              <a:ea typeface="Calibri"/>
              <a:cs typeface="Times New Roman"/>
            </a:endParaRPr>
          </a:p>
        </p:txBody>
      </p:sp>
      <p:sp>
        <p:nvSpPr>
          <p:cNvPr id="16" name="Textové pole 2">
            <a:extLst>
              <a:ext uri="{FF2B5EF4-FFF2-40B4-BE49-F238E27FC236}">
                <a16:creationId xmlns:a16="http://schemas.microsoft.com/office/drawing/2014/main" id="{4846D045-5F25-92A7-3896-E06BEE180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9627" y="4759813"/>
            <a:ext cx="2162233" cy="20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cs-CZ" sz="1200" b="1" dirty="0">
                <a:solidFill>
                  <a:srgbClr val="660033"/>
                </a:solidFill>
                <a:ea typeface="Calibri"/>
                <a:cs typeface="Times New Roman"/>
              </a:rPr>
              <a:t>Zadírání povrchu</a:t>
            </a:r>
            <a:endParaRPr lang="cs-CZ" sz="1200" dirty="0">
              <a:solidFill>
                <a:srgbClr val="660033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727260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Průvodní jevy při tváření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AFE77A2-6722-7229-572B-606E55FE6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zpevnění materiálu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vznik deformační textury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změna tloušťky materiálu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odpružení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1400" dirty="0" err="1">
                <a:latin typeface="Calibri" pitchFamily="34" charset="0"/>
                <a:cs typeface="Calibri" pitchFamily="34" charset="0"/>
              </a:rPr>
              <a:t>cípatost</a:t>
            </a:r>
            <a:endParaRPr lang="cs-CZ" altLang="cs-CZ" sz="1400" dirty="0">
              <a:latin typeface="Calibri" pitchFamily="34" charset="0"/>
              <a:cs typeface="Calibri" pitchFamily="34" charset="0"/>
            </a:endParaRP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změny povrchu výtažku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ECC31557-B34E-DB6D-EB06-B7C0E511D185}"/>
              </a:ext>
            </a:extLst>
          </p:cNvPr>
          <p:cNvGrpSpPr/>
          <p:nvPr/>
        </p:nvGrpSpPr>
        <p:grpSpPr>
          <a:xfrm>
            <a:off x="4240021" y="962641"/>
            <a:ext cx="3707354" cy="2587968"/>
            <a:chOff x="7378" y="1742572"/>
            <a:chExt cx="6232562" cy="4350724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EAE41AA0-D77A-5A80-0F11-C0CA38816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" y="1742572"/>
              <a:ext cx="6232562" cy="4350724"/>
            </a:xfrm>
            <a:prstGeom prst="rect">
              <a:avLst/>
            </a:prstGeom>
          </p:spPr>
        </p:pic>
        <p:sp>
          <p:nvSpPr>
            <p:cNvPr id="10" name="Obdélník 58">
              <a:extLst>
                <a:ext uri="{FF2B5EF4-FFF2-40B4-BE49-F238E27FC236}">
                  <a16:creationId xmlns:a16="http://schemas.microsoft.com/office/drawing/2014/main" id="{FC6FEC9F-F845-8C15-1250-C35A10819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801" y="3933056"/>
              <a:ext cx="432048" cy="620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800" b="1" i="1" dirty="0">
                  <a:solidFill>
                    <a:srgbClr val="660033"/>
                  </a:solidFill>
                </a:rPr>
                <a:t>A</a:t>
              </a:r>
              <a:endParaRPr lang="cs-CZ" sz="1800" b="1" dirty="0">
                <a:solidFill>
                  <a:srgbClr val="660033"/>
                </a:solidFill>
              </a:endParaRPr>
            </a:p>
          </p:txBody>
        </p:sp>
        <p:sp>
          <p:nvSpPr>
            <p:cNvPr id="11" name="Obdélník 58">
              <a:extLst>
                <a:ext uri="{FF2B5EF4-FFF2-40B4-BE49-F238E27FC236}">
                  <a16:creationId xmlns:a16="http://schemas.microsoft.com/office/drawing/2014/main" id="{21124B7D-6358-50C1-F4E9-64A7F24C0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6126" y="2707229"/>
              <a:ext cx="792087" cy="620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800" b="1" i="1" dirty="0">
                  <a:solidFill>
                    <a:srgbClr val="0000FF"/>
                  </a:solidFill>
                </a:rPr>
                <a:t>R</a:t>
              </a:r>
              <a:r>
                <a:rPr lang="cs-CZ" sz="1800" b="1" baseline="-25000" dirty="0">
                  <a:solidFill>
                    <a:srgbClr val="0000FF"/>
                  </a:solidFill>
                </a:rPr>
                <a:t>e</a:t>
              </a:r>
              <a:endParaRPr lang="cs-CZ" sz="1800" b="1" dirty="0">
                <a:solidFill>
                  <a:srgbClr val="0000FF"/>
                </a:solidFill>
              </a:endParaRPr>
            </a:p>
          </p:txBody>
        </p:sp>
        <p:sp>
          <p:nvSpPr>
            <p:cNvPr id="12" name="Obdélník 58">
              <a:extLst>
                <a:ext uri="{FF2B5EF4-FFF2-40B4-BE49-F238E27FC236}">
                  <a16:creationId xmlns:a16="http://schemas.microsoft.com/office/drawing/2014/main" id="{AB27E38B-5D10-1BE4-C422-F737CB3CA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446" y="1969550"/>
              <a:ext cx="886810" cy="620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800" b="1" i="1" dirty="0" err="1">
                  <a:solidFill>
                    <a:srgbClr val="FF0000"/>
                  </a:solidFill>
                </a:rPr>
                <a:t>R</a:t>
              </a:r>
              <a:r>
                <a:rPr lang="cs-CZ" sz="1800" b="1" baseline="-25000" dirty="0" err="1">
                  <a:solidFill>
                    <a:srgbClr val="FF0000"/>
                  </a:solidFill>
                </a:rPr>
                <a:t>m</a:t>
              </a:r>
              <a:endParaRPr lang="cs-CZ" sz="18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C43E11A2-3D7D-2BA4-73EA-6CB2D1BDA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3" t="52954"/>
          <a:stretch/>
        </p:blipFill>
        <p:spPr bwMode="auto">
          <a:xfrm>
            <a:off x="2546775" y="3145261"/>
            <a:ext cx="1136814" cy="115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bdélník 58">
            <a:extLst>
              <a:ext uri="{FF2B5EF4-FFF2-40B4-BE49-F238E27FC236}">
                <a16:creationId xmlns:a16="http://schemas.microsoft.com/office/drawing/2014/main" id="{F833161A-93E8-122C-4AA1-6D5ECC8B7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203" y="4513770"/>
            <a:ext cx="1654387" cy="4154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00CC"/>
              </a:buClr>
              <a:defRPr/>
            </a:pPr>
            <a:r>
              <a:rPr lang="cs-CZ" sz="1050" b="1" dirty="0">
                <a:solidFill>
                  <a:srgbClr val="660033"/>
                </a:solidFill>
              </a:rPr>
              <a:t>vznik deformační textury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6AED578A-3E37-4705-C59C-A7C3FB9359BD}"/>
              </a:ext>
            </a:extLst>
          </p:cNvPr>
          <p:cNvGrpSpPr/>
          <p:nvPr/>
        </p:nvGrpSpPr>
        <p:grpSpPr>
          <a:xfrm>
            <a:off x="1196625" y="2673012"/>
            <a:ext cx="1138772" cy="2111752"/>
            <a:chOff x="7295609" y="1283390"/>
            <a:chExt cx="1518362" cy="2815669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F131CC8E-4EA0-3208-84D7-913C4DAEC6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54" r="53473"/>
            <a:stretch/>
          </p:blipFill>
          <p:spPr bwMode="auto">
            <a:xfrm>
              <a:off x="7295609" y="1913056"/>
              <a:ext cx="1518362" cy="1536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Šipka doprava 27">
              <a:extLst>
                <a:ext uri="{FF2B5EF4-FFF2-40B4-BE49-F238E27FC236}">
                  <a16:creationId xmlns:a16="http://schemas.microsoft.com/office/drawing/2014/main" id="{57BDCD05-CEA4-63F8-8ECE-5C114EAED458}"/>
                </a:ext>
              </a:extLst>
            </p:cNvPr>
            <p:cNvSpPr/>
            <p:nvPr/>
          </p:nvSpPr>
          <p:spPr>
            <a:xfrm rot="5400000">
              <a:off x="7719058" y="1533910"/>
              <a:ext cx="671463" cy="170423"/>
            </a:xfrm>
            <a:prstGeom prst="rightArrow">
              <a:avLst/>
            </a:prstGeom>
            <a:solidFill>
              <a:srgbClr val="66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sz="1050">
                <a:solidFill>
                  <a:srgbClr val="FF0000"/>
                </a:solidFill>
              </a:endParaRP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225AAAF1-E4A6-A3BA-AD6B-EB4EB706FDC4}"/>
                </a:ext>
              </a:extLst>
            </p:cNvPr>
            <p:cNvSpPr txBox="1"/>
            <p:nvPr/>
          </p:nvSpPr>
          <p:spPr>
            <a:xfrm>
              <a:off x="8108849" y="1308970"/>
              <a:ext cx="59372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660033"/>
                  </a:solidFill>
                </a:rPr>
                <a:t>F</a:t>
              </a:r>
            </a:p>
          </p:txBody>
        </p:sp>
        <p:sp>
          <p:nvSpPr>
            <p:cNvPr id="19" name="Šipka doprava 29">
              <a:extLst>
                <a:ext uri="{FF2B5EF4-FFF2-40B4-BE49-F238E27FC236}">
                  <a16:creationId xmlns:a16="http://schemas.microsoft.com/office/drawing/2014/main" id="{7D84D98C-FAA6-A699-5506-47D3C44AE98E}"/>
                </a:ext>
              </a:extLst>
            </p:cNvPr>
            <p:cNvSpPr/>
            <p:nvPr/>
          </p:nvSpPr>
          <p:spPr>
            <a:xfrm rot="16200000">
              <a:off x="7719225" y="3678116"/>
              <a:ext cx="671463" cy="170423"/>
            </a:xfrm>
            <a:prstGeom prst="rightArrow">
              <a:avLst/>
            </a:prstGeom>
            <a:solidFill>
              <a:srgbClr val="66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sz="1050">
                <a:solidFill>
                  <a:srgbClr val="FF0000"/>
                </a:solidFill>
              </a:endParaRP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232C8A73-BD9A-735C-0A24-A98CA43C28E8}"/>
                </a:ext>
              </a:extLst>
            </p:cNvPr>
            <p:cNvSpPr txBox="1"/>
            <p:nvPr/>
          </p:nvSpPr>
          <p:spPr>
            <a:xfrm>
              <a:off x="8100393" y="3470939"/>
              <a:ext cx="59372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660033"/>
                  </a:solidFill>
                </a:rPr>
                <a:t>F</a:t>
              </a:r>
            </a:p>
          </p:txBody>
        </p:sp>
      </p:grpSp>
      <p:sp>
        <p:nvSpPr>
          <p:cNvPr id="21" name="Obdélník 58">
            <a:extLst>
              <a:ext uri="{FF2B5EF4-FFF2-40B4-BE49-F238E27FC236}">
                <a16:creationId xmlns:a16="http://schemas.microsoft.com/office/drawing/2014/main" id="{64AC1D8C-562C-563E-E223-E73BC8832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8242" y="2923433"/>
            <a:ext cx="1672557" cy="2539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00CC"/>
              </a:buClr>
              <a:defRPr/>
            </a:pPr>
            <a:r>
              <a:rPr lang="cs-CZ" sz="1050" b="1" dirty="0">
                <a:solidFill>
                  <a:srgbClr val="660033"/>
                </a:solidFill>
              </a:rPr>
              <a:t>zpevnění materiálu</a:t>
            </a:r>
          </a:p>
        </p:txBody>
      </p:sp>
    </p:spTree>
    <p:extLst>
      <p:ext uri="{BB962C8B-B14F-4D97-AF65-F5344CB8AC3E}">
        <p14:creationId xmlns:p14="http://schemas.microsoft.com/office/powerpoint/2010/main" val="272436577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Cípatost výtažků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A24359E-678E-78E8-6318-51883A848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je způsobena anizotropií materiálu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předpokládaná velikost se hodnotí na základě koeficientu normálové anizotropie „r</a:t>
            </a:r>
            <a:r>
              <a:rPr lang="el-GR" altLang="cs-CZ" sz="1400" baseline="-25000" dirty="0">
                <a:latin typeface="Calibri" pitchFamily="34" charset="0"/>
                <a:cs typeface="Calibri" pitchFamily="34" charset="0"/>
              </a:rPr>
              <a:t>α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“ a </a:t>
            </a:r>
          </a:p>
          <a:p>
            <a:pPr marL="114300" indent="0" defTabSz="444500" eaLnBrk="1">
              <a:lnSpc>
                <a:spcPct val="100000"/>
              </a:lnSpc>
              <a:buNone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	koeficientu plošné anizotropie „</a:t>
            </a:r>
            <a:r>
              <a:rPr lang="el-GR" altLang="cs-CZ" sz="1400" dirty="0">
                <a:latin typeface="Calibri" pitchFamily="34" charset="0"/>
                <a:cs typeface="Calibri" pitchFamily="34" charset="0"/>
              </a:rPr>
              <a:t>Δ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r“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6D165E3-FC76-3D27-C5FB-6A671237BA0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2"/>
          <a:stretch/>
        </p:blipFill>
        <p:spPr bwMode="auto">
          <a:xfrm>
            <a:off x="5459625" y="2679574"/>
            <a:ext cx="3583887" cy="2348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879C768B-1F79-3724-C782-374063B3EF6C}"/>
                  </a:ext>
                </a:extLst>
              </p:cNvPr>
              <p:cNvSpPr txBox="1"/>
              <p:nvPr/>
            </p:nvSpPr>
            <p:spPr>
              <a:xfrm>
                <a:off x="1163423" y="2245413"/>
                <a:ext cx="2473626" cy="68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cs-CZ" sz="1500">
                            <a:latin typeface="Cambria Math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cs-CZ" sz="1500">
                            <a:latin typeface="Cambria Math"/>
                            <a:ea typeface="Cambria Math"/>
                          </a:rPr>
                          <m:t>α</m:t>
                        </m:r>
                      </m:sub>
                    </m:sSub>
                    <m:r>
                      <a:rPr lang="cs-CZ" sz="150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1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cs-CZ" sz="1500">
                                <a:latin typeface="Cambria Math"/>
                                <a:ea typeface="Cambria Math"/>
                              </a:rPr>
                              <m:t>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cs-CZ" sz="1500">
                                <a:latin typeface="Cambria Math"/>
                              </a:rPr>
                              <m:t>b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cs-CZ" sz="1500">
                                <a:latin typeface="Cambria Math"/>
                                <a:ea typeface="Cambria Math"/>
                              </a:rPr>
                              <m:t>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cs-CZ" sz="1500">
                                <a:latin typeface="Cambria Math"/>
                              </a:rPr>
                              <m:t>s</m:t>
                            </m:r>
                          </m:sub>
                        </m:sSub>
                      </m:den>
                    </m:f>
                    <m:r>
                      <a:rPr lang="cs-CZ" sz="150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1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cs-CZ" sz="1500">
                            <a:latin typeface="Cambria Math"/>
                          </a:rPr>
                          <m:t>ln</m:t>
                        </m:r>
                        <m:r>
                          <a:rPr lang="cs-CZ" sz="1500">
                            <a:latin typeface="Cambria Math"/>
                          </a:rPr>
                          <m:t>⁡(</m:t>
                        </m:r>
                        <m:f>
                          <m:fPr>
                            <m:ctrlPr>
                              <a:rPr lang="cs-CZ" sz="15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cs-CZ" sz="1500">
                                <a:latin typeface="Cambria Math"/>
                              </a:rPr>
                              <m:t>b</m:t>
                            </m:r>
                          </m:num>
                          <m:den>
                            <m:sSub>
                              <m:sSubPr>
                                <m:ctrlPr>
                                  <a:rPr lang="cs-CZ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cs-CZ" sz="1500">
                                    <a:latin typeface="Cambria Math"/>
                                  </a:rPr>
                                  <m:t>b</m:t>
                                </m:r>
                              </m:e>
                              <m:sub>
                                <m:r>
                                  <a:rPr lang="cs-CZ" sz="150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cs-CZ" sz="150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cs-CZ" sz="1500">
                            <a:latin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cs-CZ" sz="1500">
                            <a:latin typeface="Cambria Math"/>
                          </a:rPr>
                          <m:t>ln</m:t>
                        </m:r>
                        <m:r>
                          <a:rPr lang="cs-CZ" sz="1500">
                            <a:latin typeface="Cambria Math"/>
                          </a:rPr>
                          <m:t>⁡(</m:t>
                        </m:r>
                        <m:f>
                          <m:fPr>
                            <m:ctrlPr>
                              <a:rPr lang="cs-CZ" sz="15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cs-CZ" sz="1500">
                                <a:latin typeface="Cambria Math"/>
                              </a:rPr>
                              <m:t>L</m:t>
                            </m:r>
                            <m:r>
                              <m:rPr>
                                <m:sty m:val="p"/>
                              </m:rPr>
                              <a:rPr lang="cs-CZ" sz="1500">
                                <a:latin typeface="Cambria Math"/>
                              </a:rPr>
                              <m:t>b</m:t>
                            </m:r>
                          </m:num>
                          <m:den>
                            <m:sSub>
                              <m:sSubPr>
                                <m:ctrlPr>
                                  <a:rPr lang="cs-CZ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cs-CZ" sz="1500">
                                    <a:latin typeface="Cambria Math"/>
                                  </a:rPr>
                                  <m:t>L</m:t>
                                </m:r>
                              </m:e>
                              <m:sub>
                                <m:r>
                                  <a:rPr lang="cs-CZ" sz="150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cs-CZ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cs-CZ" sz="1500">
                                    <a:latin typeface="Cambria Math"/>
                                  </a:rPr>
                                  <m:t>b</m:t>
                                </m:r>
                              </m:e>
                              <m:sub>
                                <m:r>
                                  <a:rPr lang="cs-CZ" sz="150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cs-CZ" sz="1500">
                            <a:latin typeface="Cambria Math"/>
                          </a:rPr>
                          <m:t>)</m:t>
                        </m:r>
                      </m:den>
                    </m:f>
                  </m:oMath>
                </a14:m>
                <a:r>
                  <a:rPr lang="cs-CZ" sz="15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1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cs-CZ" sz="1500">
                            <a:latin typeface="Cambria Math"/>
                          </a:rPr>
                          <m:t>ln</m:t>
                        </m:r>
                        <m:r>
                          <a:rPr lang="cs-CZ" sz="1500">
                            <a:latin typeface="Cambria Math"/>
                          </a:rPr>
                          <m:t>⁡(</m:t>
                        </m:r>
                        <m:f>
                          <m:fPr>
                            <m:ctrlPr>
                              <a:rPr lang="cs-CZ" sz="15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cs-CZ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cs-CZ" sz="1500">
                                    <a:latin typeface="Cambria Math"/>
                                  </a:rPr>
                                  <m:t>b</m:t>
                                </m:r>
                              </m:e>
                              <m:sub>
                                <m:r>
                                  <a:rPr lang="cs-CZ" sz="150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cs-CZ" sz="1500">
                                <a:latin typeface="Cambria Math"/>
                              </a:rPr>
                              <m:t>b</m:t>
                            </m:r>
                          </m:den>
                        </m:f>
                        <m:r>
                          <a:rPr lang="cs-CZ" sz="150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cs-CZ" sz="1500">
                            <a:latin typeface="Cambria Math"/>
                          </a:rPr>
                          <m:t>ln</m:t>
                        </m:r>
                        <m:r>
                          <a:rPr lang="cs-CZ" sz="1500">
                            <a:latin typeface="Cambria Math"/>
                          </a:rPr>
                          <m:t>⁡(</m:t>
                        </m:r>
                        <m:f>
                          <m:fPr>
                            <m:ctrlPr>
                              <a:rPr lang="cs-CZ" sz="15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cs-CZ" sz="1500">
                                <a:latin typeface="Cambria Math"/>
                              </a:rPr>
                              <m:t>Lb</m:t>
                            </m:r>
                          </m:num>
                          <m:den>
                            <m:sSub>
                              <m:sSubPr>
                                <m:ctrlPr>
                                  <a:rPr lang="cs-CZ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cs-CZ" sz="1500">
                                    <a:latin typeface="Cambria Math"/>
                                  </a:rPr>
                                  <m:t>L</m:t>
                                </m:r>
                              </m:e>
                              <m:sub>
                                <m:r>
                                  <a:rPr lang="cs-CZ" sz="150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cs-CZ" sz="1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cs-CZ" sz="1500">
                                    <a:latin typeface="Cambria Math"/>
                                  </a:rPr>
                                  <m:t>b</m:t>
                                </m:r>
                              </m:e>
                              <m:sub>
                                <m:r>
                                  <a:rPr lang="cs-CZ" sz="150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cs-CZ" sz="1500">
                            <a:latin typeface="Cambria Math"/>
                          </a:rPr>
                          <m:t>)</m:t>
                        </m:r>
                      </m:den>
                    </m:f>
                  </m:oMath>
                </a14:m>
                <a:endParaRPr lang="cs-CZ" sz="1500" dirty="0"/>
              </a:p>
            </p:txBody>
          </p:sp>
        </mc:Choice>
        <mc:Fallback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879C768B-1F79-3724-C782-374063B3E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423" y="2245413"/>
                <a:ext cx="2473626" cy="6854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6C8118F2-5D8D-66F5-75A3-17B4044DAF84}"/>
                  </a:ext>
                </a:extLst>
              </p:cNvPr>
              <p:cNvSpPr txBox="1"/>
              <p:nvPr/>
            </p:nvSpPr>
            <p:spPr>
              <a:xfrm>
                <a:off x="1151063" y="4198905"/>
                <a:ext cx="2286139" cy="524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500">
                          <a:latin typeface="Cambria Math"/>
                          <a:ea typeface="Cambria Math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cs-CZ" sz="1500">
                          <a:latin typeface="Cambria Math"/>
                          <a:ea typeface="Cambria Math"/>
                        </a:rPr>
                        <m:t>r</m:t>
                      </m:r>
                      <m:r>
                        <a:rPr lang="cs-CZ" sz="15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50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sz="150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cs-CZ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cs-CZ" sz="1500">
                                  <a:latin typeface="Cambria Math"/>
                                </a:rPr>
                                <m:t>r</m:t>
                              </m:r>
                            </m:e>
                            <m:sub>
                              <m:r>
                                <a:rPr lang="cs-CZ" sz="150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cs-CZ" sz="1500">
                              <a:latin typeface="Cambria Math"/>
                            </a:rPr>
                            <m:t>−2.</m:t>
                          </m:r>
                          <m:sSub>
                            <m:sSubPr>
                              <m:ctrlPr>
                                <a:rPr lang="cs-CZ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cs-CZ" sz="1500">
                                  <a:latin typeface="Cambria Math"/>
                                </a:rPr>
                                <m:t>r</m:t>
                              </m:r>
                            </m:e>
                            <m:sub>
                              <m:r>
                                <a:rPr lang="cs-CZ" sz="1500">
                                  <a:latin typeface="Cambria Math"/>
                                </a:rPr>
                                <m:t>45</m:t>
                              </m:r>
                            </m:sub>
                          </m:sSub>
                          <m:r>
                            <a:rPr lang="cs-CZ" sz="150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cs-CZ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cs-CZ" sz="1500">
                                  <a:latin typeface="Cambria Math"/>
                                </a:rPr>
                                <m:t>r</m:t>
                              </m:r>
                            </m:e>
                            <m:sub>
                              <m:r>
                                <a:rPr lang="cs-CZ" sz="1500">
                                  <a:latin typeface="Cambria Math"/>
                                </a:rPr>
                                <m:t>9</m:t>
                              </m:r>
                              <m:r>
                                <a:rPr lang="cs-CZ" sz="150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cs-CZ" sz="1500" dirty="0"/>
              </a:p>
            </p:txBody>
          </p:sp>
        </mc:Choice>
        <mc:Fallback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6C8118F2-5D8D-66F5-75A3-17B4044DA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063" y="4198905"/>
                <a:ext cx="2286139" cy="524503"/>
              </a:xfrm>
              <a:prstGeom prst="rect">
                <a:avLst/>
              </a:prstGeom>
              <a:blipFill>
                <a:blip r:embed="rId4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E5C9A3B9-32F2-0025-475F-8AA4E5205685}"/>
                  </a:ext>
                </a:extLst>
              </p:cNvPr>
              <p:cNvSpPr txBox="1"/>
              <p:nvPr/>
            </p:nvSpPr>
            <p:spPr>
              <a:xfrm>
                <a:off x="1230511" y="3271251"/>
                <a:ext cx="2249270" cy="524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cs-CZ" sz="15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cs-CZ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cs-CZ" sz="1500">
                                  <a:latin typeface="Cambria Math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sz="1500">
                                  <a:latin typeface="Cambria Math"/>
                                </a:rPr>
                                <m:t>s</m:t>
                              </m:r>
                            </m:sub>
                          </m:sSub>
                        </m:e>
                      </m:acc>
                      <m:r>
                        <a:rPr lang="cs-CZ" sz="15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50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sz="1500">
                              <a:latin typeface="Cambria Math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cs-CZ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cs-CZ" sz="1500">
                                  <a:latin typeface="Cambria Math"/>
                                </a:rPr>
                                <m:t>r</m:t>
                              </m:r>
                            </m:e>
                            <m:sub>
                              <m:r>
                                <a:rPr lang="cs-CZ" sz="150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cs-CZ" sz="1500">
                              <a:latin typeface="Cambria Math"/>
                            </a:rPr>
                            <m:t>+2.</m:t>
                          </m:r>
                          <m:sSub>
                            <m:sSubPr>
                              <m:ctrlPr>
                                <a:rPr lang="cs-CZ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cs-CZ" sz="1500">
                                  <a:latin typeface="Cambria Math"/>
                                </a:rPr>
                                <m:t>r</m:t>
                              </m:r>
                            </m:e>
                            <m:sub>
                              <m:r>
                                <a:rPr lang="cs-CZ" sz="1500">
                                  <a:latin typeface="Cambria Math"/>
                                </a:rPr>
                                <m:t>45</m:t>
                              </m:r>
                            </m:sub>
                          </m:sSub>
                          <m:r>
                            <a:rPr lang="cs-CZ" sz="150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cs-CZ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cs-CZ" sz="1500">
                                  <a:latin typeface="Cambria Math"/>
                                </a:rPr>
                                <m:t>r</m:t>
                              </m:r>
                            </m:e>
                            <m:sub>
                              <m:r>
                                <a:rPr lang="cs-CZ" sz="1500">
                                  <a:latin typeface="Cambria Math"/>
                                </a:rPr>
                                <m:t>9</m:t>
                              </m:r>
                              <m:r>
                                <a:rPr lang="cs-CZ" sz="150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cs-CZ" sz="1500" dirty="0"/>
              </a:p>
            </p:txBody>
          </p:sp>
        </mc:Choice>
        <mc:Fallback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E5C9A3B9-32F2-0025-475F-8AA4E5205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511" y="3271251"/>
                <a:ext cx="2249270" cy="524503"/>
              </a:xfrm>
              <a:prstGeom prst="rect">
                <a:avLst/>
              </a:prstGeom>
              <a:blipFill>
                <a:blip r:embed="rId5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bdélník 58">
            <a:extLst>
              <a:ext uri="{FF2B5EF4-FFF2-40B4-BE49-F238E27FC236}">
                <a16:creationId xmlns:a16="http://schemas.microsoft.com/office/drawing/2014/main" id="{0F3A0B84-DEAE-001E-46F6-8C79344B1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750" y="2001486"/>
            <a:ext cx="1970839" cy="2539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CC"/>
              </a:buClr>
              <a:defRPr/>
            </a:pPr>
            <a:r>
              <a:rPr lang="cs-CZ" sz="1050" b="1" dirty="0">
                <a:solidFill>
                  <a:srgbClr val="595959"/>
                </a:solidFill>
              </a:rPr>
              <a:t>Normálová anizotropie</a:t>
            </a:r>
          </a:p>
        </p:txBody>
      </p:sp>
      <p:sp>
        <p:nvSpPr>
          <p:cNvPr id="13" name="Obdélník 58">
            <a:extLst>
              <a:ext uri="{FF2B5EF4-FFF2-40B4-BE49-F238E27FC236}">
                <a16:creationId xmlns:a16="http://schemas.microsoft.com/office/drawing/2014/main" id="{40C18F44-AF0E-5EFF-F812-31F62372F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413" y="3955313"/>
            <a:ext cx="1970839" cy="2539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CC"/>
              </a:buClr>
              <a:defRPr/>
            </a:pPr>
            <a:r>
              <a:rPr lang="cs-CZ" sz="1050" b="1" dirty="0">
                <a:solidFill>
                  <a:srgbClr val="595959"/>
                </a:solidFill>
              </a:rPr>
              <a:t>Plošná anizotropie</a:t>
            </a:r>
          </a:p>
        </p:txBody>
      </p:sp>
      <p:sp>
        <p:nvSpPr>
          <p:cNvPr id="14" name="Obdélník 58">
            <a:extLst>
              <a:ext uri="{FF2B5EF4-FFF2-40B4-BE49-F238E27FC236}">
                <a16:creationId xmlns:a16="http://schemas.microsoft.com/office/drawing/2014/main" id="{42A592FB-17A3-EFB5-3288-3CA117D49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3030055"/>
            <a:ext cx="3427935" cy="2539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CC"/>
              </a:buClr>
              <a:defRPr/>
            </a:pPr>
            <a:r>
              <a:rPr lang="cs-CZ" sz="1050" b="1" dirty="0">
                <a:solidFill>
                  <a:srgbClr val="595959"/>
                </a:solidFill>
              </a:rPr>
              <a:t>Průměrná hodnota normálové anizotropie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19705FCC-9B23-E711-8BB8-3731A478A943}"/>
              </a:ext>
            </a:extLst>
          </p:cNvPr>
          <p:cNvGrpSpPr/>
          <p:nvPr/>
        </p:nvGrpSpPr>
        <p:grpSpPr>
          <a:xfrm>
            <a:off x="4074184" y="2037905"/>
            <a:ext cx="2305340" cy="1147333"/>
            <a:chOff x="5365563" y="4945165"/>
            <a:chExt cx="3486648" cy="1735254"/>
          </a:xfrm>
        </p:grpSpPr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568975AD-68B6-4012-EDF5-9DD965F9195F}"/>
                </a:ext>
              </a:extLst>
            </p:cNvPr>
            <p:cNvGrpSpPr/>
            <p:nvPr/>
          </p:nvGrpSpPr>
          <p:grpSpPr>
            <a:xfrm>
              <a:off x="5365563" y="4945165"/>
              <a:ext cx="3486648" cy="1609924"/>
              <a:chOff x="5101949" y="4541639"/>
              <a:chExt cx="3486648" cy="1609924"/>
            </a:xfrm>
          </p:grpSpPr>
          <p:grpSp>
            <p:nvGrpSpPr>
              <p:cNvPr id="20" name="Skupina 19">
                <a:extLst>
                  <a:ext uri="{FF2B5EF4-FFF2-40B4-BE49-F238E27FC236}">
                    <a16:creationId xmlns:a16="http://schemas.microsoft.com/office/drawing/2014/main" id="{3585729F-8D86-6509-7075-C78B20756199}"/>
                  </a:ext>
                </a:extLst>
              </p:cNvPr>
              <p:cNvGrpSpPr/>
              <p:nvPr/>
            </p:nvGrpSpPr>
            <p:grpSpPr>
              <a:xfrm>
                <a:off x="5101949" y="4541639"/>
                <a:ext cx="3486648" cy="1609924"/>
                <a:chOff x="5101949" y="4541639"/>
                <a:chExt cx="3486648" cy="1609924"/>
              </a:xfrm>
            </p:grpSpPr>
            <p:pic>
              <p:nvPicPr>
                <p:cNvPr id="29" name="Obrázek 28" descr="Tycka_plocha.png">
                  <a:extLst>
                    <a:ext uri="{FF2B5EF4-FFF2-40B4-BE49-F238E27FC236}">
                      <a16:creationId xmlns:a16="http://schemas.microsoft.com/office/drawing/2014/main" id="{E0646AC1-7C79-A204-6A81-AE5B47DBA1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 rot="21218499">
                  <a:off x="5101949" y="4541639"/>
                  <a:ext cx="3486648" cy="1406138"/>
                </a:xfrm>
                <a:prstGeom prst="rect">
                  <a:avLst/>
                </a:prstGeom>
              </p:spPr>
            </p:pic>
            <p:cxnSp>
              <p:nvCxnSpPr>
                <p:cNvPr id="30" name="Přímá spojnice 29">
                  <a:extLst>
                    <a:ext uri="{FF2B5EF4-FFF2-40B4-BE49-F238E27FC236}">
                      <a16:creationId xmlns:a16="http://schemas.microsoft.com/office/drawing/2014/main" id="{737D8214-A4C0-A599-3DED-F8A9306FB07F}"/>
                    </a:ext>
                  </a:extLst>
                </p:cNvPr>
                <p:cNvCxnSpPr/>
                <p:nvPr/>
              </p:nvCxnSpPr>
              <p:spPr>
                <a:xfrm>
                  <a:off x="5887726" y="5603875"/>
                  <a:ext cx="0" cy="251669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Přímá spojnice 30">
                  <a:extLst>
                    <a:ext uri="{FF2B5EF4-FFF2-40B4-BE49-F238E27FC236}">
                      <a16:creationId xmlns:a16="http://schemas.microsoft.com/office/drawing/2014/main" id="{AC9F8338-8E39-B5BD-9C90-2B769477E5CE}"/>
                    </a:ext>
                  </a:extLst>
                </p:cNvPr>
                <p:cNvCxnSpPr/>
                <p:nvPr/>
              </p:nvCxnSpPr>
              <p:spPr>
                <a:xfrm flipV="1">
                  <a:off x="5887726" y="5899193"/>
                  <a:ext cx="1" cy="25237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Přímá spojnice 31">
                  <a:extLst>
                    <a:ext uri="{FF2B5EF4-FFF2-40B4-BE49-F238E27FC236}">
                      <a16:creationId xmlns:a16="http://schemas.microsoft.com/office/drawing/2014/main" id="{53F9BFE5-22FD-07AE-BDF4-D55937434044}"/>
                    </a:ext>
                  </a:extLst>
                </p:cNvPr>
                <p:cNvCxnSpPr/>
                <p:nvPr/>
              </p:nvCxnSpPr>
              <p:spPr>
                <a:xfrm>
                  <a:off x="5887727" y="5855544"/>
                  <a:ext cx="0" cy="65069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Skupina 20">
                <a:extLst>
                  <a:ext uri="{FF2B5EF4-FFF2-40B4-BE49-F238E27FC236}">
                    <a16:creationId xmlns:a16="http://schemas.microsoft.com/office/drawing/2014/main" id="{5F5482A7-A88F-BF05-F227-BD05EEF685BB}"/>
                  </a:ext>
                </a:extLst>
              </p:cNvPr>
              <p:cNvGrpSpPr/>
              <p:nvPr/>
            </p:nvGrpSpPr>
            <p:grpSpPr>
              <a:xfrm>
                <a:off x="6275960" y="4928274"/>
                <a:ext cx="1352095" cy="812679"/>
                <a:chOff x="6275960" y="4928274"/>
                <a:chExt cx="1352095" cy="812679"/>
              </a:xfrm>
            </p:grpSpPr>
            <p:cxnSp>
              <p:nvCxnSpPr>
                <p:cNvPr id="22" name="Přímá spojnice 21">
                  <a:extLst>
                    <a:ext uri="{FF2B5EF4-FFF2-40B4-BE49-F238E27FC236}">
                      <a16:creationId xmlns:a16="http://schemas.microsoft.com/office/drawing/2014/main" id="{5074A535-CC06-8262-4DBA-5088D8A73C72}"/>
                    </a:ext>
                  </a:extLst>
                </p:cNvPr>
                <p:cNvCxnSpPr/>
                <p:nvPr/>
              </p:nvCxnSpPr>
              <p:spPr>
                <a:xfrm>
                  <a:off x="6275960" y="5417526"/>
                  <a:ext cx="388551" cy="32342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Přímá spojnice 22">
                  <a:extLst>
                    <a:ext uri="{FF2B5EF4-FFF2-40B4-BE49-F238E27FC236}">
                      <a16:creationId xmlns:a16="http://schemas.microsoft.com/office/drawing/2014/main" id="{10C50C5D-2917-0FA1-E0F3-6466B29ED5BA}"/>
                    </a:ext>
                  </a:extLst>
                </p:cNvPr>
                <p:cNvCxnSpPr/>
                <p:nvPr/>
              </p:nvCxnSpPr>
              <p:spPr>
                <a:xfrm flipV="1">
                  <a:off x="6664511" y="5251700"/>
                  <a:ext cx="963544" cy="48925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Přímá spojnice 23">
                  <a:extLst>
                    <a:ext uri="{FF2B5EF4-FFF2-40B4-BE49-F238E27FC236}">
                      <a16:creationId xmlns:a16="http://schemas.microsoft.com/office/drawing/2014/main" id="{D73ECA17-4E2B-B976-8101-356C267A233B}"/>
                    </a:ext>
                  </a:extLst>
                </p:cNvPr>
                <p:cNvCxnSpPr/>
                <p:nvPr/>
              </p:nvCxnSpPr>
              <p:spPr>
                <a:xfrm>
                  <a:off x="7239504" y="4928274"/>
                  <a:ext cx="388551" cy="32342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" name="Skupina 24">
                  <a:extLst>
                    <a:ext uri="{FF2B5EF4-FFF2-40B4-BE49-F238E27FC236}">
                      <a16:creationId xmlns:a16="http://schemas.microsoft.com/office/drawing/2014/main" id="{BF9FBE40-C648-66E7-D3A9-EC39F6EB722A}"/>
                    </a:ext>
                  </a:extLst>
                </p:cNvPr>
                <p:cNvGrpSpPr/>
                <p:nvPr/>
              </p:nvGrpSpPr>
              <p:grpSpPr>
                <a:xfrm>
                  <a:off x="6470235" y="4956175"/>
                  <a:ext cx="610015" cy="511175"/>
                  <a:chOff x="6470235" y="4956175"/>
                  <a:chExt cx="610015" cy="511175"/>
                </a:xfrm>
              </p:grpSpPr>
              <p:cxnSp>
                <p:nvCxnSpPr>
                  <p:cNvPr id="26" name="Přímá spojnice 25">
                    <a:extLst>
                      <a:ext uri="{FF2B5EF4-FFF2-40B4-BE49-F238E27FC236}">
                        <a16:creationId xmlns:a16="http://schemas.microsoft.com/office/drawing/2014/main" id="{E23722C3-4B1F-14B5-E271-0D87BFB16E8D}"/>
                      </a:ext>
                    </a:extLst>
                  </p:cNvPr>
                  <p:cNvCxnSpPr/>
                  <p:nvPr/>
                </p:nvCxnSpPr>
                <p:spPr>
                  <a:xfrm>
                    <a:off x="6470235" y="4956175"/>
                    <a:ext cx="281506" cy="223843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Přímá spojnice 26">
                    <a:extLst>
                      <a:ext uri="{FF2B5EF4-FFF2-40B4-BE49-F238E27FC236}">
                        <a16:creationId xmlns:a16="http://schemas.microsoft.com/office/drawing/2014/main" id="{9634AC85-BF6D-BDE9-46C0-F6BB990374D4}"/>
                      </a:ext>
                    </a:extLst>
                  </p:cNvPr>
                  <p:cNvCxnSpPr/>
                  <p:nvPr/>
                </p:nvCxnSpPr>
                <p:spPr>
                  <a:xfrm>
                    <a:off x="6524625" y="5000112"/>
                    <a:ext cx="500063" cy="417414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Přímá spojnice 27">
                    <a:extLst>
                      <a:ext uri="{FF2B5EF4-FFF2-40B4-BE49-F238E27FC236}">
                        <a16:creationId xmlns:a16="http://schemas.microsoft.com/office/drawing/2014/main" id="{F68CAC5A-6DFC-C92D-A8F9-FCFD8EDF922F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6873911" y="5284065"/>
                    <a:ext cx="206339" cy="183285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7" name="Obdélník 58">
              <a:extLst>
                <a:ext uri="{FF2B5EF4-FFF2-40B4-BE49-F238E27FC236}">
                  <a16:creationId xmlns:a16="http://schemas.microsoft.com/office/drawing/2014/main" id="{D91EB155-DB63-0D70-9CD4-94DC36775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9138" y="5124044"/>
              <a:ext cx="601577" cy="418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>
                  <a:srgbClr val="0000CC"/>
                </a:buClr>
                <a:defRPr/>
              </a:pPr>
              <a:r>
                <a:rPr lang="cs-CZ" sz="1200" b="1" i="1" dirty="0">
                  <a:solidFill>
                    <a:srgbClr val="FF0000"/>
                  </a:solidFill>
                </a:rPr>
                <a:t>b</a:t>
              </a:r>
              <a:r>
                <a:rPr lang="cs-CZ" sz="1200" b="1" i="1" baseline="-250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18" name="Obdélník 58">
              <a:extLst>
                <a:ext uri="{FF2B5EF4-FFF2-40B4-BE49-F238E27FC236}">
                  <a16:creationId xmlns:a16="http://schemas.microsoft.com/office/drawing/2014/main" id="{BDCD191B-6D07-7BA1-C73C-CAE43C31E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566" y="6261479"/>
              <a:ext cx="456808" cy="418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>
                  <a:srgbClr val="0000CC"/>
                </a:buClr>
                <a:defRPr/>
              </a:pPr>
              <a:r>
                <a:rPr lang="cs-CZ" sz="1200" b="1" i="1" dirty="0">
                  <a:solidFill>
                    <a:srgbClr val="FF0000"/>
                  </a:solidFill>
                </a:rPr>
                <a:t>t</a:t>
              </a:r>
              <a:r>
                <a:rPr lang="cs-CZ" sz="1200" b="1" i="1" baseline="-250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19" name="Obdélník 58">
              <a:extLst>
                <a:ext uri="{FF2B5EF4-FFF2-40B4-BE49-F238E27FC236}">
                  <a16:creationId xmlns:a16="http://schemas.microsoft.com/office/drawing/2014/main" id="{BB8CC8D7-673E-4B00-FC8E-7E8DBF948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1494" y="5873830"/>
              <a:ext cx="581694" cy="418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>
                  <a:srgbClr val="0000CC"/>
                </a:buClr>
                <a:defRPr/>
              </a:pPr>
              <a:r>
                <a:rPr lang="cs-CZ" sz="1200" b="1" i="1" dirty="0">
                  <a:solidFill>
                    <a:srgbClr val="FF0000"/>
                  </a:solidFill>
                </a:rPr>
                <a:t>L</a:t>
              </a:r>
              <a:r>
                <a:rPr lang="cs-CZ" sz="1200" b="1" i="1" baseline="-25000" dirty="0">
                  <a:solidFill>
                    <a:srgbClr val="FF0000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56935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Cípatost výtažků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09CC88C-33D4-502B-CF2E-A1D23521B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pokud je </a:t>
            </a:r>
            <a:r>
              <a:rPr lang="el-GR" altLang="cs-CZ" sz="1400" dirty="0">
                <a:latin typeface="Calibri" pitchFamily="34" charset="0"/>
                <a:cs typeface="Calibri" pitchFamily="34" charset="0"/>
              </a:rPr>
              <a:t>Δ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r &gt; 0, cípy se tvoří ve směrech 0° a 90° ke směru válcování plechu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pokud je </a:t>
            </a:r>
            <a:r>
              <a:rPr lang="el-GR" altLang="cs-CZ" sz="1400" dirty="0">
                <a:latin typeface="Calibri" pitchFamily="34" charset="0"/>
                <a:cs typeface="Calibri" pitchFamily="34" charset="0"/>
              </a:rPr>
              <a:t>Δ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r &lt; 0, cípy se tvoří ve směrech +45° a -45° ke směru válcování plechu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pokud je </a:t>
            </a:r>
            <a:r>
              <a:rPr lang="el-GR" altLang="cs-CZ" sz="1400" dirty="0">
                <a:latin typeface="Calibri" pitchFamily="34" charset="0"/>
                <a:cs typeface="Calibri" pitchFamily="34" charset="0"/>
              </a:rPr>
              <a:t>Δ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r = 0, cípy se netvoří.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čím nižší je hodnota </a:t>
            </a:r>
            <a:r>
              <a:rPr lang="el-GR" altLang="cs-CZ" sz="1400" dirty="0">
                <a:latin typeface="Calibri" pitchFamily="34" charset="0"/>
                <a:cs typeface="Calibri" pitchFamily="34" charset="0"/>
              </a:rPr>
              <a:t>Δ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r a vyšší střední hodnota normálové anizotropie </a:t>
            </a:r>
            <a:r>
              <a:rPr lang="cs-CZ" altLang="cs-CZ" sz="1400" dirty="0" err="1">
                <a:latin typeface="Calibri" pitchFamily="34" charset="0"/>
                <a:cs typeface="Calibri" pitchFamily="34" charset="0"/>
              </a:rPr>
              <a:t>rs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, tím méně dochází ke ztenčování stěny výtažků a plech je vhodnější k hlubokému tažení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7FB734DC-5ED4-1D45-6004-C77DE6F4EA4E}"/>
              </a:ext>
            </a:extLst>
          </p:cNvPr>
          <p:cNvGrpSpPr/>
          <p:nvPr/>
        </p:nvGrpSpPr>
        <p:grpSpPr>
          <a:xfrm>
            <a:off x="1659955" y="2571751"/>
            <a:ext cx="5824091" cy="2023482"/>
            <a:chOff x="689273" y="3429000"/>
            <a:chExt cx="7765454" cy="2697976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5D305F94-065D-98AF-C880-8E6A9A30A50D}"/>
                </a:ext>
              </a:extLst>
            </p:cNvPr>
            <p:cNvGrpSpPr/>
            <p:nvPr/>
          </p:nvGrpSpPr>
          <p:grpSpPr>
            <a:xfrm>
              <a:off x="689273" y="3429000"/>
              <a:ext cx="7765454" cy="2141939"/>
              <a:chOff x="593000" y="4374105"/>
              <a:chExt cx="4339040" cy="1196834"/>
            </a:xfrm>
          </p:grpSpPr>
          <p:pic>
            <p:nvPicPr>
              <p:cNvPr id="12" name="Obrázek 11">
                <a:extLst>
                  <a:ext uri="{FF2B5EF4-FFF2-40B4-BE49-F238E27FC236}">
                    <a16:creationId xmlns:a16="http://schemas.microsoft.com/office/drawing/2014/main" id="{5949AE38-9F48-13D8-2241-8AE326E23E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889" t="62217" r="33521" b="2119"/>
              <a:stretch/>
            </p:blipFill>
            <p:spPr>
              <a:xfrm>
                <a:off x="3229018" y="4455948"/>
                <a:ext cx="1703022" cy="1068020"/>
              </a:xfrm>
              <a:prstGeom prst="rect">
                <a:avLst/>
              </a:prstGeom>
            </p:spPr>
          </p:pic>
          <p:pic>
            <p:nvPicPr>
              <p:cNvPr id="13" name="Obrázek 12">
                <a:extLst>
                  <a:ext uri="{FF2B5EF4-FFF2-40B4-BE49-F238E27FC236}">
                    <a16:creationId xmlns:a16="http://schemas.microsoft.com/office/drawing/2014/main" id="{B6C670C9-6392-6BDF-E88C-87AACBB260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739" t="50816" r="35762" b="13706"/>
              <a:stretch/>
            </p:blipFill>
            <p:spPr>
              <a:xfrm>
                <a:off x="593000" y="4374105"/>
                <a:ext cx="1666184" cy="1196834"/>
              </a:xfrm>
              <a:prstGeom prst="rect">
                <a:avLst/>
              </a:prstGeom>
            </p:spPr>
          </p:pic>
        </p:grpSp>
        <p:sp>
          <p:nvSpPr>
            <p:cNvPr id="10" name="Obdélník 58">
              <a:extLst>
                <a:ext uri="{FF2B5EF4-FFF2-40B4-BE49-F238E27FC236}">
                  <a16:creationId xmlns:a16="http://schemas.microsoft.com/office/drawing/2014/main" id="{0D4A3C58-4F66-F588-00A9-F9B786C0D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590" y="5570939"/>
              <a:ext cx="2565285" cy="553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050" b="1" dirty="0">
                  <a:solidFill>
                    <a:srgbClr val="660033"/>
                  </a:solidFill>
                </a:rPr>
                <a:t>Anizotropní materiál (výtažek s cípy)</a:t>
              </a:r>
            </a:p>
          </p:txBody>
        </p:sp>
        <p:sp>
          <p:nvSpPr>
            <p:cNvPr id="11" name="Obdélník 58">
              <a:extLst>
                <a:ext uri="{FF2B5EF4-FFF2-40B4-BE49-F238E27FC236}">
                  <a16:creationId xmlns:a16="http://schemas.microsoft.com/office/drawing/2014/main" id="{A730F69F-40EE-198B-476C-28E15BF6C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2121" y="5572979"/>
              <a:ext cx="2565285" cy="553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050" b="1" dirty="0">
                  <a:solidFill>
                    <a:srgbClr val="660033"/>
                  </a:solidFill>
                </a:rPr>
                <a:t>Izotropní materiál (výtažek bez cípů)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570044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Cípatost výtažků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2C7374D-9EC4-765E-899D-1CF4C6BE74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41" y="921208"/>
            <a:ext cx="3044958" cy="21945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D9E1F8A-01B1-94E7-5B79-E694915C3D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25" y="921778"/>
            <a:ext cx="3044958" cy="2194565"/>
          </a:xfrm>
          <a:prstGeom prst="rect">
            <a:avLst/>
          </a:prstGeom>
        </p:spPr>
      </p:pic>
      <p:pic>
        <p:nvPicPr>
          <p:cNvPr id="9" name="Nula_A.avi">
            <a:hlinkClick r:id="" action="ppaction://media"/>
            <a:extLst>
              <a:ext uri="{FF2B5EF4-FFF2-40B4-BE49-F238E27FC236}">
                <a16:creationId xmlns:a16="http://schemas.microsoft.com/office/drawing/2014/main" id="{D3AEE6FF-593B-45BD-6C2C-F84465FB36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5991" t="6693" r="20566" b="8312"/>
          <a:stretch/>
        </p:blipFill>
        <p:spPr>
          <a:xfrm>
            <a:off x="4774522" y="2845579"/>
            <a:ext cx="2254859" cy="1992271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D772D798-C5AD-6328-D941-D798BE11E4E3}"/>
              </a:ext>
            </a:extLst>
          </p:cNvPr>
          <p:cNvGrpSpPr/>
          <p:nvPr/>
        </p:nvGrpSpPr>
        <p:grpSpPr>
          <a:xfrm>
            <a:off x="1172111" y="3071782"/>
            <a:ext cx="3208580" cy="1761470"/>
            <a:chOff x="38814" y="4095708"/>
            <a:chExt cx="4278107" cy="2348627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992A29A7-54D9-1CB7-D1FC-7DE2FAB08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08" t="62768" r="33721" b="4469"/>
            <a:stretch/>
          </p:blipFill>
          <p:spPr>
            <a:xfrm>
              <a:off x="436286" y="4095708"/>
              <a:ext cx="3880635" cy="2348627"/>
            </a:xfrm>
            <a:prstGeom prst="rect">
              <a:avLst/>
            </a:prstGeom>
          </p:spPr>
        </p:pic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DD07EEEF-F09E-BA53-9B5F-A18E0B89DFA8}"/>
                </a:ext>
              </a:extLst>
            </p:cNvPr>
            <p:cNvGrpSpPr/>
            <p:nvPr/>
          </p:nvGrpSpPr>
          <p:grpSpPr>
            <a:xfrm>
              <a:off x="38814" y="4284095"/>
              <a:ext cx="2353054" cy="706896"/>
              <a:chOff x="38814" y="4284095"/>
              <a:chExt cx="2353054" cy="706896"/>
            </a:xfrm>
          </p:grpSpPr>
          <p:cxnSp>
            <p:nvCxnSpPr>
              <p:cNvPr id="13" name="Přímá spojnice se šipkou 12">
                <a:extLst>
                  <a:ext uri="{FF2B5EF4-FFF2-40B4-BE49-F238E27FC236}">
                    <a16:creationId xmlns:a16="http://schemas.microsoft.com/office/drawing/2014/main" id="{FE983F37-D47B-BFD4-9D3F-194C4C1DA0A8}"/>
                  </a:ext>
                </a:extLst>
              </p:cNvPr>
              <p:cNvCxnSpPr/>
              <p:nvPr/>
            </p:nvCxnSpPr>
            <p:spPr>
              <a:xfrm flipV="1">
                <a:off x="206515" y="4284095"/>
                <a:ext cx="341654" cy="318612"/>
              </a:xfrm>
              <a:prstGeom prst="straightConnector1">
                <a:avLst/>
              </a:prstGeom>
              <a:ln w="12700">
                <a:solidFill>
                  <a:srgbClr val="660033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bdélník 13">
                <a:extLst>
                  <a:ext uri="{FF2B5EF4-FFF2-40B4-BE49-F238E27FC236}">
                    <a16:creationId xmlns:a16="http://schemas.microsoft.com/office/drawing/2014/main" id="{32B06F4E-6629-3299-1BAB-B4D420A8BE0A}"/>
                  </a:ext>
                </a:extLst>
              </p:cNvPr>
              <p:cNvSpPr/>
              <p:nvPr/>
            </p:nvSpPr>
            <p:spPr>
              <a:xfrm>
                <a:off x="38814" y="4602706"/>
                <a:ext cx="630070" cy="329977"/>
              </a:xfrm>
              <a:prstGeom prst="rect">
                <a:avLst/>
              </a:prstGeom>
            </p:spPr>
            <p:txBody>
              <a:bodyPr wrap="square" lIns="62209" tIns="31105" rIns="62209" bIns="31105">
                <a:spAutoFit/>
              </a:bodyPr>
              <a:lstStyle/>
              <a:p>
                <a:pPr>
                  <a:defRPr/>
                </a:pPr>
                <a:r>
                  <a:rPr lang="cs-CZ" sz="1200" b="1" dirty="0">
                    <a:solidFill>
                      <a:srgbClr val="660033"/>
                    </a:solidFill>
                  </a:rPr>
                  <a:t>0°</a:t>
                </a:r>
              </a:p>
            </p:txBody>
          </p:sp>
          <p:cxnSp>
            <p:nvCxnSpPr>
              <p:cNvPr id="15" name="Přímá spojnice se šipkou 14">
                <a:extLst>
                  <a:ext uri="{FF2B5EF4-FFF2-40B4-BE49-F238E27FC236}">
                    <a16:creationId xmlns:a16="http://schemas.microsoft.com/office/drawing/2014/main" id="{354F3802-7DD3-EF40-F1B3-D16648F3F171}"/>
                  </a:ext>
                </a:extLst>
              </p:cNvPr>
              <p:cNvCxnSpPr/>
              <p:nvPr/>
            </p:nvCxnSpPr>
            <p:spPr>
              <a:xfrm flipV="1">
                <a:off x="1929499" y="4342402"/>
                <a:ext cx="341654" cy="318612"/>
              </a:xfrm>
              <a:prstGeom prst="straightConnector1">
                <a:avLst/>
              </a:prstGeom>
              <a:ln w="12700">
                <a:solidFill>
                  <a:srgbClr val="660033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bdélník 15">
                <a:extLst>
                  <a:ext uri="{FF2B5EF4-FFF2-40B4-BE49-F238E27FC236}">
                    <a16:creationId xmlns:a16="http://schemas.microsoft.com/office/drawing/2014/main" id="{1B60FDA8-E360-4BB3-7E53-57DBB052FE9F}"/>
                  </a:ext>
                </a:extLst>
              </p:cNvPr>
              <p:cNvSpPr/>
              <p:nvPr/>
            </p:nvSpPr>
            <p:spPr>
              <a:xfrm>
                <a:off x="1761798" y="4661014"/>
                <a:ext cx="630070" cy="329977"/>
              </a:xfrm>
              <a:prstGeom prst="rect">
                <a:avLst/>
              </a:prstGeom>
            </p:spPr>
            <p:txBody>
              <a:bodyPr wrap="square" lIns="62209" tIns="31105" rIns="62209" bIns="31105">
                <a:spAutoFit/>
              </a:bodyPr>
              <a:lstStyle/>
              <a:p>
                <a:pPr>
                  <a:defRPr/>
                </a:pPr>
                <a:r>
                  <a:rPr lang="cs-CZ" sz="1200" b="1" dirty="0">
                    <a:solidFill>
                      <a:srgbClr val="660033"/>
                    </a:solidFill>
                  </a:rPr>
                  <a:t>90°</a:t>
                </a:r>
              </a:p>
            </p:txBody>
          </p:sp>
          <p:cxnSp>
            <p:nvCxnSpPr>
              <p:cNvPr id="17" name="Přímá spojnice se šipkou 16">
                <a:extLst>
                  <a:ext uri="{FF2B5EF4-FFF2-40B4-BE49-F238E27FC236}">
                    <a16:creationId xmlns:a16="http://schemas.microsoft.com/office/drawing/2014/main" id="{5CE25CF7-1516-655F-8AD4-AFB058D998F9}"/>
                  </a:ext>
                </a:extLst>
              </p:cNvPr>
              <p:cNvCxnSpPr/>
              <p:nvPr/>
            </p:nvCxnSpPr>
            <p:spPr>
              <a:xfrm flipV="1">
                <a:off x="1094296" y="4329100"/>
                <a:ext cx="341654" cy="318612"/>
              </a:xfrm>
              <a:prstGeom prst="straightConnector1">
                <a:avLst/>
              </a:prstGeom>
              <a:ln w="12700">
                <a:solidFill>
                  <a:srgbClr val="660033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bdélník 17">
                <a:extLst>
                  <a:ext uri="{FF2B5EF4-FFF2-40B4-BE49-F238E27FC236}">
                    <a16:creationId xmlns:a16="http://schemas.microsoft.com/office/drawing/2014/main" id="{FE816B2C-FFA6-45D6-B96E-FA7666E24432}"/>
                  </a:ext>
                </a:extLst>
              </p:cNvPr>
              <p:cNvSpPr/>
              <p:nvPr/>
            </p:nvSpPr>
            <p:spPr>
              <a:xfrm>
                <a:off x="926596" y="4647711"/>
                <a:ext cx="630070" cy="329977"/>
              </a:xfrm>
              <a:prstGeom prst="rect">
                <a:avLst/>
              </a:prstGeom>
            </p:spPr>
            <p:txBody>
              <a:bodyPr wrap="square" lIns="62209" tIns="31105" rIns="62209" bIns="31105">
                <a:spAutoFit/>
              </a:bodyPr>
              <a:lstStyle/>
              <a:p>
                <a:pPr>
                  <a:defRPr/>
                </a:pPr>
                <a:r>
                  <a:rPr lang="cs-CZ" sz="1200" b="1" dirty="0">
                    <a:solidFill>
                      <a:srgbClr val="660033"/>
                    </a:solidFill>
                  </a:rPr>
                  <a:t>45°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6025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Cípatost výtažků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5740566-9C13-B900-D38F-47B02B4B63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41" y="921208"/>
            <a:ext cx="3044958" cy="21945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6042F90-6499-50C3-F686-C11FB5420E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25" y="921779"/>
            <a:ext cx="3044958" cy="2194564"/>
          </a:xfrm>
          <a:prstGeom prst="rect">
            <a:avLst/>
          </a:prstGeom>
        </p:spPr>
      </p:pic>
      <p:pic>
        <p:nvPicPr>
          <p:cNvPr id="9" name="Mensi_0_A.avi">
            <a:hlinkClick r:id="" action="ppaction://media"/>
            <a:extLst>
              <a:ext uri="{FF2B5EF4-FFF2-40B4-BE49-F238E27FC236}">
                <a16:creationId xmlns:a16="http://schemas.microsoft.com/office/drawing/2014/main" id="{C8287C56-9FBA-A55A-6034-5D6C062BD3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075" t="22656" r="26427" b="7122"/>
          <a:stretch/>
        </p:blipFill>
        <p:spPr>
          <a:xfrm>
            <a:off x="4875784" y="3054543"/>
            <a:ext cx="2160240" cy="1812462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B5F7D0CC-373A-605B-BA4B-44381C738FDB}"/>
              </a:ext>
            </a:extLst>
          </p:cNvPr>
          <p:cNvGrpSpPr/>
          <p:nvPr/>
        </p:nvGrpSpPr>
        <p:grpSpPr>
          <a:xfrm>
            <a:off x="1172111" y="3044302"/>
            <a:ext cx="3028598" cy="1851890"/>
            <a:chOff x="38814" y="4059070"/>
            <a:chExt cx="4038131" cy="2469186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B3C46389-8B1C-8C53-4BD1-8FC2682F0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24" t="58468" r="37081" b="6271"/>
            <a:stretch/>
          </p:blipFill>
          <p:spPr>
            <a:xfrm>
              <a:off x="459449" y="4059070"/>
              <a:ext cx="3617496" cy="2469186"/>
            </a:xfrm>
            <a:prstGeom prst="rect">
              <a:avLst/>
            </a:prstGeom>
          </p:spPr>
        </p:pic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07AA4969-ABA6-7BD2-3264-766135AECF20}"/>
                </a:ext>
              </a:extLst>
            </p:cNvPr>
            <p:cNvGrpSpPr/>
            <p:nvPr/>
          </p:nvGrpSpPr>
          <p:grpSpPr>
            <a:xfrm>
              <a:off x="38814" y="4194085"/>
              <a:ext cx="2327941" cy="990111"/>
              <a:chOff x="38814" y="4000880"/>
              <a:chExt cx="2327941" cy="990111"/>
            </a:xfrm>
          </p:grpSpPr>
          <p:cxnSp>
            <p:nvCxnSpPr>
              <p:cNvPr id="13" name="Přímá spojnice se šipkou 12">
                <a:extLst>
                  <a:ext uri="{FF2B5EF4-FFF2-40B4-BE49-F238E27FC236}">
                    <a16:creationId xmlns:a16="http://schemas.microsoft.com/office/drawing/2014/main" id="{1A213974-A7C8-4E4E-D651-8B9402E0A7D7}"/>
                  </a:ext>
                </a:extLst>
              </p:cNvPr>
              <p:cNvCxnSpPr/>
              <p:nvPr/>
            </p:nvCxnSpPr>
            <p:spPr>
              <a:xfrm flipV="1">
                <a:off x="206515" y="4284095"/>
                <a:ext cx="341654" cy="318612"/>
              </a:xfrm>
              <a:prstGeom prst="straightConnector1">
                <a:avLst/>
              </a:prstGeom>
              <a:ln w="12700">
                <a:solidFill>
                  <a:srgbClr val="660033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bdélník 13">
                <a:extLst>
                  <a:ext uri="{FF2B5EF4-FFF2-40B4-BE49-F238E27FC236}">
                    <a16:creationId xmlns:a16="http://schemas.microsoft.com/office/drawing/2014/main" id="{F6503CA6-7F1A-8CB7-B784-3FDE3BCC082F}"/>
                  </a:ext>
                </a:extLst>
              </p:cNvPr>
              <p:cNvSpPr/>
              <p:nvPr/>
            </p:nvSpPr>
            <p:spPr>
              <a:xfrm>
                <a:off x="38814" y="4602706"/>
                <a:ext cx="630071" cy="329977"/>
              </a:xfrm>
              <a:prstGeom prst="rect">
                <a:avLst/>
              </a:prstGeom>
            </p:spPr>
            <p:txBody>
              <a:bodyPr wrap="square" lIns="62209" tIns="31105" rIns="62209" bIns="31105">
                <a:spAutoFit/>
              </a:bodyPr>
              <a:lstStyle/>
              <a:p>
                <a:pPr>
                  <a:defRPr/>
                </a:pPr>
                <a:r>
                  <a:rPr lang="cs-CZ" sz="1200" b="1" dirty="0">
                    <a:solidFill>
                      <a:srgbClr val="660033"/>
                    </a:solidFill>
                  </a:rPr>
                  <a:t>0°</a:t>
                </a:r>
              </a:p>
            </p:txBody>
          </p:sp>
          <p:cxnSp>
            <p:nvCxnSpPr>
              <p:cNvPr id="15" name="Přímá spojnice se šipkou 14">
                <a:extLst>
                  <a:ext uri="{FF2B5EF4-FFF2-40B4-BE49-F238E27FC236}">
                    <a16:creationId xmlns:a16="http://schemas.microsoft.com/office/drawing/2014/main" id="{AFA9F826-05DA-C102-ECB3-6590D66AD9A5}"/>
                  </a:ext>
                </a:extLst>
              </p:cNvPr>
              <p:cNvCxnSpPr/>
              <p:nvPr/>
            </p:nvCxnSpPr>
            <p:spPr>
              <a:xfrm flipV="1">
                <a:off x="1904386" y="4342402"/>
                <a:ext cx="341654" cy="318612"/>
              </a:xfrm>
              <a:prstGeom prst="straightConnector1">
                <a:avLst/>
              </a:prstGeom>
              <a:ln w="12700">
                <a:solidFill>
                  <a:srgbClr val="660033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bdélník 15">
                <a:extLst>
                  <a:ext uri="{FF2B5EF4-FFF2-40B4-BE49-F238E27FC236}">
                    <a16:creationId xmlns:a16="http://schemas.microsoft.com/office/drawing/2014/main" id="{E5778663-2CBF-37EC-F9C2-2C75E458D37E}"/>
                  </a:ext>
                </a:extLst>
              </p:cNvPr>
              <p:cNvSpPr/>
              <p:nvPr/>
            </p:nvSpPr>
            <p:spPr>
              <a:xfrm>
                <a:off x="1736684" y="4661014"/>
                <a:ext cx="630071" cy="329977"/>
              </a:xfrm>
              <a:prstGeom prst="rect">
                <a:avLst/>
              </a:prstGeom>
            </p:spPr>
            <p:txBody>
              <a:bodyPr wrap="square" lIns="62209" tIns="31105" rIns="62209" bIns="31105">
                <a:spAutoFit/>
              </a:bodyPr>
              <a:lstStyle/>
              <a:p>
                <a:pPr>
                  <a:defRPr/>
                </a:pPr>
                <a:r>
                  <a:rPr lang="cs-CZ" sz="1200" b="1" dirty="0">
                    <a:solidFill>
                      <a:srgbClr val="660033"/>
                    </a:solidFill>
                  </a:rPr>
                  <a:t>90°</a:t>
                </a:r>
              </a:p>
            </p:txBody>
          </p:sp>
          <p:cxnSp>
            <p:nvCxnSpPr>
              <p:cNvPr id="17" name="Přímá spojnice se šipkou 16">
                <a:extLst>
                  <a:ext uri="{FF2B5EF4-FFF2-40B4-BE49-F238E27FC236}">
                    <a16:creationId xmlns:a16="http://schemas.microsoft.com/office/drawing/2014/main" id="{9B0E0563-58DD-1A28-664B-F25E76A4678B}"/>
                  </a:ext>
                </a:extLst>
              </p:cNvPr>
              <p:cNvCxnSpPr/>
              <p:nvPr/>
            </p:nvCxnSpPr>
            <p:spPr>
              <a:xfrm flipV="1">
                <a:off x="869271" y="4000880"/>
                <a:ext cx="341654" cy="318612"/>
              </a:xfrm>
              <a:prstGeom prst="straightConnector1">
                <a:avLst/>
              </a:prstGeom>
              <a:ln w="12700">
                <a:solidFill>
                  <a:srgbClr val="660033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bdélník 17">
                <a:extLst>
                  <a:ext uri="{FF2B5EF4-FFF2-40B4-BE49-F238E27FC236}">
                    <a16:creationId xmlns:a16="http://schemas.microsoft.com/office/drawing/2014/main" id="{0AE29A1E-802F-870E-9E35-9E6290E5BDFF}"/>
                  </a:ext>
                </a:extLst>
              </p:cNvPr>
              <p:cNvSpPr/>
              <p:nvPr/>
            </p:nvSpPr>
            <p:spPr>
              <a:xfrm>
                <a:off x="701570" y="4319491"/>
                <a:ext cx="630071" cy="329977"/>
              </a:xfrm>
              <a:prstGeom prst="rect">
                <a:avLst/>
              </a:prstGeom>
            </p:spPr>
            <p:txBody>
              <a:bodyPr wrap="square" lIns="62209" tIns="31105" rIns="62209" bIns="31105">
                <a:spAutoFit/>
              </a:bodyPr>
              <a:lstStyle/>
              <a:p>
                <a:pPr>
                  <a:defRPr/>
                </a:pPr>
                <a:r>
                  <a:rPr lang="cs-CZ" sz="1200" b="1" dirty="0">
                    <a:solidFill>
                      <a:srgbClr val="660033"/>
                    </a:solidFill>
                  </a:rPr>
                  <a:t>45°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76141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Cípatost výtažků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ABEA688-2FD3-325A-5152-19864AFC27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41" y="921208"/>
            <a:ext cx="3044957" cy="21945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E186E26-2856-9B3D-7E15-198D5CCAD8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26" y="921779"/>
            <a:ext cx="3044957" cy="2194564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C53BEE8D-A67F-9C57-EB36-7FF2CAF764F3}"/>
              </a:ext>
            </a:extLst>
          </p:cNvPr>
          <p:cNvGrpSpPr/>
          <p:nvPr/>
        </p:nvGrpSpPr>
        <p:grpSpPr>
          <a:xfrm>
            <a:off x="1196626" y="3078186"/>
            <a:ext cx="3044957" cy="1788819"/>
            <a:chOff x="71500" y="4104248"/>
            <a:chExt cx="4059943" cy="2385092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F6F2B11B-5044-4BB2-7FCD-F934B60DE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63" t="53034" r="37108" b="17016"/>
            <a:stretch/>
          </p:blipFill>
          <p:spPr>
            <a:xfrm>
              <a:off x="566555" y="4104248"/>
              <a:ext cx="3564888" cy="2385092"/>
            </a:xfrm>
            <a:prstGeom prst="rect">
              <a:avLst/>
            </a:prstGeom>
          </p:spPr>
        </p:pic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CDE28793-DC3D-8CA8-0087-2E8732715D60}"/>
                </a:ext>
              </a:extLst>
            </p:cNvPr>
            <p:cNvGrpSpPr/>
            <p:nvPr/>
          </p:nvGrpSpPr>
          <p:grpSpPr>
            <a:xfrm>
              <a:off x="71500" y="4239090"/>
              <a:ext cx="2295255" cy="963624"/>
              <a:chOff x="71500" y="4045885"/>
              <a:chExt cx="2295255" cy="963624"/>
            </a:xfrm>
          </p:grpSpPr>
          <p:cxnSp>
            <p:nvCxnSpPr>
              <p:cNvPr id="12" name="Přímá spojnice se šipkou 11">
                <a:extLst>
                  <a:ext uri="{FF2B5EF4-FFF2-40B4-BE49-F238E27FC236}">
                    <a16:creationId xmlns:a16="http://schemas.microsoft.com/office/drawing/2014/main" id="{41A87234-5FE0-E3B4-C31A-FBE87C697DE8}"/>
                  </a:ext>
                </a:extLst>
              </p:cNvPr>
              <p:cNvCxnSpPr/>
              <p:nvPr/>
            </p:nvCxnSpPr>
            <p:spPr>
              <a:xfrm flipV="1">
                <a:off x="239201" y="4090890"/>
                <a:ext cx="341654" cy="318612"/>
              </a:xfrm>
              <a:prstGeom prst="straightConnector1">
                <a:avLst/>
              </a:prstGeom>
              <a:ln w="12700">
                <a:solidFill>
                  <a:srgbClr val="660033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bdélník 12">
                <a:extLst>
                  <a:ext uri="{FF2B5EF4-FFF2-40B4-BE49-F238E27FC236}">
                    <a16:creationId xmlns:a16="http://schemas.microsoft.com/office/drawing/2014/main" id="{070CCCD8-66A7-4601-B1B4-393FA205EDC1}"/>
                  </a:ext>
                </a:extLst>
              </p:cNvPr>
              <p:cNvSpPr/>
              <p:nvPr/>
            </p:nvSpPr>
            <p:spPr>
              <a:xfrm>
                <a:off x="71500" y="4409501"/>
                <a:ext cx="630069" cy="329977"/>
              </a:xfrm>
              <a:prstGeom prst="rect">
                <a:avLst/>
              </a:prstGeom>
            </p:spPr>
            <p:txBody>
              <a:bodyPr wrap="square" lIns="62209" tIns="31105" rIns="62209" bIns="31105">
                <a:spAutoFit/>
              </a:bodyPr>
              <a:lstStyle/>
              <a:p>
                <a:pPr>
                  <a:defRPr/>
                </a:pPr>
                <a:r>
                  <a:rPr lang="cs-CZ" sz="1200" b="1" dirty="0">
                    <a:solidFill>
                      <a:srgbClr val="660033"/>
                    </a:solidFill>
                  </a:rPr>
                  <a:t>0°</a:t>
                </a:r>
              </a:p>
            </p:txBody>
          </p:sp>
          <p:cxnSp>
            <p:nvCxnSpPr>
              <p:cNvPr id="14" name="Přímá spojnice se šipkou 13">
                <a:extLst>
                  <a:ext uri="{FF2B5EF4-FFF2-40B4-BE49-F238E27FC236}">
                    <a16:creationId xmlns:a16="http://schemas.microsoft.com/office/drawing/2014/main" id="{EDD14E35-31C6-08AD-039E-407E3537072E}"/>
                  </a:ext>
                </a:extLst>
              </p:cNvPr>
              <p:cNvCxnSpPr/>
              <p:nvPr/>
            </p:nvCxnSpPr>
            <p:spPr>
              <a:xfrm flipV="1">
                <a:off x="1904386" y="4045885"/>
                <a:ext cx="341654" cy="318612"/>
              </a:xfrm>
              <a:prstGeom prst="straightConnector1">
                <a:avLst/>
              </a:prstGeom>
              <a:ln w="12700">
                <a:solidFill>
                  <a:srgbClr val="660033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bdélník 14">
                <a:extLst>
                  <a:ext uri="{FF2B5EF4-FFF2-40B4-BE49-F238E27FC236}">
                    <a16:creationId xmlns:a16="http://schemas.microsoft.com/office/drawing/2014/main" id="{41024921-94C6-8920-9F0E-E48B8D7B854F}"/>
                  </a:ext>
                </a:extLst>
              </p:cNvPr>
              <p:cNvSpPr/>
              <p:nvPr/>
            </p:nvSpPr>
            <p:spPr>
              <a:xfrm>
                <a:off x="1736686" y="4364496"/>
                <a:ext cx="630069" cy="329977"/>
              </a:xfrm>
              <a:prstGeom prst="rect">
                <a:avLst/>
              </a:prstGeom>
            </p:spPr>
            <p:txBody>
              <a:bodyPr wrap="square" lIns="62209" tIns="31105" rIns="62209" bIns="31105">
                <a:spAutoFit/>
              </a:bodyPr>
              <a:lstStyle/>
              <a:p>
                <a:pPr>
                  <a:defRPr/>
                </a:pPr>
                <a:r>
                  <a:rPr lang="cs-CZ" sz="1200" b="1" dirty="0">
                    <a:solidFill>
                      <a:srgbClr val="660033"/>
                    </a:solidFill>
                  </a:rPr>
                  <a:t>90°</a:t>
                </a:r>
              </a:p>
            </p:txBody>
          </p:sp>
          <p:cxnSp>
            <p:nvCxnSpPr>
              <p:cNvPr id="16" name="Přímá spojnice se šipkou 15">
                <a:extLst>
                  <a:ext uri="{FF2B5EF4-FFF2-40B4-BE49-F238E27FC236}">
                    <a16:creationId xmlns:a16="http://schemas.microsoft.com/office/drawing/2014/main" id="{C8706FC8-194B-93E5-9C78-C40C76234FF9}"/>
                  </a:ext>
                </a:extLst>
              </p:cNvPr>
              <p:cNvCxnSpPr/>
              <p:nvPr/>
            </p:nvCxnSpPr>
            <p:spPr>
              <a:xfrm flipV="1">
                <a:off x="824266" y="4360920"/>
                <a:ext cx="341654" cy="318612"/>
              </a:xfrm>
              <a:prstGeom prst="straightConnector1">
                <a:avLst/>
              </a:prstGeom>
              <a:ln w="12700">
                <a:solidFill>
                  <a:srgbClr val="660033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bdélník 16">
                <a:extLst>
                  <a:ext uri="{FF2B5EF4-FFF2-40B4-BE49-F238E27FC236}">
                    <a16:creationId xmlns:a16="http://schemas.microsoft.com/office/drawing/2014/main" id="{B42531F3-7A55-919A-7DE5-29EDDAB096B2}"/>
                  </a:ext>
                </a:extLst>
              </p:cNvPr>
              <p:cNvSpPr/>
              <p:nvPr/>
            </p:nvSpPr>
            <p:spPr>
              <a:xfrm>
                <a:off x="656565" y="4679532"/>
                <a:ext cx="630069" cy="329977"/>
              </a:xfrm>
              <a:prstGeom prst="rect">
                <a:avLst/>
              </a:prstGeom>
            </p:spPr>
            <p:txBody>
              <a:bodyPr wrap="square" lIns="62209" tIns="31105" rIns="62209" bIns="31105">
                <a:spAutoFit/>
              </a:bodyPr>
              <a:lstStyle/>
              <a:p>
                <a:pPr>
                  <a:defRPr/>
                </a:pPr>
                <a:r>
                  <a:rPr lang="cs-CZ" sz="1200" b="1" dirty="0">
                    <a:solidFill>
                      <a:srgbClr val="660033"/>
                    </a:solidFill>
                  </a:rPr>
                  <a:t>45°</a:t>
                </a:r>
              </a:p>
            </p:txBody>
          </p:sp>
        </p:grpSp>
      </p:grpSp>
      <p:pic>
        <p:nvPicPr>
          <p:cNvPr id="18" name="Vetsi_0.avi">
            <a:hlinkClick r:id="" action="ppaction://media"/>
            <a:extLst>
              <a:ext uri="{FF2B5EF4-FFF2-40B4-BE49-F238E27FC236}">
                <a16:creationId xmlns:a16="http://schemas.microsoft.com/office/drawing/2014/main" id="{5A14AD9C-7746-17F5-3DE8-9420DFAD88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3774" t="19349" r="24528"/>
          <a:stretch/>
        </p:blipFill>
        <p:spPr>
          <a:xfrm>
            <a:off x="4707016" y="3060494"/>
            <a:ext cx="2084387" cy="180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613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Tažení nádob krabicového tvaru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6039820-10AC-7BEB-F112-8E63663BF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problém při určování vhodného tvaru přístřihu </a:t>
            </a:r>
          </a:p>
        </p:txBody>
      </p:sp>
      <p:pic>
        <p:nvPicPr>
          <p:cNvPr id="8" name="Obrázek 2" descr="https://encrypted-tbn1.gstatic.com/images?q=tbn:ANd9GcRShinFn9rNrRCZVrIg2p1plSfrX-RrOEX6cVHhdCHJ5rNp01_l">
            <a:extLst>
              <a:ext uri="{FF2B5EF4-FFF2-40B4-BE49-F238E27FC236}">
                <a16:creationId xmlns:a16="http://schemas.microsoft.com/office/drawing/2014/main" id="{30ABBA2C-BEB1-8B91-692B-018029388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543" y="3009053"/>
            <a:ext cx="1040111" cy="115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F910409-86C2-FE74-FA0F-17D95DBF8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28249"/>
          <a:stretch>
            <a:fillRect/>
          </a:stretch>
        </p:blipFill>
        <p:spPr bwMode="auto">
          <a:xfrm>
            <a:off x="1137505" y="2311851"/>
            <a:ext cx="1701800" cy="1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2">
            <a:extLst>
              <a:ext uri="{FF2B5EF4-FFF2-40B4-BE49-F238E27FC236}">
                <a16:creationId xmlns:a16="http://schemas.microsoft.com/office/drawing/2014/main" id="{EFD4B1E7-BA45-F6B9-5241-3F91265BE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4843" y="4431633"/>
            <a:ext cx="2448385" cy="2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2209" tIns="31105" rIns="62209" bIns="31105">
            <a:spAutoFit/>
          </a:bodyPr>
          <a:lstStyle/>
          <a:p>
            <a:r>
              <a:rPr lang="cs-CZ" altLang="cs-CZ" sz="1050" b="1" dirty="0">
                <a:solidFill>
                  <a:srgbClr val="660033"/>
                </a:solidFill>
              </a:rPr>
              <a:t>Nevhodný tvar přístřihu -  vznik cípů</a:t>
            </a:r>
          </a:p>
        </p:txBody>
      </p:sp>
      <p:pic>
        <p:nvPicPr>
          <p:cNvPr id="11" name="Obrázek 9">
            <a:extLst>
              <a:ext uri="{FF2B5EF4-FFF2-40B4-BE49-F238E27FC236}">
                <a16:creationId xmlns:a16="http://schemas.microsoft.com/office/drawing/2014/main" id="{169C49A1-5CB7-C5D9-5A1B-FF99A1F4E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2" t="23032" r="21391" b="52167"/>
          <a:stretch>
            <a:fillRect/>
          </a:stretch>
        </p:blipFill>
        <p:spPr bwMode="auto">
          <a:xfrm>
            <a:off x="1172164" y="3538099"/>
            <a:ext cx="3804881" cy="91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s://encrypted-tbn2.gstatic.com/images?q=tbn:ANd9GcTtaMUXzZCNfhgzeb9yKemjN3bXG3HWXbAXiYzHAQqg0yYkKCOm">
            <a:extLst>
              <a:ext uri="{FF2B5EF4-FFF2-40B4-BE49-F238E27FC236}">
                <a16:creationId xmlns:a16="http://schemas.microsoft.com/office/drawing/2014/main" id="{9506F741-E881-7C8A-08F5-4FD61B258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92" y="2742474"/>
            <a:ext cx="1568160" cy="84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2">
            <a:extLst>
              <a:ext uri="{FF2B5EF4-FFF2-40B4-BE49-F238E27FC236}">
                <a16:creationId xmlns:a16="http://schemas.microsoft.com/office/drawing/2014/main" id="{120D5337-0542-BB3E-026F-16A34A125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455" y="4428415"/>
            <a:ext cx="1484980" cy="2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2209" tIns="31105" rIns="62209" bIns="31105">
            <a:spAutoFit/>
          </a:bodyPr>
          <a:lstStyle/>
          <a:p>
            <a:r>
              <a:rPr lang="cs-CZ" altLang="cs-CZ" sz="1050" b="1" dirty="0">
                <a:solidFill>
                  <a:srgbClr val="660033"/>
                </a:solidFill>
              </a:rPr>
              <a:t>Vhodný tvar přístřihu</a:t>
            </a:r>
          </a:p>
        </p:txBody>
      </p:sp>
      <p:pic>
        <p:nvPicPr>
          <p:cNvPr id="14" name="obrázek 33" descr="PLECHY GN 1/2 NEREZOVÉ">
            <a:extLst>
              <a:ext uri="{FF2B5EF4-FFF2-40B4-BE49-F238E27FC236}">
                <a16:creationId xmlns:a16="http://schemas.microsoft.com/office/drawing/2014/main" id="{3E84B945-DA58-CFC6-1121-DE335C977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t="27034" b="24866"/>
          <a:stretch>
            <a:fillRect/>
          </a:stretch>
        </p:blipFill>
        <p:spPr bwMode="auto">
          <a:xfrm>
            <a:off x="5343474" y="1454799"/>
            <a:ext cx="1375125" cy="113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38C1FCE-3633-3999-3302-48F46F472E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437" y="1646111"/>
            <a:ext cx="1616254" cy="973793"/>
          </a:xfrm>
          <a:prstGeom prst="rect">
            <a:avLst/>
          </a:prstGeom>
        </p:spPr>
      </p:pic>
      <p:sp>
        <p:nvSpPr>
          <p:cNvPr id="16" name="Šipka doprava 36">
            <a:extLst>
              <a:ext uri="{FF2B5EF4-FFF2-40B4-BE49-F238E27FC236}">
                <a16:creationId xmlns:a16="http://schemas.microsoft.com/office/drawing/2014/main" id="{C0E4D4AC-11BA-E57D-2882-A8C1A473B575}"/>
              </a:ext>
            </a:extLst>
          </p:cNvPr>
          <p:cNvSpPr/>
          <p:nvPr/>
        </p:nvSpPr>
        <p:spPr>
          <a:xfrm rot="12032327">
            <a:off x="4188344" y="3992902"/>
            <a:ext cx="899120" cy="123329"/>
          </a:xfrm>
          <a:prstGeom prst="rightArrow">
            <a:avLst/>
          </a:prstGeom>
          <a:gradFill flip="none" rotWithShape="1">
            <a:gsLst>
              <a:gs pos="0">
                <a:srgbClr val="FF9933"/>
              </a:gs>
              <a:gs pos="20000">
                <a:srgbClr val="FF6600"/>
              </a:gs>
              <a:gs pos="40000">
                <a:srgbClr val="FF5050"/>
              </a:gs>
              <a:gs pos="65000">
                <a:srgbClr val="CC0066"/>
              </a:gs>
              <a:gs pos="100000">
                <a:srgbClr val="660033"/>
              </a:gs>
            </a:gsLst>
            <a:lin ang="0" scaled="0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</p:spTree>
    <p:extLst>
      <p:ext uri="{BB962C8B-B14F-4D97-AF65-F5344CB8AC3E}">
        <p14:creationId xmlns:p14="http://schemas.microsoft.com/office/powerpoint/2010/main" val="240384244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Tažení nepravidelných výtažků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E67A4CE-9EEA-C9AC-7FE9-7188B1E49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tvarově a deformačně nejsložitější výtažky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návrh postupu technologických operací a tvaru přístřihu se dnes provádí prakticky výhradně za pomocí numerických metod modelování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982F570-11E5-79EC-C6A6-1F0CC2D29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095" y="2108564"/>
            <a:ext cx="1622160" cy="103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7D0BD9B-71A0-C152-2637-F545FA253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095" y="3460986"/>
            <a:ext cx="1622160" cy="103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D18F177-F0A3-5059-2067-F88873EE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35" y="2259121"/>
            <a:ext cx="1725840" cy="117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4">
            <a:extLst>
              <a:ext uri="{FF2B5EF4-FFF2-40B4-BE49-F238E27FC236}">
                <a16:creationId xmlns:a16="http://schemas.microsoft.com/office/drawing/2014/main" id="{A7F950E0-7E6D-665B-BAD5-83DA0C055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55" y="1944507"/>
            <a:ext cx="2792880" cy="151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98B4EDD7-DE2F-C593-9332-2BF1F39B5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619" y="3559975"/>
            <a:ext cx="1715040" cy="141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65">
            <a:extLst>
              <a:ext uri="{FF2B5EF4-FFF2-40B4-BE49-F238E27FC236}">
                <a16:creationId xmlns:a16="http://schemas.microsoft.com/office/drawing/2014/main" id="{DC38CBBB-12EF-3F9A-35FC-8435329F7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649" y="3559975"/>
            <a:ext cx="1698840" cy="120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06423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Rozdělení technologií tažení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6FCB0F3-4450-10D4-135B-10DC3A58F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marL="114300" indent="0" eaLnBrk="1">
              <a:lnSpc>
                <a:spcPct val="100000"/>
              </a:lnSpc>
              <a:buNone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Podle tvaru výtažku: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rotační tvary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nerotační  tvary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nepravidelných tvary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endParaRPr lang="cs-CZ" altLang="cs-CZ" sz="1400" dirty="0">
              <a:latin typeface="Calibri" pitchFamily="34" charset="0"/>
              <a:cs typeface="Calibri" pitchFamily="34" charset="0"/>
            </a:endParaRPr>
          </a:p>
          <a:p>
            <a:pPr marL="114300" indent="0" eaLnBrk="1">
              <a:lnSpc>
                <a:spcPct val="100000"/>
              </a:lnSpc>
              <a:buNone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Podle počtu operací: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jedno operační tažení (1 tah)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dvou a více operační tažení (více tahů)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endParaRPr lang="cs-CZ" altLang="cs-CZ" sz="1400" dirty="0">
              <a:latin typeface="Calibri" pitchFamily="34" charset="0"/>
              <a:cs typeface="Calibri" pitchFamily="34" charset="0"/>
            </a:endParaRPr>
          </a:p>
          <a:p>
            <a:pPr marL="114300" indent="0" eaLnBrk="1">
              <a:lnSpc>
                <a:spcPct val="100000"/>
              </a:lnSpc>
              <a:buNone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Podle použité metody (technologie) tažení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hluboké a mělké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bez (se) zeslabení stěny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bez (s) přidržovačem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zužování a rozšiřování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přetahování (vypínání) a protahování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zpětné tažení a tažení s použití místního ohřevu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39D42002-7AA8-BDC6-3E8E-C20E5A9FC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59" y="1062068"/>
            <a:ext cx="710640" cy="6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C290DD-A2B2-2048-DDE1-FEACB5075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20" y="1814587"/>
            <a:ext cx="1274400" cy="75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4">
            <a:extLst>
              <a:ext uri="{FF2B5EF4-FFF2-40B4-BE49-F238E27FC236}">
                <a16:creationId xmlns:a16="http://schemas.microsoft.com/office/drawing/2014/main" id="{885F9214-EECA-7ECE-0842-A9BE9DDDF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4" t="48174" r="26248" b="17680"/>
          <a:stretch>
            <a:fillRect/>
          </a:stretch>
        </p:blipFill>
        <p:spPr bwMode="auto">
          <a:xfrm>
            <a:off x="6237360" y="1880249"/>
            <a:ext cx="1763640" cy="9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A4F2F7-E1B2-9EFF-B4E0-678B8155E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987" y="3806090"/>
            <a:ext cx="783000" cy="90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B9FDD8-F6CD-A503-97E8-FA9232AF1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59" y="3862257"/>
            <a:ext cx="930960" cy="79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7CEB0E-3CC1-6ACC-BEB8-AEA5AA6C5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623" y="2727063"/>
            <a:ext cx="832680" cy="80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3E0908-129F-DE2F-7A58-776B08FC5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59" y="3318419"/>
            <a:ext cx="881280" cy="97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D091B1-DBCE-9B0D-B18D-6DC7451A4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39" y="1144692"/>
            <a:ext cx="921240" cy="73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B3613F2-F073-A83B-E565-E171C5638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3" t="47884" r="26413" b="17682"/>
          <a:stretch>
            <a:fillRect/>
          </a:stretch>
        </p:blipFill>
        <p:spPr bwMode="auto">
          <a:xfrm>
            <a:off x="6287041" y="2896745"/>
            <a:ext cx="1354320" cy="71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3195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Tažení nepravidelných výtažků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DB480B1-9E36-04B3-E58E-A97F389E4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25" y="1019078"/>
            <a:ext cx="2605439" cy="18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ADFBE50-1EAC-B014-815D-B4F637656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13" y="1408545"/>
            <a:ext cx="2517878" cy="125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F383F8B-4AF8-DABA-A5D5-71AC4BFB1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02" y="3011092"/>
            <a:ext cx="2668063" cy="15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FBDD557A-8FFA-776F-E902-1BC2D6089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53" y="2857715"/>
            <a:ext cx="3200466" cy="165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61464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Tažení nepravidelných výtažků</a:t>
            </a:r>
          </a:p>
        </p:txBody>
      </p:sp>
    </p:spTree>
    <p:extLst>
      <p:ext uri="{BB962C8B-B14F-4D97-AF65-F5344CB8AC3E}">
        <p14:creationId xmlns:p14="http://schemas.microsoft.com/office/powerpoint/2010/main" val="270235087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Numerická simulace procesu tažení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58A77C7-7F7C-AA7B-3E9E-7319AC9C3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velikost a tvar přístřihu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lisovatelnost dílu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počet operací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přesnou simulaci tažení pro stanovení technologických sil </a:t>
            </a:r>
          </a:p>
          <a:p>
            <a:pPr marL="114300" indent="0" defTabSz="444500" eaLnBrk="1">
              <a:lnSpc>
                <a:spcPct val="100000"/>
              </a:lnSpc>
              <a:buNone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	a detailní ověření metody lisování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odpružení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sílu přidržovače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potřebnou lisovací sílu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kritická místa výlisku (zeslabení, zvlnění)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vliv brzdícího žebra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efektivní technologické plochy kolem výlisku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napětí, přetvoření, tlak přidržovače</a:t>
            </a:r>
          </a:p>
        </p:txBody>
      </p:sp>
      <p:pic>
        <p:nvPicPr>
          <p:cNvPr id="8" name="Obrázek 3">
            <a:extLst>
              <a:ext uri="{FF2B5EF4-FFF2-40B4-BE49-F238E27FC236}">
                <a16:creationId xmlns:a16="http://schemas.microsoft.com/office/drawing/2014/main" id="{68730AFB-B04E-C9EF-7DC9-26E0E929F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5" t="21174" r="20297" b="14617"/>
          <a:stretch/>
        </p:blipFill>
        <p:spPr bwMode="auto">
          <a:xfrm>
            <a:off x="5652624" y="988539"/>
            <a:ext cx="3239376" cy="20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utoform">
            <a:extLst>
              <a:ext uri="{FF2B5EF4-FFF2-40B4-BE49-F238E27FC236}">
                <a16:creationId xmlns:a16="http://schemas.microsoft.com/office/drawing/2014/main" id="{76DAD459-7B3D-B8CE-3FD7-5296A485C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41" y="3689093"/>
            <a:ext cx="1501424" cy="120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img">
            <a:extLst>
              <a:ext uri="{FF2B5EF4-FFF2-40B4-BE49-F238E27FC236}">
                <a16:creationId xmlns:a16="http://schemas.microsoft.com/office/drawing/2014/main" id="{ACCB8E2B-D99F-F3D0-A5AD-2551F2BFC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0"/>
          <a:stretch>
            <a:fillRect/>
          </a:stretch>
        </p:blipFill>
        <p:spPr bwMode="auto">
          <a:xfrm>
            <a:off x="7174637" y="3268388"/>
            <a:ext cx="1694334" cy="94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http://www.me.uwaterloo.ca/~worswick/Research/images/medium_scale.jpg">
            <a:extLst>
              <a:ext uri="{FF2B5EF4-FFF2-40B4-BE49-F238E27FC236}">
                <a16:creationId xmlns:a16="http://schemas.microsoft.com/office/drawing/2014/main" id="{88BD1268-90A6-B0CE-05DD-AD297A495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998" y="3654025"/>
            <a:ext cx="1967685" cy="126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44105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Numerická simulace procesu tažení</a:t>
            </a:r>
          </a:p>
        </p:txBody>
      </p:sp>
      <p:pic>
        <p:nvPicPr>
          <p:cNvPr id="4" name="Zvlneni.avi">
            <a:hlinkClick r:id="" action="ppaction://media"/>
            <a:extLst>
              <a:ext uri="{FF2B5EF4-FFF2-40B4-BE49-F238E27FC236}">
                <a16:creationId xmlns:a16="http://schemas.microsoft.com/office/drawing/2014/main" id="{B8E02298-B7EB-F4F0-8809-E44E48925C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999" y="900000"/>
            <a:ext cx="648000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322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Numerická simulace procesu tažení</a:t>
            </a:r>
          </a:p>
        </p:txBody>
      </p:sp>
      <p:pic>
        <p:nvPicPr>
          <p:cNvPr id="4" name="Zvlneni_1.avi">
            <a:hlinkClick r:id="" action="ppaction://media"/>
            <a:extLst>
              <a:ext uri="{FF2B5EF4-FFF2-40B4-BE49-F238E27FC236}">
                <a16:creationId xmlns:a16="http://schemas.microsoft.com/office/drawing/2014/main" id="{4CC8DD00-9177-1F81-96BE-332915982C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866" y="900000"/>
            <a:ext cx="623826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69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Numerická simulace procesu tažení</a:t>
            </a:r>
          </a:p>
        </p:txBody>
      </p:sp>
      <p:pic>
        <p:nvPicPr>
          <p:cNvPr id="4" name="Vana_deformace.avi">
            <a:hlinkClick r:id="" action="ppaction://media"/>
            <a:extLst>
              <a:ext uri="{FF2B5EF4-FFF2-40B4-BE49-F238E27FC236}">
                <a16:creationId xmlns:a16="http://schemas.microsoft.com/office/drawing/2014/main" id="{EE64EAA0-AC37-59B3-7F3B-FD7C338C3D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000" y="900000"/>
            <a:ext cx="648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152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Přehled způsobů tažení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1E750BD-92FE-23B7-E87E-1A784600B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tažení bez ztenčení stěny ( tj. jednoduché nebo prosté tažení )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tažení se ztenčením stěny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tažení zpětné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protahování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rozšiřování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zužování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přetahování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 err="1">
                <a:latin typeface="Calibri" pitchFamily="34" charset="0"/>
                <a:cs typeface="Calibri" pitchFamily="34" charset="0"/>
              </a:rPr>
              <a:t>kovotlačení</a:t>
            </a:r>
            <a:endParaRPr lang="cs-CZ" altLang="cs-CZ" sz="14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12AFFFB9-ECD4-4F24-E387-39AEEE21C57C}"/>
              </a:ext>
            </a:extLst>
          </p:cNvPr>
          <p:cNvGrpSpPr/>
          <p:nvPr/>
        </p:nvGrpSpPr>
        <p:grpSpPr>
          <a:xfrm>
            <a:off x="3847883" y="1540335"/>
            <a:ext cx="1763640" cy="1299376"/>
            <a:chOff x="2481121" y="2187590"/>
            <a:chExt cx="2351520" cy="1732501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E0DD3038-8353-FCBF-16DE-FE545EB0B1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121" y="2187590"/>
              <a:ext cx="2351520" cy="1732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bdélník 1">
              <a:extLst>
                <a:ext uri="{FF2B5EF4-FFF2-40B4-BE49-F238E27FC236}">
                  <a16:creationId xmlns:a16="http://schemas.microsoft.com/office/drawing/2014/main" id="{D503D25D-9475-6D69-57BD-7C8EC48F1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6621" y="3465616"/>
              <a:ext cx="343627" cy="314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2209" tIns="31105" rIns="62209" bIns="31105">
              <a:spAutoFit/>
            </a:bodyPr>
            <a:lstStyle/>
            <a:p>
              <a:r>
                <a:rPr lang="cs-CZ" altLang="cs-CZ" sz="1125" b="1" dirty="0">
                  <a:solidFill>
                    <a:srgbClr val="660033"/>
                  </a:solidFill>
                  <a:cs typeface="Tahoma" pitchFamily="34" charset="0"/>
                </a:rPr>
                <a:t>a)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9F553EEB-7B64-6023-4940-41180A625079}"/>
              </a:ext>
            </a:extLst>
          </p:cNvPr>
          <p:cNvGrpSpPr/>
          <p:nvPr/>
        </p:nvGrpSpPr>
        <p:grpSpPr>
          <a:xfrm>
            <a:off x="5671827" y="1414995"/>
            <a:ext cx="711720" cy="1003053"/>
            <a:chOff x="5159520" y="2063083"/>
            <a:chExt cx="948960" cy="1337403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9B1FA55F-87A9-4B51-9410-8F5473D9DC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520" y="2063083"/>
              <a:ext cx="948960" cy="112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bdélník 1">
              <a:extLst>
                <a:ext uri="{FF2B5EF4-FFF2-40B4-BE49-F238E27FC236}">
                  <a16:creationId xmlns:a16="http://schemas.microsoft.com/office/drawing/2014/main" id="{37F57608-A154-DFEF-977C-B04714764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4872" y="3085897"/>
              <a:ext cx="476193" cy="314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2209" tIns="31105" rIns="62209" bIns="31105">
              <a:spAutoFit/>
            </a:bodyPr>
            <a:lstStyle/>
            <a:p>
              <a:r>
                <a:rPr lang="cs-CZ" altLang="cs-CZ" sz="1125" b="1" dirty="0">
                  <a:solidFill>
                    <a:srgbClr val="660033"/>
                  </a:solidFill>
                  <a:cs typeface="Tahoma" pitchFamily="34" charset="0"/>
                </a:rPr>
                <a:t>b)</a:t>
              </a: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E8037926-0150-66F7-8639-352B966C19AB}"/>
              </a:ext>
            </a:extLst>
          </p:cNvPr>
          <p:cNvGrpSpPr/>
          <p:nvPr/>
        </p:nvGrpSpPr>
        <p:grpSpPr>
          <a:xfrm>
            <a:off x="2462486" y="2803515"/>
            <a:ext cx="1235520" cy="975582"/>
            <a:chOff x="6727680" y="5453853"/>
            <a:chExt cx="1647360" cy="1300776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85693E11-12EA-A49B-97B8-83A095D12B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7680" y="5453853"/>
              <a:ext cx="1647360" cy="1103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bdélník 1">
              <a:extLst>
                <a:ext uri="{FF2B5EF4-FFF2-40B4-BE49-F238E27FC236}">
                  <a16:creationId xmlns:a16="http://schemas.microsoft.com/office/drawing/2014/main" id="{352F6E2D-125B-4C27-83BB-4FEB4E472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9547" y="6440040"/>
              <a:ext cx="499032" cy="314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2209" tIns="31105" rIns="62209" bIns="31105">
              <a:spAutoFit/>
            </a:bodyPr>
            <a:lstStyle/>
            <a:p>
              <a:r>
                <a:rPr lang="cs-CZ" altLang="cs-CZ" sz="1125" b="1" dirty="0">
                  <a:solidFill>
                    <a:srgbClr val="660033"/>
                  </a:solidFill>
                  <a:cs typeface="Tahoma" pitchFamily="34" charset="0"/>
                </a:rPr>
                <a:t>d)</a:t>
              </a:r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8DD2E21-0A55-4169-4ADF-26C56A7FAA85}"/>
              </a:ext>
            </a:extLst>
          </p:cNvPr>
          <p:cNvGrpSpPr/>
          <p:nvPr/>
        </p:nvGrpSpPr>
        <p:grpSpPr>
          <a:xfrm>
            <a:off x="6344813" y="3881182"/>
            <a:ext cx="1809000" cy="948579"/>
            <a:chOff x="6570000" y="1515825"/>
            <a:chExt cx="2412000" cy="1264772"/>
          </a:xfrm>
        </p:grpSpPr>
        <p:pic>
          <p:nvPicPr>
            <p:cNvPr id="18" name="Picture 10">
              <a:extLst>
                <a:ext uri="{FF2B5EF4-FFF2-40B4-BE49-F238E27FC236}">
                  <a16:creationId xmlns:a16="http://schemas.microsoft.com/office/drawing/2014/main" id="{964FB6E2-63E6-2597-1577-4E7653EB1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0000" y="1515825"/>
              <a:ext cx="2412000" cy="1107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Obdélník 1">
              <a:extLst>
                <a:ext uri="{FF2B5EF4-FFF2-40B4-BE49-F238E27FC236}">
                  <a16:creationId xmlns:a16="http://schemas.microsoft.com/office/drawing/2014/main" id="{B757FE4C-A76A-CA5C-184B-D76AAD6F0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8972" y="2466008"/>
              <a:ext cx="445397" cy="314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2209" tIns="31105" rIns="62209" bIns="31105">
              <a:spAutoFit/>
            </a:bodyPr>
            <a:lstStyle/>
            <a:p>
              <a:r>
                <a:rPr lang="cs-CZ" altLang="cs-CZ" sz="1125" b="1" dirty="0">
                  <a:solidFill>
                    <a:srgbClr val="660033"/>
                  </a:solidFill>
                  <a:cs typeface="Tahoma" pitchFamily="34" charset="0"/>
                </a:rPr>
                <a:t>h)</a:t>
              </a:r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4C93D969-E8E7-C751-2A28-CEC14161692A}"/>
              </a:ext>
            </a:extLst>
          </p:cNvPr>
          <p:cNvGrpSpPr/>
          <p:nvPr/>
        </p:nvGrpSpPr>
        <p:grpSpPr>
          <a:xfrm>
            <a:off x="4287203" y="2803514"/>
            <a:ext cx="922320" cy="1038322"/>
            <a:chOff x="7551360" y="2914294"/>
            <a:chExt cx="1229760" cy="1384429"/>
          </a:xfrm>
        </p:grpSpPr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D67DED63-C1F1-C9BC-2D46-37A60E7F6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1360" y="2914294"/>
              <a:ext cx="1229760" cy="1382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Obdélník 1">
              <a:extLst>
                <a:ext uri="{FF2B5EF4-FFF2-40B4-BE49-F238E27FC236}">
                  <a16:creationId xmlns:a16="http://schemas.microsoft.com/office/drawing/2014/main" id="{3D147212-F854-975C-F6CD-48FEF9AA5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4827" y="3984134"/>
              <a:ext cx="343627" cy="314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2209" tIns="31105" rIns="62209" bIns="31105">
              <a:spAutoFit/>
            </a:bodyPr>
            <a:lstStyle/>
            <a:p>
              <a:r>
                <a:rPr lang="cs-CZ" altLang="cs-CZ" sz="1125" b="1" dirty="0">
                  <a:solidFill>
                    <a:srgbClr val="660033"/>
                  </a:solidFill>
                  <a:cs typeface="Tahoma" pitchFamily="34" charset="0"/>
                </a:rPr>
                <a:t>e)</a:t>
              </a:r>
            </a:p>
          </p:txBody>
        </p:sp>
      </p:grp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BE189BF3-4E4D-C231-5015-F9BABF4E48D9}"/>
              </a:ext>
            </a:extLst>
          </p:cNvPr>
          <p:cNvGrpSpPr/>
          <p:nvPr/>
        </p:nvGrpSpPr>
        <p:grpSpPr>
          <a:xfrm>
            <a:off x="6136742" y="2453399"/>
            <a:ext cx="2115720" cy="1207567"/>
            <a:chOff x="5159520" y="3493807"/>
            <a:chExt cx="2820960" cy="1610089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53761C08-2E35-CEA8-FFC1-BB5E1CF556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520" y="3493807"/>
              <a:ext cx="2820960" cy="1610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Obdélník 1">
              <a:extLst>
                <a:ext uri="{FF2B5EF4-FFF2-40B4-BE49-F238E27FC236}">
                  <a16:creationId xmlns:a16="http://schemas.microsoft.com/office/drawing/2014/main" id="{1ADB88FB-5AF7-9C30-3ED0-68CF11E8B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9480" y="4428171"/>
              <a:ext cx="343627" cy="314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2209" tIns="31105" rIns="62209" bIns="31105">
              <a:spAutoFit/>
            </a:bodyPr>
            <a:lstStyle/>
            <a:p>
              <a:r>
                <a:rPr lang="cs-CZ" altLang="cs-CZ" sz="1125" b="1" dirty="0">
                  <a:solidFill>
                    <a:srgbClr val="660033"/>
                  </a:solidFill>
                  <a:cs typeface="Tahoma" pitchFamily="34" charset="0"/>
                </a:rPr>
                <a:t>f)</a:t>
              </a:r>
            </a:p>
          </p:txBody>
        </p: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1D4C46A2-8ABF-80AC-57DD-80221675CD5E}"/>
              </a:ext>
            </a:extLst>
          </p:cNvPr>
          <p:cNvGrpSpPr/>
          <p:nvPr/>
        </p:nvGrpSpPr>
        <p:grpSpPr>
          <a:xfrm>
            <a:off x="2549794" y="3780970"/>
            <a:ext cx="3100680" cy="1048790"/>
            <a:chOff x="195841" y="5257993"/>
            <a:chExt cx="4134240" cy="1398386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EBAE641C-0EA1-7609-0FB2-C9448E5925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41" y="5257993"/>
              <a:ext cx="4134240" cy="1398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Obdélník 1">
              <a:extLst>
                <a:ext uri="{FF2B5EF4-FFF2-40B4-BE49-F238E27FC236}">
                  <a16:creationId xmlns:a16="http://schemas.microsoft.com/office/drawing/2014/main" id="{2AC51691-1817-F818-0834-A8BEFDAFF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8388" y="6130113"/>
              <a:ext cx="444960" cy="314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2209" tIns="31105" rIns="62209" bIns="31105">
              <a:spAutoFit/>
            </a:bodyPr>
            <a:lstStyle/>
            <a:p>
              <a:r>
                <a:rPr lang="cs-CZ" altLang="cs-CZ" sz="1125" b="1" dirty="0">
                  <a:solidFill>
                    <a:srgbClr val="660033"/>
                  </a:solidFill>
                  <a:cs typeface="Tahoma" pitchFamily="34" charset="0"/>
                </a:rPr>
                <a:t>g)</a:t>
              </a:r>
            </a:p>
          </p:txBody>
        </p:sp>
      </p:grpSp>
      <p:grpSp>
        <p:nvGrpSpPr>
          <p:cNvPr id="29" name="Skupina 28">
            <a:extLst>
              <a:ext uri="{FF2B5EF4-FFF2-40B4-BE49-F238E27FC236}">
                <a16:creationId xmlns:a16="http://schemas.microsoft.com/office/drawing/2014/main" id="{055734DB-106D-17D3-84A6-D7C12010CCB5}"/>
              </a:ext>
            </a:extLst>
          </p:cNvPr>
          <p:cNvGrpSpPr/>
          <p:nvPr/>
        </p:nvGrpSpPr>
        <p:grpSpPr>
          <a:xfrm>
            <a:off x="6637774" y="1409332"/>
            <a:ext cx="2111266" cy="994830"/>
            <a:chOff x="5783414" y="2088075"/>
            <a:chExt cx="2815021" cy="1326440"/>
          </a:xfrm>
        </p:grpSpPr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1484D09C-05A8-7008-DC2F-92E02677F9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86"/>
            <a:stretch/>
          </p:blipFill>
          <p:spPr bwMode="auto">
            <a:xfrm>
              <a:off x="5783414" y="2103977"/>
              <a:ext cx="1468176" cy="131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D42A9BC6-6B82-4C84-0FF3-F82C9C30EC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15"/>
            <a:stretch/>
          </p:blipFill>
          <p:spPr bwMode="auto">
            <a:xfrm>
              <a:off x="7180026" y="2088075"/>
              <a:ext cx="1418409" cy="131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Obdélník 1">
              <a:extLst>
                <a:ext uri="{FF2B5EF4-FFF2-40B4-BE49-F238E27FC236}">
                  <a16:creationId xmlns:a16="http://schemas.microsoft.com/office/drawing/2014/main" id="{1DD2F631-0CB9-232B-EBF1-8455DCA39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9777" y="2969498"/>
              <a:ext cx="343627" cy="314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2209" tIns="31105" rIns="62209" bIns="31105">
              <a:spAutoFit/>
            </a:bodyPr>
            <a:lstStyle/>
            <a:p>
              <a:r>
                <a:rPr lang="cs-CZ" altLang="cs-CZ" sz="1125" b="1" dirty="0">
                  <a:solidFill>
                    <a:srgbClr val="660033"/>
                  </a:solidFill>
                  <a:cs typeface="Tahoma" pitchFamily="34" charset="0"/>
                </a:rPr>
                <a:t>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120436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Vypínání (přetahování)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4B91522-6220-FD2D-A963-084961707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technologie, při které je polotovar tvářen pomocí tažníku s přídavným tahovým zatížením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cílem je vytvořit trvalé plastické prodloužení v celém průřezu tloušťky materiálu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metoda využívána pro výrobu panelových výtažků u kterých je dosahováno běžnou technologií tažení minimální deformace (nedostatečné zpevnění materiálu)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tvar výtažků odpovídá geometrii tažníku s minimálním odpružením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BA93E1DA-456F-1DFD-649B-A753734508E8}"/>
              </a:ext>
            </a:extLst>
          </p:cNvPr>
          <p:cNvGrpSpPr/>
          <p:nvPr/>
        </p:nvGrpSpPr>
        <p:grpSpPr>
          <a:xfrm>
            <a:off x="2570602" y="2404338"/>
            <a:ext cx="4012852" cy="2578507"/>
            <a:chOff x="1800225" y="2829084"/>
            <a:chExt cx="5350469" cy="3438006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A9AFDF37-1924-1579-AD41-1A6913B0E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6"/>
            <a:stretch/>
          </p:blipFill>
          <p:spPr>
            <a:xfrm>
              <a:off x="2101458" y="2872424"/>
              <a:ext cx="4941085" cy="3394666"/>
            </a:xfrm>
            <a:prstGeom prst="rect">
              <a:avLst/>
            </a:prstGeom>
          </p:spPr>
        </p:pic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1D3BE144-21A6-EE5D-73F3-8EB10BDA2518}"/>
                </a:ext>
              </a:extLst>
            </p:cNvPr>
            <p:cNvCxnSpPr/>
            <p:nvPr/>
          </p:nvCxnSpPr>
          <p:spPr>
            <a:xfrm flipH="1">
              <a:off x="5697125" y="3834045"/>
              <a:ext cx="575498" cy="1"/>
            </a:xfrm>
            <a:prstGeom prst="straightConnector1">
              <a:avLst/>
            </a:prstGeom>
            <a:ln w="25400">
              <a:solidFill>
                <a:srgbClr val="660033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bdélník 2">
              <a:extLst>
                <a:ext uri="{FF2B5EF4-FFF2-40B4-BE49-F238E27FC236}">
                  <a16:creationId xmlns:a16="http://schemas.microsoft.com/office/drawing/2014/main" id="{BFE41872-1CBB-35E3-EA20-8EA72E1B8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2658" y="3126008"/>
              <a:ext cx="1188036" cy="453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62209" tIns="31105" rIns="62209" bIns="31105">
              <a:spAutoFit/>
            </a:bodyPr>
            <a:lstStyle/>
            <a:p>
              <a:pPr algn="ctr"/>
              <a:r>
                <a:rPr lang="cs-CZ" altLang="cs-CZ" sz="900" b="1" dirty="0"/>
                <a:t>Posuvný suport</a:t>
              </a:r>
            </a:p>
          </p:txBody>
        </p:sp>
        <p:sp>
          <p:nvSpPr>
            <p:cNvPr id="12" name="Obdélník 2">
              <a:extLst>
                <a:ext uri="{FF2B5EF4-FFF2-40B4-BE49-F238E27FC236}">
                  <a16:creationId xmlns:a16="http://schemas.microsoft.com/office/drawing/2014/main" id="{4963B34E-3E78-CECA-EB88-F66A12C03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6985" y="3070568"/>
              <a:ext cx="594019" cy="268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62209" tIns="31105" rIns="62209" bIns="31105">
              <a:spAutoFit/>
            </a:bodyPr>
            <a:lstStyle/>
            <a:p>
              <a:r>
                <a:rPr lang="cs-CZ" altLang="cs-CZ" sz="900" b="1" dirty="0"/>
                <a:t>Plech</a:t>
              </a:r>
            </a:p>
          </p:txBody>
        </p:sp>
        <p:sp>
          <p:nvSpPr>
            <p:cNvPr id="13" name="Obdélník 2">
              <a:extLst>
                <a:ext uri="{FF2B5EF4-FFF2-40B4-BE49-F238E27FC236}">
                  <a16:creationId xmlns:a16="http://schemas.microsoft.com/office/drawing/2014/main" id="{08BB8B8A-859D-4917-7876-2F4F094F0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1900" y="2829084"/>
              <a:ext cx="765085" cy="453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62209" tIns="31105" rIns="62209" bIns="31105">
              <a:spAutoFit/>
            </a:bodyPr>
            <a:lstStyle/>
            <a:p>
              <a:r>
                <a:rPr lang="cs-CZ" altLang="cs-CZ" sz="900" b="1" dirty="0"/>
                <a:t>Upínací čelist</a:t>
              </a:r>
            </a:p>
          </p:txBody>
        </p:sp>
        <p:sp>
          <p:nvSpPr>
            <p:cNvPr id="14" name="Obdélník 2">
              <a:extLst>
                <a:ext uri="{FF2B5EF4-FFF2-40B4-BE49-F238E27FC236}">
                  <a16:creationId xmlns:a16="http://schemas.microsoft.com/office/drawing/2014/main" id="{FD6DF850-229F-9341-7867-B1EE531FE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7842" y="4104076"/>
              <a:ext cx="774039" cy="268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62209" tIns="31105" rIns="62209" bIns="31105">
              <a:spAutoFit/>
            </a:bodyPr>
            <a:lstStyle/>
            <a:p>
              <a:r>
                <a:rPr lang="cs-CZ" altLang="cs-CZ" sz="900" b="1" dirty="0"/>
                <a:t>Nástroj</a:t>
              </a:r>
            </a:p>
          </p:txBody>
        </p:sp>
        <p:sp>
          <p:nvSpPr>
            <p:cNvPr id="15" name="Obdélník 2">
              <a:extLst>
                <a:ext uri="{FF2B5EF4-FFF2-40B4-BE49-F238E27FC236}">
                  <a16:creationId xmlns:a16="http://schemas.microsoft.com/office/drawing/2014/main" id="{BC4F28C8-EE2B-FAA7-CADF-5FAD26DE9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010" y="4104076"/>
              <a:ext cx="1080120" cy="268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62209" tIns="31105" rIns="62209" bIns="31105">
              <a:spAutoFit/>
            </a:bodyPr>
            <a:lstStyle/>
            <a:p>
              <a:r>
                <a:rPr lang="cs-CZ" altLang="cs-CZ" sz="900" b="1" dirty="0"/>
                <a:t>Stůl stroje</a:t>
              </a:r>
            </a:p>
          </p:txBody>
        </p:sp>
        <p:sp>
          <p:nvSpPr>
            <p:cNvPr id="16" name="Obdélník 2">
              <a:extLst>
                <a:ext uri="{FF2B5EF4-FFF2-40B4-BE49-F238E27FC236}">
                  <a16:creationId xmlns:a16="http://schemas.microsoft.com/office/drawing/2014/main" id="{05DE0853-F6DF-02E2-B239-0DCC9F565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1989" y="4374105"/>
              <a:ext cx="830183" cy="268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62209" tIns="31105" rIns="62209" bIns="31105">
              <a:spAutoFit/>
            </a:bodyPr>
            <a:lstStyle/>
            <a:p>
              <a:r>
                <a:rPr lang="cs-CZ" altLang="cs-CZ" sz="900" b="1" dirty="0"/>
                <a:t>Pístnice</a:t>
              </a:r>
            </a:p>
          </p:txBody>
        </p:sp>
        <p:cxnSp>
          <p:nvCxnSpPr>
            <p:cNvPr id="17" name="Přímá spojnice se šipkou 16">
              <a:extLst>
                <a:ext uri="{FF2B5EF4-FFF2-40B4-BE49-F238E27FC236}">
                  <a16:creationId xmlns:a16="http://schemas.microsoft.com/office/drawing/2014/main" id="{645EA9B5-FCEA-B8B9-8E40-372300414CB6}"/>
                </a:ext>
              </a:extLst>
            </p:cNvPr>
            <p:cNvCxnSpPr/>
            <p:nvPr/>
          </p:nvCxnSpPr>
          <p:spPr>
            <a:xfrm flipH="1">
              <a:off x="1961710" y="3834044"/>
              <a:ext cx="575498" cy="1"/>
            </a:xfrm>
            <a:prstGeom prst="straightConnector1">
              <a:avLst/>
            </a:prstGeom>
            <a:ln w="25400">
              <a:solidFill>
                <a:srgbClr val="660033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se šipkou 17">
              <a:extLst>
                <a:ext uri="{FF2B5EF4-FFF2-40B4-BE49-F238E27FC236}">
                  <a16:creationId xmlns:a16="http://schemas.microsoft.com/office/drawing/2014/main" id="{7FAA7484-AE97-37F9-8AB8-8B7E6D677677}"/>
                </a:ext>
              </a:extLst>
            </p:cNvPr>
            <p:cNvCxnSpPr/>
            <p:nvPr/>
          </p:nvCxnSpPr>
          <p:spPr>
            <a:xfrm>
              <a:off x="4028563" y="4238286"/>
              <a:ext cx="0" cy="521871"/>
            </a:xfrm>
            <a:prstGeom prst="straightConnector1">
              <a:avLst/>
            </a:prstGeom>
            <a:ln w="25400">
              <a:solidFill>
                <a:srgbClr val="660033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bdélník 58">
              <a:extLst>
                <a:ext uri="{FF2B5EF4-FFF2-40B4-BE49-F238E27FC236}">
                  <a16:creationId xmlns:a16="http://schemas.microsoft.com/office/drawing/2014/main" id="{CB1634EC-F3B8-5549-A1E3-642BBA4C6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25" y="3464712"/>
              <a:ext cx="333875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050" b="1" dirty="0">
                  <a:solidFill>
                    <a:srgbClr val="660033"/>
                  </a:solidFill>
                </a:rPr>
                <a:t>F</a:t>
              </a:r>
            </a:p>
          </p:txBody>
        </p:sp>
        <p:sp>
          <p:nvSpPr>
            <p:cNvPr id="20" name="Obdélník 58">
              <a:extLst>
                <a:ext uri="{FF2B5EF4-FFF2-40B4-BE49-F238E27FC236}">
                  <a16:creationId xmlns:a16="http://schemas.microsoft.com/office/drawing/2014/main" id="{EA0FEAE2-3429-4610-C0C9-2B2CE05637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2150" y="3509718"/>
              <a:ext cx="333875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050" b="1" dirty="0">
                  <a:solidFill>
                    <a:srgbClr val="660033"/>
                  </a:solidFill>
                </a:rPr>
                <a:t>F</a:t>
              </a:r>
            </a:p>
          </p:txBody>
        </p:sp>
        <p:sp>
          <p:nvSpPr>
            <p:cNvPr id="21" name="Obdélník 58">
              <a:extLst>
                <a:ext uri="{FF2B5EF4-FFF2-40B4-BE49-F238E27FC236}">
                  <a16:creationId xmlns:a16="http://schemas.microsoft.com/office/drawing/2014/main" id="{3F336952-11F6-9312-3C0E-480AF279C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072" y="4544833"/>
              <a:ext cx="333875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050" b="1" dirty="0">
                  <a:solidFill>
                    <a:srgbClr val="660033"/>
                  </a:solidFill>
                </a:rPr>
                <a:t>F</a:t>
              </a:r>
            </a:p>
          </p:txBody>
        </p:sp>
        <p:sp>
          <p:nvSpPr>
            <p:cNvPr id="22" name="Obdélník 58">
              <a:extLst>
                <a:ext uri="{FF2B5EF4-FFF2-40B4-BE49-F238E27FC236}">
                  <a16:creationId xmlns:a16="http://schemas.microsoft.com/office/drawing/2014/main" id="{79A1FCC8-B71A-9667-12D9-F37B56267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4556" y="5738567"/>
              <a:ext cx="333875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050" b="1" dirty="0">
                  <a:solidFill>
                    <a:srgbClr val="660033"/>
                  </a:solidFill>
                </a:rPr>
                <a:t>F</a:t>
              </a:r>
            </a:p>
          </p:txBody>
        </p:sp>
        <p:sp>
          <p:nvSpPr>
            <p:cNvPr id="23" name="Obdélník 58">
              <a:extLst>
                <a:ext uri="{FF2B5EF4-FFF2-40B4-BE49-F238E27FC236}">
                  <a16:creationId xmlns:a16="http://schemas.microsoft.com/office/drawing/2014/main" id="{760A9299-1752-0CE8-CD3C-661287611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2070" y="5895923"/>
              <a:ext cx="333875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050" b="1" dirty="0">
                  <a:solidFill>
                    <a:srgbClr val="660033"/>
                  </a:solidFill>
                </a:rPr>
                <a:t>F</a:t>
              </a:r>
            </a:p>
          </p:txBody>
        </p:sp>
        <p:sp>
          <p:nvSpPr>
            <p:cNvPr id="24" name="Obdélník 58">
              <a:extLst>
                <a:ext uri="{FF2B5EF4-FFF2-40B4-BE49-F238E27FC236}">
                  <a16:creationId xmlns:a16="http://schemas.microsoft.com/office/drawing/2014/main" id="{A6222ABD-9628-9208-4E73-8E95ADE16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4861" y="5544235"/>
              <a:ext cx="333875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CC"/>
                </a:buClr>
                <a:defRPr/>
              </a:pPr>
              <a:r>
                <a:rPr lang="cs-CZ" sz="1050" b="1" dirty="0">
                  <a:solidFill>
                    <a:srgbClr val="660033"/>
                  </a:solidFill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205128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Protahování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CA77FF9-6E07-8FF7-519D-2415DE714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10" y="1888306"/>
            <a:ext cx="6858000" cy="23253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21A5E4-628A-5409-5293-89C61E8DA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245" y="4420675"/>
            <a:ext cx="3091463" cy="674237"/>
          </a:xfrm>
          <a:prstGeom prst="rect">
            <a:avLst/>
          </a:prstGeom>
        </p:spPr>
      </p:pic>
      <p:sp>
        <p:nvSpPr>
          <p:cNvPr id="10" name="Obdélník 2">
            <a:extLst>
              <a:ext uri="{FF2B5EF4-FFF2-40B4-BE49-F238E27FC236}">
                <a16:creationId xmlns:a16="http://schemas.microsoft.com/office/drawing/2014/main" id="{DE82ADC4-C8A9-BAE6-ADBD-83246C207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805" y="4149807"/>
            <a:ext cx="3139098" cy="2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09" tIns="31105" rIns="62209" bIns="31105">
            <a:spAutoFit/>
          </a:bodyPr>
          <a:lstStyle/>
          <a:p>
            <a:pPr algn="ctr"/>
            <a:r>
              <a:rPr lang="cs-CZ" altLang="cs-CZ" sz="1050" b="1" dirty="0">
                <a:solidFill>
                  <a:srgbClr val="660033"/>
                </a:solidFill>
              </a:rPr>
              <a:t>Protahování bez ztenčení stěny</a:t>
            </a:r>
          </a:p>
        </p:txBody>
      </p:sp>
      <p:sp>
        <p:nvSpPr>
          <p:cNvPr id="11" name="Obdélník 2">
            <a:extLst>
              <a:ext uri="{FF2B5EF4-FFF2-40B4-BE49-F238E27FC236}">
                <a16:creationId xmlns:a16="http://schemas.microsoft.com/office/drawing/2014/main" id="{DE7D2358-A708-7C67-653D-1A2DEC107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672" y="4149807"/>
            <a:ext cx="3139098" cy="2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09" tIns="31105" rIns="62209" bIns="31105">
            <a:spAutoFit/>
          </a:bodyPr>
          <a:lstStyle/>
          <a:p>
            <a:pPr algn="ctr"/>
            <a:r>
              <a:rPr lang="cs-CZ" altLang="cs-CZ" sz="1050" b="1" dirty="0">
                <a:solidFill>
                  <a:srgbClr val="660033"/>
                </a:solidFill>
              </a:rPr>
              <a:t>Protahování se ztenčení stěny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3209F6C-8C9E-FCAD-2F19-0E1F74D87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protahováním dochází ke zvětšení </a:t>
            </a:r>
            <a:r>
              <a:rPr lang="cs-CZ" altLang="cs-CZ" sz="1400" dirty="0" err="1">
                <a:latin typeface="Calibri" pitchFamily="34" charset="0"/>
                <a:cs typeface="Calibri" pitchFamily="34" charset="0"/>
              </a:rPr>
              <a:t>předstřiženého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otvoru v přístřihu tak, aby se vytvořila kolmá válcová plocha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materiál namáhán obvodovým tahovým napětím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v důsledku anizotropie materiálu nerovnoměrná deformace otvoru</a:t>
            </a:r>
          </a:p>
        </p:txBody>
      </p:sp>
    </p:spTree>
    <p:extLst>
      <p:ext uri="{BB962C8B-B14F-4D97-AF65-F5344CB8AC3E}">
        <p14:creationId xmlns:p14="http://schemas.microsoft.com/office/powerpoint/2010/main" val="149554967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Zpětné tažení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3CA3872-D243-7184-7AD2-BDAB8801B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materiál je tažen nejdříve v jednom a posléze v opačném směru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důsledkem dvojnásobné deformace dojde k vysokému zpevnění  materiálu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vysoká rozměrová a tvarová přesnost výtažku</a:t>
            </a:r>
          </a:p>
        </p:txBody>
      </p:sp>
      <p:pic>
        <p:nvPicPr>
          <p:cNvPr id="8" name="Zpetne_tazeni_1.wmv">
            <a:hlinkClick r:id="" action="ppaction://media"/>
            <a:extLst>
              <a:ext uri="{FF2B5EF4-FFF2-40B4-BE49-F238E27FC236}">
                <a16:creationId xmlns:a16="http://schemas.microsoft.com/office/drawing/2014/main" id="{79A3B820-092B-02B5-C121-C3D02CA4F1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757" b="12372"/>
          <a:stretch/>
        </p:blipFill>
        <p:spPr>
          <a:xfrm>
            <a:off x="2015068" y="2029215"/>
            <a:ext cx="5113864" cy="280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42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Rozdělení technologií tažení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8D3D247-161A-FC28-6C66-49C110A95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buNone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Tažení nepevnými nástroji (pryží, kapalinou)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 err="1">
                <a:latin typeface="Calibri" pitchFamily="34" charset="0"/>
                <a:cs typeface="Calibri" pitchFamily="34" charset="0"/>
              </a:rPr>
              <a:t>guerin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 err="1">
                <a:latin typeface="Calibri" pitchFamily="34" charset="0"/>
                <a:cs typeface="Calibri" pitchFamily="34" charset="0"/>
              </a:rPr>
              <a:t>marform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 err="1">
                <a:latin typeface="Calibri" pitchFamily="34" charset="0"/>
                <a:cs typeface="Calibri" pitchFamily="34" charset="0"/>
              </a:rPr>
              <a:t>hydroform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 err="1">
                <a:latin typeface="Calibri" pitchFamily="34" charset="0"/>
                <a:cs typeface="Calibri" pitchFamily="34" charset="0"/>
              </a:rPr>
              <a:t>wheelon</a:t>
            </a:r>
            <a:endParaRPr lang="cs-CZ" altLang="cs-CZ" sz="1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hydromechanické tažení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  <a:defRPr/>
            </a:pPr>
            <a:endParaRPr lang="cs-CZ" altLang="cs-CZ" sz="1400" dirty="0">
              <a:latin typeface="Calibri" pitchFamily="34" charset="0"/>
              <a:cs typeface="Calibri" pitchFamily="34" charset="0"/>
            </a:endParaRPr>
          </a:p>
          <a:p>
            <a:pPr marL="114300" indent="0">
              <a:lnSpc>
                <a:spcPct val="100000"/>
              </a:lnSpc>
              <a:buNone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Tváření vysokou rychlostí deformace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explozivní tažení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elektrohydraulické tažení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elektromagnetické tažení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831B7BF-76BC-0AB6-1339-0DF081533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82" y="3398288"/>
            <a:ext cx="2309147" cy="130010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A4D16D9-51D2-720D-B38C-462FD9F6D8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18626" r="4895" b="28214"/>
          <a:stretch/>
        </p:blipFill>
        <p:spPr>
          <a:xfrm>
            <a:off x="5500371" y="3718422"/>
            <a:ext cx="2415372" cy="896895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5378561D-0D0B-25E3-93F3-D4C857BB667B}"/>
              </a:ext>
            </a:extLst>
          </p:cNvPr>
          <p:cNvGrpSpPr/>
          <p:nvPr/>
        </p:nvGrpSpPr>
        <p:grpSpPr>
          <a:xfrm>
            <a:off x="6049814" y="1208966"/>
            <a:ext cx="1956677" cy="2103659"/>
            <a:chOff x="5454977" y="3767370"/>
            <a:chExt cx="2608903" cy="2804878"/>
          </a:xfrm>
        </p:grpSpPr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617FAEAE-3F86-39D4-412C-BA2BF6CA6E54}"/>
                </a:ext>
              </a:extLst>
            </p:cNvPr>
            <p:cNvGrpSpPr/>
            <p:nvPr/>
          </p:nvGrpSpPr>
          <p:grpSpPr>
            <a:xfrm>
              <a:off x="5454977" y="4120442"/>
              <a:ext cx="2608903" cy="2088000"/>
              <a:chOff x="6140843" y="2091027"/>
              <a:chExt cx="2608903" cy="2088000"/>
            </a:xfrm>
          </p:grpSpPr>
          <p:pic>
            <p:nvPicPr>
              <p:cNvPr id="16" name="Obrázek 15">
                <a:extLst>
                  <a:ext uri="{FF2B5EF4-FFF2-40B4-BE49-F238E27FC236}">
                    <a16:creationId xmlns:a16="http://schemas.microsoft.com/office/drawing/2014/main" id="{BB4DD8A4-AE96-0CEE-59BD-69D6DB9CB1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0843" y="2091027"/>
                <a:ext cx="2608903" cy="2088000"/>
              </a:xfrm>
              <a:prstGeom prst="rect">
                <a:avLst/>
              </a:prstGeom>
            </p:spPr>
          </p:pic>
          <p:sp>
            <p:nvSpPr>
              <p:cNvPr id="17" name="Výbuch 2 49">
                <a:extLst>
                  <a:ext uri="{FF2B5EF4-FFF2-40B4-BE49-F238E27FC236}">
                    <a16:creationId xmlns:a16="http://schemas.microsoft.com/office/drawing/2014/main" id="{70A2B1AB-6BD7-AE00-E668-37C4A85E18EB}"/>
                  </a:ext>
                </a:extLst>
              </p:cNvPr>
              <p:cNvSpPr/>
              <p:nvPr/>
            </p:nvSpPr>
            <p:spPr>
              <a:xfrm>
                <a:off x="7120283" y="2213314"/>
                <a:ext cx="737843" cy="606868"/>
              </a:xfrm>
              <a:prstGeom prst="irregularSeal2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18" name="Obdélník 17">
                <a:extLst>
                  <a:ext uri="{FF2B5EF4-FFF2-40B4-BE49-F238E27FC236}">
                    <a16:creationId xmlns:a16="http://schemas.microsoft.com/office/drawing/2014/main" id="{93EE1E83-15AF-8F27-1A74-8DD132C85508}"/>
                  </a:ext>
                </a:extLst>
              </p:cNvPr>
              <p:cNvSpPr/>
              <p:nvPr/>
            </p:nvSpPr>
            <p:spPr>
              <a:xfrm>
                <a:off x="7430257" y="2425908"/>
                <a:ext cx="90000" cy="144000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</p:grp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CF5707AF-B707-A766-39C4-973AFF8ED57F}"/>
                </a:ext>
              </a:extLst>
            </p:cNvPr>
            <p:cNvCxnSpPr>
              <a:endCxn id="13" idx="2"/>
            </p:cNvCxnSpPr>
            <p:nvPr/>
          </p:nvCxnSpPr>
          <p:spPr>
            <a:xfrm flipV="1">
              <a:off x="6789391" y="4045258"/>
              <a:ext cx="466736" cy="460441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ové pole 2">
              <a:extLst>
                <a:ext uri="{FF2B5EF4-FFF2-40B4-BE49-F238E27FC236}">
                  <a16:creationId xmlns:a16="http://schemas.microsoft.com/office/drawing/2014/main" id="{84E58F8C-DD13-2C44-6FD9-E059A66CC4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6601" y="3767370"/>
              <a:ext cx="1279052" cy="277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750" b="1" dirty="0">
                  <a:latin typeface="Arial"/>
                  <a:ea typeface="Calibri"/>
                  <a:cs typeface="Times New Roman"/>
                </a:rPr>
                <a:t>Exploze trhaviny</a:t>
              </a:r>
            </a:p>
          </p:txBody>
        </p:sp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E17EE7A3-BF63-5AE8-3AB8-DB413B7599B5}"/>
                </a:ext>
              </a:extLst>
            </p:cNvPr>
            <p:cNvCxnSpPr/>
            <p:nvPr/>
          </p:nvCxnSpPr>
          <p:spPr>
            <a:xfrm flipH="1">
              <a:off x="6084417" y="5596732"/>
              <a:ext cx="460404" cy="61171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ové pole 2">
              <a:extLst>
                <a:ext uri="{FF2B5EF4-FFF2-40B4-BE49-F238E27FC236}">
                  <a16:creationId xmlns:a16="http://schemas.microsoft.com/office/drawing/2014/main" id="{CCA99836-6B98-3726-72CF-A3F98F8B18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0759" y="6208442"/>
              <a:ext cx="767316" cy="363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750" b="1" dirty="0">
                  <a:latin typeface="Arial"/>
                  <a:ea typeface="Calibri"/>
                  <a:cs typeface="Times New Roman"/>
                </a:rPr>
                <a:t>Výrobek</a:t>
              </a:r>
              <a:endParaRPr lang="cs-CZ" sz="825" dirty="0">
                <a:latin typeface="Calibri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47802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Zužování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6D66593-A2BB-5766-5BE8-C8953D071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759" y="1204828"/>
            <a:ext cx="8835873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jedná se o redukování průměru otevřeného konce výtažku na jednu nebo více operací, průměr u dna zůstává zachován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od prostého tažení se tato metoda liší v tom, že tažený kov je pouze stlačován a nedochází k zeslabení materiálu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zužováním dochází ke zpevňování materiálu, klesá tvářitelnost, a proto je v některých případech nutné zařadit mezioperační žíhání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tažný úhel </a:t>
            </a:r>
            <a:r>
              <a:rPr lang="el-GR" altLang="cs-CZ" sz="1400" dirty="0">
                <a:latin typeface="Calibri" pitchFamily="34" charset="0"/>
                <a:cs typeface="Calibri" pitchFamily="34" charset="0"/>
              </a:rPr>
              <a:t>α 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by neměl překročit 45° z důvodu zborcení horní části výtažku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27912E6-9074-AE2B-DC8A-7CAF08EC0F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90" y="2669520"/>
            <a:ext cx="5105420" cy="20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8022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Rozšiřování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CD7FBA4-508A-3D4E-F50F-A9FEA6823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89200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používá se ke zvětšení části výtažku, který byl zhotoven např. normálním tažením (nejčastěji pro rozšiřování trubek)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u tvárných kovů lze dosáhnout až 30% zvětšení průměru výtažku jedinou operací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v případě větších deformací se použije více tažných operací s mezioperačním žíháním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při rozšiřování kapalinou slouží tažník jen pro vyvození tlaku v kapalině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D02E7CB-934C-0B33-3A1D-193C3ABB59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25" y="2191844"/>
            <a:ext cx="1593410" cy="237085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85F083-1270-99FB-D9C2-A658C5AC7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417" y="2809744"/>
            <a:ext cx="1621972" cy="1424123"/>
          </a:xfrm>
          <a:prstGeom prst="rect">
            <a:avLst/>
          </a:prstGeom>
        </p:spPr>
      </p:pic>
      <p:sp>
        <p:nvSpPr>
          <p:cNvPr id="10" name="Obdélník 2">
            <a:extLst>
              <a:ext uri="{FF2B5EF4-FFF2-40B4-BE49-F238E27FC236}">
                <a16:creationId xmlns:a16="http://schemas.microsoft.com/office/drawing/2014/main" id="{54FDBAD4-0ACF-EDB5-ACAE-844D808FD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625" y="4665665"/>
            <a:ext cx="3139098" cy="2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09" tIns="31105" rIns="62209" bIns="31105">
            <a:spAutoFit/>
          </a:bodyPr>
          <a:lstStyle/>
          <a:p>
            <a:pPr algn="ctr"/>
            <a:r>
              <a:rPr lang="cs-CZ" altLang="cs-CZ" sz="1050" b="1" dirty="0">
                <a:solidFill>
                  <a:srgbClr val="660033"/>
                </a:solidFill>
              </a:rPr>
              <a:t>Rozšiřování pevným tažníkem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834922-5CAB-6059-5D21-5463B33A9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70" y="2177033"/>
            <a:ext cx="2721035" cy="2447236"/>
          </a:xfrm>
          <a:prstGeom prst="rect">
            <a:avLst/>
          </a:prstGeom>
        </p:spPr>
      </p:pic>
      <p:sp>
        <p:nvSpPr>
          <p:cNvPr id="12" name="Obdélník 2">
            <a:extLst>
              <a:ext uri="{FF2B5EF4-FFF2-40B4-BE49-F238E27FC236}">
                <a16:creationId xmlns:a16="http://schemas.microsoft.com/office/drawing/2014/main" id="{A352C3F1-F598-6AC8-77CD-E9EE48C8C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829" y="4666201"/>
            <a:ext cx="2531531" cy="2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09" tIns="31105" rIns="62209" bIns="31105">
            <a:spAutoFit/>
          </a:bodyPr>
          <a:lstStyle/>
          <a:p>
            <a:pPr algn="ctr"/>
            <a:r>
              <a:rPr lang="cs-CZ" altLang="cs-CZ" sz="1050" b="1" dirty="0">
                <a:solidFill>
                  <a:srgbClr val="660033"/>
                </a:solidFill>
              </a:rPr>
              <a:t>Rozšiřování kapalinou</a:t>
            </a:r>
          </a:p>
        </p:txBody>
      </p:sp>
    </p:spTree>
    <p:extLst>
      <p:ext uri="{BB962C8B-B14F-4D97-AF65-F5344CB8AC3E}">
        <p14:creationId xmlns:p14="http://schemas.microsoft.com/office/powerpoint/2010/main" val="353229973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Rotační tlačení plechů - </a:t>
            </a:r>
            <a:r>
              <a:rPr lang="cs-CZ" dirty="0" err="1">
                <a:solidFill>
                  <a:schemeClr val="accent1"/>
                </a:solidFill>
              </a:rPr>
              <a:t>kovotlačení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8242282-5AAC-2F3C-B169-2A55A728E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Jednoduchá technologie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Pro plechy a trubky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Levné, převážně pro kusovou výrobu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Ruční x strojní technologie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Se ztenčením stěny x bez ztenčení stěny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Postupným přitlačováním plechu na rotující modely lze snadno vyrábět dutá tělesa rotačních tvarů.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Kovotlačitelské  stroje ( podobné soustruhu)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DC9B03F-C6F9-F1CA-E9D9-79BD78E6F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351" y="2834285"/>
            <a:ext cx="1960200" cy="126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4F36EB7-EDFE-0E3E-69B6-6AF4E334E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921406"/>
            <a:ext cx="1898640" cy="10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Příklady výlisků">
            <a:extLst>
              <a:ext uri="{FF2B5EF4-FFF2-40B4-BE49-F238E27FC236}">
                <a16:creationId xmlns:a16="http://schemas.microsoft.com/office/drawing/2014/main" id="{643DCC24-D28F-3669-5F3F-9FDC41819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526" y="3789236"/>
            <a:ext cx="1937520" cy="107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ttp://www.metalspinners.com/images/Metalspin_Parts.jpg">
            <a:extLst>
              <a:ext uri="{FF2B5EF4-FFF2-40B4-BE49-F238E27FC236}">
                <a16:creationId xmlns:a16="http://schemas.microsoft.com/office/drawing/2014/main" id="{F36B5B25-016C-FA6A-A9A1-78D678EB4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60" y="3151614"/>
            <a:ext cx="2352240" cy="111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8958C386-8107-E377-F797-ED8C3CBE8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271" y="900000"/>
            <a:ext cx="1746360" cy="131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97862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Rotační tlačení plechů - </a:t>
            </a:r>
            <a:r>
              <a:rPr lang="cs-CZ" dirty="0" err="1">
                <a:solidFill>
                  <a:schemeClr val="accent1"/>
                </a:solidFill>
              </a:rPr>
              <a:t>kovotlačení</a:t>
            </a: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4" name="Picture 1" descr="C:\DATA_DOUBEK\Katedra\studijní materiály\užitečné podklady\obrázky_scan\2011-02-07\Image0047.JPG">
            <a:extLst>
              <a:ext uri="{FF2B5EF4-FFF2-40B4-BE49-F238E27FC236}">
                <a16:creationId xmlns:a16="http://schemas.microsoft.com/office/drawing/2014/main" id="{F631D8B2-1F97-7A68-48C1-3334BD261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844" y="2699938"/>
            <a:ext cx="2415110" cy="20254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ATA_DOUBEK\Katedra\studijní materiály\užitečné podklady\obrázky_scan\2011-02-07\Image0047.JPG">
            <a:extLst>
              <a:ext uri="{FF2B5EF4-FFF2-40B4-BE49-F238E27FC236}">
                <a16:creationId xmlns:a16="http://schemas.microsoft.com/office/drawing/2014/main" id="{F326301C-35A4-A9A3-8D84-4DB505654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10" y="917816"/>
            <a:ext cx="1874044" cy="16525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DATA_DOUBEK\Katedra\studijní materiály\užitečné podklady\obrázky_scan\2011-02-07\Image0047.JPG">
            <a:extLst>
              <a:ext uri="{FF2B5EF4-FFF2-40B4-BE49-F238E27FC236}">
                <a16:creationId xmlns:a16="http://schemas.microsoft.com/office/drawing/2014/main" id="{46B3FE7E-9D24-A1E0-896F-7D07C87E2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88" y="917816"/>
            <a:ext cx="2153840" cy="215384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://www.churchmetal.com/images/SPIN3copy_004.jpg">
            <a:extLst>
              <a:ext uri="{FF2B5EF4-FFF2-40B4-BE49-F238E27FC236}">
                <a16:creationId xmlns:a16="http://schemas.microsoft.com/office/drawing/2014/main" id="{705EBEAF-E2C6-CFC4-B866-04730EB3B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309" y="3133446"/>
            <a:ext cx="2315693" cy="154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E3C60868-4523-A9A5-59A1-AB9D2E015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334" y="954992"/>
            <a:ext cx="1663200" cy="122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40377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Rotační tlačení plechů - </a:t>
            </a:r>
            <a:r>
              <a:rPr lang="cs-CZ" dirty="0" err="1">
                <a:solidFill>
                  <a:schemeClr val="accent1"/>
                </a:solidFill>
              </a:rPr>
              <a:t>kovotlačení</a:t>
            </a: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742ED80-791C-DB7A-6AF6-0D5ADE712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603" y="3322291"/>
            <a:ext cx="2027160" cy="130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AFC099D-BE92-2C57-F9EE-DF61AA20A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3" y="2292903"/>
            <a:ext cx="1813320" cy="12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DATA_DOUBEK\Osobní\VESEC\dílna\metal spinning\true-196x144.png">
            <a:extLst>
              <a:ext uri="{FF2B5EF4-FFF2-40B4-BE49-F238E27FC236}">
                <a16:creationId xmlns:a16="http://schemas.microsoft.com/office/drawing/2014/main" id="{33BDD414-4F8A-6AF3-5E12-FE7121BA2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83" y="929704"/>
            <a:ext cx="1270080" cy="93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DATA_DOUBEK\Osobní\VESEC\dílna\metal spinning\first_stroke-196x144.png">
            <a:extLst>
              <a:ext uri="{FF2B5EF4-FFF2-40B4-BE49-F238E27FC236}">
                <a16:creationId xmlns:a16="http://schemas.microsoft.com/office/drawing/2014/main" id="{CD2665A7-2329-9FF3-E296-7BB7B2995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37" y="1503517"/>
            <a:ext cx="1270080" cy="93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C:\DATA_DOUBEK\Osobní\VESEC\dílna\metal spinning\the_45-195x147.png">
            <a:extLst>
              <a:ext uri="{FF2B5EF4-FFF2-40B4-BE49-F238E27FC236}">
                <a16:creationId xmlns:a16="http://schemas.microsoft.com/office/drawing/2014/main" id="{DF263C93-DA0A-8489-1C87-CDA72C4A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163" y="2091643"/>
            <a:ext cx="1263600" cy="95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C:\DATA_DOUBEK\Osobní\VESEC\dílna\metal spinning\the_shoulder-195x144.png">
            <a:extLst>
              <a:ext uri="{FF2B5EF4-FFF2-40B4-BE49-F238E27FC236}">
                <a16:creationId xmlns:a16="http://schemas.microsoft.com/office/drawing/2014/main" id="{14946812-2AFA-A307-E85F-294A06FBA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23" y="2583637"/>
            <a:ext cx="1263600" cy="93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C:\DATA_DOUBEK\Osobní\VESEC\dílna\metal spinning\trim-195x146.png">
            <a:extLst>
              <a:ext uri="{FF2B5EF4-FFF2-40B4-BE49-F238E27FC236}">
                <a16:creationId xmlns:a16="http://schemas.microsoft.com/office/drawing/2014/main" id="{0FF5737E-26D8-A179-4597-C630EE33F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165" y="3144490"/>
            <a:ext cx="1263600" cy="94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C:\DATA_DOUBEK\Osobní\VESEC\dílna\metal spinning\satin_finish-195x144.png">
            <a:extLst>
              <a:ext uri="{FF2B5EF4-FFF2-40B4-BE49-F238E27FC236}">
                <a16:creationId xmlns:a16="http://schemas.microsoft.com/office/drawing/2014/main" id="{5E0DD85B-0CEB-1433-A778-D36531427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283" y="3798772"/>
            <a:ext cx="1263600" cy="93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:\DATA_DOUBEK\Osobní\VESEC\dílna\metal spinning\quick_look-225x187.png">
            <a:extLst>
              <a:ext uri="{FF2B5EF4-FFF2-40B4-BE49-F238E27FC236}">
                <a16:creationId xmlns:a16="http://schemas.microsoft.com/office/drawing/2014/main" id="{36B861C0-813C-1081-8D29-7FC66F9D9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414" y="1015847"/>
            <a:ext cx="1952640" cy="162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délník 3">
            <a:extLst>
              <a:ext uri="{FF2B5EF4-FFF2-40B4-BE49-F238E27FC236}">
                <a16:creationId xmlns:a16="http://schemas.microsoft.com/office/drawing/2014/main" id="{126D9C5B-D60E-CD71-59AA-B4A84F093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3555" y="3849857"/>
            <a:ext cx="1522048" cy="24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09" tIns="31105" rIns="62209" bIns="31105">
            <a:spAutoFit/>
          </a:bodyPr>
          <a:lstStyle/>
          <a:p>
            <a:r>
              <a:rPr lang="cs-CZ" altLang="cs-CZ" sz="1200" b="1" dirty="0">
                <a:solidFill>
                  <a:srgbClr val="660033"/>
                </a:solidFill>
                <a:cs typeface="Tahoma" pitchFamily="34" charset="0"/>
              </a:rPr>
              <a:t>Strojní </a:t>
            </a:r>
            <a:r>
              <a:rPr lang="cs-CZ" altLang="cs-CZ" sz="1200" b="1" dirty="0" err="1">
                <a:solidFill>
                  <a:srgbClr val="660033"/>
                </a:solidFill>
                <a:cs typeface="Tahoma" pitchFamily="34" charset="0"/>
              </a:rPr>
              <a:t>kovotlačení</a:t>
            </a:r>
            <a:endParaRPr lang="cs-CZ" altLang="cs-CZ" sz="1200" b="1" dirty="0">
              <a:solidFill>
                <a:srgbClr val="660033"/>
              </a:solidFill>
              <a:cs typeface="Tahoma" pitchFamily="34" charset="0"/>
            </a:endParaRPr>
          </a:p>
        </p:txBody>
      </p:sp>
      <p:sp>
        <p:nvSpPr>
          <p:cNvPr id="17" name="Obdélník 3">
            <a:extLst>
              <a:ext uri="{FF2B5EF4-FFF2-40B4-BE49-F238E27FC236}">
                <a16:creationId xmlns:a16="http://schemas.microsoft.com/office/drawing/2014/main" id="{CCA9A940-1118-6806-F539-C03A1D56B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586" y="2740519"/>
            <a:ext cx="1522048" cy="24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09" tIns="31105" rIns="62209" bIns="31105">
            <a:spAutoFit/>
          </a:bodyPr>
          <a:lstStyle/>
          <a:p>
            <a:r>
              <a:rPr lang="cs-CZ" altLang="cs-CZ" sz="1200" b="1" dirty="0">
                <a:solidFill>
                  <a:srgbClr val="660033"/>
                </a:solidFill>
                <a:cs typeface="Tahoma" pitchFamily="34" charset="0"/>
              </a:rPr>
              <a:t>Ruční </a:t>
            </a:r>
            <a:r>
              <a:rPr lang="cs-CZ" altLang="cs-CZ" sz="1200" b="1" dirty="0" err="1">
                <a:solidFill>
                  <a:srgbClr val="660033"/>
                </a:solidFill>
                <a:cs typeface="Tahoma" pitchFamily="34" charset="0"/>
              </a:rPr>
              <a:t>kovotlačení</a:t>
            </a:r>
            <a:endParaRPr lang="cs-CZ" altLang="cs-CZ" sz="1200" b="1" dirty="0">
              <a:solidFill>
                <a:srgbClr val="660033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08010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Nekonvenční metody tažení</a:t>
            </a:r>
          </a:p>
        </p:txBody>
      </p:sp>
      <p:pic>
        <p:nvPicPr>
          <p:cNvPr id="4" name="Picture 33">
            <a:extLst>
              <a:ext uri="{FF2B5EF4-FFF2-40B4-BE49-F238E27FC236}">
                <a16:creationId xmlns:a16="http://schemas.microsoft.com/office/drawing/2014/main" id="{F568FBE7-D14D-3C86-378F-5930D91AD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"/>
          <a:stretch/>
        </p:blipFill>
        <p:spPr bwMode="auto">
          <a:xfrm>
            <a:off x="1681380" y="882677"/>
            <a:ext cx="6173280" cy="379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E6685C1-8361-583D-8DD0-3AF8FCCA1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726" y="2777748"/>
            <a:ext cx="3432240" cy="175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11">
            <a:extLst>
              <a:ext uri="{FF2B5EF4-FFF2-40B4-BE49-F238E27FC236}">
                <a16:creationId xmlns:a16="http://schemas.microsoft.com/office/drawing/2014/main" id="{31CEC6CB-225B-3254-A700-E08F2187C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002" y="4517166"/>
            <a:ext cx="4819389" cy="23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492" tIns="24492" rIns="24492" bIns="24492">
            <a:spAutoFit/>
          </a:bodyPr>
          <a:lstStyle/>
          <a:p>
            <a:pPr>
              <a:buClr>
                <a:srgbClr val="0000CC"/>
              </a:buClr>
            </a:pPr>
            <a:r>
              <a:rPr lang="cs-CZ" altLang="cs-CZ" sz="1200" b="1" dirty="0">
                <a:solidFill>
                  <a:srgbClr val="660033"/>
                </a:solidFill>
                <a:cs typeface="Tahoma" pitchFamily="34" charset="0"/>
                <a:sym typeface="Symbol" pitchFamily="18" charset="2"/>
              </a:rPr>
              <a:t>Napjatost  : tváření nepevným nástrojem x konvenční tváření</a:t>
            </a:r>
            <a:endParaRPr lang="cs-CZ" altLang="cs-CZ" sz="1200" b="1" dirty="0">
              <a:solidFill>
                <a:srgbClr val="660033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98317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Tažení pryží – metoda </a:t>
            </a:r>
            <a:r>
              <a:rPr lang="cs-CZ" dirty="0" err="1">
                <a:solidFill>
                  <a:schemeClr val="accent1"/>
                </a:solidFill>
              </a:rPr>
              <a:t>Guerin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823E31A-7B1E-FE15-A626-2DE6E384A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Nejstarší technologie s využitím pryže (1872)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Původně pro stříhání </a:t>
            </a:r>
            <a:r>
              <a:rPr lang="cs-CZ" altLang="cs-CZ" sz="1400" dirty="0" err="1">
                <a:latin typeface="Calibri" pitchFamily="34" charset="0"/>
                <a:cs typeface="Calibri" pitchFamily="34" charset="0"/>
              </a:rPr>
              <a:t>Sn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fólií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Tažnice je tvořena pryžovým blokem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Max. hloubka tažení cca 40 mm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Max. velikost plechu cca 1,5 x 800 x 800 mm </a:t>
            </a:r>
          </a:p>
        </p:txBody>
      </p:sp>
      <p:pic>
        <p:nvPicPr>
          <p:cNvPr id="8" name="Picture 4" descr="Guerin nástroj + popisky">
            <a:extLst>
              <a:ext uri="{FF2B5EF4-FFF2-40B4-BE49-F238E27FC236}">
                <a16:creationId xmlns:a16="http://schemas.microsoft.com/office/drawing/2014/main" id="{BCA288C0-3524-BFEB-DEA8-226E23DA6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854" y="2863124"/>
            <a:ext cx="4193640" cy="197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11">
            <a:extLst>
              <a:ext uri="{FF2B5EF4-FFF2-40B4-BE49-F238E27FC236}">
                <a16:creationId xmlns:a16="http://schemas.microsoft.com/office/drawing/2014/main" id="{1FEE3CC9-6984-EFC2-6853-0903E041C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5804" y="4529467"/>
            <a:ext cx="1719541" cy="21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997" tIns="26997" rIns="26997" bIns="26997">
            <a:spAutoFit/>
          </a:bodyPr>
          <a:lstStyle/>
          <a:p>
            <a:pPr algn="ctr">
              <a:buClr>
                <a:srgbClr val="0000CC"/>
              </a:buClr>
            </a:pPr>
            <a:r>
              <a:rPr lang="cs-CZ" altLang="cs-CZ" sz="1050" b="1" dirty="0">
                <a:solidFill>
                  <a:srgbClr val="660033"/>
                </a:solidFill>
                <a:sym typeface="Symbol" pitchFamily="18" charset="2"/>
              </a:rPr>
              <a:t>Místní zvýšení tlaku pryže</a:t>
            </a:r>
          </a:p>
        </p:txBody>
      </p:sp>
      <p:pic>
        <p:nvPicPr>
          <p:cNvPr id="10" name="Picture 1" descr="Guerin princip">
            <a:extLst>
              <a:ext uri="{FF2B5EF4-FFF2-40B4-BE49-F238E27FC236}">
                <a16:creationId xmlns:a16="http://schemas.microsoft.com/office/drawing/2014/main" id="{89FF3A8E-6320-04E8-3F0E-9A3D84607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584" y="1074289"/>
            <a:ext cx="3074760" cy="161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F7855F25-DA15-EA1C-6FAF-77CDFDA09D96}"/>
              </a:ext>
            </a:extLst>
          </p:cNvPr>
          <p:cNvGrpSpPr/>
          <p:nvPr/>
        </p:nvGrpSpPr>
        <p:grpSpPr>
          <a:xfrm>
            <a:off x="7634498" y="2863124"/>
            <a:ext cx="1163160" cy="1648647"/>
            <a:chOff x="7269120" y="4399138"/>
            <a:chExt cx="1550880" cy="2198196"/>
          </a:xfrm>
        </p:grpSpPr>
        <p:pic>
          <p:nvPicPr>
            <p:cNvPr id="12" name="Picture 2" descr="Guerin spešl příslušenství">
              <a:extLst>
                <a:ext uri="{FF2B5EF4-FFF2-40B4-BE49-F238E27FC236}">
                  <a16:creationId xmlns:a16="http://schemas.microsoft.com/office/drawing/2014/main" id="{E03F917D-F7C8-2A53-8B6A-0CAA66CF8E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0720" y="4399138"/>
              <a:ext cx="1529280" cy="1118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Guerin spešl příslušenství">
              <a:extLst>
                <a:ext uri="{FF2B5EF4-FFF2-40B4-BE49-F238E27FC236}">
                  <a16:creationId xmlns:a16="http://schemas.microsoft.com/office/drawing/2014/main" id="{B2743C12-352D-86E8-8B32-A41ECEA528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9120" y="5458174"/>
              <a:ext cx="1550880" cy="113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19DBED4D-B966-FE4F-234E-B557BAB74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2" y="2374063"/>
            <a:ext cx="2711880" cy="111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94795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Tváření vnitřním přetlakem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407AC2D-8D23-3A2F-17F1-B9B30285A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Pro polouzavřené výrobky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Fitinky, kolena, trubky ad.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Kapalina přímo ve styku z tvářeným materiálem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Nutné dobré utěsnění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Kapalina působí i v místech, kde se běžně </a:t>
            </a:r>
          </a:p>
          <a:p>
            <a:pPr marL="114300" indent="0" eaLnBrk="1">
              <a:lnSpc>
                <a:spcPct val="100000"/>
              </a:lnSpc>
              <a:buNone/>
              <a:tabLst>
                <a:tab pos="444500" algn="l"/>
              </a:tabLst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	dotýká polotovar s nástrojem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Tlaky řádově 100 až 1000 </a:t>
            </a:r>
            <a:r>
              <a:rPr lang="cs-CZ" altLang="cs-CZ" sz="1400" dirty="0" err="1">
                <a:latin typeface="Calibri" pitchFamily="34" charset="0"/>
                <a:cs typeface="Calibri" pitchFamily="34" charset="0"/>
              </a:rPr>
              <a:t>MPa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Většinou kombinace kapalina + mechanika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085D8E7-2D75-729B-18EA-7624068FE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37" y="884062"/>
            <a:ext cx="3498120" cy="367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5E0DA4B-0F06-F59A-74BF-7728C332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2" y="3065065"/>
            <a:ext cx="864341" cy="159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7EDD830-9239-A10E-5402-6CD6C7354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88" y="4056915"/>
            <a:ext cx="1110240" cy="69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26CAED3-347B-33D5-7C51-1C2D6DF02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92" y="4138978"/>
            <a:ext cx="1814400" cy="54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26E73D1A-314A-B159-8BBB-A9835C3C0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3995" r="4170" b="4128"/>
          <a:stretch>
            <a:fillRect/>
          </a:stretch>
        </p:blipFill>
        <p:spPr bwMode="auto">
          <a:xfrm>
            <a:off x="1547287" y="3385353"/>
            <a:ext cx="1772280" cy="127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7">
            <a:extLst>
              <a:ext uri="{FF2B5EF4-FFF2-40B4-BE49-F238E27FC236}">
                <a16:creationId xmlns:a16="http://schemas.microsoft.com/office/drawing/2014/main" id="{4956B448-3BE7-4112-F04F-8FEA20A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4748" y="4572027"/>
            <a:ext cx="1060184" cy="2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2209" tIns="31105" rIns="62209" bIns="31105">
            <a:spAutoFit/>
          </a:bodyPr>
          <a:lstStyle/>
          <a:p>
            <a:pPr>
              <a:buClr>
                <a:srgbClr val="660033"/>
              </a:buClr>
            </a:pPr>
            <a:r>
              <a:rPr lang="cs-CZ" altLang="cs-CZ" sz="1050" b="1" dirty="0">
                <a:solidFill>
                  <a:srgbClr val="660033"/>
                </a:solidFill>
              </a:rPr>
              <a:t>Princip výroby</a:t>
            </a:r>
          </a:p>
        </p:txBody>
      </p:sp>
    </p:spTree>
    <p:extLst>
      <p:ext uri="{BB962C8B-B14F-4D97-AF65-F5344CB8AC3E}">
        <p14:creationId xmlns:p14="http://schemas.microsoft.com/office/powerpoint/2010/main" val="212574119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Tváření vnitřním přetlakem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661F7A62-66E7-1DD6-3E78-62F3B67C61D0}"/>
              </a:ext>
            </a:extLst>
          </p:cNvPr>
          <p:cNvGrpSpPr/>
          <p:nvPr/>
        </p:nvGrpSpPr>
        <p:grpSpPr>
          <a:xfrm>
            <a:off x="3641976" y="1116598"/>
            <a:ext cx="4320125" cy="3130154"/>
            <a:chOff x="3342560" y="1450975"/>
            <a:chExt cx="5760166" cy="4173538"/>
          </a:xfrm>
        </p:grpSpPr>
        <p:grpSp>
          <p:nvGrpSpPr>
            <p:cNvPr id="8" name="Group 46">
              <a:extLst>
                <a:ext uri="{FF2B5EF4-FFF2-40B4-BE49-F238E27FC236}">
                  <a16:creationId xmlns:a16="http://schemas.microsoft.com/office/drawing/2014/main" id="{1CBEABDD-9665-7A02-E598-A2F958BDA7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59538" y="1450975"/>
              <a:ext cx="2633663" cy="1101725"/>
              <a:chOff x="3039" y="816"/>
              <a:chExt cx="1659" cy="694"/>
            </a:xfrm>
          </p:grpSpPr>
          <p:grpSp>
            <p:nvGrpSpPr>
              <p:cNvPr id="285" name="Group 47">
                <a:extLst>
                  <a:ext uri="{FF2B5EF4-FFF2-40B4-BE49-F238E27FC236}">
                    <a16:creationId xmlns:a16="http://schemas.microsoft.com/office/drawing/2014/main" id="{64247D44-2B1B-A456-E7EF-AC210F7CE0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7" y="998"/>
                <a:ext cx="1511" cy="512"/>
                <a:chOff x="3216" y="477"/>
                <a:chExt cx="1968" cy="667"/>
              </a:xfrm>
            </p:grpSpPr>
            <p:grpSp>
              <p:nvGrpSpPr>
                <p:cNvPr id="288" name="Group 48">
                  <a:extLst>
                    <a:ext uri="{FF2B5EF4-FFF2-40B4-BE49-F238E27FC236}">
                      <a16:creationId xmlns:a16="http://schemas.microsoft.com/office/drawing/2014/main" id="{CE154CAC-1C76-1D1B-FA64-DA379840C5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44" y="477"/>
                  <a:ext cx="1313" cy="339"/>
                  <a:chOff x="2341" y="1152"/>
                  <a:chExt cx="2741" cy="708"/>
                </a:xfrm>
              </p:grpSpPr>
              <p:sp>
                <p:nvSpPr>
                  <p:cNvPr id="322" name="Freeform 49">
                    <a:extLst>
                      <a:ext uri="{FF2B5EF4-FFF2-40B4-BE49-F238E27FC236}">
                        <a16:creationId xmlns:a16="http://schemas.microsoft.com/office/drawing/2014/main" id="{82EE3DF5-FC5D-5717-D053-B745FE8EBD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1166"/>
                    <a:ext cx="2719" cy="683"/>
                  </a:xfrm>
                  <a:custGeom>
                    <a:avLst/>
                    <a:gdLst>
                      <a:gd name="T0" fmla="*/ 0 w 5438"/>
                      <a:gd name="T1" fmla="*/ 0 h 1365"/>
                      <a:gd name="T2" fmla="*/ 2719 w 5438"/>
                      <a:gd name="T3" fmla="*/ 0 h 1365"/>
                      <a:gd name="T4" fmla="*/ 2719 w 5438"/>
                      <a:gd name="T5" fmla="*/ 682 h 1365"/>
                      <a:gd name="T6" fmla="*/ 1 w 5438"/>
                      <a:gd name="T7" fmla="*/ 683 h 1365"/>
                      <a:gd name="T8" fmla="*/ 0 w 5438"/>
                      <a:gd name="T9" fmla="*/ 0 h 1365"/>
                      <a:gd name="T10" fmla="*/ 0 w 5438"/>
                      <a:gd name="T11" fmla="*/ 0 h 136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438" h="1365">
                        <a:moveTo>
                          <a:pt x="0" y="0"/>
                        </a:moveTo>
                        <a:lnTo>
                          <a:pt x="5438" y="0"/>
                        </a:lnTo>
                        <a:lnTo>
                          <a:pt x="5438" y="1364"/>
                        </a:lnTo>
                        <a:lnTo>
                          <a:pt x="1" y="13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23" name="Freeform 50">
                    <a:extLst>
                      <a:ext uri="{FF2B5EF4-FFF2-40B4-BE49-F238E27FC236}">
                        <a16:creationId xmlns:a16="http://schemas.microsoft.com/office/drawing/2014/main" id="{5BAE6404-D755-7F94-9D97-1FCD66D22C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3" y="1156"/>
                    <a:ext cx="2739" cy="704"/>
                  </a:xfrm>
                  <a:custGeom>
                    <a:avLst/>
                    <a:gdLst>
                      <a:gd name="T0" fmla="*/ 10 w 5479"/>
                      <a:gd name="T1" fmla="*/ 0 h 1409"/>
                      <a:gd name="T2" fmla="*/ 10 w 5479"/>
                      <a:gd name="T3" fmla="*/ 22 h 1409"/>
                      <a:gd name="T4" fmla="*/ 2718 w 5479"/>
                      <a:gd name="T5" fmla="*/ 22 h 1409"/>
                      <a:gd name="T6" fmla="*/ 2718 w 5479"/>
                      <a:gd name="T7" fmla="*/ 683 h 1409"/>
                      <a:gd name="T8" fmla="*/ 21 w 5479"/>
                      <a:gd name="T9" fmla="*/ 683 h 1409"/>
                      <a:gd name="T10" fmla="*/ 0 w 5479"/>
                      <a:gd name="T11" fmla="*/ 704 h 1409"/>
                      <a:gd name="T12" fmla="*/ 2739 w 5479"/>
                      <a:gd name="T13" fmla="*/ 703 h 1409"/>
                      <a:gd name="T14" fmla="*/ 2739 w 5479"/>
                      <a:gd name="T15" fmla="*/ 0 h 1409"/>
                      <a:gd name="T16" fmla="*/ 10 w 5479"/>
                      <a:gd name="T17" fmla="*/ 0 h 140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5479" h="1409">
                        <a:moveTo>
                          <a:pt x="20" y="0"/>
                        </a:moveTo>
                        <a:lnTo>
                          <a:pt x="20" y="44"/>
                        </a:lnTo>
                        <a:lnTo>
                          <a:pt x="5436" y="44"/>
                        </a:lnTo>
                        <a:lnTo>
                          <a:pt x="5436" y="1366"/>
                        </a:lnTo>
                        <a:lnTo>
                          <a:pt x="42" y="1366"/>
                        </a:lnTo>
                        <a:lnTo>
                          <a:pt x="0" y="1409"/>
                        </a:lnTo>
                        <a:lnTo>
                          <a:pt x="5479" y="1407"/>
                        </a:lnTo>
                        <a:lnTo>
                          <a:pt x="5478" y="0"/>
                        </a:lnTo>
                        <a:lnTo>
                          <a:pt x="2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24" name="Freeform 51">
                    <a:extLst>
                      <a:ext uri="{FF2B5EF4-FFF2-40B4-BE49-F238E27FC236}">
                        <a16:creationId xmlns:a16="http://schemas.microsoft.com/office/drawing/2014/main" id="{0822B6A3-B8F6-ADD3-48F4-3008E9060B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1" y="1156"/>
                    <a:ext cx="22" cy="704"/>
                  </a:xfrm>
                  <a:custGeom>
                    <a:avLst/>
                    <a:gdLst>
                      <a:gd name="T0" fmla="*/ 22 w 44"/>
                      <a:gd name="T1" fmla="*/ 683 h 1409"/>
                      <a:gd name="T2" fmla="*/ 22 w 44"/>
                      <a:gd name="T3" fmla="*/ 22 h 1409"/>
                      <a:gd name="T4" fmla="*/ 11 w 44"/>
                      <a:gd name="T5" fmla="*/ 0 h 1409"/>
                      <a:gd name="T6" fmla="*/ 0 w 44"/>
                      <a:gd name="T7" fmla="*/ 0 h 1409"/>
                      <a:gd name="T8" fmla="*/ 1 w 44"/>
                      <a:gd name="T9" fmla="*/ 704 h 1409"/>
                      <a:gd name="T10" fmla="*/ 22 w 44"/>
                      <a:gd name="T11" fmla="*/ 683 h 140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4" h="1409">
                        <a:moveTo>
                          <a:pt x="44" y="1366"/>
                        </a:moveTo>
                        <a:lnTo>
                          <a:pt x="44" y="44"/>
                        </a:lnTo>
                        <a:lnTo>
                          <a:pt x="22" y="0"/>
                        </a:lnTo>
                        <a:lnTo>
                          <a:pt x="0" y="1"/>
                        </a:lnTo>
                        <a:lnTo>
                          <a:pt x="2" y="1409"/>
                        </a:lnTo>
                        <a:lnTo>
                          <a:pt x="44" y="136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25" name="Freeform 52">
                    <a:extLst>
                      <a:ext uri="{FF2B5EF4-FFF2-40B4-BE49-F238E27FC236}">
                        <a16:creationId xmlns:a16="http://schemas.microsoft.com/office/drawing/2014/main" id="{F5D1C1C4-FADC-DF03-3A2C-87044C5BAC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1152"/>
                    <a:ext cx="2719" cy="453"/>
                  </a:xfrm>
                  <a:custGeom>
                    <a:avLst/>
                    <a:gdLst>
                      <a:gd name="T0" fmla="*/ 0 w 5438"/>
                      <a:gd name="T1" fmla="*/ 0 h 907"/>
                      <a:gd name="T2" fmla="*/ 2718 w 5438"/>
                      <a:gd name="T3" fmla="*/ 0 h 907"/>
                      <a:gd name="T4" fmla="*/ 2719 w 5438"/>
                      <a:gd name="T5" fmla="*/ 453 h 907"/>
                      <a:gd name="T6" fmla="*/ 2703 w 5438"/>
                      <a:gd name="T7" fmla="*/ 453 h 907"/>
                      <a:gd name="T8" fmla="*/ 2659 w 5438"/>
                      <a:gd name="T9" fmla="*/ 453 h 907"/>
                      <a:gd name="T10" fmla="*/ 2593 w 5438"/>
                      <a:gd name="T11" fmla="*/ 453 h 907"/>
                      <a:gd name="T12" fmla="*/ 2508 w 5438"/>
                      <a:gd name="T13" fmla="*/ 453 h 907"/>
                      <a:gd name="T14" fmla="*/ 2411 w 5438"/>
                      <a:gd name="T15" fmla="*/ 453 h 907"/>
                      <a:gd name="T16" fmla="*/ 2307 w 5438"/>
                      <a:gd name="T17" fmla="*/ 453 h 907"/>
                      <a:gd name="T18" fmla="*/ 2201 w 5438"/>
                      <a:gd name="T19" fmla="*/ 453 h 907"/>
                      <a:gd name="T20" fmla="*/ 2097 w 5438"/>
                      <a:gd name="T21" fmla="*/ 453 h 907"/>
                      <a:gd name="T22" fmla="*/ 2001 w 5438"/>
                      <a:gd name="T23" fmla="*/ 453 h 907"/>
                      <a:gd name="T24" fmla="*/ 1918 w 5438"/>
                      <a:gd name="T25" fmla="*/ 453 h 907"/>
                      <a:gd name="T26" fmla="*/ 1854 w 5438"/>
                      <a:gd name="T27" fmla="*/ 453 h 907"/>
                      <a:gd name="T28" fmla="*/ 1813 w 5438"/>
                      <a:gd name="T29" fmla="*/ 453 h 907"/>
                      <a:gd name="T30" fmla="*/ 1784 w 5438"/>
                      <a:gd name="T31" fmla="*/ 450 h 907"/>
                      <a:gd name="T32" fmla="*/ 1753 w 5438"/>
                      <a:gd name="T33" fmla="*/ 443 h 907"/>
                      <a:gd name="T34" fmla="*/ 1719 w 5438"/>
                      <a:gd name="T35" fmla="*/ 432 h 907"/>
                      <a:gd name="T36" fmla="*/ 1684 w 5438"/>
                      <a:gd name="T37" fmla="*/ 418 h 907"/>
                      <a:gd name="T38" fmla="*/ 1646 w 5438"/>
                      <a:gd name="T39" fmla="*/ 402 h 907"/>
                      <a:gd name="T40" fmla="*/ 1608 w 5438"/>
                      <a:gd name="T41" fmla="*/ 386 h 907"/>
                      <a:gd name="T42" fmla="*/ 1568 w 5438"/>
                      <a:gd name="T43" fmla="*/ 369 h 907"/>
                      <a:gd name="T44" fmla="*/ 1527 w 5438"/>
                      <a:gd name="T45" fmla="*/ 353 h 907"/>
                      <a:gd name="T46" fmla="*/ 1485 w 5438"/>
                      <a:gd name="T47" fmla="*/ 339 h 907"/>
                      <a:gd name="T48" fmla="*/ 1443 w 5438"/>
                      <a:gd name="T49" fmla="*/ 328 h 907"/>
                      <a:gd name="T50" fmla="*/ 1402 w 5438"/>
                      <a:gd name="T51" fmla="*/ 321 h 907"/>
                      <a:gd name="T52" fmla="*/ 1360 w 5438"/>
                      <a:gd name="T53" fmla="*/ 318 h 907"/>
                      <a:gd name="T54" fmla="*/ 1319 w 5438"/>
                      <a:gd name="T55" fmla="*/ 321 h 907"/>
                      <a:gd name="T56" fmla="*/ 1278 w 5438"/>
                      <a:gd name="T57" fmla="*/ 328 h 907"/>
                      <a:gd name="T58" fmla="*/ 1237 w 5438"/>
                      <a:gd name="T59" fmla="*/ 339 h 907"/>
                      <a:gd name="T60" fmla="*/ 1196 w 5438"/>
                      <a:gd name="T61" fmla="*/ 353 h 907"/>
                      <a:gd name="T62" fmla="*/ 1156 w 5438"/>
                      <a:gd name="T63" fmla="*/ 369 h 907"/>
                      <a:gd name="T64" fmla="*/ 1116 w 5438"/>
                      <a:gd name="T65" fmla="*/ 386 h 907"/>
                      <a:gd name="T66" fmla="*/ 1078 w 5438"/>
                      <a:gd name="T67" fmla="*/ 402 h 907"/>
                      <a:gd name="T68" fmla="*/ 1040 w 5438"/>
                      <a:gd name="T69" fmla="*/ 418 h 907"/>
                      <a:gd name="T70" fmla="*/ 1003 w 5438"/>
                      <a:gd name="T71" fmla="*/ 432 h 907"/>
                      <a:gd name="T72" fmla="*/ 968 w 5438"/>
                      <a:gd name="T73" fmla="*/ 443 h 907"/>
                      <a:gd name="T74" fmla="*/ 935 w 5438"/>
                      <a:gd name="T75" fmla="*/ 450 h 907"/>
                      <a:gd name="T76" fmla="*/ 902 w 5438"/>
                      <a:gd name="T77" fmla="*/ 453 h 907"/>
                      <a:gd name="T78" fmla="*/ 0 w 5438"/>
                      <a:gd name="T79" fmla="*/ 453 h 907"/>
                      <a:gd name="T80" fmla="*/ 0 w 5438"/>
                      <a:gd name="T81" fmla="*/ 0 h 907"/>
                      <a:gd name="T82" fmla="*/ 0 w 5438"/>
                      <a:gd name="T83" fmla="*/ 0 h 90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5438" h="907">
                        <a:moveTo>
                          <a:pt x="0" y="0"/>
                        </a:moveTo>
                        <a:lnTo>
                          <a:pt x="5436" y="0"/>
                        </a:lnTo>
                        <a:lnTo>
                          <a:pt x="5438" y="906"/>
                        </a:lnTo>
                        <a:lnTo>
                          <a:pt x="5405" y="907"/>
                        </a:lnTo>
                        <a:lnTo>
                          <a:pt x="5318" y="907"/>
                        </a:lnTo>
                        <a:lnTo>
                          <a:pt x="5185" y="907"/>
                        </a:lnTo>
                        <a:lnTo>
                          <a:pt x="5016" y="907"/>
                        </a:lnTo>
                        <a:lnTo>
                          <a:pt x="4822" y="907"/>
                        </a:lnTo>
                        <a:lnTo>
                          <a:pt x="4614" y="907"/>
                        </a:lnTo>
                        <a:lnTo>
                          <a:pt x="4401" y="907"/>
                        </a:lnTo>
                        <a:lnTo>
                          <a:pt x="4193" y="907"/>
                        </a:lnTo>
                        <a:lnTo>
                          <a:pt x="4002" y="907"/>
                        </a:lnTo>
                        <a:lnTo>
                          <a:pt x="3836" y="907"/>
                        </a:lnTo>
                        <a:lnTo>
                          <a:pt x="3708" y="907"/>
                        </a:lnTo>
                        <a:lnTo>
                          <a:pt x="3626" y="906"/>
                        </a:lnTo>
                        <a:lnTo>
                          <a:pt x="3567" y="901"/>
                        </a:lnTo>
                        <a:lnTo>
                          <a:pt x="3505" y="886"/>
                        </a:lnTo>
                        <a:lnTo>
                          <a:pt x="3438" y="864"/>
                        </a:lnTo>
                        <a:lnTo>
                          <a:pt x="3367" y="837"/>
                        </a:lnTo>
                        <a:lnTo>
                          <a:pt x="3292" y="804"/>
                        </a:lnTo>
                        <a:lnTo>
                          <a:pt x="3215" y="772"/>
                        </a:lnTo>
                        <a:lnTo>
                          <a:pt x="3135" y="739"/>
                        </a:lnTo>
                        <a:lnTo>
                          <a:pt x="3053" y="706"/>
                        </a:lnTo>
                        <a:lnTo>
                          <a:pt x="2970" y="679"/>
                        </a:lnTo>
                        <a:lnTo>
                          <a:pt x="2886" y="657"/>
                        </a:lnTo>
                        <a:lnTo>
                          <a:pt x="2803" y="642"/>
                        </a:lnTo>
                        <a:lnTo>
                          <a:pt x="2720" y="636"/>
                        </a:lnTo>
                        <a:lnTo>
                          <a:pt x="2637" y="642"/>
                        </a:lnTo>
                        <a:lnTo>
                          <a:pt x="2556" y="657"/>
                        </a:lnTo>
                        <a:lnTo>
                          <a:pt x="2473" y="679"/>
                        </a:lnTo>
                        <a:lnTo>
                          <a:pt x="2391" y="706"/>
                        </a:lnTo>
                        <a:lnTo>
                          <a:pt x="2311" y="739"/>
                        </a:lnTo>
                        <a:lnTo>
                          <a:pt x="2232" y="772"/>
                        </a:lnTo>
                        <a:lnTo>
                          <a:pt x="2155" y="804"/>
                        </a:lnTo>
                        <a:lnTo>
                          <a:pt x="2080" y="837"/>
                        </a:lnTo>
                        <a:lnTo>
                          <a:pt x="2006" y="864"/>
                        </a:lnTo>
                        <a:lnTo>
                          <a:pt x="1936" y="886"/>
                        </a:lnTo>
                        <a:lnTo>
                          <a:pt x="1869" y="901"/>
                        </a:lnTo>
                        <a:lnTo>
                          <a:pt x="1804" y="906"/>
                        </a:lnTo>
                        <a:lnTo>
                          <a:pt x="0" y="9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26" name="Freeform 53">
                    <a:extLst>
                      <a:ext uri="{FF2B5EF4-FFF2-40B4-BE49-F238E27FC236}">
                        <a16:creationId xmlns:a16="http://schemas.microsoft.com/office/drawing/2014/main" id="{9570EFDA-2DBF-91EE-0AA5-B93BDB52A3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1156"/>
                    <a:ext cx="2730" cy="475"/>
                  </a:xfrm>
                  <a:custGeom>
                    <a:avLst/>
                    <a:gdLst>
                      <a:gd name="T0" fmla="*/ 0 w 5459"/>
                      <a:gd name="T1" fmla="*/ 0 h 951"/>
                      <a:gd name="T2" fmla="*/ 0 w 5459"/>
                      <a:gd name="T3" fmla="*/ 22 h 951"/>
                      <a:gd name="T4" fmla="*/ 2708 w 5459"/>
                      <a:gd name="T5" fmla="*/ 22 h 951"/>
                      <a:gd name="T6" fmla="*/ 2708 w 5459"/>
                      <a:gd name="T7" fmla="*/ 453 h 951"/>
                      <a:gd name="T8" fmla="*/ 2703 w 5459"/>
                      <a:gd name="T9" fmla="*/ 453 h 951"/>
                      <a:gd name="T10" fmla="*/ 2703 w 5459"/>
                      <a:gd name="T11" fmla="*/ 475 h 951"/>
                      <a:gd name="T12" fmla="*/ 2730 w 5459"/>
                      <a:gd name="T13" fmla="*/ 474 h 951"/>
                      <a:gd name="T14" fmla="*/ 2729 w 5459"/>
                      <a:gd name="T15" fmla="*/ 0 h 951"/>
                      <a:gd name="T16" fmla="*/ 0 w 5459"/>
                      <a:gd name="T17" fmla="*/ 0 h 95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5459" h="951">
                        <a:moveTo>
                          <a:pt x="0" y="0"/>
                        </a:moveTo>
                        <a:lnTo>
                          <a:pt x="0" y="44"/>
                        </a:lnTo>
                        <a:lnTo>
                          <a:pt x="5416" y="44"/>
                        </a:lnTo>
                        <a:lnTo>
                          <a:pt x="5416" y="907"/>
                        </a:lnTo>
                        <a:lnTo>
                          <a:pt x="5405" y="907"/>
                        </a:lnTo>
                        <a:lnTo>
                          <a:pt x="5405" y="951"/>
                        </a:lnTo>
                        <a:lnTo>
                          <a:pt x="5459" y="949"/>
                        </a:lnTo>
                        <a:lnTo>
                          <a:pt x="545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27" name="Freeform 54">
                    <a:extLst>
                      <a:ext uri="{FF2B5EF4-FFF2-40B4-BE49-F238E27FC236}">
                        <a16:creationId xmlns:a16="http://schemas.microsoft.com/office/drawing/2014/main" id="{1C07B777-6058-36E4-C2E7-9E13F47B2E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1" y="1156"/>
                    <a:ext cx="2714" cy="475"/>
                  </a:xfrm>
                  <a:custGeom>
                    <a:avLst/>
                    <a:gdLst>
                      <a:gd name="T0" fmla="*/ 2714 w 5427"/>
                      <a:gd name="T1" fmla="*/ 453 h 951"/>
                      <a:gd name="T2" fmla="*/ 1865 w 5427"/>
                      <a:gd name="T3" fmla="*/ 453 h 951"/>
                      <a:gd name="T4" fmla="*/ 1825 w 5427"/>
                      <a:gd name="T5" fmla="*/ 453 h 951"/>
                      <a:gd name="T6" fmla="*/ 1795 w 5427"/>
                      <a:gd name="T7" fmla="*/ 450 h 951"/>
                      <a:gd name="T8" fmla="*/ 1768 w 5427"/>
                      <a:gd name="T9" fmla="*/ 443 h 951"/>
                      <a:gd name="T10" fmla="*/ 1737 w 5427"/>
                      <a:gd name="T11" fmla="*/ 434 h 951"/>
                      <a:gd name="T12" fmla="*/ 1703 w 5427"/>
                      <a:gd name="T13" fmla="*/ 420 h 951"/>
                      <a:gd name="T14" fmla="*/ 1661 w 5427"/>
                      <a:gd name="T15" fmla="*/ 403 h 951"/>
                      <a:gd name="T16" fmla="*/ 1623 w 5427"/>
                      <a:gd name="T17" fmla="*/ 386 h 951"/>
                      <a:gd name="T18" fmla="*/ 1583 w 5427"/>
                      <a:gd name="T19" fmla="*/ 370 h 951"/>
                      <a:gd name="T20" fmla="*/ 1548 w 5427"/>
                      <a:gd name="T21" fmla="*/ 356 h 951"/>
                      <a:gd name="T22" fmla="*/ 1501 w 5427"/>
                      <a:gd name="T23" fmla="*/ 340 h 951"/>
                      <a:gd name="T24" fmla="*/ 1451 w 5427"/>
                      <a:gd name="T25" fmla="*/ 328 h 951"/>
                      <a:gd name="T26" fmla="*/ 1415 w 5427"/>
                      <a:gd name="T27" fmla="*/ 321 h 951"/>
                      <a:gd name="T28" fmla="*/ 1372 w 5427"/>
                      <a:gd name="T29" fmla="*/ 318 h 951"/>
                      <a:gd name="T30" fmla="*/ 1328 w 5427"/>
                      <a:gd name="T31" fmla="*/ 321 h 951"/>
                      <a:gd name="T32" fmla="*/ 1293 w 5427"/>
                      <a:gd name="T33" fmla="*/ 328 h 951"/>
                      <a:gd name="T34" fmla="*/ 1243 w 5427"/>
                      <a:gd name="T35" fmla="*/ 340 h 951"/>
                      <a:gd name="T36" fmla="*/ 1197 w 5427"/>
                      <a:gd name="T37" fmla="*/ 356 h 951"/>
                      <a:gd name="T38" fmla="*/ 1163 w 5427"/>
                      <a:gd name="T39" fmla="*/ 370 h 951"/>
                      <a:gd name="T40" fmla="*/ 1123 w 5427"/>
                      <a:gd name="T41" fmla="*/ 386 h 951"/>
                      <a:gd name="T42" fmla="*/ 1085 w 5427"/>
                      <a:gd name="T43" fmla="*/ 403 h 951"/>
                      <a:gd name="T44" fmla="*/ 1044 w 5427"/>
                      <a:gd name="T45" fmla="*/ 420 h 951"/>
                      <a:gd name="T46" fmla="*/ 1008 w 5427"/>
                      <a:gd name="T47" fmla="*/ 433 h 951"/>
                      <a:gd name="T48" fmla="*/ 980 w 5427"/>
                      <a:gd name="T49" fmla="*/ 443 h 951"/>
                      <a:gd name="T50" fmla="*/ 944 w 5427"/>
                      <a:gd name="T51" fmla="*/ 450 h 951"/>
                      <a:gd name="T52" fmla="*/ 913 w 5427"/>
                      <a:gd name="T53" fmla="*/ 453 h 951"/>
                      <a:gd name="T54" fmla="*/ 22 w 5427"/>
                      <a:gd name="T55" fmla="*/ 453 h 951"/>
                      <a:gd name="T56" fmla="*/ 22 w 5427"/>
                      <a:gd name="T57" fmla="*/ 22 h 951"/>
                      <a:gd name="T58" fmla="*/ 11 w 5427"/>
                      <a:gd name="T59" fmla="*/ 0 h 951"/>
                      <a:gd name="T60" fmla="*/ 0 w 5427"/>
                      <a:gd name="T61" fmla="*/ 0 h 951"/>
                      <a:gd name="T62" fmla="*/ 1 w 5427"/>
                      <a:gd name="T63" fmla="*/ 475 h 951"/>
                      <a:gd name="T64" fmla="*/ 914 w 5427"/>
                      <a:gd name="T65" fmla="*/ 475 h 951"/>
                      <a:gd name="T66" fmla="*/ 947 w 5427"/>
                      <a:gd name="T67" fmla="*/ 472 h 951"/>
                      <a:gd name="T68" fmla="*/ 979 w 5427"/>
                      <a:gd name="T69" fmla="*/ 465 h 951"/>
                      <a:gd name="T70" fmla="*/ 1020 w 5427"/>
                      <a:gd name="T71" fmla="*/ 453 h 951"/>
                      <a:gd name="T72" fmla="*/ 1059 w 5427"/>
                      <a:gd name="T73" fmla="*/ 438 h 951"/>
                      <a:gd name="T74" fmla="*/ 1093 w 5427"/>
                      <a:gd name="T75" fmla="*/ 423 h 951"/>
                      <a:gd name="T76" fmla="*/ 1131 w 5427"/>
                      <a:gd name="T77" fmla="*/ 407 h 951"/>
                      <a:gd name="T78" fmla="*/ 1171 w 5427"/>
                      <a:gd name="T79" fmla="*/ 390 h 951"/>
                      <a:gd name="T80" fmla="*/ 1216 w 5427"/>
                      <a:gd name="T81" fmla="*/ 372 h 951"/>
                      <a:gd name="T82" fmla="*/ 1252 w 5427"/>
                      <a:gd name="T83" fmla="*/ 360 h 951"/>
                      <a:gd name="T84" fmla="*/ 1286 w 5427"/>
                      <a:gd name="T85" fmla="*/ 351 h 951"/>
                      <a:gd name="T86" fmla="*/ 1332 w 5427"/>
                      <a:gd name="T87" fmla="*/ 343 h 951"/>
                      <a:gd name="T88" fmla="*/ 1371 w 5427"/>
                      <a:gd name="T89" fmla="*/ 340 h 951"/>
                      <a:gd name="T90" fmla="*/ 1411 w 5427"/>
                      <a:gd name="T91" fmla="*/ 343 h 951"/>
                      <a:gd name="T92" fmla="*/ 1458 w 5427"/>
                      <a:gd name="T93" fmla="*/ 351 h 951"/>
                      <a:gd name="T94" fmla="*/ 1492 w 5427"/>
                      <a:gd name="T95" fmla="*/ 360 h 951"/>
                      <a:gd name="T96" fmla="*/ 1528 w 5427"/>
                      <a:gd name="T97" fmla="*/ 372 h 951"/>
                      <a:gd name="T98" fmla="*/ 1575 w 5427"/>
                      <a:gd name="T99" fmla="*/ 390 h 951"/>
                      <a:gd name="T100" fmla="*/ 1615 w 5427"/>
                      <a:gd name="T101" fmla="*/ 407 h 951"/>
                      <a:gd name="T102" fmla="*/ 1653 w 5427"/>
                      <a:gd name="T103" fmla="*/ 423 h 951"/>
                      <a:gd name="T104" fmla="*/ 1686 w 5427"/>
                      <a:gd name="T105" fmla="*/ 438 h 951"/>
                      <a:gd name="T106" fmla="*/ 1724 w 5427"/>
                      <a:gd name="T107" fmla="*/ 452 h 951"/>
                      <a:gd name="T108" fmla="*/ 1760 w 5427"/>
                      <a:gd name="T109" fmla="*/ 464 h 951"/>
                      <a:gd name="T110" fmla="*/ 1795 w 5427"/>
                      <a:gd name="T111" fmla="*/ 472 h 951"/>
                      <a:gd name="T112" fmla="*/ 1824 w 5427"/>
                      <a:gd name="T113" fmla="*/ 475 h 951"/>
                      <a:gd name="T114" fmla="*/ 1865 w 5427"/>
                      <a:gd name="T115" fmla="*/ 475 h 951"/>
                      <a:gd name="T116" fmla="*/ 2714 w 5427"/>
                      <a:gd name="T117" fmla="*/ 475 h 951"/>
                      <a:gd name="T118" fmla="*/ 2714 w 5427"/>
                      <a:gd name="T119" fmla="*/ 453 h 951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5427" h="951">
                        <a:moveTo>
                          <a:pt x="5427" y="907"/>
                        </a:moveTo>
                        <a:lnTo>
                          <a:pt x="3730" y="907"/>
                        </a:lnTo>
                        <a:lnTo>
                          <a:pt x="3649" y="906"/>
                        </a:lnTo>
                        <a:lnTo>
                          <a:pt x="3589" y="901"/>
                        </a:lnTo>
                        <a:lnTo>
                          <a:pt x="3535" y="887"/>
                        </a:lnTo>
                        <a:lnTo>
                          <a:pt x="3473" y="868"/>
                        </a:lnTo>
                        <a:lnTo>
                          <a:pt x="3406" y="841"/>
                        </a:lnTo>
                        <a:lnTo>
                          <a:pt x="3322" y="806"/>
                        </a:lnTo>
                        <a:lnTo>
                          <a:pt x="3245" y="773"/>
                        </a:lnTo>
                        <a:lnTo>
                          <a:pt x="3165" y="740"/>
                        </a:lnTo>
                        <a:lnTo>
                          <a:pt x="3095" y="712"/>
                        </a:lnTo>
                        <a:lnTo>
                          <a:pt x="3002" y="681"/>
                        </a:lnTo>
                        <a:lnTo>
                          <a:pt x="2901" y="656"/>
                        </a:lnTo>
                        <a:lnTo>
                          <a:pt x="2830" y="642"/>
                        </a:lnTo>
                        <a:lnTo>
                          <a:pt x="2744" y="636"/>
                        </a:lnTo>
                        <a:lnTo>
                          <a:pt x="2655" y="642"/>
                        </a:lnTo>
                        <a:lnTo>
                          <a:pt x="2585" y="656"/>
                        </a:lnTo>
                        <a:lnTo>
                          <a:pt x="2485" y="681"/>
                        </a:lnTo>
                        <a:lnTo>
                          <a:pt x="2394" y="712"/>
                        </a:lnTo>
                        <a:lnTo>
                          <a:pt x="2325" y="740"/>
                        </a:lnTo>
                        <a:lnTo>
                          <a:pt x="2246" y="773"/>
                        </a:lnTo>
                        <a:lnTo>
                          <a:pt x="2169" y="806"/>
                        </a:lnTo>
                        <a:lnTo>
                          <a:pt x="2087" y="840"/>
                        </a:lnTo>
                        <a:lnTo>
                          <a:pt x="2016" y="867"/>
                        </a:lnTo>
                        <a:lnTo>
                          <a:pt x="1959" y="886"/>
                        </a:lnTo>
                        <a:lnTo>
                          <a:pt x="1887" y="901"/>
                        </a:lnTo>
                        <a:lnTo>
                          <a:pt x="1825" y="906"/>
                        </a:lnTo>
                        <a:lnTo>
                          <a:pt x="44" y="906"/>
                        </a:lnTo>
                        <a:lnTo>
                          <a:pt x="44" y="44"/>
                        </a:lnTo>
                        <a:lnTo>
                          <a:pt x="22" y="0"/>
                        </a:lnTo>
                        <a:lnTo>
                          <a:pt x="0" y="1"/>
                        </a:lnTo>
                        <a:lnTo>
                          <a:pt x="1" y="950"/>
                        </a:lnTo>
                        <a:lnTo>
                          <a:pt x="1828" y="950"/>
                        </a:lnTo>
                        <a:lnTo>
                          <a:pt x="1894" y="945"/>
                        </a:lnTo>
                        <a:lnTo>
                          <a:pt x="1957" y="930"/>
                        </a:lnTo>
                        <a:lnTo>
                          <a:pt x="2040" y="906"/>
                        </a:lnTo>
                        <a:lnTo>
                          <a:pt x="2117" y="877"/>
                        </a:lnTo>
                        <a:lnTo>
                          <a:pt x="2185" y="847"/>
                        </a:lnTo>
                        <a:lnTo>
                          <a:pt x="2262" y="815"/>
                        </a:lnTo>
                        <a:lnTo>
                          <a:pt x="2341" y="781"/>
                        </a:lnTo>
                        <a:lnTo>
                          <a:pt x="2431" y="745"/>
                        </a:lnTo>
                        <a:lnTo>
                          <a:pt x="2504" y="720"/>
                        </a:lnTo>
                        <a:lnTo>
                          <a:pt x="2571" y="702"/>
                        </a:lnTo>
                        <a:lnTo>
                          <a:pt x="2664" y="686"/>
                        </a:lnTo>
                        <a:lnTo>
                          <a:pt x="2742" y="680"/>
                        </a:lnTo>
                        <a:lnTo>
                          <a:pt x="2821" y="686"/>
                        </a:lnTo>
                        <a:lnTo>
                          <a:pt x="2915" y="702"/>
                        </a:lnTo>
                        <a:lnTo>
                          <a:pt x="2983" y="720"/>
                        </a:lnTo>
                        <a:lnTo>
                          <a:pt x="3056" y="745"/>
                        </a:lnTo>
                        <a:lnTo>
                          <a:pt x="3149" y="781"/>
                        </a:lnTo>
                        <a:lnTo>
                          <a:pt x="3229" y="815"/>
                        </a:lnTo>
                        <a:lnTo>
                          <a:pt x="3306" y="847"/>
                        </a:lnTo>
                        <a:lnTo>
                          <a:pt x="3372" y="876"/>
                        </a:lnTo>
                        <a:lnTo>
                          <a:pt x="3448" y="905"/>
                        </a:lnTo>
                        <a:lnTo>
                          <a:pt x="3519" y="929"/>
                        </a:lnTo>
                        <a:lnTo>
                          <a:pt x="3589" y="945"/>
                        </a:lnTo>
                        <a:lnTo>
                          <a:pt x="3647" y="950"/>
                        </a:lnTo>
                        <a:lnTo>
                          <a:pt x="3730" y="951"/>
                        </a:lnTo>
                        <a:lnTo>
                          <a:pt x="5427" y="951"/>
                        </a:lnTo>
                        <a:lnTo>
                          <a:pt x="5427" y="90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  <p:grpSp>
              <p:nvGrpSpPr>
                <p:cNvPr id="289" name="Group 55">
                  <a:extLst>
                    <a:ext uri="{FF2B5EF4-FFF2-40B4-BE49-F238E27FC236}">
                      <a16:creationId xmlns:a16="http://schemas.microsoft.com/office/drawing/2014/main" id="{0643E2DB-E573-803C-A488-806FFC70321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44" y="806"/>
                  <a:ext cx="1313" cy="338"/>
                  <a:chOff x="2341" y="2235"/>
                  <a:chExt cx="2741" cy="705"/>
                </a:xfrm>
              </p:grpSpPr>
              <p:sp>
                <p:nvSpPr>
                  <p:cNvPr id="316" name="Freeform 56">
                    <a:extLst>
                      <a:ext uri="{FF2B5EF4-FFF2-40B4-BE49-F238E27FC236}">
                        <a16:creationId xmlns:a16="http://schemas.microsoft.com/office/drawing/2014/main" id="{C1A40BA2-6381-5CC2-A032-86FDF0EE4C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2246"/>
                    <a:ext cx="2719" cy="682"/>
                  </a:xfrm>
                  <a:custGeom>
                    <a:avLst/>
                    <a:gdLst>
                      <a:gd name="T0" fmla="*/ 0 w 5438"/>
                      <a:gd name="T1" fmla="*/ 0 h 1366"/>
                      <a:gd name="T2" fmla="*/ 2719 w 5438"/>
                      <a:gd name="T3" fmla="*/ 0 h 1366"/>
                      <a:gd name="T4" fmla="*/ 2719 w 5438"/>
                      <a:gd name="T5" fmla="*/ 682 h 1366"/>
                      <a:gd name="T6" fmla="*/ 0 w 5438"/>
                      <a:gd name="T7" fmla="*/ 682 h 1366"/>
                      <a:gd name="T8" fmla="*/ 0 w 5438"/>
                      <a:gd name="T9" fmla="*/ 0 h 1366"/>
                      <a:gd name="T10" fmla="*/ 0 w 5438"/>
                      <a:gd name="T11" fmla="*/ 0 h 136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438" h="1366">
                        <a:moveTo>
                          <a:pt x="0" y="0"/>
                        </a:moveTo>
                        <a:lnTo>
                          <a:pt x="5438" y="0"/>
                        </a:lnTo>
                        <a:lnTo>
                          <a:pt x="5438" y="1366"/>
                        </a:lnTo>
                        <a:lnTo>
                          <a:pt x="0" y="1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17" name="Freeform 57">
                    <a:extLst>
                      <a:ext uri="{FF2B5EF4-FFF2-40B4-BE49-F238E27FC236}">
                        <a16:creationId xmlns:a16="http://schemas.microsoft.com/office/drawing/2014/main" id="{0E14EBA6-0866-90A6-53D9-83B3A8A68E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2235"/>
                    <a:ext cx="2730" cy="704"/>
                  </a:xfrm>
                  <a:custGeom>
                    <a:avLst/>
                    <a:gdLst>
                      <a:gd name="T0" fmla="*/ 0 w 5459"/>
                      <a:gd name="T1" fmla="*/ 0 h 1408"/>
                      <a:gd name="T2" fmla="*/ 0 w 5459"/>
                      <a:gd name="T3" fmla="*/ 22 h 1408"/>
                      <a:gd name="T4" fmla="*/ 2708 w 5459"/>
                      <a:gd name="T5" fmla="*/ 22 h 1408"/>
                      <a:gd name="T6" fmla="*/ 2708 w 5459"/>
                      <a:gd name="T7" fmla="*/ 683 h 1408"/>
                      <a:gd name="T8" fmla="*/ 2730 w 5459"/>
                      <a:gd name="T9" fmla="*/ 704 h 1408"/>
                      <a:gd name="T10" fmla="*/ 2729 w 5459"/>
                      <a:gd name="T11" fmla="*/ 0 h 1408"/>
                      <a:gd name="T12" fmla="*/ 0 w 5459"/>
                      <a:gd name="T13" fmla="*/ 0 h 14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5459" h="1408">
                        <a:moveTo>
                          <a:pt x="0" y="0"/>
                        </a:moveTo>
                        <a:lnTo>
                          <a:pt x="0" y="44"/>
                        </a:lnTo>
                        <a:lnTo>
                          <a:pt x="5416" y="44"/>
                        </a:lnTo>
                        <a:lnTo>
                          <a:pt x="5416" y="1366"/>
                        </a:lnTo>
                        <a:lnTo>
                          <a:pt x="5459" y="1408"/>
                        </a:lnTo>
                        <a:lnTo>
                          <a:pt x="545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18" name="Freeform 58">
                    <a:extLst>
                      <a:ext uri="{FF2B5EF4-FFF2-40B4-BE49-F238E27FC236}">
                        <a16:creationId xmlns:a16="http://schemas.microsoft.com/office/drawing/2014/main" id="{38FC6B17-A96B-1ECF-9180-72BE64E2C8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1" y="2235"/>
                    <a:ext cx="2741" cy="704"/>
                  </a:xfrm>
                  <a:custGeom>
                    <a:avLst/>
                    <a:gdLst>
                      <a:gd name="T0" fmla="*/ 2719 w 5481"/>
                      <a:gd name="T1" fmla="*/ 682 h 1410"/>
                      <a:gd name="T2" fmla="*/ 22 w 5481"/>
                      <a:gd name="T3" fmla="*/ 682 h 1410"/>
                      <a:gd name="T4" fmla="*/ 22 w 5481"/>
                      <a:gd name="T5" fmla="*/ 22 h 1410"/>
                      <a:gd name="T6" fmla="*/ 11 w 5481"/>
                      <a:gd name="T7" fmla="*/ 0 h 1410"/>
                      <a:gd name="T8" fmla="*/ 0 w 5481"/>
                      <a:gd name="T9" fmla="*/ 0 h 1410"/>
                      <a:gd name="T10" fmla="*/ 1 w 5481"/>
                      <a:gd name="T11" fmla="*/ 704 h 1410"/>
                      <a:gd name="T12" fmla="*/ 2741 w 5481"/>
                      <a:gd name="T13" fmla="*/ 703 h 1410"/>
                      <a:gd name="T14" fmla="*/ 2719 w 5481"/>
                      <a:gd name="T15" fmla="*/ 682 h 141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5481" h="1410">
                        <a:moveTo>
                          <a:pt x="5438" y="1366"/>
                        </a:moveTo>
                        <a:lnTo>
                          <a:pt x="44" y="1366"/>
                        </a:lnTo>
                        <a:lnTo>
                          <a:pt x="44" y="44"/>
                        </a:lnTo>
                        <a:lnTo>
                          <a:pt x="22" y="0"/>
                        </a:lnTo>
                        <a:lnTo>
                          <a:pt x="0" y="1"/>
                        </a:lnTo>
                        <a:lnTo>
                          <a:pt x="1" y="1410"/>
                        </a:lnTo>
                        <a:lnTo>
                          <a:pt x="5481" y="1408"/>
                        </a:lnTo>
                        <a:lnTo>
                          <a:pt x="5438" y="136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19" name="Freeform 59">
                    <a:extLst>
                      <a:ext uri="{FF2B5EF4-FFF2-40B4-BE49-F238E27FC236}">
                        <a16:creationId xmlns:a16="http://schemas.microsoft.com/office/drawing/2014/main" id="{512DCB7F-B4D4-7F22-B0A6-AD4DAD9E7B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2476"/>
                    <a:ext cx="2719" cy="453"/>
                  </a:xfrm>
                  <a:custGeom>
                    <a:avLst/>
                    <a:gdLst>
                      <a:gd name="T0" fmla="*/ 0 w 5438"/>
                      <a:gd name="T1" fmla="*/ 453 h 906"/>
                      <a:gd name="T2" fmla="*/ 2719 w 5438"/>
                      <a:gd name="T3" fmla="*/ 453 h 906"/>
                      <a:gd name="T4" fmla="*/ 2719 w 5438"/>
                      <a:gd name="T5" fmla="*/ 1 h 906"/>
                      <a:gd name="T6" fmla="*/ 2703 w 5438"/>
                      <a:gd name="T7" fmla="*/ 0 h 906"/>
                      <a:gd name="T8" fmla="*/ 2659 w 5438"/>
                      <a:gd name="T9" fmla="*/ 0 h 906"/>
                      <a:gd name="T10" fmla="*/ 2593 w 5438"/>
                      <a:gd name="T11" fmla="*/ 0 h 906"/>
                      <a:gd name="T12" fmla="*/ 2508 w 5438"/>
                      <a:gd name="T13" fmla="*/ 0 h 906"/>
                      <a:gd name="T14" fmla="*/ 2411 w 5438"/>
                      <a:gd name="T15" fmla="*/ 0 h 906"/>
                      <a:gd name="T16" fmla="*/ 2307 w 5438"/>
                      <a:gd name="T17" fmla="*/ 0 h 906"/>
                      <a:gd name="T18" fmla="*/ 2201 w 5438"/>
                      <a:gd name="T19" fmla="*/ 0 h 906"/>
                      <a:gd name="T20" fmla="*/ 2097 w 5438"/>
                      <a:gd name="T21" fmla="*/ 0 h 906"/>
                      <a:gd name="T22" fmla="*/ 2001 w 5438"/>
                      <a:gd name="T23" fmla="*/ 0 h 906"/>
                      <a:gd name="T24" fmla="*/ 1918 w 5438"/>
                      <a:gd name="T25" fmla="*/ 0 h 906"/>
                      <a:gd name="T26" fmla="*/ 1854 w 5438"/>
                      <a:gd name="T27" fmla="*/ 0 h 906"/>
                      <a:gd name="T28" fmla="*/ 1813 w 5438"/>
                      <a:gd name="T29" fmla="*/ 1 h 906"/>
                      <a:gd name="T30" fmla="*/ 1784 w 5438"/>
                      <a:gd name="T31" fmla="*/ 3 h 906"/>
                      <a:gd name="T32" fmla="*/ 1753 w 5438"/>
                      <a:gd name="T33" fmla="*/ 11 h 906"/>
                      <a:gd name="T34" fmla="*/ 1719 w 5438"/>
                      <a:gd name="T35" fmla="*/ 22 h 906"/>
                      <a:gd name="T36" fmla="*/ 1684 w 5438"/>
                      <a:gd name="T37" fmla="*/ 35 h 906"/>
                      <a:gd name="T38" fmla="*/ 1646 w 5438"/>
                      <a:gd name="T39" fmla="*/ 52 h 906"/>
                      <a:gd name="T40" fmla="*/ 1608 w 5438"/>
                      <a:gd name="T41" fmla="*/ 68 h 906"/>
                      <a:gd name="T42" fmla="*/ 1568 w 5438"/>
                      <a:gd name="T43" fmla="*/ 84 h 906"/>
                      <a:gd name="T44" fmla="*/ 1527 w 5438"/>
                      <a:gd name="T45" fmla="*/ 101 h 906"/>
                      <a:gd name="T46" fmla="*/ 1485 w 5438"/>
                      <a:gd name="T47" fmla="*/ 114 h 906"/>
                      <a:gd name="T48" fmla="*/ 1443 w 5438"/>
                      <a:gd name="T49" fmla="*/ 125 h 906"/>
                      <a:gd name="T50" fmla="*/ 1402 w 5438"/>
                      <a:gd name="T51" fmla="*/ 133 h 906"/>
                      <a:gd name="T52" fmla="*/ 1360 w 5438"/>
                      <a:gd name="T53" fmla="*/ 136 h 906"/>
                      <a:gd name="T54" fmla="*/ 1319 w 5438"/>
                      <a:gd name="T55" fmla="*/ 133 h 906"/>
                      <a:gd name="T56" fmla="*/ 1278 w 5438"/>
                      <a:gd name="T57" fmla="*/ 125 h 906"/>
                      <a:gd name="T58" fmla="*/ 1237 w 5438"/>
                      <a:gd name="T59" fmla="*/ 114 h 906"/>
                      <a:gd name="T60" fmla="*/ 1196 w 5438"/>
                      <a:gd name="T61" fmla="*/ 101 h 906"/>
                      <a:gd name="T62" fmla="*/ 1156 w 5438"/>
                      <a:gd name="T63" fmla="*/ 84 h 906"/>
                      <a:gd name="T64" fmla="*/ 1116 w 5438"/>
                      <a:gd name="T65" fmla="*/ 68 h 906"/>
                      <a:gd name="T66" fmla="*/ 1078 w 5438"/>
                      <a:gd name="T67" fmla="*/ 52 h 906"/>
                      <a:gd name="T68" fmla="*/ 1040 w 5438"/>
                      <a:gd name="T69" fmla="*/ 35 h 906"/>
                      <a:gd name="T70" fmla="*/ 1003 w 5438"/>
                      <a:gd name="T71" fmla="*/ 22 h 906"/>
                      <a:gd name="T72" fmla="*/ 968 w 5438"/>
                      <a:gd name="T73" fmla="*/ 11 h 906"/>
                      <a:gd name="T74" fmla="*/ 935 w 5438"/>
                      <a:gd name="T75" fmla="*/ 3 h 906"/>
                      <a:gd name="T76" fmla="*/ 902 w 5438"/>
                      <a:gd name="T77" fmla="*/ 1 h 906"/>
                      <a:gd name="T78" fmla="*/ 0 w 5438"/>
                      <a:gd name="T79" fmla="*/ 1 h 906"/>
                      <a:gd name="T80" fmla="*/ 0 w 5438"/>
                      <a:gd name="T81" fmla="*/ 453 h 906"/>
                      <a:gd name="T82" fmla="*/ 0 w 5438"/>
                      <a:gd name="T83" fmla="*/ 453 h 90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5438" h="906">
                        <a:moveTo>
                          <a:pt x="0" y="906"/>
                        </a:moveTo>
                        <a:lnTo>
                          <a:pt x="5438" y="906"/>
                        </a:lnTo>
                        <a:lnTo>
                          <a:pt x="5438" y="1"/>
                        </a:lnTo>
                        <a:lnTo>
                          <a:pt x="5405" y="0"/>
                        </a:lnTo>
                        <a:lnTo>
                          <a:pt x="5318" y="0"/>
                        </a:lnTo>
                        <a:lnTo>
                          <a:pt x="5185" y="0"/>
                        </a:lnTo>
                        <a:lnTo>
                          <a:pt x="5016" y="0"/>
                        </a:lnTo>
                        <a:lnTo>
                          <a:pt x="4822" y="0"/>
                        </a:lnTo>
                        <a:lnTo>
                          <a:pt x="4614" y="0"/>
                        </a:lnTo>
                        <a:lnTo>
                          <a:pt x="4401" y="0"/>
                        </a:lnTo>
                        <a:lnTo>
                          <a:pt x="4193" y="0"/>
                        </a:lnTo>
                        <a:lnTo>
                          <a:pt x="4002" y="0"/>
                        </a:lnTo>
                        <a:lnTo>
                          <a:pt x="3836" y="0"/>
                        </a:lnTo>
                        <a:lnTo>
                          <a:pt x="3708" y="0"/>
                        </a:lnTo>
                        <a:lnTo>
                          <a:pt x="3626" y="1"/>
                        </a:lnTo>
                        <a:lnTo>
                          <a:pt x="3567" y="6"/>
                        </a:lnTo>
                        <a:lnTo>
                          <a:pt x="3505" y="21"/>
                        </a:lnTo>
                        <a:lnTo>
                          <a:pt x="3438" y="43"/>
                        </a:lnTo>
                        <a:lnTo>
                          <a:pt x="3367" y="70"/>
                        </a:lnTo>
                        <a:lnTo>
                          <a:pt x="3292" y="103"/>
                        </a:lnTo>
                        <a:lnTo>
                          <a:pt x="3215" y="135"/>
                        </a:lnTo>
                        <a:lnTo>
                          <a:pt x="3135" y="168"/>
                        </a:lnTo>
                        <a:lnTo>
                          <a:pt x="3053" y="201"/>
                        </a:lnTo>
                        <a:lnTo>
                          <a:pt x="2970" y="228"/>
                        </a:lnTo>
                        <a:lnTo>
                          <a:pt x="2886" y="250"/>
                        </a:lnTo>
                        <a:lnTo>
                          <a:pt x="2803" y="265"/>
                        </a:lnTo>
                        <a:lnTo>
                          <a:pt x="2720" y="271"/>
                        </a:lnTo>
                        <a:lnTo>
                          <a:pt x="2637" y="265"/>
                        </a:lnTo>
                        <a:lnTo>
                          <a:pt x="2556" y="250"/>
                        </a:lnTo>
                        <a:lnTo>
                          <a:pt x="2473" y="228"/>
                        </a:lnTo>
                        <a:lnTo>
                          <a:pt x="2391" y="201"/>
                        </a:lnTo>
                        <a:lnTo>
                          <a:pt x="2311" y="168"/>
                        </a:lnTo>
                        <a:lnTo>
                          <a:pt x="2232" y="135"/>
                        </a:lnTo>
                        <a:lnTo>
                          <a:pt x="2155" y="103"/>
                        </a:lnTo>
                        <a:lnTo>
                          <a:pt x="2080" y="70"/>
                        </a:lnTo>
                        <a:lnTo>
                          <a:pt x="2006" y="43"/>
                        </a:lnTo>
                        <a:lnTo>
                          <a:pt x="1936" y="21"/>
                        </a:lnTo>
                        <a:lnTo>
                          <a:pt x="1869" y="6"/>
                        </a:lnTo>
                        <a:lnTo>
                          <a:pt x="1804" y="1"/>
                        </a:lnTo>
                        <a:lnTo>
                          <a:pt x="0" y="1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20" name="Freeform 60">
                    <a:extLst>
                      <a:ext uri="{FF2B5EF4-FFF2-40B4-BE49-F238E27FC236}">
                        <a16:creationId xmlns:a16="http://schemas.microsoft.com/office/drawing/2014/main" id="{9BDD9F39-D76A-4DFD-69E9-8A52BF8562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2465"/>
                    <a:ext cx="2730" cy="475"/>
                  </a:xfrm>
                  <a:custGeom>
                    <a:avLst/>
                    <a:gdLst>
                      <a:gd name="T0" fmla="*/ 0 w 5459"/>
                      <a:gd name="T1" fmla="*/ 453 h 950"/>
                      <a:gd name="T2" fmla="*/ 0 w 5459"/>
                      <a:gd name="T3" fmla="*/ 475 h 950"/>
                      <a:gd name="T4" fmla="*/ 2729 w 5459"/>
                      <a:gd name="T5" fmla="*/ 475 h 950"/>
                      <a:gd name="T6" fmla="*/ 2730 w 5459"/>
                      <a:gd name="T7" fmla="*/ 2 h 950"/>
                      <a:gd name="T8" fmla="*/ 2703 w 5459"/>
                      <a:gd name="T9" fmla="*/ 0 h 950"/>
                      <a:gd name="T10" fmla="*/ 2703 w 5459"/>
                      <a:gd name="T11" fmla="*/ 22 h 950"/>
                      <a:gd name="T12" fmla="*/ 2708 w 5459"/>
                      <a:gd name="T13" fmla="*/ 22 h 950"/>
                      <a:gd name="T14" fmla="*/ 2708 w 5459"/>
                      <a:gd name="T15" fmla="*/ 453 h 950"/>
                      <a:gd name="T16" fmla="*/ 0 w 5459"/>
                      <a:gd name="T17" fmla="*/ 453 h 95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5459" h="950">
                        <a:moveTo>
                          <a:pt x="0" y="906"/>
                        </a:moveTo>
                        <a:lnTo>
                          <a:pt x="0" y="950"/>
                        </a:lnTo>
                        <a:lnTo>
                          <a:pt x="5458" y="950"/>
                        </a:lnTo>
                        <a:lnTo>
                          <a:pt x="5459" y="3"/>
                        </a:lnTo>
                        <a:lnTo>
                          <a:pt x="5405" y="0"/>
                        </a:lnTo>
                        <a:lnTo>
                          <a:pt x="5405" y="44"/>
                        </a:lnTo>
                        <a:lnTo>
                          <a:pt x="5416" y="44"/>
                        </a:lnTo>
                        <a:lnTo>
                          <a:pt x="5416" y="90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21" name="Freeform 61">
                    <a:extLst>
                      <a:ext uri="{FF2B5EF4-FFF2-40B4-BE49-F238E27FC236}">
                        <a16:creationId xmlns:a16="http://schemas.microsoft.com/office/drawing/2014/main" id="{57F74F79-5A55-83B1-7EF4-F061243A9C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1" y="2465"/>
                    <a:ext cx="2714" cy="475"/>
                  </a:xfrm>
                  <a:custGeom>
                    <a:avLst/>
                    <a:gdLst>
                      <a:gd name="T0" fmla="*/ 2714 w 5427"/>
                      <a:gd name="T1" fmla="*/ 0 h 950"/>
                      <a:gd name="T2" fmla="*/ 1865 w 5427"/>
                      <a:gd name="T3" fmla="*/ 0 h 950"/>
                      <a:gd name="T4" fmla="*/ 1824 w 5427"/>
                      <a:gd name="T5" fmla="*/ 1 h 950"/>
                      <a:gd name="T6" fmla="*/ 1795 w 5427"/>
                      <a:gd name="T7" fmla="*/ 3 h 950"/>
                      <a:gd name="T8" fmla="*/ 1760 w 5427"/>
                      <a:gd name="T9" fmla="*/ 11 h 950"/>
                      <a:gd name="T10" fmla="*/ 1724 w 5427"/>
                      <a:gd name="T11" fmla="*/ 23 h 950"/>
                      <a:gd name="T12" fmla="*/ 1686 w 5427"/>
                      <a:gd name="T13" fmla="*/ 38 h 950"/>
                      <a:gd name="T14" fmla="*/ 1653 w 5427"/>
                      <a:gd name="T15" fmla="*/ 52 h 950"/>
                      <a:gd name="T16" fmla="*/ 1615 w 5427"/>
                      <a:gd name="T17" fmla="*/ 68 h 950"/>
                      <a:gd name="T18" fmla="*/ 1575 w 5427"/>
                      <a:gd name="T19" fmla="*/ 85 h 950"/>
                      <a:gd name="T20" fmla="*/ 1528 w 5427"/>
                      <a:gd name="T21" fmla="*/ 103 h 950"/>
                      <a:gd name="T22" fmla="*/ 1492 w 5427"/>
                      <a:gd name="T23" fmla="*/ 116 h 950"/>
                      <a:gd name="T24" fmla="*/ 1458 w 5427"/>
                      <a:gd name="T25" fmla="*/ 125 h 950"/>
                      <a:gd name="T26" fmla="*/ 1411 w 5427"/>
                      <a:gd name="T27" fmla="*/ 133 h 950"/>
                      <a:gd name="T28" fmla="*/ 1371 w 5427"/>
                      <a:gd name="T29" fmla="*/ 136 h 950"/>
                      <a:gd name="T30" fmla="*/ 1332 w 5427"/>
                      <a:gd name="T31" fmla="*/ 133 h 950"/>
                      <a:gd name="T32" fmla="*/ 1286 w 5427"/>
                      <a:gd name="T33" fmla="*/ 125 h 950"/>
                      <a:gd name="T34" fmla="*/ 1252 w 5427"/>
                      <a:gd name="T35" fmla="*/ 116 h 950"/>
                      <a:gd name="T36" fmla="*/ 1216 w 5427"/>
                      <a:gd name="T37" fmla="*/ 103 h 950"/>
                      <a:gd name="T38" fmla="*/ 1171 w 5427"/>
                      <a:gd name="T39" fmla="*/ 85 h 950"/>
                      <a:gd name="T40" fmla="*/ 1131 w 5427"/>
                      <a:gd name="T41" fmla="*/ 68 h 950"/>
                      <a:gd name="T42" fmla="*/ 1093 w 5427"/>
                      <a:gd name="T43" fmla="*/ 52 h 950"/>
                      <a:gd name="T44" fmla="*/ 1059 w 5427"/>
                      <a:gd name="T45" fmla="*/ 37 h 950"/>
                      <a:gd name="T46" fmla="*/ 1020 w 5427"/>
                      <a:gd name="T47" fmla="*/ 23 h 950"/>
                      <a:gd name="T48" fmla="*/ 979 w 5427"/>
                      <a:gd name="T49" fmla="*/ 11 h 950"/>
                      <a:gd name="T50" fmla="*/ 947 w 5427"/>
                      <a:gd name="T51" fmla="*/ 3 h 950"/>
                      <a:gd name="T52" fmla="*/ 914 w 5427"/>
                      <a:gd name="T53" fmla="*/ 1 h 950"/>
                      <a:gd name="T54" fmla="*/ 1 w 5427"/>
                      <a:gd name="T55" fmla="*/ 1 h 950"/>
                      <a:gd name="T56" fmla="*/ 0 w 5427"/>
                      <a:gd name="T57" fmla="*/ 475 h 950"/>
                      <a:gd name="T58" fmla="*/ 11 w 5427"/>
                      <a:gd name="T59" fmla="*/ 475 h 950"/>
                      <a:gd name="T60" fmla="*/ 22 w 5427"/>
                      <a:gd name="T61" fmla="*/ 453 h 950"/>
                      <a:gd name="T62" fmla="*/ 22 w 5427"/>
                      <a:gd name="T63" fmla="*/ 23 h 950"/>
                      <a:gd name="T64" fmla="*/ 913 w 5427"/>
                      <a:gd name="T65" fmla="*/ 23 h 950"/>
                      <a:gd name="T66" fmla="*/ 944 w 5427"/>
                      <a:gd name="T67" fmla="*/ 25 h 950"/>
                      <a:gd name="T68" fmla="*/ 980 w 5427"/>
                      <a:gd name="T69" fmla="*/ 33 h 950"/>
                      <a:gd name="T70" fmla="*/ 1008 w 5427"/>
                      <a:gd name="T71" fmla="*/ 42 h 950"/>
                      <a:gd name="T72" fmla="*/ 1044 w 5427"/>
                      <a:gd name="T73" fmla="*/ 56 h 950"/>
                      <a:gd name="T74" fmla="*/ 1085 w 5427"/>
                      <a:gd name="T75" fmla="*/ 73 h 950"/>
                      <a:gd name="T76" fmla="*/ 1123 w 5427"/>
                      <a:gd name="T77" fmla="*/ 89 h 950"/>
                      <a:gd name="T78" fmla="*/ 1163 w 5427"/>
                      <a:gd name="T79" fmla="*/ 106 h 950"/>
                      <a:gd name="T80" fmla="*/ 1197 w 5427"/>
                      <a:gd name="T81" fmla="*/ 120 h 950"/>
                      <a:gd name="T82" fmla="*/ 1243 w 5427"/>
                      <a:gd name="T83" fmla="*/ 135 h 950"/>
                      <a:gd name="T84" fmla="*/ 1293 w 5427"/>
                      <a:gd name="T85" fmla="*/ 148 h 950"/>
                      <a:gd name="T86" fmla="*/ 1328 w 5427"/>
                      <a:gd name="T87" fmla="*/ 155 h 950"/>
                      <a:gd name="T88" fmla="*/ 1372 w 5427"/>
                      <a:gd name="T89" fmla="*/ 158 h 950"/>
                      <a:gd name="T90" fmla="*/ 1415 w 5427"/>
                      <a:gd name="T91" fmla="*/ 155 h 950"/>
                      <a:gd name="T92" fmla="*/ 1451 w 5427"/>
                      <a:gd name="T93" fmla="*/ 148 h 950"/>
                      <a:gd name="T94" fmla="*/ 1501 w 5427"/>
                      <a:gd name="T95" fmla="*/ 135 h 950"/>
                      <a:gd name="T96" fmla="*/ 1548 w 5427"/>
                      <a:gd name="T97" fmla="*/ 120 h 950"/>
                      <a:gd name="T98" fmla="*/ 1583 w 5427"/>
                      <a:gd name="T99" fmla="*/ 106 h 950"/>
                      <a:gd name="T100" fmla="*/ 1623 w 5427"/>
                      <a:gd name="T101" fmla="*/ 89 h 950"/>
                      <a:gd name="T102" fmla="*/ 1661 w 5427"/>
                      <a:gd name="T103" fmla="*/ 73 h 950"/>
                      <a:gd name="T104" fmla="*/ 1703 w 5427"/>
                      <a:gd name="T105" fmla="*/ 55 h 950"/>
                      <a:gd name="T106" fmla="*/ 1737 w 5427"/>
                      <a:gd name="T107" fmla="*/ 42 h 950"/>
                      <a:gd name="T108" fmla="*/ 1768 w 5427"/>
                      <a:gd name="T109" fmla="*/ 32 h 950"/>
                      <a:gd name="T110" fmla="*/ 1795 w 5427"/>
                      <a:gd name="T111" fmla="*/ 25 h 950"/>
                      <a:gd name="T112" fmla="*/ 1825 w 5427"/>
                      <a:gd name="T113" fmla="*/ 23 h 950"/>
                      <a:gd name="T114" fmla="*/ 1865 w 5427"/>
                      <a:gd name="T115" fmla="*/ 22 h 950"/>
                      <a:gd name="T116" fmla="*/ 2714 w 5427"/>
                      <a:gd name="T117" fmla="*/ 22 h 950"/>
                      <a:gd name="T118" fmla="*/ 2714 w 5427"/>
                      <a:gd name="T119" fmla="*/ 0 h 95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5427" h="950">
                        <a:moveTo>
                          <a:pt x="5427" y="0"/>
                        </a:moveTo>
                        <a:lnTo>
                          <a:pt x="3730" y="0"/>
                        </a:lnTo>
                        <a:lnTo>
                          <a:pt x="3647" y="1"/>
                        </a:lnTo>
                        <a:lnTo>
                          <a:pt x="3589" y="6"/>
                        </a:lnTo>
                        <a:lnTo>
                          <a:pt x="3519" y="22"/>
                        </a:lnTo>
                        <a:lnTo>
                          <a:pt x="3448" y="46"/>
                        </a:lnTo>
                        <a:lnTo>
                          <a:pt x="3372" y="75"/>
                        </a:lnTo>
                        <a:lnTo>
                          <a:pt x="3306" y="104"/>
                        </a:lnTo>
                        <a:lnTo>
                          <a:pt x="3229" y="136"/>
                        </a:lnTo>
                        <a:lnTo>
                          <a:pt x="3149" y="170"/>
                        </a:lnTo>
                        <a:lnTo>
                          <a:pt x="3056" y="206"/>
                        </a:lnTo>
                        <a:lnTo>
                          <a:pt x="2983" y="231"/>
                        </a:lnTo>
                        <a:lnTo>
                          <a:pt x="2915" y="249"/>
                        </a:lnTo>
                        <a:lnTo>
                          <a:pt x="2821" y="265"/>
                        </a:lnTo>
                        <a:lnTo>
                          <a:pt x="2742" y="271"/>
                        </a:lnTo>
                        <a:lnTo>
                          <a:pt x="2664" y="265"/>
                        </a:lnTo>
                        <a:lnTo>
                          <a:pt x="2571" y="249"/>
                        </a:lnTo>
                        <a:lnTo>
                          <a:pt x="2504" y="231"/>
                        </a:lnTo>
                        <a:lnTo>
                          <a:pt x="2431" y="206"/>
                        </a:lnTo>
                        <a:lnTo>
                          <a:pt x="2341" y="170"/>
                        </a:lnTo>
                        <a:lnTo>
                          <a:pt x="2262" y="136"/>
                        </a:lnTo>
                        <a:lnTo>
                          <a:pt x="2185" y="104"/>
                        </a:lnTo>
                        <a:lnTo>
                          <a:pt x="2117" y="74"/>
                        </a:lnTo>
                        <a:lnTo>
                          <a:pt x="2040" y="45"/>
                        </a:lnTo>
                        <a:lnTo>
                          <a:pt x="1957" y="21"/>
                        </a:lnTo>
                        <a:lnTo>
                          <a:pt x="1894" y="6"/>
                        </a:lnTo>
                        <a:lnTo>
                          <a:pt x="1828" y="1"/>
                        </a:lnTo>
                        <a:lnTo>
                          <a:pt x="1" y="1"/>
                        </a:lnTo>
                        <a:lnTo>
                          <a:pt x="0" y="949"/>
                        </a:lnTo>
                        <a:lnTo>
                          <a:pt x="22" y="950"/>
                        </a:lnTo>
                        <a:lnTo>
                          <a:pt x="44" y="906"/>
                        </a:lnTo>
                        <a:lnTo>
                          <a:pt x="44" y="45"/>
                        </a:lnTo>
                        <a:lnTo>
                          <a:pt x="1825" y="45"/>
                        </a:lnTo>
                        <a:lnTo>
                          <a:pt x="1887" y="50"/>
                        </a:lnTo>
                        <a:lnTo>
                          <a:pt x="1959" y="65"/>
                        </a:lnTo>
                        <a:lnTo>
                          <a:pt x="2016" y="84"/>
                        </a:lnTo>
                        <a:lnTo>
                          <a:pt x="2087" y="111"/>
                        </a:lnTo>
                        <a:lnTo>
                          <a:pt x="2169" y="145"/>
                        </a:lnTo>
                        <a:lnTo>
                          <a:pt x="2246" y="178"/>
                        </a:lnTo>
                        <a:lnTo>
                          <a:pt x="2325" y="211"/>
                        </a:lnTo>
                        <a:lnTo>
                          <a:pt x="2394" y="239"/>
                        </a:lnTo>
                        <a:lnTo>
                          <a:pt x="2485" y="270"/>
                        </a:lnTo>
                        <a:lnTo>
                          <a:pt x="2585" y="295"/>
                        </a:lnTo>
                        <a:lnTo>
                          <a:pt x="2655" y="309"/>
                        </a:lnTo>
                        <a:lnTo>
                          <a:pt x="2744" y="315"/>
                        </a:lnTo>
                        <a:lnTo>
                          <a:pt x="2830" y="309"/>
                        </a:lnTo>
                        <a:lnTo>
                          <a:pt x="2901" y="295"/>
                        </a:lnTo>
                        <a:lnTo>
                          <a:pt x="3002" y="270"/>
                        </a:lnTo>
                        <a:lnTo>
                          <a:pt x="3095" y="239"/>
                        </a:lnTo>
                        <a:lnTo>
                          <a:pt x="3165" y="211"/>
                        </a:lnTo>
                        <a:lnTo>
                          <a:pt x="3245" y="178"/>
                        </a:lnTo>
                        <a:lnTo>
                          <a:pt x="3322" y="145"/>
                        </a:lnTo>
                        <a:lnTo>
                          <a:pt x="3406" y="110"/>
                        </a:lnTo>
                        <a:lnTo>
                          <a:pt x="3473" y="83"/>
                        </a:lnTo>
                        <a:lnTo>
                          <a:pt x="3535" y="64"/>
                        </a:lnTo>
                        <a:lnTo>
                          <a:pt x="3589" y="50"/>
                        </a:lnTo>
                        <a:lnTo>
                          <a:pt x="3649" y="45"/>
                        </a:lnTo>
                        <a:lnTo>
                          <a:pt x="3730" y="44"/>
                        </a:lnTo>
                        <a:lnTo>
                          <a:pt x="5427" y="44"/>
                        </a:lnTo>
                        <a:lnTo>
                          <a:pt x="542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  <p:grpSp>
              <p:nvGrpSpPr>
                <p:cNvPr id="290" name="Group 62">
                  <a:extLst>
                    <a:ext uri="{FF2B5EF4-FFF2-40B4-BE49-F238E27FC236}">
                      <a16:creationId xmlns:a16="http://schemas.microsoft.com/office/drawing/2014/main" id="{E1081BE8-4077-1349-D820-EE5F01B62FB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16" y="658"/>
                  <a:ext cx="445" cy="314"/>
                  <a:chOff x="1656" y="1924"/>
                  <a:chExt cx="929" cy="657"/>
                </a:xfrm>
              </p:grpSpPr>
              <p:sp>
                <p:nvSpPr>
                  <p:cNvPr id="309" name="Freeform 63">
                    <a:extLst>
                      <a:ext uri="{FF2B5EF4-FFF2-40B4-BE49-F238E27FC236}">
                        <a16:creationId xmlns:a16="http://schemas.microsoft.com/office/drawing/2014/main" id="{CF49EA3C-6CB4-EE07-62F6-C82D621092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67" y="1935"/>
                    <a:ext cx="907" cy="636"/>
                  </a:xfrm>
                  <a:custGeom>
                    <a:avLst/>
                    <a:gdLst>
                      <a:gd name="T0" fmla="*/ 1 w 1814"/>
                      <a:gd name="T1" fmla="*/ 636 h 1271"/>
                      <a:gd name="T2" fmla="*/ 0 w 1814"/>
                      <a:gd name="T3" fmla="*/ 0 h 1271"/>
                      <a:gd name="T4" fmla="*/ 137 w 1814"/>
                      <a:gd name="T5" fmla="*/ 1 h 1271"/>
                      <a:gd name="T6" fmla="*/ 137 w 1814"/>
                      <a:gd name="T7" fmla="*/ 95 h 1271"/>
                      <a:gd name="T8" fmla="*/ 907 w 1814"/>
                      <a:gd name="T9" fmla="*/ 95 h 1271"/>
                      <a:gd name="T10" fmla="*/ 907 w 1814"/>
                      <a:gd name="T11" fmla="*/ 541 h 1271"/>
                      <a:gd name="T12" fmla="*/ 137 w 1814"/>
                      <a:gd name="T13" fmla="*/ 541 h 1271"/>
                      <a:gd name="T14" fmla="*/ 137 w 1814"/>
                      <a:gd name="T15" fmla="*/ 636 h 1271"/>
                      <a:gd name="T16" fmla="*/ 1 w 1814"/>
                      <a:gd name="T17" fmla="*/ 636 h 1271"/>
                      <a:gd name="T18" fmla="*/ 1 w 1814"/>
                      <a:gd name="T19" fmla="*/ 636 h 127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814" h="1271">
                        <a:moveTo>
                          <a:pt x="1" y="1271"/>
                        </a:moveTo>
                        <a:lnTo>
                          <a:pt x="0" y="0"/>
                        </a:lnTo>
                        <a:lnTo>
                          <a:pt x="274" y="1"/>
                        </a:lnTo>
                        <a:lnTo>
                          <a:pt x="274" y="190"/>
                        </a:lnTo>
                        <a:lnTo>
                          <a:pt x="1814" y="190"/>
                        </a:lnTo>
                        <a:lnTo>
                          <a:pt x="1814" y="1082"/>
                        </a:lnTo>
                        <a:lnTo>
                          <a:pt x="274" y="1082"/>
                        </a:lnTo>
                        <a:lnTo>
                          <a:pt x="274" y="1271"/>
                        </a:lnTo>
                        <a:lnTo>
                          <a:pt x="1" y="1271"/>
                        </a:lnTo>
                        <a:close/>
                      </a:path>
                    </a:pathLst>
                  </a:custGeom>
                  <a:solidFill>
                    <a:srgbClr val="CC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10" name="Freeform 64">
                    <a:extLst>
                      <a:ext uri="{FF2B5EF4-FFF2-40B4-BE49-F238E27FC236}">
                        <a16:creationId xmlns:a16="http://schemas.microsoft.com/office/drawing/2014/main" id="{7DE53E87-F588-B901-5749-EF2137BB6A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56" y="1924"/>
                    <a:ext cx="158" cy="647"/>
                  </a:xfrm>
                  <a:custGeom>
                    <a:avLst/>
                    <a:gdLst>
                      <a:gd name="T0" fmla="*/ 0 w 317"/>
                      <a:gd name="T1" fmla="*/ 647 h 1293"/>
                      <a:gd name="T2" fmla="*/ 22 w 317"/>
                      <a:gd name="T3" fmla="*/ 647 h 1293"/>
                      <a:gd name="T4" fmla="*/ 21 w 317"/>
                      <a:gd name="T5" fmla="*/ 22 h 1293"/>
                      <a:gd name="T6" fmla="*/ 137 w 317"/>
                      <a:gd name="T7" fmla="*/ 23 h 1293"/>
                      <a:gd name="T8" fmla="*/ 158 w 317"/>
                      <a:gd name="T9" fmla="*/ 1 h 1293"/>
                      <a:gd name="T10" fmla="*/ 0 w 317"/>
                      <a:gd name="T11" fmla="*/ 0 h 1293"/>
                      <a:gd name="T12" fmla="*/ 0 w 317"/>
                      <a:gd name="T13" fmla="*/ 647 h 129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17" h="1293">
                        <a:moveTo>
                          <a:pt x="1" y="1293"/>
                        </a:moveTo>
                        <a:lnTo>
                          <a:pt x="45" y="1293"/>
                        </a:lnTo>
                        <a:lnTo>
                          <a:pt x="43" y="44"/>
                        </a:lnTo>
                        <a:lnTo>
                          <a:pt x="274" y="45"/>
                        </a:lnTo>
                        <a:lnTo>
                          <a:pt x="317" y="1"/>
                        </a:lnTo>
                        <a:lnTo>
                          <a:pt x="0" y="0"/>
                        </a:lnTo>
                        <a:lnTo>
                          <a:pt x="1" y="12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11" name="Freeform 65">
                    <a:extLst>
                      <a:ext uri="{FF2B5EF4-FFF2-40B4-BE49-F238E27FC236}">
                        <a16:creationId xmlns:a16="http://schemas.microsoft.com/office/drawing/2014/main" id="{84CA8550-0EC7-8A7D-751F-0FD4D52AA9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93" y="1925"/>
                    <a:ext cx="792" cy="561"/>
                  </a:xfrm>
                  <a:custGeom>
                    <a:avLst/>
                    <a:gdLst>
                      <a:gd name="T0" fmla="*/ 0 w 1584"/>
                      <a:gd name="T1" fmla="*/ 22 h 1124"/>
                      <a:gd name="T2" fmla="*/ 0 w 1584"/>
                      <a:gd name="T3" fmla="*/ 116 h 1124"/>
                      <a:gd name="T4" fmla="*/ 771 w 1584"/>
                      <a:gd name="T5" fmla="*/ 116 h 1124"/>
                      <a:gd name="T6" fmla="*/ 771 w 1584"/>
                      <a:gd name="T7" fmla="*/ 540 h 1124"/>
                      <a:gd name="T8" fmla="*/ 792 w 1584"/>
                      <a:gd name="T9" fmla="*/ 561 h 1124"/>
                      <a:gd name="T10" fmla="*/ 792 w 1584"/>
                      <a:gd name="T11" fmla="*/ 94 h 1124"/>
                      <a:gd name="T12" fmla="*/ 22 w 1584"/>
                      <a:gd name="T13" fmla="*/ 94 h 1124"/>
                      <a:gd name="T14" fmla="*/ 22 w 1584"/>
                      <a:gd name="T15" fmla="*/ 0 h 1124"/>
                      <a:gd name="T16" fmla="*/ 0 w 1584"/>
                      <a:gd name="T17" fmla="*/ 22 h 11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584" h="1124">
                        <a:moveTo>
                          <a:pt x="0" y="44"/>
                        </a:moveTo>
                        <a:lnTo>
                          <a:pt x="0" y="232"/>
                        </a:lnTo>
                        <a:lnTo>
                          <a:pt x="1541" y="233"/>
                        </a:lnTo>
                        <a:lnTo>
                          <a:pt x="1541" y="1081"/>
                        </a:lnTo>
                        <a:lnTo>
                          <a:pt x="1584" y="1124"/>
                        </a:lnTo>
                        <a:lnTo>
                          <a:pt x="1583" y="189"/>
                        </a:lnTo>
                        <a:lnTo>
                          <a:pt x="44" y="189"/>
                        </a:lnTo>
                        <a:lnTo>
                          <a:pt x="43" y="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12" name="Freeform 66">
                    <a:extLst>
                      <a:ext uri="{FF2B5EF4-FFF2-40B4-BE49-F238E27FC236}">
                        <a16:creationId xmlns:a16="http://schemas.microsoft.com/office/drawing/2014/main" id="{5495326F-2D61-C9BE-9ABE-4977DC3A27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56" y="2465"/>
                    <a:ext cx="929" cy="116"/>
                  </a:xfrm>
                  <a:custGeom>
                    <a:avLst/>
                    <a:gdLst>
                      <a:gd name="T0" fmla="*/ 907 w 1857"/>
                      <a:gd name="T1" fmla="*/ 0 h 233"/>
                      <a:gd name="T2" fmla="*/ 137 w 1857"/>
                      <a:gd name="T3" fmla="*/ 0 h 233"/>
                      <a:gd name="T4" fmla="*/ 137 w 1857"/>
                      <a:gd name="T5" fmla="*/ 94 h 233"/>
                      <a:gd name="T6" fmla="*/ 21 w 1857"/>
                      <a:gd name="T7" fmla="*/ 94 h 233"/>
                      <a:gd name="T8" fmla="*/ 0 w 1857"/>
                      <a:gd name="T9" fmla="*/ 105 h 233"/>
                      <a:gd name="T10" fmla="*/ 1 w 1857"/>
                      <a:gd name="T11" fmla="*/ 116 h 233"/>
                      <a:gd name="T12" fmla="*/ 159 w 1857"/>
                      <a:gd name="T13" fmla="*/ 116 h 233"/>
                      <a:gd name="T14" fmla="*/ 159 w 1857"/>
                      <a:gd name="T15" fmla="*/ 22 h 233"/>
                      <a:gd name="T16" fmla="*/ 929 w 1857"/>
                      <a:gd name="T17" fmla="*/ 21 h 233"/>
                      <a:gd name="T18" fmla="*/ 907 w 1857"/>
                      <a:gd name="T19" fmla="*/ 0 h 23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857" h="233">
                        <a:moveTo>
                          <a:pt x="1814" y="0"/>
                        </a:moveTo>
                        <a:lnTo>
                          <a:pt x="274" y="0"/>
                        </a:lnTo>
                        <a:lnTo>
                          <a:pt x="273" y="189"/>
                        </a:lnTo>
                        <a:lnTo>
                          <a:pt x="42" y="189"/>
                        </a:lnTo>
                        <a:lnTo>
                          <a:pt x="0" y="211"/>
                        </a:lnTo>
                        <a:lnTo>
                          <a:pt x="1" y="233"/>
                        </a:lnTo>
                        <a:lnTo>
                          <a:pt x="317" y="232"/>
                        </a:lnTo>
                        <a:lnTo>
                          <a:pt x="317" y="44"/>
                        </a:lnTo>
                        <a:lnTo>
                          <a:pt x="1857" y="43"/>
                        </a:lnTo>
                        <a:lnTo>
                          <a:pt x="181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13" name="Freeform 67">
                    <a:extLst>
                      <a:ext uri="{FF2B5EF4-FFF2-40B4-BE49-F238E27FC236}">
                        <a16:creationId xmlns:a16="http://schemas.microsoft.com/office/drawing/2014/main" id="{B6C63026-CD7A-C621-6EC8-9A4AF6DDEC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67" y="2189"/>
                    <a:ext cx="907" cy="136"/>
                  </a:xfrm>
                  <a:custGeom>
                    <a:avLst/>
                    <a:gdLst>
                      <a:gd name="T0" fmla="*/ 0 w 1814"/>
                      <a:gd name="T1" fmla="*/ 136 h 272"/>
                      <a:gd name="T2" fmla="*/ 907 w 1814"/>
                      <a:gd name="T3" fmla="*/ 136 h 272"/>
                      <a:gd name="T4" fmla="*/ 907 w 1814"/>
                      <a:gd name="T5" fmla="*/ 0 h 272"/>
                      <a:gd name="T6" fmla="*/ 0 w 1814"/>
                      <a:gd name="T7" fmla="*/ 0 h 272"/>
                      <a:gd name="T8" fmla="*/ 0 w 1814"/>
                      <a:gd name="T9" fmla="*/ 136 h 272"/>
                      <a:gd name="T10" fmla="*/ 0 w 1814"/>
                      <a:gd name="T11" fmla="*/ 136 h 27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814" h="272">
                        <a:moveTo>
                          <a:pt x="0" y="272"/>
                        </a:moveTo>
                        <a:lnTo>
                          <a:pt x="1814" y="272"/>
                        </a:lnTo>
                        <a:lnTo>
                          <a:pt x="1814" y="0"/>
                        </a:lnTo>
                        <a:lnTo>
                          <a:pt x="0" y="0"/>
                        </a:lnTo>
                        <a:lnTo>
                          <a:pt x="0" y="27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14" name="Freeform 68">
                    <a:extLst>
                      <a:ext uri="{FF2B5EF4-FFF2-40B4-BE49-F238E27FC236}">
                        <a16:creationId xmlns:a16="http://schemas.microsoft.com/office/drawing/2014/main" id="{A42ED23A-F097-37F7-357F-9F62801003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67" y="2179"/>
                    <a:ext cx="918" cy="157"/>
                  </a:xfrm>
                  <a:custGeom>
                    <a:avLst/>
                    <a:gdLst>
                      <a:gd name="T0" fmla="*/ 0 w 1836"/>
                      <a:gd name="T1" fmla="*/ 135 h 314"/>
                      <a:gd name="T2" fmla="*/ 0 w 1836"/>
                      <a:gd name="T3" fmla="*/ 157 h 314"/>
                      <a:gd name="T4" fmla="*/ 918 w 1836"/>
                      <a:gd name="T5" fmla="*/ 157 h 314"/>
                      <a:gd name="T6" fmla="*/ 918 w 1836"/>
                      <a:gd name="T7" fmla="*/ 0 h 314"/>
                      <a:gd name="T8" fmla="*/ 897 w 1836"/>
                      <a:gd name="T9" fmla="*/ 21 h 314"/>
                      <a:gd name="T10" fmla="*/ 897 w 1836"/>
                      <a:gd name="T11" fmla="*/ 135 h 314"/>
                      <a:gd name="T12" fmla="*/ 0 w 1836"/>
                      <a:gd name="T13" fmla="*/ 135 h 31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836" h="314">
                        <a:moveTo>
                          <a:pt x="0" y="270"/>
                        </a:moveTo>
                        <a:lnTo>
                          <a:pt x="0" y="314"/>
                        </a:lnTo>
                        <a:lnTo>
                          <a:pt x="1835" y="314"/>
                        </a:lnTo>
                        <a:lnTo>
                          <a:pt x="1836" y="0"/>
                        </a:lnTo>
                        <a:lnTo>
                          <a:pt x="1793" y="42"/>
                        </a:lnTo>
                        <a:lnTo>
                          <a:pt x="1793" y="270"/>
                        </a:lnTo>
                        <a:lnTo>
                          <a:pt x="0" y="27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15" name="Freeform 69">
                    <a:extLst>
                      <a:ext uri="{FF2B5EF4-FFF2-40B4-BE49-F238E27FC236}">
                        <a16:creationId xmlns:a16="http://schemas.microsoft.com/office/drawing/2014/main" id="{65DC8755-2ABD-427A-F92D-5FB9208008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56" y="2178"/>
                    <a:ext cx="929" cy="158"/>
                  </a:xfrm>
                  <a:custGeom>
                    <a:avLst/>
                    <a:gdLst>
                      <a:gd name="T0" fmla="*/ 929 w 1858"/>
                      <a:gd name="T1" fmla="*/ 1 h 316"/>
                      <a:gd name="T2" fmla="*/ 1 w 1858"/>
                      <a:gd name="T3" fmla="*/ 0 h 316"/>
                      <a:gd name="T4" fmla="*/ 0 w 1858"/>
                      <a:gd name="T5" fmla="*/ 158 h 316"/>
                      <a:gd name="T6" fmla="*/ 11 w 1858"/>
                      <a:gd name="T7" fmla="*/ 158 h 316"/>
                      <a:gd name="T8" fmla="*/ 22 w 1858"/>
                      <a:gd name="T9" fmla="*/ 136 h 316"/>
                      <a:gd name="T10" fmla="*/ 22 w 1858"/>
                      <a:gd name="T11" fmla="*/ 22 h 316"/>
                      <a:gd name="T12" fmla="*/ 908 w 1858"/>
                      <a:gd name="T13" fmla="*/ 22 h 316"/>
                      <a:gd name="T14" fmla="*/ 929 w 1858"/>
                      <a:gd name="T15" fmla="*/ 1 h 31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58" h="316">
                        <a:moveTo>
                          <a:pt x="1858" y="2"/>
                        </a:moveTo>
                        <a:lnTo>
                          <a:pt x="1" y="0"/>
                        </a:lnTo>
                        <a:lnTo>
                          <a:pt x="0" y="315"/>
                        </a:lnTo>
                        <a:lnTo>
                          <a:pt x="22" y="316"/>
                        </a:lnTo>
                        <a:lnTo>
                          <a:pt x="43" y="272"/>
                        </a:lnTo>
                        <a:lnTo>
                          <a:pt x="43" y="44"/>
                        </a:lnTo>
                        <a:lnTo>
                          <a:pt x="1815" y="44"/>
                        </a:lnTo>
                        <a:lnTo>
                          <a:pt x="1858" y="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  <p:grpSp>
              <p:nvGrpSpPr>
                <p:cNvPr id="291" name="Group 70">
                  <a:extLst>
                    <a:ext uri="{FF2B5EF4-FFF2-40B4-BE49-F238E27FC236}">
                      <a16:creationId xmlns:a16="http://schemas.microsoft.com/office/drawing/2014/main" id="{615D3C2B-23FD-FCF7-37CF-8DFFC45C62D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0" y="658"/>
                  <a:ext cx="444" cy="314"/>
                  <a:chOff x="4837" y="1925"/>
                  <a:chExt cx="927" cy="656"/>
                </a:xfrm>
              </p:grpSpPr>
              <p:sp>
                <p:nvSpPr>
                  <p:cNvPr id="302" name="Freeform 71">
                    <a:extLst>
                      <a:ext uri="{FF2B5EF4-FFF2-40B4-BE49-F238E27FC236}">
                        <a16:creationId xmlns:a16="http://schemas.microsoft.com/office/drawing/2014/main" id="{C473CAA6-72D8-756E-B777-5B91D4C3C7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48" y="1936"/>
                    <a:ext cx="905" cy="635"/>
                  </a:xfrm>
                  <a:custGeom>
                    <a:avLst/>
                    <a:gdLst>
                      <a:gd name="T0" fmla="*/ 905 w 1810"/>
                      <a:gd name="T1" fmla="*/ 634 h 1270"/>
                      <a:gd name="T2" fmla="*/ 905 w 1810"/>
                      <a:gd name="T3" fmla="*/ 0 h 1270"/>
                      <a:gd name="T4" fmla="*/ 769 w 1810"/>
                      <a:gd name="T5" fmla="*/ 0 h 1270"/>
                      <a:gd name="T6" fmla="*/ 769 w 1810"/>
                      <a:gd name="T7" fmla="*/ 95 h 1270"/>
                      <a:gd name="T8" fmla="*/ 0 w 1810"/>
                      <a:gd name="T9" fmla="*/ 95 h 1270"/>
                      <a:gd name="T10" fmla="*/ 0 w 1810"/>
                      <a:gd name="T11" fmla="*/ 542 h 1270"/>
                      <a:gd name="T12" fmla="*/ 769 w 1810"/>
                      <a:gd name="T13" fmla="*/ 541 h 1270"/>
                      <a:gd name="T14" fmla="*/ 769 w 1810"/>
                      <a:gd name="T15" fmla="*/ 635 h 1270"/>
                      <a:gd name="T16" fmla="*/ 905 w 1810"/>
                      <a:gd name="T17" fmla="*/ 634 h 1270"/>
                      <a:gd name="T18" fmla="*/ 905 w 1810"/>
                      <a:gd name="T19" fmla="*/ 634 h 127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810" h="1270">
                        <a:moveTo>
                          <a:pt x="1809" y="1268"/>
                        </a:moveTo>
                        <a:lnTo>
                          <a:pt x="1810" y="0"/>
                        </a:lnTo>
                        <a:lnTo>
                          <a:pt x="1538" y="0"/>
                        </a:lnTo>
                        <a:lnTo>
                          <a:pt x="1538" y="189"/>
                        </a:lnTo>
                        <a:lnTo>
                          <a:pt x="0" y="189"/>
                        </a:lnTo>
                        <a:lnTo>
                          <a:pt x="0" y="1083"/>
                        </a:lnTo>
                        <a:lnTo>
                          <a:pt x="1538" y="1082"/>
                        </a:lnTo>
                        <a:lnTo>
                          <a:pt x="1538" y="1270"/>
                        </a:lnTo>
                        <a:lnTo>
                          <a:pt x="1809" y="1268"/>
                        </a:lnTo>
                        <a:close/>
                      </a:path>
                    </a:pathLst>
                  </a:custGeom>
                  <a:solidFill>
                    <a:srgbClr val="CC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03" name="Freeform 72">
                    <a:extLst>
                      <a:ext uri="{FF2B5EF4-FFF2-40B4-BE49-F238E27FC236}">
                        <a16:creationId xmlns:a16="http://schemas.microsoft.com/office/drawing/2014/main" id="{9193FE7F-9F18-2AA0-A2C2-20BE176180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07" y="1925"/>
                    <a:ext cx="157" cy="644"/>
                  </a:xfrm>
                  <a:custGeom>
                    <a:avLst/>
                    <a:gdLst>
                      <a:gd name="T0" fmla="*/ 135 w 315"/>
                      <a:gd name="T1" fmla="*/ 644 h 1290"/>
                      <a:gd name="T2" fmla="*/ 157 w 315"/>
                      <a:gd name="T3" fmla="*/ 644 h 1290"/>
                      <a:gd name="T4" fmla="*/ 157 w 315"/>
                      <a:gd name="T5" fmla="*/ 1 h 1290"/>
                      <a:gd name="T6" fmla="*/ 0 w 315"/>
                      <a:gd name="T7" fmla="*/ 0 h 1290"/>
                      <a:gd name="T8" fmla="*/ 21 w 315"/>
                      <a:gd name="T9" fmla="*/ 22 h 1290"/>
                      <a:gd name="T10" fmla="*/ 135 w 315"/>
                      <a:gd name="T11" fmla="*/ 22 h 1290"/>
                      <a:gd name="T12" fmla="*/ 135 w 315"/>
                      <a:gd name="T13" fmla="*/ 644 h 129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15" h="1290">
                        <a:moveTo>
                          <a:pt x="270" y="1290"/>
                        </a:moveTo>
                        <a:lnTo>
                          <a:pt x="314" y="1290"/>
                        </a:lnTo>
                        <a:lnTo>
                          <a:pt x="315" y="2"/>
                        </a:lnTo>
                        <a:lnTo>
                          <a:pt x="0" y="0"/>
                        </a:lnTo>
                        <a:lnTo>
                          <a:pt x="43" y="44"/>
                        </a:lnTo>
                        <a:lnTo>
                          <a:pt x="271" y="44"/>
                        </a:lnTo>
                        <a:lnTo>
                          <a:pt x="270" y="129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04" name="Freeform 73">
                    <a:extLst>
                      <a:ext uri="{FF2B5EF4-FFF2-40B4-BE49-F238E27FC236}">
                        <a16:creationId xmlns:a16="http://schemas.microsoft.com/office/drawing/2014/main" id="{1CBA2161-9B3B-1031-3ACC-8EC4EF3F23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37" y="1925"/>
                    <a:ext cx="791" cy="563"/>
                  </a:xfrm>
                  <a:custGeom>
                    <a:avLst/>
                    <a:gdLst>
                      <a:gd name="T0" fmla="*/ 770 w 1582"/>
                      <a:gd name="T1" fmla="*/ 0 h 1127"/>
                      <a:gd name="T2" fmla="*/ 769 w 1582"/>
                      <a:gd name="T3" fmla="*/ 94 h 1127"/>
                      <a:gd name="T4" fmla="*/ 1 w 1582"/>
                      <a:gd name="T5" fmla="*/ 94 h 1127"/>
                      <a:gd name="T6" fmla="*/ 0 w 1582"/>
                      <a:gd name="T7" fmla="*/ 563 h 1127"/>
                      <a:gd name="T8" fmla="*/ 22 w 1582"/>
                      <a:gd name="T9" fmla="*/ 542 h 1127"/>
                      <a:gd name="T10" fmla="*/ 22 w 1582"/>
                      <a:gd name="T11" fmla="*/ 116 h 1127"/>
                      <a:gd name="T12" fmla="*/ 791 w 1582"/>
                      <a:gd name="T13" fmla="*/ 116 h 1127"/>
                      <a:gd name="T14" fmla="*/ 791 w 1582"/>
                      <a:gd name="T15" fmla="*/ 22 h 1127"/>
                      <a:gd name="T16" fmla="*/ 770 w 1582"/>
                      <a:gd name="T17" fmla="*/ 0 h 11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582" h="1127">
                        <a:moveTo>
                          <a:pt x="1539" y="0"/>
                        </a:moveTo>
                        <a:lnTo>
                          <a:pt x="1538" y="189"/>
                        </a:lnTo>
                        <a:lnTo>
                          <a:pt x="1" y="189"/>
                        </a:lnTo>
                        <a:lnTo>
                          <a:pt x="0" y="1127"/>
                        </a:lnTo>
                        <a:lnTo>
                          <a:pt x="43" y="1084"/>
                        </a:lnTo>
                        <a:lnTo>
                          <a:pt x="43" y="233"/>
                        </a:lnTo>
                        <a:lnTo>
                          <a:pt x="1582" y="232"/>
                        </a:lnTo>
                        <a:lnTo>
                          <a:pt x="1582" y="44"/>
                        </a:lnTo>
                        <a:lnTo>
                          <a:pt x="153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05" name="Freeform 74">
                    <a:extLst>
                      <a:ext uri="{FF2B5EF4-FFF2-40B4-BE49-F238E27FC236}">
                        <a16:creationId xmlns:a16="http://schemas.microsoft.com/office/drawing/2014/main" id="{5FD2B457-DFE4-B116-8B38-6BB275379F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37" y="2466"/>
                    <a:ext cx="926" cy="115"/>
                  </a:xfrm>
                  <a:custGeom>
                    <a:avLst/>
                    <a:gdLst>
                      <a:gd name="T0" fmla="*/ 0 w 1853"/>
                      <a:gd name="T1" fmla="*/ 22 h 232"/>
                      <a:gd name="T2" fmla="*/ 769 w 1853"/>
                      <a:gd name="T3" fmla="*/ 22 h 232"/>
                      <a:gd name="T4" fmla="*/ 769 w 1853"/>
                      <a:gd name="T5" fmla="*/ 115 h 232"/>
                      <a:gd name="T6" fmla="*/ 925 w 1853"/>
                      <a:gd name="T7" fmla="*/ 114 h 232"/>
                      <a:gd name="T8" fmla="*/ 926 w 1853"/>
                      <a:gd name="T9" fmla="*/ 103 h 232"/>
                      <a:gd name="T10" fmla="*/ 905 w 1853"/>
                      <a:gd name="T11" fmla="*/ 92 h 232"/>
                      <a:gd name="T12" fmla="*/ 791 w 1853"/>
                      <a:gd name="T13" fmla="*/ 93 h 232"/>
                      <a:gd name="T14" fmla="*/ 790 w 1853"/>
                      <a:gd name="T15" fmla="*/ 0 h 232"/>
                      <a:gd name="T16" fmla="*/ 21 w 1853"/>
                      <a:gd name="T17" fmla="*/ 1 h 232"/>
                      <a:gd name="T18" fmla="*/ 0 w 1853"/>
                      <a:gd name="T19" fmla="*/ 22 h 23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853" h="232">
                        <a:moveTo>
                          <a:pt x="0" y="45"/>
                        </a:moveTo>
                        <a:lnTo>
                          <a:pt x="1538" y="44"/>
                        </a:lnTo>
                        <a:lnTo>
                          <a:pt x="1538" y="232"/>
                        </a:lnTo>
                        <a:lnTo>
                          <a:pt x="1851" y="230"/>
                        </a:lnTo>
                        <a:lnTo>
                          <a:pt x="1853" y="208"/>
                        </a:lnTo>
                        <a:lnTo>
                          <a:pt x="1810" y="186"/>
                        </a:lnTo>
                        <a:lnTo>
                          <a:pt x="1582" y="188"/>
                        </a:lnTo>
                        <a:lnTo>
                          <a:pt x="1581" y="0"/>
                        </a:lnTo>
                        <a:lnTo>
                          <a:pt x="43" y="2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06" name="Freeform 75">
                    <a:extLst>
                      <a:ext uri="{FF2B5EF4-FFF2-40B4-BE49-F238E27FC236}">
                        <a16:creationId xmlns:a16="http://schemas.microsoft.com/office/drawing/2014/main" id="{DD0936F7-7B90-275C-21C2-E80C33E77F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48" y="2189"/>
                    <a:ext cx="905" cy="136"/>
                  </a:xfrm>
                  <a:custGeom>
                    <a:avLst/>
                    <a:gdLst>
                      <a:gd name="T0" fmla="*/ 0 w 1811"/>
                      <a:gd name="T1" fmla="*/ 136 h 272"/>
                      <a:gd name="T2" fmla="*/ 904 w 1811"/>
                      <a:gd name="T3" fmla="*/ 136 h 272"/>
                      <a:gd name="T4" fmla="*/ 905 w 1811"/>
                      <a:gd name="T5" fmla="*/ 0 h 272"/>
                      <a:gd name="T6" fmla="*/ 0 w 1811"/>
                      <a:gd name="T7" fmla="*/ 0 h 272"/>
                      <a:gd name="T8" fmla="*/ 0 w 1811"/>
                      <a:gd name="T9" fmla="*/ 136 h 272"/>
                      <a:gd name="T10" fmla="*/ 0 w 1811"/>
                      <a:gd name="T11" fmla="*/ 136 h 27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811" h="272">
                        <a:moveTo>
                          <a:pt x="0" y="272"/>
                        </a:moveTo>
                        <a:lnTo>
                          <a:pt x="1809" y="272"/>
                        </a:lnTo>
                        <a:lnTo>
                          <a:pt x="1811" y="0"/>
                        </a:lnTo>
                        <a:lnTo>
                          <a:pt x="0" y="0"/>
                        </a:lnTo>
                        <a:lnTo>
                          <a:pt x="0" y="27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07" name="Freeform 76">
                    <a:extLst>
                      <a:ext uri="{FF2B5EF4-FFF2-40B4-BE49-F238E27FC236}">
                        <a16:creationId xmlns:a16="http://schemas.microsoft.com/office/drawing/2014/main" id="{C220F4A6-C687-820D-1CC1-00429DE6C9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48" y="2179"/>
                    <a:ext cx="916" cy="157"/>
                  </a:xfrm>
                  <a:custGeom>
                    <a:avLst/>
                    <a:gdLst>
                      <a:gd name="T0" fmla="*/ 0 w 1833"/>
                      <a:gd name="T1" fmla="*/ 135 h 314"/>
                      <a:gd name="T2" fmla="*/ 0 w 1833"/>
                      <a:gd name="T3" fmla="*/ 157 h 314"/>
                      <a:gd name="T4" fmla="*/ 914 w 1833"/>
                      <a:gd name="T5" fmla="*/ 157 h 314"/>
                      <a:gd name="T6" fmla="*/ 916 w 1833"/>
                      <a:gd name="T7" fmla="*/ 0 h 314"/>
                      <a:gd name="T8" fmla="*/ 894 w 1833"/>
                      <a:gd name="T9" fmla="*/ 21 h 314"/>
                      <a:gd name="T10" fmla="*/ 894 w 1833"/>
                      <a:gd name="T11" fmla="*/ 135 h 314"/>
                      <a:gd name="T12" fmla="*/ 0 w 1833"/>
                      <a:gd name="T13" fmla="*/ 135 h 31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833" h="314">
                        <a:moveTo>
                          <a:pt x="0" y="270"/>
                        </a:moveTo>
                        <a:lnTo>
                          <a:pt x="0" y="314"/>
                        </a:lnTo>
                        <a:lnTo>
                          <a:pt x="1829" y="314"/>
                        </a:lnTo>
                        <a:lnTo>
                          <a:pt x="1833" y="0"/>
                        </a:lnTo>
                        <a:lnTo>
                          <a:pt x="1789" y="42"/>
                        </a:lnTo>
                        <a:lnTo>
                          <a:pt x="1788" y="270"/>
                        </a:lnTo>
                        <a:lnTo>
                          <a:pt x="0" y="27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08" name="Freeform 77">
                    <a:extLst>
                      <a:ext uri="{FF2B5EF4-FFF2-40B4-BE49-F238E27FC236}">
                        <a16:creationId xmlns:a16="http://schemas.microsoft.com/office/drawing/2014/main" id="{7738D419-8511-DD40-0851-4E03C835C9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37" y="2178"/>
                    <a:ext cx="927" cy="158"/>
                  </a:xfrm>
                  <a:custGeom>
                    <a:avLst/>
                    <a:gdLst>
                      <a:gd name="T0" fmla="*/ 927 w 1855"/>
                      <a:gd name="T1" fmla="*/ 1 h 316"/>
                      <a:gd name="T2" fmla="*/ 0 w 1855"/>
                      <a:gd name="T3" fmla="*/ 0 h 316"/>
                      <a:gd name="T4" fmla="*/ 0 w 1855"/>
                      <a:gd name="T5" fmla="*/ 158 h 316"/>
                      <a:gd name="T6" fmla="*/ 11 w 1855"/>
                      <a:gd name="T7" fmla="*/ 158 h 316"/>
                      <a:gd name="T8" fmla="*/ 21 w 1855"/>
                      <a:gd name="T9" fmla="*/ 136 h 316"/>
                      <a:gd name="T10" fmla="*/ 21 w 1855"/>
                      <a:gd name="T11" fmla="*/ 22 h 316"/>
                      <a:gd name="T12" fmla="*/ 905 w 1855"/>
                      <a:gd name="T13" fmla="*/ 22 h 316"/>
                      <a:gd name="T14" fmla="*/ 927 w 1855"/>
                      <a:gd name="T15" fmla="*/ 1 h 31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55" h="316">
                        <a:moveTo>
                          <a:pt x="1855" y="2"/>
                        </a:moveTo>
                        <a:lnTo>
                          <a:pt x="1" y="0"/>
                        </a:lnTo>
                        <a:lnTo>
                          <a:pt x="0" y="315"/>
                        </a:lnTo>
                        <a:lnTo>
                          <a:pt x="22" y="316"/>
                        </a:lnTo>
                        <a:lnTo>
                          <a:pt x="43" y="272"/>
                        </a:lnTo>
                        <a:lnTo>
                          <a:pt x="43" y="44"/>
                        </a:lnTo>
                        <a:lnTo>
                          <a:pt x="1811" y="44"/>
                        </a:lnTo>
                        <a:lnTo>
                          <a:pt x="1855" y="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  <p:grpSp>
              <p:nvGrpSpPr>
                <p:cNvPr id="292" name="Group 78">
                  <a:extLst>
                    <a:ext uri="{FF2B5EF4-FFF2-40B4-BE49-F238E27FC236}">
                      <a16:creationId xmlns:a16="http://schemas.microsoft.com/office/drawing/2014/main" id="{D31AB48F-60F8-A848-6595-CB5B6CB63BB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61" y="707"/>
                  <a:ext cx="879" cy="225"/>
                  <a:chOff x="2793" y="2019"/>
                  <a:chExt cx="1835" cy="469"/>
                </a:xfrm>
              </p:grpSpPr>
              <p:sp>
                <p:nvSpPr>
                  <p:cNvPr id="293" name="Freeform 79">
                    <a:extLst>
                      <a:ext uri="{FF2B5EF4-FFF2-40B4-BE49-F238E27FC236}">
                        <a16:creationId xmlns:a16="http://schemas.microsoft.com/office/drawing/2014/main" id="{BAD803B6-E22C-9FC7-85FF-F5964DB877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04" y="2030"/>
                    <a:ext cx="1813" cy="446"/>
                  </a:xfrm>
                  <a:custGeom>
                    <a:avLst/>
                    <a:gdLst>
                      <a:gd name="T0" fmla="*/ 0 w 3625"/>
                      <a:gd name="T1" fmla="*/ 446 h 892"/>
                      <a:gd name="T2" fmla="*/ 1813 w 3625"/>
                      <a:gd name="T3" fmla="*/ 446 h 892"/>
                      <a:gd name="T4" fmla="*/ 1813 w 3625"/>
                      <a:gd name="T5" fmla="*/ 0 h 892"/>
                      <a:gd name="T6" fmla="*/ 0 w 3625"/>
                      <a:gd name="T7" fmla="*/ 0 h 892"/>
                      <a:gd name="T8" fmla="*/ 0 w 3625"/>
                      <a:gd name="T9" fmla="*/ 446 h 892"/>
                      <a:gd name="T10" fmla="*/ 0 w 3625"/>
                      <a:gd name="T11" fmla="*/ 446 h 89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625" h="892">
                        <a:moveTo>
                          <a:pt x="0" y="892"/>
                        </a:moveTo>
                        <a:lnTo>
                          <a:pt x="3625" y="892"/>
                        </a:lnTo>
                        <a:lnTo>
                          <a:pt x="3625" y="0"/>
                        </a:lnTo>
                        <a:lnTo>
                          <a:pt x="0" y="0"/>
                        </a:lnTo>
                        <a:lnTo>
                          <a:pt x="0" y="89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94" name="Freeform 80">
                    <a:extLst>
                      <a:ext uri="{FF2B5EF4-FFF2-40B4-BE49-F238E27FC236}">
                        <a16:creationId xmlns:a16="http://schemas.microsoft.com/office/drawing/2014/main" id="{8E701CB8-FF39-E436-D70F-959EC96285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04" y="2020"/>
                    <a:ext cx="1824" cy="467"/>
                  </a:xfrm>
                  <a:custGeom>
                    <a:avLst/>
                    <a:gdLst>
                      <a:gd name="T0" fmla="*/ 0 w 3647"/>
                      <a:gd name="T1" fmla="*/ 445 h 935"/>
                      <a:gd name="T2" fmla="*/ 0 w 3647"/>
                      <a:gd name="T3" fmla="*/ 467 h 935"/>
                      <a:gd name="T4" fmla="*/ 1823 w 3647"/>
                      <a:gd name="T5" fmla="*/ 467 h 935"/>
                      <a:gd name="T6" fmla="*/ 1824 w 3647"/>
                      <a:gd name="T7" fmla="*/ 0 h 935"/>
                      <a:gd name="T8" fmla="*/ 1802 w 3647"/>
                      <a:gd name="T9" fmla="*/ 21 h 935"/>
                      <a:gd name="T10" fmla="*/ 1802 w 3647"/>
                      <a:gd name="T11" fmla="*/ 445 h 935"/>
                      <a:gd name="T12" fmla="*/ 0 w 3647"/>
                      <a:gd name="T13" fmla="*/ 445 h 93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47" h="935">
                        <a:moveTo>
                          <a:pt x="0" y="891"/>
                        </a:moveTo>
                        <a:lnTo>
                          <a:pt x="0" y="935"/>
                        </a:lnTo>
                        <a:lnTo>
                          <a:pt x="3646" y="935"/>
                        </a:lnTo>
                        <a:lnTo>
                          <a:pt x="3647" y="0"/>
                        </a:lnTo>
                        <a:lnTo>
                          <a:pt x="3604" y="43"/>
                        </a:lnTo>
                        <a:lnTo>
                          <a:pt x="3604" y="891"/>
                        </a:lnTo>
                        <a:lnTo>
                          <a:pt x="0" y="89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95" name="Freeform 81">
                    <a:extLst>
                      <a:ext uri="{FF2B5EF4-FFF2-40B4-BE49-F238E27FC236}">
                        <a16:creationId xmlns:a16="http://schemas.microsoft.com/office/drawing/2014/main" id="{D30C9D92-BABD-F658-B30A-8FE1648BE4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93" y="2019"/>
                    <a:ext cx="1835" cy="468"/>
                  </a:xfrm>
                  <a:custGeom>
                    <a:avLst/>
                    <a:gdLst>
                      <a:gd name="T0" fmla="*/ 1835 w 3669"/>
                      <a:gd name="T1" fmla="*/ 1 h 936"/>
                      <a:gd name="T2" fmla="*/ 1 w 3669"/>
                      <a:gd name="T3" fmla="*/ 0 h 936"/>
                      <a:gd name="T4" fmla="*/ 0 w 3669"/>
                      <a:gd name="T5" fmla="*/ 468 h 936"/>
                      <a:gd name="T6" fmla="*/ 11 w 3669"/>
                      <a:gd name="T7" fmla="*/ 468 h 936"/>
                      <a:gd name="T8" fmla="*/ 22 w 3669"/>
                      <a:gd name="T9" fmla="*/ 446 h 936"/>
                      <a:gd name="T10" fmla="*/ 22 w 3669"/>
                      <a:gd name="T11" fmla="*/ 22 h 936"/>
                      <a:gd name="T12" fmla="*/ 1813 w 3669"/>
                      <a:gd name="T13" fmla="*/ 22 h 936"/>
                      <a:gd name="T14" fmla="*/ 1835 w 3669"/>
                      <a:gd name="T15" fmla="*/ 1 h 9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669" h="936">
                        <a:moveTo>
                          <a:pt x="3669" y="1"/>
                        </a:moveTo>
                        <a:lnTo>
                          <a:pt x="2" y="0"/>
                        </a:lnTo>
                        <a:lnTo>
                          <a:pt x="0" y="935"/>
                        </a:lnTo>
                        <a:lnTo>
                          <a:pt x="22" y="936"/>
                        </a:lnTo>
                        <a:lnTo>
                          <a:pt x="44" y="892"/>
                        </a:lnTo>
                        <a:lnTo>
                          <a:pt x="44" y="44"/>
                        </a:lnTo>
                        <a:lnTo>
                          <a:pt x="3626" y="44"/>
                        </a:lnTo>
                        <a:lnTo>
                          <a:pt x="3669" y="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96" name="Freeform 82">
                    <a:extLst>
                      <a:ext uri="{FF2B5EF4-FFF2-40B4-BE49-F238E27FC236}">
                        <a16:creationId xmlns:a16="http://schemas.microsoft.com/office/drawing/2014/main" id="{35B4EFAC-30DE-9D28-CD4E-F6AB41A477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04" y="2030"/>
                    <a:ext cx="1813" cy="69"/>
                  </a:xfrm>
                  <a:custGeom>
                    <a:avLst/>
                    <a:gdLst>
                      <a:gd name="T0" fmla="*/ 0 w 3625"/>
                      <a:gd name="T1" fmla="*/ 69 h 137"/>
                      <a:gd name="T2" fmla="*/ 1813 w 3625"/>
                      <a:gd name="T3" fmla="*/ 69 h 137"/>
                      <a:gd name="T4" fmla="*/ 1813 w 3625"/>
                      <a:gd name="T5" fmla="*/ 0 h 137"/>
                      <a:gd name="T6" fmla="*/ 0 w 3625"/>
                      <a:gd name="T7" fmla="*/ 0 h 137"/>
                      <a:gd name="T8" fmla="*/ 0 w 3625"/>
                      <a:gd name="T9" fmla="*/ 69 h 137"/>
                      <a:gd name="T10" fmla="*/ 0 w 3625"/>
                      <a:gd name="T11" fmla="*/ 69 h 13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625" h="137">
                        <a:moveTo>
                          <a:pt x="0" y="137"/>
                        </a:moveTo>
                        <a:lnTo>
                          <a:pt x="3625" y="137"/>
                        </a:lnTo>
                        <a:lnTo>
                          <a:pt x="3625" y="0"/>
                        </a:lnTo>
                        <a:lnTo>
                          <a:pt x="0" y="0"/>
                        </a:lnTo>
                        <a:lnTo>
                          <a:pt x="0" y="137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97" name="Freeform 83">
                    <a:extLst>
                      <a:ext uri="{FF2B5EF4-FFF2-40B4-BE49-F238E27FC236}">
                        <a16:creationId xmlns:a16="http://schemas.microsoft.com/office/drawing/2014/main" id="{675D2621-44DC-831C-B7DA-49608EF8E7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04" y="2020"/>
                    <a:ext cx="1824" cy="90"/>
                  </a:xfrm>
                  <a:custGeom>
                    <a:avLst/>
                    <a:gdLst>
                      <a:gd name="T0" fmla="*/ 0 w 3647"/>
                      <a:gd name="T1" fmla="*/ 68 h 180"/>
                      <a:gd name="T2" fmla="*/ 0 w 3647"/>
                      <a:gd name="T3" fmla="*/ 90 h 180"/>
                      <a:gd name="T4" fmla="*/ 1823 w 3647"/>
                      <a:gd name="T5" fmla="*/ 90 h 180"/>
                      <a:gd name="T6" fmla="*/ 1824 w 3647"/>
                      <a:gd name="T7" fmla="*/ 0 h 180"/>
                      <a:gd name="T8" fmla="*/ 1802 w 3647"/>
                      <a:gd name="T9" fmla="*/ 22 h 180"/>
                      <a:gd name="T10" fmla="*/ 1802 w 3647"/>
                      <a:gd name="T11" fmla="*/ 68 h 180"/>
                      <a:gd name="T12" fmla="*/ 0 w 3647"/>
                      <a:gd name="T13" fmla="*/ 68 h 18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47" h="180">
                        <a:moveTo>
                          <a:pt x="0" y="136"/>
                        </a:moveTo>
                        <a:lnTo>
                          <a:pt x="0" y="180"/>
                        </a:lnTo>
                        <a:lnTo>
                          <a:pt x="3646" y="180"/>
                        </a:lnTo>
                        <a:lnTo>
                          <a:pt x="3647" y="0"/>
                        </a:lnTo>
                        <a:lnTo>
                          <a:pt x="3604" y="43"/>
                        </a:lnTo>
                        <a:lnTo>
                          <a:pt x="3604" y="136"/>
                        </a:lnTo>
                        <a:lnTo>
                          <a:pt x="0" y="13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98" name="Freeform 84">
                    <a:extLst>
                      <a:ext uri="{FF2B5EF4-FFF2-40B4-BE49-F238E27FC236}">
                        <a16:creationId xmlns:a16="http://schemas.microsoft.com/office/drawing/2014/main" id="{4E567FB4-6E2C-5E1A-130A-E64CCEA7BA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93" y="2019"/>
                    <a:ext cx="1835" cy="91"/>
                  </a:xfrm>
                  <a:custGeom>
                    <a:avLst/>
                    <a:gdLst>
                      <a:gd name="T0" fmla="*/ 1835 w 3669"/>
                      <a:gd name="T1" fmla="*/ 1 h 181"/>
                      <a:gd name="T2" fmla="*/ 1 w 3669"/>
                      <a:gd name="T3" fmla="*/ 0 h 181"/>
                      <a:gd name="T4" fmla="*/ 0 w 3669"/>
                      <a:gd name="T5" fmla="*/ 90 h 181"/>
                      <a:gd name="T6" fmla="*/ 11 w 3669"/>
                      <a:gd name="T7" fmla="*/ 91 h 181"/>
                      <a:gd name="T8" fmla="*/ 22 w 3669"/>
                      <a:gd name="T9" fmla="*/ 69 h 181"/>
                      <a:gd name="T10" fmla="*/ 22 w 3669"/>
                      <a:gd name="T11" fmla="*/ 22 h 181"/>
                      <a:gd name="T12" fmla="*/ 1813 w 3669"/>
                      <a:gd name="T13" fmla="*/ 22 h 181"/>
                      <a:gd name="T14" fmla="*/ 1835 w 3669"/>
                      <a:gd name="T15" fmla="*/ 1 h 18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669" h="181">
                        <a:moveTo>
                          <a:pt x="3669" y="1"/>
                        </a:moveTo>
                        <a:lnTo>
                          <a:pt x="2" y="0"/>
                        </a:lnTo>
                        <a:lnTo>
                          <a:pt x="0" y="180"/>
                        </a:lnTo>
                        <a:lnTo>
                          <a:pt x="22" y="181"/>
                        </a:lnTo>
                        <a:lnTo>
                          <a:pt x="44" y="137"/>
                        </a:lnTo>
                        <a:lnTo>
                          <a:pt x="44" y="44"/>
                        </a:lnTo>
                        <a:lnTo>
                          <a:pt x="3626" y="44"/>
                        </a:lnTo>
                        <a:lnTo>
                          <a:pt x="3669" y="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99" name="Freeform 85">
                    <a:extLst>
                      <a:ext uri="{FF2B5EF4-FFF2-40B4-BE49-F238E27FC236}">
                        <a16:creationId xmlns:a16="http://schemas.microsoft.com/office/drawing/2014/main" id="{0D07F648-6D73-5535-A7FE-C0F43F8DF7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04" y="2407"/>
                    <a:ext cx="1813" cy="70"/>
                  </a:xfrm>
                  <a:custGeom>
                    <a:avLst/>
                    <a:gdLst>
                      <a:gd name="T0" fmla="*/ 0 w 3625"/>
                      <a:gd name="T1" fmla="*/ 70 h 138"/>
                      <a:gd name="T2" fmla="*/ 1813 w 3625"/>
                      <a:gd name="T3" fmla="*/ 70 h 138"/>
                      <a:gd name="T4" fmla="*/ 1813 w 3625"/>
                      <a:gd name="T5" fmla="*/ 0 h 138"/>
                      <a:gd name="T6" fmla="*/ 0 w 3625"/>
                      <a:gd name="T7" fmla="*/ 0 h 138"/>
                      <a:gd name="T8" fmla="*/ 0 w 3625"/>
                      <a:gd name="T9" fmla="*/ 70 h 138"/>
                      <a:gd name="T10" fmla="*/ 0 w 3625"/>
                      <a:gd name="T11" fmla="*/ 70 h 13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625" h="138">
                        <a:moveTo>
                          <a:pt x="0" y="138"/>
                        </a:moveTo>
                        <a:lnTo>
                          <a:pt x="3625" y="138"/>
                        </a:lnTo>
                        <a:lnTo>
                          <a:pt x="3625" y="0"/>
                        </a:lnTo>
                        <a:lnTo>
                          <a:pt x="0" y="0"/>
                        </a:lnTo>
                        <a:lnTo>
                          <a:pt x="0" y="138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00" name="Freeform 86">
                    <a:extLst>
                      <a:ext uri="{FF2B5EF4-FFF2-40B4-BE49-F238E27FC236}">
                        <a16:creationId xmlns:a16="http://schemas.microsoft.com/office/drawing/2014/main" id="{2349D504-7E20-284E-BBF5-E83D51F5AD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04" y="2397"/>
                    <a:ext cx="1824" cy="91"/>
                  </a:xfrm>
                  <a:custGeom>
                    <a:avLst/>
                    <a:gdLst>
                      <a:gd name="T0" fmla="*/ 0 w 3647"/>
                      <a:gd name="T1" fmla="*/ 69 h 181"/>
                      <a:gd name="T2" fmla="*/ 0 w 3647"/>
                      <a:gd name="T3" fmla="*/ 91 h 181"/>
                      <a:gd name="T4" fmla="*/ 1823 w 3647"/>
                      <a:gd name="T5" fmla="*/ 91 h 181"/>
                      <a:gd name="T6" fmla="*/ 1824 w 3647"/>
                      <a:gd name="T7" fmla="*/ 0 h 181"/>
                      <a:gd name="T8" fmla="*/ 1802 w 3647"/>
                      <a:gd name="T9" fmla="*/ 22 h 181"/>
                      <a:gd name="T10" fmla="*/ 1802 w 3647"/>
                      <a:gd name="T11" fmla="*/ 69 h 181"/>
                      <a:gd name="T12" fmla="*/ 0 w 3647"/>
                      <a:gd name="T13" fmla="*/ 69 h 18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47" h="181">
                        <a:moveTo>
                          <a:pt x="0" y="137"/>
                        </a:moveTo>
                        <a:lnTo>
                          <a:pt x="0" y="181"/>
                        </a:lnTo>
                        <a:lnTo>
                          <a:pt x="3646" y="181"/>
                        </a:lnTo>
                        <a:lnTo>
                          <a:pt x="3647" y="0"/>
                        </a:lnTo>
                        <a:lnTo>
                          <a:pt x="3604" y="43"/>
                        </a:lnTo>
                        <a:lnTo>
                          <a:pt x="3604" y="137"/>
                        </a:lnTo>
                        <a:lnTo>
                          <a:pt x="0" y="13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301" name="Freeform 87">
                    <a:extLst>
                      <a:ext uri="{FF2B5EF4-FFF2-40B4-BE49-F238E27FC236}">
                        <a16:creationId xmlns:a16="http://schemas.microsoft.com/office/drawing/2014/main" id="{8F42106F-9221-F9E8-C1F1-02441D7982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93" y="2397"/>
                    <a:ext cx="1835" cy="91"/>
                  </a:xfrm>
                  <a:custGeom>
                    <a:avLst/>
                    <a:gdLst>
                      <a:gd name="T0" fmla="*/ 1835 w 3669"/>
                      <a:gd name="T1" fmla="*/ 1 h 182"/>
                      <a:gd name="T2" fmla="*/ 1 w 3669"/>
                      <a:gd name="T3" fmla="*/ 0 h 182"/>
                      <a:gd name="T4" fmla="*/ 0 w 3669"/>
                      <a:gd name="T5" fmla="*/ 91 h 182"/>
                      <a:gd name="T6" fmla="*/ 11 w 3669"/>
                      <a:gd name="T7" fmla="*/ 91 h 182"/>
                      <a:gd name="T8" fmla="*/ 22 w 3669"/>
                      <a:gd name="T9" fmla="*/ 69 h 182"/>
                      <a:gd name="T10" fmla="*/ 22 w 3669"/>
                      <a:gd name="T11" fmla="*/ 22 h 182"/>
                      <a:gd name="T12" fmla="*/ 1813 w 3669"/>
                      <a:gd name="T13" fmla="*/ 22 h 182"/>
                      <a:gd name="T14" fmla="*/ 1835 w 3669"/>
                      <a:gd name="T15" fmla="*/ 1 h 18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669" h="182">
                        <a:moveTo>
                          <a:pt x="3669" y="1"/>
                        </a:moveTo>
                        <a:lnTo>
                          <a:pt x="2" y="0"/>
                        </a:lnTo>
                        <a:lnTo>
                          <a:pt x="0" y="181"/>
                        </a:lnTo>
                        <a:lnTo>
                          <a:pt x="22" y="182"/>
                        </a:lnTo>
                        <a:lnTo>
                          <a:pt x="44" y="138"/>
                        </a:lnTo>
                        <a:lnTo>
                          <a:pt x="44" y="44"/>
                        </a:lnTo>
                        <a:lnTo>
                          <a:pt x="3626" y="44"/>
                        </a:lnTo>
                        <a:lnTo>
                          <a:pt x="3669" y="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</p:grpSp>
          <p:sp>
            <p:nvSpPr>
              <p:cNvPr id="286" name="Text Box 88">
                <a:extLst>
                  <a:ext uri="{FF2B5EF4-FFF2-40B4-BE49-F238E27FC236}">
                    <a16:creationId xmlns:a16="http://schemas.microsoft.com/office/drawing/2014/main" id="{A8307531-A3FF-06B4-ACC0-5F152609C6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0" y="816"/>
                <a:ext cx="222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/>
                <a:r>
                  <a:rPr lang="en-US" altLang="cs-CZ" sz="1800" b="1">
                    <a:solidFill>
                      <a:srgbClr val="660033"/>
                    </a:solidFill>
                    <a:latin typeface="+mn-lt"/>
                  </a:rPr>
                  <a:t>b</a:t>
                </a:r>
              </a:p>
            </p:txBody>
          </p:sp>
          <p:sp>
            <p:nvSpPr>
              <p:cNvPr id="287" name="Oval 89">
                <a:extLst>
                  <a:ext uri="{FF2B5EF4-FFF2-40B4-BE49-F238E27FC236}">
                    <a16:creationId xmlns:a16="http://schemas.microsoft.com/office/drawing/2014/main" id="{5D6121EA-DFBF-1C49-3B49-1660F9C8A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866"/>
                <a:ext cx="222" cy="2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/>
                <a:endParaRPr lang="cs-CZ" altLang="cs-CZ" sz="1800" b="1">
                  <a:solidFill>
                    <a:srgbClr val="660033"/>
                  </a:solidFill>
                  <a:latin typeface="+mn-lt"/>
                </a:endParaRPr>
              </a:p>
            </p:txBody>
          </p:sp>
        </p:grpSp>
        <p:grpSp>
          <p:nvGrpSpPr>
            <p:cNvPr id="9" name="Group 136">
              <a:extLst>
                <a:ext uri="{FF2B5EF4-FFF2-40B4-BE49-F238E27FC236}">
                  <a16:creationId xmlns:a16="http://schemas.microsoft.com/office/drawing/2014/main" id="{A274A9C3-0211-7C05-72EA-D5172D7EC4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59538" y="2847975"/>
              <a:ext cx="2517775" cy="995363"/>
              <a:chOff x="3039" y="1696"/>
              <a:chExt cx="1586" cy="627"/>
            </a:xfrm>
          </p:grpSpPr>
          <p:grpSp>
            <p:nvGrpSpPr>
              <p:cNvPr id="238" name="Group 137">
                <a:extLst>
                  <a:ext uri="{FF2B5EF4-FFF2-40B4-BE49-F238E27FC236}">
                    <a16:creationId xmlns:a16="http://schemas.microsoft.com/office/drawing/2014/main" id="{054593D7-B1FE-5E34-1E13-8200ED8135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97" y="1822"/>
                <a:ext cx="1328" cy="501"/>
                <a:chOff x="1087" y="864"/>
                <a:chExt cx="3632" cy="1371"/>
              </a:xfrm>
            </p:grpSpPr>
            <p:grpSp>
              <p:nvGrpSpPr>
                <p:cNvPr id="241" name="Group 138">
                  <a:extLst>
                    <a:ext uri="{FF2B5EF4-FFF2-40B4-BE49-F238E27FC236}">
                      <a16:creationId xmlns:a16="http://schemas.microsoft.com/office/drawing/2014/main" id="{94E5AF82-FAF9-FC80-0BC6-8552334F1C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21" y="864"/>
                  <a:ext cx="2741" cy="708"/>
                  <a:chOff x="2341" y="1152"/>
                  <a:chExt cx="2741" cy="708"/>
                </a:xfrm>
              </p:grpSpPr>
              <p:sp>
                <p:nvSpPr>
                  <p:cNvPr id="279" name="Freeform 139">
                    <a:extLst>
                      <a:ext uri="{FF2B5EF4-FFF2-40B4-BE49-F238E27FC236}">
                        <a16:creationId xmlns:a16="http://schemas.microsoft.com/office/drawing/2014/main" id="{F72D1504-F74F-59D9-DBE0-512E382B7A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1166"/>
                    <a:ext cx="2719" cy="683"/>
                  </a:xfrm>
                  <a:custGeom>
                    <a:avLst/>
                    <a:gdLst>
                      <a:gd name="T0" fmla="*/ 0 w 5438"/>
                      <a:gd name="T1" fmla="*/ 0 h 1365"/>
                      <a:gd name="T2" fmla="*/ 2719 w 5438"/>
                      <a:gd name="T3" fmla="*/ 0 h 1365"/>
                      <a:gd name="T4" fmla="*/ 2719 w 5438"/>
                      <a:gd name="T5" fmla="*/ 682 h 1365"/>
                      <a:gd name="T6" fmla="*/ 1 w 5438"/>
                      <a:gd name="T7" fmla="*/ 683 h 1365"/>
                      <a:gd name="T8" fmla="*/ 0 w 5438"/>
                      <a:gd name="T9" fmla="*/ 0 h 1365"/>
                      <a:gd name="T10" fmla="*/ 0 w 5438"/>
                      <a:gd name="T11" fmla="*/ 0 h 136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438" h="1365">
                        <a:moveTo>
                          <a:pt x="0" y="0"/>
                        </a:moveTo>
                        <a:lnTo>
                          <a:pt x="5438" y="0"/>
                        </a:lnTo>
                        <a:lnTo>
                          <a:pt x="5438" y="1364"/>
                        </a:lnTo>
                        <a:lnTo>
                          <a:pt x="1" y="13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80" name="Freeform 140">
                    <a:extLst>
                      <a:ext uri="{FF2B5EF4-FFF2-40B4-BE49-F238E27FC236}">
                        <a16:creationId xmlns:a16="http://schemas.microsoft.com/office/drawing/2014/main" id="{E41701B6-E43F-B4EE-B4C1-09CB9D09EE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3" y="1156"/>
                    <a:ext cx="2739" cy="704"/>
                  </a:xfrm>
                  <a:custGeom>
                    <a:avLst/>
                    <a:gdLst>
                      <a:gd name="T0" fmla="*/ 10 w 5479"/>
                      <a:gd name="T1" fmla="*/ 0 h 1409"/>
                      <a:gd name="T2" fmla="*/ 10 w 5479"/>
                      <a:gd name="T3" fmla="*/ 22 h 1409"/>
                      <a:gd name="T4" fmla="*/ 2718 w 5479"/>
                      <a:gd name="T5" fmla="*/ 22 h 1409"/>
                      <a:gd name="T6" fmla="*/ 2718 w 5479"/>
                      <a:gd name="T7" fmla="*/ 683 h 1409"/>
                      <a:gd name="T8" fmla="*/ 21 w 5479"/>
                      <a:gd name="T9" fmla="*/ 683 h 1409"/>
                      <a:gd name="T10" fmla="*/ 0 w 5479"/>
                      <a:gd name="T11" fmla="*/ 704 h 1409"/>
                      <a:gd name="T12" fmla="*/ 2739 w 5479"/>
                      <a:gd name="T13" fmla="*/ 703 h 1409"/>
                      <a:gd name="T14" fmla="*/ 2739 w 5479"/>
                      <a:gd name="T15" fmla="*/ 0 h 1409"/>
                      <a:gd name="T16" fmla="*/ 10 w 5479"/>
                      <a:gd name="T17" fmla="*/ 0 h 140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5479" h="1409">
                        <a:moveTo>
                          <a:pt x="20" y="0"/>
                        </a:moveTo>
                        <a:lnTo>
                          <a:pt x="20" y="44"/>
                        </a:lnTo>
                        <a:lnTo>
                          <a:pt x="5436" y="44"/>
                        </a:lnTo>
                        <a:lnTo>
                          <a:pt x="5436" y="1366"/>
                        </a:lnTo>
                        <a:lnTo>
                          <a:pt x="42" y="1366"/>
                        </a:lnTo>
                        <a:lnTo>
                          <a:pt x="0" y="1409"/>
                        </a:lnTo>
                        <a:lnTo>
                          <a:pt x="5479" y="1407"/>
                        </a:lnTo>
                        <a:lnTo>
                          <a:pt x="5478" y="0"/>
                        </a:lnTo>
                        <a:lnTo>
                          <a:pt x="2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81" name="Freeform 141">
                    <a:extLst>
                      <a:ext uri="{FF2B5EF4-FFF2-40B4-BE49-F238E27FC236}">
                        <a16:creationId xmlns:a16="http://schemas.microsoft.com/office/drawing/2014/main" id="{770B582F-AC9C-360A-188A-D840F70A1B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1" y="1156"/>
                    <a:ext cx="22" cy="704"/>
                  </a:xfrm>
                  <a:custGeom>
                    <a:avLst/>
                    <a:gdLst>
                      <a:gd name="T0" fmla="*/ 22 w 44"/>
                      <a:gd name="T1" fmla="*/ 683 h 1409"/>
                      <a:gd name="T2" fmla="*/ 22 w 44"/>
                      <a:gd name="T3" fmla="*/ 22 h 1409"/>
                      <a:gd name="T4" fmla="*/ 11 w 44"/>
                      <a:gd name="T5" fmla="*/ 0 h 1409"/>
                      <a:gd name="T6" fmla="*/ 0 w 44"/>
                      <a:gd name="T7" fmla="*/ 0 h 1409"/>
                      <a:gd name="T8" fmla="*/ 1 w 44"/>
                      <a:gd name="T9" fmla="*/ 704 h 1409"/>
                      <a:gd name="T10" fmla="*/ 22 w 44"/>
                      <a:gd name="T11" fmla="*/ 683 h 140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4" h="1409">
                        <a:moveTo>
                          <a:pt x="44" y="1366"/>
                        </a:moveTo>
                        <a:lnTo>
                          <a:pt x="44" y="44"/>
                        </a:lnTo>
                        <a:lnTo>
                          <a:pt x="22" y="0"/>
                        </a:lnTo>
                        <a:lnTo>
                          <a:pt x="0" y="1"/>
                        </a:lnTo>
                        <a:lnTo>
                          <a:pt x="2" y="1409"/>
                        </a:lnTo>
                        <a:lnTo>
                          <a:pt x="44" y="136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82" name="Freeform 142">
                    <a:extLst>
                      <a:ext uri="{FF2B5EF4-FFF2-40B4-BE49-F238E27FC236}">
                        <a16:creationId xmlns:a16="http://schemas.microsoft.com/office/drawing/2014/main" id="{28AE577C-8617-7BA6-5F64-5349EA05C0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1152"/>
                    <a:ext cx="2719" cy="453"/>
                  </a:xfrm>
                  <a:custGeom>
                    <a:avLst/>
                    <a:gdLst>
                      <a:gd name="T0" fmla="*/ 0 w 5438"/>
                      <a:gd name="T1" fmla="*/ 0 h 907"/>
                      <a:gd name="T2" fmla="*/ 2718 w 5438"/>
                      <a:gd name="T3" fmla="*/ 0 h 907"/>
                      <a:gd name="T4" fmla="*/ 2719 w 5438"/>
                      <a:gd name="T5" fmla="*/ 453 h 907"/>
                      <a:gd name="T6" fmla="*/ 2703 w 5438"/>
                      <a:gd name="T7" fmla="*/ 453 h 907"/>
                      <a:gd name="T8" fmla="*/ 2659 w 5438"/>
                      <a:gd name="T9" fmla="*/ 453 h 907"/>
                      <a:gd name="T10" fmla="*/ 2593 w 5438"/>
                      <a:gd name="T11" fmla="*/ 453 h 907"/>
                      <a:gd name="T12" fmla="*/ 2508 w 5438"/>
                      <a:gd name="T13" fmla="*/ 453 h 907"/>
                      <a:gd name="T14" fmla="*/ 2411 w 5438"/>
                      <a:gd name="T15" fmla="*/ 453 h 907"/>
                      <a:gd name="T16" fmla="*/ 2307 w 5438"/>
                      <a:gd name="T17" fmla="*/ 453 h 907"/>
                      <a:gd name="T18" fmla="*/ 2201 w 5438"/>
                      <a:gd name="T19" fmla="*/ 453 h 907"/>
                      <a:gd name="T20" fmla="*/ 2097 w 5438"/>
                      <a:gd name="T21" fmla="*/ 453 h 907"/>
                      <a:gd name="T22" fmla="*/ 2001 w 5438"/>
                      <a:gd name="T23" fmla="*/ 453 h 907"/>
                      <a:gd name="T24" fmla="*/ 1918 w 5438"/>
                      <a:gd name="T25" fmla="*/ 453 h 907"/>
                      <a:gd name="T26" fmla="*/ 1854 w 5438"/>
                      <a:gd name="T27" fmla="*/ 453 h 907"/>
                      <a:gd name="T28" fmla="*/ 1813 w 5438"/>
                      <a:gd name="T29" fmla="*/ 453 h 907"/>
                      <a:gd name="T30" fmla="*/ 1784 w 5438"/>
                      <a:gd name="T31" fmla="*/ 450 h 907"/>
                      <a:gd name="T32" fmla="*/ 1753 w 5438"/>
                      <a:gd name="T33" fmla="*/ 443 h 907"/>
                      <a:gd name="T34" fmla="*/ 1719 w 5438"/>
                      <a:gd name="T35" fmla="*/ 432 h 907"/>
                      <a:gd name="T36" fmla="*/ 1684 w 5438"/>
                      <a:gd name="T37" fmla="*/ 418 h 907"/>
                      <a:gd name="T38" fmla="*/ 1646 w 5438"/>
                      <a:gd name="T39" fmla="*/ 402 h 907"/>
                      <a:gd name="T40" fmla="*/ 1608 w 5438"/>
                      <a:gd name="T41" fmla="*/ 386 h 907"/>
                      <a:gd name="T42" fmla="*/ 1568 w 5438"/>
                      <a:gd name="T43" fmla="*/ 369 h 907"/>
                      <a:gd name="T44" fmla="*/ 1527 w 5438"/>
                      <a:gd name="T45" fmla="*/ 353 h 907"/>
                      <a:gd name="T46" fmla="*/ 1485 w 5438"/>
                      <a:gd name="T47" fmla="*/ 339 h 907"/>
                      <a:gd name="T48" fmla="*/ 1443 w 5438"/>
                      <a:gd name="T49" fmla="*/ 328 h 907"/>
                      <a:gd name="T50" fmla="*/ 1402 w 5438"/>
                      <a:gd name="T51" fmla="*/ 321 h 907"/>
                      <a:gd name="T52" fmla="*/ 1360 w 5438"/>
                      <a:gd name="T53" fmla="*/ 318 h 907"/>
                      <a:gd name="T54" fmla="*/ 1319 w 5438"/>
                      <a:gd name="T55" fmla="*/ 321 h 907"/>
                      <a:gd name="T56" fmla="*/ 1278 w 5438"/>
                      <a:gd name="T57" fmla="*/ 328 h 907"/>
                      <a:gd name="T58" fmla="*/ 1237 w 5438"/>
                      <a:gd name="T59" fmla="*/ 339 h 907"/>
                      <a:gd name="T60" fmla="*/ 1196 w 5438"/>
                      <a:gd name="T61" fmla="*/ 353 h 907"/>
                      <a:gd name="T62" fmla="*/ 1156 w 5438"/>
                      <a:gd name="T63" fmla="*/ 369 h 907"/>
                      <a:gd name="T64" fmla="*/ 1116 w 5438"/>
                      <a:gd name="T65" fmla="*/ 386 h 907"/>
                      <a:gd name="T66" fmla="*/ 1078 w 5438"/>
                      <a:gd name="T67" fmla="*/ 402 h 907"/>
                      <a:gd name="T68" fmla="*/ 1040 w 5438"/>
                      <a:gd name="T69" fmla="*/ 418 h 907"/>
                      <a:gd name="T70" fmla="*/ 1003 w 5438"/>
                      <a:gd name="T71" fmla="*/ 432 h 907"/>
                      <a:gd name="T72" fmla="*/ 968 w 5438"/>
                      <a:gd name="T73" fmla="*/ 443 h 907"/>
                      <a:gd name="T74" fmla="*/ 935 w 5438"/>
                      <a:gd name="T75" fmla="*/ 450 h 907"/>
                      <a:gd name="T76" fmla="*/ 902 w 5438"/>
                      <a:gd name="T77" fmla="*/ 453 h 907"/>
                      <a:gd name="T78" fmla="*/ 0 w 5438"/>
                      <a:gd name="T79" fmla="*/ 453 h 907"/>
                      <a:gd name="T80" fmla="*/ 0 w 5438"/>
                      <a:gd name="T81" fmla="*/ 0 h 907"/>
                      <a:gd name="T82" fmla="*/ 0 w 5438"/>
                      <a:gd name="T83" fmla="*/ 0 h 90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5438" h="907">
                        <a:moveTo>
                          <a:pt x="0" y="0"/>
                        </a:moveTo>
                        <a:lnTo>
                          <a:pt x="5436" y="0"/>
                        </a:lnTo>
                        <a:lnTo>
                          <a:pt x="5438" y="906"/>
                        </a:lnTo>
                        <a:lnTo>
                          <a:pt x="5405" y="907"/>
                        </a:lnTo>
                        <a:lnTo>
                          <a:pt x="5318" y="907"/>
                        </a:lnTo>
                        <a:lnTo>
                          <a:pt x="5185" y="907"/>
                        </a:lnTo>
                        <a:lnTo>
                          <a:pt x="5016" y="907"/>
                        </a:lnTo>
                        <a:lnTo>
                          <a:pt x="4822" y="907"/>
                        </a:lnTo>
                        <a:lnTo>
                          <a:pt x="4614" y="907"/>
                        </a:lnTo>
                        <a:lnTo>
                          <a:pt x="4401" y="907"/>
                        </a:lnTo>
                        <a:lnTo>
                          <a:pt x="4193" y="907"/>
                        </a:lnTo>
                        <a:lnTo>
                          <a:pt x="4002" y="907"/>
                        </a:lnTo>
                        <a:lnTo>
                          <a:pt x="3836" y="907"/>
                        </a:lnTo>
                        <a:lnTo>
                          <a:pt x="3708" y="907"/>
                        </a:lnTo>
                        <a:lnTo>
                          <a:pt x="3626" y="906"/>
                        </a:lnTo>
                        <a:lnTo>
                          <a:pt x="3567" y="901"/>
                        </a:lnTo>
                        <a:lnTo>
                          <a:pt x="3505" y="886"/>
                        </a:lnTo>
                        <a:lnTo>
                          <a:pt x="3438" y="864"/>
                        </a:lnTo>
                        <a:lnTo>
                          <a:pt x="3367" y="837"/>
                        </a:lnTo>
                        <a:lnTo>
                          <a:pt x="3292" y="804"/>
                        </a:lnTo>
                        <a:lnTo>
                          <a:pt x="3215" y="772"/>
                        </a:lnTo>
                        <a:lnTo>
                          <a:pt x="3135" y="739"/>
                        </a:lnTo>
                        <a:lnTo>
                          <a:pt x="3053" y="706"/>
                        </a:lnTo>
                        <a:lnTo>
                          <a:pt x="2970" y="679"/>
                        </a:lnTo>
                        <a:lnTo>
                          <a:pt x="2886" y="657"/>
                        </a:lnTo>
                        <a:lnTo>
                          <a:pt x="2803" y="642"/>
                        </a:lnTo>
                        <a:lnTo>
                          <a:pt x="2720" y="636"/>
                        </a:lnTo>
                        <a:lnTo>
                          <a:pt x="2637" y="642"/>
                        </a:lnTo>
                        <a:lnTo>
                          <a:pt x="2556" y="657"/>
                        </a:lnTo>
                        <a:lnTo>
                          <a:pt x="2473" y="679"/>
                        </a:lnTo>
                        <a:lnTo>
                          <a:pt x="2391" y="706"/>
                        </a:lnTo>
                        <a:lnTo>
                          <a:pt x="2311" y="739"/>
                        </a:lnTo>
                        <a:lnTo>
                          <a:pt x="2232" y="772"/>
                        </a:lnTo>
                        <a:lnTo>
                          <a:pt x="2155" y="804"/>
                        </a:lnTo>
                        <a:lnTo>
                          <a:pt x="2080" y="837"/>
                        </a:lnTo>
                        <a:lnTo>
                          <a:pt x="2006" y="864"/>
                        </a:lnTo>
                        <a:lnTo>
                          <a:pt x="1936" y="886"/>
                        </a:lnTo>
                        <a:lnTo>
                          <a:pt x="1869" y="901"/>
                        </a:lnTo>
                        <a:lnTo>
                          <a:pt x="1804" y="906"/>
                        </a:lnTo>
                        <a:lnTo>
                          <a:pt x="0" y="9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83" name="Freeform 143">
                    <a:extLst>
                      <a:ext uri="{FF2B5EF4-FFF2-40B4-BE49-F238E27FC236}">
                        <a16:creationId xmlns:a16="http://schemas.microsoft.com/office/drawing/2014/main" id="{F053A89B-E427-4365-8060-2DD14D4F3B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1156"/>
                    <a:ext cx="2730" cy="475"/>
                  </a:xfrm>
                  <a:custGeom>
                    <a:avLst/>
                    <a:gdLst>
                      <a:gd name="T0" fmla="*/ 0 w 5459"/>
                      <a:gd name="T1" fmla="*/ 0 h 951"/>
                      <a:gd name="T2" fmla="*/ 0 w 5459"/>
                      <a:gd name="T3" fmla="*/ 22 h 951"/>
                      <a:gd name="T4" fmla="*/ 2708 w 5459"/>
                      <a:gd name="T5" fmla="*/ 22 h 951"/>
                      <a:gd name="T6" fmla="*/ 2708 w 5459"/>
                      <a:gd name="T7" fmla="*/ 453 h 951"/>
                      <a:gd name="T8" fmla="*/ 2703 w 5459"/>
                      <a:gd name="T9" fmla="*/ 453 h 951"/>
                      <a:gd name="T10" fmla="*/ 2703 w 5459"/>
                      <a:gd name="T11" fmla="*/ 475 h 951"/>
                      <a:gd name="T12" fmla="*/ 2730 w 5459"/>
                      <a:gd name="T13" fmla="*/ 474 h 951"/>
                      <a:gd name="T14" fmla="*/ 2729 w 5459"/>
                      <a:gd name="T15" fmla="*/ 0 h 951"/>
                      <a:gd name="T16" fmla="*/ 0 w 5459"/>
                      <a:gd name="T17" fmla="*/ 0 h 95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5459" h="951">
                        <a:moveTo>
                          <a:pt x="0" y="0"/>
                        </a:moveTo>
                        <a:lnTo>
                          <a:pt x="0" y="44"/>
                        </a:lnTo>
                        <a:lnTo>
                          <a:pt x="5416" y="44"/>
                        </a:lnTo>
                        <a:lnTo>
                          <a:pt x="5416" y="907"/>
                        </a:lnTo>
                        <a:lnTo>
                          <a:pt x="5405" y="907"/>
                        </a:lnTo>
                        <a:lnTo>
                          <a:pt x="5405" y="951"/>
                        </a:lnTo>
                        <a:lnTo>
                          <a:pt x="5459" y="949"/>
                        </a:lnTo>
                        <a:lnTo>
                          <a:pt x="545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84" name="Freeform 144">
                    <a:extLst>
                      <a:ext uri="{FF2B5EF4-FFF2-40B4-BE49-F238E27FC236}">
                        <a16:creationId xmlns:a16="http://schemas.microsoft.com/office/drawing/2014/main" id="{3C986495-1550-A1F1-1CCA-30818DDB0F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1" y="1156"/>
                    <a:ext cx="2714" cy="475"/>
                  </a:xfrm>
                  <a:custGeom>
                    <a:avLst/>
                    <a:gdLst>
                      <a:gd name="T0" fmla="*/ 2714 w 5427"/>
                      <a:gd name="T1" fmla="*/ 453 h 951"/>
                      <a:gd name="T2" fmla="*/ 1865 w 5427"/>
                      <a:gd name="T3" fmla="*/ 453 h 951"/>
                      <a:gd name="T4" fmla="*/ 1825 w 5427"/>
                      <a:gd name="T5" fmla="*/ 453 h 951"/>
                      <a:gd name="T6" fmla="*/ 1795 w 5427"/>
                      <a:gd name="T7" fmla="*/ 450 h 951"/>
                      <a:gd name="T8" fmla="*/ 1768 w 5427"/>
                      <a:gd name="T9" fmla="*/ 443 h 951"/>
                      <a:gd name="T10" fmla="*/ 1737 w 5427"/>
                      <a:gd name="T11" fmla="*/ 434 h 951"/>
                      <a:gd name="T12" fmla="*/ 1703 w 5427"/>
                      <a:gd name="T13" fmla="*/ 420 h 951"/>
                      <a:gd name="T14" fmla="*/ 1661 w 5427"/>
                      <a:gd name="T15" fmla="*/ 403 h 951"/>
                      <a:gd name="T16" fmla="*/ 1623 w 5427"/>
                      <a:gd name="T17" fmla="*/ 386 h 951"/>
                      <a:gd name="T18" fmla="*/ 1583 w 5427"/>
                      <a:gd name="T19" fmla="*/ 370 h 951"/>
                      <a:gd name="T20" fmla="*/ 1548 w 5427"/>
                      <a:gd name="T21" fmla="*/ 356 h 951"/>
                      <a:gd name="T22" fmla="*/ 1501 w 5427"/>
                      <a:gd name="T23" fmla="*/ 340 h 951"/>
                      <a:gd name="T24" fmla="*/ 1451 w 5427"/>
                      <a:gd name="T25" fmla="*/ 328 h 951"/>
                      <a:gd name="T26" fmla="*/ 1415 w 5427"/>
                      <a:gd name="T27" fmla="*/ 321 h 951"/>
                      <a:gd name="T28" fmla="*/ 1372 w 5427"/>
                      <a:gd name="T29" fmla="*/ 318 h 951"/>
                      <a:gd name="T30" fmla="*/ 1328 w 5427"/>
                      <a:gd name="T31" fmla="*/ 321 h 951"/>
                      <a:gd name="T32" fmla="*/ 1293 w 5427"/>
                      <a:gd name="T33" fmla="*/ 328 h 951"/>
                      <a:gd name="T34" fmla="*/ 1243 w 5427"/>
                      <a:gd name="T35" fmla="*/ 340 h 951"/>
                      <a:gd name="T36" fmla="*/ 1197 w 5427"/>
                      <a:gd name="T37" fmla="*/ 356 h 951"/>
                      <a:gd name="T38" fmla="*/ 1163 w 5427"/>
                      <a:gd name="T39" fmla="*/ 370 h 951"/>
                      <a:gd name="T40" fmla="*/ 1123 w 5427"/>
                      <a:gd name="T41" fmla="*/ 386 h 951"/>
                      <a:gd name="T42" fmla="*/ 1085 w 5427"/>
                      <a:gd name="T43" fmla="*/ 403 h 951"/>
                      <a:gd name="T44" fmla="*/ 1044 w 5427"/>
                      <a:gd name="T45" fmla="*/ 420 h 951"/>
                      <a:gd name="T46" fmla="*/ 1008 w 5427"/>
                      <a:gd name="T47" fmla="*/ 433 h 951"/>
                      <a:gd name="T48" fmla="*/ 980 w 5427"/>
                      <a:gd name="T49" fmla="*/ 443 h 951"/>
                      <a:gd name="T50" fmla="*/ 944 w 5427"/>
                      <a:gd name="T51" fmla="*/ 450 h 951"/>
                      <a:gd name="T52" fmla="*/ 913 w 5427"/>
                      <a:gd name="T53" fmla="*/ 453 h 951"/>
                      <a:gd name="T54" fmla="*/ 22 w 5427"/>
                      <a:gd name="T55" fmla="*/ 453 h 951"/>
                      <a:gd name="T56" fmla="*/ 22 w 5427"/>
                      <a:gd name="T57" fmla="*/ 22 h 951"/>
                      <a:gd name="T58" fmla="*/ 11 w 5427"/>
                      <a:gd name="T59" fmla="*/ 0 h 951"/>
                      <a:gd name="T60" fmla="*/ 0 w 5427"/>
                      <a:gd name="T61" fmla="*/ 0 h 951"/>
                      <a:gd name="T62" fmla="*/ 1 w 5427"/>
                      <a:gd name="T63" fmla="*/ 475 h 951"/>
                      <a:gd name="T64" fmla="*/ 914 w 5427"/>
                      <a:gd name="T65" fmla="*/ 475 h 951"/>
                      <a:gd name="T66" fmla="*/ 947 w 5427"/>
                      <a:gd name="T67" fmla="*/ 472 h 951"/>
                      <a:gd name="T68" fmla="*/ 979 w 5427"/>
                      <a:gd name="T69" fmla="*/ 465 h 951"/>
                      <a:gd name="T70" fmla="*/ 1020 w 5427"/>
                      <a:gd name="T71" fmla="*/ 453 h 951"/>
                      <a:gd name="T72" fmla="*/ 1059 w 5427"/>
                      <a:gd name="T73" fmla="*/ 438 h 951"/>
                      <a:gd name="T74" fmla="*/ 1093 w 5427"/>
                      <a:gd name="T75" fmla="*/ 423 h 951"/>
                      <a:gd name="T76" fmla="*/ 1131 w 5427"/>
                      <a:gd name="T77" fmla="*/ 407 h 951"/>
                      <a:gd name="T78" fmla="*/ 1171 w 5427"/>
                      <a:gd name="T79" fmla="*/ 390 h 951"/>
                      <a:gd name="T80" fmla="*/ 1216 w 5427"/>
                      <a:gd name="T81" fmla="*/ 372 h 951"/>
                      <a:gd name="T82" fmla="*/ 1252 w 5427"/>
                      <a:gd name="T83" fmla="*/ 360 h 951"/>
                      <a:gd name="T84" fmla="*/ 1286 w 5427"/>
                      <a:gd name="T85" fmla="*/ 351 h 951"/>
                      <a:gd name="T86" fmla="*/ 1332 w 5427"/>
                      <a:gd name="T87" fmla="*/ 343 h 951"/>
                      <a:gd name="T88" fmla="*/ 1371 w 5427"/>
                      <a:gd name="T89" fmla="*/ 340 h 951"/>
                      <a:gd name="T90" fmla="*/ 1411 w 5427"/>
                      <a:gd name="T91" fmla="*/ 343 h 951"/>
                      <a:gd name="T92" fmla="*/ 1458 w 5427"/>
                      <a:gd name="T93" fmla="*/ 351 h 951"/>
                      <a:gd name="T94" fmla="*/ 1492 w 5427"/>
                      <a:gd name="T95" fmla="*/ 360 h 951"/>
                      <a:gd name="T96" fmla="*/ 1528 w 5427"/>
                      <a:gd name="T97" fmla="*/ 372 h 951"/>
                      <a:gd name="T98" fmla="*/ 1575 w 5427"/>
                      <a:gd name="T99" fmla="*/ 390 h 951"/>
                      <a:gd name="T100" fmla="*/ 1615 w 5427"/>
                      <a:gd name="T101" fmla="*/ 407 h 951"/>
                      <a:gd name="T102" fmla="*/ 1653 w 5427"/>
                      <a:gd name="T103" fmla="*/ 423 h 951"/>
                      <a:gd name="T104" fmla="*/ 1686 w 5427"/>
                      <a:gd name="T105" fmla="*/ 438 h 951"/>
                      <a:gd name="T106" fmla="*/ 1724 w 5427"/>
                      <a:gd name="T107" fmla="*/ 452 h 951"/>
                      <a:gd name="T108" fmla="*/ 1760 w 5427"/>
                      <a:gd name="T109" fmla="*/ 464 h 951"/>
                      <a:gd name="T110" fmla="*/ 1795 w 5427"/>
                      <a:gd name="T111" fmla="*/ 472 h 951"/>
                      <a:gd name="T112" fmla="*/ 1824 w 5427"/>
                      <a:gd name="T113" fmla="*/ 475 h 951"/>
                      <a:gd name="T114" fmla="*/ 1865 w 5427"/>
                      <a:gd name="T115" fmla="*/ 475 h 951"/>
                      <a:gd name="T116" fmla="*/ 2714 w 5427"/>
                      <a:gd name="T117" fmla="*/ 475 h 951"/>
                      <a:gd name="T118" fmla="*/ 2714 w 5427"/>
                      <a:gd name="T119" fmla="*/ 453 h 951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5427" h="951">
                        <a:moveTo>
                          <a:pt x="5427" y="907"/>
                        </a:moveTo>
                        <a:lnTo>
                          <a:pt x="3730" y="907"/>
                        </a:lnTo>
                        <a:lnTo>
                          <a:pt x="3649" y="906"/>
                        </a:lnTo>
                        <a:lnTo>
                          <a:pt x="3589" y="901"/>
                        </a:lnTo>
                        <a:lnTo>
                          <a:pt x="3535" y="887"/>
                        </a:lnTo>
                        <a:lnTo>
                          <a:pt x="3473" y="868"/>
                        </a:lnTo>
                        <a:lnTo>
                          <a:pt x="3406" y="841"/>
                        </a:lnTo>
                        <a:lnTo>
                          <a:pt x="3322" y="806"/>
                        </a:lnTo>
                        <a:lnTo>
                          <a:pt x="3245" y="773"/>
                        </a:lnTo>
                        <a:lnTo>
                          <a:pt x="3165" y="740"/>
                        </a:lnTo>
                        <a:lnTo>
                          <a:pt x="3095" y="712"/>
                        </a:lnTo>
                        <a:lnTo>
                          <a:pt x="3002" y="681"/>
                        </a:lnTo>
                        <a:lnTo>
                          <a:pt x="2901" y="656"/>
                        </a:lnTo>
                        <a:lnTo>
                          <a:pt x="2830" y="642"/>
                        </a:lnTo>
                        <a:lnTo>
                          <a:pt x="2744" y="636"/>
                        </a:lnTo>
                        <a:lnTo>
                          <a:pt x="2655" y="642"/>
                        </a:lnTo>
                        <a:lnTo>
                          <a:pt x="2585" y="656"/>
                        </a:lnTo>
                        <a:lnTo>
                          <a:pt x="2485" y="681"/>
                        </a:lnTo>
                        <a:lnTo>
                          <a:pt x="2394" y="712"/>
                        </a:lnTo>
                        <a:lnTo>
                          <a:pt x="2325" y="740"/>
                        </a:lnTo>
                        <a:lnTo>
                          <a:pt x="2246" y="773"/>
                        </a:lnTo>
                        <a:lnTo>
                          <a:pt x="2169" y="806"/>
                        </a:lnTo>
                        <a:lnTo>
                          <a:pt x="2087" y="840"/>
                        </a:lnTo>
                        <a:lnTo>
                          <a:pt x="2016" y="867"/>
                        </a:lnTo>
                        <a:lnTo>
                          <a:pt x="1959" y="886"/>
                        </a:lnTo>
                        <a:lnTo>
                          <a:pt x="1887" y="901"/>
                        </a:lnTo>
                        <a:lnTo>
                          <a:pt x="1825" y="906"/>
                        </a:lnTo>
                        <a:lnTo>
                          <a:pt x="44" y="906"/>
                        </a:lnTo>
                        <a:lnTo>
                          <a:pt x="44" y="44"/>
                        </a:lnTo>
                        <a:lnTo>
                          <a:pt x="22" y="0"/>
                        </a:lnTo>
                        <a:lnTo>
                          <a:pt x="0" y="1"/>
                        </a:lnTo>
                        <a:lnTo>
                          <a:pt x="1" y="950"/>
                        </a:lnTo>
                        <a:lnTo>
                          <a:pt x="1828" y="950"/>
                        </a:lnTo>
                        <a:lnTo>
                          <a:pt x="1894" y="945"/>
                        </a:lnTo>
                        <a:lnTo>
                          <a:pt x="1957" y="930"/>
                        </a:lnTo>
                        <a:lnTo>
                          <a:pt x="2040" y="906"/>
                        </a:lnTo>
                        <a:lnTo>
                          <a:pt x="2117" y="877"/>
                        </a:lnTo>
                        <a:lnTo>
                          <a:pt x="2185" y="847"/>
                        </a:lnTo>
                        <a:lnTo>
                          <a:pt x="2262" y="815"/>
                        </a:lnTo>
                        <a:lnTo>
                          <a:pt x="2341" y="781"/>
                        </a:lnTo>
                        <a:lnTo>
                          <a:pt x="2431" y="745"/>
                        </a:lnTo>
                        <a:lnTo>
                          <a:pt x="2504" y="720"/>
                        </a:lnTo>
                        <a:lnTo>
                          <a:pt x="2571" y="702"/>
                        </a:lnTo>
                        <a:lnTo>
                          <a:pt x="2664" y="686"/>
                        </a:lnTo>
                        <a:lnTo>
                          <a:pt x="2742" y="680"/>
                        </a:lnTo>
                        <a:lnTo>
                          <a:pt x="2821" y="686"/>
                        </a:lnTo>
                        <a:lnTo>
                          <a:pt x="2915" y="702"/>
                        </a:lnTo>
                        <a:lnTo>
                          <a:pt x="2983" y="720"/>
                        </a:lnTo>
                        <a:lnTo>
                          <a:pt x="3056" y="745"/>
                        </a:lnTo>
                        <a:lnTo>
                          <a:pt x="3149" y="781"/>
                        </a:lnTo>
                        <a:lnTo>
                          <a:pt x="3229" y="815"/>
                        </a:lnTo>
                        <a:lnTo>
                          <a:pt x="3306" y="847"/>
                        </a:lnTo>
                        <a:lnTo>
                          <a:pt x="3372" y="876"/>
                        </a:lnTo>
                        <a:lnTo>
                          <a:pt x="3448" y="905"/>
                        </a:lnTo>
                        <a:lnTo>
                          <a:pt x="3519" y="929"/>
                        </a:lnTo>
                        <a:lnTo>
                          <a:pt x="3589" y="945"/>
                        </a:lnTo>
                        <a:lnTo>
                          <a:pt x="3647" y="950"/>
                        </a:lnTo>
                        <a:lnTo>
                          <a:pt x="3730" y="951"/>
                        </a:lnTo>
                        <a:lnTo>
                          <a:pt x="5427" y="951"/>
                        </a:lnTo>
                        <a:lnTo>
                          <a:pt x="5427" y="90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  <p:grpSp>
              <p:nvGrpSpPr>
                <p:cNvPr id="242" name="Group 145">
                  <a:extLst>
                    <a:ext uri="{FF2B5EF4-FFF2-40B4-BE49-F238E27FC236}">
                      <a16:creationId xmlns:a16="http://schemas.microsoft.com/office/drawing/2014/main" id="{790FF023-5003-BF02-0958-74F8F640E3B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21" y="1530"/>
                  <a:ext cx="2741" cy="705"/>
                  <a:chOff x="2341" y="2235"/>
                  <a:chExt cx="2741" cy="705"/>
                </a:xfrm>
              </p:grpSpPr>
              <p:sp>
                <p:nvSpPr>
                  <p:cNvPr id="273" name="Freeform 146">
                    <a:extLst>
                      <a:ext uri="{FF2B5EF4-FFF2-40B4-BE49-F238E27FC236}">
                        <a16:creationId xmlns:a16="http://schemas.microsoft.com/office/drawing/2014/main" id="{306398FA-9033-4D1D-7D64-75D988DC9E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2246"/>
                    <a:ext cx="2719" cy="682"/>
                  </a:xfrm>
                  <a:custGeom>
                    <a:avLst/>
                    <a:gdLst>
                      <a:gd name="T0" fmla="*/ 0 w 5438"/>
                      <a:gd name="T1" fmla="*/ 0 h 1366"/>
                      <a:gd name="T2" fmla="*/ 2719 w 5438"/>
                      <a:gd name="T3" fmla="*/ 0 h 1366"/>
                      <a:gd name="T4" fmla="*/ 2719 w 5438"/>
                      <a:gd name="T5" fmla="*/ 682 h 1366"/>
                      <a:gd name="T6" fmla="*/ 0 w 5438"/>
                      <a:gd name="T7" fmla="*/ 682 h 1366"/>
                      <a:gd name="T8" fmla="*/ 0 w 5438"/>
                      <a:gd name="T9" fmla="*/ 0 h 1366"/>
                      <a:gd name="T10" fmla="*/ 0 w 5438"/>
                      <a:gd name="T11" fmla="*/ 0 h 136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438" h="1366">
                        <a:moveTo>
                          <a:pt x="0" y="0"/>
                        </a:moveTo>
                        <a:lnTo>
                          <a:pt x="5438" y="0"/>
                        </a:lnTo>
                        <a:lnTo>
                          <a:pt x="5438" y="1366"/>
                        </a:lnTo>
                        <a:lnTo>
                          <a:pt x="0" y="1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74" name="Freeform 147">
                    <a:extLst>
                      <a:ext uri="{FF2B5EF4-FFF2-40B4-BE49-F238E27FC236}">
                        <a16:creationId xmlns:a16="http://schemas.microsoft.com/office/drawing/2014/main" id="{28CCF9AB-44B9-8767-9ED8-0247328734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2235"/>
                    <a:ext cx="2730" cy="704"/>
                  </a:xfrm>
                  <a:custGeom>
                    <a:avLst/>
                    <a:gdLst>
                      <a:gd name="T0" fmla="*/ 0 w 5459"/>
                      <a:gd name="T1" fmla="*/ 0 h 1408"/>
                      <a:gd name="T2" fmla="*/ 0 w 5459"/>
                      <a:gd name="T3" fmla="*/ 22 h 1408"/>
                      <a:gd name="T4" fmla="*/ 2708 w 5459"/>
                      <a:gd name="T5" fmla="*/ 22 h 1408"/>
                      <a:gd name="T6" fmla="*/ 2708 w 5459"/>
                      <a:gd name="T7" fmla="*/ 683 h 1408"/>
                      <a:gd name="T8" fmla="*/ 2730 w 5459"/>
                      <a:gd name="T9" fmla="*/ 704 h 1408"/>
                      <a:gd name="T10" fmla="*/ 2729 w 5459"/>
                      <a:gd name="T11" fmla="*/ 0 h 1408"/>
                      <a:gd name="T12" fmla="*/ 0 w 5459"/>
                      <a:gd name="T13" fmla="*/ 0 h 14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5459" h="1408">
                        <a:moveTo>
                          <a:pt x="0" y="0"/>
                        </a:moveTo>
                        <a:lnTo>
                          <a:pt x="0" y="44"/>
                        </a:lnTo>
                        <a:lnTo>
                          <a:pt x="5416" y="44"/>
                        </a:lnTo>
                        <a:lnTo>
                          <a:pt x="5416" y="1366"/>
                        </a:lnTo>
                        <a:lnTo>
                          <a:pt x="5459" y="1408"/>
                        </a:lnTo>
                        <a:lnTo>
                          <a:pt x="545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75" name="Freeform 148">
                    <a:extLst>
                      <a:ext uri="{FF2B5EF4-FFF2-40B4-BE49-F238E27FC236}">
                        <a16:creationId xmlns:a16="http://schemas.microsoft.com/office/drawing/2014/main" id="{1E163773-5F07-784B-396D-8483318463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1" y="2235"/>
                    <a:ext cx="2741" cy="704"/>
                  </a:xfrm>
                  <a:custGeom>
                    <a:avLst/>
                    <a:gdLst>
                      <a:gd name="T0" fmla="*/ 2719 w 5481"/>
                      <a:gd name="T1" fmla="*/ 682 h 1410"/>
                      <a:gd name="T2" fmla="*/ 22 w 5481"/>
                      <a:gd name="T3" fmla="*/ 682 h 1410"/>
                      <a:gd name="T4" fmla="*/ 22 w 5481"/>
                      <a:gd name="T5" fmla="*/ 22 h 1410"/>
                      <a:gd name="T6" fmla="*/ 11 w 5481"/>
                      <a:gd name="T7" fmla="*/ 0 h 1410"/>
                      <a:gd name="T8" fmla="*/ 0 w 5481"/>
                      <a:gd name="T9" fmla="*/ 0 h 1410"/>
                      <a:gd name="T10" fmla="*/ 1 w 5481"/>
                      <a:gd name="T11" fmla="*/ 704 h 1410"/>
                      <a:gd name="T12" fmla="*/ 2741 w 5481"/>
                      <a:gd name="T13" fmla="*/ 703 h 1410"/>
                      <a:gd name="T14" fmla="*/ 2719 w 5481"/>
                      <a:gd name="T15" fmla="*/ 682 h 141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5481" h="1410">
                        <a:moveTo>
                          <a:pt x="5438" y="1366"/>
                        </a:moveTo>
                        <a:lnTo>
                          <a:pt x="44" y="1366"/>
                        </a:lnTo>
                        <a:lnTo>
                          <a:pt x="44" y="44"/>
                        </a:lnTo>
                        <a:lnTo>
                          <a:pt x="22" y="0"/>
                        </a:lnTo>
                        <a:lnTo>
                          <a:pt x="0" y="1"/>
                        </a:lnTo>
                        <a:lnTo>
                          <a:pt x="1" y="1410"/>
                        </a:lnTo>
                        <a:lnTo>
                          <a:pt x="5481" y="1408"/>
                        </a:lnTo>
                        <a:lnTo>
                          <a:pt x="5438" y="136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76" name="Freeform 149">
                    <a:extLst>
                      <a:ext uri="{FF2B5EF4-FFF2-40B4-BE49-F238E27FC236}">
                        <a16:creationId xmlns:a16="http://schemas.microsoft.com/office/drawing/2014/main" id="{A58AC0C9-975D-77C8-169B-AED34F99F5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2476"/>
                    <a:ext cx="2719" cy="453"/>
                  </a:xfrm>
                  <a:custGeom>
                    <a:avLst/>
                    <a:gdLst>
                      <a:gd name="T0" fmla="*/ 0 w 5438"/>
                      <a:gd name="T1" fmla="*/ 453 h 906"/>
                      <a:gd name="T2" fmla="*/ 2719 w 5438"/>
                      <a:gd name="T3" fmla="*/ 453 h 906"/>
                      <a:gd name="T4" fmla="*/ 2719 w 5438"/>
                      <a:gd name="T5" fmla="*/ 1 h 906"/>
                      <a:gd name="T6" fmla="*/ 2703 w 5438"/>
                      <a:gd name="T7" fmla="*/ 0 h 906"/>
                      <a:gd name="T8" fmla="*/ 2659 w 5438"/>
                      <a:gd name="T9" fmla="*/ 0 h 906"/>
                      <a:gd name="T10" fmla="*/ 2593 w 5438"/>
                      <a:gd name="T11" fmla="*/ 0 h 906"/>
                      <a:gd name="T12" fmla="*/ 2508 w 5438"/>
                      <a:gd name="T13" fmla="*/ 0 h 906"/>
                      <a:gd name="T14" fmla="*/ 2411 w 5438"/>
                      <a:gd name="T15" fmla="*/ 0 h 906"/>
                      <a:gd name="T16" fmla="*/ 2307 w 5438"/>
                      <a:gd name="T17" fmla="*/ 0 h 906"/>
                      <a:gd name="T18" fmla="*/ 2201 w 5438"/>
                      <a:gd name="T19" fmla="*/ 0 h 906"/>
                      <a:gd name="T20" fmla="*/ 2097 w 5438"/>
                      <a:gd name="T21" fmla="*/ 0 h 906"/>
                      <a:gd name="T22" fmla="*/ 2001 w 5438"/>
                      <a:gd name="T23" fmla="*/ 0 h 906"/>
                      <a:gd name="T24" fmla="*/ 1918 w 5438"/>
                      <a:gd name="T25" fmla="*/ 0 h 906"/>
                      <a:gd name="T26" fmla="*/ 1854 w 5438"/>
                      <a:gd name="T27" fmla="*/ 0 h 906"/>
                      <a:gd name="T28" fmla="*/ 1813 w 5438"/>
                      <a:gd name="T29" fmla="*/ 1 h 906"/>
                      <a:gd name="T30" fmla="*/ 1784 w 5438"/>
                      <a:gd name="T31" fmla="*/ 3 h 906"/>
                      <a:gd name="T32" fmla="*/ 1753 w 5438"/>
                      <a:gd name="T33" fmla="*/ 11 h 906"/>
                      <a:gd name="T34" fmla="*/ 1719 w 5438"/>
                      <a:gd name="T35" fmla="*/ 22 h 906"/>
                      <a:gd name="T36" fmla="*/ 1684 w 5438"/>
                      <a:gd name="T37" fmla="*/ 35 h 906"/>
                      <a:gd name="T38" fmla="*/ 1646 w 5438"/>
                      <a:gd name="T39" fmla="*/ 52 h 906"/>
                      <a:gd name="T40" fmla="*/ 1608 w 5438"/>
                      <a:gd name="T41" fmla="*/ 68 h 906"/>
                      <a:gd name="T42" fmla="*/ 1568 w 5438"/>
                      <a:gd name="T43" fmla="*/ 84 h 906"/>
                      <a:gd name="T44" fmla="*/ 1527 w 5438"/>
                      <a:gd name="T45" fmla="*/ 101 h 906"/>
                      <a:gd name="T46" fmla="*/ 1485 w 5438"/>
                      <a:gd name="T47" fmla="*/ 114 h 906"/>
                      <a:gd name="T48" fmla="*/ 1443 w 5438"/>
                      <a:gd name="T49" fmla="*/ 125 h 906"/>
                      <a:gd name="T50" fmla="*/ 1402 w 5438"/>
                      <a:gd name="T51" fmla="*/ 133 h 906"/>
                      <a:gd name="T52" fmla="*/ 1360 w 5438"/>
                      <a:gd name="T53" fmla="*/ 136 h 906"/>
                      <a:gd name="T54" fmla="*/ 1319 w 5438"/>
                      <a:gd name="T55" fmla="*/ 133 h 906"/>
                      <a:gd name="T56" fmla="*/ 1278 w 5438"/>
                      <a:gd name="T57" fmla="*/ 125 h 906"/>
                      <a:gd name="T58" fmla="*/ 1237 w 5438"/>
                      <a:gd name="T59" fmla="*/ 114 h 906"/>
                      <a:gd name="T60" fmla="*/ 1196 w 5438"/>
                      <a:gd name="T61" fmla="*/ 101 h 906"/>
                      <a:gd name="T62" fmla="*/ 1156 w 5438"/>
                      <a:gd name="T63" fmla="*/ 84 h 906"/>
                      <a:gd name="T64" fmla="*/ 1116 w 5438"/>
                      <a:gd name="T65" fmla="*/ 68 h 906"/>
                      <a:gd name="T66" fmla="*/ 1078 w 5438"/>
                      <a:gd name="T67" fmla="*/ 52 h 906"/>
                      <a:gd name="T68" fmla="*/ 1040 w 5438"/>
                      <a:gd name="T69" fmla="*/ 35 h 906"/>
                      <a:gd name="T70" fmla="*/ 1003 w 5438"/>
                      <a:gd name="T71" fmla="*/ 22 h 906"/>
                      <a:gd name="T72" fmla="*/ 968 w 5438"/>
                      <a:gd name="T73" fmla="*/ 11 h 906"/>
                      <a:gd name="T74" fmla="*/ 935 w 5438"/>
                      <a:gd name="T75" fmla="*/ 3 h 906"/>
                      <a:gd name="T76" fmla="*/ 902 w 5438"/>
                      <a:gd name="T77" fmla="*/ 1 h 906"/>
                      <a:gd name="T78" fmla="*/ 0 w 5438"/>
                      <a:gd name="T79" fmla="*/ 1 h 906"/>
                      <a:gd name="T80" fmla="*/ 0 w 5438"/>
                      <a:gd name="T81" fmla="*/ 453 h 906"/>
                      <a:gd name="T82" fmla="*/ 0 w 5438"/>
                      <a:gd name="T83" fmla="*/ 453 h 90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5438" h="906">
                        <a:moveTo>
                          <a:pt x="0" y="906"/>
                        </a:moveTo>
                        <a:lnTo>
                          <a:pt x="5438" y="906"/>
                        </a:lnTo>
                        <a:lnTo>
                          <a:pt x="5438" y="1"/>
                        </a:lnTo>
                        <a:lnTo>
                          <a:pt x="5405" y="0"/>
                        </a:lnTo>
                        <a:lnTo>
                          <a:pt x="5318" y="0"/>
                        </a:lnTo>
                        <a:lnTo>
                          <a:pt x="5185" y="0"/>
                        </a:lnTo>
                        <a:lnTo>
                          <a:pt x="5016" y="0"/>
                        </a:lnTo>
                        <a:lnTo>
                          <a:pt x="4822" y="0"/>
                        </a:lnTo>
                        <a:lnTo>
                          <a:pt x="4614" y="0"/>
                        </a:lnTo>
                        <a:lnTo>
                          <a:pt x="4401" y="0"/>
                        </a:lnTo>
                        <a:lnTo>
                          <a:pt x="4193" y="0"/>
                        </a:lnTo>
                        <a:lnTo>
                          <a:pt x="4002" y="0"/>
                        </a:lnTo>
                        <a:lnTo>
                          <a:pt x="3836" y="0"/>
                        </a:lnTo>
                        <a:lnTo>
                          <a:pt x="3708" y="0"/>
                        </a:lnTo>
                        <a:lnTo>
                          <a:pt x="3626" y="1"/>
                        </a:lnTo>
                        <a:lnTo>
                          <a:pt x="3567" y="6"/>
                        </a:lnTo>
                        <a:lnTo>
                          <a:pt x="3505" y="21"/>
                        </a:lnTo>
                        <a:lnTo>
                          <a:pt x="3438" y="43"/>
                        </a:lnTo>
                        <a:lnTo>
                          <a:pt x="3367" y="70"/>
                        </a:lnTo>
                        <a:lnTo>
                          <a:pt x="3292" y="103"/>
                        </a:lnTo>
                        <a:lnTo>
                          <a:pt x="3215" y="135"/>
                        </a:lnTo>
                        <a:lnTo>
                          <a:pt x="3135" y="168"/>
                        </a:lnTo>
                        <a:lnTo>
                          <a:pt x="3053" y="201"/>
                        </a:lnTo>
                        <a:lnTo>
                          <a:pt x="2970" y="228"/>
                        </a:lnTo>
                        <a:lnTo>
                          <a:pt x="2886" y="250"/>
                        </a:lnTo>
                        <a:lnTo>
                          <a:pt x="2803" y="265"/>
                        </a:lnTo>
                        <a:lnTo>
                          <a:pt x="2720" y="271"/>
                        </a:lnTo>
                        <a:lnTo>
                          <a:pt x="2637" y="265"/>
                        </a:lnTo>
                        <a:lnTo>
                          <a:pt x="2556" y="250"/>
                        </a:lnTo>
                        <a:lnTo>
                          <a:pt x="2473" y="228"/>
                        </a:lnTo>
                        <a:lnTo>
                          <a:pt x="2391" y="201"/>
                        </a:lnTo>
                        <a:lnTo>
                          <a:pt x="2311" y="168"/>
                        </a:lnTo>
                        <a:lnTo>
                          <a:pt x="2232" y="135"/>
                        </a:lnTo>
                        <a:lnTo>
                          <a:pt x="2155" y="103"/>
                        </a:lnTo>
                        <a:lnTo>
                          <a:pt x="2080" y="70"/>
                        </a:lnTo>
                        <a:lnTo>
                          <a:pt x="2006" y="43"/>
                        </a:lnTo>
                        <a:lnTo>
                          <a:pt x="1936" y="21"/>
                        </a:lnTo>
                        <a:lnTo>
                          <a:pt x="1869" y="6"/>
                        </a:lnTo>
                        <a:lnTo>
                          <a:pt x="1804" y="1"/>
                        </a:lnTo>
                        <a:lnTo>
                          <a:pt x="0" y="1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77" name="Freeform 150">
                    <a:extLst>
                      <a:ext uri="{FF2B5EF4-FFF2-40B4-BE49-F238E27FC236}">
                        <a16:creationId xmlns:a16="http://schemas.microsoft.com/office/drawing/2014/main" id="{DB5547D0-69BB-81D3-0F2D-E3C6DB0333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2465"/>
                    <a:ext cx="2730" cy="475"/>
                  </a:xfrm>
                  <a:custGeom>
                    <a:avLst/>
                    <a:gdLst>
                      <a:gd name="T0" fmla="*/ 0 w 5459"/>
                      <a:gd name="T1" fmla="*/ 453 h 950"/>
                      <a:gd name="T2" fmla="*/ 0 w 5459"/>
                      <a:gd name="T3" fmla="*/ 475 h 950"/>
                      <a:gd name="T4" fmla="*/ 2729 w 5459"/>
                      <a:gd name="T5" fmla="*/ 475 h 950"/>
                      <a:gd name="T6" fmla="*/ 2730 w 5459"/>
                      <a:gd name="T7" fmla="*/ 2 h 950"/>
                      <a:gd name="T8" fmla="*/ 2703 w 5459"/>
                      <a:gd name="T9" fmla="*/ 0 h 950"/>
                      <a:gd name="T10" fmla="*/ 2703 w 5459"/>
                      <a:gd name="T11" fmla="*/ 22 h 950"/>
                      <a:gd name="T12" fmla="*/ 2708 w 5459"/>
                      <a:gd name="T13" fmla="*/ 22 h 950"/>
                      <a:gd name="T14" fmla="*/ 2708 w 5459"/>
                      <a:gd name="T15" fmla="*/ 453 h 950"/>
                      <a:gd name="T16" fmla="*/ 0 w 5459"/>
                      <a:gd name="T17" fmla="*/ 453 h 95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5459" h="950">
                        <a:moveTo>
                          <a:pt x="0" y="906"/>
                        </a:moveTo>
                        <a:lnTo>
                          <a:pt x="0" y="950"/>
                        </a:lnTo>
                        <a:lnTo>
                          <a:pt x="5458" y="950"/>
                        </a:lnTo>
                        <a:lnTo>
                          <a:pt x="5459" y="3"/>
                        </a:lnTo>
                        <a:lnTo>
                          <a:pt x="5405" y="0"/>
                        </a:lnTo>
                        <a:lnTo>
                          <a:pt x="5405" y="44"/>
                        </a:lnTo>
                        <a:lnTo>
                          <a:pt x="5416" y="44"/>
                        </a:lnTo>
                        <a:lnTo>
                          <a:pt x="5416" y="90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78" name="Freeform 151">
                    <a:extLst>
                      <a:ext uri="{FF2B5EF4-FFF2-40B4-BE49-F238E27FC236}">
                        <a16:creationId xmlns:a16="http://schemas.microsoft.com/office/drawing/2014/main" id="{FD632668-E4BC-C8BD-D4B1-69FE5189A8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1" y="2465"/>
                    <a:ext cx="2714" cy="475"/>
                  </a:xfrm>
                  <a:custGeom>
                    <a:avLst/>
                    <a:gdLst>
                      <a:gd name="T0" fmla="*/ 2714 w 5427"/>
                      <a:gd name="T1" fmla="*/ 0 h 950"/>
                      <a:gd name="T2" fmla="*/ 1865 w 5427"/>
                      <a:gd name="T3" fmla="*/ 0 h 950"/>
                      <a:gd name="T4" fmla="*/ 1824 w 5427"/>
                      <a:gd name="T5" fmla="*/ 1 h 950"/>
                      <a:gd name="T6" fmla="*/ 1795 w 5427"/>
                      <a:gd name="T7" fmla="*/ 3 h 950"/>
                      <a:gd name="T8" fmla="*/ 1760 w 5427"/>
                      <a:gd name="T9" fmla="*/ 11 h 950"/>
                      <a:gd name="T10" fmla="*/ 1724 w 5427"/>
                      <a:gd name="T11" fmla="*/ 23 h 950"/>
                      <a:gd name="T12" fmla="*/ 1686 w 5427"/>
                      <a:gd name="T13" fmla="*/ 38 h 950"/>
                      <a:gd name="T14" fmla="*/ 1653 w 5427"/>
                      <a:gd name="T15" fmla="*/ 52 h 950"/>
                      <a:gd name="T16" fmla="*/ 1615 w 5427"/>
                      <a:gd name="T17" fmla="*/ 68 h 950"/>
                      <a:gd name="T18" fmla="*/ 1575 w 5427"/>
                      <a:gd name="T19" fmla="*/ 85 h 950"/>
                      <a:gd name="T20" fmla="*/ 1528 w 5427"/>
                      <a:gd name="T21" fmla="*/ 103 h 950"/>
                      <a:gd name="T22" fmla="*/ 1492 w 5427"/>
                      <a:gd name="T23" fmla="*/ 116 h 950"/>
                      <a:gd name="T24" fmla="*/ 1458 w 5427"/>
                      <a:gd name="T25" fmla="*/ 125 h 950"/>
                      <a:gd name="T26" fmla="*/ 1411 w 5427"/>
                      <a:gd name="T27" fmla="*/ 133 h 950"/>
                      <a:gd name="T28" fmla="*/ 1371 w 5427"/>
                      <a:gd name="T29" fmla="*/ 136 h 950"/>
                      <a:gd name="T30" fmla="*/ 1332 w 5427"/>
                      <a:gd name="T31" fmla="*/ 133 h 950"/>
                      <a:gd name="T32" fmla="*/ 1286 w 5427"/>
                      <a:gd name="T33" fmla="*/ 125 h 950"/>
                      <a:gd name="T34" fmla="*/ 1252 w 5427"/>
                      <a:gd name="T35" fmla="*/ 116 h 950"/>
                      <a:gd name="T36" fmla="*/ 1216 w 5427"/>
                      <a:gd name="T37" fmla="*/ 103 h 950"/>
                      <a:gd name="T38" fmla="*/ 1171 w 5427"/>
                      <a:gd name="T39" fmla="*/ 85 h 950"/>
                      <a:gd name="T40" fmla="*/ 1131 w 5427"/>
                      <a:gd name="T41" fmla="*/ 68 h 950"/>
                      <a:gd name="T42" fmla="*/ 1093 w 5427"/>
                      <a:gd name="T43" fmla="*/ 52 h 950"/>
                      <a:gd name="T44" fmla="*/ 1059 w 5427"/>
                      <a:gd name="T45" fmla="*/ 37 h 950"/>
                      <a:gd name="T46" fmla="*/ 1020 w 5427"/>
                      <a:gd name="T47" fmla="*/ 23 h 950"/>
                      <a:gd name="T48" fmla="*/ 979 w 5427"/>
                      <a:gd name="T49" fmla="*/ 11 h 950"/>
                      <a:gd name="T50" fmla="*/ 947 w 5427"/>
                      <a:gd name="T51" fmla="*/ 3 h 950"/>
                      <a:gd name="T52" fmla="*/ 914 w 5427"/>
                      <a:gd name="T53" fmla="*/ 1 h 950"/>
                      <a:gd name="T54" fmla="*/ 1 w 5427"/>
                      <a:gd name="T55" fmla="*/ 1 h 950"/>
                      <a:gd name="T56" fmla="*/ 0 w 5427"/>
                      <a:gd name="T57" fmla="*/ 475 h 950"/>
                      <a:gd name="T58" fmla="*/ 11 w 5427"/>
                      <a:gd name="T59" fmla="*/ 475 h 950"/>
                      <a:gd name="T60" fmla="*/ 22 w 5427"/>
                      <a:gd name="T61" fmla="*/ 453 h 950"/>
                      <a:gd name="T62" fmla="*/ 22 w 5427"/>
                      <a:gd name="T63" fmla="*/ 23 h 950"/>
                      <a:gd name="T64" fmla="*/ 913 w 5427"/>
                      <a:gd name="T65" fmla="*/ 23 h 950"/>
                      <a:gd name="T66" fmla="*/ 944 w 5427"/>
                      <a:gd name="T67" fmla="*/ 25 h 950"/>
                      <a:gd name="T68" fmla="*/ 980 w 5427"/>
                      <a:gd name="T69" fmla="*/ 33 h 950"/>
                      <a:gd name="T70" fmla="*/ 1008 w 5427"/>
                      <a:gd name="T71" fmla="*/ 42 h 950"/>
                      <a:gd name="T72" fmla="*/ 1044 w 5427"/>
                      <a:gd name="T73" fmla="*/ 56 h 950"/>
                      <a:gd name="T74" fmla="*/ 1085 w 5427"/>
                      <a:gd name="T75" fmla="*/ 73 h 950"/>
                      <a:gd name="T76" fmla="*/ 1123 w 5427"/>
                      <a:gd name="T77" fmla="*/ 89 h 950"/>
                      <a:gd name="T78" fmla="*/ 1163 w 5427"/>
                      <a:gd name="T79" fmla="*/ 106 h 950"/>
                      <a:gd name="T80" fmla="*/ 1197 w 5427"/>
                      <a:gd name="T81" fmla="*/ 120 h 950"/>
                      <a:gd name="T82" fmla="*/ 1243 w 5427"/>
                      <a:gd name="T83" fmla="*/ 135 h 950"/>
                      <a:gd name="T84" fmla="*/ 1293 w 5427"/>
                      <a:gd name="T85" fmla="*/ 148 h 950"/>
                      <a:gd name="T86" fmla="*/ 1328 w 5427"/>
                      <a:gd name="T87" fmla="*/ 155 h 950"/>
                      <a:gd name="T88" fmla="*/ 1372 w 5427"/>
                      <a:gd name="T89" fmla="*/ 158 h 950"/>
                      <a:gd name="T90" fmla="*/ 1415 w 5427"/>
                      <a:gd name="T91" fmla="*/ 155 h 950"/>
                      <a:gd name="T92" fmla="*/ 1451 w 5427"/>
                      <a:gd name="T93" fmla="*/ 148 h 950"/>
                      <a:gd name="T94" fmla="*/ 1501 w 5427"/>
                      <a:gd name="T95" fmla="*/ 135 h 950"/>
                      <a:gd name="T96" fmla="*/ 1548 w 5427"/>
                      <a:gd name="T97" fmla="*/ 120 h 950"/>
                      <a:gd name="T98" fmla="*/ 1583 w 5427"/>
                      <a:gd name="T99" fmla="*/ 106 h 950"/>
                      <a:gd name="T100" fmla="*/ 1623 w 5427"/>
                      <a:gd name="T101" fmla="*/ 89 h 950"/>
                      <a:gd name="T102" fmla="*/ 1661 w 5427"/>
                      <a:gd name="T103" fmla="*/ 73 h 950"/>
                      <a:gd name="T104" fmla="*/ 1703 w 5427"/>
                      <a:gd name="T105" fmla="*/ 55 h 950"/>
                      <a:gd name="T106" fmla="*/ 1737 w 5427"/>
                      <a:gd name="T107" fmla="*/ 42 h 950"/>
                      <a:gd name="T108" fmla="*/ 1768 w 5427"/>
                      <a:gd name="T109" fmla="*/ 32 h 950"/>
                      <a:gd name="T110" fmla="*/ 1795 w 5427"/>
                      <a:gd name="T111" fmla="*/ 25 h 950"/>
                      <a:gd name="T112" fmla="*/ 1825 w 5427"/>
                      <a:gd name="T113" fmla="*/ 23 h 950"/>
                      <a:gd name="T114" fmla="*/ 1865 w 5427"/>
                      <a:gd name="T115" fmla="*/ 22 h 950"/>
                      <a:gd name="T116" fmla="*/ 2714 w 5427"/>
                      <a:gd name="T117" fmla="*/ 22 h 950"/>
                      <a:gd name="T118" fmla="*/ 2714 w 5427"/>
                      <a:gd name="T119" fmla="*/ 0 h 95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5427" h="950">
                        <a:moveTo>
                          <a:pt x="5427" y="0"/>
                        </a:moveTo>
                        <a:lnTo>
                          <a:pt x="3730" y="0"/>
                        </a:lnTo>
                        <a:lnTo>
                          <a:pt x="3647" y="1"/>
                        </a:lnTo>
                        <a:lnTo>
                          <a:pt x="3589" y="6"/>
                        </a:lnTo>
                        <a:lnTo>
                          <a:pt x="3519" y="22"/>
                        </a:lnTo>
                        <a:lnTo>
                          <a:pt x="3448" y="46"/>
                        </a:lnTo>
                        <a:lnTo>
                          <a:pt x="3372" y="75"/>
                        </a:lnTo>
                        <a:lnTo>
                          <a:pt x="3306" y="104"/>
                        </a:lnTo>
                        <a:lnTo>
                          <a:pt x="3229" y="136"/>
                        </a:lnTo>
                        <a:lnTo>
                          <a:pt x="3149" y="170"/>
                        </a:lnTo>
                        <a:lnTo>
                          <a:pt x="3056" y="206"/>
                        </a:lnTo>
                        <a:lnTo>
                          <a:pt x="2983" y="231"/>
                        </a:lnTo>
                        <a:lnTo>
                          <a:pt x="2915" y="249"/>
                        </a:lnTo>
                        <a:lnTo>
                          <a:pt x="2821" y="265"/>
                        </a:lnTo>
                        <a:lnTo>
                          <a:pt x="2742" y="271"/>
                        </a:lnTo>
                        <a:lnTo>
                          <a:pt x="2664" y="265"/>
                        </a:lnTo>
                        <a:lnTo>
                          <a:pt x="2571" y="249"/>
                        </a:lnTo>
                        <a:lnTo>
                          <a:pt x="2504" y="231"/>
                        </a:lnTo>
                        <a:lnTo>
                          <a:pt x="2431" y="206"/>
                        </a:lnTo>
                        <a:lnTo>
                          <a:pt x="2341" y="170"/>
                        </a:lnTo>
                        <a:lnTo>
                          <a:pt x="2262" y="136"/>
                        </a:lnTo>
                        <a:lnTo>
                          <a:pt x="2185" y="104"/>
                        </a:lnTo>
                        <a:lnTo>
                          <a:pt x="2117" y="74"/>
                        </a:lnTo>
                        <a:lnTo>
                          <a:pt x="2040" y="45"/>
                        </a:lnTo>
                        <a:lnTo>
                          <a:pt x="1957" y="21"/>
                        </a:lnTo>
                        <a:lnTo>
                          <a:pt x="1894" y="6"/>
                        </a:lnTo>
                        <a:lnTo>
                          <a:pt x="1828" y="1"/>
                        </a:lnTo>
                        <a:lnTo>
                          <a:pt x="1" y="1"/>
                        </a:lnTo>
                        <a:lnTo>
                          <a:pt x="0" y="949"/>
                        </a:lnTo>
                        <a:lnTo>
                          <a:pt x="22" y="950"/>
                        </a:lnTo>
                        <a:lnTo>
                          <a:pt x="44" y="906"/>
                        </a:lnTo>
                        <a:lnTo>
                          <a:pt x="44" y="45"/>
                        </a:lnTo>
                        <a:lnTo>
                          <a:pt x="1825" y="45"/>
                        </a:lnTo>
                        <a:lnTo>
                          <a:pt x="1887" y="50"/>
                        </a:lnTo>
                        <a:lnTo>
                          <a:pt x="1959" y="65"/>
                        </a:lnTo>
                        <a:lnTo>
                          <a:pt x="2016" y="84"/>
                        </a:lnTo>
                        <a:lnTo>
                          <a:pt x="2087" y="111"/>
                        </a:lnTo>
                        <a:lnTo>
                          <a:pt x="2169" y="145"/>
                        </a:lnTo>
                        <a:lnTo>
                          <a:pt x="2246" y="178"/>
                        </a:lnTo>
                        <a:lnTo>
                          <a:pt x="2325" y="211"/>
                        </a:lnTo>
                        <a:lnTo>
                          <a:pt x="2394" y="239"/>
                        </a:lnTo>
                        <a:lnTo>
                          <a:pt x="2485" y="270"/>
                        </a:lnTo>
                        <a:lnTo>
                          <a:pt x="2585" y="295"/>
                        </a:lnTo>
                        <a:lnTo>
                          <a:pt x="2655" y="309"/>
                        </a:lnTo>
                        <a:lnTo>
                          <a:pt x="2744" y="315"/>
                        </a:lnTo>
                        <a:lnTo>
                          <a:pt x="2830" y="309"/>
                        </a:lnTo>
                        <a:lnTo>
                          <a:pt x="2901" y="295"/>
                        </a:lnTo>
                        <a:lnTo>
                          <a:pt x="3002" y="270"/>
                        </a:lnTo>
                        <a:lnTo>
                          <a:pt x="3095" y="239"/>
                        </a:lnTo>
                        <a:lnTo>
                          <a:pt x="3165" y="211"/>
                        </a:lnTo>
                        <a:lnTo>
                          <a:pt x="3245" y="178"/>
                        </a:lnTo>
                        <a:lnTo>
                          <a:pt x="3322" y="145"/>
                        </a:lnTo>
                        <a:lnTo>
                          <a:pt x="3406" y="110"/>
                        </a:lnTo>
                        <a:lnTo>
                          <a:pt x="3473" y="83"/>
                        </a:lnTo>
                        <a:lnTo>
                          <a:pt x="3535" y="64"/>
                        </a:lnTo>
                        <a:lnTo>
                          <a:pt x="3589" y="50"/>
                        </a:lnTo>
                        <a:lnTo>
                          <a:pt x="3649" y="45"/>
                        </a:lnTo>
                        <a:lnTo>
                          <a:pt x="3730" y="44"/>
                        </a:lnTo>
                        <a:lnTo>
                          <a:pt x="5427" y="44"/>
                        </a:lnTo>
                        <a:lnTo>
                          <a:pt x="542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  <p:grpSp>
              <p:nvGrpSpPr>
                <p:cNvPr id="243" name="Group 152">
                  <a:extLst>
                    <a:ext uri="{FF2B5EF4-FFF2-40B4-BE49-F238E27FC236}">
                      <a16:creationId xmlns:a16="http://schemas.microsoft.com/office/drawing/2014/main" id="{0E7551C1-7433-223E-0932-B15D423ABE5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58" y="884"/>
                  <a:ext cx="2256" cy="1342"/>
                  <a:chOff x="2584" y="1577"/>
                  <a:chExt cx="2256" cy="1342"/>
                </a:xfrm>
              </p:grpSpPr>
              <p:sp>
                <p:nvSpPr>
                  <p:cNvPr id="270" name="Freeform 153">
                    <a:extLst>
                      <a:ext uri="{FF2B5EF4-FFF2-40B4-BE49-F238E27FC236}">
                        <a16:creationId xmlns:a16="http://schemas.microsoft.com/office/drawing/2014/main" id="{BDDAA7CE-9E70-078A-DB67-243D2AFBB8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4" y="2031"/>
                    <a:ext cx="2256" cy="435"/>
                  </a:xfrm>
                  <a:custGeom>
                    <a:avLst/>
                    <a:gdLst>
                      <a:gd name="T0" fmla="*/ 0 w 3625"/>
                      <a:gd name="T1" fmla="*/ 435 h 923"/>
                      <a:gd name="T2" fmla="*/ 2256 w 3625"/>
                      <a:gd name="T3" fmla="*/ 435 h 923"/>
                      <a:gd name="T4" fmla="*/ 2256 w 3625"/>
                      <a:gd name="T5" fmla="*/ 0 h 923"/>
                      <a:gd name="T6" fmla="*/ 0 w 3625"/>
                      <a:gd name="T7" fmla="*/ 0 h 923"/>
                      <a:gd name="T8" fmla="*/ 0 w 3625"/>
                      <a:gd name="T9" fmla="*/ 435 h 923"/>
                      <a:gd name="T10" fmla="*/ 0 w 3625"/>
                      <a:gd name="T11" fmla="*/ 435 h 9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625" h="923">
                        <a:moveTo>
                          <a:pt x="0" y="923"/>
                        </a:moveTo>
                        <a:lnTo>
                          <a:pt x="3625" y="923"/>
                        </a:lnTo>
                        <a:lnTo>
                          <a:pt x="3625" y="0"/>
                        </a:lnTo>
                        <a:lnTo>
                          <a:pt x="0" y="0"/>
                        </a:lnTo>
                        <a:lnTo>
                          <a:pt x="0" y="923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71" name="Freeform 154">
                    <a:extLst>
                      <a:ext uri="{FF2B5EF4-FFF2-40B4-BE49-F238E27FC236}">
                        <a16:creationId xmlns:a16="http://schemas.microsoft.com/office/drawing/2014/main" id="{A7E7E5ED-7E68-D93C-CB9F-2C9428F40D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40" y="2466"/>
                    <a:ext cx="96" cy="453"/>
                  </a:xfrm>
                  <a:custGeom>
                    <a:avLst/>
                    <a:gdLst>
                      <a:gd name="T0" fmla="*/ 0 w 3625"/>
                      <a:gd name="T1" fmla="*/ 453 h 923"/>
                      <a:gd name="T2" fmla="*/ 96 w 3625"/>
                      <a:gd name="T3" fmla="*/ 453 h 923"/>
                      <a:gd name="T4" fmla="*/ 96 w 3625"/>
                      <a:gd name="T5" fmla="*/ 0 h 923"/>
                      <a:gd name="T6" fmla="*/ 0 w 3625"/>
                      <a:gd name="T7" fmla="*/ 0 h 923"/>
                      <a:gd name="T8" fmla="*/ 0 w 3625"/>
                      <a:gd name="T9" fmla="*/ 453 h 923"/>
                      <a:gd name="T10" fmla="*/ 0 w 3625"/>
                      <a:gd name="T11" fmla="*/ 453 h 9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625" h="923">
                        <a:moveTo>
                          <a:pt x="0" y="923"/>
                        </a:moveTo>
                        <a:lnTo>
                          <a:pt x="3625" y="923"/>
                        </a:lnTo>
                        <a:lnTo>
                          <a:pt x="3625" y="0"/>
                        </a:lnTo>
                        <a:lnTo>
                          <a:pt x="0" y="0"/>
                        </a:lnTo>
                        <a:lnTo>
                          <a:pt x="0" y="923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72" name="Freeform 155">
                    <a:extLst>
                      <a:ext uri="{FF2B5EF4-FFF2-40B4-BE49-F238E27FC236}">
                        <a16:creationId xmlns:a16="http://schemas.microsoft.com/office/drawing/2014/main" id="{1F696DC5-5B81-07A7-EB38-3429F6942F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1577"/>
                    <a:ext cx="96" cy="456"/>
                  </a:xfrm>
                  <a:custGeom>
                    <a:avLst/>
                    <a:gdLst>
                      <a:gd name="T0" fmla="*/ 0 w 3625"/>
                      <a:gd name="T1" fmla="*/ 456 h 923"/>
                      <a:gd name="T2" fmla="*/ 96 w 3625"/>
                      <a:gd name="T3" fmla="*/ 456 h 923"/>
                      <a:gd name="T4" fmla="*/ 96 w 3625"/>
                      <a:gd name="T5" fmla="*/ 0 h 923"/>
                      <a:gd name="T6" fmla="*/ 0 w 3625"/>
                      <a:gd name="T7" fmla="*/ 0 h 923"/>
                      <a:gd name="T8" fmla="*/ 0 w 3625"/>
                      <a:gd name="T9" fmla="*/ 456 h 923"/>
                      <a:gd name="T10" fmla="*/ 0 w 3625"/>
                      <a:gd name="T11" fmla="*/ 456 h 9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625" h="923">
                        <a:moveTo>
                          <a:pt x="0" y="923"/>
                        </a:moveTo>
                        <a:lnTo>
                          <a:pt x="3625" y="923"/>
                        </a:lnTo>
                        <a:lnTo>
                          <a:pt x="3625" y="0"/>
                        </a:lnTo>
                        <a:lnTo>
                          <a:pt x="0" y="0"/>
                        </a:lnTo>
                        <a:lnTo>
                          <a:pt x="0" y="923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  <p:sp>
              <p:nvSpPr>
                <p:cNvPr id="244" name="Freeform 156">
                  <a:extLst>
                    <a:ext uri="{FF2B5EF4-FFF2-40B4-BE49-F238E27FC236}">
                      <a16:creationId xmlns:a16="http://schemas.microsoft.com/office/drawing/2014/main" id="{7F9C1A43-ED5A-34AF-CA2A-9754862B7C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4" y="1315"/>
                  <a:ext cx="1824" cy="467"/>
                </a:xfrm>
                <a:custGeom>
                  <a:avLst/>
                  <a:gdLst>
                    <a:gd name="T0" fmla="*/ 0 w 3647"/>
                    <a:gd name="T1" fmla="*/ 445 h 935"/>
                    <a:gd name="T2" fmla="*/ 0 w 3647"/>
                    <a:gd name="T3" fmla="*/ 467 h 935"/>
                    <a:gd name="T4" fmla="*/ 1823 w 3647"/>
                    <a:gd name="T5" fmla="*/ 467 h 935"/>
                    <a:gd name="T6" fmla="*/ 1824 w 3647"/>
                    <a:gd name="T7" fmla="*/ 0 h 935"/>
                    <a:gd name="T8" fmla="*/ 1802 w 3647"/>
                    <a:gd name="T9" fmla="*/ 21 h 935"/>
                    <a:gd name="T10" fmla="*/ 1802 w 3647"/>
                    <a:gd name="T11" fmla="*/ 445 h 935"/>
                    <a:gd name="T12" fmla="*/ 0 w 3647"/>
                    <a:gd name="T13" fmla="*/ 445 h 9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47" h="935">
                      <a:moveTo>
                        <a:pt x="0" y="891"/>
                      </a:moveTo>
                      <a:lnTo>
                        <a:pt x="0" y="935"/>
                      </a:lnTo>
                      <a:lnTo>
                        <a:pt x="3646" y="935"/>
                      </a:lnTo>
                      <a:lnTo>
                        <a:pt x="3647" y="0"/>
                      </a:lnTo>
                      <a:lnTo>
                        <a:pt x="3604" y="43"/>
                      </a:lnTo>
                      <a:lnTo>
                        <a:pt x="3604" y="891"/>
                      </a:lnTo>
                      <a:lnTo>
                        <a:pt x="0" y="8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245" name="Freeform 157">
                  <a:extLst>
                    <a:ext uri="{FF2B5EF4-FFF2-40B4-BE49-F238E27FC236}">
                      <a16:creationId xmlns:a16="http://schemas.microsoft.com/office/drawing/2014/main" id="{32883682-B078-67F1-7954-CDFCFBA087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3" y="1314"/>
                  <a:ext cx="1835" cy="468"/>
                </a:xfrm>
                <a:custGeom>
                  <a:avLst/>
                  <a:gdLst>
                    <a:gd name="T0" fmla="*/ 1835 w 3669"/>
                    <a:gd name="T1" fmla="*/ 1 h 936"/>
                    <a:gd name="T2" fmla="*/ 1 w 3669"/>
                    <a:gd name="T3" fmla="*/ 0 h 936"/>
                    <a:gd name="T4" fmla="*/ 0 w 3669"/>
                    <a:gd name="T5" fmla="*/ 468 h 936"/>
                    <a:gd name="T6" fmla="*/ 11 w 3669"/>
                    <a:gd name="T7" fmla="*/ 468 h 936"/>
                    <a:gd name="T8" fmla="*/ 22 w 3669"/>
                    <a:gd name="T9" fmla="*/ 446 h 936"/>
                    <a:gd name="T10" fmla="*/ 22 w 3669"/>
                    <a:gd name="T11" fmla="*/ 22 h 936"/>
                    <a:gd name="T12" fmla="*/ 1813 w 3669"/>
                    <a:gd name="T13" fmla="*/ 22 h 936"/>
                    <a:gd name="T14" fmla="*/ 1835 w 3669"/>
                    <a:gd name="T15" fmla="*/ 1 h 9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669" h="936">
                      <a:moveTo>
                        <a:pt x="3669" y="1"/>
                      </a:moveTo>
                      <a:lnTo>
                        <a:pt x="2" y="0"/>
                      </a:lnTo>
                      <a:lnTo>
                        <a:pt x="0" y="935"/>
                      </a:lnTo>
                      <a:lnTo>
                        <a:pt x="22" y="936"/>
                      </a:lnTo>
                      <a:lnTo>
                        <a:pt x="44" y="892"/>
                      </a:lnTo>
                      <a:lnTo>
                        <a:pt x="44" y="44"/>
                      </a:lnTo>
                      <a:lnTo>
                        <a:pt x="3626" y="44"/>
                      </a:lnTo>
                      <a:lnTo>
                        <a:pt x="3669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246" name="Freeform 158">
                  <a:extLst>
                    <a:ext uri="{FF2B5EF4-FFF2-40B4-BE49-F238E27FC236}">
                      <a16:creationId xmlns:a16="http://schemas.microsoft.com/office/drawing/2014/main" id="{A536A363-1C41-BADA-F90C-E5E13B5238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4" y="1325"/>
                  <a:ext cx="1813" cy="69"/>
                </a:xfrm>
                <a:custGeom>
                  <a:avLst/>
                  <a:gdLst>
                    <a:gd name="T0" fmla="*/ 0 w 3625"/>
                    <a:gd name="T1" fmla="*/ 69 h 137"/>
                    <a:gd name="T2" fmla="*/ 1813 w 3625"/>
                    <a:gd name="T3" fmla="*/ 69 h 137"/>
                    <a:gd name="T4" fmla="*/ 1813 w 3625"/>
                    <a:gd name="T5" fmla="*/ 0 h 137"/>
                    <a:gd name="T6" fmla="*/ 0 w 3625"/>
                    <a:gd name="T7" fmla="*/ 0 h 137"/>
                    <a:gd name="T8" fmla="*/ 0 w 3625"/>
                    <a:gd name="T9" fmla="*/ 69 h 137"/>
                    <a:gd name="T10" fmla="*/ 0 w 3625"/>
                    <a:gd name="T11" fmla="*/ 69 h 13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625" h="137">
                      <a:moveTo>
                        <a:pt x="0" y="137"/>
                      </a:moveTo>
                      <a:lnTo>
                        <a:pt x="3625" y="137"/>
                      </a:lnTo>
                      <a:lnTo>
                        <a:pt x="3625" y="0"/>
                      </a:lnTo>
                      <a:lnTo>
                        <a:pt x="0" y="0"/>
                      </a:lnTo>
                      <a:lnTo>
                        <a:pt x="0" y="137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247" name="Freeform 159">
                  <a:extLst>
                    <a:ext uri="{FF2B5EF4-FFF2-40B4-BE49-F238E27FC236}">
                      <a16:creationId xmlns:a16="http://schemas.microsoft.com/office/drawing/2014/main" id="{F7654F1E-88FD-498E-59EA-36815BE1BC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4" y="1315"/>
                  <a:ext cx="1824" cy="90"/>
                </a:xfrm>
                <a:custGeom>
                  <a:avLst/>
                  <a:gdLst>
                    <a:gd name="T0" fmla="*/ 0 w 3647"/>
                    <a:gd name="T1" fmla="*/ 68 h 180"/>
                    <a:gd name="T2" fmla="*/ 0 w 3647"/>
                    <a:gd name="T3" fmla="*/ 90 h 180"/>
                    <a:gd name="T4" fmla="*/ 1823 w 3647"/>
                    <a:gd name="T5" fmla="*/ 90 h 180"/>
                    <a:gd name="T6" fmla="*/ 1824 w 3647"/>
                    <a:gd name="T7" fmla="*/ 0 h 180"/>
                    <a:gd name="T8" fmla="*/ 1802 w 3647"/>
                    <a:gd name="T9" fmla="*/ 22 h 180"/>
                    <a:gd name="T10" fmla="*/ 1802 w 3647"/>
                    <a:gd name="T11" fmla="*/ 68 h 180"/>
                    <a:gd name="T12" fmla="*/ 0 w 3647"/>
                    <a:gd name="T13" fmla="*/ 68 h 1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47" h="180">
                      <a:moveTo>
                        <a:pt x="0" y="136"/>
                      </a:moveTo>
                      <a:lnTo>
                        <a:pt x="0" y="180"/>
                      </a:lnTo>
                      <a:lnTo>
                        <a:pt x="3646" y="180"/>
                      </a:lnTo>
                      <a:lnTo>
                        <a:pt x="3647" y="0"/>
                      </a:lnTo>
                      <a:lnTo>
                        <a:pt x="3604" y="43"/>
                      </a:lnTo>
                      <a:lnTo>
                        <a:pt x="3604" y="136"/>
                      </a:ln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248" name="Freeform 160">
                  <a:extLst>
                    <a:ext uri="{FF2B5EF4-FFF2-40B4-BE49-F238E27FC236}">
                      <a16:creationId xmlns:a16="http://schemas.microsoft.com/office/drawing/2014/main" id="{D9E63ABA-2364-CDF0-9B41-C1DC664943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3" y="1314"/>
                  <a:ext cx="1835" cy="91"/>
                </a:xfrm>
                <a:custGeom>
                  <a:avLst/>
                  <a:gdLst>
                    <a:gd name="T0" fmla="*/ 1835 w 3669"/>
                    <a:gd name="T1" fmla="*/ 1 h 181"/>
                    <a:gd name="T2" fmla="*/ 1 w 3669"/>
                    <a:gd name="T3" fmla="*/ 0 h 181"/>
                    <a:gd name="T4" fmla="*/ 0 w 3669"/>
                    <a:gd name="T5" fmla="*/ 90 h 181"/>
                    <a:gd name="T6" fmla="*/ 11 w 3669"/>
                    <a:gd name="T7" fmla="*/ 91 h 181"/>
                    <a:gd name="T8" fmla="*/ 22 w 3669"/>
                    <a:gd name="T9" fmla="*/ 69 h 181"/>
                    <a:gd name="T10" fmla="*/ 22 w 3669"/>
                    <a:gd name="T11" fmla="*/ 22 h 181"/>
                    <a:gd name="T12" fmla="*/ 1813 w 3669"/>
                    <a:gd name="T13" fmla="*/ 22 h 181"/>
                    <a:gd name="T14" fmla="*/ 1835 w 3669"/>
                    <a:gd name="T15" fmla="*/ 1 h 1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669" h="181">
                      <a:moveTo>
                        <a:pt x="3669" y="1"/>
                      </a:moveTo>
                      <a:lnTo>
                        <a:pt x="2" y="0"/>
                      </a:lnTo>
                      <a:lnTo>
                        <a:pt x="0" y="180"/>
                      </a:lnTo>
                      <a:lnTo>
                        <a:pt x="22" y="181"/>
                      </a:lnTo>
                      <a:lnTo>
                        <a:pt x="44" y="137"/>
                      </a:lnTo>
                      <a:lnTo>
                        <a:pt x="44" y="44"/>
                      </a:lnTo>
                      <a:lnTo>
                        <a:pt x="3626" y="44"/>
                      </a:lnTo>
                      <a:lnTo>
                        <a:pt x="3669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grpSp>
              <p:nvGrpSpPr>
                <p:cNvPr id="249" name="Group 161">
                  <a:extLst>
                    <a:ext uri="{FF2B5EF4-FFF2-40B4-BE49-F238E27FC236}">
                      <a16:creationId xmlns:a16="http://schemas.microsoft.com/office/drawing/2014/main" id="{1B090A80-B558-5264-BD3E-B72E8750E9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1325"/>
                  <a:ext cx="1813" cy="447"/>
                  <a:chOff x="1984" y="1730"/>
                  <a:chExt cx="1813" cy="447"/>
                </a:xfrm>
              </p:grpSpPr>
              <p:sp>
                <p:nvSpPr>
                  <p:cNvPr id="268" name="Freeform 162">
                    <a:extLst>
                      <a:ext uri="{FF2B5EF4-FFF2-40B4-BE49-F238E27FC236}">
                        <a16:creationId xmlns:a16="http://schemas.microsoft.com/office/drawing/2014/main" id="{1D6776E9-2FDD-7299-19C4-EBFCB37FC1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4" y="1730"/>
                    <a:ext cx="1813" cy="446"/>
                  </a:xfrm>
                  <a:custGeom>
                    <a:avLst/>
                    <a:gdLst>
                      <a:gd name="T0" fmla="*/ 0 w 3625"/>
                      <a:gd name="T1" fmla="*/ 446 h 892"/>
                      <a:gd name="T2" fmla="*/ 1813 w 3625"/>
                      <a:gd name="T3" fmla="*/ 446 h 892"/>
                      <a:gd name="T4" fmla="*/ 1813 w 3625"/>
                      <a:gd name="T5" fmla="*/ 0 h 892"/>
                      <a:gd name="T6" fmla="*/ 0 w 3625"/>
                      <a:gd name="T7" fmla="*/ 0 h 892"/>
                      <a:gd name="T8" fmla="*/ 0 w 3625"/>
                      <a:gd name="T9" fmla="*/ 446 h 892"/>
                      <a:gd name="T10" fmla="*/ 0 w 3625"/>
                      <a:gd name="T11" fmla="*/ 446 h 89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625" h="892">
                        <a:moveTo>
                          <a:pt x="0" y="892"/>
                        </a:moveTo>
                        <a:lnTo>
                          <a:pt x="3625" y="892"/>
                        </a:lnTo>
                        <a:lnTo>
                          <a:pt x="3625" y="0"/>
                        </a:lnTo>
                        <a:lnTo>
                          <a:pt x="0" y="0"/>
                        </a:lnTo>
                        <a:lnTo>
                          <a:pt x="0" y="892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69" name="Freeform 163">
                    <a:extLst>
                      <a:ext uri="{FF2B5EF4-FFF2-40B4-BE49-F238E27FC236}">
                        <a16:creationId xmlns:a16="http://schemas.microsoft.com/office/drawing/2014/main" id="{C093E7A4-EAD8-3D42-8F57-A0E38F4366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4" y="2107"/>
                    <a:ext cx="1813" cy="70"/>
                  </a:xfrm>
                  <a:custGeom>
                    <a:avLst/>
                    <a:gdLst>
                      <a:gd name="T0" fmla="*/ 0 w 3625"/>
                      <a:gd name="T1" fmla="*/ 70 h 138"/>
                      <a:gd name="T2" fmla="*/ 1813 w 3625"/>
                      <a:gd name="T3" fmla="*/ 70 h 138"/>
                      <a:gd name="T4" fmla="*/ 1813 w 3625"/>
                      <a:gd name="T5" fmla="*/ 0 h 138"/>
                      <a:gd name="T6" fmla="*/ 0 w 3625"/>
                      <a:gd name="T7" fmla="*/ 0 h 138"/>
                      <a:gd name="T8" fmla="*/ 0 w 3625"/>
                      <a:gd name="T9" fmla="*/ 70 h 138"/>
                      <a:gd name="T10" fmla="*/ 0 w 3625"/>
                      <a:gd name="T11" fmla="*/ 70 h 13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625" h="138">
                        <a:moveTo>
                          <a:pt x="0" y="138"/>
                        </a:moveTo>
                        <a:lnTo>
                          <a:pt x="3625" y="138"/>
                        </a:lnTo>
                        <a:lnTo>
                          <a:pt x="3625" y="0"/>
                        </a:lnTo>
                        <a:lnTo>
                          <a:pt x="0" y="0"/>
                        </a:lnTo>
                        <a:lnTo>
                          <a:pt x="0" y="138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  <p:sp>
              <p:nvSpPr>
                <p:cNvPr id="250" name="Freeform 164">
                  <a:extLst>
                    <a:ext uri="{FF2B5EF4-FFF2-40B4-BE49-F238E27FC236}">
                      <a16:creationId xmlns:a16="http://schemas.microsoft.com/office/drawing/2014/main" id="{E88FAEB1-00F0-D1B1-773A-0E3A5613E1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4" y="1692"/>
                  <a:ext cx="1824" cy="91"/>
                </a:xfrm>
                <a:custGeom>
                  <a:avLst/>
                  <a:gdLst>
                    <a:gd name="T0" fmla="*/ 0 w 3647"/>
                    <a:gd name="T1" fmla="*/ 69 h 181"/>
                    <a:gd name="T2" fmla="*/ 0 w 3647"/>
                    <a:gd name="T3" fmla="*/ 91 h 181"/>
                    <a:gd name="T4" fmla="*/ 1823 w 3647"/>
                    <a:gd name="T5" fmla="*/ 91 h 181"/>
                    <a:gd name="T6" fmla="*/ 1824 w 3647"/>
                    <a:gd name="T7" fmla="*/ 0 h 181"/>
                    <a:gd name="T8" fmla="*/ 1802 w 3647"/>
                    <a:gd name="T9" fmla="*/ 22 h 181"/>
                    <a:gd name="T10" fmla="*/ 1802 w 3647"/>
                    <a:gd name="T11" fmla="*/ 69 h 181"/>
                    <a:gd name="T12" fmla="*/ 0 w 3647"/>
                    <a:gd name="T13" fmla="*/ 69 h 18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47" h="181">
                      <a:moveTo>
                        <a:pt x="0" y="137"/>
                      </a:moveTo>
                      <a:lnTo>
                        <a:pt x="0" y="181"/>
                      </a:lnTo>
                      <a:lnTo>
                        <a:pt x="3646" y="181"/>
                      </a:lnTo>
                      <a:lnTo>
                        <a:pt x="3647" y="0"/>
                      </a:lnTo>
                      <a:lnTo>
                        <a:pt x="3604" y="43"/>
                      </a:lnTo>
                      <a:lnTo>
                        <a:pt x="3604" y="137"/>
                      </a:lnTo>
                      <a:lnTo>
                        <a:pt x="0" y="1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251" name="Freeform 165">
                  <a:extLst>
                    <a:ext uri="{FF2B5EF4-FFF2-40B4-BE49-F238E27FC236}">
                      <a16:creationId xmlns:a16="http://schemas.microsoft.com/office/drawing/2014/main" id="{4475095E-B76C-9B2D-1210-13E0B7BB8D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3" y="1692"/>
                  <a:ext cx="1835" cy="91"/>
                </a:xfrm>
                <a:custGeom>
                  <a:avLst/>
                  <a:gdLst>
                    <a:gd name="T0" fmla="*/ 1835 w 3669"/>
                    <a:gd name="T1" fmla="*/ 1 h 182"/>
                    <a:gd name="T2" fmla="*/ 1 w 3669"/>
                    <a:gd name="T3" fmla="*/ 0 h 182"/>
                    <a:gd name="T4" fmla="*/ 0 w 3669"/>
                    <a:gd name="T5" fmla="*/ 91 h 182"/>
                    <a:gd name="T6" fmla="*/ 11 w 3669"/>
                    <a:gd name="T7" fmla="*/ 91 h 182"/>
                    <a:gd name="T8" fmla="*/ 22 w 3669"/>
                    <a:gd name="T9" fmla="*/ 69 h 182"/>
                    <a:gd name="T10" fmla="*/ 22 w 3669"/>
                    <a:gd name="T11" fmla="*/ 22 h 182"/>
                    <a:gd name="T12" fmla="*/ 1813 w 3669"/>
                    <a:gd name="T13" fmla="*/ 22 h 182"/>
                    <a:gd name="T14" fmla="*/ 1835 w 3669"/>
                    <a:gd name="T15" fmla="*/ 1 h 18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669" h="182">
                      <a:moveTo>
                        <a:pt x="3669" y="1"/>
                      </a:moveTo>
                      <a:lnTo>
                        <a:pt x="2" y="0"/>
                      </a:lnTo>
                      <a:lnTo>
                        <a:pt x="0" y="181"/>
                      </a:lnTo>
                      <a:lnTo>
                        <a:pt x="22" y="182"/>
                      </a:lnTo>
                      <a:lnTo>
                        <a:pt x="44" y="138"/>
                      </a:lnTo>
                      <a:lnTo>
                        <a:pt x="44" y="44"/>
                      </a:lnTo>
                      <a:lnTo>
                        <a:pt x="3626" y="44"/>
                      </a:lnTo>
                      <a:lnTo>
                        <a:pt x="3669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grpSp>
              <p:nvGrpSpPr>
                <p:cNvPr id="252" name="Group 166">
                  <a:extLst>
                    <a:ext uri="{FF2B5EF4-FFF2-40B4-BE49-F238E27FC236}">
                      <a16:creationId xmlns:a16="http://schemas.microsoft.com/office/drawing/2014/main" id="{583D207F-8CAF-4FF8-555D-F993D69511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7" y="1219"/>
                  <a:ext cx="929" cy="657"/>
                  <a:chOff x="1656" y="1924"/>
                  <a:chExt cx="929" cy="657"/>
                </a:xfrm>
              </p:grpSpPr>
              <p:sp>
                <p:nvSpPr>
                  <p:cNvPr id="261" name="Freeform 167">
                    <a:extLst>
                      <a:ext uri="{FF2B5EF4-FFF2-40B4-BE49-F238E27FC236}">
                        <a16:creationId xmlns:a16="http://schemas.microsoft.com/office/drawing/2014/main" id="{BF99BB70-CE60-A6E5-1F69-3B0CB9EADD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67" y="1935"/>
                    <a:ext cx="907" cy="636"/>
                  </a:xfrm>
                  <a:custGeom>
                    <a:avLst/>
                    <a:gdLst>
                      <a:gd name="T0" fmla="*/ 1 w 1814"/>
                      <a:gd name="T1" fmla="*/ 636 h 1271"/>
                      <a:gd name="T2" fmla="*/ 0 w 1814"/>
                      <a:gd name="T3" fmla="*/ 0 h 1271"/>
                      <a:gd name="T4" fmla="*/ 137 w 1814"/>
                      <a:gd name="T5" fmla="*/ 1 h 1271"/>
                      <a:gd name="T6" fmla="*/ 137 w 1814"/>
                      <a:gd name="T7" fmla="*/ 95 h 1271"/>
                      <a:gd name="T8" fmla="*/ 907 w 1814"/>
                      <a:gd name="T9" fmla="*/ 95 h 1271"/>
                      <a:gd name="T10" fmla="*/ 907 w 1814"/>
                      <a:gd name="T11" fmla="*/ 541 h 1271"/>
                      <a:gd name="T12" fmla="*/ 137 w 1814"/>
                      <a:gd name="T13" fmla="*/ 541 h 1271"/>
                      <a:gd name="T14" fmla="*/ 137 w 1814"/>
                      <a:gd name="T15" fmla="*/ 636 h 1271"/>
                      <a:gd name="T16" fmla="*/ 1 w 1814"/>
                      <a:gd name="T17" fmla="*/ 636 h 1271"/>
                      <a:gd name="T18" fmla="*/ 1 w 1814"/>
                      <a:gd name="T19" fmla="*/ 636 h 127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814" h="1271">
                        <a:moveTo>
                          <a:pt x="1" y="1271"/>
                        </a:moveTo>
                        <a:lnTo>
                          <a:pt x="0" y="0"/>
                        </a:lnTo>
                        <a:lnTo>
                          <a:pt x="274" y="1"/>
                        </a:lnTo>
                        <a:lnTo>
                          <a:pt x="274" y="190"/>
                        </a:lnTo>
                        <a:lnTo>
                          <a:pt x="1814" y="190"/>
                        </a:lnTo>
                        <a:lnTo>
                          <a:pt x="1814" y="1082"/>
                        </a:lnTo>
                        <a:lnTo>
                          <a:pt x="274" y="1082"/>
                        </a:lnTo>
                        <a:lnTo>
                          <a:pt x="274" y="1271"/>
                        </a:lnTo>
                        <a:lnTo>
                          <a:pt x="1" y="1271"/>
                        </a:lnTo>
                        <a:close/>
                      </a:path>
                    </a:pathLst>
                  </a:custGeom>
                  <a:solidFill>
                    <a:srgbClr val="CC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62" name="Freeform 168">
                    <a:extLst>
                      <a:ext uri="{FF2B5EF4-FFF2-40B4-BE49-F238E27FC236}">
                        <a16:creationId xmlns:a16="http://schemas.microsoft.com/office/drawing/2014/main" id="{A47C593D-A930-3BDF-CF4E-75C3EF6F8E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56" y="1924"/>
                    <a:ext cx="158" cy="647"/>
                  </a:xfrm>
                  <a:custGeom>
                    <a:avLst/>
                    <a:gdLst>
                      <a:gd name="T0" fmla="*/ 0 w 317"/>
                      <a:gd name="T1" fmla="*/ 647 h 1293"/>
                      <a:gd name="T2" fmla="*/ 22 w 317"/>
                      <a:gd name="T3" fmla="*/ 647 h 1293"/>
                      <a:gd name="T4" fmla="*/ 21 w 317"/>
                      <a:gd name="T5" fmla="*/ 22 h 1293"/>
                      <a:gd name="T6" fmla="*/ 137 w 317"/>
                      <a:gd name="T7" fmla="*/ 23 h 1293"/>
                      <a:gd name="T8" fmla="*/ 158 w 317"/>
                      <a:gd name="T9" fmla="*/ 1 h 1293"/>
                      <a:gd name="T10" fmla="*/ 0 w 317"/>
                      <a:gd name="T11" fmla="*/ 0 h 1293"/>
                      <a:gd name="T12" fmla="*/ 0 w 317"/>
                      <a:gd name="T13" fmla="*/ 647 h 129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17" h="1293">
                        <a:moveTo>
                          <a:pt x="1" y="1293"/>
                        </a:moveTo>
                        <a:lnTo>
                          <a:pt x="45" y="1293"/>
                        </a:lnTo>
                        <a:lnTo>
                          <a:pt x="43" y="44"/>
                        </a:lnTo>
                        <a:lnTo>
                          <a:pt x="274" y="45"/>
                        </a:lnTo>
                        <a:lnTo>
                          <a:pt x="317" y="1"/>
                        </a:lnTo>
                        <a:lnTo>
                          <a:pt x="0" y="0"/>
                        </a:lnTo>
                        <a:lnTo>
                          <a:pt x="1" y="12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63" name="Freeform 169">
                    <a:extLst>
                      <a:ext uri="{FF2B5EF4-FFF2-40B4-BE49-F238E27FC236}">
                        <a16:creationId xmlns:a16="http://schemas.microsoft.com/office/drawing/2014/main" id="{5D606B41-D0A4-727D-D295-A3115F2FAE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93" y="1925"/>
                    <a:ext cx="792" cy="561"/>
                  </a:xfrm>
                  <a:custGeom>
                    <a:avLst/>
                    <a:gdLst>
                      <a:gd name="T0" fmla="*/ 0 w 1584"/>
                      <a:gd name="T1" fmla="*/ 22 h 1124"/>
                      <a:gd name="T2" fmla="*/ 0 w 1584"/>
                      <a:gd name="T3" fmla="*/ 116 h 1124"/>
                      <a:gd name="T4" fmla="*/ 771 w 1584"/>
                      <a:gd name="T5" fmla="*/ 116 h 1124"/>
                      <a:gd name="T6" fmla="*/ 771 w 1584"/>
                      <a:gd name="T7" fmla="*/ 540 h 1124"/>
                      <a:gd name="T8" fmla="*/ 792 w 1584"/>
                      <a:gd name="T9" fmla="*/ 561 h 1124"/>
                      <a:gd name="T10" fmla="*/ 792 w 1584"/>
                      <a:gd name="T11" fmla="*/ 94 h 1124"/>
                      <a:gd name="T12" fmla="*/ 22 w 1584"/>
                      <a:gd name="T13" fmla="*/ 94 h 1124"/>
                      <a:gd name="T14" fmla="*/ 22 w 1584"/>
                      <a:gd name="T15" fmla="*/ 0 h 1124"/>
                      <a:gd name="T16" fmla="*/ 0 w 1584"/>
                      <a:gd name="T17" fmla="*/ 22 h 11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584" h="1124">
                        <a:moveTo>
                          <a:pt x="0" y="44"/>
                        </a:moveTo>
                        <a:lnTo>
                          <a:pt x="0" y="232"/>
                        </a:lnTo>
                        <a:lnTo>
                          <a:pt x="1541" y="233"/>
                        </a:lnTo>
                        <a:lnTo>
                          <a:pt x="1541" y="1081"/>
                        </a:lnTo>
                        <a:lnTo>
                          <a:pt x="1584" y="1124"/>
                        </a:lnTo>
                        <a:lnTo>
                          <a:pt x="1583" y="189"/>
                        </a:lnTo>
                        <a:lnTo>
                          <a:pt x="44" y="189"/>
                        </a:lnTo>
                        <a:lnTo>
                          <a:pt x="43" y="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64" name="Freeform 170">
                    <a:extLst>
                      <a:ext uri="{FF2B5EF4-FFF2-40B4-BE49-F238E27FC236}">
                        <a16:creationId xmlns:a16="http://schemas.microsoft.com/office/drawing/2014/main" id="{859638B1-B2B4-9671-6209-D217A6F91A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56" y="2465"/>
                    <a:ext cx="929" cy="116"/>
                  </a:xfrm>
                  <a:custGeom>
                    <a:avLst/>
                    <a:gdLst>
                      <a:gd name="T0" fmla="*/ 907 w 1857"/>
                      <a:gd name="T1" fmla="*/ 0 h 233"/>
                      <a:gd name="T2" fmla="*/ 137 w 1857"/>
                      <a:gd name="T3" fmla="*/ 0 h 233"/>
                      <a:gd name="T4" fmla="*/ 137 w 1857"/>
                      <a:gd name="T5" fmla="*/ 94 h 233"/>
                      <a:gd name="T6" fmla="*/ 21 w 1857"/>
                      <a:gd name="T7" fmla="*/ 94 h 233"/>
                      <a:gd name="T8" fmla="*/ 0 w 1857"/>
                      <a:gd name="T9" fmla="*/ 105 h 233"/>
                      <a:gd name="T10" fmla="*/ 1 w 1857"/>
                      <a:gd name="T11" fmla="*/ 116 h 233"/>
                      <a:gd name="T12" fmla="*/ 159 w 1857"/>
                      <a:gd name="T13" fmla="*/ 116 h 233"/>
                      <a:gd name="T14" fmla="*/ 159 w 1857"/>
                      <a:gd name="T15" fmla="*/ 22 h 233"/>
                      <a:gd name="T16" fmla="*/ 929 w 1857"/>
                      <a:gd name="T17" fmla="*/ 21 h 233"/>
                      <a:gd name="T18" fmla="*/ 907 w 1857"/>
                      <a:gd name="T19" fmla="*/ 0 h 23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857" h="233">
                        <a:moveTo>
                          <a:pt x="1814" y="0"/>
                        </a:moveTo>
                        <a:lnTo>
                          <a:pt x="274" y="0"/>
                        </a:lnTo>
                        <a:lnTo>
                          <a:pt x="273" y="189"/>
                        </a:lnTo>
                        <a:lnTo>
                          <a:pt x="42" y="189"/>
                        </a:lnTo>
                        <a:lnTo>
                          <a:pt x="0" y="211"/>
                        </a:lnTo>
                        <a:lnTo>
                          <a:pt x="1" y="233"/>
                        </a:lnTo>
                        <a:lnTo>
                          <a:pt x="317" y="232"/>
                        </a:lnTo>
                        <a:lnTo>
                          <a:pt x="317" y="44"/>
                        </a:lnTo>
                        <a:lnTo>
                          <a:pt x="1857" y="43"/>
                        </a:lnTo>
                        <a:lnTo>
                          <a:pt x="181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65" name="Freeform 171">
                    <a:extLst>
                      <a:ext uri="{FF2B5EF4-FFF2-40B4-BE49-F238E27FC236}">
                        <a16:creationId xmlns:a16="http://schemas.microsoft.com/office/drawing/2014/main" id="{8C0DBA73-3C58-DCA5-7178-B32E92EA4C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67" y="2189"/>
                    <a:ext cx="907" cy="136"/>
                  </a:xfrm>
                  <a:custGeom>
                    <a:avLst/>
                    <a:gdLst>
                      <a:gd name="T0" fmla="*/ 0 w 1814"/>
                      <a:gd name="T1" fmla="*/ 136 h 272"/>
                      <a:gd name="T2" fmla="*/ 907 w 1814"/>
                      <a:gd name="T3" fmla="*/ 136 h 272"/>
                      <a:gd name="T4" fmla="*/ 907 w 1814"/>
                      <a:gd name="T5" fmla="*/ 0 h 272"/>
                      <a:gd name="T6" fmla="*/ 0 w 1814"/>
                      <a:gd name="T7" fmla="*/ 0 h 272"/>
                      <a:gd name="T8" fmla="*/ 0 w 1814"/>
                      <a:gd name="T9" fmla="*/ 136 h 272"/>
                      <a:gd name="T10" fmla="*/ 0 w 1814"/>
                      <a:gd name="T11" fmla="*/ 136 h 27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814" h="272">
                        <a:moveTo>
                          <a:pt x="0" y="272"/>
                        </a:moveTo>
                        <a:lnTo>
                          <a:pt x="1814" y="272"/>
                        </a:lnTo>
                        <a:lnTo>
                          <a:pt x="1814" y="0"/>
                        </a:lnTo>
                        <a:lnTo>
                          <a:pt x="0" y="0"/>
                        </a:lnTo>
                        <a:lnTo>
                          <a:pt x="0" y="27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66" name="Freeform 172">
                    <a:extLst>
                      <a:ext uri="{FF2B5EF4-FFF2-40B4-BE49-F238E27FC236}">
                        <a16:creationId xmlns:a16="http://schemas.microsoft.com/office/drawing/2014/main" id="{736DF3C5-F900-BD10-BE76-0002387587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67" y="2179"/>
                    <a:ext cx="918" cy="157"/>
                  </a:xfrm>
                  <a:custGeom>
                    <a:avLst/>
                    <a:gdLst>
                      <a:gd name="T0" fmla="*/ 0 w 1836"/>
                      <a:gd name="T1" fmla="*/ 135 h 314"/>
                      <a:gd name="T2" fmla="*/ 0 w 1836"/>
                      <a:gd name="T3" fmla="*/ 157 h 314"/>
                      <a:gd name="T4" fmla="*/ 918 w 1836"/>
                      <a:gd name="T5" fmla="*/ 157 h 314"/>
                      <a:gd name="T6" fmla="*/ 918 w 1836"/>
                      <a:gd name="T7" fmla="*/ 0 h 314"/>
                      <a:gd name="T8" fmla="*/ 897 w 1836"/>
                      <a:gd name="T9" fmla="*/ 21 h 314"/>
                      <a:gd name="T10" fmla="*/ 897 w 1836"/>
                      <a:gd name="T11" fmla="*/ 135 h 314"/>
                      <a:gd name="T12" fmla="*/ 0 w 1836"/>
                      <a:gd name="T13" fmla="*/ 135 h 31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836" h="314">
                        <a:moveTo>
                          <a:pt x="0" y="270"/>
                        </a:moveTo>
                        <a:lnTo>
                          <a:pt x="0" y="314"/>
                        </a:lnTo>
                        <a:lnTo>
                          <a:pt x="1835" y="314"/>
                        </a:lnTo>
                        <a:lnTo>
                          <a:pt x="1836" y="0"/>
                        </a:lnTo>
                        <a:lnTo>
                          <a:pt x="1793" y="42"/>
                        </a:lnTo>
                        <a:lnTo>
                          <a:pt x="1793" y="270"/>
                        </a:lnTo>
                        <a:lnTo>
                          <a:pt x="0" y="27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67" name="Freeform 173">
                    <a:extLst>
                      <a:ext uri="{FF2B5EF4-FFF2-40B4-BE49-F238E27FC236}">
                        <a16:creationId xmlns:a16="http://schemas.microsoft.com/office/drawing/2014/main" id="{9244543C-9366-8762-D5B1-E038C04FA5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56" y="2178"/>
                    <a:ext cx="929" cy="158"/>
                  </a:xfrm>
                  <a:custGeom>
                    <a:avLst/>
                    <a:gdLst>
                      <a:gd name="T0" fmla="*/ 929 w 1858"/>
                      <a:gd name="T1" fmla="*/ 1 h 316"/>
                      <a:gd name="T2" fmla="*/ 1 w 1858"/>
                      <a:gd name="T3" fmla="*/ 0 h 316"/>
                      <a:gd name="T4" fmla="*/ 0 w 1858"/>
                      <a:gd name="T5" fmla="*/ 158 h 316"/>
                      <a:gd name="T6" fmla="*/ 11 w 1858"/>
                      <a:gd name="T7" fmla="*/ 158 h 316"/>
                      <a:gd name="T8" fmla="*/ 22 w 1858"/>
                      <a:gd name="T9" fmla="*/ 136 h 316"/>
                      <a:gd name="T10" fmla="*/ 22 w 1858"/>
                      <a:gd name="T11" fmla="*/ 22 h 316"/>
                      <a:gd name="T12" fmla="*/ 908 w 1858"/>
                      <a:gd name="T13" fmla="*/ 22 h 316"/>
                      <a:gd name="T14" fmla="*/ 929 w 1858"/>
                      <a:gd name="T15" fmla="*/ 1 h 31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58" h="316">
                        <a:moveTo>
                          <a:pt x="1858" y="2"/>
                        </a:moveTo>
                        <a:lnTo>
                          <a:pt x="1" y="0"/>
                        </a:lnTo>
                        <a:lnTo>
                          <a:pt x="0" y="315"/>
                        </a:lnTo>
                        <a:lnTo>
                          <a:pt x="22" y="316"/>
                        </a:lnTo>
                        <a:lnTo>
                          <a:pt x="43" y="272"/>
                        </a:lnTo>
                        <a:lnTo>
                          <a:pt x="43" y="44"/>
                        </a:lnTo>
                        <a:lnTo>
                          <a:pt x="1815" y="44"/>
                        </a:lnTo>
                        <a:lnTo>
                          <a:pt x="1858" y="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  <p:grpSp>
              <p:nvGrpSpPr>
                <p:cNvPr id="253" name="Group 174">
                  <a:extLst>
                    <a:ext uri="{FF2B5EF4-FFF2-40B4-BE49-F238E27FC236}">
                      <a16:creationId xmlns:a16="http://schemas.microsoft.com/office/drawing/2014/main" id="{E5CFDA03-761C-C0DC-659F-FDB710951F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92" y="1220"/>
                  <a:ext cx="927" cy="656"/>
                  <a:chOff x="4837" y="1925"/>
                  <a:chExt cx="927" cy="656"/>
                </a:xfrm>
              </p:grpSpPr>
              <p:sp>
                <p:nvSpPr>
                  <p:cNvPr id="254" name="Freeform 175">
                    <a:extLst>
                      <a:ext uri="{FF2B5EF4-FFF2-40B4-BE49-F238E27FC236}">
                        <a16:creationId xmlns:a16="http://schemas.microsoft.com/office/drawing/2014/main" id="{09B13925-3F4C-465A-20F5-D1CA9F6CE9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48" y="1936"/>
                    <a:ext cx="905" cy="635"/>
                  </a:xfrm>
                  <a:custGeom>
                    <a:avLst/>
                    <a:gdLst>
                      <a:gd name="T0" fmla="*/ 905 w 1810"/>
                      <a:gd name="T1" fmla="*/ 634 h 1270"/>
                      <a:gd name="T2" fmla="*/ 905 w 1810"/>
                      <a:gd name="T3" fmla="*/ 0 h 1270"/>
                      <a:gd name="T4" fmla="*/ 769 w 1810"/>
                      <a:gd name="T5" fmla="*/ 0 h 1270"/>
                      <a:gd name="T6" fmla="*/ 769 w 1810"/>
                      <a:gd name="T7" fmla="*/ 95 h 1270"/>
                      <a:gd name="T8" fmla="*/ 0 w 1810"/>
                      <a:gd name="T9" fmla="*/ 95 h 1270"/>
                      <a:gd name="T10" fmla="*/ 0 w 1810"/>
                      <a:gd name="T11" fmla="*/ 542 h 1270"/>
                      <a:gd name="T12" fmla="*/ 769 w 1810"/>
                      <a:gd name="T13" fmla="*/ 541 h 1270"/>
                      <a:gd name="T14" fmla="*/ 769 w 1810"/>
                      <a:gd name="T15" fmla="*/ 635 h 1270"/>
                      <a:gd name="T16" fmla="*/ 905 w 1810"/>
                      <a:gd name="T17" fmla="*/ 634 h 1270"/>
                      <a:gd name="T18" fmla="*/ 905 w 1810"/>
                      <a:gd name="T19" fmla="*/ 634 h 127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810" h="1270">
                        <a:moveTo>
                          <a:pt x="1809" y="1268"/>
                        </a:moveTo>
                        <a:lnTo>
                          <a:pt x="1810" y="0"/>
                        </a:lnTo>
                        <a:lnTo>
                          <a:pt x="1538" y="0"/>
                        </a:lnTo>
                        <a:lnTo>
                          <a:pt x="1538" y="189"/>
                        </a:lnTo>
                        <a:lnTo>
                          <a:pt x="0" y="189"/>
                        </a:lnTo>
                        <a:lnTo>
                          <a:pt x="0" y="1083"/>
                        </a:lnTo>
                        <a:lnTo>
                          <a:pt x="1538" y="1082"/>
                        </a:lnTo>
                        <a:lnTo>
                          <a:pt x="1538" y="1270"/>
                        </a:lnTo>
                        <a:lnTo>
                          <a:pt x="1809" y="1268"/>
                        </a:lnTo>
                        <a:close/>
                      </a:path>
                    </a:pathLst>
                  </a:custGeom>
                  <a:solidFill>
                    <a:srgbClr val="CC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55" name="Freeform 176">
                    <a:extLst>
                      <a:ext uri="{FF2B5EF4-FFF2-40B4-BE49-F238E27FC236}">
                        <a16:creationId xmlns:a16="http://schemas.microsoft.com/office/drawing/2014/main" id="{26C708C9-A064-225F-C856-6BB9A9C147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07" y="1925"/>
                    <a:ext cx="157" cy="644"/>
                  </a:xfrm>
                  <a:custGeom>
                    <a:avLst/>
                    <a:gdLst>
                      <a:gd name="T0" fmla="*/ 135 w 315"/>
                      <a:gd name="T1" fmla="*/ 644 h 1290"/>
                      <a:gd name="T2" fmla="*/ 157 w 315"/>
                      <a:gd name="T3" fmla="*/ 644 h 1290"/>
                      <a:gd name="T4" fmla="*/ 157 w 315"/>
                      <a:gd name="T5" fmla="*/ 1 h 1290"/>
                      <a:gd name="T6" fmla="*/ 0 w 315"/>
                      <a:gd name="T7" fmla="*/ 0 h 1290"/>
                      <a:gd name="T8" fmla="*/ 21 w 315"/>
                      <a:gd name="T9" fmla="*/ 22 h 1290"/>
                      <a:gd name="T10" fmla="*/ 135 w 315"/>
                      <a:gd name="T11" fmla="*/ 22 h 1290"/>
                      <a:gd name="T12" fmla="*/ 135 w 315"/>
                      <a:gd name="T13" fmla="*/ 644 h 129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15" h="1290">
                        <a:moveTo>
                          <a:pt x="270" y="1290"/>
                        </a:moveTo>
                        <a:lnTo>
                          <a:pt x="314" y="1290"/>
                        </a:lnTo>
                        <a:lnTo>
                          <a:pt x="315" y="2"/>
                        </a:lnTo>
                        <a:lnTo>
                          <a:pt x="0" y="0"/>
                        </a:lnTo>
                        <a:lnTo>
                          <a:pt x="43" y="44"/>
                        </a:lnTo>
                        <a:lnTo>
                          <a:pt x="271" y="44"/>
                        </a:lnTo>
                        <a:lnTo>
                          <a:pt x="270" y="129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56" name="Freeform 177">
                    <a:extLst>
                      <a:ext uri="{FF2B5EF4-FFF2-40B4-BE49-F238E27FC236}">
                        <a16:creationId xmlns:a16="http://schemas.microsoft.com/office/drawing/2014/main" id="{37EF8CCD-08E6-A685-C2D8-6DD94E2F7A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37" y="1925"/>
                    <a:ext cx="791" cy="563"/>
                  </a:xfrm>
                  <a:custGeom>
                    <a:avLst/>
                    <a:gdLst>
                      <a:gd name="T0" fmla="*/ 770 w 1582"/>
                      <a:gd name="T1" fmla="*/ 0 h 1127"/>
                      <a:gd name="T2" fmla="*/ 769 w 1582"/>
                      <a:gd name="T3" fmla="*/ 94 h 1127"/>
                      <a:gd name="T4" fmla="*/ 1 w 1582"/>
                      <a:gd name="T5" fmla="*/ 94 h 1127"/>
                      <a:gd name="T6" fmla="*/ 0 w 1582"/>
                      <a:gd name="T7" fmla="*/ 563 h 1127"/>
                      <a:gd name="T8" fmla="*/ 22 w 1582"/>
                      <a:gd name="T9" fmla="*/ 542 h 1127"/>
                      <a:gd name="T10" fmla="*/ 22 w 1582"/>
                      <a:gd name="T11" fmla="*/ 116 h 1127"/>
                      <a:gd name="T12" fmla="*/ 791 w 1582"/>
                      <a:gd name="T13" fmla="*/ 116 h 1127"/>
                      <a:gd name="T14" fmla="*/ 791 w 1582"/>
                      <a:gd name="T15" fmla="*/ 22 h 1127"/>
                      <a:gd name="T16" fmla="*/ 770 w 1582"/>
                      <a:gd name="T17" fmla="*/ 0 h 11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582" h="1127">
                        <a:moveTo>
                          <a:pt x="1539" y="0"/>
                        </a:moveTo>
                        <a:lnTo>
                          <a:pt x="1538" y="189"/>
                        </a:lnTo>
                        <a:lnTo>
                          <a:pt x="1" y="189"/>
                        </a:lnTo>
                        <a:lnTo>
                          <a:pt x="0" y="1127"/>
                        </a:lnTo>
                        <a:lnTo>
                          <a:pt x="43" y="1084"/>
                        </a:lnTo>
                        <a:lnTo>
                          <a:pt x="43" y="233"/>
                        </a:lnTo>
                        <a:lnTo>
                          <a:pt x="1582" y="232"/>
                        </a:lnTo>
                        <a:lnTo>
                          <a:pt x="1582" y="44"/>
                        </a:lnTo>
                        <a:lnTo>
                          <a:pt x="153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57" name="Freeform 178">
                    <a:extLst>
                      <a:ext uri="{FF2B5EF4-FFF2-40B4-BE49-F238E27FC236}">
                        <a16:creationId xmlns:a16="http://schemas.microsoft.com/office/drawing/2014/main" id="{9D65146F-939E-92E3-B248-147EA5FB5F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37" y="2466"/>
                    <a:ext cx="926" cy="115"/>
                  </a:xfrm>
                  <a:custGeom>
                    <a:avLst/>
                    <a:gdLst>
                      <a:gd name="T0" fmla="*/ 0 w 1853"/>
                      <a:gd name="T1" fmla="*/ 22 h 232"/>
                      <a:gd name="T2" fmla="*/ 769 w 1853"/>
                      <a:gd name="T3" fmla="*/ 22 h 232"/>
                      <a:gd name="T4" fmla="*/ 769 w 1853"/>
                      <a:gd name="T5" fmla="*/ 115 h 232"/>
                      <a:gd name="T6" fmla="*/ 925 w 1853"/>
                      <a:gd name="T7" fmla="*/ 114 h 232"/>
                      <a:gd name="T8" fmla="*/ 926 w 1853"/>
                      <a:gd name="T9" fmla="*/ 103 h 232"/>
                      <a:gd name="T10" fmla="*/ 905 w 1853"/>
                      <a:gd name="T11" fmla="*/ 92 h 232"/>
                      <a:gd name="T12" fmla="*/ 791 w 1853"/>
                      <a:gd name="T13" fmla="*/ 93 h 232"/>
                      <a:gd name="T14" fmla="*/ 790 w 1853"/>
                      <a:gd name="T15" fmla="*/ 0 h 232"/>
                      <a:gd name="T16" fmla="*/ 21 w 1853"/>
                      <a:gd name="T17" fmla="*/ 1 h 232"/>
                      <a:gd name="T18" fmla="*/ 0 w 1853"/>
                      <a:gd name="T19" fmla="*/ 22 h 23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853" h="232">
                        <a:moveTo>
                          <a:pt x="0" y="45"/>
                        </a:moveTo>
                        <a:lnTo>
                          <a:pt x="1538" y="44"/>
                        </a:lnTo>
                        <a:lnTo>
                          <a:pt x="1538" y="232"/>
                        </a:lnTo>
                        <a:lnTo>
                          <a:pt x="1851" y="230"/>
                        </a:lnTo>
                        <a:lnTo>
                          <a:pt x="1853" y="208"/>
                        </a:lnTo>
                        <a:lnTo>
                          <a:pt x="1810" y="186"/>
                        </a:lnTo>
                        <a:lnTo>
                          <a:pt x="1582" y="188"/>
                        </a:lnTo>
                        <a:lnTo>
                          <a:pt x="1581" y="0"/>
                        </a:lnTo>
                        <a:lnTo>
                          <a:pt x="43" y="2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58" name="Freeform 179">
                    <a:extLst>
                      <a:ext uri="{FF2B5EF4-FFF2-40B4-BE49-F238E27FC236}">
                        <a16:creationId xmlns:a16="http://schemas.microsoft.com/office/drawing/2014/main" id="{D052470B-9CEE-9363-958D-BAAA6A6008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48" y="2189"/>
                    <a:ext cx="905" cy="136"/>
                  </a:xfrm>
                  <a:custGeom>
                    <a:avLst/>
                    <a:gdLst>
                      <a:gd name="T0" fmla="*/ 0 w 1811"/>
                      <a:gd name="T1" fmla="*/ 136 h 272"/>
                      <a:gd name="T2" fmla="*/ 904 w 1811"/>
                      <a:gd name="T3" fmla="*/ 136 h 272"/>
                      <a:gd name="T4" fmla="*/ 905 w 1811"/>
                      <a:gd name="T5" fmla="*/ 0 h 272"/>
                      <a:gd name="T6" fmla="*/ 0 w 1811"/>
                      <a:gd name="T7" fmla="*/ 0 h 272"/>
                      <a:gd name="T8" fmla="*/ 0 w 1811"/>
                      <a:gd name="T9" fmla="*/ 136 h 272"/>
                      <a:gd name="T10" fmla="*/ 0 w 1811"/>
                      <a:gd name="T11" fmla="*/ 136 h 27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811" h="272">
                        <a:moveTo>
                          <a:pt x="0" y="272"/>
                        </a:moveTo>
                        <a:lnTo>
                          <a:pt x="1809" y="272"/>
                        </a:lnTo>
                        <a:lnTo>
                          <a:pt x="1811" y="0"/>
                        </a:lnTo>
                        <a:lnTo>
                          <a:pt x="0" y="0"/>
                        </a:lnTo>
                        <a:lnTo>
                          <a:pt x="0" y="27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59" name="Freeform 180">
                    <a:extLst>
                      <a:ext uri="{FF2B5EF4-FFF2-40B4-BE49-F238E27FC236}">
                        <a16:creationId xmlns:a16="http://schemas.microsoft.com/office/drawing/2014/main" id="{CA6834AE-05C9-ECF6-94F4-4B97CB6C82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48" y="2179"/>
                    <a:ext cx="916" cy="157"/>
                  </a:xfrm>
                  <a:custGeom>
                    <a:avLst/>
                    <a:gdLst>
                      <a:gd name="T0" fmla="*/ 0 w 1833"/>
                      <a:gd name="T1" fmla="*/ 135 h 314"/>
                      <a:gd name="T2" fmla="*/ 0 w 1833"/>
                      <a:gd name="T3" fmla="*/ 157 h 314"/>
                      <a:gd name="T4" fmla="*/ 914 w 1833"/>
                      <a:gd name="T5" fmla="*/ 157 h 314"/>
                      <a:gd name="T6" fmla="*/ 916 w 1833"/>
                      <a:gd name="T7" fmla="*/ 0 h 314"/>
                      <a:gd name="T8" fmla="*/ 894 w 1833"/>
                      <a:gd name="T9" fmla="*/ 21 h 314"/>
                      <a:gd name="T10" fmla="*/ 894 w 1833"/>
                      <a:gd name="T11" fmla="*/ 135 h 314"/>
                      <a:gd name="T12" fmla="*/ 0 w 1833"/>
                      <a:gd name="T13" fmla="*/ 135 h 31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833" h="314">
                        <a:moveTo>
                          <a:pt x="0" y="270"/>
                        </a:moveTo>
                        <a:lnTo>
                          <a:pt x="0" y="314"/>
                        </a:lnTo>
                        <a:lnTo>
                          <a:pt x="1829" y="314"/>
                        </a:lnTo>
                        <a:lnTo>
                          <a:pt x="1833" y="0"/>
                        </a:lnTo>
                        <a:lnTo>
                          <a:pt x="1789" y="42"/>
                        </a:lnTo>
                        <a:lnTo>
                          <a:pt x="1788" y="270"/>
                        </a:lnTo>
                        <a:lnTo>
                          <a:pt x="0" y="27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60" name="Freeform 181">
                    <a:extLst>
                      <a:ext uri="{FF2B5EF4-FFF2-40B4-BE49-F238E27FC236}">
                        <a16:creationId xmlns:a16="http://schemas.microsoft.com/office/drawing/2014/main" id="{F084B7AA-48A2-7FDF-D5C8-1534464846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37" y="2178"/>
                    <a:ext cx="927" cy="158"/>
                  </a:xfrm>
                  <a:custGeom>
                    <a:avLst/>
                    <a:gdLst>
                      <a:gd name="T0" fmla="*/ 927 w 1855"/>
                      <a:gd name="T1" fmla="*/ 1 h 316"/>
                      <a:gd name="T2" fmla="*/ 0 w 1855"/>
                      <a:gd name="T3" fmla="*/ 0 h 316"/>
                      <a:gd name="T4" fmla="*/ 0 w 1855"/>
                      <a:gd name="T5" fmla="*/ 158 h 316"/>
                      <a:gd name="T6" fmla="*/ 11 w 1855"/>
                      <a:gd name="T7" fmla="*/ 158 h 316"/>
                      <a:gd name="T8" fmla="*/ 21 w 1855"/>
                      <a:gd name="T9" fmla="*/ 136 h 316"/>
                      <a:gd name="T10" fmla="*/ 21 w 1855"/>
                      <a:gd name="T11" fmla="*/ 22 h 316"/>
                      <a:gd name="T12" fmla="*/ 905 w 1855"/>
                      <a:gd name="T13" fmla="*/ 22 h 316"/>
                      <a:gd name="T14" fmla="*/ 927 w 1855"/>
                      <a:gd name="T15" fmla="*/ 1 h 31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55" h="316">
                        <a:moveTo>
                          <a:pt x="1855" y="2"/>
                        </a:moveTo>
                        <a:lnTo>
                          <a:pt x="1" y="0"/>
                        </a:lnTo>
                        <a:lnTo>
                          <a:pt x="0" y="315"/>
                        </a:lnTo>
                        <a:lnTo>
                          <a:pt x="22" y="316"/>
                        </a:lnTo>
                        <a:lnTo>
                          <a:pt x="43" y="272"/>
                        </a:lnTo>
                        <a:lnTo>
                          <a:pt x="43" y="44"/>
                        </a:lnTo>
                        <a:lnTo>
                          <a:pt x="1811" y="44"/>
                        </a:lnTo>
                        <a:lnTo>
                          <a:pt x="1855" y="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</p:grpSp>
          <p:sp>
            <p:nvSpPr>
              <p:cNvPr id="239" name="Text Box 182">
                <a:extLst>
                  <a:ext uri="{FF2B5EF4-FFF2-40B4-BE49-F238E27FC236}">
                    <a16:creationId xmlns:a16="http://schemas.microsoft.com/office/drawing/2014/main" id="{2722EAAE-B485-4FDA-900F-40D3041680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9" y="1696"/>
                <a:ext cx="222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/>
                <a:r>
                  <a:rPr lang="en-US" altLang="cs-CZ" sz="1800" b="1">
                    <a:solidFill>
                      <a:srgbClr val="660033"/>
                    </a:solidFill>
                    <a:latin typeface="+mn-lt"/>
                  </a:rPr>
                  <a:t>d</a:t>
                </a:r>
              </a:p>
            </p:txBody>
          </p:sp>
          <p:sp>
            <p:nvSpPr>
              <p:cNvPr id="240" name="Oval 183">
                <a:extLst>
                  <a:ext uri="{FF2B5EF4-FFF2-40B4-BE49-F238E27FC236}">
                    <a16:creationId xmlns:a16="http://schemas.microsoft.com/office/drawing/2014/main" id="{4CEC6F95-759B-FBD0-624D-770E2EC2F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1747"/>
                <a:ext cx="222" cy="2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/>
                <a:endParaRPr lang="cs-CZ" altLang="cs-CZ" sz="1800" b="1">
                  <a:solidFill>
                    <a:srgbClr val="660033"/>
                  </a:solidFill>
                  <a:latin typeface="+mn-lt"/>
                </a:endParaRPr>
              </a:p>
            </p:txBody>
          </p:sp>
        </p:grpSp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BC87C8C6-E8CB-727D-1C3C-CFF986088F93}"/>
                </a:ext>
              </a:extLst>
            </p:cNvPr>
            <p:cNvGrpSpPr/>
            <p:nvPr/>
          </p:nvGrpSpPr>
          <p:grpSpPr>
            <a:xfrm>
              <a:off x="3342560" y="1458926"/>
              <a:ext cx="3200400" cy="3761507"/>
              <a:chOff x="3048872" y="1450975"/>
              <a:chExt cx="3200400" cy="3761507"/>
            </a:xfrm>
          </p:grpSpPr>
          <p:grpSp>
            <p:nvGrpSpPr>
              <p:cNvPr id="69" name="Group 3">
                <a:extLst>
                  <a:ext uri="{FF2B5EF4-FFF2-40B4-BE49-F238E27FC236}">
                    <a16:creationId xmlns:a16="http://schemas.microsoft.com/office/drawing/2014/main" id="{46A68925-68AA-CB30-3C95-567C19482A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24201" y="1450975"/>
                <a:ext cx="2824162" cy="1112838"/>
                <a:chOff x="938" y="816"/>
                <a:chExt cx="1779" cy="701"/>
              </a:xfrm>
            </p:grpSpPr>
            <p:grpSp>
              <p:nvGrpSpPr>
                <p:cNvPr id="196" name="Group 4">
                  <a:extLst>
                    <a:ext uri="{FF2B5EF4-FFF2-40B4-BE49-F238E27FC236}">
                      <a16:creationId xmlns:a16="http://schemas.microsoft.com/office/drawing/2014/main" id="{E01DA333-24BC-9F42-3110-426178425B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44" y="851"/>
                  <a:ext cx="1008" cy="260"/>
                  <a:chOff x="2341" y="1152"/>
                  <a:chExt cx="2741" cy="708"/>
                </a:xfrm>
              </p:grpSpPr>
              <p:sp>
                <p:nvSpPr>
                  <p:cNvPr id="232" name="Freeform 5">
                    <a:extLst>
                      <a:ext uri="{FF2B5EF4-FFF2-40B4-BE49-F238E27FC236}">
                        <a16:creationId xmlns:a16="http://schemas.microsoft.com/office/drawing/2014/main" id="{F9B15AF0-B649-4DF9-1981-0327A87DE0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1166"/>
                    <a:ext cx="2719" cy="683"/>
                  </a:xfrm>
                  <a:custGeom>
                    <a:avLst/>
                    <a:gdLst>
                      <a:gd name="T0" fmla="*/ 0 w 5438"/>
                      <a:gd name="T1" fmla="*/ 0 h 1365"/>
                      <a:gd name="T2" fmla="*/ 2719 w 5438"/>
                      <a:gd name="T3" fmla="*/ 0 h 1365"/>
                      <a:gd name="T4" fmla="*/ 2719 w 5438"/>
                      <a:gd name="T5" fmla="*/ 682 h 1365"/>
                      <a:gd name="T6" fmla="*/ 1 w 5438"/>
                      <a:gd name="T7" fmla="*/ 683 h 1365"/>
                      <a:gd name="T8" fmla="*/ 0 w 5438"/>
                      <a:gd name="T9" fmla="*/ 0 h 1365"/>
                      <a:gd name="T10" fmla="*/ 0 w 5438"/>
                      <a:gd name="T11" fmla="*/ 0 h 136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438" h="1365">
                        <a:moveTo>
                          <a:pt x="0" y="0"/>
                        </a:moveTo>
                        <a:lnTo>
                          <a:pt x="5438" y="0"/>
                        </a:lnTo>
                        <a:lnTo>
                          <a:pt x="5438" y="1364"/>
                        </a:lnTo>
                        <a:lnTo>
                          <a:pt x="1" y="13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33" name="Freeform 6">
                    <a:extLst>
                      <a:ext uri="{FF2B5EF4-FFF2-40B4-BE49-F238E27FC236}">
                        <a16:creationId xmlns:a16="http://schemas.microsoft.com/office/drawing/2014/main" id="{F86242B7-7803-BD0C-53E2-EA3C2E2AE9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3" y="1156"/>
                    <a:ext cx="2739" cy="704"/>
                  </a:xfrm>
                  <a:custGeom>
                    <a:avLst/>
                    <a:gdLst>
                      <a:gd name="T0" fmla="*/ 10 w 5479"/>
                      <a:gd name="T1" fmla="*/ 0 h 1409"/>
                      <a:gd name="T2" fmla="*/ 10 w 5479"/>
                      <a:gd name="T3" fmla="*/ 22 h 1409"/>
                      <a:gd name="T4" fmla="*/ 2718 w 5479"/>
                      <a:gd name="T5" fmla="*/ 22 h 1409"/>
                      <a:gd name="T6" fmla="*/ 2718 w 5479"/>
                      <a:gd name="T7" fmla="*/ 683 h 1409"/>
                      <a:gd name="T8" fmla="*/ 21 w 5479"/>
                      <a:gd name="T9" fmla="*/ 683 h 1409"/>
                      <a:gd name="T10" fmla="*/ 0 w 5479"/>
                      <a:gd name="T11" fmla="*/ 704 h 1409"/>
                      <a:gd name="T12" fmla="*/ 2739 w 5479"/>
                      <a:gd name="T13" fmla="*/ 703 h 1409"/>
                      <a:gd name="T14" fmla="*/ 2739 w 5479"/>
                      <a:gd name="T15" fmla="*/ 0 h 1409"/>
                      <a:gd name="T16" fmla="*/ 10 w 5479"/>
                      <a:gd name="T17" fmla="*/ 0 h 140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5479" h="1409">
                        <a:moveTo>
                          <a:pt x="20" y="0"/>
                        </a:moveTo>
                        <a:lnTo>
                          <a:pt x="20" y="44"/>
                        </a:lnTo>
                        <a:lnTo>
                          <a:pt x="5436" y="44"/>
                        </a:lnTo>
                        <a:lnTo>
                          <a:pt x="5436" y="1366"/>
                        </a:lnTo>
                        <a:lnTo>
                          <a:pt x="42" y="1366"/>
                        </a:lnTo>
                        <a:lnTo>
                          <a:pt x="0" y="1409"/>
                        </a:lnTo>
                        <a:lnTo>
                          <a:pt x="5479" y="1407"/>
                        </a:lnTo>
                        <a:lnTo>
                          <a:pt x="5478" y="0"/>
                        </a:lnTo>
                        <a:lnTo>
                          <a:pt x="2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34" name="Freeform 7">
                    <a:extLst>
                      <a:ext uri="{FF2B5EF4-FFF2-40B4-BE49-F238E27FC236}">
                        <a16:creationId xmlns:a16="http://schemas.microsoft.com/office/drawing/2014/main" id="{359EBCC1-2868-6ECF-6321-32395E2517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1" y="1156"/>
                    <a:ext cx="22" cy="704"/>
                  </a:xfrm>
                  <a:custGeom>
                    <a:avLst/>
                    <a:gdLst>
                      <a:gd name="T0" fmla="*/ 22 w 44"/>
                      <a:gd name="T1" fmla="*/ 683 h 1409"/>
                      <a:gd name="T2" fmla="*/ 22 w 44"/>
                      <a:gd name="T3" fmla="*/ 22 h 1409"/>
                      <a:gd name="T4" fmla="*/ 11 w 44"/>
                      <a:gd name="T5" fmla="*/ 0 h 1409"/>
                      <a:gd name="T6" fmla="*/ 0 w 44"/>
                      <a:gd name="T7" fmla="*/ 0 h 1409"/>
                      <a:gd name="T8" fmla="*/ 1 w 44"/>
                      <a:gd name="T9" fmla="*/ 704 h 1409"/>
                      <a:gd name="T10" fmla="*/ 22 w 44"/>
                      <a:gd name="T11" fmla="*/ 683 h 140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4" h="1409">
                        <a:moveTo>
                          <a:pt x="44" y="1366"/>
                        </a:moveTo>
                        <a:lnTo>
                          <a:pt x="44" y="44"/>
                        </a:lnTo>
                        <a:lnTo>
                          <a:pt x="22" y="0"/>
                        </a:lnTo>
                        <a:lnTo>
                          <a:pt x="0" y="1"/>
                        </a:lnTo>
                        <a:lnTo>
                          <a:pt x="2" y="1409"/>
                        </a:lnTo>
                        <a:lnTo>
                          <a:pt x="44" y="136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35" name="Freeform 8">
                    <a:extLst>
                      <a:ext uri="{FF2B5EF4-FFF2-40B4-BE49-F238E27FC236}">
                        <a16:creationId xmlns:a16="http://schemas.microsoft.com/office/drawing/2014/main" id="{65D5CAD6-5C89-F402-5E2E-0FDE13FE61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1152"/>
                    <a:ext cx="2719" cy="453"/>
                  </a:xfrm>
                  <a:custGeom>
                    <a:avLst/>
                    <a:gdLst>
                      <a:gd name="T0" fmla="*/ 0 w 5438"/>
                      <a:gd name="T1" fmla="*/ 0 h 907"/>
                      <a:gd name="T2" fmla="*/ 2718 w 5438"/>
                      <a:gd name="T3" fmla="*/ 0 h 907"/>
                      <a:gd name="T4" fmla="*/ 2719 w 5438"/>
                      <a:gd name="T5" fmla="*/ 453 h 907"/>
                      <a:gd name="T6" fmla="*/ 2703 w 5438"/>
                      <a:gd name="T7" fmla="*/ 453 h 907"/>
                      <a:gd name="T8" fmla="*/ 2659 w 5438"/>
                      <a:gd name="T9" fmla="*/ 453 h 907"/>
                      <a:gd name="T10" fmla="*/ 2593 w 5438"/>
                      <a:gd name="T11" fmla="*/ 453 h 907"/>
                      <a:gd name="T12" fmla="*/ 2508 w 5438"/>
                      <a:gd name="T13" fmla="*/ 453 h 907"/>
                      <a:gd name="T14" fmla="*/ 2411 w 5438"/>
                      <a:gd name="T15" fmla="*/ 453 h 907"/>
                      <a:gd name="T16" fmla="*/ 2307 w 5438"/>
                      <a:gd name="T17" fmla="*/ 453 h 907"/>
                      <a:gd name="T18" fmla="*/ 2201 w 5438"/>
                      <a:gd name="T19" fmla="*/ 453 h 907"/>
                      <a:gd name="T20" fmla="*/ 2097 w 5438"/>
                      <a:gd name="T21" fmla="*/ 453 h 907"/>
                      <a:gd name="T22" fmla="*/ 2001 w 5438"/>
                      <a:gd name="T23" fmla="*/ 453 h 907"/>
                      <a:gd name="T24" fmla="*/ 1918 w 5438"/>
                      <a:gd name="T25" fmla="*/ 453 h 907"/>
                      <a:gd name="T26" fmla="*/ 1854 w 5438"/>
                      <a:gd name="T27" fmla="*/ 453 h 907"/>
                      <a:gd name="T28" fmla="*/ 1813 w 5438"/>
                      <a:gd name="T29" fmla="*/ 453 h 907"/>
                      <a:gd name="T30" fmla="*/ 1784 w 5438"/>
                      <a:gd name="T31" fmla="*/ 450 h 907"/>
                      <a:gd name="T32" fmla="*/ 1753 w 5438"/>
                      <a:gd name="T33" fmla="*/ 443 h 907"/>
                      <a:gd name="T34" fmla="*/ 1719 w 5438"/>
                      <a:gd name="T35" fmla="*/ 432 h 907"/>
                      <a:gd name="T36" fmla="*/ 1684 w 5438"/>
                      <a:gd name="T37" fmla="*/ 418 h 907"/>
                      <a:gd name="T38" fmla="*/ 1646 w 5438"/>
                      <a:gd name="T39" fmla="*/ 402 h 907"/>
                      <a:gd name="T40" fmla="*/ 1608 w 5438"/>
                      <a:gd name="T41" fmla="*/ 386 h 907"/>
                      <a:gd name="T42" fmla="*/ 1568 w 5438"/>
                      <a:gd name="T43" fmla="*/ 369 h 907"/>
                      <a:gd name="T44" fmla="*/ 1527 w 5438"/>
                      <a:gd name="T45" fmla="*/ 353 h 907"/>
                      <a:gd name="T46" fmla="*/ 1485 w 5438"/>
                      <a:gd name="T47" fmla="*/ 339 h 907"/>
                      <a:gd name="T48" fmla="*/ 1443 w 5438"/>
                      <a:gd name="T49" fmla="*/ 328 h 907"/>
                      <a:gd name="T50" fmla="*/ 1402 w 5438"/>
                      <a:gd name="T51" fmla="*/ 321 h 907"/>
                      <a:gd name="T52" fmla="*/ 1360 w 5438"/>
                      <a:gd name="T53" fmla="*/ 318 h 907"/>
                      <a:gd name="T54" fmla="*/ 1319 w 5438"/>
                      <a:gd name="T55" fmla="*/ 321 h 907"/>
                      <a:gd name="T56" fmla="*/ 1278 w 5438"/>
                      <a:gd name="T57" fmla="*/ 328 h 907"/>
                      <a:gd name="T58" fmla="*/ 1237 w 5438"/>
                      <a:gd name="T59" fmla="*/ 339 h 907"/>
                      <a:gd name="T60" fmla="*/ 1196 w 5438"/>
                      <a:gd name="T61" fmla="*/ 353 h 907"/>
                      <a:gd name="T62" fmla="*/ 1156 w 5438"/>
                      <a:gd name="T63" fmla="*/ 369 h 907"/>
                      <a:gd name="T64" fmla="*/ 1116 w 5438"/>
                      <a:gd name="T65" fmla="*/ 386 h 907"/>
                      <a:gd name="T66" fmla="*/ 1078 w 5438"/>
                      <a:gd name="T67" fmla="*/ 402 h 907"/>
                      <a:gd name="T68" fmla="*/ 1040 w 5438"/>
                      <a:gd name="T69" fmla="*/ 418 h 907"/>
                      <a:gd name="T70" fmla="*/ 1003 w 5438"/>
                      <a:gd name="T71" fmla="*/ 432 h 907"/>
                      <a:gd name="T72" fmla="*/ 968 w 5438"/>
                      <a:gd name="T73" fmla="*/ 443 h 907"/>
                      <a:gd name="T74" fmla="*/ 935 w 5438"/>
                      <a:gd name="T75" fmla="*/ 450 h 907"/>
                      <a:gd name="T76" fmla="*/ 902 w 5438"/>
                      <a:gd name="T77" fmla="*/ 453 h 907"/>
                      <a:gd name="T78" fmla="*/ 0 w 5438"/>
                      <a:gd name="T79" fmla="*/ 453 h 907"/>
                      <a:gd name="T80" fmla="*/ 0 w 5438"/>
                      <a:gd name="T81" fmla="*/ 0 h 907"/>
                      <a:gd name="T82" fmla="*/ 0 w 5438"/>
                      <a:gd name="T83" fmla="*/ 0 h 90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5438" h="907">
                        <a:moveTo>
                          <a:pt x="0" y="0"/>
                        </a:moveTo>
                        <a:lnTo>
                          <a:pt x="5436" y="0"/>
                        </a:lnTo>
                        <a:lnTo>
                          <a:pt x="5438" y="906"/>
                        </a:lnTo>
                        <a:lnTo>
                          <a:pt x="5405" y="907"/>
                        </a:lnTo>
                        <a:lnTo>
                          <a:pt x="5318" y="907"/>
                        </a:lnTo>
                        <a:lnTo>
                          <a:pt x="5185" y="907"/>
                        </a:lnTo>
                        <a:lnTo>
                          <a:pt x="5016" y="907"/>
                        </a:lnTo>
                        <a:lnTo>
                          <a:pt x="4822" y="907"/>
                        </a:lnTo>
                        <a:lnTo>
                          <a:pt x="4614" y="907"/>
                        </a:lnTo>
                        <a:lnTo>
                          <a:pt x="4401" y="907"/>
                        </a:lnTo>
                        <a:lnTo>
                          <a:pt x="4193" y="907"/>
                        </a:lnTo>
                        <a:lnTo>
                          <a:pt x="4002" y="907"/>
                        </a:lnTo>
                        <a:lnTo>
                          <a:pt x="3836" y="907"/>
                        </a:lnTo>
                        <a:lnTo>
                          <a:pt x="3708" y="907"/>
                        </a:lnTo>
                        <a:lnTo>
                          <a:pt x="3626" y="906"/>
                        </a:lnTo>
                        <a:lnTo>
                          <a:pt x="3567" y="901"/>
                        </a:lnTo>
                        <a:lnTo>
                          <a:pt x="3505" y="886"/>
                        </a:lnTo>
                        <a:lnTo>
                          <a:pt x="3438" y="864"/>
                        </a:lnTo>
                        <a:lnTo>
                          <a:pt x="3367" y="837"/>
                        </a:lnTo>
                        <a:lnTo>
                          <a:pt x="3292" y="804"/>
                        </a:lnTo>
                        <a:lnTo>
                          <a:pt x="3215" y="772"/>
                        </a:lnTo>
                        <a:lnTo>
                          <a:pt x="3135" y="739"/>
                        </a:lnTo>
                        <a:lnTo>
                          <a:pt x="3053" y="706"/>
                        </a:lnTo>
                        <a:lnTo>
                          <a:pt x="2970" y="679"/>
                        </a:lnTo>
                        <a:lnTo>
                          <a:pt x="2886" y="657"/>
                        </a:lnTo>
                        <a:lnTo>
                          <a:pt x="2803" y="642"/>
                        </a:lnTo>
                        <a:lnTo>
                          <a:pt x="2720" y="636"/>
                        </a:lnTo>
                        <a:lnTo>
                          <a:pt x="2637" y="642"/>
                        </a:lnTo>
                        <a:lnTo>
                          <a:pt x="2556" y="657"/>
                        </a:lnTo>
                        <a:lnTo>
                          <a:pt x="2473" y="679"/>
                        </a:lnTo>
                        <a:lnTo>
                          <a:pt x="2391" y="706"/>
                        </a:lnTo>
                        <a:lnTo>
                          <a:pt x="2311" y="739"/>
                        </a:lnTo>
                        <a:lnTo>
                          <a:pt x="2232" y="772"/>
                        </a:lnTo>
                        <a:lnTo>
                          <a:pt x="2155" y="804"/>
                        </a:lnTo>
                        <a:lnTo>
                          <a:pt x="2080" y="837"/>
                        </a:lnTo>
                        <a:lnTo>
                          <a:pt x="2006" y="864"/>
                        </a:lnTo>
                        <a:lnTo>
                          <a:pt x="1936" y="886"/>
                        </a:lnTo>
                        <a:lnTo>
                          <a:pt x="1869" y="901"/>
                        </a:lnTo>
                        <a:lnTo>
                          <a:pt x="1804" y="906"/>
                        </a:lnTo>
                        <a:lnTo>
                          <a:pt x="0" y="9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36" name="Freeform 9">
                    <a:extLst>
                      <a:ext uri="{FF2B5EF4-FFF2-40B4-BE49-F238E27FC236}">
                        <a16:creationId xmlns:a16="http://schemas.microsoft.com/office/drawing/2014/main" id="{F16CE7F9-D59F-6080-C441-061706BC17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1156"/>
                    <a:ext cx="2730" cy="475"/>
                  </a:xfrm>
                  <a:custGeom>
                    <a:avLst/>
                    <a:gdLst>
                      <a:gd name="T0" fmla="*/ 0 w 5459"/>
                      <a:gd name="T1" fmla="*/ 0 h 951"/>
                      <a:gd name="T2" fmla="*/ 0 w 5459"/>
                      <a:gd name="T3" fmla="*/ 22 h 951"/>
                      <a:gd name="T4" fmla="*/ 2708 w 5459"/>
                      <a:gd name="T5" fmla="*/ 22 h 951"/>
                      <a:gd name="T6" fmla="*/ 2708 w 5459"/>
                      <a:gd name="T7" fmla="*/ 453 h 951"/>
                      <a:gd name="T8" fmla="*/ 2703 w 5459"/>
                      <a:gd name="T9" fmla="*/ 453 h 951"/>
                      <a:gd name="T10" fmla="*/ 2703 w 5459"/>
                      <a:gd name="T11" fmla="*/ 475 h 951"/>
                      <a:gd name="T12" fmla="*/ 2730 w 5459"/>
                      <a:gd name="T13" fmla="*/ 474 h 951"/>
                      <a:gd name="T14" fmla="*/ 2729 w 5459"/>
                      <a:gd name="T15" fmla="*/ 0 h 951"/>
                      <a:gd name="T16" fmla="*/ 0 w 5459"/>
                      <a:gd name="T17" fmla="*/ 0 h 95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5459" h="951">
                        <a:moveTo>
                          <a:pt x="0" y="0"/>
                        </a:moveTo>
                        <a:lnTo>
                          <a:pt x="0" y="44"/>
                        </a:lnTo>
                        <a:lnTo>
                          <a:pt x="5416" y="44"/>
                        </a:lnTo>
                        <a:lnTo>
                          <a:pt x="5416" y="907"/>
                        </a:lnTo>
                        <a:lnTo>
                          <a:pt x="5405" y="907"/>
                        </a:lnTo>
                        <a:lnTo>
                          <a:pt x="5405" y="951"/>
                        </a:lnTo>
                        <a:lnTo>
                          <a:pt x="5459" y="949"/>
                        </a:lnTo>
                        <a:lnTo>
                          <a:pt x="545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37" name="Freeform 10">
                    <a:extLst>
                      <a:ext uri="{FF2B5EF4-FFF2-40B4-BE49-F238E27FC236}">
                        <a16:creationId xmlns:a16="http://schemas.microsoft.com/office/drawing/2014/main" id="{B04AAB4D-531C-1F31-C030-1F546A1491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1" y="1156"/>
                    <a:ext cx="2714" cy="475"/>
                  </a:xfrm>
                  <a:custGeom>
                    <a:avLst/>
                    <a:gdLst>
                      <a:gd name="T0" fmla="*/ 2714 w 5427"/>
                      <a:gd name="T1" fmla="*/ 453 h 951"/>
                      <a:gd name="T2" fmla="*/ 1865 w 5427"/>
                      <a:gd name="T3" fmla="*/ 453 h 951"/>
                      <a:gd name="T4" fmla="*/ 1825 w 5427"/>
                      <a:gd name="T5" fmla="*/ 453 h 951"/>
                      <a:gd name="T6" fmla="*/ 1795 w 5427"/>
                      <a:gd name="T7" fmla="*/ 450 h 951"/>
                      <a:gd name="T8" fmla="*/ 1768 w 5427"/>
                      <a:gd name="T9" fmla="*/ 443 h 951"/>
                      <a:gd name="T10" fmla="*/ 1737 w 5427"/>
                      <a:gd name="T11" fmla="*/ 434 h 951"/>
                      <a:gd name="T12" fmla="*/ 1703 w 5427"/>
                      <a:gd name="T13" fmla="*/ 420 h 951"/>
                      <a:gd name="T14" fmla="*/ 1661 w 5427"/>
                      <a:gd name="T15" fmla="*/ 403 h 951"/>
                      <a:gd name="T16" fmla="*/ 1623 w 5427"/>
                      <a:gd name="T17" fmla="*/ 386 h 951"/>
                      <a:gd name="T18" fmla="*/ 1583 w 5427"/>
                      <a:gd name="T19" fmla="*/ 370 h 951"/>
                      <a:gd name="T20" fmla="*/ 1548 w 5427"/>
                      <a:gd name="T21" fmla="*/ 356 h 951"/>
                      <a:gd name="T22" fmla="*/ 1501 w 5427"/>
                      <a:gd name="T23" fmla="*/ 340 h 951"/>
                      <a:gd name="T24" fmla="*/ 1451 w 5427"/>
                      <a:gd name="T25" fmla="*/ 328 h 951"/>
                      <a:gd name="T26" fmla="*/ 1415 w 5427"/>
                      <a:gd name="T27" fmla="*/ 321 h 951"/>
                      <a:gd name="T28" fmla="*/ 1372 w 5427"/>
                      <a:gd name="T29" fmla="*/ 318 h 951"/>
                      <a:gd name="T30" fmla="*/ 1328 w 5427"/>
                      <a:gd name="T31" fmla="*/ 321 h 951"/>
                      <a:gd name="T32" fmla="*/ 1293 w 5427"/>
                      <a:gd name="T33" fmla="*/ 328 h 951"/>
                      <a:gd name="T34" fmla="*/ 1243 w 5427"/>
                      <a:gd name="T35" fmla="*/ 340 h 951"/>
                      <a:gd name="T36" fmla="*/ 1197 w 5427"/>
                      <a:gd name="T37" fmla="*/ 356 h 951"/>
                      <a:gd name="T38" fmla="*/ 1163 w 5427"/>
                      <a:gd name="T39" fmla="*/ 370 h 951"/>
                      <a:gd name="T40" fmla="*/ 1123 w 5427"/>
                      <a:gd name="T41" fmla="*/ 386 h 951"/>
                      <a:gd name="T42" fmla="*/ 1085 w 5427"/>
                      <a:gd name="T43" fmla="*/ 403 h 951"/>
                      <a:gd name="T44" fmla="*/ 1044 w 5427"/>
                      <a:gd name="T45" fmla="*/ 420 h 951"/>
                      <a:gd name="T46" fmla="*/ 1008 w 5427"/>
                      <a:gd name="T47" fmla="*/ 433 h 951"/>
                      <a:gd name="T48" fmla="*/ 980 w 5427"/>
                      <a:gd name="T49" fmla="*/ 443 h 951"/>
                      <a:gd name="T50" fmla="*/ 944 w 5427"/>
                      <a:gd name="T51" fmla="*/ 450 h 951"/>
                      <a:gd name="T52" fmla="*/ 913 w 5427"/>
                      <a:gd name="T53" fmla="*/ 453 h 951"/>
                      <a:gd name="T54" fmla="*/ 22 w 5427"/>
                      <a:gd name="T55" fmla="*/ 453 h 951"/>
                      <a:gd name="T56" fmla="*/ 22 w 5427"/>
                      <a:gd name="T57" fmla="*/ 22 h 951"/>
                      <a:gd name="T58" fmla="*/ 11 w 5427"/>
                      <a:gd name="T59" fmla="*/ 0 h 951"/>
                      <a:gd name="T60" fmla="*/ 0 w 5427"/>
                      <a:gd name="T61" fmla="*/ 0 h 951"/>
                      <a:gd name="T62" fmla="*/ 1 w 5427"/>
                      <a:gd name="T63" fmla="*/ 475 h 951"/>
                      <a:gd name="T64" fmla="*/ 914 w 5427"/>
                      <a:gd name="T65" fmla="*/ 475 h 951"/>
                      <a:gd name="T66" fmla="*/ 947 w 5427"/>
                      <a:gd name="T67" fmla="*/ 472 h 951"/>
                      <a:gd name="T68" fmla="*/ 979 w 5427"/>
                      <a:gd name="T69" fmla="*/ 465 h 951"/>
                      <a:gd name="T70" fmla="*/ 1020 w 5427"/>
                      <a:gd name="T71" fmla="*/ 453 h 951"/>
                      <a:gd name="T72" fmla="*/ 1059 w 5427"/>
                      <a:gd name="T73" fmla="*/ 438 h 951"/>
                      <a:gd name="T74" fmla="*/ 1093 w 5427"/>
                      <a:gd name="T75" fmla="*/ 423 h 951"/>
                      <a:gd name="T76" fmla="*/ 1131 w 5427"/>
                      <a:gd name="T77" fmla="*/ 407 h 951"/>
                      <a:gd name="T78" fmla="*/ 1171 w 5427"/>
                      <a:gd name="T79" fmla="*/ 390 h 951"/>
                      <a:gd name="T80" fmla="*/ 1216 w 5427"/>
                      <a:gd name="T81" fmla="*/ 372 h 951"/>
                      <a:gd name="T82" fmla="*/ 1252 w 5427"/>
                      <a:gd name="T83" fmla="*/ 360 h 951"/>
                      <a:gd name="T84" fmla="*/ 1286 w 5427"/>
                      <a:gd name="T85" fmla="*/ 351 h 951"/>
                      <a:gd name="T86" fmla="*/ 1332 w 5427"/>
                      <a:gd name="T87" fmla="*/ 343 h 951"/>
                      <a:gd name="T88" fmla="*/ 1371 w 5427"/>
                      <a:gd name="T89" fmla="*/ 340 h 951"/>
                      <a:gd name="T90" fmla="*/ 1411 w 5427"/>
                      <a:gd name="T91" fmla="*/ 343 h 951"/>
                      <a:gd name="T92" fmla="*/ 1458 w 5427"/>
                      <a:gd name="T93" fmla="*/ 351 h 951"/>
                      <a:gd name="T94" fmla="*/ 1492 w 5427"/>
                      <a:gd name="T95" fmla="*/ 360 h 951"/>
                      <a:gd name="T96" fmla="*/ 1528 w 5427"/>
                      <a:gd name="T97" fmla="*/ 372 h 951"/>
                      <a:gd name="T98" fmla="*/ 1575 w 5427"/>
                      <a:gd name="T99" fmla="*/ 390 h 951"/>
                      <a:gd name="T100" fmla="*/ 1615 w 5427"/>
                      <a:gd name="T101" fmla="*/ 407 h 951"/>
                      <a:gd name="T102" fmla="*/ 1653 w 5427"/>
                      <a:gd name="T103" fmla="*/ 423 h 951"/>
                      <a:gd name="T104" fmla="*/ 1686 w 5427"/>
                      <a:gd name="T105" fmla="*/ 438 h 951"/>
                      <a:gd name="T106" fmla="*/ 1724 w 5427"/>
                      <a:gd name="T107" fmla="*/ 452 h 951"/>
                      <a:gd name="T108" fmla="*/ 1760 w 5427"/>
                      <a:gd name="T109" fmla="*/ 464 h 951"/>
                      <a:gd name="T110" fmla="*/ 1795 w 5427"/>
                      <a:gd name="T111" fmla="*/ 472 h 951"/>
                      <a:gd name="T112" fmla="*/ 1824 w 5427"/>
                      <a:gd name="T113" fmla="*/ 475 h 951"/>
                      <a:gd name="T114" fmla="*/ 1865 w 5427"/>
                      <a:gd name="T115" fmla="*/ 475 h 951"/>
                      <a:gd name="T116" fmla="*/ 2714 w 5427"/>
                      <a:gd name="T117" fmla="*/ 475 h 951"/>
                      <a:gd name="T118" fmla="*/ 2714 w 5427"/>
                      <a:gd name="T119" fmla="*/ 453 h 951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5427" h="951">
                        <a:moveTo>
                          <a:pt x="5427" y="907"/>
                        </a:moveTo>
                        <a:lnTo>
                          <a:pt x="3730" y="907"/>
                        </a:lnTo>
                        <a:lnTo>
                          <a:pt x="3649" y="906"/>
                        </a:lnTo>
                        <a:lnTo>
                          <a:pt x="3589" y="901"/>
                        </a:lnTo>
                        <a:lnTo>
                          <a:pt x="3535" y="887"/>
                        </a:lnTo>
                        <a:lnTo>
                          <a:pt x="3473" y="868"/>
                        </a:lnTo>
                        <a:lnTo>
                          <a:pt x="3406" y="841"/>
                        </a:lnTo>
                        <a:lnTo>
                          <a:pt x="3322" y="806"/>
                        </a:lnTo>
                        <a:lnTo>
                          <a:pt x="3245" y="773"/>
                        </a:lnTo>
                        <a:lnTo>
                          <a:pt x="3165" y="740"/>
                        </a:lnTo>
                        <a:lnTo>
                          <a:pt x="3095" y="712"/>
                        </a:lnTo>
                        <a:lnTo>
                          <a:pt x="3002" y="681"/>
                        </a:lnTo>
                        <a:lnTo>
                          <a:pt x="2901" y="656"/>
                        </a:lnTo>
                        <a:lnTo>
                          <a:pt x="2830" y="642"/>
                        </a:lnTo>
                        <a:lnTo>
                          <a:pt x="2744" y="636"/>
                        </a:lnTo>
                        <a:lnTo>
                          <a:pt x="2655" y="642"/>
                        </a:lnTo>
                        <a:lnTo>
                          <a:pt x="2585" y="656"/>
                        </a:lnTo>
                        <a:lnTo>
                          <a:pt x="2485" y="681"/>
                        </a:lnTo>
                        <a:lnTo>
                          <a:pt x="2394" y="712"/>
                        </a:lnTo>
                        <a:lnTo>
                          <a:pt x="2325" y="740"/>
                        </a:lnTo>
                        <a:lnTo>
                          <a:pt x="2246" y="773"/>
                        </a:lnTo>
                        <a:lnTo>
                          <a:pt x="2169" y="806"/>
                        </a:lnTo>
                        <a:lnTo>
                          <a:pt x="2087" y="840"/>
                        </a:lnTo>
                        <a:lnTo>
                          <a:pt x="2016" y="867"/>
                        </a:lnTo>
                        <a:lnTo>
                          <a:pt x="1959" y="886"/>
                        </a:lnTo>
                        <a:lnTo>
                          <a:pt x="1887" y="901"/>
                        </a:lnTo>
                        <a:lnTo>
                          <a:pt x="1825" y="906"/>
                        </a:lnTo>
                        <a:lnTo>
                          <a:pt x="44" y="906"/>
                        </a:lnTo>
                        <a:lnTo>
                          <a:pt x="44" y="44"/>
                        </a:lnTo>
                        <a:lnTo>
                          <a:pt x="22" y="0"/>
                        </a:lnTo>
                        <a:lnTo>
                          <a:pt x="0" y="1"/>
                        </a:lnTo>
                        <a:lnTo>
                          <a:pt x="1" y="950"/>
                        </a:lnTo>
                        <a:lnTo>
                          <a:pt x="1828" y="950"/>
                        </a:lnTo>
                        <a:lnTo>
                          <a:pt x="1894" y="945"/>
                        </a:lnTo>
                        <a:lnTo>
                          <a:pt x="1957" y="930"/>
                        </a:lnTo>
                        <a:lnTo>
                          <a:pt x="2040" y="906"/>
                        </a:lnTo>
                        <a:lnTo>
                          <a:pt x="2117" y="877"/>
                        </a:lnTo>
                        <a:lnTo>
                          <a:pt x="2185" y="847"/>
                        </a:lnTo>
                        <a:lnTo>
                          <a:pt x="2262" y="815"/>
                        </a:lnTo>
                        <a:lnTo>
                          <a:pt x="2341" y="781"/>
                        </a:lnTo>
                        <a:lnTo>
                          <a:pt x="2431" y="745"/>
                        </a:lnTo>
                        <a:lnTo>
                          <a:pt x="2504" y="720"/>
                        </a:lnTo>
                        <a:lnTo>
                          <a:pt x="2571" y="702"/>
                        </a:lnTo>
                        <a:lnTo>
                          <a:pt x="2664" y="686"/>
                        </a:lnTo>
                        <a:lnTo>
                          <a:pt x="2742" y="680"/>
                        </a:lnTo>
                        <a:lnTo>
                          <a:pt x="2821" y="686"/>
                        </a:lnTo>
                        <a:lnTo>
                          <a:pt x="2915" y="702"/>
                        </a:lnTo>
                        <a:lnTo>
                          <a:pt x="2983" y="720"/>
                        </a:lnTo>
                        <a:lnTo>
                          <a:pt x="3056" y="745"/>
                        </a:lnTo>
                        <a:lnTo>
                          <a:pt x="3149" y="781"/>
                        </a:lnTo>
                        <a:lnTo>
                          <a:pt x="3229" y="815"/>
                        </a:lnTo>
                        <a:lnTo>
                          <a:pt x="3306" y="847"/>
                        </a:lnTo>
                        <a:lnTo>
                          <a:pt x="3372" y="876"/>
                        </a:lnTo>
                        <a:lnTo>
                          <a:pt x="3448" y="905"/>
                        </a:lnTo>
                        <a:lnTo>
                          <a:pt x="3519" y="929"/>
                        </a:lnTo>
                        <a:lnTo>
                          <a:pt x="3589" y="945"/>
                        </a:lnTo>
                        <a:lnTo>
                          <a:pt x="3647" y="950"/>
                        </a:lnTo>
                        <a:lnTo>
                          <a:pt x="3730" y="951"/>
                        </a:lnTo>
                        <a:lnTo>
                          <a:pt x="5427" y="951"/>
                        </a:lnTo>
                        <a:lnTo>
                          <a:pt x="5427" y="90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  <p:grpSp>
              <p:nvGrpSpPr>
                <p:cNvPr id="197" name="Group 11">
                  <a:extLst>
                    <a:ext uri="{FF2B5EF4-FFF2-40B4-BE49-F238E27FC236}">
                      <a16:creationId xmlns:a16="http://schemas.microsoft.com/office/drawing/2014/main" id="{A1885798-DE3A-2AF8-FE21-A4D1E44EE9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37" y="1257"/>
                  <a:ext cx="1009" cy="260"/>
                  <a:chOff x="2341" y="2235"/>
                  <a:chExt cx="2741" cy="705"/>
                </a:xfrm>
              </p:grpSpPr>
              <p:sp>
                <p:nvSpPr>
                  <p:cNvPr id="226" name="Freeform 12">
                    <a:extLst>
                      <a:ext uri="{FF2B5EF4-FFF2-40B4-BE49-F238E27FC236}">
                        <a16:creationId xmlns:a16="http://schemas.microsoft.com/office/drawing/2014/main" id="{30664217-59DF-7E83-1C27-E1354F7F48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2246"/>
                    <a:ext cx="2719" cy="682"/>
                  </a:xfrm>
                  <a:custGeom>
                    <a:avLst/>
                    <a:gdLst>
                      <a:gd name="T0" fmla="*/ 0 w 5438"/>
                      <a:gd name="T1" fmla="*/ 0 h 1366"/>
                      <a:gd name="T2" fmla="*/ 2719 w 5438"/>
                      <a:gd name="T3" fmla="*/ 0 h 1366"/>
                      <a:gd name="T4" fmla="*/ 2719 w 5438"/>
                      <a:gd name="T5" fmla="*/ 682 h 1366"/>
                      <a:gd name="T6" fmla="*/ 0 w 5438"/>
                      <a:gd name="T7" fmla="*/ 682 h 1366"/>
                      <a:gd name="T8" fmla="*/ 0 w 5438"/>
                      <a:gd name="T9" fmla="*/ 0 h 1366"/>
                      <a:gd name="T10" fmla="*/ 0 w 5438"/>
                      <a:gd name="T11" fmla="*/ 0 h 136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438" h="1366">
                        <a:moveTo>
                          <a:pt x="0" y="0"/>
                        </a:moveTo>
                        <a:lnTo>
                          <a:pt x="5438" y="0"/>
                        </a:lnTo>
                        <a:lnTo>
                          <a:pt x="5438" y="1366"/>
                        </a:lnTo>
                        <a:lnTo>
                          <a:pt x="0" y="1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27" name="Freeform 13">
                    <a:extLst>
                      <a:ext uri="{FF2B5EF4-FFF2-40B4-BE49-F238E27FC236}">
                        <a16:creationId xmlns:a16="http://schemas.microsoft.com/office/drawing/2014/main" id="{CC508472-3AE8-0FCA-C2A9-C2B73E356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2235"/>
                    <a:ext cx="2730" cy="704"/>
                  </a:xfrm>
                  <a:custGeom>
                    <a:avLst/>
                    <a:gdLst>
                      <a:gd name="T0" fmla="*/ 0 w 5459"/>
                      <a:gd name="T1" fmla="*/ 0 h 1408"/>
                      <a:gd name="T2" fmla="*/ 0 w 5459"/>
                      <a:gd name="T3" fmla="*/ 22 h 1408"/>
                      <a:gd name="T4" fmla="*/ 2708 w 5459"/>
                      <a:gd name="T5" fmla="*/ 22 h 1408"/>
                      <a:gd name="T6" fmla="*/ 2708 w 5459"/>
                      <a:gd name="T7" fmla="*/ 683 h 1408"/>
                      <a:gd name="T8" fmla="*/ 2730 w 5459"/>
                      <a:gd name="T9" fmla="*/ 704 h 1408"/>
                      <a:gd name="T10" fmla="*/ 2729 w 5459"/>
                      <a:gd name="T11" fmla="*/ 0 h 1408"/>
                      <a:gd name="T12" fmla="*/ 0 w 5459"/>
                      <a:gd name="T13" fmla="*/ 0 h 14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5459" h="1408">
                        <a:moveTo>
                          <a:pt x="0" y="0"/>
                        </a:moveTo>
                        <a:lnTo>
                          <a:pt x="0" y="44"/>
                        </a:lnTo>
                        <a:lnTo>
                          <a:pt x="5416" y="44"/>
                        </a:lnTo>
                        <a:lnTo>
                          <a:pt x="5416" y="1366"/>
                        </a:lnTo>
                        <a:lnTo>
                          <a:pt x="5459" y="1408"/>
                        </a:lnTo>
                        <a:lnTo>
                          <a:pt x="545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28" name="Freeform 14">
                    <a:extLst>
                      <a:ext uri="{FF2B5EF4-FFF2-40B4-BE49-F238E27FC236}">
                        <a16:creationId xmlns:a16="http://schemas.microsoft.com/office/drawing/2014/main" id="{5D668D31-C2B2-A9CA-8520-3BEB2D02F7A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1" y="2235"/>
                    <a:ext cx="2741" cy="704"/>
                  </a:xfrm>
                  <a:custGeom>
                    <a:avLst/>
                    <a:gdLst>
                      <a:gd name="T0" fmla="*/ 2719 w 5481"/>
                      <a:gd name="T1" fmla="*/ 682 h 1410"/>
                      <a:gd name="T2" fmla="*/ 22 w 5481"/>
                      <a:gd name="T3" fmla="*/ 682 h 1410"/>
                      <a:gd name="T4" fmla="*/ 22 w 5481"/>
                      <a:gd name="T5" fmla="*/ 22 h 1410"/>
                      <a:gd name="T6" fmla="*/ 11 w 5481"/>
                      <a:gd name="T7" fmla="*/ 0 h 1410"/>
                      <a:gd name="T8" fmla="*/ 0 w 5481"/>
                      <a:gd name="T9" fmla="*/ 0 h 1410"/>
                      <a:gd name="T10" fmla="*/ 1 w 5481"/>
                      <a:gd name="T11" fmla="*/ 704 h 1410"/>
                      <a:gd name="T12" fmla="*/ 2741 w 5481"/>
                      <a:gd name="T13" fmla="*/ 703 h 1410"/>
                      <a:gd name="T14" fmla="*/ 2719 w 5481"/>
                      <a:gd name="T15" fmla="*/ 682 h 141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5481" h="1410">
                        <a:moveTo>
                          <a:pt x="5438" y="1366"/>
                        </a:moveTo>
                        <a:lnTo>
                          <a:pt x="44" y="1366"/>
                        </a:lnTo>
                        <a:lnTo>
                          <a:pt x="44" y="44"/>
                        </a:lnTo>
                        <a:lnTo>
                          <a:pt x="22" y="0"/>
                        </a:lnTo>
                        <a:lnTo>
                          <a:pt x="0" y="1"/>
                        </a:lnTo>
                        <a:lnTo>
                          <a:pt x="1" y="1410"/>
                        </a:lnTo>
                        <a:lnTo>
                          <a:pt x="5481" y="1408"/>
                        </a:lnTo>
                        <a:lnTo>
                          <a:pt x="5438" y="136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29" name="Freeform 15">
                    <a:extLst>
                      <a:ext uri="{FF2B5EF4-FFF2-40B4-BE49-F238E27FC236}">
                        <a16:creationId xmlns:a16="http://schemas.microsoft.com/office/drawing/2014/main" id="{8CC6EF0A-778A-9982-E960-710BB9E57B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2476"/>
                    <a:ext cx="2719" cy="453"/>
                  </a:xfrm>
                  <a:custGeom>
                    <a:avLst/>
                    <a:gdLst>
                      <a:gd name="T0" fmla="*/ 0 w 5438"/>
                      <a:gd name="T1" fmla="*/ 453 h 906"/>
                      <a:gd name="T2" fmla="*/ 2719 w 5438"/>
                      <a:gd name="T3" fmla="*/ 453 h 906"/>
                      <a:gd name="T4" fmla="*/ 2719 w 5438"/>
                      <a:gd name="T5" fmla="*/ 1 h 906"/>
                      <a:gd name="T6" fmla="*/ 2703 w 5438"/>
                      <a:gd name="T7" fmla="*/ 0 h 906"/>
                      <a:gd name="T8" fmla="*/ 2659 w 5438"/>
                      <a:gd name="T9" fmla="*/ 0 h 906"/>
                      <a:gd name="T10" fmla="*/ 2593 w 5438"/>
                      <a:gd name="T11" fmla="*/ 0 h 906"/>
                      <a:gd name="T12" fmla="*/ 2508 w 5438"/>
                      <a:gd name="T13" fmla="*/ 0 h 906"/>
                      <a:gd name="T14" fmla="*/ 2411 w 5438"/>
                      <a:gd name="T15" fmla="*/ 0 h 906"/>
                      <a:gd name="T16" fmla="*/ 2307 w 5438"/>
                      <a:gd name="T17" fmla="*/ 0 h 906"/>
                      <a:gd name="T18" fmla="*/ 2201 w 5438"/>
                      <a:gd name="T19" fmla="*/ 0 h 906"/>
                      <a:gd name="T20" fmla="*/ 2097 w 5438"/>
                      <a:gd name="T21" fmla="*/ 0 h 906"/>
                      <a:gd name="T22" fmla="*/ 2001 w 5438"/>
                      <a:gd name="T23" fmla="*/ 0 h 906"/>
                      <a:gd name="T24" fmla="*/ 1918 w 5438"/>
                      <a:gd name="T25" fmla="*/ 0 h 906"/>
                      <a:gd name="T26" fmla="*/ 1854 w 5438"/>
                      <a:gd name="T27" fmla="*/ 0 h 906"/>
                      <a:gd name="T28" fmla="*/ 1813 w 5438"/>
                      <a:gd name="T29" fmla="*/ 1 h 906"/>
                      <a:gd name="T30" fmla="*/ 1784 w 5438"/>
                      <a:gd name="T31" fmla="*/ 3 h 906"/>
                      <a:gd name="T32" fmla="*/ 1753 w 5438"/>
                      <a:gd name="T33" fmla="*/ 11 h 906"/>
                      <a:gd name="T34" fmla="*/ 1719 w 5438"/>
                      <a:gd name="T35" fmla="*/ 22 h 906"/>
                      <a:gd name="T36" fmla="*/ 1684 w 5438"/>
                      <a:gd name="T37" fmla="*/ 35 h 906"/>
                      <a:gd name="T38" fmla="*/ 1646 w 5438"/>
                      <a:gd name="T39" fmla="*/ 52 h 906"/>
                      <a:gd name="T40" fmla="*/ 1608 w 5438"/>
                      <a:gd name="T41" fmla="*/ 68 h 906"/>
                      <a:gd name="T42" fmla="*/ 1568 w 5438"/>
                      <a:gd name="T43" fmla="*/ 84 h 906"/>
                      <a:gd name="T44" fmla="*/ 1527 w 5438"/>
                      <a:gd name="T45" fmla="*/ 101 h 906"/>
                      <a:gd name="T46" fmla="*/ 1485 w 5438"/>
                      <a:gd name="T47" fmla="*/ 114 h 906"/>
                      <a:gd name="T48" fmla="*/ 1443 w 5438"/>
                      <a:gd name="T49" fmla="*/ 125 h 906"/>
                      <a:gd name="T50" fmla="*/ 1402 w 5438"/>
                      <a:gd name="T51" fmla="*/ 133 h 906"/>
                      <a:gd name="T52" fmla="*/ 1360 w 5438"/>
                      <a:gd name="T53" fmla="*/ 136 h 906"/>
                      <a:gd name="T54" fmla="*/ 1319 w 5438"/>
                      <a:gd name="T55" fmla="*/ 133 h 906"/>
                      <a:gd name="T56" fmla="*/ 1278 w 5438"/>
                      <a:gd name="T57" fmla="*/ 125 h 906"/>
                      <a:gd name="T58" fmla="*/ 1237 w 5438"/>
                      <a:gd name="T59" fmla="*/ 114 h 906"/>
                      <a:gd name="T60" fmla="*/ 1196 w 5438"/>
                      <a:gd name="T61" fmla="*/ 101 h 906"/>
                      <a:gd name="T62" fmla="*/ 1156 w 5438"/>
                      <a:gd name="T63" fmla="*/ 84 h 906"/>
                      <a:gd name="T64" fmla="*/ 1116 w 5438"/>
                      <a:gd name="T65" fmla="*/ 68 h 906"/>
                      <a:gd name="T66" fmla="*/ 1078 w 5438"/>
                      <a:gd name="T67" fmla="*/ 52 h 906"/>
                      <a:gd name="T68" fmla="*/ 1040 w 5438"/>
                      <a:gd name="T69" fmla="*/ 35 h 906"/>
                      <a:gd name="T70" fmla="*/ 1003 w 5438"/>
                      <a:gd name="T71" fmla="*/ 22 h 906"/>
                      <a:gd name="T72" fmla="*/ 968 w 5438"/>
                      <a:gd name="T73" fmla="*/ 11 h 906"/>
                      <a:gd name="T74" fmla="*/ 935 w 5438"/>
                      <a:gd name="T75" fmla="*/ 3 h 906"/>
                      <a:gd name="T76" fmla="*/ 902 w 5438"/>
                      <a:gd name="T77" fmla="*/ 1 h 906"/>
                      <a:gd name="T78" fmla="*/ 0 w 5438"/>
                      <a:gd name="T79" fmla="*/ 1 h 906"/>
                      <a:gd name="T80" fmla="*/ 0 w 5438"/>
                      <a:gd name="T81" fmla="*/ 453 h 906"/>
                      <a:gd name="T82" fmla="*/ 0 w 5438"/>
                      <a:gd name="T83" fmla="*/ 453 h 90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5438" h="906">
                        <a:moveTo>
                          <a:pt x="0" y="906"/>
                        </a:moveTo>
                        <a:lnTo>
                          <a:pt x="5438" y="906"/>
                        </a:lnTo>
                        <a:lnTo>
                          <a:pt x="5438" y="1"/>
                        </a:lnTo>
                        <a:lnTo>
                          <a:pt x="5405" y="0"/>
                        </a:lnTo>
                        <a:lnTo>
                          <a:pt x="5318" y="0"/>
                        </a:lnTo>
                        <a:lnTo>
                          <a:pt x="5185" y="0"/>
                        </a:lnTo>
                        <a:lnTo>
                          <a:pt x="5016" y="0"/>
                        </a:lnTo>
                        <a:lnTo>
                          <a:pt x="4822" y="0"/>
                        </a:lnTo>
                        <a:lnTo>
                          <a:pt x="4614" y="0"/>
                        </a:lnTo>
                        <a:lnTo>
                          <a:pt x="4401" y="0"/>
                        </a:lnTo>
                        <a:lnTo>
                          <a:pt x="4193" y="0"/>
                        </a:lnTo>
                        <a:lnTo>
                          <a:pt x="4002" y="0"/>
                        </a:lnTo>
                        <a:lnTo>
                          <a:pt x="3836" y="0"/>
                        </a:lnTo>
                        <a:lnTo>
                          <a:pt x="3708" y="0"/>
                        </a:lnTo>
                        <a:lnTo>
                          <a:pt x="3626" y="1"/>
                        </a:lnTo>
                        <a:lnTo>
                          <a:pt x="3567" y="6"/>
                        </a:lnTo>
                        <a:lnTo>
                          <a:pt x="3505" y="21"/>
                        </a:lnTo>
                        <a:lnTo>
                          <a:pt x="3438" y="43"/>
                        </a:lnTo>
                        <a:lnTo>
                          <a:pt x="3367" y="70"/>
                        </a:lnTo>
                        <a:lnTo>
                          <a:pt x="3292" y="103"/>
                        </a:lnTo>
                        <a:lnTo>
                          <a:pt x="3215" y="135"/>
                        </a:lnTo>
                        <a:lnTo>
                          <a:pt x="3135" y="168"/>
                        </a:lnTo>
                        <a:lnTo>
                          <a:pt x="3053" y="201"/>
                        </a:lnTo>
                        <a:lnTo>
                          <a:pt x="2970" y="228"/>
                        </a:lnTo>
                        <a:lnTo>
                          <a:pt x="2886" y="250"/>
                        </a:lnTo>
                        <a:lnTo>
                          <a:pt x="2803" y="265"/>
                        </a:lnTo>
                        <a:lnTo>
                          <a:pt x="2720" y="271"/>
                        </a:lnTo>
                        <a:lnTo>
                          <a:pt x="2637" y="265"/>
                        </a:lnTo>
                        <a:lnTo>
                          <a:pt x="2556" y="250"/>
                        </a:lnTo>
                        <a:lnTo>
                          <a:pt x="2473" y="228"/>
                        </a:lnTo>
                        <a:lnTo>
                          <a:pt x="2391" y="201"/>
                        </a:lnTo>
                        <a:lnTo>
                          <a:pt x="2311" y="168"/>
                        </a:lnTo>
                        <a:lnTo>
                          <a:pt x="2232" y="135"/>
                        </a:lnTo>
                        <a:lnTo>
                          <a:pt x="2155" y="103"/>
                        </a:lnTo>
                        <a:lnTo>
                          <a:pt x="2080" y="70"/>
                        </a:lnTo>
                        <a:lnTo>
                          <a:pt x="2006" y="43"/>
                        </a:lnTo>
                        <a:lnTo>
                          <a:pt x="1936" y="21"/>
                        </a:lnTo>
                        <a:lnTo>
                          <a:pt x="1869" y="6"/>
                        </a:lnTo>
                        <a:lnTo>
                          <a:pt x="1804" y="1"/>
                        </a:lnTo>
                        <a:lnTo>
                          <a:pt x="0" y="1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30" name="Freeform 16">
                    <a:extLst>
                      <a:ext uri="{FF2B5EF4-FFF2-40B4-BE49-F238E27FC236}">
                        <a16:creationId xmlns:a16="http://schemas.microsoft.com/office/drawing/2014/main" id="{2806E4E6-A7C5-9D0A-7D25-14C38EDD68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2465"/>
                    <a:ext cx="2730" cy="475"/>
                  </a:xfrm>
                  <a:custGeom>
                    <a:avLst/>
                    <a:gdLst>
                      <a:gd name="T0" fmla="*/ 0 w 5459"/>
                      <a:gd name="T1" fmla="*/ 453 h 950"/>
                      <a:gd name="T2" fmla="*/ 0 w 5459"/>
                      <a:gd name="T3" fmla="*/ 475 h 950"/>
                      <a:gd name="T4" fmla="*/ 2729 w 5459"/>
                      <a:gd name="T5" fmla="*/ 475 h 950"/>
                      <a:gd name="T6" fmla="*/ 2730 w 5459"/>
                      <a:gd name="T7" fmla="*/ 2 h 950"/>
                      <a:gd name="T8" fmla="*/ 2703 w 5459"/>
                      <a:gd name="T9" fmla="*/ 0 h 950"/>
                      <a:gd name="T10" fmla="*/ 2703 w 5459"/>
                      <a:gd name="T11" fmla="*/ 22 h 950"/>
                      <a:gd name="T12" fmla="*/ 2708 w 5459"/>
                      <a:gd name="T13" fmla="*/ 22 h 950"/>
                      <a:gd name="T14" fmla="*/ 2708 w 5459"/>
                      <a:gd name="T15" fmla="*/ 453 h 950"/>
                      <a:gd name="T16" fmla="*/ 0 w 5459"/>
                      <a:gd name="T17" fmla="*/ 453 h 95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5459" h="950">
                        <a:moveTo>
                          <a:pt x="0" y="906"/>
                        </a:moveTo>
                        <a:lnTo>
                          <a:pt x="0" y="950"/>
                        </a:lnTo>
                        <a:lnTo>
                          <a:pt x="5458" y="950"/>
                        </a:lnTo>
                        <a:lnTo>
                          <a:pt x="5459" y="3"/>
                        </a:lnTo>
                        <a:lnTo>
                          <a:pt x="5405" y="0"/>
                        </a:lnTo>
                        <a:lnTo>
                          <a:pt x="5405" y="44"/>
                        </a:lnTo>
                        <a:lnTo>
                          <a:pt x="5416" y="44"/>
                        </a:lnTo>
                        <a:lnTo>
                          <a:pt x="5416" y="90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31" name="Freeform 17">
                    <a:extLst>
                      <a:ext uri="{FF2B5EF4-FFF2-40B4-BE49-F238E27FC236}">
                        <a16:creationId xmlns:a16="http://schemas.microsoft.com/office/drawing/2014/main" id="{172B85D3-8421-91C0-B2E5-8799EAEB1E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1" y="2465"/>
                    <a:ext cx="2714" cy="475"/>
                  </a:xfrm>
                  <a:custGeom>
                    <a:avLst/>
                    <a:gdLst>
                      <a:gd name="T0" fmla="*/ 2714 w 5427"/>
                      <a:gd name="T1" fmla="*/ 0 h 950"/>
                      <a:gd name="T2" fmla="*/ 1865 w 5427"/>
                      <a:gd name="T3" fmla="*/ 0 h 950"/>
                      <a:gd name="T4" fmla="*/ 1824 w 5427"/>
                      <a:gd name="T5" fmla="*/ 1 h 950"/>
                      <a:gd name="T6" fmla="*/ 1795 w 5427"/>
                      <a:gd name="T7" fmla="*/ 3 h 950"/>
                      <a:gd name="T8" fmla="*/ 1760 w 5427"/>
                      <a:gd name="T9" fmla="*/ 11 h 950"/>
                      <a:gd name="T10" fmla="*/ 1724 w 5427"/>
                      <a:gd name="T11" fmla="*/ 23 h 950"/>
                      <a:gd name="T12" fmla="*/ 1686 w 5427"/>
                      <a:gd name="T13" fmla="*/ 38 h 950"/>
                      <a:gd name="T14" fmla="*/ 1653 w 5427"/>
                      <a:gd name="T15" fmla="*/ 52 h 950"/>
                      <a:gd name="T16" fmla="*/ 1615 w 5427"/>
                      <a:gd name="T17" fmla="*/ 68 h 950"/>
                      <a:gd name="T18" fmla="*/ 1575 w 5427"/>
                      <a:gd name="T19" fmla="*/ 85 h 950"/>
                      <a:gd name="T20" fmla="*/ 1528 w 5427"/>
                      <a:gd name="T21" fmla="*/ 103 h 950"/>
                      <a:gd name="T22" fmla="*/ 1492 w 5427"/>
                      <a:gd name="T23" fmla="*/ 116 h 950"/>
                      <a:gd name="T24" fmla="*/ 1458 w 5427"/>
                      <a:gd name="T25" fmla="*/ 125 h 950"/>
                      <a:gd name="T26" fmla="*/ 1411 w 5427"/>
                      <a:gd name="T27" fmla="*/ 133 h 950"/>
                      <a:gd name="T28" fmla="*/ 1371 w 5427"/>
                      <a:gd name="T29" fmla="*/ 136 h 950"/>
                      <a:gd name="T30" fmla="*/ 1332 w 5427"/>
                      <a:gd name="T31" fmla="*/ 133 h 950"/>
                      <a:gd name="T32" fmla="*/ 1286 w 5427"/>
                      <a:gd name="T33" fmla="*/ 125 h 950"/>
                      <a:gd name="T34" fmla="*/ 1252 w 5427"/>
                      <a:gd name="T35" fmla="*/ 116 h 950"/>
                      <a:gd name="T36" fmla="*/ 1216 w 5427"/>
                      <a:gd name="T37" fmla="*/ 103 h 950"/>
                      <a:gd name="T38" fmla="*/ 1171 w 5427"/>
                      <a:gd name="T39" fmla="*/ 85 h 950"/>
                      <a:gd name="T40" fmla="*/ 1131 w 5427"/>
                      <a:gd name="T41" fmla="*/ 68 h 950"/>
                      <a:gd name="T42" fmla="*/ 1093 w 5427"/>
                      <a:gd name="T43" fmla="*/ 52 h 950"/>
                      <a:gd name="T44" fmla="*/ 1059 w 5427"/>
                      <a:gd name="T45" fmla="*/ 37 h 950"/>
                      <a:gd name="T46" fmla="*/ 1020 w 5427"/>
                      <a:gd name="T47" fmla="*/ 23 h 950"/>
                      <a:gd name="T48" fmla="*/ 979 w 5427"/>
                      <a:gd name="T49" fmla="*/ 11 h 950"/>
                      <a:gd name="T50" fmla="*/ 947 w 5427"/>
                      <a:gd name="T51" fmla="*/ 3 h 950"/>
                      <a:gd name="T52" fmla="*/ 914 w 5427"/>
                      <a:gd name="T53" fmla="*/ 1 h 950"/>
                      <a:gd name="T54" fmla="*/ 1 w 5427"/>
                      <a:gd name="T55" fmla="*/ 1 h 950"/>
                      <a:gd name="T56" fmla="*/ 0 w 5427"/>
                      <a:gd name="T57" fmla="*/ 475 h 950"/>
                      <a:gd name="T58" fmla="*/ 11 w 5427"/>
                      <a:gd name="T59" fmla="*/ 475 h 950"/>
                      <a:gd name="T60" fmla="*/ 22 w 5427"/>
                      <a:gd name="T61" fmla="*/ 453 h 950"/>
                      <a:gd name="T62" fmla="*/ 22 w 5427"/>
                      <a:gd name="T63" fmla="*/ 23 h 950"/>
                      <a:gd name="T64" fmla="*/ 913 w 5427"/>
                      <a:gd name="T65" fmla="*/ 23 h 950"/>
                      <a:gd name="T66" fmla="*/ 944 w 5427"/>
                      <a:gd name="T67" fmla="*/ 25 h 950"/>
                      <a:gd name="T68" fmla="*/ 980 w 5427"/>
                      <a:gd name="T69" fmla="*/ 33 h 950"/>
                      <a:gd name="T70" fmla="*/ 1008 w 5427"/>
                      <a:gd name="T71" fmla="*/ 42 h 950"/>
                      <a:gd name="T72" fmla="*/ 1044 w 5427"/>
                      <a:gd name="T73" fmla="*/ 56 h 950"/>
                      <a:gd name="T74" fmla="*/ 1085 w 5427"/>
                      <a:gd name="T75" fmla="*/ 73 h 950"/>
                      <a:gd name="T76" fmla="*/ 1123 w 5427"/>
                      <a:gd name="T77" fmla="*/ 89 h 950"/>
                      <a:gd name="T78" fmla="*/ 1163 w 5427"/>
                      <a:gd name="T79" fmla="*/ 106 h 950"/>
                      <a:gd name="T80" fmla="*/ 1197 w 5427"/>
                      <a:gd name="T81" fmla="*/ 120 h 950"/>
                      <a:gd name="T82" fmla="*/ 1243 w 5427"/>
                      <a:gd name="T83" fmla="*/ 135 h 950"/>
                      <a:gd name="T84" fmla="*/ 1293 w 5427"/>
                      <a:gd name="T85" fmla="*/ 148 h 950"/>
                      <a:gd name="T86" fmla="*/ 1328 w 5427"/>
                      <a:gd name="T87" fmla="*/ 155 h 950"/>
                      <a:gd name="T88" fmla="*/ 1372 w 5427"/>
                      <a:gd name="T89" fmla="*/ 158 h 950"/>
                      <a:gd name="T90" fmla="*/ 1415 w 5427"/>
                      <a:gd name="T91" fmla="*/ 155 h 950"/>
                      <a:gd name="T92" fmla="*/ 1451 w 5427"/>
                      <a:gd name="T93" fmla="*/ 148 h 950"/>
                      <a:gd name="T94" fmla="*/ 1501 w 5427"/>
                      <a:gd name="T95" fmla="*/ 135 h 950"/>
                      <a:gd name="T96" fmla="*/ 1548 w 5427"/>
                      <a:gd name="T97" fmla="*/ 120 h 950"/>
                      <a:gd name="T98" fmla="*/ 1583 w 5427"/>
                      <a:gd name="T99" fmla="*/ 106 h 950"/>
                      <a:gd name="T100" fmla="*/ 1623 w 5427"/>
                      <a:gd name="T101" fmla="*/ 89 h 950"/>
                      <a:gd name="T102" fmla="*/ 1661 w 5427"/>
                      <a:gd name="T103" fmla="*/ 73 h 950"/>
                      <a:gd name="T104" fmla="*/ 1703 w 5427"/>
                      <a:gd name="T105" fmla="*/ 55 h 950"/>
                      <a:gd name="T106" fmla="*/ 1737 w 5427"/>
                      <a:gd name="T107" fmla="*/ 42 h 950"/>
                      <a:gd name="T108" fmla="*/ 1768 w 5427"/>
                      <a:gd name="T109" fmla="*/ 32 h 950"/>
                      <a:gd name="T110" fmla="*/ 1795 w 5427"/>
                      <a:gd name="T111" fmla="*/ 25 h 950"/>
                      <a:gd name="T112" fmla="*/ 1825 w 5427"/>
                      <a:gd name="T113" fmla="*/ 23 h 950"/>
                      <a:gd name="T114" fmla="*/ 1865 w 5427"/>
                      <a:gd name="T115" fmla="*/ 22 h 950"/>
                      <a:gd name="T116" fmla="*/ 2714 w 5427"/>
                      <a:gd name="T117" fmla="*/ 22 h 950"/>
                      <a:gd name="T118" fmla="*/ 2714 w 5427"/>
                      <a:gd name="T119" fmla="*/ 0 h 95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5427" h="950">
                        <a:moveTo>
                          <a:pt x="5427" y="0"/>
                        </a:moveTo>
                        <a:lnTo>
                          <a:pt x="3730" y="0"/>
                        </a:lnTo>
                        <a:lnTo>
                          <a:pt x="3647" y="1"/>
                        </a:lnTo>
                        <a:lnTo>
                          <a:pt x="3589" y="6"/>
                        </a:lnTo>
                        <a:lnTo>
                          <a:pt x="3519" y="22"/>
                        </a:lnTo>
                        <a:lnTo>
                          <a:pt x="3448" y="46"/>
                        </a:lnTo>
                        <a:lnTo>
                          <a:pt x="3372" y="75"/>
                        </a:lnTo>
                        <a:lnTo>
                          <a:pt x="3306" y="104"/>
                        </a:lnTo>
                        <a:lnTo>
                          <a:pt x="3229" y="136"/>
                        </a:lnTo>
                        <a:lnTo>
                          <a:pt x="3149" y="170"/>
                        </a:lnTo>
                        <a:lnTo>
                          <a:pt x="3056" y="206"/>
                        </a:lnTo>
                        <a:lnTo>
                          <a:pt x="2983" y="231"/>
                        </a:lnTo>
                        <a:lnTo>
                          <a:pt x="2915" y="249"/>
                        </a:lnTo>
                        <a:lnTo>
                          <a:pt x="2821" y="265"/>
                        </a:lnTo>
                        <a:lnTo>
                          <a:pt x="2742" y="271"/>
                        </a:lnTo>
                        <a:lnTo>
                          <a:pt x="2664" y="265"/>
                        </a:lnTo>
                        <a:lnTo>
                          <a:pt x="2571" y="249"/>
                        </a:lnTo>
                        <a:lnTo>
                          <a:pt x="2504" y="231"/>
                        </a:lnTo>
                        <a:lnTo>
                          <a:pt x="2431" y="206"/>
                        </a:lnTo>
                        <a:lnTo>
                          <a:pt x="2341" y="170"/>
                        </a:lnTo>
                        <a:lnTo>
                          <a:pt x="2262" y="136"/>
                        </a:lnTo>
                        <a:lnTo>
                          <a:pt x="2185" y="104"/>
                        </a:lnTo>
                        <a:lnTo>
                          <a:pt x="2117" y="74"/>
                        </a:lnTo>
                        <a:lnTo>
                          <a:pt x="2040" y="45"/>
                        </a:lnTo>
                        <a:lnTo>
                          <a:pt x="1957" y="21"/>
                        </a:lnTo>
                        <a:lnTo>
                          <a:pt x="1894" y="6"/>
                        </a:lnTo>
                        <a:lnTo>
                          <a:pt x="1828" y="1"/>
                        </a:lnTo>
                        <a:lnTo>
                          <a:pt x="1" y="1"/>
                        </a:lnTo>
                        <a:lnTo>
                          <a:pt x="0" y="949"/>
                        </a:lnTo>
                        <a:lnTo>
                          <a:pt x="22" y="950"/>
                        </a:lnTo>
                        <a:lnTo>
                          <a:pt x="44" y="906"/>
                        </a:lnTo>
                        <a:lnTo>
                          <a:pt x="44" y="45"/>
                        </a:lnTo>
                        <a:lnTo>
                          <a:pt x="1825" y="45"/>
                        </a:lnTo>
                        <a:lnTo>
                          <a:pt x="1887" y="50"/>
                        </a:lnTo>
                        <a:lnTo>
                          <a:pt x="1959" y="65"/>
                        </a:lnTo>
                        <a:lnTo>
                          <a:pt x="2016" y="84"/>
                        </a:lnTo>
                        <a:lnTo>
                          <a:pt x="2087" y="111"/>
                        </a:lnTo>
                        <a:lnTo>
                          <a:pt x="2169" y="145"/>
                        </a:lnTo>
                        <a:lnTo>
                          <a:pt x="2246" y="178"/>
                        </a:lnTo>
                        <a:lnTo>
                          <a:pt x="2325" y="211"/>
                        </a:lnTo>
                        <a:lnTo>
                          <a:pt x="2394" y="239"/>
                        </a:lnTo>
                        <a:lnTo>
                          <a:pt x="2485" y="270"/>
                        </a:lnTo>
                        <a:lnTo>
                          <a:pt x="2585" y="295"/>
                        </a:lnTo>
                        <a:lnTo>
                          <a:pt x="2655" y="309"/>
                        </a:lnTo>
                        <a:lnTo>
                          <a:pt x="2744" y="315"/>
                        </a:lnTo>
                        <a:lnTo>
                          <a:pt x="2830" y="309"/>
                        </a:lnTo>
                        <a:lnTo>
                          <a:pt x="2901" y="295"/>
                        </a:lnTo>
                        <a:lnTo>
                          <a:pt x="3002" y="270"/>
                        </a:lnTo>
                        <a:lnTo>
                          <a:pt x="3095" y="239"/>
                        </a:lnTo>
                        <a:lnTo>
                          <a:pt x="3165" y="211"/>
                        </a:lnTo>
                        <a:lnTo>
                          <a:pt x="3245" y="178"/>
                        </a:lnTo>
                        <a:lnTo>
                          <a:pt x="3322" y="145"/>
                        </a:lnTo>
                        <a:lnTo>
                          <a:pt x="3406" y="110"/>
                        </a:lnTo>
                        <a:lnTo>
                          <a:pt x="3473" y="83"/>
                        </a:lnTo>
                        <a:lnTo>
                          <a:pt x="3535" y="64"/>
                        </a:lnTo>
                        <a:lnTo>
                          <a:pt x="3589" y="50"/>
                        </a:lnTo>
                        <a:lnTo>
                          <a:pt x="3649" y="45"/>
                        </a:lnTo>
                        <a:lnTo>
                          <a:pt x="3730" y="44"/>
                        </a:lnTo>
                        <a:lnTo>
                          <a:pt x="5427" y="44"/>
                        </a:lnTo>
                        <a:lnTo>
                          <a:pt x="542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  <p:grpSp>
              <p:nvGrpSpPr>
                <p:cNvPr id="198" name="Group 18">
                  <a:extLst>
                    <a:ext uri="{FF2B5EF4-FFF2-40B4-BE49-F238E27FC236}">
                      <a16:creationId xmlns:a16="http://schemas.microsoft.com/office/drawing/2014/main" id="{B7563230-3FBE-6B66-BE89-FA6AF008D28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5" y="1143"/>
                  <a:ext cx="342" cy="241"/>
                  <a:chOff x="1656" y="1924"/>
                  <a:chExt cx="929" cy="657"/>
                </a:xfrm>
              </p:grpSpPr>
              <p:sp>
                <p:nvSpPr>
                  <p:cNvPr id="219" name="Freeform 19">
                    <a:extLst>
                      <a:ext uri="{FF2B5EF4-FFF2-40B4-BE49-F238E27FC236}">
                        <a16:creationId xmlns:a16="http://schemas.microsoft.com/office/drawing/2014/main" id="{418BDEAC-C500-F918-939C-3672B61DCD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67" y="1935"/>
                    <a:ext cx="907" cy="636"/>
                  </a:xfrm>
                  <a:custGeom>
                    <a:avLst/>
                    <a:gdLst>
                      <a:gd name="T0" fmla="*/ 1 w 1814"/>
                      <a:gd name="T1" fmla="*/ 636 h 1271"/>
                      <a:gd name="T2" fmla="*/ 0 w 1814"/>
                      <a:gd name="T3" fmla="*/ 0 h 1271"/>
                      <a:gd name="T4" fmla="*/ 137 w 1814"/>
                      <a:gd name="T5" fmla="*/ 1 h 1271"/>
                      <a:gd name="T6" fmla="*/ 137 w 1814"/>
                      <a:gd name="T7" fmla="*/ 95 h 1271"/>
                      <a:gd name="T8" fmla="*/ 907 w 1814"/>
                      <a:gd name="T9" fmla="*/ 95 h 1271"/>
                      <a:gd name="T10" fmla="*/ 907 w 1814"/>
                      <a:gd name="T11" fmla="*/ 541 h 1271"/>
                      <a:gd name="T12" fmla="*/ 137 w 1814"/>
                      <a:gd name="T13" fmla="*/ 541 h 1271"/>
                      <a:gd name="T14" fmla="*/ 137 w 1814"/>
                      <a:gd name="T15" fmla="*/ 636 h 1271"/>
                      <a:gd name="T16" fmla="*/ 1 w 1814"/>
                      <a:gd name="T17" fmla="*/ 636 h 1271"/>
                      <a:gd name="T18" fmla="*/ 1 w 1814"/>
                      <a:gd name="T19" fmla="*/ 636 h 127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814" h="1271">
                        <a:moveTo>
                          <a:pt x="1" y="1271"/>
                        </a:moveTo>
                        <a:lnTo>
                          <a:pt x="0" y="0"/>
                        </a:lnTo>
                        <a:lnTo>
                          <a:pt x="274" y="1"/>
                        </a:lnTo>
                        <a:lnTo>
                          <a:pt x="274" y="190"/>
                        </a:lnTo>
                        <a:lnTo>
                          <a:pt x="1814" y="190"/>
                        </a:lnTo>
                        <a:lnTo>
                          <a:pt x="1814" y="1082"/>
                        </a:lnTo>
                        <a:lnTo>
                          <a:pt x="274" y="1082"/>
                        </a:lnTo>
                        <a:lnTo>
                          <a:pt x="274" y="1271"/>
                        </a:lnTo>
                        <a:lnTo>
                          <a:pt x="1" y="1271"/>
                        </a:lnTo>
                        <a:close/>
                      </a:path>
                    </a:pathLst>
                  </a:custGeom>
                  <a:solidFill>
                    <a:srgbClr val="CC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20" name="Freeform 20">
                    <a:extLst>
                      <a:ext uri="{FF2B5EF4-FFF2-40B4-BE49-F238E27FC236}">
                        <a16:creationId xmlns:a16="http://schemas.microsoft.com/office/drawing/2014/main" id="{57B29ACA-957A-FCF9-E980-F33353BA90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56" y="1924"/>
                    <a:ext cx="158" cy="647"/>
                  </a:xfrm>
                  <a:custGeom>
                    <a:avLst/>
                    <a:gdLst>
                      <a:gd name="T0" fmla="*/ 0 w 317"/>
                      <a:gd name="T1" fmla="*/ 647 h 1293"/>
                      <a:gd name="T2" fmla="*/ 22 w 317"/>
                      <a:gd name="T3" fmla="*/ 647 h 1293"/>
                      <a:gd name="T4" fmla="*/ 21 w 317"/>
                      <a:gd name="T5" fmla="*/ 22 h 1293"/>
                      <a:gd name="T6" fmla="*/ 137 w 317"/>
                      <a:gd name="T7" fmla="*/ 23 h 1293"/>
                      <a:gd name="T8" fmla="*/ 158 w 317"/>
                      <a:gd name="T9" fmla="*/ 1 h 1293"/>
                      <a:gd name="T10" fmla="*/ 0 w 317"/>
                      <a:gd name="T11" fmla="*/ 0 h 1293"/>
                      <a:gd name="T12" fmla="*/ 0 w 317"/>
                      <a:gd name="T13" fmla="*/ 647 h 129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17" h="1293">
                        <a:moveTo>
                          <a:pt x="1" y="1293"/>
                        </a:moveTo>
                        <a:lnTo>
                          <a:pt x="45" y="1293"/>
                        </a:lnTo>
                        <a:lnTo>
                          <a:pt x="43" y="44"/>
                        </a:lnTo>
                        <a:lnTo>
                          <a:pt x="274" y="45"/>
                        </a:lnTo>
                        <a:lnTo>
                          <a:pt x="317" y="1"/>
                        </a:lnTo>
                        <a:lnTo>
                          <a:pt x="0" y="0"/>
                        </a:lnTo>
                        <a:lnTo>
                          <a:pt x="1" y="12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21" name="Freeform 21">
                    <a:extLst>
                      <a:ext uri="{FF2B5EF4-FFF2-40B4-BE49-F238E27FC236}">
                        <a16:creationId xmlns:a16="http://schemas.microsoft.com/office/drawing/2014/main" id="{6059FA73-783D-0371-FA58-574B7DB7F0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93" y="1925"/>
                    <a:ext cx="792" cy="561"/>
                  </a:xfrm>
                  <a:custGeom>
                    <a:avLst/>
                    <a:gdLst>
                      <a:gd name="T0" fmla="*/ 0 w 1584"/>
                      <a:gd name="T1" fmla="*/ 22 h 1124"/>
                      <a:gd name="T2" fmla="*/ 0 w 1584"/>
                      <a:gd name="T3" fmla="*/ 116 h 1124"/>
                      <a:gd name="T4" fmla="*/ 771 w 1584"/>
                      <a:gd name="T5" fmla="*/ 116 h 1124"/>
                      <a:gd name="T6" fmla="*/ 771 w 1584"/>
                      <a:gd name="T7" fmla="*/ 540 h 1124"/>
                      <a:gd name="T8" fmla="*/ 792 w 1584"/>
                      <a:gd name="T9" fmla="*/ 561 h 1124"/>
                      <a:gd name="T10" fmla="*/ 792 w 1584"/>
                      <a:gd name="T11" fmla="*/ 94 h 1124"/>
                      <a:gd name="T12" fmla="*/ 22 w 1584"/>
                      <a:gd name="T13" fmla="*/ 94 h 1124"/>
                      <a:gd name="T14" fmla="*/ 22 w 1584"/>
                      <a:gd name="T15" fmla="*/ 0 h 1124"/>
                      <a:gd name="T16" fmla="*/ 0 w 1584"/>
                      <a:gd name="T17" fmla="*/ 22 h 11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584" h="1124">
                        <a:moveTo>
                          <a:pt x="0" y="44"/>
                        </a:moveTo>
                        <a:lnTo>
                          <a:pt x="0" y="232"/>
                        </a:lnTo>
                        <a:lnTo>
                          <a:pt x="1541" y="233"/>
                        </a:lnTo>
                        <a:lnTo>
                          <a:pt x="1541" y="1081"/>
                        </a:lnTo>
                        <a:lnTo>
                          <a:pt x="1584" y="1124"/>
                        </a:lnTo>
                        <a:lnTo>
                          <a:pt x="1583" y="189"/>
                        </a:lnTo>
                        <a:lnTo>
                          <a:pt x="44" y="189"/>
                        </a:lnTo>
                        <a:lnTo>
                          <a:pt x="43" y="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22" name="Freeform 22">
                    <a:extLst>
                      <a:ext uri="{FF2B5EF4-FFF2-40B4-BE49-F238E27FC236}">
                        <a16:creationId xmlns:a16="http://schemas.microsoft.com/office/drawing/2014/main" id="{5082693A-AC29-3F4F-FC2D-A23DE0588B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56" y="2465"/>
                    <a:ext cx="929" cy="116"/>
                  </a:xfrm>
                  <a:custGeom>
                    <a:avLst/>
                    <a:gdLst>
                      <a:gd name="T0" fmla="*/ 907 w 1857"/>
                      <a:gd name="T1" fmla="*/ 0 h 233"/>
                      <a:gd name="T2" fmla="*/ 137 w 1857"/>
                      <a:gd name="T3" fmla="*/ 0 h 233"/>
                      <a:gd name="T4" fmla="*/ 137 w 1857"/>
                      <a:gd name="T5" fmla="*/ 94 h 233"/>
                      <a:gd name="T6" fmla="*/ 21 w 1857"/>
                      <a:gd name="T7" fmla="*/ 94 h 233"/>
                      <a:gd name="T8" fmla="*/ 0 w 1857"/>
                      <a:gd name="T9" fmla="*/ 105 h 233"/>
                      <a:gd name="T10" fmla="*/ 1 w 1857"/>
                      <a:gd name="T11" fmla="*/ 116 h 233"/>
                      <a:gd name="T12" fmla="*/ 159 w 1857"/>
                      <a:gd name="T13" fmla="*/ 116 h 233"/>
                      <a:gd name="T14" fmla="*/ 159 w 1857"/>
                      <a:gd name="T15" fmla="*/ 22 h 233"/>
                      <a:gd name="T16" fmla="*/ 929 w 1857"/>
                      <a:gd name="T17" fmla="*/ 21 h 233"/>
                      <a:gd name="T18" fmla="*/ 907 w 1857"/>
                      <a:gd name="T19" fmla="*/ 0 h 23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857" h="233">
                        <a:moveTo>
                          <a:pt x="1814" y="0"/>
                        </a:moveTo>
                        <a:lnTo>
                          <a:pt x="274" y="0"/>
                        </a:lnTo>
                        <a:lnTo>
                          <a:pt x="273" y="189"/>
                        </a:lnTo>
                        <a:lnTo>
                          <a:pt x="42" y="189"/>
                        </a:lnTo>
                        <a:lnTo>
                          <a:pt x="0" y="211"/>
                        </a:lnTo>
                        <a:lnTo>
                          <a:pt x="1" y="233"/>
                        </a:lnTo>
                        <a:lnTo>
                          <a:pt x="317" y="232"/>
                        </a:lnTo>
                        <a:lnTo>
                          <a:pt x="317" y="44"/>
                        </a:lnTo>
                        <a:lnTo>
                          <a:pt x="1857" y="43"/>
                        </a:lnTo>
                        <a:lnTo>
                          <a:pt x="181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23" name="Freeform 23">
                    <a:extLst>
                      <a:ext uri="{FF2B5EF4-FFF2-40B4-BE49-F238E27FC236}">
                        <a16:creationId xmlns:a16="http://schemas.microsoft.com/office/drawing/2014/main" id="{92931B23-D51C-7EE5-EB31-B8EB9ADBC9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67" y="2189"/>
                    <a:ext cx="907" cy="136"/>
                  </a:xfrm>
                  <a:custGeom>
                    <a:avLst/>
                    <a:gdLst>
                      <a:gd name="T0" fmla="*/ 0 w 1814"/>
                      <a:gd name="T1" fmla="*/ 136 h 272"/>
                      <a:gd name="T2" fmla="*/ 907 w 1814"/>
                      <a:gd name="T3" fmla="*/ 136 h 272"/>
                      <a:gd name="T4" fmla="*/ 907 w 1814"/>
                      <a:gd name="T5" fmla="*/ 0 h 272"/>
                      <a:gd name="T6" fmla="*/ 0 w 1814"/>
                      <a:gd name="T7" fmla="*/ 0 h 272"/>
                      <a:gd name="T8" fmla="*/ 0 w 1814"/>
                      <a:gd name="T9" fmla="*/ 136 h 272"/>
                      <a:gd name="T10" fmla="*/ 0 w 1814"/>
                      <a:gd name="T11" fmla="*/ 136 h 27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814" h="272">
                        <a:moveTo>
                          <a:pt x="0" y="272"/>
                        </a:moveTo>
                        <a:lnTo>
                          <a:pt x="1814" y="272"/>
                        </a:lnTo>
                        <a:lnTo>
                          <a:pt x="1814" y="0"/>
                        </a:lnTo>
                        <a:lnTo>
                          <a:pt x="0" y="0"/>
                        </a:lnTo>
                        <a:lnTo>
                          <a:pt x="0" y="27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24" name="Freeform 24">
                    <a:extLst>
                      <a:ext uri="{FF2B5EF4-FFF2-40B4-BE49-F238E27FC236}">
                        <a16:creationId xmlns:a16="http://schemas.microsoft.com/office/drawing/2014/main" id="{55EFF20A-127A-D925-C73B-F41C291CBA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67" y="2179"/>
                    <a:ext cx="918" cy="157"/>
                  </a:xfrm>
                  <a:custGeom>
                    <a:avLst/>
                    <a:gdLst>
                      <a:gd name="T0" fmla="*/ 0 w 1836"/>
                      <a:gd name="T1" fmla="*/ 135 h 314"/>
                      <a:gd name="T2" fmla="*/ 0 w 1836"/>
                      <a:gd name="T3" fmla="*/ 157 h 314"/>
                      <a:gd name="T4" fmla="*/ 918 w 1836"/>
                      <a:gd name="T5" fmla="*/ 157 h 314"/>
                      <a:gd name="T6" fmla="*/ 918 w 1836"/>
                      <a:gd name="T7" fmla="*/ 0 h 314"/>
                      <a:gd name="T8" fmla="*/ 897 w 1836"/>
                      <a:gd name="T9" fmla="*/ 21 h 314"/>
                      <a:gd name="T10" fmla="*/ 897 w 1836"/>
                      <a:gd name="T11" fmla="*/ 135 h 314"/>
                      <a:gd name="T12" fmla="*/ 0 w 1836"/>
                      <a:gd name="T13" fmla="*/ 135 h 31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836" h="314">
                        <a:moveTo>
                          <a:pt x="0" y="270"/>
                        </a:moveTo>
                        <a:lnTo>
                          <a:pt x="0" y="314"/>
                        </a:lnTo>
                        <a:lnTo>
                          <a:pt x="1835" y="314"/>
                        </a:lnTo>
                        <a:lnTo>
                          <a:pt x="1836" y="0"/>
                        </a:lnTo>
                        <a:lnTo>
                          <a:pt x="1793" y="42"/>
                        </a:lnTo>
                        <a:lnTo>
                          <a:pt x="1793" y="270"/>
                        </a:lnTo>
                        <a:lnTo>
                          <a:pt x="0" y="27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25" name="Freeform 25">
                    <a:extLst>
                      <a:ext uri="{FF2B5EF4-FFF2-40B4-BE49-F238E27FC236}">
                        <a16:creationId xmlns:a16="http://schemas.microsoft.com/office/drawing/2014/main" id="{A34D77C2-E74C-0D8B-AC67-65FF66858F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56" y="2178"/>
                    <a:ext cx="929" cy="158"/>
                  </a:xfrm>
                  <a:custGeom>
                    <a:avLst/>
                    <a:gdLst>
                      <a:gd name="T0" fmla="*/ 929 w 1858"/>
                      <a:gd name="T1" fmla="*/ 1 h 316"/>
                      <a:gd name="T2" fmla="*/ 1 w 1858"/>
                      <a:gd name="T3" fmla="*/ 0 h 316"/>
                      <a:gd name="T4" fmla="*/ 0 w 1858"/>
                      <a:gd name="T5" fmla="*/ 158 h 316"/>
                      <a:gd name="T6" fmla="*/ 11 w 1858"/>
                      <a:gd name="T7" fmla="*/ 158 h 316"/>
                      <a:gd name="T8" fmla="*/ 22 w 1858"/>
                      <a:gd name="T9" fmla="*/ 136 h 316"/>
                      <a:gd name="T10" fmla="*/ 22 w 1858"/>
                      <a:gd name="T11" fmla="*/ 22 h 316"/>
                      <a:gd name="T12" fmla="*/ 908 w 1858"/>
                      <a:gd name="T13" fmla="*/ 22 h 316"/>
                      <a:gd name="T14" fmla="*/ 929 w 1858"/>
                      <a:gd name="T15" fmla="*/ 1 h 31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58" h="316">
                        <a:moveTo>
                          <a:pt x="1858" y="2"/>
                        </a:moveTo>
                        <a:lnTo>
                          <a:pt x="1" y="0"/>
                        </a:lnTo>
                        <a:lnTo>
                          <a:pt x="0" y="315"/>
                        </a:lnTo>
                        <a:lnTo>
                          <a:pt x="22" y="316"/>
                        </a:lnTo>
                        <a:lnTo>
                          <a:pt x="43" y="272"/>
                        </a:lnTo>
                        <a:lnTo>
                          <a:pt x="43" y="44"/>
                        </a:lnTo>
                        <a:lnTo>
                          <a:pt x="1815" y="44"/>
                        </a:lnTo>
                        <a:lnTo>
                          <a:pt x="1858" y="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  <p:grpSp>
              <p:nvGrpSpPr>
                <p:cNvPr id="199" name="Group 26">
                  <a:extLst>
                    <a:ext uri="{FF2B5EF4-FFF2-40B4-BE49-F238E27FC236}">
                      <a16:creationId xmlns:a16="http://schemas.microsoft.com/office/drawing/2014/main" id="{654598A4-D25C-5486-8CD8-78DB4B0944B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76" y="1143"/>
                  <a:ext cx="341" cy="241"/>
                  <a:chOff x="4837" y="1925"/>
                  <a:chExt cx="927" cy="656"/>
                </a:xfrm>
              </p:grpSpPr>
              <p:sp>
                <p:nvSpPr>
                  <p:cNvPr id="212" name="Freeform 27">
                    <a:extLst>
                      <a:ext uri="{FF2B5EF4-FFF2-40B4-BE49-F238E27FC236}">
                        <a16:creationId xmlns:a16="http://schemas.microsoft.com/office/drawing/2014/main" id="{84C41CBD-91E1-8A25-2476-61AED8A2D7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48" y="1936"/>
                    <a:ext cx="905" cy="635"/>
                  </a:xfrm>
                  <a:custGeom>
                    <a:avLst/>
                    <a:gdLst>
                      <a:gd name="T0" fmla="*/ 905 w 1810"/>
                      <a:gd name="T1" fmla="*/ 634 h 1270"/>
                      <a:gd name="T2" fmla="*/ 905 w 1810"/>
                      <a:gd name="T3" fmla="*/ 0 h 1270"/>
                      <a:gd name="T4" fmla="*/ 769 w 1810"/>
                      <a:gd name="T5" fmla="*/ 0 h 1270"/>
                      <a:gd name="T6" fmla="*/ 769 w 1810"/>
                      <a:gd name="T7" fmla="*/ 95 h 1270"/>
                      <a:gd name="T8" fmla="*/ 0 w 1810"/>
                      <a:gd name="T9" fmla="*/ 95 h 1270"/>
                      <a:gd name="T10" fmla="*/ 0 w 1810"/>
                      <a:gd name="T11" fmla="*/ 542 h 1270"/>
                      <a:gd name="T12" fmla="*/ 769 w 1810"/>
                      <a:gd name="T13" fmla="*/ 541 h 1270"/>
                      <a:gd name="T14" fmla="*/ 769 w 1810"/>
                      <a:gd name="T15" fmla="*/ 635 h 1270"/>
                      <a:gd name="T16" fmla="*/ 905 w 1810"/>
                      <a:gd name="T17" fmla="*/ 634 h 1270"/>
                      <a:gd name="T18" fmla="*/ 905 w 1810"/>
                      <a:gd name="T19" fmla="*/ 634 h 127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810" h="1270">
                        <a:moveTo>
                          <a:pt x="1809" y="1268"/>
                        </a:moveTo>
                        <a:lnTo>
                          <a:pt x="1810" y="0"/>
                        </a:lnTo>
                        <a:lnTo>
                          <a:pt x="1538" y="0"/>
                        </a:lnTo>
                        <a:lnTo>
                          <a:pt x="1538" y="189"/>
                        </a:lnTo>
                        <a:lnTo>
                          <a:pt x="0" y="189"/>
                        </a:lnTo>
                        <a:lnTo>
                          <a:pt x="0" y="1083"/>
                        </a:lnTo>
                        <a:lnTo>
                          <a:pt x="1538" y="1082"/>
                        </a:lnTo>
                        <a:lnTo>
                          <a:pt x="1538" y="1270"/>
                        </a:lnTo>
                        <a:lnTo>
                          <a:pt x="1809" y="1268"/>
                        </a:lnTo>
                        <a:close/>
                      </a:path>
                    </a:pathLst>
                  </a:custGeom>
                  <a:solidFill>
                    <a:srgbClr val="CC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13" name="Freeform 28">
                    <a:extLst>
                      <a:ext uri="{FF2B5EF4-FFF2-40B4-BE49-F238E27FC236}">
                        <a16:creationId xmlns:a16="http://schemas.microsoft.com/office/drawing/2014/main" id="{5CD2D65C-94BD-0DB5-1613-55260C44F2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07" y="1925"/>
                    <a:ext cx="157" cy="644"/>
                  </a:xfrm>
                  <a:custGeom>
                    <a:avLst/>
                    <a:gdLst>
                      <a:gd name="T0" fmla="*/ 135 w 315"/>
                      <a:gd name="T1" fmla="*/ 644 h 1290"/>
                      <a:gd name="T2" fmla="*/ 157 w 315"/>
                      <a:gd name="T3" fmla="*/ 644 h 1290"/>
                      <a:gd name="T4" fmla="*/ 157 w 315"/>
                      <a:gd name="T5" fmla="*/ 1 h 1290"/>
                      <a:gd name="T6" fmla="*/ 0 w 315"/>
                      <a:gd name="T7" fmla="*/ 0 h 1290"/>
                      <a:gd name="T8" fmla="*/ 21 w 315"/>
                      <a:gd name="T9" fmla="*/ 22 h 1290"/>
                      <a:gd name="T10" fmla="*/ 135 w 315"/>
                      <a:gd name="T11" fmla="*/ 22 h 1290"/>
                      <a:gd name="T12" fmla="*/ 135 w 315"/>
                      <a:gd name="T13" fmla="*/ 644 h 129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15" h="1290">
                        <a:moveTo>
                          <a:pt x="270" y="1290"/>
                        </a:moveTo>
                        <a:lnTo>
                          <a:pt x="314" y="1290"/>
                        </a:lnTo>
                        <a:lnTo>
                          <a:pt x="315" y="2"/>
                        </a:lnTo>
                        <a:lnTo>
                          <a:pt x="0" y="0"/>
                        </a:lnTo>
                        <a:lnTo>
                          <a:pt x="43" y="44"/>
                        </a:lnTo>
                        <a:lnTo>
                          <a:pt x="271" y="44"/>
                        </a:lnTo>
                        <a:lnTo>
                          <a:pt x="270" y="129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14" name="Freeform 29">
                    <a:extLst>
                      <a:ext uri="{FF2B5EF4-FFF2-40B4-BE49-F238E27FC236}">
                        <a16:creationId xmlns:a16="http://schemas.microsoft.com/office/drawing/2014/main" id="{E5091DFA-DD8F-2348-20BF-0E65D91402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37" y="1925"/>
                    <a:ext cx="791" cy="563"/>
                  </a:xfrm>
                  <a:custGeom>
                    <a:avLst/>
                    <a:gdLst>
                      <a:gd name="T0" fmla="*/ 770 w 1582"/>
                      <a:gd name="T1" fmla="*/ 0 h 1127"/>
                      <a:gd name="T2" fmla="*/ 769 w 1582"/>
                      <a:gd name="T3" fmla="*/ 94 h 1127"/>
                      <a:gd name="T4" fmla="*/ 1 w 1582"/>
                      <a:gd name="T5" fmla="*/ 94 h 1127"/>
                      <a:gd name="T6" fmla="*/ 0 w 1582"/>
                      <a:gd name="T7" fmla="*/ 563 h 1127"/>
                      <a:gd name="T8" fmla="*/ 22 w 1582"/>
                      <a:gd name="T9" fmla="*/ 542 h 1127"/>
                      <a:gd name="T10" fmla="*/ 22 w 1582"/>
                      <a:gd name="T11" fmla="*/ 116 h 1127"/>
                      <a:gd name="T12" fmla="*/ 791 w 1582"/>
                      <a:gd name="T13" fmla="*/ 116 h 1127"/>
                      <a:gd name="T14" fmla="*/ 791 w 1582"/>
                      <a:gd name="T15" fmla="*/ 22 h 1127"/>
                      <a:gd name="T16" fmla="*/ 770 w 1582"/>
                      <a:gd name="T17" fmla="*/ 0 h 11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582" h="1127">
                        <a:moveTo>
                          <a:pt x="1539" y="0"/>
                        </a:moveTo>
                        <a:lnTo>
                          <a:pt x="1538" y="189"/>
                        </a:lnTo>
                        <a:lnTo>
                          <a:pt x="1" y="189"/>
                        </a:lnTo>
                        <a:lnTo>
                          <a:pt x="0" y="1127"/>
                        </a:lnTo>
                        <a:lnTo>
                          <a:pt x="43" y="1084"/>
                        </a:lnTo>
                        <a:lnTo>
                          <a:pt x="43" y="233"/>
                        </a:lnTo>
                        <a:lnTo>
                          <a:pt x="1582" y="232"/>
                        </a:lnTo>
                        <a:lnTo>
                          <a:pt x="1582" y="44"/>
                        </a:lnTo>
                        <a:lnTo>
                          <a:pt x="153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15" name="Freeform 30">
                    <a:extLst>
                      <a:ext uri="{FF2B5EF4-FFF2-40B4-BE49-F238E27FC236}">
                        <a16:creationId xmlns:a16="http://schemas.microsoft.com/office/drawing/2014/main" id="{D54C1B9A-7F4D-DF4D-DF7B-43E211EEAA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37" y="2466"/>
                    <a:ext cx="926" cy="115"/>
                  </a:xfrm>
                  <a:custGeom>
                    <a:avLst/>
                    <a:gdLst>
                      <a:gd name="T0" fmla="*/ 0 w 1853"/>
                      <a:gd name="T1" fmla="*/ 22 h 232"/>
                      <a:gd name="T2" fmla="*/ 769 w 1853"/>
                      <a:gd name="T3" fmla="*/ 22 h 232"/>
                      <a:gd name="T4" fmla="*/ 769 w 1853"/>
                      <a:gd name="T5" fmla="*/ 115 h 232"/>
                      <a:gd name="T6" fmla="*/ 925 w 1853"/>
                      <a:gd name="T7" fmla="*/ 114 h 232"/>
                      <a:gd name="T8" fmla="*/ 926 w 1853"/>
                      <a:gd name="T9" fmla="*/ 103 h 232"/>
                      <a:gd name="T10" fmla="*/ 905 w 1853"/>
                      <a:gd name="T11" fmla="*/ 92 h 232"/>
                      <a:gd name="T12" fmla="*/ 791 w 1853"/>
                      <a:gd name="T13" fmla="*/ 93 h 232"/>
                      <a:gd name="T14" fmla="*/ 790 w 1853"/>
                      <a:gd name="T15" fmla="*/ 0 h 232"/>
                      <a:gd name="T16" fmla="*/ 21 w 1853"/>
                      <a:gd name="T17" fmla="*/ 1 h 232"/>
                      <a:gd name="T18" fmla="*/ 0 w 1853"/>
                      <a:gd name="T19" fmla="*/ 22 h 23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853" h="232">
                        <a:moveTo>
                          <a:pt x="0" y="45"/>
                        </a:moveTo>
                        <a:lnTo>
                          <a:pt x="1538" y="44"/>
                        </a:lnTo>
                        <a:lnTo>
                          <a:pt x="1538" y="232"/>
                        </a:lnTo>
                        <a:lnTo>
                          <a:pt x="1851" y="230"/>
                        </a:lnTo>
                        <a:lnTo>
                          <a:pt x="1853" y="208"/>
                        </a:lnTo>
                        <a:lnTo>
                          <a:pt x="1810" y="186"/>
                        </a:lnTo>
                        <a:lnTo>
                          <a:pt x="1582" y="188"/>
                        </a:lnTo>
                        <a:lnTo>
                          <a:pt x="1581" y="0"/>
                        </a:lnTo>
                        <a:lnTo>
                          <a:pt x="43" y="2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16" name="Freeform 31">
                    <a:extLst>
                      <a:ext uri="{FF2B5EF4-FFF2-40B4-BE49-F238E27FC236}">
                        <a16:creationId xmlns:a16="http://schemas.microsoft.com/office/drawing/2014/main" id="{12D10906-D6C4-C800-398A-D3EA4C9D6E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48" y="2189"/>
                    <a:ext cx="905" cy="136"/>
                  </a:xfrm>
                  <a:custGeom>
                    <a:avLst/>
                    <a:gdLst>
                      <a:gd name="T0" fmla="*/ 0 w 1811"/>
                      <a:gd name="T1" fmla="*/ 136 h 272"/>
                      <a:gd name="T2" fmla="*/ 904 w 1811"/>
                      <a:gd name="T3" fmla="*/ 136 h 272"/>
                      <a:gd name="T4" fmla="*/ 905 w 1811"/>
                      <a:gd name="T5" fmla="*/ 0 h 272"/>
                      <a:gd name="T6" fmla="*/ 0 w 1811"/>
                      <a:gd name="T7" fmla="*/ 0 h 272"/>
                      <a:gd name="T8" fmla="*/ 0 w 1811"/>
                      <a:gd name="T9" fmla="*/ 136 h 272"/>
                      <a:gd name="T10" fmla="*/ 0 w 1811"/>
                      <a:gd name="T11" fmla="*/ 136 h 27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811" h="272">
                        <a:moveTo>
                          <a:pt x="0" y="272"/>
                        </a:moveTo>
                        <a:lnTo>
                          <a:pt x="1809" y="272"/>
                        </a:lnTo>
                        <a:lnTo>
                          <a:pt x="1811" y="0"/>
                        </a:lnTo>
                        <a:lnTo>
                          <a:pt x="0" y="0"/>
                        </a:lnTo>
                        <a:lnTo>
                          <a:pt x="0" y="27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17" name="Freeform 32">
                    <a:extLst>
                      <a:ext uri="{FF2B5EF4-FFF2-40B4-BE49-F238E27FC236}">
                        <a16:creationId xmlns:a16="http://schemas.microsoft.com/office/drawing/2014/main" id="{0F07E6AA-9AF9-8CAB-497B-C35AE7417F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48" y="2179"/>
                    <a:ext cx="916" cy="157"/>
                  </a:xfrm>
                  <a:custGeom>
                    <a:avLst/>
                    <a:gdLst>
                      <a:gd name="T0" fmla="*/ 0 w 1833"/>
                      <a:gd name="T1" fmla="*/ 135 h 314"/>
                      <a:gd name="T2" fmla="*/ 0 w 1833"/>
                      <a:gd name="T3" fmla="*/ 157 h 314"/>
                      <a:gd name="T4" fmla="*/ 914 w 1833"/>
                      <a:gd name="T5" fmla="*/ 157 h 314"/>
                      <a:gd name="T6" fmla="*/ 916 w 1833"/>
                      <a:gd name="T7" fmla="*/ 0 h 314"/>
                      <a:gd name="T8" fmla="*/ 894 w 1833"/>
                      <a:gd name="T9" fmla="*/ 21 h 314"/>
                      <a:gd name="T10" fmla="*/ 894 w 1833"/>
                      <a:gd name="T11" fmla="*/ 135 h 314"/>
                      <a:gd name="T12" fmla="*/ 0 w 1833"/>
                      <a:gd name="T13" fmla="*/ 135 h 31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833" h="314">
                        <a:moveTo>
                          <a:pt x="0" y="270"/>
                        </a:moveTo>
                        <a:lnTo>
                          <a:pt x="0" y="314"/>
                        </a:lnTo>
                        <a:lnTo>
                          <a:pt x="1829" y="314"/>
                        </a:lnTo>
                        <a:lnTo>
                          <a:pt x="1833" y="0"/>
                        </a:lnTo>
                        <a:lnTo>
                          <a:pt x="1789" y="42"/>
                        </a:lnTo>
                        <a:lnTo>
                          <a:pt x="1788" y="270"/>
                        </a:lnTo>
                        <a:lnTo>
                          <a:pt x="0" y="27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18" name="Freeform 33">
                    <a:extLst>
                      <a:ext uri="{FF2B5EF4-FFF2-40B4-BE49-F238E27FC236}">
                        <a16:creationId xmlns:a16="http://schemas.microsoft.com/office/drawing/2014/main" id="{7B6EAAB7-2830-015E-340B-9E6FB9D6C3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37" y="2178"/>
                    <a:ext cx="927" cy="158"/>
                  </a:xfrm>
                  <a:custGeom>
                    <a:avLst/>
                    <a:gdLst>
                      <a:gd name="T0" fmla="*/ 927 w 1855"/>
                      <a:gd name="T1" fmla="*/ 1 h 316"/>
                      <a:gd name="T2" fmla="*/ 0 w 1855"/>
                      <a:gd name="T3" fmla="*/ 0 h 316"/>
                      <a:gd name="T4" fmla="*/ 0 w 1855"/>
                      <a:gd name="T5" fmla="*/ 158 h 316"/>
                      <a:gd name="T6" fmla="*/ 11 w 1855"/>
                      <a:gd name="T7" fmla="*/ 158 h 316"/>
                      <a:gd name="T8" fmla="*/ 21 w 1855"/>
                      <a:gd name="T9" fmla="*/ 136 h 316"/>
                      <a:gd name="T10" fmla="*/ 21 w 1855"/>
                      <a:gd name="T11" fmla="*/ 22 h 316"/>
                      <a:gd name="T12" fmla="*/ 905 w 1855"/>
                      <a:gd name="T13" fmla="*/ 22 h 316"/>
                      <a:gd name="T14" fmla="*/ 927 w 1855"/>
                      <a:gd name="T15" fmla="*/ 1 h 31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55" h="316">
                        <a:moveTo>
                          <a:pt x="1855" y="2"/>
                        </a:moveTo>
                        <a:lnTo>
                          <a:pt x="1" y="0"/>
                        </a:lnTo>
                        <a:lnTo>
                          <a:pt x="0" y="315"/>
                        </a:lnTo>
                        <a:lnTo>
                          <a:pt x="22" y="316"/>
                        </a:lnTo>
                        <a:lnTo>
                          <a:pt x="43" y="272"/>
                        </a:lnTo>
                        <a:lnTo>
                          <a:pt x="43" y="44"/>
                        </a:lnTo>
                        <a:lnTo>
                          <a:pt x="1811" y="44"/>
                        </a:lnTo>
                        <a:lnTo>
                          <a:pt x="1855" y="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  <p:grpSp>
              <p:nvGrpSpPr>
                <p:cNvPr id="200" name="Group 34">
                  <a:extLst>
                    <a:ext uri="{FF2B5EF4-FFF2-40B4-BE49-F238E27FC236}">
                      <a16:creationId xmlns:a16="http://schemas.microsoft.com/office/drawing/2014/main" id="{75075D7F-6BEF-042C-7E71-F51E4C0A8E7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04" y="1181"/>
                  <a:ext cx="675" cy="173"/>
                  <a:chOff x="2793" y="2019"/>
                  <a:chExt cx="1835" cy="469"/>
                </a:xfrm>
              </p:grpSpPr>
              <p:sp>
                <p:nvSpPr>
                  <p:cNvPr id="203" name="Freeform 35">
                    <a:extLst>
                      <a:ext uri="{FF2B5EF4-FFF2-40B4-BE49-F238E27FC236}">
                        <a16:creationId xmlns:a16="http://schemas.microsoft.com/office/drawing/2014/main" id="{1EFA2FE2-FFDA-B6CF-CD12-C09EAECB89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04" y="2030"/>
                    <a:ext cx="1813" cy="446"/>
                  </a:xfrm>
                  <a:custGeom>
                    <a:avLst/>
                    <a:gdLst>
                      <a:gd name="T0" fmla="*/ 0 w 3625"/>
                      <a:gd name="T1" fmla="*/ 446 h 892"/>
                      <a:gd name="T2" fmla="*/ 1813 w 3625"/>
                      <a:gd name="T3" fmla="*/ 446 h 892"/>
                      <a:gd name="T4" fmla="*/ 1813 w 3625"/>
                      <a:gd name="T5" fmla="*/ 0 h 892"/>
                      <a:gd name="T6" fmla="*/ 0 w 3625"/>
                      <a:gd name="T7" fmla="*/ 0 h 892"/>
                      <a:gd name="T8" fmla="*/ 0 w 3625"/>
                      <a:gd name="T9" fmla="*/ 446 h 892"/>
                      <a:gd name="T10" fmla="*/ 0 w 3625"/>
                      <a:gd name="T11" fmla="*/ 446 h 89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625" h="892">
                        <a:moveTo>
                          <a:pt x="0" y="892"/>
                        </a:moveTo>
                        <a:lnTo>
                          <a:pt x="3625" y="892"/>
                        </a:lnTo>
                        <a:lnTo>
                          <a:pt x="3625" y="0"/>
                        </a:lnTo>
                        <a:lnTo>
                          <a:pt x="0" y="0"/>
                        </a:lnTo>
                        <a:lnTo>
                          <a:pt x="0" y="89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04" name="Freeform 36">
                    <a:extLst>
                      <a:ext uri="{FF2B5EF4-FFF2-40B4-BE49-F238E27FC236}">
                        <a16:creationId xmlns:a16="http://schemas.microsoft.com/office/drawing/2014/main" id="{960CF6C1-F7E1-B990-CE49-6AFFA5421D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04" y="2020"/>
                    <a:ext cx="1824" cy="467"/>
                  </a:xfrm>
                  <a:custGeom>
                    <a:avLst/>
                    <a:gdLst>
                      <a:gd name="T0" fmla="*/ 0 w 3647"/>
                      <a:gd name="T1" fmla="*/ 445 h 935"/>
                      <a:gd name="T2" fmla="*/ 0 w 3647"/>
                      <a:gd name="T3" fmla="*/ 467 h 935"/>
                      <a:gd name="T4" fmla="*/ 1823 w 3647"/>
                      <a:gd name="T5" fmla="*/ 467 h 935"/>
                      <a:gd name="T6" fmla="*/ 1824 w 3647"/>
                      <a:gd name="T7" fmla="*/ 0 h 935"/>
                      <a:gd name="T8" fmla="*/ 1802 w 3647"/>
                      <a:gd name="T9" fmla="*/ 21 h 935"/>
                      <a:gd name="T10" fmla="*/ 1802 w 3647"/>
                      <a:gd name="T11" fmla="*/ 445 h 935"/>
                      <a:gd name="T12" fmla="*/ 0 w 3647"/>
                      <a:gd name="T13" fmla="*/ 445 h 93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47" h="935">
                        <a:moveTo>
                          <a:pt x="0" y="891"/>
                        </a:moveTo>
                        <a:lnTo>
                          <a:pt x="0" y="935"/>
                        </a:lnTo>
                        <a:lnTo>
                          <a:pt x="3646" y="935"/>
                        </a:lnTo>
                        <a:lnTo>
                          <a:pt x="3647" y="0"/>
                        </a:lnTo>
                        <a:lnTo>
                          <a:pt x="3604" y="43"/>
                        </a:lnTo>
                        <a:lnTo>
                          <a:pt x="3604" y="891"/>
                        </a:lnTo>
                        <a:lnTo>
                          <a:pt x="0" y="89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05" name="Freeform 37">
                    <a:extLst>
                      <a:ext uri="{FF2B5EF4-FFF2-40B4-BE49-F238E27FC236}">
                        <a16:creationId xmlns:a16="http://schemas.microsoft.com/office/drawing/2014/main" id="{388386F1-9FED-AA9C-308F-8C928D5BAE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93" y="2019"/>
                    <a:ext cx="1835" cy="468"/>
                  </a:xfrm>
                  <a:custGeom>
                    <a:avLst/>
                    <a:gdLst>
                      <a:gd name="T0" fmla="*/ 1835 w 3669"/>
                      <a:gd name="T1" fmla="*/ 1 h 936"/>
                      <a:gd name="T2" fmla="*/ 1 w 3669"/>
                      <a:gd name="T3" fmla="*/ 0 h 936"/>
                      <a:gd name="T4" fmla="*/ 0 w 3669"/>
                      <a:gd name="T5" fmla="*/ 468 h 936"/>
                      <a:gd name="T6" fmla="*/ 11 w 3669"/>
                      <a:gd name="T7" fmla="*/ 468 h 936"/>
                      <a:gd name="T8" fmla="*/ 22 w 3669"/>
                      <a:gd name="T9" fmla="*/ 446 h 936"/>
                      <a:gd name="T10" fmla="*/ 22 w 3669"/>
                      <a:gd name="T11" fmla="*/ 22 h 936"/>
                      <a:gd name="T12" fmla="*/ 1813 w 3669"/>
                      <a:gd name="T13" fmla="*/ 22 h 936"/>
                      <a:gd name="T14" fmla="*/ 1835 w 3669"/>
                      <a:gd name="T15" fmla="*/ 1 h 9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669" h="936">
                        <a:moveTo>
                          <a:pt x="3669" y="1"/>
                        </a:moveTo>
                        <a:lnTo>
                          <a:pt x="2" y="0"/>
                        </a:lnTo>
                        <a:lnTo>
                          <a:pt x="0" y="935"/>
                        </a:lnTo>
                        <a:lnTo>
                          <a:pt x="22" y="936"/>
                        </a:lnTo>
                        <a:lnTo>
                          <a:pt x="44" y="892"/>
                        </a:lnTo>
                        <a:lnTo>
                          <a:pt x="44" y="44"/>
                        </a:lnTo>
                        <a:lnTo>
                          <a:pt x="3626" y="44"/>
                        </a:lnTo>
                        <a:lnTo>
                          <a:pt x="3669" y="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06" name="Freeform 38">
                    <a:extLst>
                      <a:ext uri="{FF2B5EF4-FFF2-40B4-BE49-F238E27FC236}">
                        <a16:creationId xmlns:a16="http://schemas.microsoft.com/office/drawing/2014/main" id="{827CE2B8-8267-7869-67FE-F60B07B435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04" y="2030"/>
                    <a:ext cx="1813" cy="69"/>
                  </a:xfrm>
                  <a:custGeom>
                    <a:avLst/>
                    <a:gdLst>
                      <a:gd name="T0" fmla="*/ 0 w 3625"/>
                      <a:gd name="T1" fmla="*/ 69 h 137"/>
                      <a:gd name="T2" fmla="*/ 1813 w 3625"/>
                      <a:gd name="T3" fmla="*/ 69 h 137"/>
                      <a:gd name="T4" fmla="*/ 1813 w 3625"/>
                      <a:gd name="T5" fmla="*/ 0 h 137"/>
                      <a:gd name="T6" fmla="*/ 0 w 3625"/>
                      <a:gd name="T7" fmla="*/ 0 h 137"/>
                      <a:gd name="T8" fmla="*/ 0 w 3625"/>
                      <a:gd name="T9" fmla="*/ 69 h 137"/>
                      <a:gd name="T10" fmla="*/ 0 w 3625"/>
                      <a:gd name="T11" fmla="*/ 69 h 13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625" h="137">
                        <a:moveTo>
                          <a:pt x="0" y="137"/>
                        </a:moveTo>
                        <a:lnTo>
                          <a:pt x="3625" y="137"/>
                        </a:lnTo>
                        <a:lnTo>
                          <a:pt x="3625" y="0"/>
                        </a:lnTo>
                        <a:lnTo>
                          <a:pt x="0" y="0"/>
                        </a:lnTo>
                        <a:lnTo>
                          <a:pt x="0" y="137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07" name="Freeform 39">
                    <a:extLst>
                      <a:ext uri="{FF2B5EF4-FFF2-40B4-BE49-F238E27FC236}">
                        <a16:creationId xmlns:a16="http://schemas.microsoft.com/office/drawing/2014/main" id="{E0BD76CD-45DD-4D5C-A0E8-52D4265654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04" y="2020"/>
                    <a:ext cx="1824" cy="90"/>
                  </a:xfrm>
                  <a:custGeom>
                    <a:avLst/>
                    <a:gdLst>
                      <a:gd name="T0" fmla="*/ 0 w 3647"/>
                      <a:gd name="T1" fmla="*/ 68 h 180"/>
                      <a:gd name="T2" fmla="*/ 0 w 3647"/>
                      <a:gd name="T3" fmla="*/ 90 h 180"/>
                      <a:gd name="T4" fmla="*/ 1823 w 3647"/>
                      <a:gd name="T5" fmla="*/ 90 h 180"/>
                      <a:gd name="T6" fmla="*/ 1824 w 3647"/>
                      <a:gd name="T7" fmla="*/ 0 h 180"/>
                      <a:gd name="T8" fmla="*/ 1802 w 3647"/>
                      <a:gd name="T9" fmla="*/ 22 h 180"/>
                      <a:gd name="T10" fmla="*/ 1802 w 3647"/>
                      <a:gd name="T11" fmla="*/ 68 h 180"/>
                      <a:gd name="T12" fmla="*/ 0 w 3647"/>
                      <a:gd name="T13" fmla="*/ 68 h 18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47" h="180">
                        <a:moveTo>
                          <a:pt x="0" y="136"/>
                        </a:moveTo>
                        <a:lnTo>
                          <a:pt x="0" y="180"/>
                        </a:lnTo>
                        <a:lnTo>
                          <a:pt x="3646" y="180"/>
                        </a:lnTo>
                        <a:lnTo>
                          <a:pt x="3647" y="0"/>
                        </a:lnTo>
                        <a:lnTo>
                          <a:pt x="3604" y="43"/>
                        </a:lnTo>
                        <a:lnTo>
                          <a:pt x="3604" y="136"/>
                        </a:lnTo>
                        <a:lnTo>
                          <a:pt x="0" y="13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08" name="Freeform 40">
                    <a:extLst>
                      <a:ext uri="{FF2B5EF4-FFF2-40B4-BE49-F238E27FC236}">
                        <a16:creationId xmlns:a16="http://schemas.microsoft.com/office/drawing/2014/main" id="{9D090857-9D98-08FF-DEEA-8AD9022BE3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93" y="2019"/>
                    <a:ext cx="1835" cy="91"/>
                  </a:xfrm>
                  <a:custGeom>
                    <a:avLst/>
                    <a:gdLst>
                      <a:gd name="T0" fmla="*/ 1835 w 3669"/>
                      <a:gd name="T1" fmla="*/ 1 h 181"/>
                      <a:gd name="T2" fmla="*/ 1 w 3669"/>
                      <a:gd name="T3" fmla="*/ 0 h 181"/>
                      <a:gd name="T4" fmla="*/ 0 w 3669"/>
                      <a:gd name="T5" fmla="*/ 90 h 181"/>
                      <a:gd name="T6" fmla="*/ 11 w 3669"/>
                      <a:gd name="T7" fmla="*/ 91 h 181"/>
                      <a:gd name="T8" fmla="*/ 22 w 3669"/>
                      <a:gd name="T9" fmla="*/ 69 h 181"/>
                      <a:gd name="T10" fmla="*/ 22 w 3669"/>
                      <a:gd name="T11" fmla="*/ 22 h 181"/>
                      <a:gd name="T12" fmla="*/ 1813 w 3669"/>
                      <a:gd name="T13" fmla="*/ 22 h 181"/>
                      <a:gd name="T14" fmla="*/ 1835 w 3669"/>
                      <a:gd name="T15" fmla="*/ 1 h 18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669" h="181">
                        <a:moveTo>
                          <a:pt x="3669" y="1"/>
                        </a:moveTo>
                        <a:lnTo>
                          <a:pt x="2" y="0"/>
                        </a:lnTo>
                        <a:lnTo>
                          <a:pt x="0" y="180"/>
                        </a:lnTo>
                        <a:lnTo>
                          <a:pt x="22" y="181"/>
                        </a:lnTo>
                        <a:lnTo>
                          <a:pt x="44" y="137"/>
                        </a:lnTo>
                        <a:lnTo>
                          <a:pt x="44" y="44"/>
                        </a:lnTo>
                        <a:lnTo>
                          <a:pt x="3626" y="44"/>
                        </a:lnTo>
                        <a:lnTo>
                          <a:pt x="3669" y="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09" name="Freeform 41">
                    <a:extLst>
                      <a:ext uri="{FF2B5EF4-FFF2-40B4-BE49-F238E27FC236}">
                        <a16:creationId xmlns:a16="http://schemas.microsoft.com/office/drawing/2014/main" id="{D2978BAF-13E2-8DBC-5D58-752C57DD9C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04" y="2407"/>
                    <a:ext cx="1813" cy="70"/>
                  </a:xfrm>
                  <a:custGeom>
                    <a:avLst/>
                    <a:gdLst>
                      <a:gd name="T0" fmla="*/ 0 w 3625"/>
                      <a:gd name="T1" fmla="*/ 70 h 138"/>
                      <a:gd name="T2" fmla="*/ 1813 w 3625"/>
                      <a:gd name="T3" fmla="*/ 70 h 138"/>
                      <a:gd name="T4" fmla="*/ 1813 w 3625"/>
                      <a:gd name="T5" fmla="*/ 0 h 138"/>
                      <a:gd name="T6" fmla="*/ 0 w 3625"/>
                      <a:gd name="T7" fmla="*/ 0 h 138"/>
                      <a:gd name="T8" fmla="*/ 0 w 3625"/>
                      <a:gd name="T9" fmla="*/ 70 h 138"/>
                      <a:gd name="T10" fmla="*/ 0 w 3625"/>
                      <a:gd name="T11" fmla="*/ 70 h 13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625" h="138">
                        <a:moveTo>
                          <a:pt x="0" y="138"/>
                        </a:moveTo>
                        <a:lnTo>
                          <a:pt x="3625" y="138"/>
                        </a:lnTo>
                        <a:lnTo>
                          <a:pt x="3625" y="0"/>
                        </a:lnTo>
                        <a:lnTo>
                          <a:pt x="0" y="0"/>
                        </a:lnTo>
                        <a:lnTo>
                          <a:pt x="0" y="138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10" name="Freeform 42">
                    <a:extLst>
                      <a:ext uri="{FF2B5EF4-FFF2-40B4-BE49-F238E27FC236}">
                        <a16:creationId xmlns:a16="http://schemas.microsoft.com/office/drawing/2014/main" id="{C9BE3EE5-A7C6-F93E-1168-81C57B55FC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04" y="2397"/>
                    <a:ext cx="1824" cy="91"/>
                  </a:xfrm>
                  <a:custGeom>
                    <a:avLst/>
                    <a:gdLst>
                      <a:gd name="T0" fmla="*/ 0 w 3647"/>
                      <a:gd name="T1" fmla="*/ 69 h 181"/>
                      <a:gd name="T2" fmla="*/ 0 w 3647"/>
                      <a:gd name="T3" fmla="*/ 91 h 181"/>
                      <a:gd name="T4" fmla="*/ 1823 w 3647"/>
                      <a:gd name="T5" fmla="*/ 91 h 181"/>
                      <a:gd name="T6" fmla="*/ 1824 w 3647"/>
                      <a:gd name="T7" fmla="*/ 0 h 181"/>
                      <a:gd name="T8" fmla="*/ 1802 w 3647"/>
                      <a:gd name="T9" fmla="*/ 22 h 181"/>
                      <a:gd name="T10" fmla="*/ 1802 w 3647"/>
                      <a:gd name="T11" fmla="*/ 69 h 181"/>
                      <a:gd name="T12" fmla="*/ 0 w 3647"/>
                      <a:gd name="T13" fmla="*/ 69 h 18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47" h="181">
                        <a:moveTo>
                          <a:pt x="0" y="137"/>
                        </a:moveTo>
                        <a:lnTo>
                          <a:pt x="0" y="181"/>
                        </a:lnTo>
                        <a:lnTo>
                          <a:pt x="3646" y="181"/>
                        </a:lnTo>
                        <a:lnTo>
                          <a:pt x="3647" y="0"/>
                        </a:lnTo>
                        <a:lnTo>
                          <a:pt x="3604" y="43"/>
                        </a:lnTo>
                        <a:lnTo>
                          <a:pt x="3604" y="137"/>
                        </a:lnTo>
                        <a:lnTo>
                          <a:pt x="0" y="13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211" name="Freeform 43">
                    <a:extLst>
                      <a:ext uri="{FF2B5EF4-FFF2-40B4-BE49-F238E27FC236}">
                        <a16:creationId xmlns:a16="http://schemas.microsoft.com/office/drawing/2014/main" id="{847A240B-43BB-9587-7374-E8784FED77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93" y="2397"/>
                    <a:ext cx="1835" cy="91"/>
                  </a:xfrm>
                  <a:custGeom>
                    <a:avLst/>
                    <a:gdLst>
                      <a:gd name="T0" fmla="*/ 1835 w 3669"/>
                      <a:gd name="T1" fmla="*/ 1 h 182"/>
                      <a:gd name="T2" fmla="*/ 1 w 3669"/>
                      <a:gd name="T3" fmla="*/ 0 h 182"/>
                      <a:gd name="T4" fmla="*/ 0 w 3669"/>
                      <a:gd name="T5" fmla="*/ 91 h 182"/>
                      <a:gd name="T6" fmla="*/ 11 w 3669"/>
                      <a:gd name="T7" fmla="*/ 91 h 182"/>
                      <a:gd name="T8" fmla="*/ 22 w 3669"/>
                      <a:gd name="T9" fmla="*/ 69 h 182"/>
                      <a:gd name="T10" fmla="*/ 22 w 3669"/>
                      <a:gd name="T11" fmla="*/ 22 h 182"/>
                      <a:gd name="T12" fmla="*/ 1813 w 3669"/>
                      <a:gd name="T13" fmla="*/ 22 h 182"/>
                      <a:gd name="T14" fmla="*/ 1835 w 3669"/>
                      <a:gd name="T15" fmla="*/ 1 h 18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669" h="182">
                        <a:moveTo>
                          <a:pt x="3669" y="1"/>
                        </a:moveTo>
                        <a:lnTo>
                          <a:pt x="2" y="0"/>
                        </a:lnTo>
                        <a:lnTo>
                          <a:pt x="0" y="181"/>
                        </a:lnTo>
                        <a:lnTo>
                          <a:pt x="22" y="182"/>
                        </a:lnTo>
                        <a:lnTo>
                          <a:pt x="44" y="138"/>
                        </a:lnTo>
                        <a:lnTo>
                          <a:pt x="44" y="44"/>
                        </a:lnTo>
                        <a:lnTo>
                          <a:pt x="3626" y="44"/>
                        </a:lnTo>
                        <a:lnTo>
                          <a:pt x="3669" y="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  <p:sp>
              <p:nvSpPr>
                <p:cNvPr id="201" name="Text Box 44">
                  <a:extLst>
                    <a:ext uri="{FF2B5EF4-FFF2-40B4-BE49-F238E27FC236}">
                      <a16:creationId xmlns:a16="http://schemas.microsoft.com/office/drawing/2014/main" id="{266FBED2-3EC9-22FC-C1EA-E34077B8E5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38" y="816"/>
                  <a:ext cx="221" cy="3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cs-CZ" sz="1800" b="1">
                      <a:solidFill>
                        <a:srgbClr val="660033"/>
                      </a:solidFill>
                      <a:latin typeface="+mn-lt"/>
                    </a:rPr>
                    <a:t>a</a:t>
                  </a:r>
                </a:p>
              </p:txBody>
            </p:sp>
            <p:sp>
              <p:nvSpPr>
                <p:cNvPr id="202" name="Oval 45">
                  <a:extLst>
                    <a:ext uri="{FF2B5EF4-FFF2-40B4-BE49-F238E27FC236}">
                      <a16:creationId xmlns:a16="http://schemas.microsoft.com/office/drawing/2014/main" id="{44A0EB66-FE42-F13F-CC09-F72A5A7D51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8" y="866"/>
                  <a:ext cx="221" cy="22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algn="ctr" eaLnBrk="1" hangingPunct="1"/>
                  <a:endParaRPr lang="cs-CZ" altLang="cs-CZ" sz="1800" b="1">
                    <a:solidFill>
                      <a:srgbClr val="660033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70" name="Group 90">
                <a:extLst>
                  <a:ext uri="{FF2B5EF4-FFF2-40B4-BE49-F238E27FC236}">
                    <a16:creationId xmlns:a16="http://schemas.microsoft.com/office/drawing/2014/main" id="{5B1FDE66-41EE-C245-4850-692D36EF77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24201" y="2732088"/>
                <a:ext cx="2698750" cy="1111250"/>
                <a:chOff x="938" y="1623"/>
                <a:chExt cx="1700" cy="700"/>
              </a:xfrm>
            </p:grpSpPr>
            <p:grpSp>
              <p:nvGrpSpPr>
                <p:cNvPr id="151" name="Group 91">
                  <a:extLst>
                    <a:ext uri="{FF2B5EF4-FFF2-40B4-BE49-F238E27FC236}">
                      <a16:creationId xmlns:a16="http://schemas.microsoft.com/office/drawing/2014/main" id="{EFFB9642-B111-A7B8-487F-29C0DC3A85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27" y="1816"/>
                  <a:ext cx="1511" cy="507"/>
                  <a:chOff x="1392" y="1824"/>
                  <a:chExt cx="1920" cy="645"/>
                </a:xfrm>
              </p:grpSpPr>
              <p:grpSp>
                <p:nvGrpSpPr>
                  <p:cNvPr id="154" name="Group 92">
                    <a:extLst>
                      <a:ext uri="{FF2B5EF4-FFF2-40B4-BE49-F238E27FC236}">
                        <a16:creationId xmlns:a16="http://schemas.microsoft.com/office/drawing/2014/main" id="{84D149FD-EBC5-FF5F-7FFF-78158B8861A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712" y="1824"/>
                    <a:ext cx="1281" cy="319"/>
                    <a:chOff x="1521" y="528"/>
                    <a:chExt cx="2741" cy="683"/>
                  </a:xfrm>
                </p:grpSpPr>
                <p:sp>
                  <p:nvSpPr>
                    <p:cNvPr id="189" name="Freeform 93">
                      <a:extLst>
                        <a:ext uri="{FF2B5EF4-FFF2-40B4-BE49-F238E27FC236}">
                          <a16:creationId xmlns:a16="http://schemas.microsoft.com/office/drawing/2014/main" id="{6EA8EF59-2600-3B01-967A-CFB0C78F64F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4" y="975"/>
                      <a:ext cx="1813" cy="69"/>
                    </a:xfrm>
                    <a:custGeom>
                      <a:avLst/>
                      <a:gdLst>
                        <a:gd name="T0" fmla="*/ 0 w 3625"/>
                        <a:gd name="T1" fmla="*/ 69 h 137"/>
                        <a:gd name="T2" fmla="*/ 1813 w 3625"/>
                        <a:gd name="T3" fmla="*/ 69 h 137"/>
                        <a:gd name="T4" fmla="*/ 1813 w 3625"/>
                        <a:gd name="T5" fmla="*/ 0 h 137"/>
                        <a:gd name="T6" fmla="*/ 0 w 3625"/>
                        <a:gd name="T7" fmla="*/ 0 h 137"/>
                        <a:gd name="T8" fmla="*/ 0 w 3625"/>
                        <a:gd name="T9" fmla="*/ 69 h 137"/>
                        <a:gd name="T10" fmla="*/ 0 w 3625"/>
                        <a:gd name="T11" fmla="*/ 69 h 137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3625" h="137">
                          <a:moveTo>
                            <a:pt x="0" y="137"/>
                          </a:moveTo>
                          <a:lnTo>
                            <a:pt x="3625" y="137"/>
                          </a:lnTo>
                          <a:lnTo>
                            <a:pt x="3625" y="0"/>
                          </a:lnTo>
                          <a:lnTo>
                            <a:pt x="0" y="0"/>
                          </a:lnTo>
                          <a:lnTo>
                            <a:pt x="0" y="137"/>
                          </a:lnTo>
                          <a:close/>
                        </a:path>
                      </a:pathLst>
                    </a:custGeom>
                    <a:solidFill>
                      <a:srgbClr val="7F7F7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90" name="Freeform 94">
                      <a:extLst>
                        <a:ext uri="{FF2B5EF4-FFF2-40B4-BE49-F238E27FC236}">
                          <a16:creationId xmlns:a16="http://schemas.microsoft.com/office/drawing/2014/main" id="{F3E5AC54-2993-1EF6-E28E-AFF6A9B0442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4" y="965"/>
                      <a:ext cx="1824" cy="90"/>
                    </a:xfrm>
                    <a:custGeom>
                      <a:avLst/>
                      <a:gdLst>
                        <a:gd name="T0" fmla="*/ 0 w 3647"/>
                        <a:gd name="T1" fmla="*/ 68 h 180"/>
                        <a:gd name="T2" fmla="*/ 0 w 3647"/>
                        <a:gd name="T3" fmla="*/ 90 h 180"/>
                        <a:gd name="T4" fmla="*/ 1823 w 3647"/>
                        <a:gd name="T5" fmla="*/ 90 h 180"/>
                        <a:gd name="T6" fmla="*/ 1824 w 3647"/>
                        <a:gd name="T7" fmla="*/ 0 h 180"/>
                        <a:gd name="T8" fmla="*/ 1802 w 3647"/>
                        <a:gd name="T9" fmla="*/ 22 h 180"/>
                        <a:gd name="T10" fmla="*/ 1802 w 3647"/>
                        <a:gd name="T11" fmla="*/ 68 h 180"/>
                        <a:gd name="T12" fmla="*/ 0 w 3647"/>
                        <a:gd name="T13" fmla="*/ 68 h 180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3647" h="180">
                          <a:moveTo>
                            <a:pt x="0" y="136"/>
                          </a:moveTo>
                          <a:lnTo>
                            <a:pt x="0" y="180"/>
                          </a:lnTo>
                          <a:lnTo>
                            <a:pt x="3646" y="180"/>
                          </a:lnTo>
                          <a:lnTo>
                            <a:pt x="3647" y="0"/>
                          </a:lnTo>
                          <a:lnTo>
                            <a:pt x="3604" y="43"/>
                          </a:lnTo>
                          <a:lnTo>
                            <a:pt x="3604" y="136"/>
                          </a:lnTo>
                          <a:lnTo>
                            <a:pt x="0" y="136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91" name="Freeform 95">
                      <a:extLst>
                        <a:ext uri="{FF2B5EF4-FFF2-40B4-BE49-F238E27FC236}">
                          <a16:creationId xmlns:a16="http://schemas.microsoft.com/office/drawing/2014/main" id="{98A71960-A9B8-FF72-911D-37ACAAA8FC7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73" y="964"/>
                      <a:ext cx="1835" cy="91"/>
                    </a:xfrm>
                    <a:custGeom>
                      <a:avLst/>
                      <a:gdLst>
                        <a:gd name="T0" fmla="*/ 1835 w 3669"/>
                        <a:gd name="T1" fmla="*/ 1 h 181"/>
                        <a:gd name="T2" fmla="*/ 1 w 3669"/>
                        <a:gd name="T3" fmla="*/ 0 h 181"/>
                        <a:gd name="T4" fmla="*/ 0 w 3669"/>
                        <a:gd name="T5" fmla="*/ 90 h 181"/>
                        <a:gd name="T6" fmla="*/ 11 w 3669"/>
                        <a:gd name="T7" fmla="*/ 91 h 181"/>
                        <a:gd name="T8" fmla="*/ 22 w 3669"/>
                        <a:gd name="T9" fmla="*/ 69 h 181"/>
                        <a:gd name="T10" fmla="*/ 22 w 3669"/>
                        <a:gd name="T11" fmla="*/ 22 h 181"/>
                        <a:gd name="T12" fmla="*/ 1813 w 3669"/>
                        <a:gd name="T13" fmla="*/ 22 h 181"/>
                        <a:gd name="T14" fmla="*/ 1835 w 3669"/>
                        <a:gd name="T15" fmla="*/ 1 h 18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3669" h="181">
                          <a:moveTo>
                            <a:pt x="3669" y="1"/>
                          </a:moveTo>
                          <a:lnTo>
                            <a:pt x="2" y="0"/>
                          </a:lnTo>
                          <a:lnTo>
                            <a:pt x="0" y="180"/>
                          </a:lnTo>
                          <a:lnTo>
                            <a:pt x="22" y="181"/>
                          </a:lnTo>
                          <a:lnTo>
                            <a:pt x="44" y="137"/>
                          </a:lnTo>
                          <a:lnTo>
                            <a:pt x="44" y="44"/>
                          </a:lnTo>
                          <a:lnTo>
                            <a:pt x="3626" y="44"/>
                          </a:lnTo>
                          <a:lnTo>
                            <a:pt x="3669" y="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92" name="Freeform 96">
                      <a:extLst>
                        <a:ext uri="{FF2B5EF4-FFF2-40B4-BE49-F238E27FC236}">
                          <a16:creationId xmlns:a16="http://schemas.microsoft.com/office/drawing/2014/main" id="{66017C1C-3120-FE55-8470-88A662D77D2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535" y="528"/>
                      <a:ext cx="2719" cy="683"/>
                    </a:xfrm>
                    <a:custGeom>
                      <a:avLst/>
                      <a:gdLst>
                        <a:gd name="T0" fmla="*/ 0 w 5438"/>
                        <a:gd name="T1" fmla="*/ 0 h 1365"/>
                        <a:gd name="T2" fmla="*/ 2719 w 5438"/>
                        <a:gd name="T3" fmla="*/ 0 h 1365"/>
                        <a:gd name="T4" fmla="*/ 2719 w 5438"/>
                        <a:gd name="T5" fmla="*/ 682 h 1365"/>
                        <a:gd name="T6" fmla="*/ 1 w 5438"/>
                        <a:gd name="T7" fmla="*/ 683 h 1365"/>
                        <a:gd name="T8" fmla="*/ 0 w 5438"/>
                        <a:gd name="T9" fmla="*/ 0 h 1365"/>
                        <a:gd name="T10" fmla="*/ 0 w 5438"/>
                        <a:gd name="T11" fmla="*/ 0 h 1365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5438" h="1365">
                          <a:moveTo>
                            <a:pt x="0" y="0"/>
                          </a:moveTo>
                          <a:lnTo>
                            <a:pt x="5438" y="0"/>
                          </a:lnTo>
                          <a:lnTo>
                            <a:pt x="5438" y="1364"/>
                          </a:lnTo>
                          <a:lnTo>
                            <a:pt x="1" y="136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93" name="Freeform 97">
                      <a:extLst>
                        <a:ext uri="{FF2B5EF4-FFF2-40B4-BE49-F238E27FC236}">
                          <a16:creationId xmlns:a16="http://schemas.microsoft.com/office/drawing/2014/main" id="{675A57FF-4A84-8301-D57A-6682BBAEE50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532" y="541"/>
                      <a:ext cx="2719" cy="453"/>
                    </a:xfrm>
                    <a:custGeom>
                      <a:avLst/>
                      <a:gdLst>
                        <a:gd name="T0" fmla="*/ 0 w 5438"/>
                        <a:gd name="T1" fmla="*/ 0 h 907"/>
                        <a:gd name="T2" fmla="*/ 2718 w 5438"/>
                        <a:gd name="T3" fmla="*/ 0 h 907"/>
                        <a:gd name="T4" fmla="*/ 2719 w 5438"/>
                        <a:gd name="T5" fmla="*/ 453 h 907"/>
                        <a:gd name="T6" fmla="*/ 2703 w 5438"/>
                        <a:gd name="T7" fmla="*/ 453 h 907"/>
                        <a:gd name="T8" fmla="*/ 2659 w 5438"/>
                        <a:gd name="T9" fmla="*/ 453 h 907"/>
                        <a:gd name="T10" fmla="*/ 2593 w 5438"/>
                        <a:gd name="T11" fmla="*/ 453 h 907"/>
                        <a:gd name="T12" fmla="*/ 2508 w 5438"/>
                        <a:gd name="T13" fmla="*/ 453 h 907"/>
                        <a:gd name="T14" fmla="*/ 2411 w 5438"/>
                        <a:gd name="T15" fmla="*/ 453 h 907"/>
                        <a:gd name="T16" fmla="*/ 2307 w 5438"/>
                        <a:gd name="T17" fmla="*/ 453 h 907"/>
                        <a:gd name="T18" fmla="*/ 2201 w 5438"/>
                        <a:gd name="T19" fmla="*/ 453 h 907"/>
                        <a:gd name="T20" fmla="*/ 2097 w 5438"/>
                        <a:gd name="T21" fmla="*/ 453 h 907"/>
                        <a:gd name="T22" fmla="*/ 2001 w 5438"/>
                        <a:gd name="T23" fmla="*/ 453 h 907"/>
                        <a:gd name="T24" fmla="*/ 1918 w 5438"/>
                        <a:gd name="T25" fmla="*/ 453 h 907"/>
                        <a:gd name="T26" fmla="*/ 1854 w 5438"/>
                        <a:gd name="T27" fmla="*/ 453 h 907"/>
                        <a:gd name="T28" fmla="*/ 1813 w 5438"/>
                        <a:gd name="T29" fmla="*/ 453 h 907"/>
                        <a:gd name="T30" fmla="*/ 1784 w 5438"/>
                        <a:gd name="T31" fmla="*/ 450 h 907"/>
                        <a:gd name="T32" fmla="*/ 1753 w 5438"/>
                        <a:gd name="T33" fmla="*/ 443 h 907"/>
                        <a:gd name="T34" fmla="*/ 1719 w 5438"/>
                        <a:gd name="T35" fmla="*/ 432 h 907"/>
                        <a:gd name="T36" fmla="*/ 1684 w 5438"/>
                        <a:gd name="T37" fmla="*/ 418 h 907"/>
                        <a:gd name="T38" fmla="*/ 1646 w 5438"/>
                        <a:gd name="T39" fmla="*/ 402 h 907"/>
                        <a:gd name="T40" fmla="*/ 1608 w 5438"/>
                        <a:gd name="T41" fmla="*/ 386 h 907"/>
                        <a:gd name="T42" fmla="*/ 1568 w 5438"/>
                        <a:gd name="T43" fmla="*/ 369 h 907"/>
                        <a:gd name="T44" fmla="*/ 1527 w 5438"/>
                        <a:gd name="T45" fmla="*/ 353 h 907"/>
                        <a:gd name="T46" fmla="*/ 1485 w 5438"/>
                        <a:gd name="T47" fmla="*/ 339 h 907"/>
                        <a:gd name="T48" fmla="*/ 1443 w 5438"/>
                        <a:gd name="T49" fmla="*/ 328 h 907"/>
                        <a:gd name="T50" fmla="*/ 1402 w 5438"/>
                        <a:gd name="T51" fmla="*/ 321 h 907"/>
                        <a:gd name="T52" fmla="*/ 1360 w 5438"/>
                        <a:gd name="T53" fmla="*/ 318 h 907"/>
                        <a:gd name="T54" fmla="*/ 1319 w 5438"/>
                        <a:gd name="T55" fmla="*/ 321 h 907"/>
                        <a:gd name="T56" fmla="*/ 1278 w 5438"/>
                        <a:gd name="T57" fmla="*/ 328 h 907"/>
                        <a:gd name="T58" fmla="*/ 1237 w 5438"/>
                        <a:gd name="T59" fmla="*/ 339 h 907"/>
                        <a:gd name="T60" fmla="*/ 1196 w 5438"/>
                        <a:gd name="T61" fmla="*/ 353 h 907"/>
                        <a:gd name="T62" fmla="*/ 1156 w 5438"/>
                        <a:gd name="T63" fmla="*/ 369 h 907"/>
                        <a:gd name="T64" fmla="*/ 1116 w 5438"/>
                        <a:gd name="T65" fmla="*/ 386 h 907"/>
                        <a:gd name="T66" fmla="*/ 1078 w 5438"/>
                        <a:gd name="T67" fmla="*/ 402 h 907"/>
                        <a:gd name="T68" fmla="*/ 1040 w 5438"/>
                        <a:gd name="T69" fmla="*/ 418 h 907"/>
                        <a:gd name="T70" fmla="*/ 1003 w 5438"/>
                        <a:gd name="T71" fmla="*/ 432 h 907"/>
                        <a:gd name="T72" fmla="*/ 968 w 5438"/>
                        <a:gd name="T73" fmla="*/ 443 h 907"/>
                        <a:gd name="T74" fmla="*/ 935 w 5438"/>
                        <a:gd name="T75" fmla="*/ 450 h 907"/>
                        <a:gd name="T76" fmla="*/ 902 w 5438"/>
                        <a:gd name="T77" fmla="*/ 453 h 907"/>
                        <a:gd name="T78" fmla="*/ 0 w 5438"/>
                        <a:gd name="T79" fmla="*/ 453 h 907"/>
                        <a:gd name="T80" fmla="*/ 0 w 5438"/>
                        <a:gd name="T81" fmla="*/ 0 h 907"/>
                        <a:gd name="T82" fmla="*/ 0 w 5438"/>
                        <a:gd name="T83" fmla="*/ 0 h 907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0" t="0" r="r" b="b"/>
                      <a:pathLst>
                        <a:path w="5438" h="907">
                          <a:moveTo>
                            <a:pt x="0" y="0"/>
                          </a:moveTo>
                          <a:lnTo>
                            <a:pt x="5436" y="0"/>
                          </a:lnTo>
                          <a:lnTo>
                            <a:pt x="5438" y="906"/>
                          </a:lnTo>
                          <a:lnTo>
                            <a:pt x="5405" y="907"/>
                          </a:lnTo>
                          <a:lnTo>
                            <a:pt x="5318" y="907"/>
                          </a:lnTo>
                          <a:lnTo>
                            <a:pt x="5185" y="907"/>
                          </a:lnTo>
                          <a:lnTo>
                            <a:pt x="5016" y="907"/>
                          </a:lnTo>
                          <a:lnTo>
                            <a:pt x="4822" y="907"/>
                          </a:lnTo>
                          <a:lnTo>
                            <a:pt x="4614" y="907"/>
                          </a:lnTo>
                          <a:lnTo>
                            <a:pt x="4401" y="907"/>
                          </a:lnTo>
                          <a:lnTo>
                            <a:pt x="4193" y="907"/>
                          </a:lnTo>
                          <a:lnTo>
                            <a:pt x="4002" y="907"/>
                          </a:lnTo>
                          <a:lnTo>
                            <a:pt x="3836" y="907"/>
                          </a:lnTo>
                          <a:lnTo>
                            <a:pt x="3708" y="907"/>
                          </a:lnTo>
                          <a:lnTo>
                            <a:pt x="3626" y="906"/>
                          </a:lnTo>
                          <a:lnTo>
                            <a:pt x="3567" y="901"/>
                          </a:lnTo>
                          <a:lnTo>
                            <a:pt x="3505" y="886"/>
                          </a:lnTo>
                          <a:lnTo>
                            <a:pt x="3438" y="864"/>
                          </a:lnTo>
                          <a:lnTo>
                            <a:pt x="3367" y="837"/>
                          </a:lnTo>
                          <a:lnTo>
                            <a:pt x="3292" y="804"/>
                          </a:lnTo>
                          <a:lnTo>
                            <a:pt x="3215" y="772"/>
                          </a:lnTo>
                          <a:lnTo>
                            <a:pt x="3135" y="739"/>
                          </a:lnTo>
                          <a:lnTo>
                            <a:pt x="3053" y="706"/>
                          </a:lnTo>
                          <a:lnTo>
                            <a:pt x="2970" y="679"/>
                          </a:lnTo>
                          <a:lnTo>
                            <a:pt x="2886" y="657"/>
                          </a:lnTo>
                          <a:lnTo>
                            <a:pt x="2803" y="642"/>
                          </a:lnTo>
                          <a:lnTo>
                            <a:pt x="2720" y="636"/>
                          </a:lnTo>
                          <a:lnTo>
                            <a:pt x="2637" y="642"/>
                          </a:lnTo>
                          <a:lnTo>
                            <a:pt x="2556" y="657"/>
                          </a:lnTo>
                          <a:lnTo>
                            <a:pt x="2473" y="679"/>
                          </a:lnTo>
                          <a:lnTo>
                            <a:pt x="2391" y="706"/>
                          </a:lnTo>
                          <a:lnTo>
                            <a:pt x="2311" y="739"/>
                          </a:lnTo>
                          <a:lnTo>
                            <a:pt x="2232" y="772"/>
                          </a:lnTo>
                          <a:lnTo>
                            <a:pt x="2155" y="804"/>
                          </a:lnTo>
                          <a:lnTo>
                            <a:pt x="2080" y="837"/>
                          </a:lnTo>
                          <a:lnTo>
                            <a:pt x="2006" y="864"/>
                          </a:lnTo>
                          <a:lnTo>
                            <a:pt x="1936" y="886"/>
                          </a:lnTo>
                          <a:lnTo>
                            <a:pt x="1869" y="901"/>
                          </a:lnTo>
                          <a:lnTo>
                            <a:pt x="1804" y="906"/>
                          </a:lnTo>
                          <a:lnTo>
                            <a:pt x="0" y="90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6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94" name="Freeform 98">
                      <a:extLst>
                        <a:ext uri="{FF2B5EF4-FFF2-40B4-BE49-F238E27FC236}">
                          <a16:creationId xmlns:a16="http://schemas.microsoft.com/office/drawing/2014/main" id="{AD538B32-253E-DA8F-78F4-8971EEAD9C8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532" y="528"/>
                      <a:ext cx="2730" cy="475"/>
                    </a:xfrm>
                    <a:custGeom>
                      <a:avLst/>
                      <a:gdLst>
                        <a:gd name="T0" fmla="*/ 0 w 5459"/>
                        <a:gd name="T1" fmla="*/ 0 h 951"/>
                        <a:gd name="T2" fmla="*/ 0 w 5459"/>
                        <a:gd name="T3" fmla="*/ 22 h 951"/>
                        <a:gd name="T4" fmla="*/ 2708 w 5459"/>
                        <a:gd name="T5" fmla="*/ 22 h 951"/>
                        <a:gd name="T6" fmla="*/ 2708 w 5459"/>
                        <a:gd name="T7" fmla="*/ 453 h 951"/>
                        <a:gd name="T8" fmla="*/ 2703 w 5459"/>
                        <a:gd name="T9" fmla="*/ 453 h 951"/>
                        <a:gd name="T10" fmla="*/ 2703 w 5459"/>
                        <a:gd name="T11" fmla="*/ 475 h 951"/>
                        <a:gd name="T12" fmla="*/ 2730 w 5459"/>
                        <a:gd name="T13" fmla="*/ 474 h 951"/>
                        <a:gd name="T14" fmla="*/ 2729 w 5459"/>
                        <a:gd name="T15" fmla="*/ 0 h 951"/>
                        <a:gd name="T16" fmla="*/ 0 w 5459"/>
                        <a:gd name="T17" fmla="*/ 0 h 951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0" t="0" r="r" b="b"/>
                      <a:pathLst>
                        <a:path w="5459" h="951">
                          <a:moveTo>
                            <a:pt x="0" y="0"/>
                          </a:moveTo>
                          <a:lnTo>
                            <a:pt x="0" y="44"/>
                          </a:lnTo>
                          <a:lnTo>
                            <a:pt x="5416" y="44"/>
                          </a:lnTo>
                          <a:lnTo>
                            <a:pt x="5416" y="907"/>
                          </a:lnTo>
                          <a:lnTo>
                            <a:pt x="5405" y="907"/>
                          </a:lnTo>
                          <a:lnTo>
                            <a:pt x="5405" y="951"/>
                          </a:lnTo>
                          <a:lnTo>
                            <a:pt x="5459" y="949"/>
                          </a:lnTo>
                          <a:lnTo>
                            <a:pt x="5457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95" name="Freeform 99">
                      <a:extLst>
                        <a:ext uri="{FF2B5EF4-FFF2-40B4-BE49-F238E27FC236}">
                          <a16:creationId xmlns:a16="http://schemas.microsoft.com/office/drawing/2014/main" id="{02D8797D-D6E1-530E-4C25-C3D4A0A9155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521" y="528"/>
                      <a:ext cx="2714" cy="475"/>
                    </a:xfrm>
                    <a:custGeom>
                      <a:avLst/>
                      <a:gdLst>
                        <a:gd name="T0" fmla="*/ 2714 w 5427"/>
                        <a:gd name="T1" fmla="*/ 453 h 951"/>
                        <a:gd name="T2" fmla="*/ 1865 w 5427"/>
                        <a:gd name="T3" fmla="*/ 453 h 951"/>
                        <a:gd name="T4" fmla="*/ 1825 w 5427"/>
                        <a:gd name="T5" fmla="*/ 453 h 951"/>
                        <a:gd name="T6" fmla="*/ 1795 w 5427"/>
                        <a:gd name="T7" fmla="*/ 450 h 951"/>
                        <a:gd name="T8" fmla="*/ 1768 w 5427"/>
                        <a:gd name="T9" fmla="*/ 443 h 951"/>
                        <a:gd name="T10" fmla="*/ 1737 w 5427"/>
                        <a:gd name="T11" fmla="*/ 434 h 951"/>
                        <a:gd name="T12" fmla="*/ 1703 w 5427"/>
                        <a:gd name="T13" fmla="*/ 420 h 951"/>
                        <a:gd name="T14" fmla="*/ 1661 w 5427"/>
                        <a:gd name="T15" fmla="*/ 403 h 951"/>
                        <a:gd name="T16" fmla="*/ 1623 w 5427"/>
                        <a:gd name="T17" fmla="*/ 386 h 951"/>
                        <a:gd name="T18" fmla="*/ 1583 w 5427"/>
                        <a:gd name="T19" fmla="*/ 370 h 951"/>
                        <a:gd name="T20" fmla="*/ 1548 w 5427"/>
                        <a:gd name="T21" fmla="*/ 356 h 951"/>
                        <a:gd name="T22" fmla="*/ 1501 w 5427"/>
                        <a:gd name="T23" fmla="*/ 340 h 951"/>
                        <a:gd name="T24" fmla="*/ 1451 w 5427"/>
                        <a:gd name="T25" fmla="*/ 328 h 951"/>
                        <a:gd name="T26" fmla="*/ 1415 w 5427"/>
                        <a:gd name="T27" fmla="*/ 321 h 951"/>
                        <a:gd name="T28" fmla="*/ 1372 w 5427"/>
                        <a:gd name="T29" fmla="*/ 318 h 951"/>
                        <a:gd name="T30" fmla="*/ 1328 w 5427"/>
                        <a:gd name="T31" fmla="*/ 321 h 951"/>
                        <a:gd name="T32" fmla="*/ 1293 w 5427"/>
                        <a:gd name="T33" fmla="*/ 328 h 951"/>
                        <a:gd name="T34" fmla="*/ 1243 w 5427"/>
                        <a:gd name="T35" fmla="*/ 340 h 951"/>
                        <a:gd name="T36" fmla="*/ 1197 w 5427"/>
                        <a:gd name="T37" fmla="*/ 356 h 951"/>
                        <a:gd name="T38" fmla="*/ 1163 w 5427"/>
                        <a:gd name="T39" fmla="*/ 370 h 951"/>
                        <a:gd name="T40" fmla="*/ 1123 w 5427"/>
                        <a:gd name="T41" fmla="*/ 386 h 951"/>
                        <a:gd name="T42" fmla="*/ 1085 w 5427"/>
                        <a:gd name="T43" fmla="*/ 403 h 951"/>
                        <a:gd name="T44" fmla="*/ 1044 w 5427"/>
                        <a:gd name="T45" fmla="*/ 420 h 951"/>
                        <a:gd name="T46" fmla="*/ 1008 w 5427"/>
                        <a:gd name="T47" fmla="*/ 433 h 951"/>
                        <a:gd name="T48" fmla="*/ 980 w 5427"/>
                        <a:gd name="T49" fmla="*/ 443 h 951"/>
                        <a:gd name="T50" fmla="*/ 944 w 5427"/>
                        <a:gd name="T51" fmla="*/ 450 h 951"/>
                        <a:gd name="T52" fmla="*/ 913 w 5427"/>
                        <a:gd name="T53" fmla="*/ 453 h 951"/>
                        <a:gd name="T54" fmla="*/ 22 w 5427"/>
                        <a:gd name="T55" fmla="*/ 453 h 951"/>
                        <a:gd name="T56" fmla="*/ 22 w 5427"/>
                        <a:gd name="T57" fmla="*/ 22 h 951"/>
                        <a:gd name="T58" fmla="*/ 11 w 5427"/>
                        <a:gd name="T59" fmla="*/ 0 h 951"/>
                        <a:gd name="T60" fmla="*/ 0 w 5427"/>
                        <a:gd name="T61" fmla="*/ 0 h 951"/>
                        <a:gd name="T62" fmla="*/ 1 w 5427"/>
                        <a:gd name="T63" fmla="*/ 475 h 951"/>
                        <a:gd name="T64" fmla="*/ 914 w 5427"/>
                        <a:gd name="T65" fmla="*/ 475 h 951"/>
                        <a:gd name="T66" fmla="*/ 947 w 5427"/>
                        <a:gd name="T67" fmla="*/ 472 h 951"/>
                        <a:gd name="T68" fmla="*/ 979 w 5427"/>
                        <a:gd name="T69" fmla="*/ 465 h 951"/>
                        <a:gd name="T70" fmla="*/ 1020 w 5427"/>
                        <a:gd name="T71" fmla="*/ 453 h 951"/>
                        <a:gd name="T72" fmla="*/ 1059 w 5427"/>
                        <a:gd name="T73" fmla="*/ 438 h 951"/>
                        <a:gd name="T74" fmla="*/ 1093 w 5427"/>
                        <a:gd name="T75" fmla="*/ 423 h 951"/>
                        <a:gd name="T76" fmla="*/ 1131 w 5427"/>
                        <a:gd name="T77" fmla="*/ 407 h 951"/>
                        <a:gd name="T78" fmla="*/ 1171 w 5427"/>
                        <a:gd name="T79" fmla="*/ 390 h 951"/>
                        <a:gd name="T80" fmla="*/ 1216 w 5427"/>
                        <a:gd name="T81" fmla="*/ 372 h 951"/>
                        <a:gd name="T82" fmla="*/ 1252 w 5427"/>
                        <a:gd name="T83" fmla="*/ 360 h 951"/>
                        <a:gd name="T84" fmla="*/ 1286 w 5427"/>
                        <a:gd name="T85" fmla="*/ 351 h 951"/>
                        <a:gd name="T86" fmla="*/ 1332 w 5427"/>
                        <a:gd name="T87" fmla="*/ 343 h 951"/>
                        <a:gd name="T88" fmla="*/ 1371 w 5427"/>
                        <a:gd name="T89" fmla="*/ 340 h 951"/>
                        <a:gd name="T90" fmla="*/ 1411 w 5427"/>
                        <a:gd name="T91" fmla="*/ 343 h 951"/>
                        <a:gd name="T92" fmla="*/ 1458 w 5427"/>
                        <a:gd name="T93" fmla="*/ 351 h 951"/>
                        <a:gd name="T94" fmla="*/ 1492 w 5427"/>
                        <a:gd name="T95" fmla="*/ 360 h 951"/>
                        <a:gd name="T96" fmla="*/ 1528 w 5427"/>
                        <a:gd name="T97" fmla="*/ 372 h 951"/>
                        <a:gd name="T98" fmla="*/ 1575 w 5427"/>
                        <a:gd name="T99" fmla="*/ 390 h 951"/>
                        <a:gd name="T100" fmla="*/ 1615 w 5427"/>
                        <a:gd name="T101" fmla="*/ 407 h 951"/>
                        <a:gd name="T102" fmla="*/ 1653 w 5427"/>
                        <a:gd name="T103" fmla="*/ 423 h 951"/>
                        <a:gd name="T104" fmla="*/ 1686 w 5427"/>
                        <a:gd name="T105" fmla="*/ 438 h 951"/>
                        <a:gd name="T106" fmla="*/ 1724 w 5427"/>
                        <a:gd name="T107" fmla="*/ 452 h 951"/>
                        <a:gd name="T108" fmla="*/ 1760 w 5427"/>
                        <a:gd name="T109" fmla="*/ 464 h 951"/>
                        <a:gd name="T110" fmla="*/ 1795 w 5427"/>
                        <a:gd name="T111" fmla="*/ 472 h 951"/>
                        <a:gd name="T112" fmla="*/ 1824 w 5427"/>
                        <a:gd name="T113" fmla="*/ 475 h 951"/>
                        <a:gd name="T114" fmla="*/ 1865 w 5427"/>
                        <a:gd name="T115" fmla="*/ 475 h 951"/>
                        <a:gd name="T116" fmla="*/ 2714 w 5427"/>
                        <a:gd name="T117" fmla="*/ 475 h 951"/>
                        <a:gd name="T118" fmla="*/ 2714 w 5427"/>
                        <a:gd name="T119" fmla="*/ 453 h 951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</a:gdLst>
                      <a:ahLst/>
                      <a:cxnLst>
                        <a:cxn ang="T120">
                          <a:pos x="T0" y="T1"/>
                        </a:cxn>
                        <a:cxn ang="T121">
                          <a:pos x="T2" y="T3"/>
                        </a:cxn>
                        <a:cxn ang="T122">
                          <a:pos x="T4" y="T5"/>
                        </a:cxn>
                        <a:cxn ang="T123">
                          <a:pos x="T6" y="T7"/>
                        </a:cxn>
                        <a:cxn ang="T124">
                          <a:pos x="T8" y="T9"/>
                        </a:cxn>
                        <a:cxn ang="T125">
                          <a:pos x="T10" y="T11"/>
                        </a:cxn>
                        <a:cxn ang="T126">
                          <a:pos x="T12" y="T13"/>
                        </a:cxn>
                        <a:cxn ang="T127">
                          <a:pos x="T14" y="T15"/>
                        </a:cxn>
                        <a:cxn ang="T128">
                          <a:pos x="T16" y="T17"/>
                        </a:cxn>
                        <a:cxn ang="T129">
                          <a:pos x="T18" y="T19"/>
                        </a:cxn>
                        <a:cxn ang="T130">
                          <a:pos x="T20" y="T21"/>
                        </a:cxn>
                        <a:cxn ang="T131">
                          <a:pos x="T22" y="T23"/>
                        </a:cxn>
                        <a:cxn ang="T132">
                          <a:pos x="T24" y="T25"/>
                        </a:cxn>
                        <a:cxn ang="T133">
                          <a:pos x="T26" y="T27"/>
                        </a:cxn>
                        <a:cxn ang="T134">
                          <a:pos x="T28" y="T29"/>
                        </a:cxn>
                        <a:cxn ang="T135">
                          <a:pos x="T30" y="T31"/>
                        </a:cxn>
                        <a:cxn ang="T136">
                          <a:pos x="T32" y="T33"/>
                        </a:cxn>
                        <a:cxn ang="T137">
                          <a:pos x="T34" y="T35"/>
                        </a:cxn>
                        <a:cxn ang="T138">
                          <a:pos x="T36" y="T37"/>
                        </a:cxn>
                        <a:cxn ang="T139">
                          <a:pos x="T38" y="T39"/>
                        </a:cxn>
                        <a:cxn ang="T140">
                          <a:pos x="T40" y="T41"/>
                        </a:cxn>
                        <a:cxn ang="T141">
                          <a:pos x="T42" y="T43"/>
                        </a:cxn>
                        <a:cxn ang="T142">
                          <a:pos x="T44" y="T45"/>
                        </a:cxn>
                        <a:cxn ang="T143">
                          <a:pos x="T46" y="T47"/>
                        </a:cxn>
                        <a:cxn ang="T144">
                          <a:pos x="T48" y="T49"/>
                        </a:cxn>
                        <a:cxn ang="T145">
                          <a:pos x="T50" y="T51"/>
                        </a:cxn>
                        <a:cxn ang="T146">
                          <a:pos x="T52" y="T53"/>
                        </a:cxn>
                        <a:cxn ang="T147">
                          <a:pos x="T54" y="T55"/>
                        </a:cxn>
                        <a:cxn ang="T148">
                          <a:pos x="T56" y="T57"/>
                        </a:cxn>
                        <a:cxn ang="T149">
                          <a:pos x="T58" y="T59"/>
                        </a:cxn>
                        <a:cxn ang="T150">
                          <a:pos x="T60" y="T61"/>
                        </a:cxn>
                        <a:cxn ang="T151">
                          <a:pos x="T62" y="T63"/>
                        </a:cxn>
                        <a:cxn ang="T152">
                          <a:pos x="T64" y="T65"/>
                        </a:cxn>
                        <a:cxn ang="T153">
                          <a:pos x="T66" y="T67"/>
                        </a:cxn>
                        <a:cxn ang="T154">
                          <a:pos x="T68" y="T69"/>
                        </a:cxn>
                        <a:cxn ang="T155">
                          <a:pos x="T70" y="T71"/>
                        </a:cxn>
                        <a:cxn ang="T156">
                          <a:pos x="T72" y="T73"/>
                        </a:cxn>
                        <a:cxn ang="T157">
                          <a:pos x="T74" y="T75"/>
                        </a:cxn>
                        <a:cxn ang="T158">
                          <a:pos x="T76" y="T77"/>
                        </a:cxn>
                        <a:cxn ang="T159">
                          <a:pos x="T78" y="T79"/>
                        </a:cxn>
                        <a:cxn ang="T160">
                          <a:pos x="T80" y="T81"/>
                        </a:cxn>
                        <a:cxn ang="T161">
                          <a:pos x="T82" y="T83"/>
                        </a:cxn>
                        <a:cxn ang="T162">
                          <a:pos x="T84" y="T85"/>
                        </a:cxn>
                        <a:cxn ang="T163">
                          <a:pos x="T86" y="T87"/>
                        </a:cxn>
                        <a:cxn ang="T164">
                          <a:pos x="T88" y="T89"/>
                        </a:cxn>
                        <a:cxn ang="T165">
                          <a:pos x="T90" y="T91"/>
                        </a:cxn>
                        <a:cxn ang="T166">
                          <a:pos x="T92" y="T93"/>
                        </a:cxn>
                        <a:cxn ang="T167">
                          <a:pos x="T94" y="T95"/>
                        </a:cxn>
                        <a:cxn ang="T168">
                          <a:pos x="T96" y="T97"/>
                        </a:cxn>
                        <a:cxn ang="T169">
                          <a:pos x="T98" y="T99"/>
                        </a:cxn>
                        <a:cxn ang="T170">
                          <a:pos x="T100" y="T101"/>
                        </a:cxn>
                        <a:cxn ang="T171">
                          <a:pos x="T102" y="T103"/>
                        </a:cxn>
                        <a:cxn ang="T172">
                          <a:pos x="T104" y="T105"/>
                        </a:cxn>
                        <a:cxn ang="T173">
                          <a:pos x="T106" y="T107"/>
                        </a:cxn>
                        <a:cxn ang="T174">
                          <a:pos x="T108" y="T109"/>
                        </a:cxn>
                        <a:cxn ang="T175">
                          <a:pos x="T110" y="T111"/>
                        </a:cxn>
                        <a:cxn ang="T176">
                          <a:pos x="T112" y="T113"/>
                        </a:cxn>
                        <a:cxn ang="T177">
                          <a:pos x="T114" y="T115"/>
                        </a:cxn>
                        <a:cxn ang="T178">
                          <a:pos x="T116" y="T117"/>
                        </a:cxn>
                        <a:cxn ang="T179">
                          <a:pos x="T118" y="T119"/>
                        </a:cxn>
                      </a:cxnLst>
                      <a:rect l="0" t="0" r="r" b="b"/>
                      <a:pathLst>
                        <a:path w="5427" h="951">
                          <a:moveTo>
                            <a:pt x="5427" y="907"/>
                          </a:moveTo>
                          <a:lnTo>
                            <a:pt x="3730" y="907"/>
                          </a:lnTo>
                          <a:lnTo>
                            <a:pt x="3649" y="906"/>
                          </a:lnTo>
                          <a:lnTo>
                            <a:pt x="3589" y="901"/>
                          </a:lnTo>
                          <a:lnTo>
                            <a:pt x="3535" y="887"/>
                          </a:lnTo>
                          <a:lnTo>
                            <a:pt x="3473" y="868"/>
                          </a:lnTo>
                          <a:lnTo>
                            <a:pt x="3406" y="841"/>
                          </a:lnTo>
                          <a:lnTo>
                            <a:pt x="3322" y="806"/>
                          </a:lnTo>
                          <a:lnTo>
                            <a:pt x="3245" y="773"/>
                          </a:lnTo>
                          <a:lnTo>
                            <a:pt x="3165" y="740"/>
                          </a:lnTo>
                          <a:lnTo>
                            <a:pt x="3095" y="712"/>
                          </a:lnTo>
                          <a:lnTo>
                            <a:pt x="3002" y="681"/>
                          </a:lnTo>
                          <a:lnTo>
                            <a:pt x="2901" y="656"/>
                          </a:lnTo>
                          <a:lnTo>
                            <a:pt x="2830" y="642"/>
                          </a:lnTo>
                          <a:lnTo>
                            <a:pt x="2744" y="636"/>
                          </a:lnTo>
                          <a:lnTo>
                            <a:pt x="2655" y="642"/>
                          </a:lnTo>
                          <a:lnTo>
                            <a:pt x="2585" y="656"/>
                          </a:lnTo>
                          <a:lnTo>
                            <a:pt x="2485" y="681"/>
                          </a:lnTo>
                          <a:lnTo>
                            <a:pt x="2394" y="712"/>
                          </a:lnTo>
                          <a:lnTo>
                            <a:pt x="2325" y="740"/>
                          </a:lnTo>
                          <a:lnTo>
                            <a:pt x="2246" y="773"/>
                          </a:lnTo>
                          <a:lnTo>
                            <a:pt x="2169" y="806"/>
                          </a:lnTo>
                          <a:lnTo>
                            <a:pt x="2087" y="840"/>
                          </a:lnTo>
                          <a:lnTo>
                            <a:pt x="2016" y="867"/>
                          </a:lnTo>
                          <a:lnTo>
                            <a:pt x="1959" y="886"/>
                          </a:lnTo>
                          <a:lnTo>
                            <a:pt x="1887" y="901"/>
                          </a:lnTo>
                          <a:lnTo>
                            <a:pt x="1825" y="906"/>
                          </a:lnTo>
                          <a:lnTo>
                            <a:pt x="44" y="906"/>
                          </a:lnTo>
                          <a:lnTo>
                            <a:pt x="44" y="44"/>
                          </a:lnTo>
                          <a:lnTo>
                            <a:pt x="22" y="0"/>
                          </a:lnTo>
                          <a:lnTo>
                            <a:pt x="0" y="1"/>
                          </a:lnTo>
                          <a:lnTo>
                            <a:pt x="1" y="950"/>
                          </a:lnTo>
                          <a:lnTo>
                            <a:pt x="1828" y="950"/>
                          </a:lnTo>
                          <a:lnTo>
                            <a:pt x="1894" y="945"/>
                          </a:lnTo>
                          <a:lnTo>
                            <a:pt x="1957" y="930"/>
                          </a:lnTo>
                          <a:lnTo>
                            <a:pt x="2040" y="906"/>
                          </a:lnTo>
                          <a:lnTo>
                            <a:pt x="2117" y="877"/>
                          </a:lnTo>
                          <a:lnTo>
                            <a:pt x="2185" y="847"/>
                          </a:lnTo>
                          <a:lnTo>
                            <a:pt x="2262" y="815"/>
                          </a:lnTo>
                          <a:lnTo>
                            <a:pt x="2341" y="781"/>
                          </a:lnTo>
                          <a:lnTo>
                            <a:pt x="2431" y="745"/>
                          </a:lnTo>
                          <a:lnTo>
                            <a:pt x="2504" y="720"/>
                          </a:lnTo>
                          <a:lnTo>
                            <a:pt x="2571" y="702"/>
                          </a:lnTo>
                          <a:lnTo>
                            <a:pt x="2664" y="686"/>
                          </a:lnTo>
                          <a:lnTo>
                            <a:pt x="2742" y="680"/>
                          </a:lnTo>
                          <a:lnTo>
                            <a:pt x="2821" y="686"/>
                          </a:lnTo>
                          <a:lnTo>
                            <a:pt x="2915" y="702"/>
                          </a:lnTo>
                          <a:lnTo>
                            <a:pt x="2983" y="720"/>
                          </a:lnTo>
                          <a:lnTo>
                            <a:pt x="3056" y="745"/>
                          </a:lnTo>
                          <a:lnTo>
                            <a:pt x="3149" y="781"/>
                          </a:lnTo>
                          <a:lnTo>
                            <a:pt x="3229" y="815"/>
                          </a:lnTo>
                          <a:lnTo>
                            <a:pt x="3306" y="847"/>
                          </a:lnTo>
                          <a:lnTo>
                            <a:pt x="3372" y="876"/>
                          </a:lnTo>
                          <a:lnTo>
                            <a:pt x="3448" y="905"/>
                          </a:lnTo>
                          <a:lnTo>
                            <a:pt x="3519" y="929"/>
                          </a:lnTo>
                          <a:lnTo>
                            <a:pt x="3589" y="945"/>
                          </a:lnTo>
                          <a:lnTo>
                            <a:pt x="3647" y="950"/>
                          </a:lnTo>
                          <a:lnTo>
                            <a:pt x="3730" y="951"/>
                          </a:lnTo>
                          <a:lnTo>
                            <a:pt x="5427" y="951"/>
                          </a:lnTo>
                          <a:lnTo>
                            <a:pt x="5427" y="90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</p:grpSp>
              <p:sp>
                <p:nvSpPr>
                  <p:cNvPr id="155" name="Freeform 100">
                    <a:extLst>
                      <a:ext uri="{FF2B5EF4-FFF2-40B4-BE49-F238E27FC236}">
                        <a16:creationId xmlns:a16="http://schemas.microsoft.com/office/drawing/2014/main" id="{CC5B7451-2A13-68ED-F8BA-A157AACF46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17" y="2129"/>
                    <a:ext cx="1271" cy="319"/>
                  </a:xfrm>
                  <a:custGeom>
                    <a:avLst/>
                    <a:gdLst>
                      <a:gd name="T0" fmla="*/ 0 w 5438"/>
                      <a:gd name="T1" fmla="*/ 0 h 1366"/>
                      <a:gd name="T2" fmla="*/ 1271 w 5438"/>
                      <a:gd name="T3" fmla="*/ 0 h 1366"/>
                      <a:gd name="T4" fmla="*/ 1271 w 5438"/>
                      <a:gd name="T5" fmla="*/ 319 h 1366"/>
                      <a:gd name="T6" fmla="*/ 0 w 5438"/>
                      <a:gd name="T7" fmla="*/ 319 h 1366"/>
                      <a:gd name="T8" fmla="*/ 0 w 5438"/>
                      <a:gd name="T9" fmla="*/ 0 h 1366"/>
                      <a:gd name="T10" fmla="*/ 0 w 5438"/>
                      <a:gd name="T11" fmla="*/ 0 h 136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438" h="1366">
                        <a:moveTo>
                          <a:pt x="0" y="0"/>
                        </a:moveTo>
                        <a:lnTo>
                          <a:pt x="5438" y="0"/>
                        </a:lnTo>
                        <a:lnTo>
                          <a:pt x="5438" y="1366"/>
                        </a:lnTo>
                        <a:lnTo>
                          <a:pt x="0" y="1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156" name="Freeform 101">
                    <a:extLst>
                      <a:ext uri="{FF2B5EF4-FFF2-40B4-BE49-F238E27FC236}">
                        <a16:creationId xmlns:a16="http://schemas.microsoft.com/office/drawing/2014/main" id="{FDBADB57-480E-A413-D4B1-A90C2B0967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12" y="2140"/>
                    <a:ext cx="1281" cy="329"/>
                  </a:xfrm>
                  <a:custGeom>
                    <a:avLst/>
                    <a:gdLst>
                      <a:gd name="T0" fmla="*/ 1271 w 5481"/>
                      <a:gd name="T1" fmla="*/ 319 h 1410"/>
                      <a:gd name="T2" fmla="*/ 10 w 5481"/>
                      <a:gd name="T3" fmla="*/ 319 h 1410"/>
                      <a:gd name="T4" fmla="*/ 10 w 5481"/>
                      <a:gd name="T5" fmla="*/ 10 h 1410"/>
                      <a:gd name="T6" fmla="*/ 5 w 5481"/>
                      <a:gd name="T7" fmla="*/ 0 h 1410"/>
                      <a:gd name="T8" fmla="*/ 0 w 5481"/>
                      <a:gd name="T9" fmla="*/ 0 h 1410"/>
                      <a:gd name="T10" fmla="*/ 0 w 5481"/>
                      <a:gd name="T11" fmla="*/ 329 h 1410"/>
                      <a:gd name="T12" fmla="*/ 1281 w 5481"/>
                      <a:gd name="T13" fmla="*/ 329 h 1410"/>
                      <a:gd name="T14" fmla="*/ 1271 w 5481"/>
                      <a:gd name="T15" fmla="*/ 319 h 141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5481" h="1410">
                        <a:moveTo>
                          <a:pt x="5438" y="1366"/>
                        </a:moveTo>
                        <a:lnTo>
                          <a:pt x="44" y="1366"/>
                        </a:lnTo>
                        <a:lnTo>
                          <a:pt x="44" y="44"/>
                        </a:lnTo>
                        <a:lnTo>
                          <a:pt x="22" y="0"/>
                        </a:lnTo>
                        <a:lnTo>
                          <a:pt x="0" y="1"/>
                        </a:lnTo>
                        <a:lnTo>
                          <a:pt x="1" y="1410"/>
                        </a:lnTo>
                        <a:lnTo>
                          <a:pt x="5481" y="1408"/>
                        </a:lnTo>
                        <a:lnTo>
                          <a:pt x="5438" y="136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157" name="Freeform 102">
                    <a:extLst>
                      <a:ext uri="{FF2B5EF4-FFF2-40B4-BE49-F238E27FC236}">
                        <a16:creationId xmlns:a16="http://schemas.microsoft.com/office/drawing/2014/main" id="{52058906-40C8-2ED5-7497-0D4658B384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17" y="2254"/>
                    <a:ext cx="1271" cy="211"/>
                  </a:xfrm>
                  <a:custGeom>
                    <a:avLst/>
                    <a:gdLst>
                      <a:gd name="T0" fmla="*/ 0 w 5438"/>
                      <a:gd name="T1" fmla="*/ 211 h 906"/>
                      <a:gd name="T2" fmla="*/ 1271 w 5438"/>
                      <a:gd name="T3" fmla="*/ 211 h 906"/>
                      <a:gd name="T4" fmla="*/ 1271 w 5438"/>
                      <a:gd name="T5" fmla="*/ 0 h 906"/>
                      <a:gd name="T6" fmla="*/ 1263 w 5438"/>
                      <a:gd name="T7" fmla="*/ 0 h 906"/>
                      <a:gd name="T8" fmla="*/ 1243 w 5438"/>
                      <a:gd name="T9" fmla="*/ 0 h 906"/>
                      <a:gd name="T10" fmla="*/ 1212 w 5438"/>
                      <a:gd name="T11" fmla="*/ 0 h 906"/>
                      <a:gd name="T12" fmla="*/ 1172 w 5438"/>
                      <a:gd name="T13" fmla="*/ 0 h 906"/>
                      <a:gd name="T14" fmla="*/ 1127 w 5438"/>
                      <a:gd name="T15" fmla="*/ 0 h 906"/>
                      <a:gd name="T16" fmla="*/ 1078 w 5438"/>
                      <a:gd name="T17" fmla="*/ 0 h 906"/>
                      <a:gd name="T18" fmla="*/ 1029 w 5438"/>
                      <a:gd name="T19" fmla="*/ 0 h 906"/>
                      <a:gd name="T20" fmla="*/ 980 w 5438"/>
                      <a:gd name="T21" fmla="*/ 0 h 906"/>
                      <a:gd name="T22" fmla="*/ 935 w 5438"/>
                      <a:gd name="T23" fmla="*/ 0 h 906"/>
                      <a:gd name="T24" fmla="*/ 897 w 5438"/>
                      <a:gd name="T25" fmla="*/ 0 h 906"/>
                      <a:gd name="T26" fmla="*/ 867 w 5438"/>
                      <a:gd name="T27" fmla="*/ 0 h 906"/>
                      <a:gd name="T28" fmla="*/ 847 w 5438"/>
                      <a:gd name="T29" fmla="*/ 0 h 906"/>
                      <a:gd name="T30" fmla="*/ 834 w 5438"/>
                      <a:gd name="T31" fmla="*/ 1 h 906"/>
                      <a:gd name="T32" fmla="*/ 819 w 5438"/>
                      <a:gd name="T33" fmla="*/ 5 h 906"/>
                      <a:gd name="T34" fmla="*/ 804 w 5438"/>
                      <a:gd name="T35" fmla="*/ 10 h 906"/>
                      <a:gd name="T36" fmla="*/ 787 w 5438"/>
                      <a:gd name="T37" fmla="*/ 16 h 906"/>
                      <a:gd name="T38" fmla="*/ 769 w 5438"/>
                      <a:gd name="T39" fmla="*/ 24 h 906"/>
                      <a:gd name="T40" fmla="*/ 751 w 5438"/>
                      <a:gd name="T41" fmla="*/ 31 h 906"/>
                      <a:gd name="T42" fmla="*/ 733 w 5438"/>
                      <a:gd name="T43" fmla="*/ 39 h 906"/>
                      <a:gd name="T44" fmla="*/ 714 w 5438"/>
                      <a:gd name="T45" fmla="*/ 47 h 906"/>
                      <a:gd name="T46" fmla="*/ 694 w 5438"/>
                      <a:gd name="T47" fmla="*/ 53 h 906"/>
                      <a:gd name="T48" fmla="*/ 675 w 5438"/>
                      <a:gd name="T49" fmla="*/ 58 h 906"/>
                      <a:gd name="T50" fmla="*/ 655 w 5438"/>
                      <a:gd name="T51" fmla="*/ 62 h 906"/>
                      <a:gd name="T52" fmla="*/ 636 w 5438"/>
                      <a:gd name="T53" fmla="*/ 63 h 906"/>
                      <a:gd name="T54" fmla="*/ 616 w 5438"/>
                      <a:gd name="T55" fmla="*/ 62 h 906"/>
                      <a:gd name="T56" fmla="*/ 597 w 5438"/>
                      <a:gd name="T57" fmla="*/ 58 h 906"/>
                      <a:gd name="T58" fmla="*/ 578 w 5438"/>
                      <a:gd name="T59" fmla="*/ 53 h 906"/>
                      <a:gd name="T60" fmla="*/ 559 w 5438"/>
                      <a:gd name="T61" fmla="*/ 47 h 906"/>
                      <a:gd name="T62" fmla="*/ 540 w 5438"/>
                      <a:gd name="T63" fmla="*/ 39 h 906"/>
                      <a:gd name="T64" fmla="*/ 522 w 5438"/>
                      <a:gd name="T65" fmla="*/ 31 h 906"/>
                      <a:gd name="T66" fmla="*/ 504 w 5438"/>
                      <a:gd name="T67" fmla="*/ 24 h 906"/>
                      <a:gd name="T68" fmla="*/ 486 w 5438"/>
                      <a:gd name="T69" fmla="*/ 16 h 906"/>
                      <a:gd name="T70" fmla="*/ 469 w 5438"/>
                      <a:gd name="T71" fmla="*/ 10 h 906"/>
                      <a:gd name="T72" fmla="*/ 452 w 5438"/>
                      <a:gd name="T73" fmla="*/ 5 h 906"/>
                      <a:gd name="T74" fmla="*/ 437 w 5438"/>
                      <a:gd name="T75" fmla="*/ 1 h 906"/>
                      <a:gd name="T76" fmla="*/ 422 w 5438"/>
                      <a:gd name="T77" fmla="*/ 0 h 906"/>
                      <a:gd name="T78" fmla="*/ 0 w 5438"/>
                      <a:gd name="T79" fmla="*/ 0 h 906"/>
                      <a:gd name="T80" fmla="*/ 0 w 5438"/>
                      <a:gd name="T81" fmla="*/ 211 h 906"/>
                      <a:gd name="T82" fmla="*/ 0 w 5438"/>
                      <a:gd name="T83" fmla="*/ 211 h 90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5438" h="906">
                        <a:moveTo>
                          <a:pt x="0" y="906"/>
                        </a:moveTo>
                        <a:lnTo>
                          <a:pt x="5438" y="906"/>
                        </a:lnTo>
                        <a:lnTo>
                          <a:pt x="5438" y="1"/>
                        </a:lnTo>
                        <a:lnTo>
                          <a:pt x="5405" y="0"/>
                        </a:lnTo>
                        <a:lnTo>
                          <a:pt x="5318" y="0"/>
                        </a:lnTo>
                        <a:lnTo>
                          <a:pt x="5185" y="0"/>
                        </a:lnTo>
                        <a:lnTo>
                          <a:pt x="5016" y="0"/>
                        </a:lnTo>
                        <a:lnTo>
                          <a:pt x="4822" y="0"/>
                        </a:lnTo>
                        <a:lnTo>
                          <a:pt x="4614" y="0"/>
                        </a:lnTo>
                        <a:lnTo>
                          <a:pt x="4401" y="0"/>
                        </a:lnTo>
                        <a:lnTo>
                          <a:pt x="4193" y="0"/>
                        </a:lnTo>
                        <a:lnTo>
                          <a:pt x="4002" y="0"/>
                        </a:lnTo>
                        <a:lnTo>
                          <a:pt x="3836" y="0"/>
                        </a:lnTo>
                        <a:lnTo>
                          <a:pt x="3708" y="0"/>
                        </a:lnTo>
                        <a:lnTo>
                          <a:pt x="3626" y="1"/>
                        </a:lnTo>
                        <a:lnTo>
                          <a:pt x="3567" y="6"/>
                        </a:lnTo>
                        <a:lnTo>
                          <a:pt x="3505" y="21"/>
                        </a:lnTo>
                        <a:lnTo>
                          <a:pt x="3438" y="43"/>
                        </a:lnTo>
                        <a:lnTo>
                          <a:pt x="3367" y="70"/>
                        </a:lnTo>
                        <a:lnTo>
                          <a:pt x="3292" y="103"/>
                        </a:lnTo>
                        <a:lnTo>
                          <a:pt x="3215" y="135"/>
                        </a:lnTo>
                        <a:lnTo>
                          <a:pt x="3135" y="168"/>
                        </a:lnTo>
                        <a:lnTo>
                          <a:pt x="3053" y="201"/>
                        </a:lnTo>
                        <a:lnTo>
                          <a:pt x="2970" y="228"/>
                        </a:lnTo>
                        <a:lnTo>
                          <a:pt x="2886" y="250"/>
                        </a:lnTo>
                        <a:lnTo>
                          <a:pt x="2803" y="265"/>
                        </a:lnTo>
                        <a:lnTo>
                          <a:pt x="2720" y="271"/>
                        </a:lnTo>
                        <a:lnTo>
                          <a:pt x="2637" y="265"/>
                        </a:lnTo>
                        <a:lnTo>
                          <a:pt x="2556" y="250"/>
                        </a:lnTo>
                        <a:lnTo>
                          <a:pt x="2473" y="228"/>
                        </a:lnTo>
                        <a:lnTo>
                          <a:pt x="2391" y="201"/>
                        </a:lnTo>
                        <a:lnTo>
                          <a:pt x="2311" y="168"/>
                        </a:lnTo>
                        <a:lnTo>
                          <a:pt x="2232" y="135"/>
                        </a:lnTo>
                        <a:lnTo>
                          <a:pt x="2155" y="103"/>
                        </a:lnTo>
                        <a:lnTo>
                          <a:pt x="2080" y="70"/>
                        </a:lnTo>
                        <a:lnTo>
                          <a:pt x="2006" y="43"/>
                        </a:lnTo>
                        <a:lnTo>
                          <a:pt x="1936" y="21"/>
                        </a:lnTo>
                        <a:lnTo>
                          <a:pt x="1869" y="6"/>
                        </a:lnTo>
                        <a:lnTo>
                          <a:pt x="1804" y="1"/>
                        </a:lnTo>
                        <a:lnTo>
                          <a:pt x="0" y="1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158" name="Freeform 103">
                    <a:extLst>
                      <a:ext uri="{FF2B5EF4-FFF2-40B4-BE49-F238E27FC236}">
                        <a16:creationId xmlns:a16="http://schemas.microsoft.com/office/drawing/2014/main" id="{16815A56-E9CB-949D-014C-C6D24FE9AA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12" y="2247"/>
                    <a:ext cx="1269" cy="222"/>
                  </a:xfrm>
                  <a:custGeom>
                    <a:avLst/>
                    <a:gdLst>
                      <a:gd name="T0" fmla="*/ 1269 w 5427"/>
                      <a:gd name="T1" fmla="*/ 0 h 950"/>
                      <a:gd name="T2" fmla="*/ 872 w 5427"/>
                      <a:gd name="T3" fmla="*/ 0 h 950"/>
                      <a:gd name="T4" fmla="*/ 853 w 5427"/>
                      <a:gd name="T5" fmla="*/ 0 h 950"/>
                      <a:gd name="T6" fmla="*/ 839 w 5427"/>
                      <a:gd name="T7" fmla="*/ 1 h 950"/>
                      <a:gd name="T8" fmla="*/ 823 w 5427"/>
                      <a:gd name="T9" fmla="*/ 5 h 950"/>
                      <a:gd name="T10" fmla="*/ 806 w 5427"/>
                      <a:gd name="T11" fmla="*/ 11 h 950"/>
                      <a:gd name="T12" fmla="*/ 788 w 5427"/>
                      <a:gd name="T13" fmla="*/ 18 h 950"/>
                      <a:gd name="T14" fmla="*/ 773 w 5427"/>
                      <a:gd name="T15" fmla="*/ 24 h 950"/>
                      <a:gd name="T16" fmla="*/ 755 w 5427"/>
                      <a:gd name="T17" fmla="*/ 32 h 950"/>
                      <a:gd name="T18" fmla="*/ 736 w 5427"/>
                      <a:gd name="T19" fmla="*/ 40 h 950"/>
                      <a:gd name="T20" fmla="*/ 715 w 5427"/>
                      <a:gd name="T21" fmla="*/ 48 h 950"/>
                      <a:gd name="T22" fmla="*/ 698 w 5427"/>
                      <a:gd name="T23" fmla="*/ 54 h 950"/>
                      <a:gd name="T24" fmla="*/ 682 w 5427"/>
                      <a:gd name="T25" fmla="*/ 58 h 950"/>
                      <a:gd name="T26" fmla="*/ 660 w 5427"/>
                      <a:gd name="T27" fmla="*/ 62 h 950"/>
                      <a:gd name="T28" fmla="*/ 641 w 5427"/>
                      <a:gd name="T29" fmla="*/ 63 h 950"/>
                      <a:gd name="T30" fmla="*/ 623 w 5427"/>
                      <a:gd name="T31" fmla="*/ 62 h 950"/>
                      <a:gd name="T32" fmla="*/ 601 w 5427"/>
                      <a:gd name="T33" fmla="*/ 58 h 950"/>
                      <a:gd name="T34" fmla="*/ 586 w 5427"/>
                      <a:gd name="T35" fmla="*/ 54 h 950"/>
                      <a:gd name="T36" fmla="*/ 568 w 5427"/>
                      <a:gd name="T37" fmla="*/ 48 h 950"/>
                      <a:gd name="T38" fmla="*/ 547 w 5427"/>
                      <a:gd name="T39" fmla="*/ 40 h 950"/>
                      <a:gd name="T40" fmla="*/ 529 w 5427"/>
                      <a:gd name="T41" fmla="*/ 32 h 950"/>
                      <a:gd name="T42" fmla="*/ 511 w 5427"/>
                      <a:gd name="T43" fmla="*/ 24 h 950"/>
                      <a:gd name="T44" fmla="*/ 495 w 5427"/>
                      <a:gd name="T45" fmla="*/ 17 h 950"/>
                      <a:gd name="T46" fmla="*/ 477 w 5427"/>
                      <a:gd name="T47" fmla="*/ 11 h 950"/>
                      <a:gd name="T48" fmla="*/ 458 w 5427"/>
                      <a:gd name="T49" fmla="*/ 5 h 950"/>
                      <a:gd name="T50" fmla="*/ 443 w 5427"/>
                      <a:gd name="T51" fmla="*/ 1 h 950"/>
                      <a:gd name="T52" fmla="*/ 427 w 5427"/>
                      <a:gd name="T53" fmla="*/ 0 h 950"/>
                      <a:gd name="T54" fmla="*/ 0 w 5427"/>
                      <a:gd name="T55" fmla="*/ 0 h 950"/>
                      <a:gd name="T56" fmla="*/ 0 w 5427"/>
                      <a:gd name="T57" fmla="*/ 222 h 950"/>
                      <a:gd name="T58" fmla="*/ 5 w 5427"/>
                      <a:gd name="T59" fmla="*/ 222 h 950"/>
                      <a:gd name="T60" fmla="*/ 10 w 5427"/>
                      <a:gd name="T61" fmla="*/ 212 h 950"/>
                      <a:gd name="T62" fmla="*/ 10 w 5427"/>
                      <a:gd name="T63" fmla="*/ 11 h 950"/>
                      <a:gd name="T64" fmla="*/ 427 w 5427"/>
                      <a:gd name="T65" fmla="*/ 11 h 950"/>
                      <a:gd name="T66" fmla="*/ 441 w 5427"/>
                      <a:gd name="T67" fmla="*/ 12 h 950"/>
                      <a:gd name="T68" fmla="*/ 458 w 5427"/>
                      <a:gd name="T69" fmla="*/ 15 h 950"/>
                      <a:gd name="T70" fmla="*/ 471 w 5427"/>
                      <a:gd name="T71" fmla="*/ 20 h 950"/>
                      <a:gd name="T72" fmla="*/ 488 w 5427"/>
                      <a:gd name="T73" fmla="*/ 26 h 950"/>
                      <a:gd name="T74" fmla="*/ 507 w 5427"/>
                      <a:gd name="T75" fmla="*/ 34 h 950"/>
                      <a:gd name="T76" fmla="*/ 525 w 5427"/>
                      <a:gd name="T77" fmla="*/ 42 h 950"/>
                      <a:gd name="T78" fmla="*/ 544 w 5427"/>
                      <a:gd name="T79" fmla="*/ 49 h 950"/>
                      <a:gd name="T80" fmla="*/ 560 w 5427"/>
                      <a:gd name="T81" fmla="*/ 56 h 950"/>
                      <a:gd name="T82" fmla="*/ 581 w 5427"/>
                      <a:gd name="T83" fmla="*/ 63 h 950"/>
                      <a:gd name="T84" fmla="*/ 604 w 5427"/>
                      <a:gd name="T85" fmla="*/ 69 h 950"/>
                      <a:gd name="T86" fmla="*/ 621 w 5427"/>
                      <a:gd name="T87" fmla="*/ 72 h 950"/>
                      <a:gd name="T88" fmla="*/ 642 w 5427"/>
                      <a:gd name="T89" fmla="*/ 74 h 950"/>
                      <a:gd name="T90" fmla="*/ 662 w 5427"/>
                      <a:gd name="T91" fmla="*/ 72 h 950"/>
                      <a:gd name="T92" fmla="*/ 678 w 5427"/>
                      <a:gd name="T93" fmla="*/ 69 h 950"/>
                      <a:gd name="T94" fmla="*/ 702 w 5427"/>
                      <a:gd name="T95" fmla="*/ 63 h 950"/>
                      <a:gd name="T96" fmla="*/ 724 w 5427"/>
                      <a:gd name="T97" fmla="*/ 56 h 950"/>
                      <a:gd name="T98" fmla="*/ 740 w 5427"/>
                      <a:gd name="T99" fmla="*/ 49 h 950"/>
                      <a:gd name="T100" fmla="*/ 759 w 5427"/>
                      <a:gd name="T101" fmla="*/ 42 h 950"/>
                      <a:gd name="T102" fmla="*/ 777 w 5427"/>
                      <a:gd name="T103" fmla="*/ 34 h 950"/>
                      <a:gd name="T104" fmla="*/ 796 w 5427"/>
                      <a:gd name="T105" fmla="*/ 26 h 950"/>
                      <a:gd name="T106" fmla="*/ 812 w 5427"/>
                      <a:gd name="T107" fmla="*/ 19 h 950"/>
                      <a:gd name="T108" fmla="*/ 827 w 5427"/>
                      <a:gd name="T109" fmla="*/ 15 h 950"/>
                      <a:gd name="T110" fmla="*/ 839 w 5427"/>
                      <a:gd name="T111" fmla="*/ 12 h 950"/>
                      <a:gd name="T112" fmla="*/ 853 w 5427"/>
                      <a:gd name="T113" fmla="*/ 11 h 950"/>
                      <a:gd name="T114" fmla="*/ 872 w 5427"/>
                      <a:gd name="T115" fmla="*/ 10 h 950"/>
                      <a:gd name="T116" fmla="*/ 1269 w 5427"/>
                      <a:gd name="T117" fmla="*/ 10 h 950"/>
                      <a:gd name="T118" fmla="*/ 1269 w 5427"/>
                      <a:gd name="T119" fmla="*/ 0 h 95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5427" h="950">
                        <a:moveTo>
                          <a:pt x="5427" y="0"/>
                        </a:moveTo>
                        <a:lnTo>
                          <a:pt x="3730" y="0"/>
                        </a:lnTo>
                        <a:lnTo>
                          <a:pt x="3647" y="1"/>
                        </a:lnTo>
                        <a:lnTo>
                          <a:pt x="3589" y="6"/>
                        </a:lnTo>
                        <a:lnTo>
                          <a:pt x="3519" y="22"/>
                        </a:lnTo>
                        <a:lnTo>
                          <a:pt x="3448" y="46"/>
                        </a:lnTo>
                        <a:lnTo>
                          <a:pt x="3372" y="75"/>
                        </a:lnTo>
                        <a:lnTo>
                          <a:pt x="3306" y="104"/>
                        </a:lnTo>
                        <a:lnTo>
                          <a:pt x="3229" y="136"/>
                        </a:lnTo>
                        <a:lnTo>
                          <a:pt x="3149" y="170"/>
                        </a:lnTo>
                        <a:lnTo>
                          <a:pt x="3056" y="206"/>
                        </a:lnTo>
                        <a:lnTo>
                          <a:pt x="2983" y="231"/>
                        </a:lnTo>
                        <a:lnTo>
                          <a:pt x="2915" y="249"/>
                        </a:lnTo>
                        <a:lnTo>
                          <a:pt x="2821" y="265"/>
                        </a:lnTo>
                        <a:lnTo>
                          <a:pt x="2742" y="271"/>
                        </a:lnTo>
                        <a:lnTo>
                          <a:pt x="2664" y="265"/>
                        </a:lnTo>
                        <a:lnTo>
                          <a:pt x="2571" y="249"/>
                        </a:lnTo>
                        <a:lnTo>
                          <a:pt x="2504" y="231"/>
                        </a:lnTo>
                        <a:lnTo>
                          <a:pt x="2431" y="206"/>
                        </a:lnTo>
                        <a:lnTo>
                          <a:pt x="2341" y="170"/>
                        </a:lnTo>
                        <a:lnTo>
                          <a:pt x="2262" y="136"/>
                        </a:lnTo>
                        <a:lnTo>
                          <a:pt x="2185" y="104"/>
                        </a:lnTo>
                        <a:lnTo>
                          <a:pt x="2117" y="74"/>
                        </a:lnTo>
                        <a:lnTo>
                          <a:pt x="2040" y="45"/>
                        </a:lnTo>
                        <a:lnTo>
                          <a:pt x="1957" y="21"/>
                        </a:lnTo>
                        <a:lnTo>
                          <a:pt x="1894" y="6"/>
                        </a:lnTo>
                        <a:lnTo>
                          <a:pt x="1828" y="1"/>
                        </a:lnTo>
                        <a:lnTo>
                          <a:pt x="1" y="1"/>
                        </a:lnTo>
                        <a:lnTo>
                          <a:pt x="0" y="949"/>
                        </a:lnTo>
                        <a:lnTo>
                          <a:pt x="22" y="950"/>
                        </a:lnTo>
                        <a:lnTo>
                          <a:pt x="44" y="906"/>
                        </a:lnTo>
                        <a:lnTo>
                          <a:pt x="44" y="45"/>
                        </a:lnTo>
                        <a:lnTo>
                          <a:pt x="1825" y="45"/>
                        </a:lnTo>
                        <a:lnTo>
                          <a:pt x="1887" y="50"/>
                        </a:lnTo>
                        <a:lnTo>
                          <a:pt x="1959" y="65"/>
                        </a:lnTo>
                        <a:lnTo>
                          <a:pt x="2016" y="84"/>
                        </a:lnTo>
                        <a:lnTo>
                          <a:pt x="2087" y="111"/>
                        </a:lnTo>
                        <a:lnTo>
                          <a:pt x="2169" y="145"/>
                        </a:lnTo>
                        <a:lnTo>
                          <a:pt x="2246" y="178"/>
                        </a:lnTo>
                        <a:lnTo>
                          <a:pt x="2325" y="211"/>
                        </a:lnTo>
                        <a:lnTo>
                          <a:pt x="2394" y="239"/>
                        </a:lnTo>
                        <a:lnTo>
                          <a:pt x="2485" y="270"/>
                        </a:lnTo>
                        <a:lnTo>
                          <a:pt x="2585" y="295"/>
                        </a:lnTo>
                        <a:lnTo>
                          <a:pt x="2655" y="309"/>
                        </a:lnTo>
                        <a:lnTo>
                          <a:pt x="2744" y="315"/>
                        </a:lnTo>
                        <a:lnTo>
                          <a:pt x="2830" y="309"/>
                        </a:lnTo>
                        <a:lnTo>
                          <a:pt x="2901" y="295"/>
                        </a:lnTo>
                        <a:lnTo>
                          <a:pt x="3002" y="270"/>
                        </a:lnTo>
                        <a:lnTo>
                          <a:pt x="3095" y="239"/>
                        </a:lnTo>
                        <a:lnTo>
                          <a:pt x="3165" y="211"/>
                        </a:lnTo>
                        <a:lnTo>
                          <a:pt x="3245" y="178"/>
                        </a:lnTo>
                        <a:lnTo>
                          <a:pt x="3322" y="145"/>
                        </a:lnTo>
                        <a:lnTo>
                          <a:pt x="3406" y="110"/>
                        </a:lnTo>
                        <a:lnTo>
                          <a:pt x="3473" y="83"/>
                        </a:lnTo>
                        <a:lnTo>
                          <a:pt x="3535" y="64"/>
                        </a:lnTo>
                        <a:lnTo>
                          <a:pt x="3589" y="50"/>
                        </a:lnTo>
                        <a:lnTo>
                          <a:pt x="3649" y="45"/>
                        </a:lnTo>
                        <a:lnTo>
                          <a:pt x="3730" y="44"/>
                        </a:lnTo>
                        <a:lnTo>
                          <a:pt x="5427" y="44"/>
                        </a:lnTo>
                        <a:lnTo>
                          <a:pt x="542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grpSp>
                <p:nvGrpSpPr>
                  <p:cNvPr id="159" name="Group 104">
                    <a:extLst>
                      <a:ext uri="{FF2B5EF4-FFF2-40B4-BE49-F238E27FC236}">
                        <a16:creationId xmlns:a16="http://schemas.microsoft.com/office/drawing/2014/main" id="{66E24EB5-F674-1758-1950-B67440B46E7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92" y="1994"/>
                    <a:ext cx="434" cy="307"/>
                    <a:chOff x="1656" y="1924"/>
                    <a:chExt cx="929" cy="657"/>
                  </a:xfrm>
                </p:grpSpPr>
                <p:sp>
                  <p:nvSpPr>
                    <p:cNvPr id="182" name="Freeform 105">
                      <a:extLst>
                        <a:ext uri="{FF2B5EF4-FFF2-40B4-BE49-F238E27FC236}">
                          <a16:creationId xmlns:a16="http://schemas.microsoft.com/office/drawing/2014/main" id="{B77A2755-4B3F-2218-B5E2-4B2C62857A4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67" y="1935"/>
                      <a:ext cx="907" cy="636"/>
                    </a:xfrm>
                    <a:custGeom>
                      <a:avLst/>
                      <a:gdLst>
                        <a:gd name="T0" fmla="*/ 1 w 1814"/>
                        <a:gd name="T1" fmla="*/ 636 h 1271"/>
                        <a:gd name="T2" fmla="*/ 0 w 1814"/>
                        <a:gd name="T3" fmla="*/ 0 h 1271"/>
                        <a:gd name="T4" fmla="*/ 137 w 1814"/>
                        <a:gd name="T5" fmla="*/ 1 h 1271"/>
                        <a:gd name="T6" fmla="*/ 137 w 1814"/>
                        <a:gd name="T7" fmla="*/ 95 h 1271"/>
                        <a:gd name="T8" fmla="*/ 907 w 1814"/>
                        <a:gd name="T9" fmla="*/ 95 h 1271"/>
                        <a:gd name="T10" fmla="*/ 907 w 1814"/>
                        <a:gd name="T11" fmla="*/ 541 h 1271"/>
                        <a:gd name="T12" fmla="*/ 137 w 1814"/>
                        <a:gd name="T13" fmla="*/ 541 h 1271"/>
                        <a:gd name="T14" fmla="*/ 137 w 1814"/>
                        <a:gd name="T15" fmla="*/ 636 h 1271"/>
                        <a:gd name="T16" fmla="*/ 1 w 1814"/>
                        <a:gd name="T17" fmla="*/ 636 h 1271"/>
                        <a:gd name="T18" fmla="*/ 1 w 1814"/>
                        <a:gd name="T19" fmla="*/ 636 h 127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1814" h="1271">
                          <a:moveTo>
                            <a:pt x="1" y="1271"/>
                          </a:moveTo>
                          <a:lnTo>
                            <a:pt x="0" y="0"/>
                          </a:lnTo>
                          <a:lnTo>
                            <a:pt x="274" y="1"/>
                          </a:lnTo>
                          <a:lnTo>
                            <a:pt x="274" y="190"/>
                          </a:lnTo>
                          <a:lnTo>
                            <a:pt x="1814" y="190"/>
                          </a:lnTo>
                          <a:lnTo>
                            <a:pt x="1814" y="1082"/>
                          </a:lnTo>
                          <a:lnTo>
                            <a:pt x="274" y="1082"/>
                          </a:lnTo>
                          <a:lnTo>
                            <a:pt x="274" y="1271"/>
                          </a:lnTo>
                          <a:lnTo>
                            <a:pt x="1" y="1271"/>
                          </a:lnTo>
                          <a:close/>
                        </a:path>
                      </a:pathLst>
                    </a:custGeom>
                    <a:solidFill>
                      <a:srgbClr val="CC663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83" name="Freeform 106">
                      <a:extLst>
                        <a:ext uri="{FF2B5EF4-FFF2-40B4-BE49-F238E27FC236}">
                          <a16:creationId xmlns:a16="http://schemas.microsoft.com/office/drawing/2014/main" id="{26D15106-9461-5E22-EFC2-B100DCB1DD5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56" y="1924"/>
                      <a:ext cx="158" cy="647"/>
                    </a:xfrm>
                    <a:custGeom>
                      <a:avLst/>
                      <a:gdLst>
                        <a:gd name="T0" fmla="*/ 0 w 317"/>
                        <a:gd name="T1" fmla="*/ 647 h 1293"/>
                        <a:gd name="T2" fmla="*/ 22 w 317"/>
                        <a:gd name="T3" fmla="*/ 647 h 1293"/>
                        <a:gd name="T4" fmla="*/ 21 w 317"/>
                        <a:gd name="T5" fmla="*/ 22 h 1293"/>
                        <a:gd name="T6" fmla="*/ 137 w 317"/>
                        <a:gd name="T7" fmla="*/ 23 h 1293"/>
                        <a:gd name="T8" fmla="*/ 158 w 317"/>
                        <a:gd name="T9" fmla="*/ 1 h 1293"/>
                        <a:gd name="T10" fmla="*/ 0 w 317"/>
                        <a:gd name="T11" fmla="*/ 0 h 1293"/>
                        <a:gd name="T12" fmla="*/ 0 w 317"/>
                        <a:gd name="T13" fmla="*/ 647 h 1293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317" h="1293">
                          <a:moveTo>
                            <a:pt x="1" y="1293"/>
                          </a:moveTo>
                          <a:lnTo>
                            <a:pt x="45" y="1293"/>
                          </a:lnTo>
                          <a:lnTo>
                            <a:pt x="43" y="44"/>
                          </a:lnTo>
                          <a:lnTo>
                            <a:pt x="274" y="45"/>
                          </a:lnTo>
                          <a:lnTo>
                            <a:pt x="317" y="1"/>
                          </a:lnTo>
                          <a:lnTo>
                            <a:pt x="0" y="0"/>
                          </a:lnTo>
                          <a:lnTo>
                            <a:pt x="1" y="129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84" name="Freeform 107">
                      <a:extLst>
                        <a:ext uri="{FF2B5EF4-FFF2-40B4-BE49-F238E27FC236}">
                          <a16:creationId xmlns:a16="http://schemas.microsoft.com/office/drawing/2014/main" id="{B8C8BA0E-95C5-82B6-B43E-7084DF6FBEC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93" y="1925"/>
                      <a:ext cx="792" cy="561"/>
                    </a:xfrm>
                    <a:custGeom>
                      <a:avLst/>
                      <a:gdLst>
                        <a:gd name="T0" fmla="*/ 0 w 1584"/>
                        <a:gd name="T1" fmla="*/ 22 h 1124"/>
                        <a:gd name="T2" fmla="*/ 0 w 1584"/>
                        <a:gd name="T3" fmla="*/ 116 h 1124"/>
                        <a:gd name="T4" fmla="*/ 771 w 1584"/>
                        <a:gd name="T5" fmla="*/ 116 h 1124"/>
                        <a:gd name="T6" fmla="*/ 771 w 1584"/>
                        <a:gd name="T7" fmla="*/ 540 h 1124"/>
                        <a:gd name="T8" fmla="*/ 792 w 1584"/>
                        <a:gd name="T9" fmla="*/ 561 h 1124"/>
                        <a:gd name="T10" fmla="*/ 792 w 1584"/>
                        <a:gd name="T11" fmla="*/ 94 h 1124"/>
                        <a:gd name="T12" fmla="*/ 22 w 1584"/>
                        <a:gd name="T13" fmla="*/ 94 h 1124"/>
                        <a:gd name="T14" fmla="*/ 22 w 1584"/>
                        <a:gd name="T15" fmla="*/ 0 h 1124"/>
                        <a:gd name="T16" fmla="*/ 0 w 1584"/>
                        <a:gd name="T17" fmla="*/ 22 h 112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0" t="0" r="r" b="b"/>
                      <a:pathLst>
                        <a:path w="1584" h="1124">
                          <a:moveTo>
                            <a:pt x="0" y="44"/>
                          </a:moveTo>
                          <a:lnTo>
                            <a:pt x="0" y="232"/>
                          </a:lnTo>
                          <a:lnTo>
                            <a:pt x="1541" y="233"/>
                          </a:lnTo>
                          <a:lnTo>
                            <a:pt x="1541" y="1081"/>
                          </a:lnTo>
                          <a:lnTo>
                            <a:pt x="1584" y="1124"/>
                          </a:lnTo>
                          <a:lnTo>
                            <a:pt x="1583" y="189"/>
                          </a:lnTo>
                          <a:lnTo>
                            <a:pt x="44" y="189"/>
                          </a:lnTo>
                          <a:lnTo>
                            <a:pt x="43" y="0"/>
                          </a:lnTo>
                          <a:lnTo>
                            <a:pt x="0" y="4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85" name="Freeform 108">
                      <a:extLst>
                        <a:ext uri="{FF2B5EF4-FFF2-40B4-BE49-F238E27FC236}">
                          <a16:creationId xmlns:a16="http://schemas.microsoft.com/office/drawing/2014/main" id="{537334C9-AEA3-4398-2BE2-4B45DCF1504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56" y="2465"/>
                      <a:ext cx="929" cy="116"/>
                    </a:xfrm>
                    <a:custGeom>
                      <a:avLst/>
                      <a:gdLst>
                        <a:gd name="T0" fmla="*/ 907 w 1857"/>
                        <a:gd name="T1" fmla="*/ 0 h 233"/>
                        <a:gd name="T2" fmla="*/ 137 w 1857"/>
                        <a:gd name="T3" fmla="*/ 0 h 233"/>
                        <a:gd name="T4" fmla="*/ 137 w 1857"/>
                        <a:gd name="T5" fmla="*/ 94 h 233"/>
                        <a:gd name="T6" fmla="*/ 21 w 1857"/>
                        <a:gd name="T7" fmla="*/ 94 h 233"/>
                        <a:gd name="T8" fmla="*/ 0 w 1857"/>
                        <a:gd name="T9" fmla="*/ 105 h 233"/>
                        <a:gd name="T10" fmla="*/ 1 w 1857"/>
                        <a:gd name="T11" fmla="*/ 116 h 233"/>
                        <a:gd name="T12" fmla="*/ 159 w 1857"/>
                        <a:gd name="T13" fmla="*/ 116 h 233"/>
                        <a:gd name="T14" fmla="*/ 159 w 1857"/>
                        <a:gd name="T15" fmla="*/ 22 h 233"/>
                        <a:gd name="T16" fmla="*/ 929 w 1857"/>
                        <a:gd name="T17" fmla="*/ 21 h 233"/>
                        <a:gd name="T18" fmla="*/ 907 w 1857"/>
                        <a:gd name="T19" fmla="*/ 0 h 233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1857" h="233">
                          <a:moveTo>
                            <a:pt x="1814" y="0"/>
                          </a:moveTo>
                          <a:lnTo>
                            <a:pt x="274" y="0"/>
                          </a:lnTo>
                          <a:lnTo>
                            <a:pt x="273" y="189"/>
                          </a:lnTo>
                          <a:lnTo>
                            <a:pt x="42" y="189"/>
                          </a:lnTo>
                          <a:lnTo>
                            <a:pt x="0" y="211"/>
                          </a:lnTo>
                          <a:lnTo>
                            <a:pt x="1" y="233"/>
                          </a:lnTo>
                          <a:lnTo>
                            <a:pt x="317" y="232"/>
                          </a:lnTo>
                          <a:lnTo>
                            <a:pt x="317" y="44"/>
                          </a:lnTo>
                          <a:lnTo>
                            <a:pt x="1857" y="43"/>
                          </a:lnTo>
                          <a:lnTo>
                            <a:pt x="181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86" name="Freeform 109">
                      <a:extLst>
                        <a:ext uri="{FF2B5EF4-FFF2-40B4-BE49-F238E27FC236}">
                          <a16:creationId xmlns:a16="http://schemas.microsoft.com/office/drawing/2014/main" id="{4D1B7FED-D7FA-ABE6-3086-F2EBFF0976E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67" y="2189"/>
                      <a:ext cx="907" cy="136"/>
                    </a:xfrm>
                    <a:custGeom>
                      <a:avLst/>
                      <a:gdLst>
                        <a:gd name="T0" fmla="*/ 0 w 1814"/>
                        <a:gd name="T1" fmla="*/ 136 h 272"/>
                        <a:gd name="T2" fmla="*/ 907 w 1814"/>
                        <a:gd name="T3" fmla="*/ 136 h 272"/>
                        <a:gd name="T4" fmla="*/ 907 w 1814"/>
                        <a:gd name="T5" fmla="*/ 0 h 272"/>
                        <a:gd name="T6" fmla="*/ 0 w 1814"/>
                        <a:gd name="T7" fmla="*/ 0 h 272"/>
                        <a:gd name="T8" fmla="*/ 0 w 1814"/>
                        <a:gd name="T9" fmla="*/ 136 h 272"/>
                        <a:gd name="T10" fmla="*/ 0 w 1814"/>
                        <a:gd name="T11" fmla="*/ 136 h 272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814" h="272">
                          <a:moveTo>
                            <a:pt x="0" y="272"/>
                          </a:moveTo>
                          <a:lnTo>
                            <a:pt x="1814" y="272"/>
                          </a:lnTo>
                          <a:lnTo>
                            <a:pt x="1814" y="0"/>
                          </a:lnTo>
                          <a:lnTo>
                            <a:pt x="0" y="0"/>
                          </a:lnTo>
                          <a:lnTo>
                            <a:pt x="0" y="27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87" name="Freeform 110">
                      <a:extLst>
                        <a:ext uri="{FF2B5EF4-FFF2-40B4-BE49-F238E27FC236}">
                          <a16:creationId xmlns:a16="http://schemas.microsoft.com/office/drawing/2014/main" id="{323ECFAB-5A30-2E2B-02EB-8CF625769AF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67" y="2179"/>
                      <a:ext cx="918" cy="157"/>
                    </a:xfrm>
                    <a:custGeom>
                      <a:avLst/>
                      <a:gdLst>
                        <a:gd name="T0" fmla="*/ 0 w 1836"/>
                        <a:gd name="T1" fmla="*/ 135 h 314"/>
                        <a:gd name="T2" fmla="*/ 0 w 1836"/>
                        <a:gd name="T3" fmla="*/ 157 h 314"/>
                        <a:gd name="T4" fmla="*/ 918 w 1836"/>
                        <a:gd name="T5" fmla="*/ 157 h 314"/>
                        <a:gd name="T6" fmla="*/ 918 w 1836"/>
                        <a:gd name="T7" fmla="*/ 0 h 314"/>
                        <a:gd name="T8" fmla="*/ 897 w 1836"/>
                        <a:gd name="T9" fmla="*/ 21 h 314"/>
                        <a:gd name="T10" fmla="*/ 897 w 1836"/>
                        <a:gd name="T11" fmla="*/ 135 h 314"/>
                        <a:gd name="T12" fmla="*/ 0 w 1836"/>
                        <a:gd name="T13" fmla="*/ 135 h 314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1836" h="314">
                          <a:moveTo>
                            <a:pt x="0" y="270"/>
                          </a:moveTo>
                          <a:lnTo>
                            <a:pt x="0" y="314"/>
                          </a:lnTo>
                          <a:lnTo>
                            <a:pt x="1835" y="314"/>
                          </a:lnTo>
                          <a:lnTo>
                            <a:pt x="1836" y="0"/>
                          </a:lnTo>
                          <a:lnTo>
                            <a:pt x="1793" y="42"/>
                          </a:lnTo>
                          <a:lnTo>
                            <a:pt x="1793" y="270"/>
                          </a:lnTo>
                          <a:lnTo>
                            <a:pt x="0" y="27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88" name="Freeform 111">
                      <a:extLst>
                        <a:ext uri="{FF2B5EF4-FFF2-40B4-BE49-F238E27FC236}">
                          <a16:creationId xmlns:a16="http://schemas.microsoft.com/office/drawing/2014/main" id="{6608349F-08DE-F043-508C-EC5A5FB579D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56" y="2178"/>
                      <a:ext cx="929" cy="158"/>
                    </a:xfrm>
                    <a:custGeom>
                      <a:avLst/>
                      <a:gdLst>
                        <a:gd name="T0" fmla="*/ 929 w 1858"/>
                        <a:gd name="T1" fmla="*/ 1 h 316"/>
                        <a:gd name="T2" fmla="*/ 1 w 1858"/>
                        <a:gd name="T3" fmla="*/ 0 h 316"/>
                        <a:gd name="T4" fmla="*/ 0 w 1858"/>
                        <a:gd name="T5" fmla="*/ 158 h 316"/>
                        <a:gd name="T6" fmla="*/ 11 w 1858"/>
                        <a:gd name="T7" fmla="*/ 158 h 316"/>
                        <a:gd name="T8" fmla="*/ 22 w 1858"/>
                        <a:gd name="T9" fmla="*/ 136 h 316"/>
                        <a:gd name="T10" fmla="*/ 22 w 1858"/>
                        <a:gd name="T11" fmla="*/ 22 h 316"/>
                        <a:gd name="T12" fmla="*/ 908 w 1858"/>
                        <a:gd name="T13" fmla="*/ 22 h 316"/>
                        <a:gd name="T14" fmla="*/ 929 w 1858"/>
                        <a:gd name="T15" fmla="*/ 1 h 31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1858" h="316">
                          <a:moveTo>
                            <a:pt x="1858" y="2"/>
                          </a:moveTo>
                          <a:lnTo>
                            <a:pt x="1" y="0"/>
                          </a:lnTo>
                          <a:lnTo>
                            <a:pt x="0" y="315"/>
                          </a:lnTo>
                          <a:lnTo>
                            <a:pt x="22" y="316"/>
                          </a:lnTo>
                          <a:lnTo>
                            <a:pt x="43" y="272"/>
                          </a:lnTo>
                          <a:lnTo>
                            <a:pt x="43" y="44"/>
                          </a:lnTo>
                          <a:lnTo>
                            <a:pt x="1815" y="44"/>
                          </a:lnTo>
                          <a:lnTo>
                            <a:pt x="1858" y="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</p:grpSp>
              <p:grpSp>
                <p:nvGrpSpPr>
                  <p:cNvPr id="160" name="Group 112">
                    <a:extLst>
                      <a:ext uri="{FF2B5EF4-FFF2-40B4-BE49-F238E27FC236}">
                        <a16:creationId xmlns:a16="http://schemas.microsoft.com/office/drawing/2014/main" id="{B8B9E539-9A25-4525-4A41-139C3FE140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79" y="1995"/>
                    <a:ext cx="433" cy="306"/>
                    <a:chOff x="4837" y="1925"/>
                    <a:chExt cx="927" cy="656"/>
                  </a:xfrm>
                </p:grpSpPr>
                <p:sp>
                  <p:nvSpPr>
                    <p:cNvPr id="175" name="Freeform 113">
                      <a:extLst>
                        <a:ext uri="{FF2B5EF4-FFF2-40B4-BE49-F238E27FC236}">
                          <a16:creationId xmlns:a16="http://schemas.microsoft.com/office/drawing/2014/main" id="{57F56AC5-42C1-7FEA-BCF0-4234051F66C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848" y="1936"/>
                      <a:ext cx="905" cy="635"/>
                    </a:xfrm>
                    <a:custGeom>
                      <a:avLst/>
                      <a:gdLst>
                        <a:gd name="T0" fmla="*/ 905 w 1810"/>
                        <a:gd name="T1" fmla="*/ 634 h 1270"/>
                        <a:gd name="T2" fmla="*/ 905 w 1810"/>
                        <a:gd name="T3" fmla="*/ 0 h 1270"/>
                        <a:gd name="T4" fmla="*/ 769 w 1810"/>
                        <a:gd name="T5" fmla="*/ 0 h 1270"/>
                        <a:gd name="T6" fmla="*/ 769 w 1810"/>
                        <a:gd name="T7" fmla="*/ 95 h 1270"/>
                        <a:gd name="T8" fmla="*/ 0 w 1810"/>
                        <a:gd name="T9" fmla="*/ 95 h 1270"/>
                        <a:gd name="T10" fmla="*/ 0 w 1810"/>
                        <a:gd name="T11" fmla="*/ 542 h 1270"/>
                        <a:gd name="T12" fmla="*/ 769 w 1810"/>
                        <a:gd name="T13" fmla="*/ 541 h 1270"/>
                        <a:gd name="T14" fmla="*/ 769 w 1810"/>
                        <a:gd name="T15" fmla="*/ 635 h 1270"/>
                        <a:gd name="T16" fmla="*/ 905 w 1810"/>
                        <a:gd name="T17" fmla="*/ 634 h 1270"/>
                        <a:gd name="T18" fmla="*/ 905 w 1810"/>
                        <a:gd name="T19" fmla="*/ 634 h 1270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1810" h="1270">
                          <a:moveTo>
                            <a:pt x="1809" y="1268"/>
                          </a:moveTo>
                          <a:lnTo>
                            <a:pt x="1810" y="0"/>
                          </a:lnTo>
                          <a:lnTo>
                            <a:pt x="1538" y="0"/>
                          </a:lnTo>
                          <a:lnTo>
                            <a:pt x="1538" y="189"/>
                          </a:lnTo>
                          <a:lnTo>
                            <a:pt x="0" y="189"/>
                          </a:lnTo>
                          <a:lnTo>
                            <a:pt x="0" y="1083"/>
                          </a:lnTo>
                          <a:lnTo>
                            <a:pt x="1538" y="1082"/>
                          </a:lnTo>
                          <a:lnTo>
                            <a:pt x="1538" y="1270"/>
                          </a:lnTo>
                          <a:lnTo>
                            <a:pt x="1809" y="1268"/>
                          </a:lnTo>
                          <a:close/>
                        </a:path>
                      </a:pathLst>
                    </a:custGeom>
                    <a:solidFill>
                      <a:srgbClr val="CC663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76" name="Freeform 114">
                      <a:extLst>
                        <a:ext uri="{FF2B5EF4-FFF2-40B4-BE49-F238E27FC236}">
                          <a16:creationId xmlns:a16="http://schemas.microsoft.com/office/drawing/2014/main" id="{BFA3990D-9BEC-31A7-4D99-98E8D89B8C5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607" y="1925"/>
                      <a:ext cx="157" cy="644"/>
                    </a:xfrm>
                    <a:custGeom>
                      <a:avLst/>
                      <a:gdLst>
                        <a:gd name="T0" fmla="*/ 135 w 315"/>
                        <a:gd name="T1" fmla="*/ 644 h 1290"/>
                        <a:gd name="T2" fmla="*/ 157 w 315"/>
                        <a:gd name="T3" fmla="*/ 644 h 1290"/>
                        <a:gd name="T4" fmla="*/ 157 w 315"/>
                        <a:gd name="T5" fmla="*/ 1 h 1290"/>
                        <a:gd name="T6" fmla="*/ 0 w 315"/>
                        <a:gd name="T7" fmla="*/ 0 h 1290"/>
                        <a:gd name="T8" fmla="*/ 21 w 315"/>
                        <a:gd name="T9" fmla="*/ 22 h 1290"/>
                        <a:gd name="T10" fmla="*/ 135 w 315"/>
                        <a:gd name="T11" fmla="*/ 22 h 1290"/>
                        <a:gd name="T12" fmla="*/ 135 w 315"/>
                        <a:gd name="T13" fmla="*/ 644 h 1290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315" h="1290">
                          <a:moveTo>
                            <a:pt x="270" y="1290"/>
                          </a:moveTo>
                          <a:lnTo>
                            <a:pt x="314" y="1290"/>
                          </a:lnTo>
                          <a:lnTo>
                            <a:pt x="315" y="2"/>
                          </a:lnTo>
                          <a:lnTo>
                            <a:pt x="0" y="0"/>
                          </a:lnTo>
                          <a:lnTo>
                            <a:pt x="43" y="44"/>
                          </a:lnTo>
                          <a:lnTo>
                            <a:pt x="271" y="44"/>
                          </a:lnTo>
                          <a:lnTo>
                            <a:pt x="270" y="129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77" name="Freeform 115">
                      <a:extLst>
                        <a:ext uri="{FF2B5EF4-FFF2-40B4-BE49-F238E27FC236}">
                          <a16:creationId xmlns:a16="http://schemas.microsoft.com/office/drawing/2014/main" id="{885DE944-BBC8-6056-D8E3-59446874B5C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837" y="1925"/>
                      <a:ext cx="791" cy="563"/>
                    </a:xfrm>
                    <a:custGeom>
                      <a:avLst/>
                      <a:gdLst>
                        <a:gd name="T0" fmla="*/ 770 w 1582"/>
                        <a:gd name="T1" fmla="*/ 0 h 1127"/>
                        <a:gd name="T2" fmla="*/ 769 w 1582"/>
                        <a:gd name="T3" fmla="*/ 94 h 1127"/>
                        <a:gd name="T4" fmla="*/ 1 w 1582"/>
                        <a:gd name="T5" fmla="*/ 94 h 1127"/>
                        <a:gd name="T6" fmla="*/ 0 w 1582"/>
                        <a:gd name="T7" fmla="*/ 563 h 1127"/>
                        <a:gd name="T8" fmla="*/ 22 w 1582"/>
                        <a:gd name="T9" fmla="*/ 542 h 1127"/>
                        <a:gd name="T10" fmla="*/ 22 w 1582"/>
                        <a:gd name="T11" fmla="*/ 116 h 1127"/>
                        <a:gd name="T12" fmla="*/ 791 w 1582"/>
                        <a:gd name="T13" fmla="*/ 116 h 1127"/>
                        <a:gd name="T14" fmla="*/ 791 w 1582"/>
                        <a:gd name="T15" fmla="*/ 22 h 1127"/>
                        <a:gd name="T16" fmla="*/ 770 w 1582"/>
                        <a:gd name="T17" fmla="*/ 0 h 1127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0" t="0" r="r" b="b"/>
                      <a:pathLst>
                        <a:path w="1582" h="1127">
                          <a:moveTo>
                            <a:pt x="1539" y="0"/>
                          </a:moveTo>
                          <a:lnTo>
                            <a:pt x="1538" y="189"/>
                          </a:lnTo>
                          <a:lnTo>
                            <a:pt x="1" y="189"/>
                          </a:lnTo>
                          <a:lnTo>
                            <a:pt x="0" y="1127"/>
                          </a:lnTo>
                          <a:lnTo>
                            <a:pt x="43" y="1084"/>
                          </a:lnTo>
                          <a:lnTo>
                            <a:pt x="43" y="233"/>
                          </a:lnTo>
                          <a:lnTo>
                            <a:pt x="1582" y="232"/>
                          </a:lnTo>
                          <a:lnTo>
                            <a:pt x="1582" y="44"/>
                          </a:lnTo>
                          <a:lnTo>
                            <a:pt x="1539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78" name="Freeform 116">
                      <a:extLst>
                        <a:ext uri="{FF2B5EF4-FFF2-40B4-BE49-F238E27FC236}">
                          <a16:creationId xmlns:a16="http://schemas.microsoft.com/office/drawing/2014/main" id="{374D6621-FD0C-8BEF-C374-7743B0EB53A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837" y="2466"/>
                      <a:ext cx="926" cy="115"/>
                    </a:xfrm>
                    <a:custGeom>
                      <a:avLst/>
                      <a:gdLst>
                        <a:gd name="T0" fmla="*/ 0 w 1853"/>
                        <a:gd name="T1" fmla="*/ 22 h 232"/>
                        <a:gd name="T2" fmla="*/ 769 w 1853"/>
                        <a:gd name="T3" fmla="*/ 22 h 232"/>
                        <a:gd name="T4" fmla="*/ 769 w 1853"/>
                        <a:gd name="T5" fmla="*/ 115 h 232"/>
                        <a:gd name="T6" fmla="*/ 925 w 1853"/>
                        <a:gd name="T7" fmla="*/ 114 h 232"/>
                        <a:gd name="T8" fmla="*/ 926 w 1853"/>
                        <a:gd name="T9" fmla="*/ 103 h 232"/>
                        <a:gd name="T10" fmla="*/ 905 w 1853"/>
                        <a:gd name="T11" fmla="*/ 92 h 232"/>
                        <a:gd name="T12" fmla="*/ 791 w 1853"/>
                        <a:gd name="T13" fmla="*/ 93 h 232"/>
                        <a:gd name="T14" fmla="*/ 790 w 1853"/>
                        <a:gd name="T15" fmla="*/ 0 h 232"/>
                        <a:gd name="T16" fmla="*/ 21 w 1853"/>
                        <a:gd name="T17" fmla="*/ 1 h 232"/>
                        <a:gd name="T18" fmla="*/ 0 w 1853"/>
                        <a:gd name="T19" fmla="*/ 22 h 23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1853" h="232">
                          <a:moveTo>
                            <a:pt x="0" y="45"/>
                          </a:moveTo>
                          <a:lnTo>
                            <a:pt x="1538" y="44"/>
                          </a:lnTo>
                          <a:lnTo>
                            <a:pt x="1538" y="232"/>
                          </a:lnTo>
                          <a:lnTo>
                            <a:pt x="1851" y="230"/>
                          </a:lnTo>
                          <a:lnTo>
                            <a:pt x="1853" y="208"/>
                          </a:lnTo>
                          <a:lnTo>
                            <a:pt x="1810" y="186"/>
                          </a:lnTo>
                          <a:lnTo>
                            <a:pt x="1582" y="188"/>
                          </a:lnTo>
                          <a:lnTo>
                            <a:pt x="1581" y="0"/>
                          </a:lnTo>
                          <a:lnTo>
                            <a:pt x="43" y="2"/>
                          </a:lnTo>
                          <a:lnTo>
                            <a:pt x="0" y="4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79" name="Freeform 117">
                      <a:extLst>
                        <a:ext uri="{FF2B5EF4-FFF2-40B4-BE49-F238E27FC236}">
                          <a16:creationId xmlns:a16="http://schemas.microsoft.com/office/drawing/2014/main" id="{79DD582D-3A2D-A2D1-36E0-FA5D1AA47C0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848" y="2189"/>
                      <a:ext cx="905" cy="136"/>
                    </a:xfrm>
                    <a:custGeom>
                      <a:avLst/>
                      <a:gdLst>
                        <a:gd name="T0" fmla="*/ 0 w 1811"/>
                        <a:gd name="T1" fmla="*/ 136 h 272"/>
                        <a:gd name="T2" fmla="*/ 904 w 1811"/>
                        <a:gd name="T3" fmla="*/ 136 h 272"/>
                        <a:gd name="T4" fmla="*/ 905 w 1811"/>
                        <a:gd name="T5" fmla="*/ 0 h 272"/>
                        <a:gd name="T6" fmla="*/ 0 w 1811"/>
                        <a:gd name="T7" fmla="*/ 0 h 272"/>
                        <a:gd name="T8" fmla="*/ 0 w 1811"/>
                        <a:gd name="T9" fmla="*/ 136 h 272"/>
                        <a:gd name="T10" fmla="*/ 0 w 1811"/>
                        <a:gd name="T11" fmla="*/ 136 h 272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811" h="272">
                          <a:moveTo>
                            <a:pt x="0" y="272"/>
                          </a:moveTo>
                          <a:lnTo>
                            <a:pt x="1809" y="272"/>
                          </a:lnTo>
                          <a:lnTo>
                            <a:pt x="1811" y="0"/>
                          </a:lnTo>
                          <a:lnTo>
                            <a:pt x="0" y="0"/>
                          </a:lnTo>
                          <a:lnTo>
                            <a:pt x="0" y="27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80" name="Freeform 118">
                      <a:extLst>
                        <a:ext uri="{FF2B5EF4-FFF2-40B4-BE49-F238E27FC236}">
                          <a16:creationId xmlns:a16="http://schemas.microsoft.com/office/drawing/2014/main" id="{01B2DF7C-8B51-985F-4599-82111B72E7C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848" y="2179"/>
                      <a:ext cx="916" cy="157"/>
                    </a:xfrm>
                    <a:custGeom>
                      <a:avLst/>
                      <a:gdLst>
                        <a:gd name="T0" fmla="*/ 0 w 1833"/>
                        <a:gd name="T1" fmla="*/ 135 h 314"/>
                        <a:gd name="T2" fmla="*/ 0 w 1833"/>
                        <a:gd name="T3" fmla="*/ 157 h 314"/>
                        <a:gd name="T4" fmla="*/ 914 w 1833"/>
                        <a:gd name="T5" fmla="*/ 157 h 314"/>
                        <a:gd name="T6" fmla="*/ 916 w 1833"/>
                        <a:gd name="T7" fmla="*/ 0 h 314"/>
                        <a:gd name="T8" fmla="*/ 894 w 1833"/>
                        <a:gd name="T9" fmla="*/ 21 h 314"/>
                        <a:gd name="T10" fmla="*/ 894 w 1833"/>
                        <a:gd name="T11" fmla="*/ 135 h 314"/>
                        <a:gd name="T12" fmla="*/ 0 w 1833"/>
                        <a:gd name="T13" fmla="*/ 135 h 314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1833" h="314">
                          <a:moveTo>
                            <a:pt x="0" y="270"/>
                          </a:moveTo>
                          <a:lnTo>
                            <a:pt x="0" y="314"/>
                          </a:lnTo>
                          <a:lnTo>
                            <a:pt x="1829" y="314"/>
                          </a:lnTo>
                          <a:lnTo>
                            <a:pt x="1833" y="0"/>
                          </a:lnTo>
                          <a:lnTo>
                            <a:pt x="1789" y="42"/>
                          </a:lnTo>
                          <a:lnTo>
                            <a:pt x="1788" y="270"/>
                          </a:lnTo>
                          <a:lnTo>
                            <a:pt x="0" y="27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81" name="Freeform 119">
                      <a:extLst>
                        <a:ext uri="{FF2B5EF4-FFF2-40B4-BE49-F238E27FC236}">
                          <a16:creationId xmlns:a16="http://schemas.microsoft.com/office/drawing/2014/main" id="{B12AAEA0-6CAA-3AFF-84D9-A7B51806FA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837" y="2178"/>
                      <a:ext cx="927" cy="158"/>
                    </a:xfrm>
                    <a:custGeom>
                      <a:avLst/>
                      <a:gdLst>
                        <a:gd name="T0" fmla="*/ 927 w 1855"/>
                        <a:gd name="T1" fmla="*/ 1 h 316"/>
                        <a:gd name="T2" fmla="*/ 0 w 1855"/>
                        <a:gd name="T3" fmla="*/ 0 h 316"/>
                        <a:gd name="T4" fmla="*/ 0 w 1855"/>
                        <a:gd name="T5" fmla="*/ 158 h 316"/>
                        <a:gd name="T6" fmla="*/ 11 w 1855"/>
                        <a:gd name="T7" fmla="*/ 158 h 316"/>
                        <a:gd name="T8" fmla="*/ 21 w 1855"/>
                        <a:gd name="T9" fmla="*/ 136 h 316"/>
                        <a:gd name="T10" fmla="*/ 21 w 1855"/>
                        <a:gd name="T11" fmla="*/ 22 h 316"/>
                        <a:gd name="T12" fmla="*/ 905 w 1855"/>
                        <a:gd name="T13" fmla="*/ 22 h 316"/>
                        <a:gd name="T14" fmla="*/ 927 w 1855"/>
                        <a:gd name="T15" fmla="*/ 1 h 31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1855" h="316">
                          <a:moveTo>
                            <a:pt x="1855" y="2"/>
                          </a:moveTo>
                          <a:lnTo>
                            <a:pt x="1" y="0"/>
                          </a:lnTo>
                          <a:lnTo>
                            <a:pt x="0" y="315"/>
                          </a:lnTo>
                          <a:lnTo>
                            <a:pt x="22" y="316"/>
                          </a:lnTo>
                          <a:lnTo>
                            <a:pt x="43" y="272"/>
                          </a:lnTo>
                          <a:lnTo>
                            <a:pt x="43" y="44"/>
                          </a:lnTo>
                          <a:lnTo>
                            <a:pt x="1811" y="44"/>
                          </a:lnTo>
                          <a:lnTo>
                            <a:pt x="1855" y="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</p:grpSp>
              <p:grpSp>
                <p:nvGrpSpPr>
                  <p:cNvPr id="161" name="Group 120">
                    <a:extLst>
                      <a:ext uri="{FF2B5EF4-FFF2-40B4-BE49-F238E27FC236}">
                        <a16:creationId xmlns:a16="http://schemas.microsoft.com/office/drawing/2014/main" id="{A8CD97FD-968D-5E38-CA86-EAB09DD489E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23" y="1834"/>
                    <a:ext cx="1054" cy="627"/>
                    <a:chOff x="2584" y="1577"/>
                    <a:chExt cx="2256" cy="1342"/>
                  </a:xfrm>
                </p:grpSpPr>
                <p:sp>
                  <p:nvSpPr>
                    <p:cNvPr id="172" name="Freeform 121">
                      <a:extLst>
                        <a:ext uri="{FF2B5EF4-FFF2-40B4-BE49-F238E27FC236}">
                          <a16:creationId xmlns:a16="http://schemas.microsoft.com/office/drawing/2014/main" id="{78DA1987-AD30-AFEC-EB1C-50669CF2CD3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4" y="2031"/>
                      <a:ext cx="2256" cy="435"/>
                    </a:xfrm>
                    <a:custGeom>
                      <a:avLst/>
                      <a:gdLst>
                        <a:gd name="T0" fmla="*/ 0 w 3625"/>
                        <a:gd name="T1" fmla="*/ 435 h 923"/>
                        <a:gd name="T2" fmla="*/ 2256 w 3625"/>
                        <a:gd name="T3" fmla="*/ 435 h 923"/>
                        <a:gd name="T4" fmla="*/ 2256 w 3625"/>
                        <a:gd name="T5" fmla="*/ 0 h 923"/>
                        <a:gd name="T6" fmla="*/ 0 w 3625"/>
                        <a:gd name="T7" fmla="*/ 0 h 923"/>
                        <a:gd name="T8" fmla="*/ 0 w 3625"/>
                        <a:gd name="T9" fmla="*/ 435 h 923"/>
                        <a:gd name="T10" fmla="*/ 0 w 3625"/>
                        <a:gd name="T11" fmla="*/ 435 h 92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3625" h="923">
                          <a:moveTo>
                            <a:pt x="0" y="923"/>
                          </a:moveTo>
                          <a:lnTo>
                            <a:pt x="3625" y="923"/>
                          </a:lnTo>
                          <a:lnTo>
                            <a:pt x="3625" y="0"/>
                          </a:lnTo>
                          <a:lnTo>
                            <a:pt x="0" y="0"/>
                          </a:lnTo>
                          <a:lnTo>
                            <a:pt x="0" y="923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73" name="Freeform 122">
                      <a:extLst>
                        <a:ext uri="{FF2B5EF4-FFF2-40B4-BE49-F238E27FC236}">
                          <a16:creationId xmlns:a16="http://schemas.microsoft.com/office/drawing/2014/main" id="{46E95CBB-86E3-94EA-E67F-9120CD9A4EC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40" y="2466"/>
                      <a:ext cx="96" cy="453"/>
                    </a:xfrm>
                    <a:custGeom>
                      <a:avLst/>
                      <a:gdLst>
                        <a:gd name="T0" fmla="*/ 0 w 3625"/>
                        <a:gd name="T1" fmla="*/ 453 h 923"/>
                        <a:gd name="T2" fmla="*/ 96 w 3625"/>
                        <a:gd name="T3" fmla="*/ 453 h 923"/>
                        <a:gd name="T4" fmla="*/ 96 w 3625"/>
                        <a:gd name="T5" fmla="*/ 0 h 923"/>
                        <a:gd name="T6" fmla="*/ 0 w 3625"/>
                        <a:gd name="T7" fmla="*/ 0 h 923"/>
                        <a:gd name="T8" fmla="*/ 0 w 3625"/>
                        <a:gd name="T9" fmla="*/ 453 h 923"/>
                        <a:gd name="T10" fmla="*/ 0 w 3625"/>
                        <a:gd name="T11" fmla="*/ 453 h 92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3625" h="923">
                          <a:moveTo>
                            <a:pt x="0" y="923"/>
                          </a:moveTo>
                          <a:lnTo>
                            <a:pt x="3625" y="923"/>
                          </a:lnTo>
                          <a:lnTo>
                            <a:pt x="3625" y="0"/>
                          </a:lnTo>
                          <a:lnTo>
                            <a:pt x="0" y="0"/>
                          </a:lnTo>
                          <a:lnTo>
                            <a:pt x="0" y="923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74" name="Freeform 123">
                      <a:extLst>
                        <a:ext uri="{FF2B5EF4-FFF2-40B4-BE49-F238E27FC236}">
                          <a16:creationId xmlns:a16="http://schemas.microsoft.com/office/drawing/2014/main" id="{C7B5812F-8891-96A2-74EB-A8DFEE31F1F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704" y="1577"/>
                      <a:ext cx="96" cy="456"/>
                    </a:xfrm>
                    <a:custGeom>
                      <a:avLst/>
                      <a:gdLst>
                        <a:gd name="T0" fmla="*/ 0 w 3625"/>
                        <a:gd name="T1" fmla="*/ 456 h 923"/>
                        <a:gd name="T2" fmla="*/ 96 w 3625"/>
                        <a:gd name="T3" fmla="*/ 456 h 923"/>
                        <a:gd name="T4" fmla="*/ 96 w 3625"/>
                        <a:gd name="T5" fmla="*/ 0 h 923"/>
                        <a:gd name="T6" fmla="*/ 0 w 3625"/>
                        <a:gd name="T7" fmla="*/ 0 h 923"/>
                        <a:gd name="T8" fmla="*/ 0 w 3625"/>
                        <a:gd name="T9" fmla="*/ 456 h 923"/>
                        <a:gd name="T10" fmla="*/ 0 w 3625"/>
                        <a:gd name="T11" fmla="*/ 456 h 92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3625" h="923">
                          <a:moveTo>
                            <a:pt x="0" y="923"/>
                          </a:moveTo>
                          <a:lnTo>
                            <a:pt x="3625" y="923"/>
                          </a:lnTo>
                          <a:lnTo>
                            <a:pt x="3625" y="0"/>
                          </a:lnTo>
                          <a:lnTo>
                            <a:pt x="0" y="0"/>
                          </a:lnTo>
                          <a:lnTo>
                            <a:pt x="0" y="923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</p:grpSp>
              <p:grpSp>
                <p:nvGrpSpPr>
                  <p:cNvPr id="162" name="Group 124">
                    <a:extLst>
                      <a:ext uri="{FF2B5EF4-FFF2-40B4-BE49-F238E27FC236}">
                        <a16:creationId xmlns:a16="http://schemas.microsoft.com/office/drawing/2014/main" id="{5042A3DC-89C4-8259-5A1D-C22B91BB679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23" y="2039"/>
                    <a:ext cx="858" cy="219"/>
                    <a:chOff x="1973" y="3323"/>
                    <a:chExt cx="1835" cy="469"/>
                  </a:xfrm>
                </p:grpSpPr>
                <p:sp>
                  <p:nvSpPr>
                    <p:cNvPr id="163" name="Freeform 125">
                      <a:extLst>
                        <a:ext uri="{FF2B5EF4-FFF2-40B4-BE49-F238E27FC236}">
                          <a16:creationId xmlns:a16="http://schemas.microsoft.com/office/drawing/2014/main" id="{E767A9DE-E3D5-C697-DD1A-72872787E43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4" y="3334"/>
                      <a:ext cx="1813" cy="446"/>
                    </a:xfrm>
                    <a:custGeom>
                      <a:avLst/>
                      <a:gdLst>
                        <a:gd name="T0" fmla="*/ 0 w 3625"/>
                        <a:gd name="T1" fmla="*/ 446 h 892"/>
                        <a:gd name="T2" fmla="*/ 1813 w 3625"/>
                        <a:gd name="T3" fmla="*/ 446 h 892"/>
                        <a:gd name="T4" fmla="*/ 1813 w 3625"/>
                        <a:gd name="T5" fmla="*/ 0 h 892"/>
                        <a:gd name="T6" fmla="*/ 0 w 3625"/>
                        <a:gd name="T7" fmla="*/ 0 h 892"/>
                        <a:gd name="T8" fmla="*/ 0 w 3625"/>
                        <a:gd name="T9" fmla="*/ 446 h 892"/>
                        <a:gd name="T10" fmla="*/ 0 w 3625"/>
                        <a:gd name="T11" fmla="*/ 446 h 892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3625" h="892">
                          <a:moveTo>
                            <a:pt x="0" y="892"/>
                          </a:moveTo>
                          <a:lnTo>
                            <a:pt x="3625" y="892"/>
                          </a:lnTo>
                          <a:lnTo>
                            <a:pt x="3625" y="0"/>
                          </a:lnTo>
                          <a:lnTo>
                            <a:pt x="0" y="0"/>
                          </a:lnTo>
                          <a:lnTo>
                            <a:pt x="0" y="892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64" name="Freeform 126">
                      <a:extLst>
                        <a:ext uri="{FF2B5EF4-FFF2-40B4-BE49-F238E27FC236}">
                          <a16:creationId xmlns:a16="http://schemas.microsoft.com/office/drawing/2014/main" id="{C130B9A5-CCDE-6F6B-DF71-F69350108BD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4" y="3324"/>
                      <a:ext cx="1824" cy="467"/>
                    </a:xfrm>
                    <a:custGeom>
                      <a:avLst/>
                      <a:gdLst>
                        <a:gd name="T0" fmla="*/ 0 w 3647"/>
                        <a:gd name="T1" fmla="*/ 445 h 935"/>
                        <a:gd name="T2" fmla="*/ 0 w 3647"/>
                        <a:gd name="T3" fmla="*/ 467 h 935"/>
                        <a:gd name="T4" fmla="*/ 1823 w 3647"/>
                        <a:gd name="T5" fmla="*/ 467 h 935"/>
                        <a:gd name="T6" fmla="*/ 1824 w 3647"/>
                        <a:gd name="T7" fmla="*/ 0 h 935"/>
                        <a:gd name="T8" fmla="*/ 1802 w 3647"/>
                        <a:gd name="T9" fmla="*/ 21 h 935"/>
                        <a:gd name="T10" fmla="*/ 1802 w 3647"/>
                        <a:gd name="T11" fmla="*/ 445 h 935"/>
                        <a:gd name="T12" fmla="*/ 0 w 3647"/>
                        <a:gd name="T13" fmla="*/ 445 h 93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3647" h="935">
                          <a:moveTo>
                            <a:pt x="0" y="891"/>
                          </a:moveTo>
                          <a:lnTo>
                            <a:pt x="0" y="935"/>
                          </a:lnTo>
                          <a:lnTo>
                            <a:pt x="3646" y="935"/>
                          </a:lnTo>
                          <a:lnTo>
                            <a:pt x="3647" y="0"/>
                          </a:lnTo>
                          <a:lnTo>
                            <a:pt x="3604" y="43"/>
                          </a:lnTo>
                          <a:lnTo>
                            <a:pt x="3604" y="891"/>
                          </a:lnTo>
                          <a:lnTo>
                            <a:pt x="0" y="89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65" name="Freeform 127">
                      <a:extLst>
                        <a:ext uri="{FF2B5EF4-FFF2-40B4-BE49-F238E27FC236}">
                          <a16:creationId xmlns:a16="http://schemas.microsoft.com/office/drawing/2014/main" id="{10EDB822-F4CF-4EFF-13C4-8E388DB9F1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73" y="3323"/>
                      <a:ext cx="1835" cy="468"/>
                    </a:xfrm>
                    <a:custGeom>
                      <a:avLst/>
                      <a:gdLst>
                        <a:gd name="T0" fmla="*/ 1835 w 3669"/>
                        <a:gd name="T1" fmla="*/ 1 h 936"/>
                        <a:gd name="T2" fmla="*/ 1 w 3669"/>
                        <a:gd name="T3" fmla="*/ 0 h 936"/>
                        <a:gd name="T4" fmla="*/ 0 w 3669"/>
                        <a:gd name="T5" fmla="*/ 468 h 936"/>
                        <a:gd name="T6" fmla="*/ 11 w 3669"/>
                        <a:gd name="T7" fmla="*/ 468 h 936"/>
                        <a:gd name="T8" fmla="*/ 22 w 3669"/>
                        <a:gd name="T9" fmla="*/ 446 h 936"/>
                        <a:gd name="T10" fmla="*/ 22 w 3669"/>
                        <a:gd name="T11" fmla="*/ 22 h 936"/>
                        <a:gd name="T12" fmla="*/ 1813 w 3669"/>
                        <a:gd name="T13" fmla="*/ 22 h 936"/>
                        <a:gd name="T14" fmla="*/ 1835 w 3669"/>
                        <a:gd name="T15" fmla="*/ 1 h 9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3669" h="936">
                          <a:moveTo>
                            <a:pt x="3669" y="1"/>
                          </a:moveTo>
                          <a:lnTo>
                            <a:pt x="2" y="0"/>
                          </a:lnTo>
                          <a:lnTo>
                            <a:pt x="0" y="935"/>
                          </a:lnTo>
                          <a:lnTo>
                            <a:pt x="22" y="936"/>
                          </a:lnTo>
                          <a:lnTo>
                            <a:pt x="44" y="892"/>
                          </a:lnTo>
                          <a:lnTo>
                            <a:pt x="44" y="44"/>
                          </a:lnTo>
                          <a:lnTo>
                            <a:pt x="3626" y="44"/>
                          </a:lnTo>
                          <a:lnTo>
                            <a:pt x="3669" y="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66" name="Freeform 128">
                      <a:extLst>
                        <a:ext uri="{FF2B5EF4-FFF2-40B4-BE49-F238E27FC236}">
                          <a16:creationId xmlns:a16="http://schemas.microsoft.com/office/drawing/2014/main" id="{E9E080E1-5F20-CEA6-0690-3586C5231CF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4" y="3334"/>
                      <a:ext cx="1813" cy="69"/>
                    </a:xfrm>
                    <a:custGeom>
                      <a:avLst/>
                      <a:gdLst>
                        <a:gd name="T0" fmla="*/ 0 w 3625"/>
                        <a:gd name="T1" fmla="*/ 69 h 137"/>
                        <a:gd name="T2" fmla="*/ 1813 w 3625"/>
                        <a:gd name="T3" fmla="*/ 69 h 137"/>
                        <a:gd name="T4" fmla="*/ 1813 w 3625"/>
                        <a:gd name="T5" fmla="*/ 0 h 137"/>
                        <a:gd name="T6" fmla="*/ 0 w 3625"/>
                        <a:gd name="T7" fmla="*/ 0 h 137"/>
                        <a:gd name="T8" fmla="*/ 0 w 3625"/>
                        <a:gd name="T9" fmla="*/ 69 h 137"/>
                        <a:gd name="T10" fmla="*/ 0 w 3625"/>
                        <a:gd name="T11" fmla="*/ 69 h 137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3625" h="137">
                          <a:moveTo>
                            <a:pt x="0" y="137"/>
                          </a:moveTo>
                          <a:lnTo>
                            <a:pt x="3625" y="137"/>
                          </a:lnTo>
                          <a:lnTo>
                            <a:pt x="3625" y="0"/>
                          </a:lnTo>
                          <a:lnTo>
                            <a:pt x="0" y="0"/>
                          </a:lnTo>
                          <a:lnTo>
                            <a:pt x="0" y="137"/>
                          </a:lnTo>
                          <a:close/>
                        </a:path>
                      </a:pathLst>
                    </a:custGeom>
                    <a:solidFill>
                      <a:srgbClr val="7F7F7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67" name="Freeform 129">
                      <a:extLst>
                        <a:ext uri="{FF2B5EF4-FFF2-40B4-BE49-F238E27FC236}">
                          <a16:creationId xmlns:a16="http://schemas.microsoft.com/office/drawing/2014/main" id="{8D9B5B8A-8FC1-53B8-4EF8-0E5EB063102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4" y="3324"/>
                      <a:ext cx="1824" cy="90"/>
                    </a:xfrm>
                    <a:custGeom>
                      <a:avLst/>
                      <a:gdLst>
                        <a:gd name="T0" fmla="*/ 0 w 3647"/>
                        <a:gd name="T1" fmla="*/ 68 h 180"/>
                        <a:gd name="T2" fmla="*/ 0 w 3647"/>
                        <a:gd name="T3" fmla="*/ 90 h 180"/>
                        <a:gd name="T4" fmla="*/ 1823 w 3647"/>
                        <a:gd name="T5" fmla="*/ 90 h 180"/>
                        <a:gd name="T6" fmla="*/ 1824 w 3647"/>
                        <a:gd name="T7" fmla="*/ 0 h 180"/>
                        <a:gd name="T8" fmla="*/ 1802 w 3647"/>
                        <a:gd name="T9" fmla="*/ 22 h 180"/>
                        <a:gd name="T10" fmla="*/ 1802 w 3647"/>
                        <a:gd name="T11" fmla="*/ 68 h 180"/>
                        <a:gd name="T12" fmla="*/ 0 w 3647"/>
                        <a:gd name="T13" fmla="*/ 68 h 180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3647" h="180">
                          <a:moveTo>
                            <a:pt x="0" y="136"/>
                          </a:moveTo>
                          <a:lnTo>
                            <a:pt x="0" y="180"/>
                          </a:lnTo>
                          <a:lnTo>
                            <a:pt x="3646" y="180"/>
                          </a:lnTo>
                          <a:lnTo>
                            <a:pt x="3647" y="0"/>
                          </a:lnTo>
                          <a:lnTo>
                            <a:pt x="3604" y="43"/>
                          </a:lnTo>
                          <a:lnTo>
                            <a:pt x="3604" y="136"/>
                          </a:lnTo>
                          <a:lnTo>
                            <a:pt x="0" y="136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68" name="Freeform 130">
                      <a:extLst>
                        <a:ext uri="{FF2B5EF4-FFF2-40B4-BE49-F238E27FC236}">
                          <a16:creationId xmlns:a16="http://schemas.microsoft.com/office/drawing/2014/main" id="{7324294D-42FC-ED55-4425-C4A8CF7A119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73" y="3323"/>
                      <a:ext cx="1835" cy="91"/>
                    </a:xfrm>
                    <a:custGeom>
                      <a:avLst/>
                      <a:gdLst>
                        <a:gd name="T0" fmla="*/ 1835 w 3669"/>
                        <a:gd name="T1" fmla="*/ 1 h 181"/>
                        <a:gd name="T2" fmla="*/ 1 w 3669"/>
                        <a:gd name="T3" fmla="*/ 0 h 181"/>
                        <a:gd name="T4" fmla="*/ 0 w 3669"/>
                        <a:gd name="T5" fmla="*/ 90 h 181"/>
                        <a:gd name="T6" fmla="*/ 11 w 3669"/>
                        <a:gd name="T7" fmla="*/ 91 h 181"/>
                        <a:gd name="T8" fmla="*/ 22 w 3669"/>
                        <a:gd name="T9" fmla="*/ 69 h 181"/>
                        <a:gd name="T10" fmla="*/ 22 w 3669"/>
                        <a:gd name="T11" fmla="*/ 22 h 181"/>
                        <a:gd name="T12" fmla="*/ 1813 w 3669"/>
                        <a:gd name="T13" fmla="*/ 22 h 181"/>
                        <a:gd name="T14" fmla="*/ 1835 w 3669"/>
                        <a:gd name="T15" fmla="*/ 1 h 18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3669" h="181">
                          <a:moveTo>
                            <a:pt x="3669" y="1"/>
                          </a:moveTo>
                          <a:lnTo>
                            <a:pt x="2" y="0"/>
                          </a:lnTo>
                          <a:lnTo>
                            <a:pt x="0" y="180"/>
                          </a:lnTo>
                          <a:lnTo>
                            <a:pt x="22" y="181"/>
                          </a:lnTo>
                          <a:lnTo>
                            <a:pt x="44" y="137"/>
                          </a:lnTo>
                          <a:lnTo>
                            <a:pt x="44" y="44"/>
                          </a:lnTo>
                          <a:lnTo>
                            <a:pt x="3626" y="44"/>
                          </a:lnTo>
                          <a:lnTo>
                            <a:pt x="3669" y="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69" name="Freeform 131">
                      <a:extLst>
                        <a:ext uri="{FF2B5EF4-FFF2-40B4-BE49-F238E27FC236}">
                          <a16:creationId xmlns:a16="http://schemas.microsoft.com/office/drawing/2014/main" id="{88D767A6-2DE4-78A3-67E7-53E6AA83F9B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4" y="3711"/>
                      <a:ext cx="1813" cy="70"/>
                    </a:xfrm>
                    <a:custGeom>
                      <a:avLst/>
                      <a:gdLst>
                        <a:gd name="T0" fmla="*/ 0 w 3625"/>
                        <a:gd name="T1" fmla="*/ 70 h 138"/>
                        <a:gd name="T2" fmla="*/ 1813 w 3625"/>
                        <a:gd name="T3" fmla="*/ 70 h 138"/>
                        <a:gd name="T4" fmla="*/ 1813 w 3625"/>
                        <a:gd name="T5" fmla="*/ 0 h 138"/>
                        <a:gd name="T6" fmla="*/ 0 w 3625"/>
                        <a:gd name="T7" fmla="*/ 0 h 138"/>
                        <a:gd name="T8" fmla="*/ 0 w 3625"/>
                        <a:gd name="T9" fmla="*/ 70 h 138"/>
                        <a:gd name="T10" fmla="*/ 0 w 3625"/>
                        <a:gd name="T11" fmla="*/ 70 h 138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3625" h="138">
                          <a:moveTo>
                            <a:pt x="0" y="138"/>
                          </a:moveTo>
                          <a:lnTo>
                            <a:pt x="3625" y="138"/>
                          </a:lnTo>
                          <a:lnTo>
                            <a:pt x="3625" y="0"/>
                          </a:lnTo>
                          <a:lnTo>
                            <a:pt x="0" y="0"/>
                          </a:lnTo>
                          <a:lnTo>
                            <a:pt x="0" y="138"/>
                          </a:lnTo>
                          <a:close/>
                        </a:path>
                      </a:pathLst>
                    </a:custGeom>
                    <a:solidFill>
                      <a:srgbClr val="7F7F7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70" name="Freeform 132">
                      <a:extLst>
                        <a:ext uri="{FF2B5EF4-FFF2-40B4-BE49-F238E27FC236}">
                          <a16:creationId xmlns:a16="http://schemas.microsoft.com/office/drawing/2014/main" id="{EBA7C9B9-008A-9AC4-E2F7-D4540C29A22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84" y="3701"/>
                      <a:ext cx="1824" cy="91"/>
                    </a:xfrm>
                    <a:custGeom>
                      <a:avLst/>
                      <a:gdLst>
                        <a:gd name="T0" fmla="*/ 0 w 3647"/>
                        <a:gd name="T1" fmla="*/ 69 h 181"/>
                        <a:gd name="T2" fmla="*/ 0 w 3647"/>
                        <a:gd name="T3" fmla="*/ 91 h 181"/>
                        <a:gd name="T4" fmla="*/ 1823 w 3647"/>
                        <a:gd name="T5" fmla="*/ 91 h 181"/>
                        <a:gd name="T6" fmla="*/ 1824 w 3647"/>
                        <a:gd name="T7" fmla="*/ 0 h 181"/>
                        <a:gd name="T8" fmla="*/ 1802 w 3647"/>
                        <a:gd name="T9" fmla="*/ 22 h 181"/>
                        <a:gd name="T10" fmla="*/ 1802 w 3647"/>
                        <a:gd name="T11" fmla="*/ 69 h 181"/>
                        <a:gd name="T12" fmla="*/ 0 w 3647"/>
                        <a:gd name="T13" fmla="*/ 69 h 1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3647" h="181">
                          <a:moveTo>
                            <a:pt x="0" y="137"/>
                          </a:moveTo>
                          <a:lnTo>
                            <a:pt x="0" y="181"/>
                          </a:lnTo>
                          <a:lnTo>
                            <a:pt x="3646" y="181"/>
                          </a:lnTo>
                          <a:lnTo>
                            <a:pt x="3647" y="0"/>
                          </a:lnTo>
                          <a:lnTo>
                            <a:pt x="3604" y="43"/>
                          </a:lnTo>
                          <a:lnTo>
                            <a:pt x="3604" y="137"/>
                          </a:lnTo>
                          <a:lnTo>
                            <a:pt x="0" y="13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  <p:sp>
                  <p:nvSpPr>
                    <p:cNvPr id="171" name="Freeform 133">
                      <a:extLst>
                        <a:ext uri="{FF2B5EF4-FFF2-40B4-BE49-F238E27FC236}">
                          <a16:creationId xmlns:a16="http://schemas.microsoft.com/office/drawing/2014/main" id="{6E662784-0222-5BB7-4BA9-4689F23773C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73" y="3701"/>
                      <a:ext cx="1835" cy="91"/>
                    </a:xfrm>
                    <a:custGeom>
                      <a:avLst/>
                      <a:gdLst>
                        <a:gd name="T0" fmla="*/ 1835 w 3669"/>
                        <a:gd name="T1" fmla="*/ 1 h 182"/>
                        <a:gd name="T2" fmla="*/ 1 w 3669"/>
                        <a:gd name="T3" fmla="*/ 0 h 182"/>
                        <a:gd name="T4" fmla="*/ 0 w 3669"/>
                        <a:gd name="T5" fmla="*/ 91 h 182"/>
                        <a:gd name="T6" fmla="*/ 11 w 3669"/>
                        <a:gd name="T7" fmla="*/ 91 h 182"/>
                        <a:gd name="T8" fmla="*/ 22 w 3669"/>
                        <a:gd name="T9" fmla="*/ 69 h 182"/>
                        <a:gd name="T10" fmla="*/ 22 w 3669"/>
                        <a:gd name="T11" fmla="*/ 22 h 182"/>
                        <a:gd name="T12" fmla="*/ 1813 w 3669"/>
                        <a:gd name="T13" fmla="*/ 22 h 182"/>
                        <a:gd name="T14" fmla="*/ 1835 w 3669"/>
                        <a:gd name="T15" fmla="*/ 1 h 182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3669" h="182">
                          <a:moveTo>
                            <a:pt x="3669" y="1"/>
                          </a:moveTo>
                          <a:lnTo>
                            <a:pt x="2" y="0"/>
                          </a:lnTo>
                          <a:lnTo>
                            <a:pt x="0" y="181"/>
                          </a:lnTo>
                          <a:lnTo>
                            <a:pt x="22" y="182"/>
                          </a:lnTo>
                          <a:lnTo>
                            <a:pt x="44" y="138"/>
                          </a:lnTo>
                          <a:lnTo>
                            <a:pt x="44" y="44"/>
                          </a:lnTo>
                          <a:lnTo>
                            <a:pt x="3626" y="44"/>
                          </a:lnTo>
                          <a:lnTo>
                            <a:pt x="3669" y="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 sz="1050" b="1">
                        <a:solidFill>
                          <a:srgbClr val="660033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52" name="Text Box 134">
                  <a:extLst>
                    <a:ext uri="{FF2B5EF4-FFF2-40B4-BE49-F238E27FC236}">
                      <a16:creationId xmlns:a16="http://schemas.microsoft.com/office/drawing/2014/main" id="{00F55965-DC2E-74B0-A08C-EDDBCF9C6DD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38" y="1623"/>
                  <a:ext cx="221" cy="3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cs-CZ" sz="1800" b="1">
                      <a:solidFill>
                        <a:srgbClr val="660033"/>
                      </a:solidFill>
                      <a:latin typeface="+mn-lt"/>
                    </a:rPr>
                    <a:t>c</a:t>
                  </a:r>
                </a:p>
              </p:txBody>
            </p:sp>
            <p:sp>
              <p:nvSpPr>
                <p:cNvPr id="153" name="Oval 135">
                  <a:extLst>
                    <a:ext uri="{FF2B5EF4-FFF2-40B4-BE49-F238E27FC236}">
                      <a16:creationId xmlns:a16="http://schemas.microsoft.com/office/drawing/2014/main" id="{84189AFE-7F7A-BE3D-9C00-BC3C2F5304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8" y="1673"/>
                  <a:ext cx="221" cy="22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algn="ctr" eaLnBrk="1" hangingPunct="1"/>
                  <a:endParaRPr lang="cs-CZ" altLang="cs-CZ" sz="1800" b="1">
                    <a:solidFill>
                      <a:srgbClr val="660033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71" name="Group 184">
                <a:extLst>
                  <a:ext uri="{FF2B5EF4-FFF2-40B4-BE49-F238E27FC236}">
                    <a16:creationId xmlns:a16="http://schemas.microsoft.com/office/drawing/2014/main" id="{892B1D58-74D4-81FE-B735-31853218F4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872" y="3812307"/>
                <a:ext cx="3200400" cy="1400175"/>
                <a:chOff x="890" y="2563"/>
                <a:chExt cx="2016" cy="882"/>
              </a:xfrm>
            </p:grpSpPr>
            <p:sp>
              <p:nvSpPr>
                <p:cNvPr id="72" name="Text Box 185">
                  <a:extLst>
                    <a:ext uri="{FF2B5EF4-FFF2-40B4-BE49-F238E27FC236}">
                      <a16:creationId xmlns:a16="http://schemas.microsoft.com/office/drawing/2014/main" id="{6553A352-BDD8-C35F-8690-510C6EA596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97" y="2897"/>
                  <a:ext cx="409" cy="3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/>
                  <a:r>
                    <a:rPr lang="en-US" altLang="cs-CZ" sz="1200" b="1">
                      <a:solidFill>
                        <a:srgbClr val="660033"/>
                      </a:solidFill>
                      <a:latin typeface="+mn-lt"/>
                    </a:rPr>
                    <a:t>F</a:t>
                  </a:r>
                  <a:r>
                    <a:rPr lang="en-US" altLang="cs-CZ" sz="1200" b="1" baseline="-25000">
                      <a:solidFill>
                        <a:srgbClr val="660033"/>
                      </a:solidFill>
                      <a:latin typeface="+mn-lt"/>
                    </a:rPr>
                    <a:t>axial</a:t>
                  </a:r>
                </a:p>
              </p:txBody>
            </p:sp>
            <p:grpSp>
              <p:nvGrpSpPr>
                <p:cNvPr id="73" name="Group 186">
                  <a:extLst>
                    <a:ext uri="{FF2B5EF4-FFF2-40B4-BE49-F238E27FC236}">
                      <a16:creationId xmlns:a16="http://schemas.microsoft.com/office/drawing/2014/main" id="{5758CEF2-7864-EC5F-55CB-9CC0C2A2DDB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6" y="2935"/>
                  <a:ext cx="1021" cy="263"/>
                  <a:chOff x="2341" y="1152"/>
                  <a:chExt cx="2741" cy="708"/>
                </a:xfrm>
              </p:grpSpPr>
              <p:sp>
                <p:nvSpPr>
                  <p:cNvPr id="145" name="Freeform 187">
                    <a:extLst>
                      <a:ext uri="{FF2B5EF4-FFF2-40B4-BE49-F238E27FC236}">
                        <a16:creationId xmlns:a16="http://schemas.microsoft.com/office/drawing/2014/main" id="{62E9A5DC-916B-3B0A-147F-9325BD3F73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1166"/>
                    <a:ext cx="2719" cy="683"/>
                  </a:xfrm>
                  <a:custGeom>
                    <a:avLst/>
                    <a:gdLst>
                      <a:gd name="T0" fmla="*/ 0 w 5438"/>
                      <a:gd name="T1" fmla="*/ 0 h 1365"/>
                      <a:gd name="T2" fmla="*/ 2719 w 5438"/>
                      <a:gd name="T3" fmla="*/ 0 h 1365"/>
                      <a:gd name="T4" fmla="*/ 2719 w 5438"/>
                      <a:gd name="T5" fmla="*/ 682 h 1365"/>
                      <a:gd name="T6" fmla="*/ 1 w 5438"/>
                      <a:gd name="T7" fmla="*/ 683 h 1365"/>
                      <a:gd name="T8" fmla="*/ 0 w 5438"/>
                      <a:gd name="T9" fmla="*/ 0 h 1365"/>
                      <a:gd name="T10" fmla="*/ 0 w 5438"/>
                      <a:gd name="T11" fmla="*/ 0 h 136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438" h="1365">
                        <a:moveTo>
                          <a:pt x="0" y="0"/>
                        </a:moveTo>
                        <a:lnTo>
                          <a:pt x="5438" y="0"/>
                        </a:lnTo>
                        <a:lnTo>
                          <a:pt x="5438" y="1364"/>
                        </a:lnTo>
                        <a:lnTo>
                          <a:pt x="1" y="13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146" name="Freeform 188">
                    <a:extLst>
                      <a:ext uri="{FF2B5EF4-FFF2-40B4-BE49-F238E27FC236}">
                        <a16:creationId xmlns:a16="http://schemas.microsoft.com/office/drawing/2014/main" id="{AE0AEA47-B20A-D228-7251-FCD71AC58A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3" y="1156"/>
                    <a:ext cx="2739" cy="704"/>
                  </a:xfrm>
                  <a:custGeom>
                    <a:avLst/>
                    <a:gdLst>
                      <a:gd name="T0" fmla="*/ 10 w 5479"/>
                      <a:gd name="T1" fmla="*/ 0 h 1409"/>
                      <a:gd name="T2" fmla="*/ 10 w 5479"/>
                      <a:gd name="T3" fmla="*/ 22 h 1409"/>
                      <a:gd name="T4" fmla="*/ 2718 w 5479"/>
                      <a:gd name="T5" fmla="*/ 22 h 1409"/>
                      <a:gd name="T6" fmla="*/ 2718 w 5479"/>
                      <a:gd name="T7" fmla="*/ 683 h 1409"/>
                      <a:gd name="T8" fmla="*/ 21 w 5479"/>
                      <a:gd name="T9" fmla="*/ 683 h 1409"/>
                      <a:gd name="T10" fmla="*/ 0 w 5479"/>
                      <a:gd name="T11" fmla="*/ 704 h 1409"/>
                      <a:gd name="T12" fmla="*/ 2739 w 5479"/>
                      <a:gd name="T13" fmla="*/ 703 h 1409"/>
                      <a:gd name="T14" fmla="*/ 2739 w 5479"/>
                      <a:gd name="T15" fmla="*/ 0 h 1409"/>
                      <a:gd name="T16" fmla="*/ 10 w 5479"/>
                      <a:gd name="T17" fmla="*/ 0 h 140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5479" h="1409">
                        <a:moveTo>
                          <a:pt x="20" y="0"/>
                        </a:moveTo>
                        <a:lnTo>
                          <a:pt x="20" y="44"/>
                        </a:lnTo>
                        <a:lnTo>
                          <a:pt x="5436" y="44"/>
                        </a:lnTo>
                        <a:lnTo>
                          <a:pt x="5436" y="1366"/>
                        </a:lnTo>
                        <a:lnTo>
                          <a:pt x="42" y="1366"/>
                        </a:lnTo>
                        <a:lnTo>
                          <a:pt x="0" y="1409"/>
                        </a:lnTo>
                        <a:lnTo>
                          <a:pt x="5479" y="1407"/>
                        </a:lnTo>
                        <a:lnTo>
                          <a:pt x="5478" y="0"/>
                        </a:lnTo>
                        <a:lnTo>
                          <a:pt x="2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147" name="Freeform 189">
                    <a:extLst>
                      <a:ext uri="{FF2B5EF4-FFF2-40B4-BE49-F238E27FC236}">
                        <a16:creationId xmlns:a16="http://schemas.microsoft.com/office/drawing/2014/main" id="{121D7B55-A12F-B7F1-C899-336B4A461A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1" y="1156"/>
                    <a:ext cx="22" cy="704"/>
                  </a:xfrm>
                  <a:custGeom>
                    <a:avLst/>
                    <a:gdLst>
                      <a:gd name="T0" fmla="*/ 22 w 44"/>
                      <a:gd name="T1" fmla="*/ 683 h 1409"/>
                      <a:gd name="T2" fmla="*/ 22 w 44"/>
                      <a:gd name="T3" fmla="*/ 22 h 1409"/>
                      <a:gd name="T4" fmla="*/ 11 w 44"/>
                      <a:gd name="T5" fmla="*/ 0 h 1409"/>
                      <a:gd name="T6" fmla="*/ 0 w 44"/>
                      <a:gd name="T7" fmla="*/ 0 h 1409"/>
                      <a:gd name="T8" fmla="*/ 1 w 44"/>
                      <a:gd name="T9" fmla="*/ 704 h 1409"/>
                      <a:gd name="T10" fmla="*/ 22 w 44"/>
                      <a:gd name="T11" fmla="*/ 683 h 140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4" h="1409">
                        <a:moveTo>
                          <a:pt x="44" y="1366"/>
                        </a:moveTo>
                        <a:lnTo>
                          <a:pt x="44" y="44"/>
                        </a:lnTo>
                        <a:lnTo>
                          <a:pt x="22" y="0"/>
                        </a:lnTo>
                        <a:lnTo>
                          <a:pt x="0" y="1"/>
                        </a:lnTo>
                        <a:lnTo>
                          <a:pt x="2" y="1409"/>
                        </a:lnTo>
                        <a:lnTo>
                          <a:pt x="44" y="136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148" name="Freeform 190">
                    <a:extLst>
                      <a:ext uri="{FF2B5EF4-FFF2-40B4-BE49-F238E27FC236}">
                        <a16:creationId xmlns:a16="http://schemas.microsoft.com/office/drawing/2014/main" id="{62A8C443-BFA1-3C73-294F-1569E8EE29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1152"/>
                    <a:ext cx="2719" cy="453"/>
                  </a:xfrm>
                  <a:custGeom>
                    <a:avLst/>
                    <a:gdLst>
                      <a:gd name="T0" fmla="*/ 0 w 5438"/>
                      <a:gd name="T1" fmla="*/ 0 h 907"/>
                      <a:gd name="T2" fmla="*/ 2718 w 5438"/>
                      <a:gd name="T3" fmla="*/ 0 h 907"/>
                      <a:gd name="T4" fmla="*/ 2719 w 5438"/>
                      <a:gd name="T5" fmla="*/ 453 h 907"/>
                      <a:gd name="T6" fmla="*/ 2703 w 5438"/>
                      <a:gd name="T7" fmla="*/ 453 h 907"/>
                      <a:gd name="T8" fmla="*/ 2659 w 5438"/>
                      <a:gd name="T9" fmla="*/ 453 h 907"/>
                      <a:gd name="T10" fmla="*/ 2593 w 5438"/>
                      <a:gd name="T11" fmla="*/ 453 h 907"/>
                      <a:gd name="T12" fmla="*/ 2508 w 5438"/>
                      <a:gd name="T13" fmla="*/ 453 h 907"/>
                      <a:gd name="T14" fmla="*/ 2411 w 5438"/>
                      <a:gd name="T15" fmla="*/ 453 h 907"/>
                      <a:gd name="T16" fmla="*/ 2307 w 5438"/>
                      <a:gd name="T17" fmla="*/ 453 h 907"/>
                      <a:gd name="T18" fmla="*/ 2201 w 5438"/>
                      <a:gd name="T19" fmla="*/ 453 h 907"/>
                      <a:gd name="T20" fmla="*/ 2097 w 5438"/>
                      <a:gd name="T21" fmla="*/ 453 h 907"/>
                      <a:gd name="T22" fmla="*/ 2001 w 5438"/>
                      <a:gd name="T23" fmla="*/ 453 h 907"/>
                      <a:gd name="T24" fmla="*/ 1918 w 5438"/>
                      <a:gd name="T25" fmla="*/ 453 h 907"/>
                      <a:gd name="T26" fmla="*/ 1854 w 5438"/>
                      <a:gd name="T27" fmla="*/ 453 h 907"/>
                      <a:gd name="T28" fmla="*/ 1813 w 5438"/>
                      <a:gd name="T29" fmla="*/ 453 h 907"/>
                      <a:gd name="T30" fmla="*/ 1784 w 5438"/>
                      <a:gd name="T31" fmla="*/ 450 h 907"/>
                      <a:gd name="T32" fmla="*/ 1753 w 5438"/>
                      <a:gd name="T33" fmla="*/ 443 h 907"/>
                      <a:gd name="T34" fmla="*/ 1719 w 5438"/>
                      <a:gd name="T35" fmla="*/ 432 h 907"/>
                      <a:gd name="T36" fmla="*/ 1684 w 5438"/>
                      <a:gd name="T37" fmla="*/ 418 h 907"/>
                      <a:gd name="T38" fmla="*/ 1646 w 5438"/>
                      <a:gd name="T39" fmla="*/ 402 h 907"/>
                      <a:gd name="T40" fmla="*/ 1608 w 5438"/>
                      <a:gd name="T41" fmla="*/ 386 h 907"/>
                      <a:gd name="T42" fmla="*/ 1568 w 5438"/>
                      <a:gd name="T43" fmla="*/ 369 h 907"/>
                      <a:gd name="T44" fmla="*/ 1527 w 5438"/>
                      <a:gd name="T45" fmla="*/ 353 h 907"/>
                      <a:gd name="T46" fmla="*/ 1485 w 5438"/>
                      <a:gd name="T47" fmla="*/ 339 h 907"/>
                      <a:gd name="T48" fmla="*/ 1443 w 5438"/>
                      <a:gd name="T49" fmla="*/ 328 h 907"/>
                      <a:gd name="T50" fmla="*/ 1402 w 5438"/>
                      <a:gd name="T51" fmla="*/ 321 h 907"/>
                      <a:gd name="T52" fmla="*/ 1360 w 5438"/>
                      <a:gd name="T53" fmla="*/ 318 h 907"/>
                      <a:gd name="T54" fmla="*/ 1319 w 5438"/>
                      <a:gd name="T55" fmla="*/ 321 h 907"/>
                      <a:gd name="T56" fmla="*/ 1278 w 5438"/>
                      <a:gd name="T57" fmla="*/ 328 h 907"/>
                      <a:gd name="T58" fmla="*/ 1237 w 5438"/>
                      <a:gd name="T59" fmla="*/ 339 h 907"/>
                      <a:gd name="T60" fmla="*/ 1196 w 5438"/>
                      <a:gd name="T61" fmla="*/ 353 h 907"/>
                      <a:gd name="T62" fmla="*/ 1156 w 5438"/>
                      <a:gd name="T63" fmla="*/ 369 h 907"/>
                      <a:gd name="T64" fmla="*/ 1116 w 5438"/>
                      <a:gd name="T65" fmla="*/ 386 h 907"/>
                      <a:gd name="T66" fmla="*/ 1078 w 5438"/>
                      <a:gd name="T67" fmla="*/ 402 h 907"/>
                      <a:gd name="T68" fmla="*/ 1040 w 5438"/>
                      <a:gd name="T69" fmla="*/ 418 h 907"/>
                      <a:gd name="T70" fmla="*/ 1003 w 5438"/>
                      <a:gd name="T71" fmla="*/ 432 h 907"/>
                      <a:gd name="T72" fmla="*/ 968 w 5438"/>
                      <a:gd name="T73" fmla="*/ 443 h 907"/>
                      <a:gd name="T74" fmla="*/ 935 w 5438"/>
                      <a:gd name="T75" fmla="*/ 450 h 907"/>
                      <a:gd name="T76" fmla="*/ 902 w 5438"/>
                      <a:gd name="T77" fmla="*/ 453 h 907"/>
                      <a:gd name="T78" fmla="*/ 0 w 5438"/>
                      <a:gd name="T79" fmla="*/ 453 h 907"/>
                      <a:gd name="T80" fmla="*/ 0 w 5438"/>
                      <a:gd name="T81" fmla="*/ 0 h 907"/>
                      <a:gd name="T82" fmla="*/ 0 w 5438"/>
                      <a:gd name="T83" fmla="*/ 0 h 90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5438" h="907">
                        <a:moveTo>
                          <a:pt x="0" y="0"/>
                        </a:moveTo>
                        <a:lnTo>
                          <a:pt x="5436" y="0"/>
                        </a:lnTo>
                        <a:lnTo>
                          <a:pt x="5438" y="906"/>
                        </a:lnTo>
                        <a:lnTo>
                          <a:pt x="5405" y="907"/>
                        </a:lnTo>
                        <a:lnTo>
                          <a:pt x="5318" y="907"/>
                        </a:lnTo>
                        <a:lnTo>
                          <a:pt x="5185" y="907"/>
                        </a:lnTo>
                        <a:lnTo>
                          <a:pt x="5016" y="907"/>
                        </a:lnTo>
                        <a:lnTo>
                          <a:pt x="4822" y="907"/>
                        </a:lnTo>
                        <a:lnTo>
                          <a:pt x="4614" y="907"/>
                        </a:lnTo>
                        <a:lnTo>
                          <a:pt x="4401" y="907"/>
                        </a:lnTo>
                        <a:lnTo>
                          <a:pt x="4193" y="907"/>
                        </a:lnTo>
                        <a:lnTo>
                          <a:pt x="4002" y="907"/>
                        </a:lnTo>
                        <a:lnTo>
                          <a:pt x="3836" y="907"/>
                        </a:lnTo>
                        <a:lnTo>
                          <a:pt x="3708" y="907"/>
                        </a:lnTo>
                        <a:lnTo>
                          <a:pt x="3626" y="906"/>
                        </a:lnTo>
                        <a:lnTo>
                          <a:pt x="3567" y="901"/>
                        </a:lnTo>
                        <a:lnTo>
                          <a:pt x="3505" y="886"/>
                        </a:lnTo>
                        <a:lnTo>
                          <a:pt x="3438" y="864"/>
                        </a:lnTo>
                        <a:lnTo>
                          <a:pt x="3367" y="837"/>
                        </a:lnTo>
                        <a:lnTo>
                          <a:pt x="3292" y="804"/>
                        </a:lnTo>
                        <a:lnTo>
                          <a:pt x="3215" y="772"/>
                        </a:lnTo>
                        <a:lnTo>
                          <a:pt x="3135" y="739"/>
                        </a:lnTo>
                        <a:lnTo>
                          <a:pt x="3053" y="706"/>
                        </a:lnTo>
                        <a:lnTo>
                          <a:pt x="2970" y="679"/>
                        </a:lnTo>
                        <a:lnTo>
                          <a:pt x="2886" y="657"/>
                        </a:lnTo>
                        <a:lnTo>
                          <a:pt x="2803" y="642"/>
                        </a:lnTo>
                        <a:lnTo>
                          <a:pt x="2720" y="636"/>
                        </a:lnTo>
                        <a:lnTo>
                          <a:pt x="2637" y="642"/>
                        </a:lnTo>
                        <a:lnTo>
                          <a:pt x="2556" y="657"/>
                        </a:lnTo>
                        <a:lnTo>
                          <a:pt x="2473" y="679"/>
                        </a:lnTo>
                        <a:lnTo>
                          <a:pt x="2391" y="706"/>
                        </a:lnTo>
                        <a:lnTo>
                          <a:pt x="2311" y="739"/>
                        </a:lnTo>
                        <a:lnTo>
                          <a:pt x="2232" y="772"/>
                        </a:lnTo>
                        <a:lnTo>
                          <a:pt x="2155" y="804"/>
                        </a:lnTo>
                        <a:lnTo>
                          <a:pt x="2080" y="837"/>
                        </a:lnTo>
                        <a:lnTo>
                          <a:pt x="2006" y="864"/>
                        </a:lnTo>
                        <a:lnTo>
                          <a:pt x="1936" y="886"/>
                        </a:lnTo>
                        <a:lnTo>
                          <a:pt x="1869" y="901"/>
                        </a:lnTo>
                        <a:lnTo>
                          <a:pt x="1804" y="906"/>
                        </a:lnTo>
                        <a:lnTo>
                          <a:pt x="0" y="9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149" name="Freeform 191">
                    <a:extLst>
                      <a:ext uri="{FF2B5EF4-FFF2-40B4-BE49-F238E27FC236}">
                        <a16:creationId xmlns:a16="http://schemas.microsoft.com/office/drawing/2014/main" id="{9037D55E-584C-50F1-950C-54F612E604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1156"/>
                    <a:ext cx="2730" cy="475"/>
                  </a:xfrm>
                  <a:custGeom>
                    <a:avLst/>
                    <a:gdLst>
                      <a:gd name="T0" fmla="*/ 0 w 5459"/>
                      <a:gd name="T1" fmla="*/ 0 h 951"/>
                      <a:gd name="T2" fmla="*/ 0 w 5459"/>
                      <a:gd name="T3" fmla="*/ 22 h 951"/>
                      <a:gd name="T4" fmla="*/ 2708 w 5459"/>
                      <a:gd name="T5" fmla="*/ 22 h 951"/>
                      <a:gd name="T6" fmla="*/ 2708 w 5459"/>
                      <a:gd name="T7" fmla="*/ 453 h 951"/>
                      <a:gd name="T8" fmla="*/ 2703 w 5459"/>
                      <a:gd name="T9" fmla="*/ 453 h 951"/>
                      <a:gd name="T10" fmla="*/ 2703 w 5459"/>
                      <a:gd name="T11" fmla="*/ 475 h 951"/>
                      <a:gd name="T12" fmla="*/ 2730 w 5459"/>
                      <a:gd name="T13" fmla="*/ 474 h 951"/>
                      <a:gd name="T14" fmla="*/ 2729 w 5459"/>
                      <a:gd name="T15" fmla="*/ 0 h 951"/>
                      <a:gd name="T16" fmla="*/ 0 w 5459"/>
                      <a:gd name="T17" fmla="*/ 0 h 95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5459" h="951">
                        <a:moveTo>
                          <a:pt x="0" y="0"/>
                        </a:moveTo>
                        <a:lnTo>
                          <a:pt x="0" y="44"/>
                        </a:lnTo>
                        <a:lnTo>
                          <a:pt x="5416" y="44"/>
                        </a:lnTo>
                        <a:lnTo>
                          <a:pt x="5416" y="907"/>
                        </a:lnTo>
                        <a:lnTo>
                          <a:pt x="5405" y="907"/>
                        </a:lnTo>
                        <a:lnTo>
                          <a:pt x="5405" y="951"/>
                        </a:lnTo>
                        <a:lnTo>
                          <a:pt x="5459" y="949"/>
                        </a:lnTo>
                        <a:lnTo>
                          <a:pt x="545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150" name="Freeform 192">
                    <a:extLst>
                      <a:ext uri="{FF2B5EF4-FFF2-40B4-BE49-F238E27FC236}">
                        <a16:creationId xmlns:a16="http://schemas.microsoft.com/office/drawing/2014/main" id="{9F960498-431D-EF3F-131E-9107885512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1" y="1156"/>
                    <a:ext cx="2714" cy="475"/>
                  </a:xfrm>
                  <a:custGeom>
                    <a:avLst/>
                    <a:gdLst>
                      <a:gd name="T0" fmla="*/ 2714 w 5427"/>
                      <a:gd name="T1" fmla="*/ 453 h 951"/>
                      <a:gd name="T2" fmla="*/ 1865 w 5427"/>
                      <a:gd name="T3" fmla="*/ 453 h 951"/>
                      <a:gd name="T4" fmla="*/ 1825 w 5427"/>
                      <a:gd name="T5" fmla="*/ 453 h 951"/>
                      <a:gd name="T6" fmla="*/ 1795 w 5427"/>
                      <a:gd name="T7" fmla="*/ 450 h 951"/>
                      <a:gd name="T8" fmla="*/ 1768 w 5427"/>
                      <a:gd name="T9" fmla="*/ 443 h 951"/>
                      <a:gd name="T10" fmla="*/ 1737 w 5427"/>
                      <a:gd name="T11" fmla="*/ 434 h 951"/>
                      <a:gd name="T12" fmla="*/ 1703 w 5427"/>
                      <a:gd name="T13" fmla="*/ 420 h 951"/>
                      <a:gd name="T14" fmla="*/ 1661 w 5427"/>
                      <a:gd name="T15" fmla="*/ 403 h 951"/>
                      <a:gd name="T16" fmla="*/ 1623 w 5427"/>
                      <a:gd name="T17" fmla="*/ 386 h 951"/>
                      <a:gd name="T18" fmla="*/ 1583 w 5427"/>
                      <a:gd name="T19" fmla="*/ 370 h 951"/>
                      <a:gd name="T20" fmla="*/ 1548 w 5427"/>
                      <a:gd name="T21" fmla="*/ 356 h 951"/>
                      <a:gd name="T22" fmla="*/ 1501 w 5427"/>
                      <a:gd name="T23" fmla="*/ 340 h 951"/>
                      <a:gd name="T24" fmla="*/ 1451 w 5427"/>
                      <a:gd name="T25" fmla="*/ 328 h 951"/>
                      <a:gd name="T26" fmla="*/ 1415 w 5427"/>
                      <a:gd name="T27" fmla="*/ 321 h 951"/>
                      <a:gd name="T28" fmla="*/ 1372 w 5427"/>
                      <a:gd name="T29" fmla="*/ 318 h 951"/>
                      <a:gd name="T30" fmla="*/ 1328 w 5427"/>
                      <a:gd name="T31" fmla="*/ 321 h 951"/>
                      <a:gd name="T32" fmla="*/ 1293 w 5427"/>
                      <a:gd name="T33" fmla="*/ 328 h 951"/>
                      <a:gd name="T34" fmla="*/ 1243 w 5427"/>
                      <a:gd name="T35" fmla="*/ 340 h 951"/>
                      <a:gd name="T36" fmla="*/ 1197 w 5427"/>
                      <a:gd name="T37" fmla="*/ 356 h 951"/>
                      <a:gd name="T38" fmla="*/ 1163 w 5427"/>
                      <a:gd name="T39" fmla="*/ 370 h 951"/>
                      <a:gd name="T40" fmla="*/ 1123 w 5427"/>
                      <a:gd name="T41" fmla="*/ 386 h 951"/>
                      <a:gd name="T42" fmla="*/ 1085 w 5427"/>
                      <a:gd name="T43" fmla="*/ 403 h 951"/>
                      <a:gd name="T44" fmla="*/ 1044 w 5427"/>
                      <a:gd name="T45" fmla="*/ 420 h 951"/>
                      <a:gd name="T46" fmla="*/ 1008 w 5427"/>
                      <a:gd name="T47" fmla="*/ 433 h 951"/>
                      <a:gd name="T48" fmla="*/ 980 w 5427"/>
                      <a:gd name="T49" fmla="*/ 443 h 951"/>
                      <a:gd name="T50" fmla="*/ 944 w 5427"/>
                      <a:gd name="T51" fmla="*/ 450 h 951"/>
                      <a:gd name="T52" fmla="*/ 913 w 5427"/>
                      <a:gd name="T53" fmla="*/ 453 h 951"/>
                      <a:gd name="T54" fmla="*/ 22 w 5427"/>
                      <a:gd name="T55" fmla="*/ 453 h 951"/>
                      <a:gd name="T56" fmla="*/ 22 w 5427"/>
                      <a:gd name="T57" fmla="*/ 22 h 951"/>
                      <a:gd name="T58" fmla="*/ 11 w 5427"/>
                      <a:gd name="T59" fmla="*/ 0 h 951"/>
                      <a:gd name="T60" fmla="*/ 0 w 5427"/>
                      <a:gd name="T61" fmla="*/ 0 h 951"/>
                      <a:gd name="T62" fmla="*/ 1 w 5427"/>
                      <a:gd name="T63" fmla="*/ 475 h 951"/>
                      <a:gd name="T64" fmla="*/ 914 w 5427"/>
                      <a:gd name="T65" fmla="*/ 475 h 951"/>
                      <a:gd name="T66" fmla="*/ 947 w 5427"/>
                      <a:gd name="T67" fmla="*/ 472 h 951"/>
                      <a:gd name="T68" fmla="*/ 979 w 5427"/>
                      <a:gd name="T69" fmla="*/ 465 h 951"/>
                      <a:gd name="T70" fmla="*/ 1020 w 5427"/>
                      <a:gd name="T71" fmla="*/ 453 h 951"/>
                      <a:gd name="T72" fmla="*/ 1059 w 5427"/>
                      <a:gd name="T73" fmla="*/ 438 h 951"/>
                      <a:gd name="T74" fmla="*/ 1093 w 5427"/>
                      <a:gd name="T75" fmla="*/ 423 h 951"/>
                      <a:gd name="T76" fmla="*/ 1131 w 5427"/>
                      <a:gd name="T77" fmla="*/ 407 h 951"/>
                      <a:gd name="T78" fmla="*/ 1171 w 5427"/>
                      <a:gd name="T79" fmla="*/ 390 h 951"/>
                      <a:gd name="T80" fmla="*/ 1216 w 5427"/>
                      <a:gd name="T81" fmla="*/ 372 h 951"/>
                      <a:gd name="T82" fmla="*/ 1252 w 5427"/>
                      <a:gd name="T83" fmla="*/ 360 h 951"/>
                      <a:gd name="T84" fmla="*/ 1286 w 5427"/>
                      <a:gd name="T85" fmla="*/ 351 h 951"/>
                      <a:gd name="T86" fmla="*/ 1332 w 5427"/>
                      <a:gd name="T87" fmla="*/ 343 h 951"/>
                      <a:gd name="T88" fmla="*/ 1371 w 5427"/>
                      <a:gd name="T89" fmla="*/ 340 h 951"/>
                      <a:gd name="T90" fmla="*/ 1411 w 5427"/>
                      <a:gd name="T91" fmla="*/ 343 h 951"/>
                      <a:gd name="T92" fmla="*/ 1458 w 5427"/>
                      <a:gd name="T93" fmla="*/ 351 h 951"/>
                      <a:gd name="T94" fmla="*/ 1492 w 5427"/>
                      <a:gd name="T95" fmla="*/ 360 h 951"/>
                      <a:gd name="T96" fmla="*/ 1528 w 5427"/>
                      <a:gd name="T97" fmla="*/ 372 h 951"/>
                      <a:gd name="T98" fmla="*/ 1575 w 5427"/>
                      <a:gd name="T99" fmla="*/ 390 h 951"/>
                      <a:gd name="T100" fmla="*/ 1615 w 5427"/>
                      <a:gd name="T101" fmla="*/ 407 h 951"/>
                      <a:gd name="T102" fmla="*/ 1653 w 5427"/>
                      <a:gd name="T103" fmla="*/ 423 h 951"/>
                      <a:gd name="T104" fmla="*/ 1686 w 5427"/>
                      <a:gd name="T105" fmla="*/ 438 h 951"/>
                      <a:gd name="T106" fmla="*/ 1724 w 5427"/>
                      <a:gd name="T107" fmla="*/ 452 h 951"/>
                      <a:gd name="T108" fmla="*/ 1760 w 5427"/>
                      <a:gd name="T109" fmla="*/ 464 h 951"/>
                      <a:gd name="T110" fmla="*/ 1795 w 5427"/>
                      <a:gd name="T111" fmla="*/ 472 h 951"/>
                      <a:gd name="T112" fmla="*/ 1824 w 5427"/>
                      <a:gd name="T113" fmla="*/ 475 h 951"/>
                      <a:gd name="T114" fmla="*/ 1865 w 5427"/>
                      <a:gd name="T115" fmla="*/ 475 h 951"/>
                      <a:gd name="T116" fmla="*/ 2714 w 5427"/>
                      <a:gd name="T117" fmla="*/ 475 h 951"/>
                      <a:gd name="T118" fmla="*/ 2714 w 5427"/>
                      <a:gd name="T119" fmla="*/ 453 h 951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5427" h="951">
                        <a:moveTo>
                          <a:pt x="5427" y="907"/>
                        </a:moveTo>
                        <a:lnTo>
                          <a:pt x="3730" y="907"/>
                        </a:lnTo>
                        <a:lnTo>
                          <a:pt x="3649" y="906"/>
                        </a:lnTo>
                        <a:lnTo>
                          <a:pt x="3589" y="901"/>
                        </a:lnTo>
                        <a:lnTo>
                          <a:pt x="3535" y="887"/>
                        </a:lnTo>
                        <a:lnTo>
                          <a:pt x="3473" y="868"/>
                        </a:lnTo>
                        <a:lnTo>
                          <a:pt x="3406" y="841"/>
                        </a:lnTo>
                        <a:lnTo>
                          <a:pt x="3322" y="806"/>
                        </a:lnTo>
                        <a:lnTo>
                          <a:pt x="3245" y="773"/>
                        </a:lnTo>
                        <a:lnTo>
                          <a:pt x="3165" y="740"/>
                        </a:lnTo>
                        <a:lnTo>
                          <a:pt x="3095" y="712"/>
                        </a:lnTo>
                        <a:lnTo>
                          <a:pt x="3002" y="681"/>
                        </a:lnTo>
                        <a:lnTo>
                          <a:pt x="2901" y="656"/>
                        </a:lnTo>
                        <a:lnTo>
                          <a:pt x="2830" y="642"/>
                        </a:lnTo>
                        <a:lnTo>
                          <a:pt x="2744" y="636"/>
                        </a:lnTo>
                        <a:lnTo>
                          <a:pt x="2655" y="642"/>
                        </a:lnTo>
                        <a:lnTo>
                          <a:pt x="2585" y="656"/>
                        </a:lnTo>
                        <a:lnTo>
                          <a:pt x="2485" y="681"/>
                        </a:lnTo>
                        <a:lnTo>
                          <a:pt x="2394" y="712"/>
                        </a:lnTo>
                        <a:lnTo>
                          <a:pt x="2325" y="740"/>
                        </a:lnTo>
                        <a:lnTo>
                          <a:pt x="2246" y="773"/>
                        </a:lnTo>
                        <a:lnTo>
                          <a:pt x="2169" y="806"/>
                        </a:lnTo>
                        <a:lnTo>
                          <a:pt x="2087" y="840"/>
                        </a:lnTo>
                        <a:lnTo>
                          <a:pt x="2016" y="867"/>
                        </a:lnTo>
                        <a:lnTo>
                          <a:pt x="1959" y="886"/>
                        </a:lnTo>
                        <a:lnTo>
                          <a:pt x="1887" y="901"/>
                        </a:lnTo>
                        <a:lnTo>
                          <a:pt x="1825" y="906"/>
                        </a:lnTo>
                        <a:lnTo>
                          <a:pt x="44" y="906"/>
                        </a:lnTo>
                        <a:lnTo>
                          <a:pt x="44" y="44"/>
                        </a:lnTo>
                        <a:lnTo>
                          <a:pt x="22" y="0"/>
                        </a:lnTo>
                        <a:lnTo>
                          <a:pt x="0" y="1"/>
                        </a:lnTo>
                        <a:lnTo>
                          <a:pt x="1" y="950"/>
                        </a:lnTo>
                        <a:lnTo>
                          <a:pt x="1828" y="950"/>
                        </a:lnTo>
                        <a:lnTo>
                          <a:pt x="1894" y="945"/>
                        </a:lnTo>
                        <a:lnTo>
                          <a:pt x="1957" y="930"/>
                        </a:lnTo>
                        <a:lnTo>
                          <a:pt x="2040" y="906"/>
                        </a:lnTo>
                        <a:lnTo>
                          <a:pt x="2117" y="877"/>
                        </a:lnTo>
                        <a:lnTo>
                          <a:pt x="2185" y="847"/>
                        </a:lnTo>
                        <a:lnTo>
                          <a:pt x="2262" y="815"/>
                        </a:lnTo>
                        <a:lnTo>
                          <a:pt x="2341" y="781"/>
                        </a:lnTo>
                        <a:lnTo>
                          <a:pt x="2431" y="745"/>
                        </a:lnTo>
                        <a:lnTo>
                          <a:pt x="2504" y="720"/>
                        </a:lnTo>
                        <a:lnTo>
                          <a:pt x="2571" y="702"/>
                        </a:lnTo>
                        <a:lnTo>
                          <a:pt x="2664" y="686"/>
                        </a:lnTo>
                        <a:lnTo>
                          <a:pt x="2742" y="680"/>
                        </a:lnTo>
                        <a:lnTo>
                          <a:pt x="2821" y="686"/>
                        </a:lnTo>
                        <a:lnTo>
                          <a:pt x="2915" y="702"/>
                        </a:lnTo>
                        <a:lnTo>
                          <a:pt x="2983" y="720"/>
                        </a:lnTo>
                        <a:lnTo>
                          <a:pt x="3056" y="745"/>
                        </a:lnTo>
                        <a:lnTo>
                          <a:pt x="3149" y="781"/>
                        </a:lnTo>
                        <a:lnTo>
                          <a:pt x="3229" y="815"/>
                        </a:lnTo>
                        <a:lnTo>
                          <a:pt x="3306" y="847"/>
                        </a:lnTo>
                        <a:lnTo>
                          <a:pt x="3372" y="876"/>
                        </a:lnTo>
                        <a:lnTo>
                          <a:pt x="3448" y="905"/>
                        </a:lnTo>
                        <a:lnTo>
                          <a:pt x="3519" y="929"/>
                        </a:lnTo>
                        <a:lnTo>
                          <a:pt x="3589" y="945"/>
                        </a:lnTo>
                        <a:lnTo>
                          <a:pt x="3647" y="950"/>
                        </a:lnTo>
                        <a:lnTo>
                          <a:pt x="3730" y="951"/>
                        </a:lnTo>
                        <a:lnTo>
                          <a:pt x="5427" y="951"/>
                        </a:lnTo>
                        <a:lnTo>
                          <a:pt x="5427" y="90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  <p:grpSp>
              <p:nvGrpSpPr>
                <p:cNvPr id="74" name="Group 193">
                  <a:extLst>
                    <a:ext uri="{FF2B5EF4-FFF2-40B4-BE49-F238E27FC236}">
                      <a16:creationId xmlns:a16="http://schemas.microsoft.com/office/drawing/2014/main" id="{C4237BC1-AAAC-7893-D939-9FD9F58B0F0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6" y="3183"/>
                  <a:ext cx="1021" cy="262"/>
                  <a:chOff x="2341" y="2235"/>
                  <a:chExt cx="2741" cy="705"/>
                </a:xfrm>
              </p:grpSpPr>
              <p:sp>
                <p:nvSpPr>
                  <p:cNvPr id="139" name="Freeform 194">
                    <a:extLst>
                      <a:ext uri="{FF2B5EF4-FFF2-40B4-BE49-F238E27FC236}">
                        <a16:creationId xmlns:a16="http://schemas.microsoft.com/office/drawing/2014/main" id="{CEBA660E-35E3-3C3E-860F-A9C131410B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2246"/>
                    <a:ext cx="2719" cy="682"/>
                  </a:xfrm>
                  <a:custGeom>
                    <a:avLst/>
                    <a:gdLst>
                      <a:gd name="T0" fmla="*/ 0 w 5438"/>
                      <a:gd name="T1" fmla="*/ 0 h 1366"/>
                      <a:gd name="T2" fmla="*/ 2719 w 5438"/>
                      <a:gd name="T3" fmla="*/ 0 h 1366"/>
                      <a:gd name="T4" fmla="*/ 2719 w 5438"/>
                      <a:gd name="T5" fmla="*/ 682 h 1366"/>
                      <a:gd name="T6" fmla="*/ 0 w 5438"/>
                      <a:gd name="T7" fmla="*/ 682 h 1366"/>
                      <a:gd name="T8" fmla="*/ 0 w 5438"/>
                      <a:gd name="T9" fmla="*/ 0 h 1366"/>
                      <a:gd name="T10" fmla="*/ 0 w 5438"/>
                      <a:gd name="T11" fmla="*/ 0 h 136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438" h="1366">
                        <a:moveTo>
                          <a:pt x="0" y="0"/>
                        </a:moveTo>
                        <a:lnTo>
                          <a:pt x="5438" y="0"/>
                        </a:lnTo>
                        <a:lnTo>
                          <a:pt x="5438" y="1366"/>
                        </a:lnTo>
                        <a:lnTo>
                          <a:pt x="0" y="1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140" name="Freeform 195">
                    <a:extLst>
                      <a:ext uri="{FF2B5EF4-FFF2-40B4-BE49-F238E27FC236}">
                        <a16:creationId xmlns:a16="http://schemas.microsoft.com/office/drawing/2014/main" id="{7A329D9B-C679-7C9E-CF1E-4452CECA7D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2235"/>
                    <a:ext cx="2730" cy="704"/>
                  </a:xfrm>
                  <a:custGeom>
                    <a:avLst/>
                    <a:gdLst>
                      <a:gd name="T0" fmla="*/ 0 w 5459"/>
                      <a:gd name="T1" fmla="*/ 0 h 1408"/>
                      <a:gd name="T2" fmla="*/ 0 w 5459"/>
                      <a:gd name="T3" fmla="*/ 22 h 1408"/>
                      <a:gd name="T4" fmla="*/ 2708 w 5459"/>
                      <a:gd name="T5" fmla="*/ 22 h 1408"/>
                      <a:gd name="T6" fmla="*/ 2708 w 5459"/>
                      <a:gd name="T7" fmla="*/ 683 h 1408"/>
                      <a:gd name="T8" fmla="*/ 2730 w 5459"/>
                      <a:gd name="T9" fmla="*/ 704 h 1408"/>
                      <a:gd name="T10" fmla="*/ 2729 w 5459"/>
                      <a:gd name="T11" fmla="*/ 0 h 1408"/>
                      <a:gd name="T12" fmla="*/ 0 w 5459"/>
                      <a:gd name="T13" fmla="*/ 0 h 14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5459" h="1408">
                        <a:moveTo>
                          <a:pt x="0" y="0"/>
                        </a:moveTo>
                        <a:lnTo>
                          <a:pt x="0" y="44"/>
                        </a:lnTo>
                        <a:lnTo>
                          <a:pt x="5416" y="44"/>
                        </a:lnTo>
                        <a:lnTo>
                          <a:pt x="5416" y="1366"/>
                        </a:lnTo>
                        <a:lnTo>
                          <a:pt x="5459" y="1408"/>
                        </a:lnTo>
                        <a:lnTo>
                          <a:pt x="545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141" name="Freeform 196">
                    <a:extLst>
                      <a:ext uri="{FF2B5EF4-FFF2-40B4-BE49-F238E27FC236}">
                        <a16:creationId xmlns:a16="http://schemas.microsoft.com/office/drawing/2014/main" id="{C3A7BE70-2209-A19C-59E8-7DC0B749B5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1" y="2235"/>
                    <a:ext cx="2741" cy="704"/>
                  </a:xfrm>
                  <a:custGeom>
                    <a:avLst/>
                    <a:gdLst>
                      <a:gd name="T0" fmla="*/ 2719 w 5481"/>
                      <a:gd name="T1" fmla="*/ 682 h 1410"/>
                      <a:gd name="T2" fmla="*/ 22 w 5481"/>
                      <a:gd name="T3" fmla="*/ 682 h 1410"/>
                      <a:gd name="T4" fmla="*/ 22 w 5481"/>
                      <a:gd name="T5" fmla="*/ 22 h 1410"/>
                      <a:gd name="T6" fmla="*/ 11 w 5481"/>
                      <a:gd name="T7" fmla="*/ 0 h 1410"/>
                      <a:gd name="T8" fmla="*/ 0 w 5481"/>
                      <a:gd name="T9" fmla="*/ 0 h 1410"/>
                      <a:gd name="T10" fmla="*/ 1 w 5481"/>
                      <a:gd name="T11" fmla="*/ 704 h 1410"/>
                      <a:gd name="T12" fmla="*/ 2741 w 5481"/>
                      <a:gd name="T13" fmla="*/ 703 h 1410"/>
                      <a:gd name="T14" fmla="*/ 2719 w 5481"/>
                      <a:gd name="T15" fmla="*/ 682 h 141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5481" h="1410">
                        <a:moveTo>
                          <a:pt x="5438" y="1366"/>
                        </a:moveTo>
                        <a:lnTo>
                          <a:pt x="44" y="1366"/>
                        </a:lnTo>
                        <a:lnTo>
                          <a:pt x="44" y="44"/>
                        </a:lnTo>
                        <a:lnTo>
                          <a:pt x="22" y="0"/>
                        </a:lnTo>
                        <a:lnTo>
                          <a:pt x="0" y="1"/>
                        </a:lnTo>
                        <a:lnTo>
                          <a:pt x="1" y="1410"/>
                        </a:lnTo>
                        <a:lnTo>
                          <a:pt x="5481" y="1408"/>
                        </a:lnTo>
                        <a:lnTo>
                          <a:pt x="5438" y="136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142" name="Freeform 197">
                    <a:extLst>
                      <a:ext uri="{FF2B5EF4-FFF2-40B4-BE49-F238E27FC236}">
                        <a16:creationId xmlns:a16="http://schemas.microsoft.com/office/drawing/2014/main" id="{1AC666F4-28C5-5594-CCB5-23772A977E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2476"/>
                    <a:ext cx="2719" cy="453"/>
                  </a:xfrm>
                  <a:custGeom>
                    <a:avLst/>
                    <a:gdLst>
                      <a:gd name="T0" fmla="*/ 0 w 5438"/>
                      <a:gd name="T1" fmla="*/ 453 h 906"/>
                      <a:gd name="T2" fmla="*/ 2719 w 5438"/>
                      <a:gd name="T3" fmla="*/ 453 h 906"/>
                      <a:gd name="T4" fmla="*/ 2719 w 5438"/>
                      <a:gd name="T5" fmla="*/ 1 h 906"/>
                      <a:gd name="T6" fmla="*/ 2703 w 5438"/>
                      <a:gd name="T7" fmla="*/ 0 h 906"/>
                      <a:gd name="T8" fmla="*/ 2659 w 5438"/>
                      <a:gd name="T9" fmla="*/ 0 h 906"/>
                      <a:gd name="T10" fmla="*/ 2593 w 5438"/>
                      <a:gd name="T11" fmla="*/ 0 h 906"/>
                      <a:gd name="T12" fmla="*/ 2508 w 5438"/>
                      <a:gd name="T13" fmla="*/ 0 h 906"/>
                      <a:gd name="T14" fmla="*/ 2411 w 5438"/>
                      <a:gd name="T15" fmla="*/ 0 h 906"/>
                      <a:gd name="T16" fmla="*/ 2307 w 5438"/>
                      <a:gd name="T17" fmla="*/ 0 h 906"/>
                      <a:gd name="T18" fmla="*/ 2201 w 5438"/>
                      <a:gd name="T19" fmla="*/ 0 h 906"/>
                      <a:gd name="T20" fmla="*/ 2097 w 5438"/>
                      <a:gd name="T21" fmla="*/ 0 h 906"/>
                      <a:gd name="T22" fmla="*/ 2001 w 5438"/>
                      <a:gd name="T23" fmla="*/ 0 h 906"/>
                      <a:gd name="T24" fmla="*/ 1918 w 5438"/>
                      <a:gd name="T25" fmla="*/ 0 h 906"/>
                      <a:gd name="T26" fmla="*/ 1854 w 5438"/>
                      <a:gd name="T27" fmla="*/ 0 h 906"/>
                      <a:gd name="T28" fmla="*/ 1813 w 5438"/>
                      <a:gd name="T29" fmla="*/ 1 h 906"/>
                      <a:gd name="T30" fmla="*/ 1784 w 5438"/>
                      <a:gd name="T31" fmla="*/ 3 h 906"/>
                      <a:gd name="T32" fmla="*/ 1753 w 5438"/>
                      <a:gd name="T33" fmla="*/ 11 h 906"/>
                      <a:gd name="T34" fmla="*/ 1719 w 5438"/>
                      <a:gd name="T35" fmla="*/ 22 h 906"/>
                      <a:gd name="T36" fmla="*/ 1684 w 5438"/>
                      <a:gd name="T37" fmla="*/ 35 h 906"/>
                      <a:gd name="T38" fmla="*/ 1646 w 5438"/>
                      <a:gd name="T39" fmla="*/ 52 h 906"/>
                      <a:gd name="T40" fmla="*/ 1608 w 5438"/>
                      <a:gd name="T41" fmla="*/ 68 h 906"/>
                      <a:gd name="T42" fmla="*/ 1568 w 5438"/>
                      <a:gd name="T43" fmla="*/ 84 h 906"/>
                      <a:gd name="T44" fmla="*/ 1527 w 5438"/>
                      <a:gd name="T45" fmla="*/ 101 h 906"/>
                      <a:gd name="T46" fmla="*/ 1485 w 5438"/>
                      <a:gd name="T47" fmla="*/ 114 h 906"/>
                      <a:gd name="T48" fmla="*/ 1443 w 5438"/>
                      <a:gd name="T49" fmla="*/ 125 h 906"/>
                      <a:gd name="T50" fmla="*/ 1402 w 5438"/>
                      <a:gd name="T51" fmla="*/ 133 h 906"/>
                      <a:gd name="T52" fmla="*/ 1360 w 5438"/>
                      <a:gd name="T53" fmla="*/ 136 h 906"/>
                      <a:gd name="T54" fmla="*/ 1319 w 5438"/>
                      <a:gd name="T55" fmla="*/ 133 h 906"/>
                      <a:gd name="T56" fmla="*/ 1278 w 5438"/>
                      <a:gd name="T57" fmla="*/ 125 h 906"/>
                      <a:gd name="T58" fmla="*/ 1237 w 5438"/>
                      <a:gd name="T59" fmla="*/ 114 h 906"/>
                      <a:gd name="T60" fmla="*/ 1196 w 5438"/>
                      <a:gd name="T61" fmla="*/ 101 h 906"/>
                      <a:gd name="T62" fmla="*/ 1156 w 5438"/>
                      <a:gd name="T63" fmla="*/ 84 h 906"/>
                      <a:gd name="T64" fmla="*/ 1116 w 5438"/>
                      <a:gd name="T65" fmla="*/ 68 h 906"/>
                      <a:gd name="T66" fmla="*/ 1078 w 5438"/>
                      <a:gd name="T67" fmla="*/ 52 h 906"/>
                      <a:gd name="T68" fmla="*/ 1040 w 5438"/>
                      <a:gd name="T69" fmla="*/ 35 h 906"/>
                      <a:gd name="T70" fmla="*/ 1003 w 5438"/>
                      <a:gd name="T71" fmla="*/ 22 h 906"/>
                      <a:gd name="T72" fmla="*/ 968 w 5438"/>
                      <a:gd name="T73" fmla="*/ 11 h 906"/>
                      <a:gd name="T74" fmla="*/ 935 w 5438"/>
                      <a:gd name="T75" fmla="*/ 3 h 906"/>
                      <a:gd name="T76" fmla="*/ 902 w 5438"/>
                      <a:gd name="T77" fmla="*/ 1 h 906"/>
                      <a:gd name="T78" fmla="*/ 0 w 5438"/>
                      <a:gd name="T79" fmla="*/ 1 h 906"/>
                      <a:gd name="T80" fmla="*/ 0 w 5438"/>
                      <a:gd name="T81" fmla="*/ 453 h 906"/>
                      <a:gd name="T82" fmla="*/ 0 w 5438"/>
                      <a:gd name="T83" fmla="*/ 453 h 90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5438" h="906">
                        <a:moveTo>
                          <a:pt x="0" y="906"/>
                        </a:moveTo>
                        <a:lnTo>
                          <a:pt x="5438" y="906"/>
                        </a:lnTo>
                        <a:lnTo>
                          <a:pt x="5438" y="1"/>
                        </a:lnTo>
                        <a:lnTo>
                          <a:pt x="5405" y="0"/>
                        </a:lnTo>
                        <a:lnTo>
                          <a:pt x="5318" y="0"/>
                        </a:lnTo>
                        <a:lnTo>
                          <a:pt x="5185" y="0"/>
                        </a:lnTo>
                        <a:lnTo>
                          <a:pt x="5016" y="0"/>
                        </a:lnTo>
                        <a:lnTo>
                          <a:pt x="4822" y="0"/>
                        </a:lnTo>
                        <a:lnTo>
                          <a:pt x="4614" y="0"/>
                        </a:lnTo>
                        <a:lnTo>
                          <a:pt x="4401" y="0"/>
                        </a:lnTo>
                        <a:lnTo>
                          <a:pt x="4193" y="0"/>
                        </a:lnTo>
                        <a:lnTo>
                          <a:pt x="4002" y="0"/>
                        </a:lnTo>
                        <a:lnTo>
                          <a:pt x="3836" y="0"/>
                        </a:lnTo>
                        <a:lnTo>
                          <a:pt x="3708" y="0"/>
                        </a:lnTo>
                        <a:lnTo>
                          <a:pt x="3626" y="1"/>
                        </a:lnTo>
                        <a:lnTo>
                          <a:pt x="3567" y="6"/>
                        </a:lnTo>
                        <a:lnTo>
                          <a:pt x="3505" y="21"/>
                        </a:lnTo>
                        <a:lnTo>
                          <a:pt x="3438" y="43"/>
                        </a:lnTo>
                        <a:lnTo>
                          <a:pt x="3367" y="70"/>
                        </a:lnTo>
                        <a:lnTo>
                          <a:pt x="3292" y="103"/>
                        </a:lnTo>
                        <a:lnTo>
                          <a:pt x="3215" y="135"/>
                        </a:lnTo>
                        <a:lnTo>
                          <a:pt x="3135" y="168"/>
                        </a:lnTo>
                        <a:lnTo>
                          <a:pt x="3053" y="201"/>
                        </a:lnTo>
                        <a:lnTo>
                          <a:pt x="2970" y="228"/>
                        </a:lnTo>
                        <a:lnTo>
                          <a:pt x="2886" y="250"/>
                        </a:lnTo>
                        <a:lnTo>
                          <a:pt x="2803" y="265"/>
                        </a:lnTo>
                        <a:lnTo>
                          <a:pt x="2720" y="271"/>
                        </a:lnTo>
                        <a:lnTo>
                          <a:pt x="2637" y="265"/>
                        </a:lnTo>
                        <a:lnTo>
                          <a:pt x="2556" y="250"/>
                        </a:lnTo>
                        <a:lnTo>
                          <a:pt x="2473" y="228"/>
                        </a:lnTo>
                        <a:lnTo>
                          <a:pt x="2391" y="201"/>
                        </a:lnTo>
                        <a:lnTo>
                          <a:pt x="2311" y="168"/>
                        </a:lnTo>
                        <a:lnTo>
                          <a:pt x="2232" y="135"/>
                        </a:lnTo>
                        <a:lnTo>
                          <a:pt x="2155" y="103"/>
                        </a:lnTo>
                        <a:lnTo>
                          <a:pt x="2080" y="70"/>
                        </a:lnTo>
                        <a:lnTo>
                          <a:pt x="2006" y="43"/>
                        </a:lnTo>
                        <a:lnTo>
                          <a:pt x="1936" y="21"/>
                        </a:lnTo>
                        <a:lnTo>
                          <a:pt x="1869" y="6"/>
                        </a:lnTo>
                        <a:lnTo>
                          <a:pt x="1804" y="1"/>
                        </a:lnTo>
                        <a:lnTo>
                          <a:pt x="0" y="1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143" name="Freeform 198">
                    <a:extLst>
                      <a:ext uri="{FF2B5EF4-FFF2-40B4-BE49-F238E27FC236}">
                        <a16:creationId xmlns:a16="http://schemas.microsoft.com/office/drawing/2014/main" id="{9772A69A-13AB-23C2-098A-412BC14A3F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2465"/>
                    <a:ext cx="2730" cy="475"/>
                  </a:xfrm>
                  <a:custGeom>
                    <a:avLst/>
                    <a:gdLst>
                      <a:gd name="T0" fmla="*/ 0 w 5459"/>
                      <a:gd name="T1" fmla="*/ 453 h 950"/>
                      <a:gd name="T2" fmla="*/ 0 w 5459"/>
                      <a:gd name="T3" fmla="*/ 475 h 950"/>
                      <a:gd name="T4" fmla="*/ 2729 w 5459"/>
                      <a:gd name="T5" fmla="*/ 475 h 950"/>
                      <a:gd name="T6" fmla="*/ 2730 w 5459"/>
                      <a:gd name="T7" fmla="*/ 2 h 950"/>
                      <a:gd name="T8" fmla="*/ 2703 w 5459"/>
                      <a:gd name="T9" fmla="*/ 0 h 950"/>
                      <a:gd name="T10" fmla="*/ 2703 w 5459"/>
                      <a:gd name="T11" fmla="*/ 22 h 950"/>
                      <a:gd name="T12" fmla="*/ 2708 w 5459"/>
                      <a:gd name="T13" fmla="*/ 22 h 950"/>
                      <a:gd name="T14" fmla="*/ 2708 w 5459"/>
                      <a:gd name="T15" fmla="*/ 453 h 950"/>
                      <a:gd name="T16" fmla="*/ 0 w 5459"/>
                      <a:gd name="T17" fmla="*/ 453 h 95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5459" h="950">
                        <a:moveTo>
                          <a:pt x="0" y="906"/>
                        </a:moveTo>
                        <a:lnTo>
                          <a:pt x="0" y="950"/>
                        </a:lnTo>
                        <a:lnTo>
                          <a:pt x="5458" y="950"/>
                        </a:lnTo>
                        <a:lnTo>
                          <a:pt x="5459" y="3"/>
                        </a:lnTo>
                        <a:lnTo>
                          <a:pt x="5405" y="0"/>
                        </a:lnTo>
                        <a:lnTo>
                          <a:pt x="5405" y="44"/>
                        </a:lnTo>
                        <a:lnTo>
                          <a:pt x="5416" y="44"/>
                        </a:lnTo>
                        <a:lnTo>
                          <a:pt x="5416" y="90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144" name="Freeform 199">
                    <a:extLst>
                      <a:ext uri="{FF2B5EF4-FFF2-40B4-BE49-F238E27FC236}">
                        <a16:creationId xmlns:a16="http://schemas.microsoft.com/office/drawing/2014/main" id="{368D1A4B-2D07-8EC9-0C59-AAB0336A0E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1" y="2465"/>
                    <a:ext cx="2714" cy="475"/>
                  </a:xfrm>
                  <a:custGeom>
                    <a:avLst/>
                    <a:gdLst>
                      <a:gd name="T0" fmla="*/ 2714 w 5427"/>
                      <a:gd name="T1" fmla="*/ 0 h 950"/>
                      <a:gd name="T2" fmla="*/ 1865 w 5427"/>
                      <a:gd name="T3" fmla="*/ 0 h 950"/>
                      <a:gd name="T4" fmla="*/ 1824 w 5427"/>
                      <a:gd name="T5" fmla="*/ 1 h 950"/>
                      <a:gd name="T6" fmla="*/ 1795 w 5427"/>
                      <a:gd name="T7" fmla="*/ 3 h 950"/>
                      <a:gd name="T8" fmla="*/ 1760 w 5427"/>
                      <a:gd name="T9" fmla="*/ 11 h 950"/>
                      <a:gd name="T10" fmla="*/ 1724 w 5427"/>
                      <a:gd name="T11" fmla="*/ 23 h 950"/>
                      <a:gd name="T12" fmla="*/ 1686 w 5427"/>
                      <a:gd name="T13" fmla="*/ 38 h 950"/>
                      <a:gd name="T14" fmla="*/ 1653 w 5427"/>
                      <a:gd name="T15" fmla="*/ 52 h 950"/>
                      <a:gd name="T16" fmla="*/ 1615 w 5427"/>
                      <a:gd name="T17" fmla="*/ 68 h 950"/>
                      <a:gd name="T18" fmla="*/ 1575 w 5427"/>
                      <a:gd name="T19" fmla="*/ 85 h 950"/>
                      <a:gd name="T20" fmla="*/ 1528 w 5427"/>
                      <a:gd name="T21" fmla="*/ 103 h 950"/>
                      <a:gd name="T22" fmla="*/ 1492 w 5427"/>
                      <a:gd name="T23" fmla="*/ 116 h 950"/>
                      <a:gd name="T24" fmla="*/ 1458 w 5427"/>
                      <a:gd name="T25" fmla="*/ 125 h 950"/>
                      <a:gd name="T26" fmla="*/ 1411 w 5427"/>
                      <a:gd name="T27" fmla="*/ 133 h 950"/>
                      <a:gd name="T28" fmla="*/ 1371 w 5427"/>
                      <a:gd name="T29" fmla="*/ 136 h 950"/>
                      <a:gd name="T30" fmla="*/ 1332 w 5427"/>
                      <a:gd name="T31" fmla="*/ 133 h 950"/>
                      <a:gd name="T32" fmla="*/ 1286 w 5427"/>
                      <a:gd name="T33" fmla="*/ 125 h 950"/>
                      <a:gd name="T34" fmla="*/ 1252 w 5427"/>
                      <a:gd name="T35" fmla="*/ 116 h 950"/>
                      <a:gd name="T36" fmla="*/ 1216 w 5427"/>
                      <a:gd name="T37" fmla="*/ 103 h 950"/>
                      <a:gd name="T38" fmla="*/ 1171 w 5427"/>
                      <a:gd name="T39" fmla="*/ 85 h 950"/>
                      <a:gd name="T40" fmla="*/ 1131 w 5427"/>
                      <a:gd name="T41" fmla="*/ 68 h 950"/>
                      <a:gd name="T42" fmla="*/ 1093 w 5427"/>
                      <a:gd name="T43" fmla="*/ 52 h 950"/>
                      <a:gd name="T44" fmla="*/ 1059 w 5427"/>
                      <a:gd name="T45" fmla="*/ 37 h 950"/>
                      <a:gd name="T46" fmla="*/ 1020 w 5427"/>
                      <a:gd name="T47" fmla="*/ 23 h 950"/>
                      <a:gd name="T48" fmla="*/ 979 w 5427"/>
                      <a:gd name="T49" fmla="*/ 11 h 950"/>
                      <a:gd name="T50" fmla="*/ 947 w 5427"/>
                      <a:gd name="T51" fmla="*/ 3 h 950"/>
                      <a:gd name="T52" fmla="*/ 914 w 5427"/>
                      <a:gd name="T53" fmla="*/ 1 h 950"/>
                      <a:gd name="T54" fmla="*/ 1 w 5427"/>
                      <a:gd name="T55" fmla="*/ 1 h 950"/>
                      <a:gd name="T56" fmla="*/ 0 w 5427"/>
                      <a:gd name="T57" fmla="*/ 475 h 950"/>
                      <a:gd name="T58" fmla="*/ 11 w 5427"/>
                      <a:gd name="T59" fmla="*/ 475 h 950"/>
                      <a:gd name="T60" fmla="*/ 22 w 5427"/>
                      <a:gd name="T61" fmla="*/ 453 h 950"/>
                      <a:gd name="T62" fmla="*/ 22 w 5427"/>
                      <a:gd name="T63" fmla="*/ 23 h 950"/>
                      <a:gd name="T64" fmla="*/ 913 w 5427"/>
                      <a:gd name="T65" fmla="*/ 23 h 950"/>
                      <a:gd name="T66" fmla="*/ 944 w 5427"/>
                      <a:gd name="T67" fmla="*/ 25 h 950"/>
                      <a:gd name="T68" fmla="*/ 980 w 5427"/>
                      <a:gd name="T69" fmla="*/ 33 h 950"/>
                      <a:gd name="T70" fmla="*/ 1008 w 5427"/>
                      <a:gd name="T71" fmla="*/ 42 h 950"/>
                      <a:gd name="T72" fmla="*/ 1044 w 5427"/>
                      <a:gd name="T73" fmla="*/ 56 h 950"/>
                      <a:gd name="T74" fmla="*/ 1085 w 5427"/>
                      <a:gd name="T75" fmla="*/ 73 h 950"/>
                      <a:gd name="T76" fmla="*/ 1123 w 5427"/>
                      <a:gd name="T77" fmla="*/ 89 h 950"/>
                      <a:gd name="T78" fmla="*/ 1163 w 5427"/>
                      <a:gd name="T79" fmla="*/ 106 h 950"/>
                      <a:gd name="T80" fmla="*/ 1197 w 5427"/>
                      <a:gd name="T81" fmla="*/ 120 h 950"/>
                      <a:gd name="T82" fmla="*/ 1243 w 5427"/>
                      <a:gd name="T83" fmla="*/ 135 h 950"/>
                      <a:gd name="T84" fmla="*/ 1293 w 5427"/>
                      <a:gd name="T85" fmla="*/ 148 h 950"/>
                      <a:gd name="T86" fmla="*/ 1328 w 5427"/>
                      <a:gd name="T87" fmla="*/ 155 h 950"/>
                      <a:gd name="T88" fmla="*/ 1372 w 5427"/>
                      <a:gd name="T89" fmla="*/ 158 h 950"/>
                      <a:gd name="T90" fmla="*/ 1415 w 5427"/>
                      <a:gd name="T91" fmla="*/ 155 h 950"/>
                      <a:gd name="T92" fmla="*/ 1451 w 5427"/>
                      <a:gd name="T93" fmla="*/ 148 h 950"/>
                      <a:gd name="T94" fmla="*/ 1501 w 5427"/>
                      <a:gd name="T95" fmla="*/ 135 h 950"/>
                      <a:gd name="T96" fmla="*/ 1548 w 5427"/>
                      <a:gd name="T97" fmla="*/ 120 h 950"/>
                      <a:gd name="T98" fmla="*/ 1583 w 5427"/>
                      <a:gd name="T99" fmla="*/ 106 h 950"/>
                      <a:gd name="T100" fmla="*/ 1623 w 5427"/>
                      <a:gd name="T101" fmla="*/ 89 h 950"/>
                      <a:gd name="T102" fmla="*/ 1661 w 5427"/>
                      <a:gd name="T103" fmla="*/ 73 h 950"/>
                      <a:gd name="T104" fmla="*/ 1703 w 5427"/>
                      <a:gd name="T105" fmla="*/ 55 h 950"/>
                      <a:gd name="T106" fmla="*/ 1737 w 5427"/>
                      <a:gd name="T107" fmla="*/ 42 h 950"/>
                      <a:gd name="T108" fmla="*/ 1768 w 5427"/>
                      <a:gd name="T109" fmla="*/ 32 h 950"/>
                      <a:gd name="T110" fmla="*/ 1795 w 5427"/>
                      <a:gd name="T111" fmla="*/ 25 h 950"/>
                      <a:gd name="T112" fmla="*/ 1825 w 5427"/>
                      <a:gd name="T113" fmla="*/ 23 h 950"/>
                      <a:gd name="T114" fmla="*/ 1865 w 5427"/>
                      <a:gd name="T115" fmla="*/ 22 h 950"/>
                      <a:gd name="T116" fmla="*/ 2714 w 5427"/>
                      <a:gd name="T117" fmla="*/ 22 h 950"/>
                      <a:gd name="T118" fmla="*/ 2714 w 5427"/>
                      <a:gd name="T119" fmla="*/ 0 h 95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5427" h="950">
                        <a:moveTo>
                          <a:pt x="5427" y="0"/>
                        </a:moveTo>
                        <a:lnTo>
                          <a:pt x="3730" y="0"/>
                        </a:lnTo>
                        <a:lnTo>
                          <a:pt x="3647" y="1"/>
                        </a:lnTo>
                        <a:lnTo>
                          <a:pt x="3589" y="6"/>
                        </a:lnTo>
                        <a:lnTo>
                          <a:pt x="3519" y="22"/>
                        </a:lnTo>
                        <a:lnTo>
                          <a:pt x="3448" y="46"/>
                        </a:lnTo>
                        <a:lnTo>
                          <a:pt x="3372" y="75"/>
                        </a:lnTo>
                        <a:lnTo>
                          <a:pt x="3306" y="104"/>
                        </a:lnTo>
                        <a:lnTo>
                          <a:pt x="3229" y="136"/>
                        </a:lnTo>
                        <a:lnTo>
                          <a:pt x="3149" y="170"/>
                        </a:lnTo>
                        <a:lnTo>
                          <a:pt x="3056" y="206"/>
                        </a:lnTo>
                        <a:lnTo>
                          <a:pt x="2983" y="231"/>
                        </a:lnTo>
                        <a:lnTo>
                          <a:pt x="2915" y="249"/>
                        </a:lnTo>
                        <a:lnTo>
                          <a:pt x="2821" y="265"/>
                        </a:lnTo>
                        <a:lnTo>
                          <a:pt x="2742" y="271"/>
                        </a:lnTo>
                        <a:lnTo>
                          <a:pt x="2664" y="265"/>
                        </a:lnTo>
                        <a:lnTo>
                          <a:pt x="2571" y="249"/>
                        </a:lnTo>
                        <a:lnTo>
                          <a:pt x="2504" y="231"/>
                        </a:lnTo>
                        <a:lnTo>
                          <a:pt x="2431" y="206"/>
                        </a:lnTo>
                        <a:lnTo>
                          <a:pt x="2341" y="170"/>
                        </a:lnTo>
                        <a:lnTo>
                          <a:pt x="2262" y="136"/>
                        </a:lnTo>
                        <a:lnTo>
                          <a:pt x="2185" y="104"/>
                        </a:lnTo>
                        <a:lnTo>
                          <a:pt x="2117" y="74"/>
                        </a:lnTo>
                        <a:lnTo>
                          <a:pt x="2040" y="45"/>
                        </a:lnTo>
                        <a:lnTo>
                          <a:pt x="1957" y="21"/>
                        </a:lnTo>
                        <a:lnTo>
                          <a:pt x="1894" y="6"/>
                        </a:lnTo>
                        <a:lnTo>
                          <a:pt x="1828" y="1"/>
                        </a:lnTo>
                        <a:lnTo>
                          <a:pt x="1" y="1"/>
                        </a:lnTo>
                        <a:lnTo>
                          <a:pt x="0" y="949"/>
                        </a:lnTo>
                        <a:lnTo>
                          <a:pt x="22" y="950"/>
                        </a:lnTo>
                        <a:lnTo>
                          <a:pt x="44" y="906"/>
                        </a:lnTo>
                        <a:lnTo>
                          <a:pt x="44" y="45"/>
                        </a:lnTo>
                        <a:lnTo>
                          <a:pt x="1825" y="45"/>
                        </a:lnTo>
                        <a:lnTo>
                          <a:pt x="1887" y="50"/>
                        </a:lnTo>
                        <a:lnTo>
                          <a:pt x="1959" y="65"/>
                        </a:lnTo>
                        <a:lnTo>
                          <a:pt x="2016" y="84"/>
                        </a:lnTo>
                        <a:lnTo>
                          <a:pt x="2087" y="111"/>
                        </a:lnTo>
                        <a:lnTo>
                          <a:pt x="2169" y="145"/>
                        </a:lnTo>
                        <a:lnTo>
                          <a:pt x="2246" y="178"/>
                        </a:lnTo>
                        <a:lnTo>
                          <a:pt x="2325" y="211"/>
                        </a:lnTo>
                        <a:lnTo>
                          <a:pt x="2394" y="239"/>
                        </a:lnTo>
                        <a:lnTo>
                          <a:pt x="2485" y="270"/>
                        </a:lnTo>
                        <a:lnTo>
                          <a:pt x="2585" y="295"/>
                        </a:lnTo>
                        <a:lnTo>
                          <a:pt x="2655" y="309"/>
                        </a:lnTo>
                        <a:lnTo>
                          <a:pt x="2744" y="315"/>
                        </a:lnTo>
                        <a:lnTo>
                          <a:pt x="2830" y="309"/>
                        </a:lnTo>
                        <a:lnTo>
                          <a:pt x="2901" y="295"/>
                        </a:lnTo>
                        <a:lnTo>
                          <a:pt x="3002" y="270"/>
                        </a:lnTo>
                        <a:lnTo>
                          <a:pt x="3095" y="239"/>
                        </a:lnTo>
                        <a:lnTo>
                          <a:pt x="3165" y="211"/>
                        </a:lnTo>
                        <a:lnTo>
                          <a:pt x="3245" y="178"/>
                        </a:lnTo>
                        <a:lnTo>
                          <a:pt x="3322" y="145"/>
                        </a:lnTo>
                        <a:lnTo>
                          <a:pt x="3406" y="110"/>
                        </a:lnTo>
                        <a:lnTo>
                          <a:pt x="3473" y="83"/>
                        </a:lnTo>
                        <a:lnTo>
                          <a:pt x="3535" y="64"/>
                        </a:lnTo>
                        <a:lnTo>
                          <a:pt x="3589" y="50"/>
                        </a:lnTo>
                        <a:lnTo>
                          <a:pt x="3649" y="45"/>
                        </a:lnTo>
                        <a:lnTo>
                          <a:pt x="3730" y="44"/>
                        </a:lnTo>
                        <a:lnTo>
                          <a:pt x="5427" y="44"/>
                        </a:lnTo>
                        <a:lnTo>
                          <a:pt x="542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  <p:grpSp>
              <p:nvGrpSpPr>
                <p:cNvPr id="75" name="Group 200">
                  <a:extLst>
                    <a:ext uri="{FF2B5EF4-FFF2-40B4-BE49-F238E27FC236}">
                      <a16:creationId xmlns:a16="http://schemas.microsoft.com/office/drawing/2014/main" id="{BEFD0005-5818-8271-245E-C6AB936831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74" y="2942"/>
                  <a:ext cx="841" cy="500"/>
                  <a:chOff x="2584" y="1577"/>
                  <a:chExt cx="2256" cy="1342"/>
                </a:xfrm>
              </p:grpSpPr>
              <p:sp>
                <p:nvSpPr>
                  <p:cNvPr id="136" name="Freeform 201">
                    <a:extLst>
                      <a:ext uri="{FF2B5EF4-FFF2-40B4-BE49-F238E27FC236}">
                        <a16:creationId xmlns:a16="http://schemas.microsoft.com/office/drawing/2014/main" id="{02D9E339-5ACC-86B5-93C4-7B84507245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4" y="2031"/>
                    <a:ext cx="2256" cy="435"/>
                  </a:xfrm>
                  <a:custGeom>
                    <a:avLst/>
                    <a:gdLst>
                      <a:gd name="T0" fmla="*/ 0 w 3625"/>
                      <a:gd name="T1" fmla="*/ 435 h 923"/>
                      <a:gd name="T2" fmla="*/ 2256 w 3625"/>
                      <a:gd name="T3" fmla="*/ 435 h 923"/>
                      <a:gd name="T4" fmla="*/ 2256 w 3625"/>
                      <a:gd name="T5" fmla="*/ 0 h 923"/>
                      <a:gd name="T6" fmla="*/ 0 w 3625"/>
                      <a:gd name="T7" fmla="*/ 0 h 923"/>
                      <a:gd name="T8" fmla="*/ 0 w 3625"/>
                      <a:gd name="T9" fmla="*/ 435 h 923"/>
                      <a:gd name="T10" fmla="*/ 0 w 3625"/>
                      <a:gd name="T11" fmla="*/ 435 h 9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625" h="923">
                        <a:moveTo>
                          <a:pt x="0" y="923"/>
                        </a:moveTo>
                        <a:lnTo>
                          <a:pt x="3625" y="923"/>
                        </a:lnTo>
                        <a:lnTo>
                          <a:pt x="3625" y="0"/>
                        </a:lnTo>
                        <a:lnTo>
                          <a:pt x="0" y="0"/>
                        </a:lnTo>
                        <a:lnTo>
                          <a:pt x="0" y="923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137" name="Freeform 202">
                    <a:extLst>
                      <a:ext uri="{FF2B5EF4-FFF2-40B4-BE49-F238E27FC236}">
                        <a16:creationId xmlns:a16="http://schemas.microsoft.com/office/drawing/2014/main" id="{95858C0C-228A-1CCC-BF23-1E1CF5BE42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40" y="2466"/>
                    <a:ext cx="96" cy="453"/>
                  </a:xfrm>
                  <a:custGeom>
                    <a:avLst/>
                    <a:gdLst>
                      <a:gd name="T0" fmla="*/ 0 w 3625"/>
                      <a:gd name="T1" fmla="*/ 453 h 923"/>
                      <a:gd name="T2" fmla="*/ 96 w 3625"/>
                      <a:gd name="T3" fmla="*/ 453 h 923"/>
                      <a:gd name="T4" fmla="*/ 96 w 3625"/>
                      <a:gd name="T5" fmla="*/ 0 h 923"/>
                      <a:gd name="T6" fmla="*/ 0 w 3625"/>
                      <a:gd name="T7" fmla="*/ 0 h 923"/>
                      <a:gd name="T8" fmla="*/ 0 w 3625"/>
                      <a:gd name="T9" fmla="*/ 453 h 923"/>
                      <a:gd name="T10" fmla="*/ 0 w 3625"/>
                      <a:gd name="T11" fmla="*/ 453 h 9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625" h="923">
                        <a:moveTo>
                          <a:pt x="0" y="923"/>
                        </a:moveTo>
                        <a:lnTo>
                          <a:pt x="3625" y="923"/>
                        </a:lnTo>
                        <a:lnTo>
                          <a:pt x="3625" y="0"/>
                        </a:lnTo>
                        <a:lnTo>
                          <a:pt x="0" y="0"/>
                        </a:lnTo>
                        <a:lnTo>
                          <a:pt x="0" y="923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138" name="Freeform 203">
                    <a:extLst>
                      <a:ext uri="{FF2B5EF4-FFF2-40B4-BE49-F238E27FC236}">
                        <a16:creationId xmlns:a16="http://schemas.microsoft.com/office/drawing/2014/main" id="{C0C1D0DA-7D86-8277-B339-7C0339DE8B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1577"/>
                    <a:ext cx="96" cy="456"/>
                  </a:xfrm>
                  <a:custGeom>
                    <a:avLst/>
                    <a:gdLst>
                      <a:gd name="T0" fmla="*/ 0 w 3625"/>
                      <a:gd name="T1" fmla="*/ 456 h 923"/>
                      <a:gd name="T2" fmla="*/ 96 w 3625"/>
                      <a:gd name="T3" fmla="*/ 456 h 923"/>
                      <a:gd name="T4" fmla="*/ 96 w 3625"/>
                      <a:gd name="T5" fmla="*/ 0 h 923"/>
                      <a:gd name="T6" fmla="*/ 0 w 3625"/>
                      <a:gd name="T7" fmla="*/ 0 h 923"/>
                      <a:gd name="T8" fmla="*/ 0 w 3625"/>
                      <a:gd name="T9" fmla="*/ 456 h 923"/>
                      <a:gd name="T10" fmla="*/ 0 w 3625"/>
                      <a:gd name="T11" fmla="*/ 456 h 9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625" h="923">
                        <a:moveTo>
                          <a:pt x="0" y="923"/>
                        </a:moveTo>
                        <a:lnTo>
                          <a:pt x="3625" y="923"/>
                        </a:lnTo>
                        <a:lnTo>
                          <a:pt x="3625" y="0"/>
                        </a:lnTo>
                        <a:lnTo>
                          <a:pt x="0" y="0"/>
                        </a:lnTo>
                        <a:lnTo>
                          <a:pt x="0" y="923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  <p:sp>
              <p:nvSpPr>
                <p:cNvPr id="76" name="Freeform 204">
                  <a:extLst>
                    <a:ext uri="{FF2B5EF4-FFF2-40B4-BE49-F238E27FC236}">
                      <a16:creationId xmlns:a16="http://schemas.microsoft.com/office/drawing/2014/main" id="{6A91C37E-8724-2D6D-7B18-82E4056B8C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9" y="3103"/>
                  <a:ext cx="679" cy="173"/>
                </a:xfrm>
                <a:custGeom>
                  <a:avLst/>
                  <a:gdLst>
                    <a:gd name="T0" fmla="*/ 0 w 3647"/>
                    <a:gd name="T1" fmla="*/ 165 h 935"/>
                    <a:gd name="T2" fmla="*/ 0 w 3647"/>
                    <a:gd name="T3" fmla="*/ 173 h 935"/>
                    <a:gd name="T4" fmla="*/ 679 w 3647"/>
                    <a:gd name="T5" fmla="*/ 173 h 935"/>
                    <a:gd name="T6" fmla="*/ 679 w 3647"/>
                    <a:gd name="T7" fmla="*/ 0 h 935"/>
                    <a:gd name="T8" fmla="*/ 671 w 3647"/>
                    <a:gd name="T9" fmla="*/ 8 h 935"/>
                    <a:gd name="T10" fmla="*/ 671 w 3647"/>
                    <a:gd name="T11" fmla="*/ 165 h 935"/>
                    <a:gd name="T12" fmla="*/ 0 w 3647"/>
                    <a:gd name="T13" fmla="*/ 165 h 9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47" h="935">
                      <a:moveTo>
                        <a:pt x="0" y="891"/>
                      </a:moveTo>
                      <a:lnTo>
                        <a:pt x="0" y="935"/>
                      </a:lnTo>
                      <a:lnTo>
                        <a:pt x="3646" y="935"/>
                      </a:lnTo>
                      <a:lnTo>
                        <a:pt x="3647" y="0"/>
                      </a:lnTo>
                      <a:lnTo>
                        <a:pt x="3604" y="43"/>
                      </a:lnTo>
                      <a:lnTo>
                        <a:pt x="3604" y="891"/>
                      </a:lnTo>
                      <a:lnTo>
                        <a:pt x="0" y="8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77" name="Freeform 205">
                  <a:extLst>
                    <a:ext uri="{FF2B5EF4-FFF2-40B4-BE49-F238E27FC236}">
                      <a16:creationId xmlns:a16="http://schemas.microsoft.com/office/drawing/2014/main" id="{503AC6FD-0682-2D39-7A93-F73FA97EAD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5" y="3103"/>
                  <a:ext cx="683" cy="173"/>
                </a:xfrm>
                <a:custGeom>
                  <a:avLst/>
                  <a:gdLst>
                    <a:gd name="T0" fmla="*/ 683 w 3669"/>
                    <a:gd name="T1" fmla="*/ 0 h 936"/>
                    <a:gd name="T2" fmla="*/ 0 w 3669"/>
                    <a:gd name="T3" fmla="*/ 0 h 936"/>
                    <a:gd name="T4" fmla="*/ 0 w 3669"/>
                    <a:gd name="T5" fmla="*/ 173 h 936"/>
                    <a:gd name="T6" fmla="*/ 4 w 3669"/>
                    <a:gd name="T7" fmla="*/ 173 h 936"/>
                    <a:gd name="T8" fmla="*/ 8 w 3669"/>
                    <a:gd name="T9" fmla="*/ 165 h 936"/>
                    <a:gd name="T10" fmla="*/ 8 w 3669"/>
                    <a:gd name="T11" fmla="*/ 8 h 936"/>
                    <a:gd name="T12" fmla="*/ 675 w 3669"/>
                    <a:gd name="T13" fmla="*/ 8 h 936"/>
                    <a:gd name="T14" fmla="*/ 683 w 3669"/>
                    <a:gd name="T15" fmla="*/ 0 h 9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669" h="936">
                      <a:moveTo>
                        <a:pt x="3669" y="1"/>
                      </a:moveTo>
                      <a:lnTo>
                        <a:pt x="2" y="0"/>
                      </a:lnTo>
                      <a:lnTo>
                        <a:pt x="0" y="935"/>
                      </a:lnTo>
                      <a:lnTo>
                        <a:pt x="22" y="936"/>
                      </a:lnTo>
                      <a:lnTo>
                        <a:pt x="44" y="892"/>
                      </a:lnTo>
                      <a:lnTo>
                        <a:pt x="44" y="44"/>
                      </a:lnTo>
                      <a:lnTo>
                        <a:pt x="3626" y="44"/>
                      </a:lnTo>
                      <a:lnTo>
                        <a:pt x="3669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78" name="Freeform 206">
                  <a:extLst>
                    <a:ext uri="{FF2B5EF4-FFF2-40B4-BE49-F238E27FC236}">
                      <a16:creationId xmlns:a16="http://schemas.microsoft.com/office/drawing/2014/main" id="{D4D6A831-D6AB-8A24-09B5-3E8A308AC9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9" y="3107"/>
                  <a:ext cx="675" cy="25"/>
                </a:xfrm>
                <a:custGeom>
                  <a:avLst/>
                  <a:gdLst>
                    <a:gd name="T0" fmla="*/ 0 w 3625"/>
                    <a:gd name="T1" fmla="*/ 25 h 137"/>
                    <a:gd name="T2" fmla="*/ 675 w 3625"/>
                    <a:gd name="T3" fmla="*/ 25 h 137"/>
                    <a:gd name="T4" fmla="*/ 675 w 3625"/>
                    <a:gd name="T5" fmla="*/ 0 h 137"/>
                    <a:gd name="T6" fmla="*/ 0 w 3625"/>
                    <a:gd name="T7" fmla="*/ 0 h 137"/>
                    <a:gd name="T8" fmla="*/ 0 w 3625"/>
                    <a:gd name="T9" fmla="*/ 25 h 137"/>
                    <a:gd name="T10" fmla="*/ 0 w 3625"/>
                    <a:gd name="T11" fmla="*/ 25 h 13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625" h="137">
                      <a:moveTo>
                        <a:pt x="0" y="137"/>
                      </a:moveTo>
                      <a:lnTo>
                        <a:pt x="3625" y="137"/>
                      </a:lnTo>
                      <a:lnTo>
                        <a:pt x="3625" y="0"/>
                      </a:lnTo>
                      <a:lnTo>
                        <a:pt x="0" y="0"/>
                      </a:lnTo>
                      <a:lnTo>
                        <a:pt x="0" y="137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79" name="Freeform 207">
                  <a:extLst>
                    <a:ext uri="{FF2B5EF4-FFF2-40B4-BE49-F238E27FC236}">
                      <a16:creationId xmlns:a16="http://schemas.microsoft.com/office/drawing/2014/main" id="{936497D3-DB5C-571A-55F7-6EECFF2318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9" y="3103"/>
                  <a:ext cx="679" cy="33"/>
                </a:xfrm>
                <a:custGeom>
                  <a:avLst/>
                  <a:gdLst>
                    <a:gd name="T0" fmla="*/ 0 w 3647"/>
                    <a:gd name="T1" fmla="*/ 25 h 180"/>
                    <a:gd name="T2" fmla="*/ 0 w 3647"/>
                    <a:gd name="T3" fmla="*/ 33 h 180"/>
                    <a:gd name="T4" fmla="*/ 679 w 3647"/>
                    <a:gd name="T5" fmla="*/ 33 h 180"/>
                    <a:gd name="T6" fmla="*/ 679 w 3647"/>
                    <a:gd name="T7" fmla="*/ 0 h 180"/>
                    <a:gd name="T8" fmla="*/ 671 w 3647"/>
                    <a:gd name="T9" fmla="*/ 8 h 180"/>
                    <a:gd name="T10" fmla="*/ 671 w 3647"/>
                    <a:gd name="T11" fmla="*/ 25 h 180"/>
                    <a:gd name="T12" fmla="*/ 0 w 3647"/>
                    <a:gd name="T13" fmla="*/ 25 h 1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47" h="180">
                      <a:moveTo>
                        <a:pt x="0" y="136"/>
                      </a:moveTo>
                      <a:lnTo>
                        <a:pt x="0" y="180"/>
                      </a:lnTo>
                      <a:lnTo>
                        <a:pt x="3646" y="180"/>
                      </a:lnTo>
                      <a:lnTo>
                        <a:pt x="3647" y="0"/>
                      </a:lnTo>
                      <a:lnTo>
                        <a:pt x="3604" y="43"/>
                      </a:lnTo>
                      <a:lnTo>
                        <a:pt x="3604" y="136"/>
                      </a:ln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80" name="Freeform 208">
                  <a:extLst>
                    <a:ext uri="{FF2B5EF4-FFF2-40B4-BE49-F238E27FC236}">
                      <a16:creationId xmlns:a16="http://schemas.microsoft.com/office/drawing/2014/main" id="{06FB2BA0-2412-08F6-3340-A78EA111F4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5" y="3103"/>
                  <a:ext cx="683" cy="33"/>
                </a:xfrm>
                <a:custGeom>
                  <a:avLst/>
                  <a:gdLst>
                    <a:gd name="T0" fmla="*/ 683 w 3669"/>
                    <a:gd name="T1" fmla="*/ 0 h 181"/>
                    <a:gd name="T2" fmla="*/ 0 w 3669"/>
                    <a:gd name="T3" fmla="*/ 0 h 181"/>
                    <a:gd name="T4" fmla="*/ 0 w 3669"/>
                    <a:gd name="T5" fmla="*/ 33 h 181"/>
                    <a:gd name="T6" fmla="*/ 4 w 3669"/>
                    <a:gd name="T7" fmla="*/ 33 h 181"/>
                    <a:gd name="T8" fmla="*/ 8 w 3669"/>
                    <a:gd name="T9" fmla="*/ 25 h 181"/>
                    <a:gd name="T10" fmla="*/ 8 w 3669"/>
                    <a:gd name="T11" fmla="*/ 8 h 181"/>
                    <a:gd name="T12" fmla="*/ 675 w 3669"/>
                    <a:gd name="T13" fmla="*/ 8 h 181"/>
                    <a:gd name="T14" fmla="*/ 683 w 3669"/>
                    <a:gd name="T15" fmla="*/ 0 h 1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669" h="181">
                      <a:moveTo>
                        <a:pt x="3669" y="1"/>
                      </a:moveTo>
                      <a:lnTo>
                        <a:pt x="2" y="0"/>
                      </a:lnTo>
                      <a:lnTo>
                        <a:pt x="0" y="180"/>
                      </a:lnTo>
                      <a:lnTo>
                        <a:pt x="22" y="181"/>
                      </a:lnTo>
                      <a:lnTo>
                        <a:pt x="44" y="137"/>
                      </a:lnTo>
                      <a:lnTo>
                        <a:pt x="44" y="44"/>
                      </a:lnTo>
                      <a:lnTo>
                        <a:pt x="3626" y="44"/>
                      </a:lnTo>
                      <a:lnTo>
                        <a:pt x="3669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grpSp>
              <p:nvGrpSpPr>
                <p:cNvPr id="81" name="Group 209">
                  <a:extLst>
                    <a:ext uri="{FF2B5EF4-FFF2-40B4-BE49-F238E27FC236}">
                      <a16:creationId xmlns:a16="http://schemas.microsoft.com/office/drawing/2014/main" id="{80A8DB8B-0A14-4475-E8BD-21925359AB3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9" y="3107"/>
                  <a:ext cx="675" cy="165"/>
                  <a:chOff x="1984" y="1730"/>
                  <a:chExt cx="1813" cy="447"/>
                </a:xfrm>
              </p:grpSpPr>
              <p:sp>
                <p:nvSpPr>
                  <p:cNvPr id="134" name="Freeform 210">
                    <a:extLst>
                      <a:ext uri="{FF2B5EF4-FFF2-40B4-BE49-F238E27FC236}">
                        <a16:creationId xmlns:a16="http://schemas.microsoft.com/office/drawing/2014/main" id="{97441D65-6455-2687-5E6C-D374E09544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4" y="1730"/>
                    <a:ext cx="1813" cy="446"/>
                  </a:xfrm>
                  <a:custGeom>
                    <a:avLst/>
                    <a:gdLst>
                      <a:gd name="T0" fmla="*/ 0 w 3625"/>
                      <a:gd name="T1" fmla="*/ 446 h 892"/>
                      <a:gd name="T2" fmla="*/ 1813 w 3625"/>
                      <a:gd name="T3" fmla="*/ 446 h 892"/>
                      <a:gd name="T4" fmla="*/ 1813 w 3625"/>
                      <a:gd name="T5" fmla="*/ 0 h 892"/>
                      <a:gd name="T6" fmla="*/ 0 w 3625"/>
                      <a:gd name="T7" fmla="*/ 0 h 892"/>
                      <a:gd name="T8" fmla="*/ 0 w 3625"/>
                      <a:gd name="T9" fmla="*/ 446 h 892"/>
                      <a:gd name="T10" fmla="*/ 0 w 3625"/>
                      <a:gd name="T11" fmla="*/ 446 h 89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625" h="892">
                        <a:moveTo>
                          <a:pt x="0" y="892"/>
                        </a:moveTo>
                        <a:lnTo>
                          <a:pt x="3625" y="892"/>
                        </a:lnTo>
                        <a:lnTo>
                          <a:pt x="3625" y="0"/>
                        </a:lnTo>
                        <a:lnTo>
                          <a:pt x="0" y="0"/>
                        </a:lnTo>
                        <a:lnTo>
                          <a:pt x="0" y="892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  <p:sp>
                <p:nvSpPr>
                  <p:cNvPr id="135" name="Freeform 211">
                    <a:extLst>
                      <a:ext uri="{FF2B5EF4-FFF2-40B4-BE49-F238E27FC236}">
                        <a16:creationId xmlns:a16="http://schemas.microsoft.com/office/drawing/2014/main" id="{EB98AF2A-126A-1CF7-59AC-07717E0729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4" y="2107"/>
                    <a:ext cx="1813" cy="70"/>
                  </a:xfrm>
                  <a:custGeom>
                    <a:avLst/>
                    <a:gdLst>
                      <a:gd name="T0" fmla="*/ 0 w 3625"/>
                      <a:gd name="T1" fmla="*/ 70 h 138"/>
                      <a:gd name="T2" fmla="*/ 1813 w 3625"/>
                      <a:gd name="T3" fmla="*/ 70 h 138"/>
                      <a:gd name="T4" fmla="*/ 1813 w 3625"/>
                      <a:gd name="T5" fmla="*/ 0 h 138"/>
                      <a:gd name="T6" fmla="*/ 0 w 3625"/>
                      <a:gd name="T7" fmla="*/ 0 h 138"/>
                      <a:gd name="T8" fmla="*/ 0 w 3625"/>
                      <a:gd name="T9" fmla="*/ 70 h 138"/>
                      <a:gd name="T10" fmla="*/ 0 w 3625"/>
                      <a:gd name="T11" fmla="*/ 70 h 13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625" h="138">
                        <a:moveTo>
                          <a:pt x="0" y="138"/>
                        </a:moveTo>
                        <a:lnTo>
                          <a:pt x="3625" y="138"/>
                        </a:lnTo>
                        <a:lnTo>
                          <a:pt x="3625" y="0"/>
                        </a:lnTo>
                        <a:lnTo>
                          <a:pt x="0" y="0"/>
                        </a:lnTo>
                        <a:lnTo>
                          <a:pt x="0" y="138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 sz="1050" b="1">
                      <a:solidFill>
                        <a:srgbClr val="660033"/>
                      </a:solidFill>
                    </a:endParaRPr>
                  </a:p>
                </p:txBody>
              </p:sp>
            </p:grpSp>
            <p:sp>
              <p:nvSpPr>
                <p:cNvPr id="82" name="Freeform 212">
                  <a:extLst>
                    <a:ext uri="{FF2B5EF4-FFF2-40B4-BE49-F238E27FC236}">
                      <a16:creationId xmlns:a16="http://schemas.microsoft.com/office/drawing/2014/main" id="{4C753CB7-67D2-0441-F7FF-C1545A4D22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9" y="3242"/>
                  <a:ext cx="679" cy="34"/>
                </a:xfrm>
                <a:custGeom>
                  <a:avLst/>
                  <a:gdLst>
                    <a:gd name="T0" fmla="*/ 0 w 3647"/>
                    <a:gd name="T1" fmla="*/ 26 h 181"/>
                    <a:gd name="T2" fmla="*/ 0 w 3647"/>
                    <a:gd name="T3" fmla="*/ 34 h 181"/>
                    <a:gd name="T4" fmla="*/ 679 w 3647"/>
                    <a:gd name="T5" fmla="*/ 34 h 181"/>
                    <a:gd name="T6" fmla="*/ 679 w 3647"/>
                    <a:gd name="T7" fmla="*/ 0 h 181"/>
                    <a:gd name="T8" fmla="*/ 671 w 3647"/>
                    <a:gd name="T9" fmla="*/ 8 h 181"/>
                    <a:gd name="T10" fmla="*/ 671 w 3647"/>
                    <a:gd name="T11" fmla="*/ 26 h 181"/>
                    <a:gd name="T12" fmla="*/ 0 w 3647"/>
                    <a:gd name="T13" fmla="*/ 26 h 18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47" h="181">
                      <a:moveTo>
                        <a:pt x="0" y="137"/>
                      </a:moveTo>
                      <a:lnTo>
                        <a:pt x="0" y="181"/>
                      </a:lnTo>
                      <a:lnTo>
                        <a:pt x="3646" y="181"/>
                      </a:lnTo>
                      <a:lnTo>
                        <a:pt x="3647" y="0"/>
                      </a:lnTo>
                      <a:lnTo>
                        <a:pt x="3604" y="43"/>
                      </a:lnTo>
                      <a:lnTo>
                        <a:pt x="3604" y="137"/>
                      </a:lnTo>
                      <a:lnTo>
                        <a:pt x="0" y="1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83" name="Freeform 213">
                  <a:extLst>
                    <a:ext uri="{FF2B5EF4-FFF2-40B4-BE49-F238E27FC236}">
                      <a16:creationId xmlns:a16="http://schemas.microsoft.com/office/drawing/2014/main" id="{14E8297B-DEF4-7A0B-1FDD-FDB5E50B54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5" y="3242"/>
                  <a:ext cx="683" cy="34"/>
                </a:xfrm>
                <a:custGeom>
                  <a:avLst/>
                  <a:gdLst>
                    <a:gd name="T0" fmla="*/ 683 w 3669"/>
                    <a:gd name="T1" fmla="*/ 0 h 182"/>
                    <a:gd name="T2" fmla="*/ 0 w 3669"/>
                    <a:gd name="T3" fmla="*/ 0 h 182"/>
                    <a:gd name="T4" fmla="*/ 0 w 3669"/>
                    <a:gd name="T5" fmla="*/ 34 h 182"/>
                    <a:gd name="T6" fmla="*/ 4 w 3669"/>
                    <a:gd name="T7" fmla="*/ 34 h 182"/>
                    <a:gd name="T8" fmla="*/ 8 w 3669"/>
                    <a:gd name="T9" fmla="*/ 26 h 182"/>
                    <a:gd name="T10" fmla="*/ 8 w 3669"/>
                    <a:gd name="T11" fmla="*/ 8 h 182"/>
                    <a:gd name="T12" fmla="*/ 675 w 3669"/>
                    <a:gd name="T13" fmla="*/ 8 h 182"/>
                    <a:gd name="T14" fmla="*/ 683 w 3669"/>
                    <a:gd name="T15" fmla="*/ 0 h 18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669" h="182">
                      <a:moveTo>
                        <a:pt x="3669" y="1"/>
                      </a:moveTo>
                      <a:lnTo>
                        <a:pt x="2" y="0"/>
                      </a:lnTo>
                      <a:lnTo>
                        <a:pt x="0" y="181"/>
                      </a:lnTo>
                      <a:lnTo>
                        <a:pt x="22" y="182"/>
                      </a:lnTo>
                      <a:lnTo>
                        <a:pt x="44" y="138"/>
                      </a:lnTo>
                      <a:lnTo>
                        <a:pt x="44" y="44"/>
                      </a:lnTo>
                      <a:lnTo>
                        <a:pt x="3626" y="44"/>
                      </a:lnTo>
                      <a:lnTo>
                        <a:pt x="3669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84" name="Freeform 214">
                  <a:extLst>
                    <a:ext uri="{FF2B5EF4-FFF2-40B4-BE49-F238E27FC236}">
                      <a16:creationId xmlns:a16="http://schemas.microsoft.com/office/drawing/2014/main" id="{055BA20A-6256-767C-2DAA-F4FA7A5F39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4" y="3070"/>
                  <a:ext cx="338" cy="237"/>
                </a:xfrm>
                <a:custGeom>
                  <a:avLst/>
                  <a:gdLst>
                    <a:gd name="T0" fmla="*/ 0 w 1813"/>
                    <a:gd name="T1" fmla="*/ 237 h 1272"/>
                    <a:gd name="T2" fmla="*/ 0 w 1813"/>
                    <a:gd name="T3" fmla="*/ 0 h 1272"/>
                    <a:gd name="T4" fmla="*/ 51 w 1813"/>
                    <a:gd name="T5" fmla="*/ 0 h 1272"/>
                    <a:gd name="T6" fmla="*/ 51 w 1813"/>
                    <a:gd name="T7" fmla="*/ 34 h 1272"/>
                    <a:gd name="T8" fmla="*/ 338 w 1813"/>
                    <a:gd name="T9" fmla="*/ 34 h 1272"/>
                    <a:gd name="T10" fmla="*/ 338 w 1813"/>
                    <a:gd name="T11" fmla="*/ 203 h 1272"/>
                    <a:gd name="T12" fmla="*/ 51 w 1813"/>
                    <a:gd name="T13" fmla="*/ 203 h 1272"/>
                    <a:gd name="T14" fmla="*/ 51 w 1813"/>
                    <a:gd name="T15" fmla="*/ 237 h 1272"/>
                    <a:gd name="T16" fmla="*/ 0 w 1813"/>
                    <a:gd name="T17" fmla="*/ 237 h 1272"/>
                    <a:gd name="T18" fmla="*/ 0 w 1813"/>
                    <a:gd name="T19" fmla="*/ 237 h 12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813" h="1272">
                      <a:moveTo>
                        <a:pt x="0" y="1272"/>
                      </a:move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182"/>
                      </a:lnTo>
                      <a:lnTo>
                        <a:pt x="1813" y="182"/>
                      </a:lnTo>
                      <a:lnTo>
                        <a:pt x="1813" y="1092"/>
                      </a:lnTo>
                      <a:lnTo>
                        <a:pt x="271" y="1092"/>
                      </a:lnTo>
                      <a:lnTo>
                        <a:pt x="271" y="1272"/>
                      </a:lnTo>
                      <a:lnTo>
                        <a:pt x="0" y="1272"/>
                      </a:lnTo>
                      <a:close/>
                    </a:path>
                  </a:pathLst>
                </a:custGeom>
                <a:solidFill>
                  <a:srgbClr val="CC66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85" name="Freeform 215">
                  <a:extLst>
                    <a:ext uri="{FF2B5EF4-FFF2-40B4-BE49-F238E27FC236}">
                      <a16:creationId xmlns:a16="http://schemas.microsoft.com/office/drawing/2014/main" id="{F9FE814B-9FF8-6585-F897-CAED72BC6D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0" y="3067"/>
                  <a:ext cx="58" cy="240"/>
                </a:xfrm>
                <a:custGeom>
                  <a:avLst/>
                  <a:gdLst>
                    <a:gd name="T0" fmla="*/ 0 w 313"/>
                    <a:gd name="T1" fmla="*/ 240 h 1294"/>
                    <a:gd name="T2" fmla="*/ 8 w 313"/>
                    <a:gd name="T3" fmla="*/ 240 h 1294"/>
                    <a:gd name="T4" fmla="*/ 8 w 313"/>
                    <a:gd name="T5" fmla="*/ 8 h 1294"/>
                    <a:gd name="T6" fmla="*/ 50 w 313"/>
                    <a:gd name="T7" fmla="*/ 8 h 1294"/>
                    <a:gd name="T8" fmla="*/ 58 w 313"/>
                    <a:gd name="T9" fmla="*/ 0 h 1294"/>
                    <a:gd name="T10" fmla="*/ 0 w 313"/>
                    <a:gd name="T11" fmla="*/ 0 h 1294"/>
                    <a:gd name="T12" fmla="*/ 0 w 313"/>
                    <a:gd name="T13" fmla="*/ 240 h 129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13" h="1294">
                      <a:moveTo>
                        <a:pt x="0" y="1294"/>
                      </a:moveTo>
                      <a:lnTo>
                        <a:pt x="44" y="1294"/>
                      </a:lnTo>
                      <a:lnTo>
                        <a:pt x="44" y="43"/>
                      </a:lnTo>
                      <a:lnTo>
                        <a:pt x="271" y="43"/>
                      </a:lnTo>
                      <a:lnTo>
                        <a:pt x="313" y="0"/>
                      </a:lnTo>
                      <a:lnTo>
                        <a:pt x="0" y="1"/>
                      </a:lnTo>
                      <a:lnTo>
                        <a:pt x="0" y="129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86" name="Freeform 216">
                  <a:extLst>
                    <a:ext uri="{FF2B5EF4-FFF2-40B4-BE49-F238E27FC236}">
                      <a16:creationId xmlns:a16="http://schemas.microsoft.com/office/drawing/2014/main" id="{E166D88D-E0A6-D062-8D40-8085DBB61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0" y="3067"/>
                  <a:ext cx="296" cy="210"/>
                </a:xfrm>
                <a:custGeom>
                  <a:avLst/>
                  <a:gdLst>
                    <a:gd name="T0" fmla="*/ 0 w 1586"/>
                    <a:gd name="T1" fmla="*/ 8 h 1135"/>
                    <a:gd name="T2" fmla="*/ 0 w 1586"/>
                    <a:gd name="T3" fmla="*/ 41 h 1135"/>
                    <a:gd name="T4" fmla="*/ 288 w 1586"/>
                    <a:gd name="T5" fmla="*/ 42 h 1135"/>
                    <a:gd name="T6" fmla="*/ 288 w 1586"/>
                    <a:gd name="T7" fmla="*/ 202 h 1135"/>
                    <a:gd name="T8" fmla="*/ 296 w 1586"/>
                    <a:gd name="T9" fmla="*/ 210 h 1135"/>
                    <a:gd name="T10" fmla="*/ 296 w 1586"/>
                    <a:gd name="T11" fmla="*/ 34 h 1135"/>
                    <a:gd name="T12" fmla="*/ 8 w 1586"/>
                    <a:gd name="T13" fmla="*/ 34 h 1135"/>
                    <a:gd name="T14" fmla="*/ 8 w 1586"/>
                    <a:gd name="T15" fmla="*/ 0 h 1135"/>
                    <a:gd name="T16" fmla="*/ 0 w 1586"/>
                    <a:gd name="T17" fmla="*/ 8 h 11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586" h="1135">
                      <a:moveTo>
                        <a:pt x="0" y="43"/>
                      </a:moveTo>
                      <a:lnTo>
                        <a:pt x="0" y="224"/>
                      </a:lnTo>
                      <a:lnTo>
                        <a:pt x="1542" y="225"/>
                      </a:lnTo>
                      <a:lnTo>
                        <a:pt x="1542" y="1092"/>
                      </a:lnTo>
                      <a:lnTo>
                        <a:pt x="1586" y="1135"/>
                      </a:lnTo>
                      <a:lnTo>
                        <a:pt x="1585" y="182"/>
                      </a:lnTo>
                      <a:lnTo>
                        <a:pt x="43" y="182"/>
                      </a:lnTo>
                      <a:lnTo>
                        <a:pt x="42" y="0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87" name="Freeform 217">
                  <a:extLst>
                    <a:ext uri="{FF2B5EF4-FFF2-40B4-BE49-F238E27FC236}">
                      <a16:creationId xmlns:a16="http://schemas.microsoft.com/office/drawing/2014/main" id="{6D0DF063-D657-C508-E5B6-9B2157E88F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0" y="3269"/>
                  <a:ext cx="346" cy="42"/>
                </a:xfrm>
                <a:custGeom>
                  <a:avLst/>
                  <a:gdLst>
                    <a:gd name="T0" fmla="*/ 338 w 1857"/>
                    <a:gd name="T1" fmla="*/ 0 h 223"/>
                    <a:gd name="T2" fmla="*/ 51 w 1857"/>
                    <a:gd name="T3" fmla="*/ 0 h 223"/>
                    <a:gd name="T4" fmla="*/ 50 w 1857"/>
                    <a:gd name="T5" fmla="*/ 34 h 223"/>
                    <a:gd name="T6" fmla="*/ 8 w 1857"/>
                    <a:gd name="T7" fmla="*/ 34 h 223"/>
                    <a:gd name="T8" fmla="*/ 0 w 1857"/>
                    <a:gd name="T9" fmla="*/ 38 h 223"/>
                    <a:gd name="T10" fmla="*/ 0 w 1857"/>
                    <a:gd name="T11" fmla="*/ 42 h 223"/>
                    <a:gd name="T12" fmla="*/ 59 w 1857"/>
                    <a:gd name="T13" fmla="*/ 42 h 223"/>
                    <a:gd name="T14" fmla="*/ 59 w 1857"/>
                    <a:gd name="T15" fmla="*/ 8 h 223"/>
                    <a:gd name="T16" fmla="*/ 346 w 1857"/>
                    <a:gd name="T17" fmla="*/ 8 h 223"/>
                    <a:gd name="T18" fmla="*/ 338 w 1857"/>
                    <a:gd name="T19" fmla="*/ 0 h 22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857" h="223">
                      <a:moveTo>
                        <a:pt x="1813" y="0"/>
                      </a:moveTo>
                      <a:lnTo>
                        <a:pt x="272" y="0"/>
                      </a:lnTo>
                      <a:lnTo>
                        <a:pt x="271" y="180"/>
                      </a:lnTo>
                      <a:lnTo>
                        <a:pt x="44" y="180"/>
                      </a:lnTo>
                      <a:lnTo>
                        <a:pt x="0" y="202"/>
                      </a:lnTo>
                      <a:lnTo>
                        <a:pt x="1" y="223"/>
                      </a:lnTo>
                      <a:lnTo>
                        <a:pt x="314" y="222"/>
                      </a:lnTo>
                      <a:lnTo>
                        <a:pt x="314" y="44"/>
                      </a:lnTo>
                      <a:lnTo>
                        <a:pt x="1857" y="43"/>
                      </a:lnTo>
                      <a:lnTo>
                        <a:pt x="18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88" name="Freeform 218">
                  <a:extLst>
                    <a:ext uri="{FF2B5EF4-FFF2-40B4-BE49-F238E27FC236}">
                      <a16:creationId xmlns:a16="http://schemas.microsoft.com/office/drawing/2014/main" id="{2B789314-080D-0A77-1AED-164FBFC83C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3070"/>
                  <a:ext cx="336" cy="236"/>
                </a:xfrm>
                <a:custGeom>
                  <a:avLst/>
                  <a:gdLst>
                    <a:gd name="T0" fmla="*/ 336 w 1810"/>
                    <a:gd name="T1" fmla="*/ 236 h 1269"/>
                    <a:gd name="T2" fmla="*/ 336 w 1810"/>
                    <a:gd name="T3" fmla="*/ 0 h 1269"/>
                    <a:gd name="T4" fmla="*/ 286 w 1810"/>
                    <a:gd name="T5" fmla="*/ 0 h 1269"/>
                    <a:gd name="T6" fmla="*/ 286 w 1810"/>
                    <a:gd name="T7" fmla="*/ 34 h 1269"/>
                    <a:gd name="T8" fmla="*/ 0 w 1810"/>
                    <a:gd name="T9" fmla="*/ 34 h 1269"/>
                    <a:gd name="T10" fmla="*/ 0 w 1810"/>
                    <a:gd name="T11" fmla="*/ 203 h 1269"/>
                    <a:gd name="T12" fmla="*/ 286 w 1810"/>
                    <a:gd name="T13" fmla="*/ 203 h 1269"/>
                    <a:gd name="T14" fmla="*/ 286 w 1810"/>
                    <a:gd name="T15" fmla="*/ 236 h 1269"/>
                    <a:gd name="T16" fmla="*/ 336 w 1810"/>
                    <a:gd name="T17" fmla="*/ 236 h 1269"/>
                    <a:gd name="T18" fmla="*/ 336 w 1810"/>
                    <a:gd name="T19" fmla="*/ 236 h 126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810" h="1269">
                      <a:moveTo>
                        <a:pt x="1810" y="1269"/>
                      </a:moveTo>
                      <a:lnTo>
                        <a:pt x="1810" y="0"/>
                      </a:lnTo>
                      <a:lnTo>
                        <a:pt x="1539" y="0"/>
                      </a:lnTo>
                      <a:lnTo>
                        <a:pt x="1539" y="182"/>
                      </a:lnTo>
                      <a:lnTo>
                        <a:pt x="0" y="182"/>
                      </a:lnTo>
                      <a:lnTo>
                        <a:pt x="0" y="1091"/>
                      </a:lnTo>
                      <a:lnTo>
                        <a:pt x="1539" y="1091"/>
                      </a:lnTo>
                      <a:lnTo>
                        <a:pt x="1539" y="1269"/>
                      </a:lnTo>
                      <a:lnTo>
                        <a:pt x="1810" y="1269"/>
                      </a:lnTo>
                      <a:close/>
                    </a:path>
                  </a:pathLst>
                </a:custGeom>
                <a:solidFill>
                  <a:srgbClr val="CC66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89" name="Freeform 219">
                  <a:extLst>
                    <a:ext uri="{FF2B5EF4-FFF2-40B4-BE49-F238E27FC236}">
                      <a16:creationId xmlns:a16="http://schemas.microsoft.com/office/drawing/2014/main" id="{B36B36BF-4A27-A9E9-7602-E0B402FB05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3067"/>
                  <a:ext cx="59" cy="239"/>
                </a:xfrm>
                <a:custGeom>
                  <a:avLst/>
                  <a:gdLst>
                    <a:gd name="T0" fmla="*/ 51 w 314"/>
                    <a:gd name="T1" fmla="*/ 239 h 1291"/>
                    <a:gd name="T2" fmla="*/ 59 w 314"/>
                    <a:gd name="T3" fmla="*/ 239 h 1291"/>
                    <a:gd name="T4" fmla="*/ 59 w 314"/>
                    <a:gd name="T5" fmla="*/ 0 h 1291"/>
                    <a:gd name="T6" fmla="*/ 0 w 314"/>
                    <a:gd name="T7" fmla="*/ 0 h 1291"/>
                    <a:gd name="T8" fmla="*/ 8 w 314"/>
                    <a:gd name="T9" fmla="*/ 8 h 1291"/>
                    <a:gd name="T10" fmla="*/ 51 w 314"/>
                    <a:gd name="T11" fmla="*/ 8 h 1291"/>
                    <a:gd name="T12" fmla="*/ 51 w 314"/>
                    <a:gd name="T13" fmla="*/ 239 h 129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14" h="1291">
                      <a:moveTo>
                        <a:pt x="270" y="1291"/>
                      </a:moveTo>
                      <a:lnTo>
                        <a:pt x="314" y="1291"/>
                      </a:lnTo>
                      <a:lnTo>
                        <a:pt x="314" y="1"/>
                      </a:lnTo>
                      <a:lnTo>
                        <a:pt x="0" y="0"/>
                      </a:lnTo>
                      <a:lnTo>
                        <a:pt x="43" y="44"/>
                      </a:lnTo>
                      <a:lnTo>
                        <a:pt x="270" y="44"/>
                      </a:lnTo>
                      <a:lnTo>
                        <a:pt x="270" y="12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90" name="Freeform 220">
                  <a:extLst>
                    <a:ext uri="{FF2B5EF4-FFF2-40B4-BE49-F238E27FC236}">
                      <a16:creationId xmlns:a16="http://schemas.microsoft.com/office/drawing/2014/main" id="{D8C84696-2D1E-AA42-2A39-FF5C3E6D5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5" y="3067"/>
                  <a:ext cx="294" cy="210"/>
                </a:xfrm>
                <a:custGeom>
                  <a:avLst/>
                  <a:gdLst>
                    <a:gd name="T0" fmla="*/ 286 w 1583"/>
                    <a:gd name="T1" fmla="*/ 0 h 1134"/>
                    <a:gd name="T2" fmla="*/ 286 w 1583"/>
                    <a:gd name="T3" fmla="*/ 34 h 1134"/>
                    <a:gd name="T4" fmla="*/ 0 w 1583"/>
                    <a:gd name="T5" fmla="*/ 34 h 1134"/>
                    <a:gd name="T6" fmla="*/ 0 w 1583"/>
                    <a:gd name="T7" fmla="*/ 210 h 1134"/>
                    <a:gd name="T8" fmla="*/ 8 w 1583"/>
                    <a:gd name="T9" fmla="*/ 202 h 1134"/>
                    <a:gd name="T10" fmla="*/ 8 w 1583"/>
                    <a:gd name="T11" fmla="*/ 42 h 1134"/>
                    <a:gd name="T12" fmla="*/ 294 w 1583"/>
                    <a:gd name="T13" fmla="*/ 41 h 1134"/>
                    <a:gd name="T14" fmla="*/ 294 w 1583"/>
                    <a:gd name="T15" fmla="*/ 8 h 1134"/>
                    <a:gd name="T16" fmla="*/ 286 w 1583"/>
                    <a:gd name="T17" fmla="*/ 0 h 11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583" h="1134">
                      <a:moveTo>
                        <a:pt x="1540" y="0"/>
                      </a:moveTo>
                      <a:lnTo>
                        <a:pt x="1539" y="182"/>
                      </a:lnTo>
                      <a:lnTo>
                        <a:pt x="1" y="182"/>
                      </a:lnTo>
                      <a:lnTo>
                        <a:pt x="0" y="1134"/>
                      </a:lnTo>
                      <a:lnTo>
                        <a:pt x="44" y="1091"/>
                      </a:lnTo>
                      <a:lnTo>
                        <a:pt x="44" y="226"/>
                      </a:lnTo>
                      <a:lnTo>
                        <a:pt x="1583" y="224"/>
                      </a:lnTo>
                      <a:lnTo>
                        <a:pt x="1583" y="44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91" name="Freeform 221">
                  <a:extLst>
                    <a:ext uri="{FF2B5EF4-FFF2-40B4-BE49-F238E27FC236}">
                      <a16:creationId xmlns:a16="http://schemas.microsoft.com/office/drawing/2014/main" id="{F829A3F6-15EA-CFB4-AFC9-7C10C76DBE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5" y="3269"/>
                  <a:ext cx="345" cy="42"/>
                </a:xfrm>
                <a:custGeom>
                  <a:avLst/>
                  <a:gdLst>
                    <a:gd name="T0" fmla="*/ 0 w 1854"/>
                    <a:gd name="T1" fmla="*/ 8 h 222"/>
                    <a:gd name="T2" fmla="*/ 286 w 1854"/>
                    <a:gd name="T3" fmla="*/ 8 h 222"/>
                    <a:gd name="T4" fmla="*/ 286 w 1854"/>
                    <a:gd name="T5" fmla="*/ 42 h 222"/>
                    <a:gd name="T6" fmla="*/ 345 w 1854"/>
                    <a:gd name="T7" fmla="*/ 42 h 222"/>
                    <a:gd name="T8" fmla="*/ 345 w 1854"/>
                    <a:gd name="T9" fmla="*/ 38 h 222"/>
                    <a:gd name="T10" fmla="*/ 337 w 1854"/>
                    <a:gd name="T11" fmla="*/ 34 h 222"/>
                    <a:gd name="T12" fmla="*/ 295 w 1854"/>
                    <a:gd name="T13" fmla="*/ 34 h 222"/>
                    <a:gd name="T14" fmla="*/ 294 w 1854"/>
                    <a:gd name="T15" fmla="*/ 0 h 222"/>
                    <a:gd name="T16" fmla="*/ 8 w 1854"/>
                    <a:gd name="T17" fmla="*/ 0 h 222"/>
                    <a:gd name="T18" fmla="*/ 0 w 1854"/>
                    <a:gd name="T19" fmla="*/ 8 h 22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854" h="222">
                      <a:moveTo>
                        <a:pt x="0" y="43"/>
                      </a:moveTo>
                      <a:lnTo>
                        <a:pt x="1539" y="44"/>
                      </a:lnTo>
                      <a:lnTo>
                        <a:pt x="1539" y="221"/>
                      </a:lnTo>
                      <a:lnTo>
                        <a:pt x="1853" y="222"/>
                      </a:lnTo>
                      <a:lnTo>
                        <a:pt x="1854" y="200"/>
                      </a:lnTo>
                      <a:lnTo>
                        <a:pt x="1810" y="178"/>
                      </a:lnTo>
                      <a:lnTo>
                        <a:pt x="1583" y="178"/>
                      </a:lnTo>
                      <a:lnTo>
                        <a:pt x="1582" y="0"/>
                      </a:lnTo>
                      <a:lnTo>
                        <a:pt x="44" y="0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92" name="Freeform 222">
                  <a:extLst>
                    <a:ext uri="{FF2B5EF4-FFF2-40B4-BE49-F238E27FC236}">
                      <a16:creationId xmlns:a16="http://schemas.microsoft.com/office/drawing/2014/main" id="{F1AB520C-BABC-32A8-16BF-AC57138644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4" y="3163"/>
                  <a:ext cx="338" cy="52"/>
                </a:xfrm>
                <a:custGeom>
                  <a:avLst/>
                  <a:gdLst>
                    <a:gd name="T0" fmla="*/ 0 w 1812"/>
                    <a:gd name="T1" fmla="*/ 52 h 274"/>
                    <a:gd name="T2" fmla="*/ 338 w 1812"/>
                    <a:gd name="T3" fmla="*/ 52 h 274"/>
                    <a:gd name="T4" fmla="*/ 338 w 1812"/>
                    <a:gd name="T5" fmla="*/ 0 h 274"/>
                    <a:gd name="T6" fmla="*/ 0 w 1812"/>
                    <a:gd name="T7" fmla="*/ 0 h 274"/>
                    <a:gd name="T8" fmla="*/ 0 w 1812"/>
                    <a:gd name="T9" fmla="*/ 52 h 274"/>
                    <a:gd name="T10" fmla="*/ 0 w 1812"/>
                    <a:gd name="T11" fmla="*/ 52 h 27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812" h="274">
                      <a:moveTo>
                        <a:pt x="0" y="274"/>
                      </a:moveTo>
                      <a:lnTo>
                        <a:pt x="1812" y="274"/>
                      </a:lnTo>
                      <a:lnTo>
                        <a:pt x="1812" y="0"/>
                      </a:lnTo>
                      <a:lnTo>
                        <a:pt x="0" y="0"/>
                      </a:lnTo>
                      <a:lnTo>
                        <a:pt x="0" y="274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93" name="Freeform 223">
                  <a:extLst>
                    <a:ext uri="{FF2B5EF4-FFF2-40B4-BE49-F238E27FC236}">
                      <a16:creationId xmlns:a16="http://schemas.microsoft.com/office/drawing/2014/main" id="{827D7CE4-6D20-954D-44AB-04E663C7B7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4" y="3159"/>
                  <a:ext cx="342" cy="60"/>
                </a:xfrm>
                <a:custGeom>
                  <a:avLst/>
                  <a:gdLst>
                    <a:gd name="T0" fmla="*/ 0 w 1834"/>
                    <a:gd name="T1" fmla="*/ 52 h 317"/>
                    <a:gd name="T2" fmla="*/ 0 w 1834"/>
                    <a:gd name="T3" fmla="*/ 60 h 317"/>
                    <a:gd name="T4" fmla="*/ 342 w 1834"/>
                    <a:gd name="T5" fmla="*/ 60 h 317"/>
                    <a:gd name="T6" fmla="*/ 342 w 1834"/>
                    <a:gd name="T7" fmla="*/ 0 h 317"/>
                    <a:gd name="T8" fmla="*/ 334 w 1834"/>
                    <a:gd name="T9" fmla="*/ 8 h 317"/>
                    <a:gd name="T10" fmla="*/ 334 w 1834"/>
                    <a:gd name="T11" fmla="*/ 52 h 317"/>
                    <a:gd name="T12" fmla="*/ 0 w 1834"/>
                    <a:gd name="T13" fmla="*/ 52 h 31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834" h="317">
                      <a:moveTo>
                        <a:pt x="0" y="273"/>
                      </a:moveTo>
                      <a:lnTo>
                        <a:pt x="0" y="317"/>
                      </a:lnTo>
                      <a:lnTo>
                        <a:pt x="1833" y="317"/>
                      </a:lnTo>
                      <a:lnTo>
                        <a:pt x="1834" y="0"/>
                      </a:lnTo>
                      <a:lnTo>
                        <a:pt x="1790" y="43"/>
                      </a:lnTo>
                      <a:lnTo>
                        <a:pt x="1790" y="273"/>
                      </a:lnTo>
                      <a:lnTo>
                        <a:pt x="0" y="2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94" name="Freeform 224">
                  <a:extLst>
                    <a:ext uri="{FF2B5EF4-FFF2-40B4-BE49-F238E27FC236}">
                      <a16:creationId xmlns:a16="http://schemas.microsoft.com/office/drawing/2014/main" id="{6DAC8DE3-907E-F5AD-99A8-A81D25F096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1" y="3159"/>
                  <a:ext cx="345" cy="60"/>
                </a:xfrm>
                <a:custGeom>
                  <a:avLst/>
                  <a:gdLst>
                    <a:gd name="T0" fmla="*/ 345 w 1856"/>
                    <a:gd name="T1" fmla="*/ 0 h 318"/>
                    <a:gd name="T2" fmla="*/ 0 w 1856"/>
                    <a:gd name="T3" fmla="*/ 0 h 318"/>
                    <a:gd name="T4" fmla="*/ 0 w 1856"/>
                    <a:gd name="T5" fmla="*/ 60 h 318"/>
                    <a:gd name="T6" fmla="*/ 4 w 1856"/>
                    <a:gd name="T7" fmla="*/ 60 h 318"/>
                    <a:gd name="T8" fmla="*/ 8 w 1856"/>
                    <a:gd name="T9" fmla="*/ 52 h 318"/>
                    <a:gd name="T10" fmla="*/ 8 w 1856"/>
                    <a:gd name="T11" fmla="*/ 8 h 318"/>
                    <a:gd name="T12" fmla="*/ 337 w 1856"/>
                    <a:gd name="T13" fmla="*/ 8 h 318"/>
                    <a:gd name="T14" fmla="*/ 345 w 1856"/>
                    <a:gd name="T15" fmla="*/ 0 h 3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856" h="318">
                      <a:moveTo>
                        <a:pt x="1856" y="1"/>
                      </a:moveTo>
                      <a:lnTo>
                        <a:pt x="1" y="0"/>
                      </a:lnTo>
                      <a:lnTo>
                        <a:pt x="0" y="317"/>
                      </a:lnTo>
                      <a:lnTo>
                        <a:pt x="22" y="318"/>
                      </a:lnTo>
                      <a:lnTo>
                        <a:pt x="44" y="274"/>
                      </a:lnTo>
                      <a:lnTo>
                        <a:pt x="44" y="44"/>
                      </a:lnTo>
                      <a:lnTo>
                        <a:pt x="1812" y="44"/>
                      </a:lnTo>
                      <a:lnTo>
                        <a:pt x="185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95" name="Freeform 225">
                  <a:extLst>
                    <a:ext uri="{FF2B5EF4-FFF2-40B4-BE49-F238E27FC236}">
                      <a16:creationId xmlns:a16="http://schemas.microsoft.com/office/drawing/2014/main" id="{ADE94B96-7C9E-1506-C216-04AC526399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3163"/>
                  <a:ext cx="336" cy="52"/>
                </a:xfrm>
                <a:custGeom>
                  <a:avLst/>
                  <a:gdLst>
                    <a:gd name="T0" fmla="*/ 0 w 1810"/>
                    <a:gd name="T1" fmla="*/ 52 h 274"/>
                    <a:gd name="T2" fmla="*/ 336 w 1810"/>
                    <a:gd name="T3" fmla="*/ 52 h 274"/>
                    <a:gd name="T4" fmla="*/ 336 w 1810"/>
                    <a:gd name="T5" fmla="*/ 0 h 274"/>
                    <a:gd name="T6" fmla="*/ 0 w 1810"/>
                    <a:gd name="T7" fmla="*/ 0 h 274"/>
                    <a:gd name="T8" fmla="*/ 0 w 1810"/>
                    <a:gd name="T9" fmla="*/ 52 h 274"/>
                    <a:gd name="T10" fmla="*/ 0 w 1810"/>
                    <a:gd name="T11" fmla="*/ 52 h 27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810" h="274">
                      <a:moveTo>
                        <a:pt x="0" y="274"/>
                      </a:moveTo>
                      <a:lnTo>
                        <a:pt x="1810" y="274"/>
                      </a:lnTo>
                      <a:lnTo>
                        <a:pt x="1810" y="0"/>
                      </a:lnTo>
                      <a:lnTo>
                        <a:pt x="0" y="0"/>
                      </a:lnTo>
                      <a:lnTo>
                        <a:pt x="0" y="274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96" name="Freeform 226">
                  <a:extLst>
                    <a:ext uri="{FF2B5EF4-FFF2-40B4-BE49-F238E27FC236}">
                      <a16:creationId xmlns:a16="http://schemas.microsoft.com/office/drawing/2014/main" id="{FD15B309-54A1-AAF0-CCB3-9B3857F794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3159"/>
                  <a:ext cx="341" cy="60"/>
                </a:xfrm>
                <a:custGeom>
                  <a:avLst/>
                  <a:gdLst>
                    <a:gd name="T0" fmla="*/ 0 w 1832"/>
                    <a:gd name="T1" fmla="*/ 52 h 317"/>
                    <a:gd name="T2" fmla="*/ 0 w 1832"/>
                    <a:gd name="T3" fmla="*/ 60 h 317"/>
                    <a:gd name="T4" fmla="*/ 341 w 1832"/>
                    <a:gd name="T5" fmla="*/ 60 h 317"/>
                    <a:gd name="T6" fmla="*/ 341 w 1832"/>
                    <a:gd name="T7" fmla="*/ 0 h 317"/>
                    <a:gd name="T8" fmla="*/ 333 w 1832"/>
                    <a:gd name="T9" fmla="*/ 8 h 317"/>
                    <a:gd name="T10" fmla="*/ 333 w 1832"/>
                    <a:gd name="T11" fmla="*/ 52 h 317"/>
                    <a:gd name="T12" fmla="*/ 0 w 1832"/>
                    <a:gd name="T13" fmla="*/ 52 h 31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832" h="317">
                      <a:moveTo>
                        <a:pt x="0" y="273"/>
                      </a:moveTo>
                      <a:lnTo>
                        <a:pt x="0" y="317"/>
                      </a:lnTo>
                      <a:lnTo>
                        <a:pt x="1831" y="317"/>
                      </a:lnTo>
                      <a:lnTo>
                        <a:pt x="1832" y="0"/>
                      </a:lnTo>
                      <a:lnTo>
                        <a:pt x="1788" y="43"/>
                      </a:lnTo>
                      <a:lnTo>
                        <a:pt x="1788" y="273"/>
                      </a:lnTo>
                      <a:lnTo>
                        <a:pt x="0" y="2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97" name="Freeform 227">
                  <a:extLst>
                    <a:ext uri="{FF2B5EF4-FFF2-40B4-BE49-F238E27FC236}">
                      <a16:creationId xmlns:a16="http://schemas.microsoft.com/office/drawing/2014/main" id="{5521FC76-3F5D-13E5-1082-46E74E9C19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5" y="3159"/>
                  <a:ext cx="345" cy="60"/>
                </a:xfrm>
                <a:custGeom>
                  <a:avLst/>
                  <a:gdLst>
                    <a:gd name="T0" fmla="*/ 345 w 1854"/>
                    <a:gd name="T1" fmla="*/ 0 h 318"/>
                    <a:gd name="T2" fmla="*/ 0 w 1854"/>
                    <a:gd name="T3" fmla="*/ 0 h 318"/>
                    <a:gd name="T4" fmla="*/ 0 w 1854"/>
                    <a:gd name="T5" fmla="*/ 60 h 318"/>
                    <a:gd name="T6" fmla="*/ 4 w 1854"/>
                    <a:gd name="T7" fmla="*/ 60 h 318"/>
                    <a:gd name="T8" fmla="*/ 8 w 1854"/>
                    <a:gd name="T9" fmla="*/ 52 h 318"/>
                    <a:gd name="T10" fmla="*/ 8 w 1854"/>
                    <a:gd name="T11" fmla="*/ 8 h 318"/>
                    <a:gd name="T12" fmla="*/ 337 w 1854"/>
                    <a:gd name="T13" fmla="*/ 8 h 318"/>
                    <a:gd name="T14" fmla="*/ 345 w 1854"/>
                    <a:gd name="T15" fmla="*/ 0 h 3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854" h="318">
                      <a:moveTo>
                        <a:pt x="1854" y="1"/>
                      </a:moveTo>
                      <a:lnTo>
                        <a:pt x="1" y="0"/>
                      </a:lnTo>
                      <a:lnTo>
                        <a:pt x="0" y="317"/>
                      </a:lnTo>
                      <a:lnTo>
                        <a:pt x="22" y="318"/>
                      </a:lnTo>
                      <a:lnTo>
                        <a:pt x="44" y="274"/>
                      </a:lnTo>
                      <a:lnTo>
                        <a:pt x="44" y="44"/>
                      </a:lnTo>
                      <a:lnTo>
                        <a:pt x="1810" y="44"/>
                      </a:lnTo>
                      <a:lnTo>
                        <a:pt x="1854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98" name="Freeform 228">
                  <a:extLst>
                    <a:ext uri="{FF2B5EF4-FFF2-40B4-BE49-F238E27FC236}">
                      <a16:creationId xmlns:a16="http://schemas.microsoft.com/office/drawing/2014/main" id="{2009499B-8641-224B-4577-DDFF1E843D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2" y="3054"/>
                  <a:ext cx="507" cy="271"/>
                </a:xfrm>
                <a:custGeom>
                  <a:avLst/>
                  <a:gdLst>
                    <a:gd name="T0" fmla="*/ 2 w 2722"/>
                    <a:gd name="T1" fmla="*/ 51 h 1453"/>
                    <a:gd name="T2" fmla="*/ 14 w 2722"/>
                    <a:gd name="T3" fmla="*/ 51 h 1453"/>
                    <a:gd name="T4" fmla="*/ 33 w 2722"/>
                    <a:gd name="T5" fmla="*/ 51 h 1453"/>
                    <a:gd name="T6" fmla="*/ 54 w 2722"/>
                    <a:gd name="T7" fmla="*/ 51 h 1453"/>
                    <a:gd name="T8" fmla="*/ 73 w 2722"/>
                    <a:gd name="T9" fmla="*/ 51 h 1453"/>
                    <a:gd name="T10" fmla="*/ 84 w 2722"/>
                    <a:gd name="T11" fmla="*/ 51 h 1453"/>
                    <a:gd name="T12" fmla="*/ 97 w 2722"/>
                    <a:gd name="T13" fmla="*/ 49 h 1453"/>
                    <a:gd name="T14" fmla="*/ 121 w 2722"/>
                    <a:gd name="T15" fmla="*/ 43 h 1453"/>
                    <a:gd name="T16" fmla="*/ 149 w 2722"/>
                    <a:gd name="T17" fmla="*/ 31 h 1453"/>
                    <a:gd name="T18" fmla="*/ 178 w 2722"/>
                    <a:gd name="T19" fmla="*/ 19 h 1453"/>
                    <a:gd name="T20" fmla="*/ 209 w 2722"/>
                    <a:gd name="T21" fmla="*/ 8 h 1453"/>
                    <a:gd name="T22" fmla="*/ 240 w 2722"/>
                    <a:gd name="T23" fmla="*/ 1 h 1453"/>
                    <a:gd name="T24" fmla="*/ 270 w 2722"/>
                    <a:gd name="T25" fmla="*/ 1 h 1453"/>
                    <a:gd name="T26" fmla="*/ 301 w 2722"/>
                    <a:gd name="T27" fmla="*/ 8 h 1453"/>
                    <a:gd name="T28" fmla="*/ 332 w 2722"/>
                    <a:gd name="T29" fmla="*/ 19 h 1453"/>
                    <a:gd name="T30" fmla="*/ 362 w 2722"/>
                    <a:gd name="T31" fmla="*/ 31 h 1453"/>
                    <a:gd name="T32" fmla="*/ 389 w 2722"/>
                    <a:gd name="T33" fmla="*/ 43 h 1453"/>
                    <a:gd name="T34" fmla="*/ 413 w 2722"/>
                    <a:gd name="T35" fmla="*/ 49 h 1453"/>
                    <a:gd name="T36" fmla="*/ 507 w 2722"/>
                    <a:gd name="T37" fmla="*/ 50 h 1453"/>
                    <a:gd name="T38" fmla="*/ 505 w 2722"/>
                    <a:gd name="T39" fmla="*/ 220 h 1453"/>
                    <a:gd name="T40" fmla="*/ 494 w 2722"/>
                    <a:gd name="T41" fmla="*/ 220 h 1453"/>
                    <a:gd name="T42" fmla="*/ 476 w 2722"/>
                    <a:gd name="T43" fmla="*/ 220 h 1453"/>
                    <a:gd name="T44" fmla="*/ 456 w 2722"/>
                    <a:gd name="T45" fmla="*/ 220 h 1453"/>
                    <a:gd name="T46" fmla="*/ 437 w 2722"/>
                    <a:gd name="T47" fmla="*/ 220 h 1453"/>
                    <a:gd name="T48" fmla="*/ 426 w 2722"/>
                    <a:gd name="T49" fmla="*/ 220 h 1453"/>
                    <a:gd name="T50" fmla="*/ 414 w 2722"/>
                    <a:gd name="T51" fmla="*/ 221 h 1453"/>
                    <a:gd name="T52" fmla="*/ 389 w 2722"/>
                    <a:gd name="T53" fmla="*/ 228 h 1453"/>
                    <a:gd name="T54" fmla="*/ 362 w 2722"/>
                    <a:gd name="T55" fmla="*/ 239 h 1453"/>
                    <a:gd name="T56" fmla="*/ 332 w 2722"/>
                    <a:gd name="T57" fmla="*/ 252 h 1453"/>
                    <a:gd name="T58" fmla="*/ 301 w 2722"/>
                    <a:gd name="T59" fmla="*/ 263 h 1453"/>
                    <a:gd name="T60" fmla="*/ 270 w 2722"/>
                    <a:gd name="T61" fmla="*/ 270 h 1453"/>
                    <a:gd name="T62" fmla="*/ 240 w 2722"/>
                    <a:gd name="T63" fmla="*/ 270 h 1453"/>
                    <a:gd name="T64" fmla="*/ 209 w 2722"/>
                    <a:gd name="T65" fmla="*/ 263 h 1453"/>
                    <a:gd name="T66" fmla="*/ 179 w 2722"/>
                    <a:gd name="T67" fmla="*/ 251 h 1453"/>
                    <a:gd name="T68" fmla="*/ 149 w 2722"/>
                    <a:gd name="T69" fmla="*/ 239 h 1453"/>
                    <a:gd name="T70" fmla="*/ 122 w 2722"/>
                    <a:gd name="T71" fmla="*/ 228 h 1453"/>
                    <a:gd name="T72" fmla="*/ 97 w 2722"/>
                    <a:gd name="T73" fmla="*/ 221 h 1453"/>
                    <a:gd name="T74" fmla="*/ 0 w 2722"/>
                    <a:gd name="T75" fmla="*/ 220 h 1453"/>
                    <a:gd name="T76" fmla="*/ 0 w 2722"/>
                    <a:gd name="T77" fmla="*/ 50 h 1453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2722" h="1453">
                      <a:moveTo>
                        <a:pt x="1" y="270"/>
                      </a:moveTo>
                      <a:lnTo>
                        <a:pt x="11" y="271"/>
                      </a:lnTo>
                      <a:lnTo>
                        <a:pt x="36" y="271"/>
                      </a:lnTo>
                      <a:lnTo>
                        <a:pt x="74" y="271"/>
                      </a:lnTo>
                      <a:lnTo>
                        <a:pt x="121" y="271"/>
                      </a:lnTo>
                      <a:lnTo>
                        <a:pt x="175" y="271"/>
                      </a:lnTo>
                      <a:lnTo>
                        <a:pt x="232" y="271"/>
                      </a:lnTo>
                      <a:lnTo>
                        <a:pt x="289" y="271"/>
                      </a:lnTo>
                      <a:lnTo>
                        <a:pt x="342" y="271"/>
                      </a:lnTo>
                      <a:lnTo>
                        <a:pt x="391" y="271"/>
                      </a:lnTo>
                      <a:lnTo>
                        <a:pt x="429" y="271"/>
                      </a:lnTo>
                      <a:lnTo>
                        <a:pt x="453" y="271"/>
                      </a:lnTo>
                      <a:lnTo>
                        <a:pt x="462" y="270"/>
                      </a:lnTo>
                      <a:lnTo>
                        <a:pt x="520" y="265"/>
                      </a:lnTo>
                      <a:lnTo>
                        <a:pt x="582" y="250"/>
                      </a:lnTo>
                      <a:lnTo>
                        <a:pt x="650" y="228"/>
                      </a:lnTo>
                      <a:lnTo>
                        <a:pt x="722" y="200"/>
                      </a:lnTo>
                      <a:lnTo>
                        <a:pt x="798" y="168"/>
                      </a:lnTo>
                      <a:lnTo>
                        <a:pt x="876" y="136"/>
                      </a:lnTo>
                      <a:lnTo>
                        <a:pt x="957" y="102"/>
                      </a:lnTo>
                      <a:lnTo>
                        <a:pt x="1038" y="70"/>
                      </a:lnTo>
                      <a:lnTo>
                        <a:pt x="1121" y="43"/>
                      </a:lnTo>
                      <a:lnTo>
                        <a:pt x="1205" y="21"/>
                      </a:lnTo>
                      <a:lnTo>
                        <a:pt x="1288" y="6"/>
                      </a:lnTo>
                      <a:lnTo>
                        <a:pt x="1369" y="0"/>
                      </a:lnTo>
                      <a:lnTo>
                        <a:pt x="1451" y="6"/>
                      </a:lnTo>
                      <a:lnTo>
                        <a:pt x="1534" y="21"/>
                      </a:lnTo>
                      <a:lnTo>
                        <a:pt x="1618" y="43"/>
                      </a:lnTo>
                      <a:lnTo>
                        <a:pt x="1702" y="70"/>
                      </a:lnTo>
                      <a:lnTo>
                        <a:pt x="1785" y="102"/>
                      </a:lnTo>
                      <a:lnTo>
                        <a:pt x="1867" y="136"/>
                      </a:lnTo>
                      <a:lnTo>
                        <a:pt x="1945" y="168"/>
                      </a:lnTo>
                      <a:lnTo>
                        <a:pt x="2020" y="200"/>
                      </a:lnTo>
                      <a:lnTo>
                        <a:pt x="2091" y="228"/>
                      </a:lnTo>
                      <a:lnTo>
                        <a:pt x="2156" y="250"/>
                      </a:lnTo>
                      <a:lnTo>
                        <a:pt x="2216" y="265"/>
                      </a:lnTo>
                      <a:lnTo>
                        <a:pt x="2269" y="270"/>
                      </a:lnTo>
                      <a:lnTo>
                        <a:pt x="2722" y="270"/>
                      </a:lnTo>
                      <a:lnTo>
                        <a:pt x="2722" y="1180"/>
                      </a:lnTo>
                      <a:lnTo>
                        <a:pt x="2713" y="1179"/>
                      </a:lnTo>
                      <a:lnTo>
                        <a:pt x="2688" y="1179"/>
                      </a:lnTo>
                      <a:lnTo>
                        <a:pt x="2653" y="1179"/>
                      </a:lnTo>
                      <a:lnTo>
                        <a:pt x="2607" y="1179"/>
                      </a:lnTo>
                      <a:lnTo>
                        <a:pt x="2556" y="1179"/>
                      </a:lnTo>
                      <a:lnTo>
                        <a:pt x="2501" y="1179"/>
                      </a:lnTo>
                      <a:lnTo>
                        <a:pt x="2446" y="1179"/>
                      </a:lnTo>
                      <a:lnTo>
                        <a:pt x="2395" y="1179"/>
                      </a:lnTo>
                      <a:lnTo>
                        <a:pt x="2348" y="1179"/>
                      </a:lnTo>
                      <a:lnTo>
                        <a:pt x="2313" y="1179"/>
                      </a:lnTo>
                      <a:lnTo>
                        <a:pt x="2287" y="1179"/>
                      </a:lnTo>
                      <a:lnTo>
                        <a:pt x="2279" y="1180"/>
                      </a:lnTo>
                      <a:lnTo>
                        <a:pt x="2222" y="1184"/>
                      </a:lnTo>
                      <a:lnTo>
                        <a:pt x="2158" y="1199"/>
                      </a:lnTo>
                      <a:lnTo>
                        <a:pt x="2090" y="1222"/>
                      </a:lnTo>
                      <a:lnTo>
                        <a:pt x="2018" y="1250"/>
                      </a:lnTo>
                      <a:lnTo>
                        <a:pt x="1943" y="1282"/>
                      </a:lnTo>
                      <a:lnTo>
                        <a:pt x="1863" y="1317"/>
                      </a:lnTo>
                      <a:lnTo>
                        <a:pt x="1783" y="1350"/>
                      </a:lnTo>
                      <a:lnTo>
                        <a:pt x="1701" y="1383"/>
                      </a:lnTo>
                      <a:lnTo>
                        <a:pt x="1618" y="1410"/>
                      </a:lnTo>
                      <a:lnTo>
                        <a:pt x="1534" y="1433"/>
                      </a:lnTo>
                      <a:lnTo>
                        <a:pt x="1451" y="1447"/>
                      </a:lnTo>
                      <a:lnTo>
                        <a:pt x="1370" y="1453"/>
                      </a:lnTo>
                      <a:lnTo>
                        <a:pt x="1290" y="1446"/>
                      </a:lnTo>
                      <a:lnTo>
                        <a:pt x="1207" y="1431"/>
                      </a:lnTo>
                      <a:lnTo>
                        <a:pt x="1124" y="1409"/>
                      </a:lnTo>
                      <a:lnTo>
                        <a:pt x="1041" y="1380"/>
                      </a:lnTo>
                      <a:lnTo>
                        <a:pt x="959" y="1348"/>
                      </a:lnTo>
                      <a:lnTo>
                        <a:pt x="878" y="1315"/>
                      </a:lnTo>
                      <a:lnTo>
                        <a:pt x="800" y="1281"/>
                      </a:lnTo>
                      <a:lnTo>
                        <a:pt x="725" y="1249"/>
                      </a:lnTo>
                      <a:lnTo>
                        <a:pt x="654" y="1221"/>
                      </a:lnTo>
                      <a:lnTo>
                        <a:pt x="586" y="1199"/>
                      </a:lnTo>
                      <a:lnTo>
                        <a:pt x="522" y="1184"/>
                      </a:lnTo>
                      <a:lnTo>
                        <a:pt x="463" y="1180"/>
                      </a:lnTo>
                      <a:lnTo>
                        <a:pt x="0" y="1180"/>
                      </a:lnTo>
                      <a:lnTo>
                        <a:pt x="1" y="27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99" name="Freeform 229">
                  <a:extLst>
                    <a:ext uri="{FF2B5EF4-FFF2-40B4-BE49-F238E27FC236}">
                      <a16:creationId xmlns:a16="http://schemas.microsoft.com/office/drawing/2014/main" id="{2B3CC6F6-269B-8FD4-D855-95BA088735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2" y="3050"/>
                  <a:ext cx="511" cy="223"/>
                </a:xfrm>
                <a:custGeom>
                  <a:avLst/>
                  <a:gdLst>
                    <a:gd name="T0" fmla="*/ 1 w 2745"/>
                    <a:gd name="T1" fmla="*/ 50 h 1202"/>
                    <a:gd name="T2" fmla="*/ 0 w 2745"/>
                    <a:gd name="T3" fmla="*/ 58 h 1202"/>
                    <a:gd name="T4" fmla="*/ 2 w 2745"/>
                    <a:gd name="T5" fmla="*/ 58 h 1202"/>
                    <a:gd name="T6" fmla="*/ 85 w 2745"/>
                    <a:gd name="T7" fmla="*/ 58 h 1202"/>
                    <a:gd name="T8" fmla="*/ 87 w 2745"/>
                    <a:gd name="T9" fmla="*/ 58 h 1202"/>
                    <a:gd name="T10" fmla="*/ 97 w 2745"/>
                    <a:gd name="T11" fmla="*/ 57 h 1202"/>
                    <a:gd name="T12" fmla="*/ 110 w 2745"/>
                    <a:gd name="T13" fmla="*/ 54 h 1202"/>
                    <a:gd name="T14" fmla="*/ 123 w 2745"/>
                    <a:gd name="T15" fmla="*/ 50 h 1202"/>
                    <a:gd name="T16" fmla="*/ 138 w 2745"/>
                    <a:gd name="T17" fmla="*/ 44 h 1202"/>
                    <a:gd name="T18" fmla="*/ 150 w 2745"/>
                    <a:gd name="T19" fmla="*/ 39 h 1202"/>
                    <a:gd name="T20" fmla="*/ 165 w 2745"/>
                    <a:gd name="T21" fmla="*/ 33 h 1202"/>
                    <a:gd name="T22" fmla="*/ 180 w 2745"/>
                    <a:gd name="T23" fmla="*/ 27 h 1202"/>
                    <a:gd name="T24" fmla="*/ 197 w 2745"/>
                    <a:gd name="T25" fmla="*/ 20 h 1202"/>
                    <a:gd name="T26" fmla="*/ 211 w 2745"/>
                    <a:gd name="T27" fmla="*/ 16 h 1202"/>
                    <a:gd name="T28" fmla="*/ 223 w 2745"/>
                    <a:gd name="T29" fmla="*/ 12 h 1202"/>
                    <a:gd name="T30" fmla="*/ 241 w 2745"/>
                    <a:gd name="T31" fmla="*/ 9 h 1202"/>
                    <a:gd name="T32" fmla="*/ 255 w 2745"/>
                    <a:gd name="T33" fmla="*/ 8 h 1202"/>
                    <a:gd name="T34" fmla="*/ 269 w 2745"/>
                    <a:gd name="T35" fmla="*/ 9 h 1202"/>
                    <a:gd name="T36" fmla="*/ 287 w 2745"/>
                    <a:gd name="T37" fmla="*/ 12 h 1202"/>
                    <a:gd name="T38" fmla="*/ 300 w 2745"/>
                    <a:gd name="T39" fmla="*/ 16 h 1202"/>
                    <a:gd name="T40" fmla="*/ 315 w 2745"/>
                    <a:gd name="T41" fmla="*/ 21 h 1202"/>
                    <a:gd name="T42" fmla="*/ 327 w 2745"/>
                    <a:gd name="T43" fmla="*/ 25 h 1202"/>
                    <a:gd name="T44" fmla="*/ 346 w 2745"/>
                    <a:gd name="T45" fmla="*/ 33 h 1202"/>
                    <a:gd name="T46" fmla="*/ 361 w 2745"/>
                    <a:gd name="T47" fmla="*/ 39 h 1202"/>
                    <a:gd name="T48" fmla="*/ 373 w 2745"/>
                    <a:gd name="T49" fmla="*/ 45 h 1202"/>
                    <a:gd name="T50" fmla="*/ 387 w 2745"/>
                    <a:gd name="T51" fmla="*/ 50 h 1202"/>
                    <a:gd name="T52" fmla="*/ 400 w 2745"/>
                    <a:gd name="T53" fmla="*/ 54 h 1202"/>
                    <a:gd name="T54" fmla="*/ 413 w 2745"/>
                    <a:gd name="T55" fmla="*/ 57 h 1202"/>
                    <a:gd name="T56" fmla="*/ 422 w 2745"/>
                    <a:gd name="T57" fmla="*/ 58 h 1202"/>
                    <a:gd name="T58" fmla="*/ 503 w 2745"/>
                    <a:gd name="T59" fmla="*/ 58 h 1202"/>
                    <a:gd name="T60" fmla="*/ 503 w 2745"/>
                    <a:gd name="T61" fmla="*/ 223 h 1202"/>
                    <a:gd name="T62" fmla="*/ 507 w 2745"/>
                    <a:gd name="T63" fmla="*/ 223 h 1202"/>
                    <a:gd name="T64" fmla="*/ 511 w 2745"/>
                    <a:gd name="T65" fmla="*/ 223 h 1202"/>
                    <a:gd name="T66" fmla="*/ 511 w 2745"/>
                    <a:gd name="T67" fmla="*/ 50 h 1202"/>
                    <a:gd name="T68" fmla="*/ 423 w 2745"/>
                    <a:gd name="T69" fmla="*/ 50 h 1202"/>
                    <a:gd name="T70" fmla="*/ 413 w 2745"/>
                    <a:gd name="T71" fmla="*/ 49 h 1202"/>
                    <a:gd name="T72" fmla="*/ 403 w 2745"/>
                    <a:gd name="T73" fmla="*/ 47 h 1202"/>
                    <a:gd name="T74" fmla="*/ 392 w 2745"/>
                    <a:gd name="T75" fmla="*/ 43 h 1202"/>
                    <a:gd name="T76" fmla="*/ 379 w 2745"/>
                    <a:gd name="T77" fmla="*/ 38 h 1202"/>
                    <a:gd name="T78" fmla="*/ 364 w 2745"/>
                    <a:gd name="T79" fmla="*/ 31 h 1202"/>
                    <a:gd name="T80" fmla="*/ 349 w 2745"/>
                    <a:gd name="T81" fmla="*/ 25 h 1202"/>
                    <a:gd name="T82" fmla="*/ 338 w 2745"/>
                    <a:gd name="T83" fmla="*/ 21 h 1202"/>
                    <a:gd name="T84" fmla="*/ 319 w 2745"/>
                    <a:gd name="T85" fmla="*/ 14 h 1202"/>
                    <a:gd name="T86" fmla="*/ 303 w 2745"/>
                    <a:gd name="T87" fmla="*/ 8 h 1202"/>
                    <a:gd name="T88" fmla="*/ 284 w 2745"/>
                    <a:gd name="T89" fmla="*/ 4 h 1202"/>
                    <a:gd name="T90" fmla="*/ 271 w 2745"/>
                    <a:gd name="T91" fmla="*/ 1 h 1202"/>
                    <a:gd name="T92" fmla="*/ 255 w 2745"/>
                    <a:gd name="T93" fmla="*/ 0 h 1202"/>
                    <a:gd name="T94" fmla="*/ 239 w 2745"/>
                    <a:gd name="T95" fmla="*/ 1 h 1202"/>
                    <a:gd name="T96" fmla="*/ 226 w 2745"/>
                    <a:gd name="T97" fmla="*/ 4 h 1202"/>
                    <a:gd name="T98" fmla="*/ 207 w 2745"/>
                    <a:gd name="T99" fmla="*/ 8 h 1202"/>
                    <a:gd name="T100" fmla="*/ 190 w 2745"/>
                    <a:gd name="T101" fmla="*/ 14 h 1202"/>
                    <a:gd name="T102" fmla="*/ 177 w 2745"/>
                    <a:gd name="T103" fmla="*/ 19 h 1202"/>
                    <a:gd name="T104" fmla="*/ 162 w 2745"/>
                    <a:gd name="T105" fmla="*/ 25 h 1202"/>
                    <a:gd name="T106" fmla="*/ 147 w 2745"/>
                    <a:gd name="T107" fmla="*/ 31 h 1202"/>
                    <a:gd name="T108" fmla="*/ 131 w 2745"/>
                    <a:gd name="T109" fmla="*/ 38 h 1202"/>
                    <a:gd name="T110" fmla="*/ 119 w 2745"/>
                    <a:gd name="T111" fmla="*/ 43 h 1202"/>
                    <a:gd name="T112" fmla="*/ 107 w 2745"/>
                    <a:gd name="T113" fmla="*/ 47 h 1202"/>
                    <a:gd name="T114" fmla="*/ 97 w 2745"/>
                    <a:gd name="T115" fmla="*/ 49 h 1202"/>
                    <a:gd name="T116" fmla="*/ 86 w 2745"/>
                    <a:gd name="T117" fmla="*/ 50 h 1202"/>
                    <a:gd name="T118" fmla="*/ 84 w 2745"/>
                    <a:gd name="T119" fmla="*/ 50 h 1202"/>
                    <a:gd name="T120" fmla="*/ 3 w 2745"/>
                    <a:gd name="T121" fmla="*/ 50 h 1202"/>
                    <a:gd name="T122" fmla="*/ 1 w 2745"/>
                    <a:gd name="T123" fmla="*/ 50 h 1202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745" h="1202">
                      <a:moveTo>
                        <a:pt x="5" y="270"/>
                      </a:moveTo>
                      <a:lnTo>
                        <a:pt x="0" y="313"/>
                      </a:lnTo>
                      <a:lnTo>
                        <a:pt x="9" y="315"/>
                      </a:lnTo>
                      <a:lnTo>
                        <a:pt x="455" y="315"/>
                      </a:lnTo>
                      <a:lnTo>
                        <a:pt x="467" y="313"/>
                      </a:lnTo>
                      <a:lnTo>
                        <a:pt x="521" y="309"/>
                      </a:lnTo>
                      <a:lnTo>
                        <a:pt x="591" y="293"/>
                      </a:lnTo>
                      <a:lnTo>
                        <a:pt x="663" y="270"/>
                      </a:lnTo>
                      <a:lnTo>
                        <a:pt x="742" y="239"/>
                      </a:lnTo>
                      <a:lnTo>
                        <a:pt x="807" y="211"/>
                      </a:lnTo>
                      <a:lnTo>
                        <a:pt x="885" y="179"/>
                      </a:lnTo>
                      <a:lnTo>
                        <a:pt x="966" y="145"/>
                      </a:lnTo>
                      <a:lnTo>
                        <a:pt x="1059" y="108"/>
                      </a:lnTo>
                      <a:lnTo>
                        <a:pt x="1132" y="84"/>
                      </a:lnTo>
                      <a:lnTo>
                        <a:pt x="1200" y="66"/>
                      </a:lnTo>
                      <a:lnTo>
                        <a:pt x="1294" y="50"/>
                      </a:lnTo>
                      <a:lnTo>
                        <a:pt x="1371" y="44"/>
                      </a:lnTo>
                      <a:lnTo>
                        <a:pt x="1447" y="50"/>
                      </a:lnTo>
                      <a:lnTo>
                        <a:pt x="1542" y="66"/>
                      </a:lnTo>
                      <a:lnTo>
                        <a:pt x="1610" y="84"/>
                      </a:lnTo>
                      <a:lnTo>
                        <a:pt x="1690" y="111"/>
                      </a:lnTo>
                      <a:lnTo>
                        <a:pt x="1756" y="136"/>
                      </a:lnTo>
                      <a:lnTo>
                        <a:pt x="1860" y="179"/>
                      </a:lnTo>
                      <a:lnTo>
                        <a:pt x="1938" y="211"/>
                      </a:lnTo>
                      <a:lnTo>
                        <a:pt x="2004" y="240"/>
                      </a:lnTo>
                      <a:lnTo>
                        <a:pt x="2077" y="269"/>
                      </a:lnTo>
                      <a:lnTo>
                        <a:pt x="2149" y="293"/>
                      </a:lnTo>
                      <a:lnTo>
                        <a:pt x="2217" y="309"/>
                      </a:lnTo>
                      <a:lnTo>
                        <a:pt x="2269" y="313"/>
                      </a:lnTo>
                      <a:lnTo>
                        <a:pt x="2701" y="313"/>
                      </a:lnTo>
                      <a:lnTo>
                        <a:pt x="2701" y="1202"/>
                      </a:lnTo>
                      <a:lnTo>
                        <a:pt x="2723" y="1202"/>
                      </a:lnTo>
                      <a:lnTo>
                        <a:pt x="2745" y="1202"/>
                      </a:lnTo>
                      <a:lnTo>
                        <a:pt x="2743" y="270"/>
                      </a:lnTo>
                      <a:lnTo>
                        <a:pt x="2271" y="270"/>
                      </a:lnTo>
                      <a:lnTo>
                        <a:pt x="2217" y="265"/>
                      </a:lnTo>
                      <a:lnTo>
                        <a:pt x="2165" y="251"/>
                      </a:lnTo>
                      <a:lnTo>
                        <a:pt x="2107" y="232"/>
                      </a:lnTo>
                      <a:lnTo>
                        <a:pt x="2038" y="205"/>
                      </a:lnTo>
                      <a:lnTo>
                        <a:pt x="1954" y="169"/>
                      </a:lnTo>
                      <a:lnTo>
                        <a:pt x="1876" y="137"/>
                      </a:lnTo>
                      <a:lnTo>
                        <a:pt x="1816" y="113"/>
                      </a:lnTo>
                      <a:lnTo>
                        <a:pt x="1716" y="74"/>
                      </a:lnTo>
                      <a:lnTo>
                        <a:pt x="1628" y="45"/>
                      </a:lnTo>
                      <a:lnTo>
                        <a:pt x="1528" y="20"/>
                      </a:lnTo>
                      <a:lnTo>
                        <a:pt x="1456" y="6"/>
                      </a:lnTo>
                      <a:lnTo>
                        <a:pt x="1369" y="0"/>
                      </a:lnTo>
                      <a:lnTo>
                        <a:pt x="1285" y="6"/>
                      </a:lnTo>
                      <a:lnTo>
                        <a:pt x="1213" y="20"/>
                      </a:lnTo>
                      <a:lnTo>
                        <a:pt x="1113" y="45"/>
                      </a:lnTo>
                      <a:lnTo>
                        <a:pt x="1020" y="76"/>
                      </a:lnTo>
                      <a:lnTo>
                        <a:pt x="949" y="104"/>
                      </a:lnTo>
                      <a:lnTo>
                        <a:pt x="869" y="137"/>
                      </a:lnTo>
                      <a:lnTo>
                        <a:pt x="790" y="169"/>
                      </a:lnTo>
                      <a:lnTo>
                        <a:pt x="703" y="206"/>
                      </a:lnTo>
                      <a:lnTo>
                        <a:pt x="640" y="230"/>
                      </a:lnTo>
                      <a:lnTo>
                        <a:pt x="575" y="251"/>
                      </a:lnTo>
                      <a:lnTo>
                        <a:pt x="521" y="265"/>
                      </a:lnTo>
                      <a:lnTo>
                        <a:pt x="460" y="270"/>
                      </a:lnTo>
                      <a:lnTo>
                        <a:pt x="452" y="271"/>
                      </a:lnTo>
                      <a:lnTo>
                        <a:pt x="14" y="271"/>
                      </a:lnTo>
                      <a:lnTo>
                        <a:pt x="5" y="2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00" name="Freeform 230">
                  <a:extLst>
                    <a:ext uri="{FF2B5EF4-FFF2-40B4-BE49-F238E27FC236}">
                      <a16:creationId xmlns:a16="http://schemas.microsoft.com/office/drawing/2014/main" id="{57937DB2-850E-650D-4F28-16390EB464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3269"/>
                  <a:ext cx="4" cy="9"/>
                </a:xfrm>
                <a:custGeom>
                  <a:avLst/>
                  <a:gdLst>
                    <a:gd name="T0" fmla="*/ 0 w 22"/>
                    <a:gd name="T1" fmla="*/ 4 h 46"/>
                    <a:gd name="T2" fmla="*/ 0 w 22"/>
                    <a:gd name="T3" fmla="*/ 0 h 46"/>
                    <a:gd name="T4" fmla="*/ 4 w 22"/>
                    <a:gd name="T5" fmla="*/ 9 h 46"/>
                    <a:gd name="T6" fmla="*/ 4 w 22"/>
                    <a:gd name="T7" fmla="*/ 4 h 46"/>
                    <a:gd name="T8" fmla="*/ 0 w 22"/>
                    <a:gd name="T9" fmla="*/ 4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46">
                      <a:moveTo>
                        <a:pt x="0" y="22"/>
                      </a:moveTo>
                      <a:lnTo>
                        <a:pt x="2" y="0"/>
                      </a:lnTo>
                      <a:lnTo>
                        <a:pt x="22" y="46"/>
                      </a:lnTo>
                      <a:lnTo>
                        <a:pt x="22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01" name="Freeform 231">
                  <a:extLst>
                    <a:ext uri="{FF2B5EF4-FFF2-40B4-BE49-F238E27FC236}">
                      <a16:creationId xmlns:a16="http://schemas.microsoft.com/office/drawing/2014/main" id="{8F01CEE7-3056-0FF5-AC9F-8FD6B42BF6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7" y="3104"/>
                  <a:ext cx="516" cy="224"/>
                </a:xfrm>
                <a:custGeom>
                  <a:avLst/>
                  <a:gdLst>
                    <a:gd name="T0" fmla="*/ 512 w 2766"/>
                    <a:gd name="T1" fmla="*/ 165 h 1205"/>
                    <a:gd name="T2" fmla="*/ 511 w 2766"/>
                    <a:gd name="T3" fmla="*/ 165 h 1205"/>
                    <a:gd name="T4" fmla="*/ 431 w 2766"/>
                    <a:gd name="T5" fmla="*/ 165 h 1205"/>
                    <a:gd name="T6" fmla="*/ 429 w 2766"/>
                    <a:gd name="T7" fmla="*/ 165 h 1205"/>
                    <a:gd name="T8" fmla="*/ 418 w 2766"/>
                    <a:gd name="T9" fmla="*/ 166 h 1205"/>
                    <a:gd name="T10" fmla="*/ 407 w 2766"/>
                    <a:gd name="T11" fmla="*/ 169 h 1205"/>
                    <a:gd name="T12" fmla="*/ 391 w 2766"/>
                    <a:gd name="T13" fmla="*/ 174 h 1205"/>
                    <a:gd name="T14" fmla="*/ 378 w 2766"/>
                    <a:gd name="T15" fmla="*/ 179 h 1205"/>
                    <a:gd name="T16" fmla="*/ 365 w 2766"/>
                    <a:gd name="T17" fmla="*/ 184 h 1205"/>
                    <a:gd name="T18" fmla="*/ 350 w 2766"/>
                    <a:gd name="T19" fmla="*/ 191 h 1205"/>
                    <a:gd name="T20" fmla="*/ 335 w 2766"/>
                    <a:gd name="T21" fmla="*/ 197 h 1205"/>
                    <a:gd name="T22" fmla="*/ 318 w 2766"/>
                    <a:gd name="T23" fmla="*/ 204 h 1205"/>
                    <a:gd name="T24" fmla="*/ 304 w 2766"/>
                    <a:gd name="T25" fmla="*/ 208 h 1205"/>
                    <a:gd name="T26" fmla="*/ 291 w 2766"/>
                    <a:gd name="T27" fmla="*/ 212 h 1205"/>
                    <a:gd name="T28" fmla="*/ 274 w 2766"/>
                    <a:gd name="T29" fmla="*/ 215 h 1205"/>
                    <a:gd name="T30" fmla="*/ 260 w 2766"/>
                    <a:gd name="T31" fmla="*/ 216 h 1205"/>
                    <a:gd name="T32" fmla="*/ 246 w 2766"/>
                    <a:gd name="T33" fmla="*/ 215 h 1205"/>
                    <a:gd name="T34" fmla="*/ 228 w 2766"/>
                    <a:gd name="T35" fmla="*/ 212 h 1205"/>
                    <a:gd name="T36" fmla="*/ 215 w 2766"/>
                    <a:gd name="T37" fmla="*/ 208 h 1205"/>
                    <a:gd name="T38" fmla="*/ 203 w 2766"/>
                    <a:gd name="T39" fmla="*/ 204 h 1205"/>
                    <a:gd name="T40" fmla="*/ 184 w 2766"/>
                    <a:gd name="T41" fmla="*/ 196 h 1205"/>
                    <a:gd name="T42" fmla="*/ 169 w 2766"/>
                    <a:gd name="T43" fmla="*/ 190 h 1205"/>
                    <a:gd name="T44" fmla="*/ 155 w 2766"/>
                    <a:gd name="T45" fmla="*/ 184 h 1205"/>
                    <a:gd name="T46" fmla="*/ 143 w 2766"/>
                    <a:gd name="T47" fmla="*/ 179 h 1205"/>
                    <a:gd name="T48" fmla="*/ 128 w 2766"/>
                    <a:gd name="T49" fmla="*/ 173 h 1205"/>
                    <a:gd name="T50" fmla="*/ 113 w 2766"/>
                    <a:gd name="T51" fmla="*/ 169 h 1205"/>
                    <a:gd name="T52" fmla="*/ 102 w 2766"/>
                    <a:gd name="T53" fmla="*/ 166 h 1205"/>
                    <a:gd name="T54" fmla="*/ 91 w 2766"/>
                    <a:gd name="T55" fmla="*/ 165 h 1205"/>
                    <a:gd name="T56" fmla="*/ 8 w 2766"/>
                    <a:gd name="T57" fmla="*/ 165 h 1205"/>
                    <a:gd name="T58" fmla="*/ 8 w 2766"/>
                    <a:gd name="T59" fmla="*/ 0 h 1205"/>
                    <a:gd name="T60" fmla="*/ 4 w 2766"/>
                    <a:gd name="T61" fmla="*/ 0 h 1205"/>
                    <a:gd name="T62" fmla="*/ 0 w 2766"/>
                    <a:gd name="T63" fmla="*/ 0 h 1205"/>
                    <a:gd name="T64" fmla="*/ 0 w 2766"/>
                    <a:gd name="T65" fmla="*/ 173 h 1205"/>
                    <a:gd name="T66" fmla="*/ 90 w 2766"/>
                    <a:gd name="T67" fmla="*/ 173 h 1205"/>
                    <a:gd name="T68" fmla="*/ 101 w 2766"/>
                    <a:gd name="T69" fmla="*/ 174 h 1205"/>
                    <a:gd name="T70" fmla="*/ 114 w 2766"/>
                    <a:gd name="T71" fmla="*/ 177 h 1205"/>
                    <a:gd name="T72" fmla="*/ 124 w 2766"/>
                    <a:gd name="T73" fmla="*/ 181 h 1205"/>
                    <a:gd name="T74" fmla="*/ 136 w 2766"/>
                    <a:gd name="T75" fmla="*/ 185 h 1205"/>
                    <a:gd name="T76" fmla="*/ 152 w 2766"/>
                    <a:gd name="T77" fmla="*/ 192 h 1205"/>
                    <a:gd name="T78" fmla="*/ 166 w 2766"/>
                    <a:gd name="T79" fmla="*/ 198 h 1205"/>
                    <a:gd name="T80" fmla="*/ 182 w 2766"/>
                    <a:gd name="T81" fmla="*/ 204 h 1205"/>
                    <a:gd name="T82" fmla="*/ 194 w 2766"/>
                    <a:gd name="T83" fmla="*/ 209 h 1205"/>
                    <a:gd name="T84" fmla="*/ 212 w 2766"/>
                    <a:gd name="T85" fmla="*/ 215 h 1205"/>
                    <a:gd name="T86" fmla="*/ 230 w 2766"/>
                    <a:gd name="T87" fmla="*/ 220 h 1205"/>
                    <a:gd name="T88" fmla="*/ 244 w 2766"/>
                    <a:gd name="T89" fmla="*/ 223 h 1205"/>
                    <a:gd name="T90" fmla="*/ 260 w 2766"/>
                    <a:gd name="T91" fmla="*/ 224 h 1205"/>
                    <a:gd name="T92" fmla="*/ 275 w 2766"/>
                    <a:gd name="T93" fmla="*/ 223 h 1205"/>
                    <a:gd name="T94" fmla="*/ 290 w 2766"/>
                    <a:gd name="T95" fmla="*/ 220 h 1205"/>
                    <a:gd name="T96" fmla="*/ 308 w 2766"/>
                    <a:gd name="T97" fmla="*/ 216 h 1205"/>
                    <a:gd name="T98" fmla="*/ 325 w 2766"/>
                    <a:gd name="T99" fmla="*/ 210 h 1205"/>
                    <a:gd name="T100" fmla="*/ 338 w 2766"/>
                    <a:gd name="T101" fmla="*/ 205 h 1205"/>
                    <a:gd name="T102" fmla="*/ 353 w 2766"/>
                    <a:gd name="T103" fmla="*/ 199 h 1205"/>
                    <a:gd name="T104" fmla="*/ 368 w 2766"/>
                    <a:gd name="T105" fmla="*/ 192 h 1205"/>
                    <a:gd name="T106" fmla="*/ 384 w 2766"/>
                    <a:gd name="T107" fmla="*/ 185 h 1205"/>
                    <a:gd name="T108" fmla="*/ 397 w 2766"/>
                    <a:gd name="T109" fmla="*/ 180 h 1205"/>
                    <a:gd name="T110" fmla="*/ 407 w 2766"/>
                    <a:gd name="T111" fmla="*/ 177 h 1205"/>
                    <a:gd name="T112" fmla="*/ 419 w 2766"/>
                    <a:gd name="T113" fmla="*/ 174 h 1205"/>
                    <a:gd name="T114" fmla="*/ 430 w 2766"/>
                    <a:gd name="T115" fmla="*/ 173 h 1205"/>
                    <a:gd name="T116" fmla="*/ 431 w 2766"/>
                    <a:gd name="T117" fmla="*/ 173 h 1205"/>
                    <a:gd name="T118" fmla="*/ 510 w 2766"/>
                    <a:gd name="T119" fmla="*/ 173 h 1205"/>
                    <a:gd name="T120" fmla="*/ 516 w 2766"/>
                    <a:gd name="T121" fmla="*/ 174 h 1205"/>
                    <a:gd name="T122" fmla="*/ 512 w 2766"/>
                    <a:gd name="T123" fmla="*/ 165 h 120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766" h="1205">
                      <a:moveTo>
                        <a:pt x="2746" y="888"/>
                      </a:moveTo>
                      <a:lnTo>
                        <a:pt x="2737" y="887"/>
                      </a:lnTo>
                      <a:lnTo>
                        <a:pt x="2308" y="887"/>
                      </a:lnTo>
                      <a:lnTo>
                        <a:pt x="2298" y="888"/>
                      </a:lnTo>
                      <a:lnTo>
                        <a:pt x="2239" y="893"/>
                      </a:lnTo>
                      <a:lnTo>
                        <a:pt x="2180" y="907"/>
                      </a:lnTo>
                      <a:lnTo>
                        <a:pt x="2096" y="935"/>
                      </a:lnTo>
                      <a:lnTo>
                        <a:pt x="2024" y="963"/>
                      </a:lnTo>
                      <a:lnTo>
                        <a:pt x="1957" y="992"/>
                      </a:lnTo>
                      <a:lnTo>
                        <a:pt x="1877" y="1026"/>
                      </a:lnTo>
                      <a:lnTo>
                        <a:pt x="1797" y="1060"/>
                      </a:lnTo>
                      <a:lnTo>
                        <a:pt x="1703" y="1096"/>
                      </a:lnTo>
                      <a:lnTo>
                        <a:pt x="1630" y="1121"/>
                      </a:lnTo>
                      <a:lnTo>
                        <a:pt x="1558" y="1141"/>
                      </a:lnTo>
                      <a:lnTo>
                        <a:pt x="1471" y="1155"/>
                      </a:lnTo>
                      <a:lnTo>
                        <a:pt x="1392" y="1161"/>
                      </a:lnTo>
                      <a:lnTo>
                        <a:pt x="1316" y="1154"/>
                      </a:lnTo>
                      <a:lnTo>
                        <a:pt x="1223" y="1138"/>
                      </a:lnTo>
                      <a:lnTo>
                        <a:pt x="1155" y="1119"/>
                      </a:lnTo>
                      <a:lnTo>
                        <a:pt x="1087" y="1095"/>
                      </a:lnTo>
                      <a:lnTo>
                        <a:pt x="989" y="1057"/>
                      </a:lnTo>
                      <a:lnTo>
                        <a:pt x="908" y="1024"/>
                      </a:lnTo>
                      <a:lnTo>
                        <a:pt x="830" y="990"/>
                      </a:lnTo>
                      <a:lnTo>
                        <a:pt x="764" y="962"/>
                      </a:lnTo>
                      <a:lnTo>
                        <a:pt x="687" y="932"/>
                      </a:lnTo>
                      <a:lnTo>
                        <a:pt x="606" y="907"/>
                      </a:lnTo>
                      <a:lnTo>
                        <a:pt x="548" y="893"/>
                      </a:lnTo>
                      <a:lnTo>
                        <a:pt x="487" y="888"/>
                      </a:lnTo>
                      <a:lnTo>
                        <a:pt x="44" y="888"/>
                      </a:lnTo>
                      <a:lnTo>
                        <a:pt x="45" y="0"/>
                      </a:lnTo>
                      <a:lnTo>
                        <a:pt x="23" y="0"/>
                      </a:lnTo>
                      <a:lnTo>
                        <a:pt x="1" y="0"/>
                      </a:lnTo>
                      <a:lnTo>
                        <a:pt x="0" y="932"/>
                      </a:lnTo>
                      <a:lnTo>
                        <a:pt x="484" y="932"/>
                      </a:lnTo>
                      <a:lnTo>
                        <a:pt x="541" y="936"/>
                      </a:lnTo>
                      <a:lnTo>
                        <a:pt x="609" y="951"/>
                      </a:lnTo>
                      <a:lnTo>
                        <a:pt x="664" y="971"/>
                      </a:lnTo>
                      <a:lnTo>
                        <a:pt x="730" y="996"/>
                      </a:lnTo>
                      <a:lnTo>
                        <a:pt x="814" y="1032"/>
                      </a:lnTo>
                      <a:lnTo>
                        <a:pt x="892" y="1065"/>
                      </a:lnTo>
                      <a:lnTo>
                        <a:pt x="973" y="1099"/>
                      </a:lnTo>
                      <a:lnTo>
                        <a:pt x="1038" y="1125"/>
                      </a:lnTo>
                      <a:lnTo>
                        <a:pt x="1136" y="1159"/>
                      </a:lnTo>
                      <a:lnTo>
                        <a:pt x="1234" y="1184"/>
                      </a:lnTo>
                      <a:lnTo>
                        <a:pt x="1307" y="1198"/>
                      </a:lnTo>
                      <a:lnTo>
                        <a:pt x="1392" y="1205"/>
                      </a:lnTo>
                      <a:lnTo>
                        <a:pt x="1475" y="1199"/>
                      </a:lnTo>
                      <a:lnTo>
                        <a:pt x="1554" y="1185"/>
                      </a:lnTo>
                      <a:lnTo>
                        <a:pt x="1650" y="1160"/>
                      </a:lnTo>
                      <a:lnTo>
                        <a:pt x="1742" y="1129"/>
                      </a:lnTo>
                      <a:lnTo>
                        <a:pt x="1813" y="1101"/>
                      </a:lnTo>
                      <a:lnTo>
                        <a:pt x="1893" y="1068"/>
                      </a:lnTo>
                      <a:lnTo>
                        <a:pt x="1973" y="1033"/>
                      </a:lnTo>
                      <a:lnTo>
                        <a:pt x="2056" y="997"/>
                      </a:lnTo>
                      <a:lnTo>
                        <a:pt x="2128" y="970"/>
                      </a:lnTo>
                      <a:lnTo>
                        <a:pt x="2180" y="951"/>
                      </a:lnTo>
                      <a:lnTo>
                        <a:pt x="2248" y="936"/>
                      </a:lnTo>
                      <a:lnTo>
                        <a:pt x="2305" y="932"/>
                      </a:lnTo>
                      <a:lnTo>
                        <a:pt x="2312" y="931"/>
                      </a:lnTo>
                      <a:lnTo>
                        <a:pt x="2732" y="931"/>
                      </a:lnTo>
                      <a:lnTo>
                        <a:pt x="2766" y="934"/>
                      </a:lnTo>
                      <a:lnTo>
                        <a:pt x="2746" y="8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02" name="Freeform 232">
                  <a:extLst>
                    <a:ext uri="{FF2B5EF4-FFF2-40B4-BE49-F238E27FC236}">
                      <a16:creationId xmlns:a16="http://schemas.microsoft.com/office/drawing/2014/main" id="{CBEA5EC9-F132-4F95-C723-2B91FDFC72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8" y="3100"/>
                  <a:ext cx="5" cy="4"/>
                </a:xfrm>
                <a:custGeom>
                  <a:avLst/>
                  <a:gdLst>
                    <a:gd name="T0" fmla="*/ 4 w 25"/>
                    <a:gd name="T1" fmla="*/ 4 h 25"/>
                    <a:gd name="T2" fmla="*/ 5 w 25"/>
                    <a:gd name="T3" fmla="*/ 0 h 25"/>
                    <a:gd name="T4" fmla="*/ 0 w 25"/>
                    <a:gd name="T5" fmla="*/ 0 h 25"/>
                    <a:gd name="T6" fmla="*/ 0 w 25"/>
                    <a:gd name="T7" fmla="*/ 4 h 25"/>
                    <a:gd name="T8" fmla="*/ 4 w 25"/>
                    <a:gd name="T9" fmla="*/ 4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5" h="25">
                      <a:moveTo>
                        <a:pt x="22" y="25"/>
                      </a:moveTo>
                      <a:lnTo>
                        <a:pt x="25" y="3"/>
                      </a:lnTo>
                      <a:lnTo>
                        <a:pt x="0" y="0"/>
                      </a:lnTo>
                      <a:lnTo>
                        <a:pt x="0" y="25"/>
                      </a:lnTo>
                      <a:lnTo>
                        <a:pt x="22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03" name="Freeform 233">
                  <a:extLst>
                    <a:ext uri="{FF2B5EF4-FFF2-40B4-BE49-F238E27FC236}">
                      <a16:creationId xmlns:a16="http://schemas.microsoft.com/office/drawing/2014/main" id="{FF1A5CE7-40C4-A650-7C93-A22DCF3E88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2" y="3054"/>
                  <a:ext cx="507" cy="76"/>
                </a:xfrm>
                <a:custGeom>
                  <a:avLst/>
                  <a:gdLst>
                    <a:gd name="T0" fmla="*/ 2 w 2721"/>
                    <a:gd name="T1" fmla="*/ 50 h 408"/>
                    <a:gd name="T2" fmla="*/ 14 w 2721"/>
                    <a:gd name="T3" fmla="*/ 50 h 408"/>
                    <a:gd name="T4" fmla="*/ 32 w 2721"/>
                    <a:gd name="T5" fmla="*/ 50 h 408"/>
                    <a:gd name="T6" fmla="*/ 54 w 2721"/>
                    <a:gd name="T7" fmla="*/ 50 h 408"/>
                    <a:gd name="T8" fmla="*/ 73 w 2721"/>
                    <a:gd name="T9" fmla="*/ 50 h 408"/>
                    <a:gd name="T10" fmla="*/ 84 w 2721"/>
                    <a:gd name="T11" fmla="*/ 50 h 408"/>
                    <a:gd name="T12" fmla="*/ 97 w 2721"/>
                    <a:gd name="T13" fmla="*/ 49 h 408"/>
                    <a:gd name="T14" fmla="*/ 121 w 2721"/>
                    <a:gd name="T15" fmla="*/ 42 h 408"/>
                    <a:gd name="T16" fmla="*/ 149 w 2721"/>
                    <a:gd name="T17" fmla="*/ 31 h 408"/>
                    <a:gd name="T18" fmla="*/ 178 w 2721"/>
                    <a:gd name="T19" fmla="*/ 19 h 408"/>
                    <a:gd name="T20" fmla="*/ 209 w 2721"/>
                    <a:gd name="T21" fmla="*/ 8 h 408"/>
                    <a:gd name="T22" fmla="*/ 240 w 2721"/>
                    <a:gd name="T23" fmla="*/ 1 h 408"/>
                    <a:gd name="T24" fmla="*/ 270 w 2721"/>
                    <a:gd name="T25" fmla="*/ 1 h 408"/>
                    <a:gd name="T26" fmla="*/ 301 w 2721"/>
                    <a:gd name="T27" fmla="*/ 8 h 408"/>
                    <a:gd name="T28" fmla="*/ 332 w 2721"/>
                    <a:gd name="T29" fmla="*/ 19 h 408"/>
                    <a:gd name="T30" fmla="*/ 362 w 2721"/>
                    <a:gd name="T31" fmla="*/ 31 h 408"/>
                    <a:gd name="T32" fmla="*/ 389 w 2721"/>
                    <a:gd name="T33" fmla="*/ 42 h 408"/>
                    <a:gd name="T34" fmla="*/ 413 w 2721"/>
                    <a:gd name="T35" fmla="*/ 49 h 408"/>
                    <a:gd name="T36" fmla="*/ 507 w 2721"/>
                    <a:gd name="T37" fmla="*/ 50 h 408"/>
                    <a:gd name="T38" fmla="*/ 505 w 2721"/>
                    <a:gd name="T39" fmla="*/ 76 h 408"/>
                    <a:gd name="T40" fmla="*/ 494 w 2721"/>
                    <a:gd name="T41" fmla="*/ 76 h 408"/>
                    <a:gd name="T42" fmla="*/ 477 w 2721"/>
                    <a:gd name="T43" fmla="*/ 76 h 408"/>
                    <a:gd name="T44" fmla="*/ 457 w 2721"/>
                    <a:gd name="T45" fmla="*/ 76 h 408"/>
                    <a:gd name="T46" fmla="*/ 439 w 2721"/>
                    <a:gd name="T47" fmla="*/ 76 h 408"/>
                    <a:gd name="T48" fmla="*/ 428 w 2721"/>
                    <a:gd name="T49" fmla="*/ 76 h 408"/>
                    <a:gd name="T50" fmla="*/ 415 w 2721"/>
                    <a:gd name="T51" fmla="*/ 75 h 408"/>
                    <a:gd name="T52" fmla="*/ 391 w 2721"/>
                    <a:gd name="T53" fmla="*/ 68 h 408"/>
                    <a:gd name="T54" fmla="*/ 363 w 2721"/>
                    <a:gd name="T55" fmla="*/ 57 h 408"/>
                    <a:gd name="T56" fmla="*/ 333 w 2721"/>
                    <a:gd name="T57" fmla="*/ 44 h 408"/>
                    <a:gd name="T58" fmla="*/ 301 w 2721"/>
                    <a:gd name="T59" fmla="*/ 33 h 408"/>
                    <a:gd name="T60" fmla="*/ 271 w 2721"/>
                    <a:gd name="T61" fmla="*/ 26 h 408"/>
                    <a:gd name="T62" fmla="*/ 241 w 2721"/>
                    <a:gd name="T63" fmla="*/ 26 h 408"/>
                    <a:gd name="T64" fmla="*/ 211 w 2721"/>
                    <a:gd name="T65" fmla="*/ 33 h 408"/>
                    <a:gd name="T66" fmla="*/ 184 w 2721"/>
                    <a:gd name="T67" fmla="*/ 44 h 408"/>
                    <a:gd name="T68" fmla="*/ 157 w 2721"/>
                    <a:gd name="T69" fmla="*/ 56 h 408"/>
                    <a:gd name="T70" fmla="*/ 132 w 2721"/>
                    <a:gd name="T71" fmla="*/ 68 h 408"/>
                    <a:gd name="T72" fmla="*/ 108 w 2721"/>
                    <a:gd name="T73" fmla="*/ 75 h 408"/>
                    <a:gd name="T74" fmla="*/ 0 w 2721"/>
                    <a:gd name="T75" fmla="*/ 76 h 408"/>
                    <a:gd name="T76" fmla="*/ 0 w 2721"/>
                    <a:gd name="T77" fmla="*/ 50 h 40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2721" h="408">
                      <a:moveTo>
                        <a:pt x="0" y="270"/>
                      </a:moveTo>
                      <a:lnTo>
                        <a:pt x="10" y="271"/>
                      </a:lnTo>
                      <a:lnTo>
                        <a:pt x="35" y="271"/>
                      </a:lnTo>
                      <a:lnTo>
                        <a:pt x="73" y="271"/>
                      </a:lnTo>
                      <a:lnTo>
                        <a:pt x="120" y="271"/>
                      </a:lnTo>
                      <a:lnTo>
                        <a:pt x="174" y="271"/>
                      </a:lnTo>
                      <a:lnTo>
                        <a:pt x="231" y="271"/>
                      </a:lnTo>
                      <a:lnTo>
                        <a:pt x="288" y="271"/>
                      </a:lnTo>
                      <a:lnTo>
                        <a:pt x="341" y="271"/>
                      </a:lnTo>
                      <a:lnTo>
                        <a:pt x="390" y="271"/>
                      </a:lnTo>
                      <a:lnTo>
                        <a:pt x="428" y="271"/>
                      </a:lnTo>
                      <a:lnTo>
                        <a:pt x="452" y="271"/>
                      </a:lnTo>
                      <a:lnTo>
                        <a:pt x="461" y="270"/>
                      </a:lnTo>
                      <a:lnTo>
                        <a:pt x="519" y="265"/>
                      </a:lnTo>
                      <a:lnTo>
                        <a:pt x="581" y="250"/>
                      </a:lnTo>
                      <a:lnTo>
                        <a:pt x="649" y="228"/>
                      </a:lnTo>
                      <a:lnTo>
                        <a:pt x="721" y="200"/>
                      </a:lnTo>
                      <a:lnTo>
                        <a:pt x="797" y="168"/>
                      </a:lnTo>
                      <a:lnTo>
                        <a:pt x="875" y="136"/>
                      </a:lnTo>
                      <a:lnTo>
                        <a:pt x="956" y="102"/>
                      </a:lnTo>
                      <a:lnTo>
                        <a:pt x="1037" y="70"/>
                      </a:lnTo>
                      <a:lnTo>
                        <a:pt x="1120" y="43"/>
                      </a:lnTo>
                      <a:lnTo>
                        <a:pt x="1204" y="21"/>
                      </a:lnTo>
                      <a:lnTo>
                        <a:pt x="1287" y="6"/>
                      </a:lnTo>
                      <a:lnTo>
                        <a:pt x="1368" y="0"/>
                      </a:lnTo>
                      <a:lnTo>
                        <a:pt x="1450" y="6"/>
                      </a:lnTo>
                      <a:lnTo>
                        <a:pt x="1533" y="21"/>
                      </a:lnTo>
                      <a:lnTo>
                        <a:pt x="1617" y="43"/>
                      </a:lnTo>
                      <a:lnTo>
                        <a:pt x="1701" y="70"/>
                      </a:lnTo>
                      <a:lnTo>
                        <a:pt x="1784" y="102"/>
                      </a:lnTo>
                      <a:lnTo>
                        <a:pt x="1866" y="136"/>
                      </a:lnTo>
                      <a:lnTo>
                        <a:pt x="1944" y="168"/>
                      </a:lnTo>
                      <a:lnTo>
                        <a:pt x="2019" y="200"/>
                      </a:lnTo>
                      <a:lnTo>
                        <a:pt x="2090" y="228"/>
                      </a:lnTo>
                      <a:lnTo>
                        <a:pt x="2155" y="250"/>
                      </a:lnTo>
                      <a:lnTo>
                        <a:pt x="2215" y="265"/>
                      </a:lnTo>
                      <a:lnTo>
                        <a:pt x="2268" y="270"/>
                      </a:lnTo>
                      <a:lnTo>
                        <a:pt x="2721" y="270"/>
                      </a:lnTo>
                      <a:lnTo>
                        <a:pt x="2721" y="407"/>
                      </a:lnTo>
                      <a:lnTo>
                        <a:pt x="2712" y="408"/>
                      </a:lnTo>
                      <a:lnTo>
                        <a:pt x="2688" y="408"/>
                      </a:lnTo>
                      <a:lnTo>
                        <a:pt x="2653" y="408"/>
                      </a:lnTo>
                      <a:lnTo>
                        <a:pt x="2608" y="408"/>
                      </a:lnTo>
                      <a:lnTo>
                        <a:pt x="2558" y="408"/>
                      </a:lnTo>
                      <a:lnTo>
                        <a:pt x="2504" y="408"/>
                      </a:lnTo>
                      <a:lnTo>
                        <a:pt x="2451" y="408"/>
                      </a:lnTo>
                      <a:lnTo>
                        <a:pt x="2400" y="408"/>
                      </a:lnTo>
                      <a:lnTo>
                        <a:pt x="2355" y="408"/>
                      </a:lnTo>
                      <a:lnTo>
                        <a:pt x="2320" y="408"/>
                      </a:lnTo>
                      <a:lnTo>
                        <a:pt x="2296" y="408"/>
                      </a:lnTo>
                      <a:lnTo>
                        <a:pt x="2288" y="407"/>
                      </a:lnTo>
                      <a:lnTo>
                        <a:pt x="2229" y="402"/>
                      </a:lnTo>
                      <a:lnTo>
                        <a:pt x="2164" y="387"/>
                      </a:lnTo>
                      <a:lnTo>
                        <a:pt x="2096" y="365"/>
                      </a:lnTo>
                      <a:lnTo>
                        <a:pt x="2022" y="336"/>
                      </a:lnTo>
                      <a:lnTo>
                        <a:pt x="1946" y="305"/>
                      </a:lnTo>
                      <a:lnTo>
                        <a:pt x="1867" y="271"/>
                      </a:lnTo>
                      <a:lnTo>
                        <a:pt x="1785" y="237"/>
                      </a:lnTo>
                      <a:lnTo>
                        <a:pt x="1702" y="205"/>
                      </a:lnTo>
                      <a:lnTo>
                        <a:pt x="1618" y="177"/>
                      </a:lnTo>
                      <a:lnTo>
                        <a:pt x="1535" y="154"/>
                      </a:lnTo>
                      <a:lnTo>
                        <a:pt x="1452" y="139"/>
                      </a:lnTo>
                      <a:lnTo>
                        <a:pt x="1370" y="132"/>
                      </a:lnTo>
                      <a:lnTo>
                        <a:pt x="1291" y="138"/>
                      </a:lnTo>
                      <a:lnTo>
                        <a:pt x="1212" y="152"/>
                      </a:lnTo>
                      <a:lnTo>
                        <a:pt x="1135" y="175"/>
                      </a:lnTo>
                      <a:lnTo>
                        <a:pt x="1059" y="203"/>
                      </a:lnTo>
                      <a:lnTo>
                        <a:pt x="986" y="235"/>
                      </a:lnTo>
                      <a:lnTo>
                        <a:pt x="913" y="270"/>
                      </a:lnTo>
                      <a:lnTo>
                        <a:pt x="843" y="303"/>
                      </a:lnTo>
                      <a:lnTo>
                        <a:pt x="774" y="335"/>
                      </a:lnTo>
                      <a:lnTo>
                        <a:pt x="707" y="364"/>
                      </a:lnTo>
                      <a:lnTo>
                        <a:pt x="641" y="387"/>
                      </a:lnTo>
                      <a:lnTo>
                        <a:pt x="579" y="402"/>
                      </a:lnTo>
                      <a:lnTo>
                        <a:pt x="517" y="407"/>
                      </a:lnTo>
                      <a:lnTo>
                        <a:pt x="0" y="407"/>
                      </a:lnTo>
                      <a:lnTo>
                        <a:pt x="0" y="27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04" name="Freeform 234">
                  <a:extLst>
                    <a:ext uri="{FF2B5EF4-FFF2-40B4-BE49-F238E27FC236}">
                      <a16:creationId xmlns:a16="http://schemas.microsoft.com/office/drawing/2014/main" id="{F15A3771-65FA-F538-015D-CFF7B8F026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2" y="3050"/>
                  <a:ext cx="511" cy="80"/>
                </a:xfrm>
                <a:custGeom>
                  <a:avLst/>
                  <a:gdLst>
                    <a:gd name="T0" fmla="*/ 1 w 2745"/>
                    <a:gd name="T1" fmla="*/ 50 h 429"/>
                    <a:gd name="T2" fmla="*/ 0 w 2745"/>
                    <a:gd name="T3" fmla="*/ 58 h 429"/>
                    <a:gd name="T4" fmla="*/ 2 w 2745"/>
                    <a:gd name="T5" fmla="*/ 59 h 429"/>
                    <a:gd name="T6" fmla="*/ 85 w 2745"/>
                    <a:gd name="T7" fmla="*/ 59 h 429"/>
                    <a:gd name="T8" fmla="*/ 87 w 2745"/>
                    <a:gd name="T9" fmla="*/ 58 h 429"/>
                    <a:gd name="T10" fmla="*/ 97 w 2745"/>
                    <a:gd name="T11" fmla="*/ 58 h 429"/>
                    <a:gd name="T12" fmla="*/ 110 w 2745"/>
                    <a:gd name="T13" fmla="*/ 55 h 429"/>
                    <a:gd name="T14" fmla="*/ 123 w 2745"/>
                    <a:gd name="T15" fmla="*/ 50 h 429"/>
                    <a:gd name="T16" fmla="*/ 138 w 2745"/>
                    <a:gd name="T17" fmla="*/ 45 h 429"/>
                    <a:gd name="T18" fmla="*/ 150 w 2745"/>
                    <a:gd name="T19" fmla="*/ 39 h 429"/>
                    <a:gd name="T20" fmla="*/ 165 w 2745"/>
                    <a:gd name="T21" fmla="*/ 33 h 429"/>
                    <a:gd name="T22" fmla="*/ 180 w 2745"/>
                    <a:gd name="T23" fmla="*/ 27 h 429"/>
                    <a:gd name="T24" fmla="*/ 197 w 2745"/>
                    <a:gd name="T25" fmla="*/ 20 h 429"/>
                    <a:gd name="T26" fmla="*/ 211 w 2745"/>
                    <a:gd name="T27" fmla="*/ 16 h 429"/>
                    <a:gd name="T28" fmla="*/ 223 w 2745"/>
                    <a:gd name="T29" fmla="*/ 12 h 429"/>
                    <a:gd name="T30" fmla="*/ 241 w 2745"/>
                    <a:gd name="T31" fmla="*/ 9 h 429"/>
                    <a:gd name="T32" fmla="*/ 255 w 2745"/>
                    <a:gd name="T33" fmla="*/ 8 h 429"/>
                    <a:gd name="T34" fmla="*/ 269 w 2745"/>
                    <a:gd name="T35" fmla="*/ 9 h 429"/>
                    <a:gd name="T36" fmla="*/ 287 w 2745"/>
                    <a:gd name="T37" fmla="*/ 12 h 429"/>
                    <a:gd name="T38" fmla="*/ 300 w 2745"/>
                    <a:gd name="T39" fmla="*/ 16 h 429"/>
                    <a:gd name="T40" fmla="*/ 315 w 2745"/>
                    <a:gd name="T41" fmla="*/ 21 h 429"/>
                    <a:gd name="T42" fmla="*/ 327 w 2745"/>
                    <a:gd name="T43" fmla="*/ 25 h 429"/>
                    <a:gd name="T44" fmla="*/ 346 w 2745"/>
                    <a:gd name="T45" fmla="*/ 33 h 429"/>
                    <a:gd name="T46" fmla="*/ 361 w 2745"/>
                    <a:gd name="T47" fmla="*/ 39 h 429"/>
                    <a:gd name="T48" fmla="*/ 373 w 2745"/>
                    <a:gd name="T49" fmla="*/ 45 h 429"/>
                    <a:gd name="T50" fmla="*/ 387 w 2745"/>
                    <a:gd name="T51" fmla="*/ 50 h 429"/>
                    <a:gd name="T52" fmla="*/ 400 w 2745"/>
                    <a:gd name="T53" fmla="*/ 55 h 429"/>
                    <a:gd name="T54" fmla="*/ 413 w 2745"/>
                    <a:gd name="T55" fmla="*/ 58 h 429"/>
                    <a:gd name="T56" fmla="*/ 422 w 2745"/>
                    <a:gd name="T57" fmla="*/ 58 h 429"/>
                    <a:gd name="T58" fmla="*/ 503 w 2745"/>
                    <a:gd name="T59" fmla="*/ 58 h 429"/>
                    <a:gd name="T60" fmla="*/ 503 w 2745"/>
                    <a:gd name="T61" fmla="*/ 80 h 429"/>
                    <a:gd name="T62" fmla="*/ 507 w 2745"/>
                    <a:gd name="T63" fmla="*/ 80 h 429"/>
                    <a:gd name="T64" fmla="*/ 511 w 2745"/>
                    <a:gd name="T65" fmla="*/ 80 h 429"/>
                    <a:gd name="T66" fmla="*/ 511 w 2745"/>
                    <a:gd name="T67" fmla="*/ 50 h 429"/>
                    <a:gd name="T68" fmla="*/ 423 w 2745"/>
                    <a:gd name="T69" fmla="*/ 50 h 429"/>
                    <a:gd name="T70" fmla="*/ 413 w 2745"/>
                    <a:gd name="T71" fmla="*/ 49 h 429"/>
                    <a:gd name="T72" fmla="*/ 403 w 2745"/>
                    <a:gd name="T73" fmla="*/ 47 h 429"/>
                    <a:gd name="T74" fmla="*/ 392 w 2745"/>
                    <a:gd name="T75" fmla="*/ 43 h 429"/>
                    <a:gd name="T76" fmla="*/ 379 w 2745"/>
                    <a:gd name="T77" fmla="*/ 38 h 429"/>
                    <a:gd name="T78" fmla="*/ 364 w 2745"/>
                    <a:gd name="T79" fmla="*/ 32 h 429"/>
                    <a:gd name="T80" fmla="*/ 349 w 2745"/>
                    <a:gd name="T81" fmla="*/ 26 h 429"/>
                    <a:gd name="T82" fmla="*/ 338 w 2745"/>
                    <a:gd name="T83" fmla="*/ 21 h 429"/>
                    <a:gd name="T84" fmla="*/ 319 w 2745"/>
                    <a:gd name="T85" fmla="*/ 14 h 429"/>
                    <a:gd name="T86" fmla="*/ 303 w 2745"/>
                    <a:gd name="T87" fmla="*/ 8 h 429"/>
                    <a:gd name="T88" fmla="*/ 284 w 2745"/>
                    <a:gd name="T89" fmla="*/ 4 h 429"/>
                    <a:gd name="T90" fmla="*/ 271 w 2745"/>
                    <a:gd name="T91" fmla="*/ 1 h 429"/>
                    <a:gd name="T92" fmla="*/ 255 w 2745"/>
                    <a:gd name="T93" fmla="*/ 0 h 429"/>
                    <a:gd name="T94" fmla="*/ 239 w 2745"/>
                    <a:gd name="T95" fmla="*/ 1 h 429"/>
                    <a:gd name="T96" fmla="*/ 226 w 2745"/>
                    <a:gd name="T97" fmla="*/ 4 h 429"/>
                    <a:gd name="T98" fmla="*/ 207 w 2745"/>
                    <a:gd name="T99" fmla="*/ 8 h 429"/>
                    <a:gd name="T100" fmla="*/ 190 w 2745"/>
                    <a:gd name="T101" fmla="*/ 14 h 429"/>
                    <a:gd name="T102" fmla="*/ 177 w 2745"/>
                    <a:gd name="T103" fmla="*/ 19 h 429"/>
                    <a:gd name="T104" fmla="*/ 162 w 2745"/>
                    <a:gd name="T105" fmla="*/ 26 h 429"/>
                    <a:gd name="T106" fmla="*/ 147 w 2745"/>
                    <a:gd name="T107" fmla="*/ 32 h 429"/>
                    <a:gd name="T108" fmla="*/ 131 w 2745"/>
                    <a:gd name="T109" fmla="*/ 38 h 429"/>
                    <a:gd name="T110" fmla="*/ 119 w 2745"/>
                    <a:gd name="T111" fmla="*/ 43 h 429"/>
                    <a:gd name="T112" fmla="*/ 107 w 2745"/>
                    <a:gd name="T113" fmla="*/ 47 h 429"/>
                    <a:gd name="T114" fmla="*/ 97 w 2745"/>
                    <a:gd name="T115" fmla="*/ 49 h 429"/>
                    <a:gd name="T116" fmla="*/ 86 w 2745"/>
                    <a:gd name="T117" fmla="*/ 50 h 429"/>
                    <a:gd name="T118" fmla="*/ 84 w 2745"/>
                    <a:gd name="T119" fmla="*/ 51 h 429"/>
                    <a:gd name="T120" fmla="*/ 3 w 2745"/>
                    <a:gd name="T121" fmla="*/ 51 h 429"/>
                    <a:gd name="T122" fmla="*/ 1 w 2745"/>
                    <a:gd name="T123" fmla="*/ 50 h 42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745" h="429">
                      <a:moveTo>
                        <a:pt x="5" y="270"/>
                      </a:moveTo>
                      <a:lnTo>
                        <a:pt x="0" y="313"/>
                      </a:lnTo>
                      <a:lnTo>
                        <a:pt x="9" y="315"/>
                      </a:lnTo>
                      <a:lnTo>
                        <a:pt x="455" y="315"/>
                      </a:lnTo>
                      <a:lnTo>
                        <a:pt x="467" y="313"/>
                      </a:lnTo>
                      <a:lnTo>
                        <a:pt x="521" y="309"/>
                      </a:lnTo>
                      <a:lnTo>
                        <a:pt x="591" y="293"/>
                      </a:lnTo>
                      <a:lnTo>
                        <a:pt x="663" y="270"/>
                      </a:lnTo>
                      <a:lnTo>
                        <a:pt x="742" y="239"/>
                      </a:lnTo>
                      <a:lnTo>
                        <a:pt x="807" y="211"/>
                      </a:lnTo>
                      <a:lnTo>
                        <a:pt x="885" y="179"/>
                      </a:lnTo>
                      <a:lnTo>
                        <a:pt x="966" y="145"/>
                      </a:lnTo>
                      <a:lnTo>
                        <a:pt x="1059" y="108"/>
                      </a:lnTo>
                      <a:lnTo>
                        <a:pt x="1132" y="84"/>
                      </a:lnTo>
                      <a:lnTo>
                        <a:pt x="1200" y="66"/>
                      </a:lnTo>
                      <a:lnTo>
                        <a:pt x="1294" y="50"/>
                      </a:lnTo>
                      <a:lnTo>
                        <a:pt x="1371" y="44"/>
                      </a:lnTo>
                      <a:lnTo>
                        <a:pt x="1447" y="50"/>
                      </a:lnTo>
                      <a:lnTo>
                        <a:pt x="1542" y="66"/>
                      </a:lnTo>
                      <a:lnTo>
                        <a:pt x="1610" y="84"/>
                      </a:lnTo>
                      <a:lnTo>
                        <a:pt x="1690" y="111"/>
                      </a:lnTo>
                      <a:lnTo>
                        <a:pt x="1756" y="136"/>
                      </a:lnTo>
                      <a:lnTo>
                        <a:pt x="1860" y="179"/>
                      </a:lnTo>
                      <a:lnTo>
                        <a:pt x="1938" y="211"/>
                      </a:lnTo>
                      <a:lnTo>
                        <a:pt x="2004" y="240"/>
                      </a:lnTo>
                      <a:lnTo>
                        <a:pt x="2077" y="269"/>
                      </a:lnTo>
                      <a:lnTo>
                        <a:pt x="2149" y="293"/>
                      </a:lnTo>
                      <a:lnTo>
                        <a:pt x="2217" y="309"/>
                      </a:lnTo>
                      <a:lnTo>
                        <a:pt x="2269" y="313"/>
                      </a:lnTo>
                      <a:lnTo>
                        <a:pt x="2701" y="313"/>
                      </a:lnTo>
                      <a:lnTo>
                        <a:pt x="2701" y="429"/>
                      </a:lnTo>
                      <a:lnTo>
                        <a:pt x="2723" y="429"/>
                      </a:lnTo>
                      <a:lnTo>
                        <a:pt x="2745" y="429"/>
                      </a:lnTo>
                      <a:lnTo>
                        <a:pt x="2743" y="270"/>
                      </a:lnTo>
                      <a:lnTo>
                        <a:pt x="2271" y="270"/>
                      </a:lnTo>
                      <a:lnTo>
                        <a:pt x="2217" y="265"/>
                      </a:lnTo>
                      <a:lnTo>
                        <a:pt x="2165" y="251"/>
                      </a:lnTo>
                      <a:lnTo>
                        <a:pt x="2107" y="232"/>
                      </a:lnTo>
                      <a:lnTo>
                        <a:pt x="2038" y="205"/>
                      </a:lnTo>
                      <a:lnTo>
                        <a:pt x="1954" y="169"/>
                      </a:lnTo>
                      <a:lnTo>
                        <a:pt x="1876" y="137"/>
                      </a:lnTo>
                      <a:lnTo>
                        <a:pt x="1816" y="113"/>
                      </a:lnTo>
                      <a:lnTo>
                        <a:pt x="1716" y="74"/>
                      </a:lnTo>
                      <a:lnTo>
                        <a:pt x="1628" y="45"/>
                      </a:lnTo>
                      <a:lnTo>
                        <a:pt x="1528" y="20"/>
                      </a:lnTo>
                      <a:lnTo>
                        <a:pt x="1456" y="6"/>
                      </a:lnTo>
                      <a:lnTo>
                        <a:pt x="1369" y="0"/>
                      </a:lnTo>
                      <a:lnTo>
                        <a:pt x="1285" y="6"/>
                      </a:lnTo>
                      <a:lnTo>
                        <a:pt x="1213" y="20"/>
                      </a:lnTo>
                      <a:lnTo>
                        <a:pt x="1113" y="45"/>
                      </a:lnTo>
                      <a:lnTo>
                        <a:pt x="1020" y="76"/>
                      </a:lnTo>
                      <a:lnTo>
                        <a:pt x="949" y="104"/>
                      </a:lnTo>
                      <a:lnTo>
                        <a:pt x="869" y="137"/>
                      </a:lnTo>
                      <a:lnTo>
                        <a:pt x="790" y="169"/>
                      </a:lnTo>
                      <a:lnTo>
                        <a:pt x="703" y="206"/>
                      </a:lnTo>
                      <a:lnTo>
                        <a:pt x="640" y="230"/>
                      </a:lnTo>
                      <a:lnTo>
                        <a:pt x="575" y="251"/>
                      </a:lnTo>
                      <a:lnTo>
                        <a:pt x="521" y="265"/>
                      </a:lnTo>
                      <a:lnTo>
                        <a:pt x="460" y="270"/>
                      </a:lnTo>
                      <a:lnTo>
                        <a:pt x="452" y="271"/>
                      </a:lnTo>
                      <a:lnTo>
                        <a:pt x="14" y="271"/>
                      </a:lnTo>
                      <a:lnTo>
                        <a:pt x="5" y="2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05" name="Freeform 235">
                  <a:extLst>
                    <a:ext uri="{FF2B5EF4-FFF2-40B4-BE49-F238E27FC236}">
                      <a16:creationId xmlns:a16="http://schemas.microsoft.com/office/drawing/2014/main" id="{35ED44C9-7478-94EB-7D17-11E3DDE596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8" y="3125"/>
                  <a:ext cx="5" cy="8"/>
                </a:xfrm>
                <a:custGeom>
                  <a:avLst/>
                  <a:gdLst>
                    <a:gd name="T0" fmla="*/ 1 w 25"/>
                    <a:gd name="T1" fmla="*/ 4 h 40"/>
                    <a:gd name="T2" fmla="*/ 0 w 25"/>
                    <a:gd name="T3" fmla="*/ 0 h 40"/>
                    <a:gd name="T4" fmla="*/ 5 w 25"/>
                    <a:gd name="T5" fmla="*/ 8 h 40"/>
                    <a:gd name="T6" fmla="*/ 5 w 25"/>
                    <a:gd name="T7" fmla="*/ 4 h 40"/>
                    <a:gd name="T8" fmla="*/ 1 w 25"/>
                    <a:gd name="T9" fmla="*/ 4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5" h="40">
                      <a:moveTo>
                        <a:pt x="3" y="22"/>
                      </a:moveTo>
                      <a:lnTo>
                        <a:pt x="0" y="0"/>
                      </a:lnTo>
                      <a:lnTo>
                        <a:pt x="25" y="40"/>
                      </a:lnTo>
                      <a:lnTo>
                        <a:pt x="25" y="22"/>
                      </a:lnTo>
                      <a:lnTo>
                        <a:pt x="3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06" name="Freeform 236">
                  <a:extLst>
                    <a:ext uri="{FF2B5EF4-FFF2-40B4-BE49-F238E27FC236}">
                      <a16:creationId xmlns:a16="http://schemas.microsoft.com/office/drawing/2014/main" id="{7BA7FEB5-8ADE-52E1-A3DC-20BE525F06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8" y="3074"/>
                  <a:ext cx="515" cy="59"/>
                </a:xfrm>
                <a:custGeom>
                  <a:avLst/>
                  <a:gdLst>
                    <a:gd name="T0" fmla="*/ 510 w 2765"/>
                    <a:gd name="T1" fmla="*/ 51 h 319"/>
                    <a:gd name="T2" fmla="*/ 509 w 2765"/>
                    <a:gd name="T3" fmla="*/ 51 h 319"/>
                    <a:gd name="T4" fmla="*/ 432 w 2765"/>
                    <a:gd name="T5" fmla="*/ 51 h 319"/>
                    <a:gd name="T6" fmla="*/ 431 w 2765"/>
                    <a:gd name="T7" fmla="*/ 51 h 319"/>
                    <a:gd name="T8" fmla="*/ 420 w 2765"/>
                    <a:gd name="T9" fmla="*/ 50 h 319"/>
                    <a:gd name="T10" fmla="*/ 407 w 2765"/>
                    <a:gd name="T11" fmla="*/ 47 h 319"/>
                    <a:gd name="T12" fmla="*/ 397 w 2765"/>
                    <a:gd name="T13" fmla="*/ 43 h 319"/>
                    <a:gd name="T14" fmla="*/ 387 w 2765"/>
                    <a:gd name="T15" fmla="*/ 40 h 319"/>
                    <a:gd name="T16" fmla="*/ 368 w 2765"/>
                    <a:gd name="T17" fmla="*/ 32 h 319"/>
                    <a:gd name="T18" fmla="*/ 353 w 2765"/>
                    <a:gd name="T19" fmla="*/ 26 h 319"/>
                    <a:gd name="T20" fmla="*/ 342 w 2765"/>
                    <a:gd name="T21" fmla="*/ 21 h 319"/>
                    <a:gd name="T22" fmla="*/ 324 w 2765"/>
                    <a:gd name="T23" fmla="*/ 14 h 319"/>
                    <a:gd name="T24" fmla="*/ 307 w 2765"/>
                    <a:gd name="T25" fmla="*/ 9 h 319"/>
                    <a:gd name="T26" fmla="*/ 290 w 2765"/>
                    <a:gd name="T27" fmla="*/ 4 h 319"/>
                    <a:gd name="T28" fmla="*/ 275 w 2765"/>
                    <a:gd name="T29" fmla="*/ 1 h 319"/>
                    <a:gd name="T30" fmla="*/ 260 w 2765"/>
                    <a:gd name="T31" fmla="*/ 0 h 319"/>
                    <a:gd name="T32" fmla="*/ 244 w 2765"/>
                    <a:gd name="T33" fmla="*/ 1 h 319"/>
                    <a:gd name="T34" fmla="*/ 230 w 2765"/>
                    <a:gd name="T35" fmla="*/ 4 h 319"/>
                    <a:gd name="T36" fmla="*/ 213 w 2765"/>
                    <a:gd name="T37" fmla="*/ 8 h 319"/>
                    <a:gd name="T38" fmla="*/ 202 w 2765"/>
                    <a:gd name="T39" fmla="*/ 13 h 319"/>
                    <a:gd name="T40" fmla="*/ 186 w 2765"/>
                    <a:gd name="T41" fmla="*/ 19 h 319"/>
                    <a:gd name="T42" fmla="*/ 173 w 2765"/>
                    <a:gd name="T43" fmla="*/ 26 h 319"/>
                    <a:gd name="T44" fmla="*/ 160 w 2765"/>
                    <a:gd name="T45" fmla="*/ 32 h 319"/>
                    <a:gd name="T46" fmla="*/ 153 w 2765"/>
                    <a:gd name="T47" fmla="*/ 35 h 319"/>
                    <a:gd name="T48" fmla="*/ 132 w 2765"/>
                    <a:gd name="T49" fmla="*/ 44 h 319"/>
                    <a:gd name="T50" fmla="*/ 122 w 2765"/>
                    <a:gd name="T51" fmla="*/ 47 h 319"/>
                    <a:gd name="T52" fmla="*/ 112 w 2765"/>
                    <a:gd name="T53" fmla="*/ 50 h 319"/>
                    <a:gd name="T54" fmla="*/ 100 w 2765"/>
                    <a:gd name="T55" fmla="*/ 51 h 319"/>
                    <a:gd name="T56" fmla="*/ 8 w 2765"/>
                    <a:gd name="T57" fmla="*/ 51 h 319"/>
                    <a:gd name="T58" fmla="*/ 8 w 2765"/>
                    <a:gd name="T59" fmla="*/ 29 h 319"/>
                    <a:gd name="T60" fmla="*/ 4 w 2765"/>
                    <a:gd name="T61" fmla="*/ 29 h 319"/>
                    <a:gd name="T62" fmla="*/ 0 w 2765"/>
                    <a:gd name="T63" fmla="*/ 29 h 319"/>
                    <a:gd name="T64" fmla="*/ 0 w 2765"/>
                    <a:gd name="T65" fmla="*/ 59 h 319"/>
                    <a:gd name="T66" fmla="*/ 101 w 2765"/>
                    <a:gd name="T67" fmla="*/ 59 h 319"/>
                    <a:gd name="T68" fmla="*/ 112 w 2765"/>
                    <a:gd name="T69" fmla="*/ 58 h 319"/>
                    <a:gd name="T70" fmla="*/ 125 w 2765"/>
                    <a:gd name="T71" fmla="*/ 55 h 319"/>
                    <a:gd name="T72" fmla="*/ 139 w 2765"/>
                    <a:gd name="T73" fmla="*/ 50 h 319"/>
                    <a:gd name="T74" fmla="*/ 144 w 2765"/>
                    <a:gd name="T75" fmla="*/ 48 h 319"/>
                    <a:gd name="T76" fmla="*/ 163 w 2765"/>
                    <a:gd name="T77" fmla="*/ 39 h 319"/>
                    <a:gd name="T78" fmla="*/ 176 w 2765"/>
                    <a:gd name="T79" fmla="*/ 33 h 319"/>
                    <a:gd name="T80" fmla="*/ 189 w 2765"/>
                    <a:gd name="T81" fmla="*/ 27 h 319"/>
                    <a:gd name="T82" fmla="*/ 201 w 2765"/>
                    <a:gd name="T83" fmla="*/ 21 h 319"/>
                    <a:gd name="T84" fmla="*/ 218 w 2765"/>
                    <a:gd name="T85" fmla="*/ 16 h 319"/>
                    <a:gd name="T86" fmla="*/ 230 w 2765"/>
                    <a:gd name="T87" fmla="*/ 12 h 319"/>
                    <a:gd name="T88" fmla="*/ 245 w 2765"/>
                    <a:gd name="T89" fmla="*/ 9 h 319"/>
                    <a:gd name="T90" fmla="*/ 259 w 2765"/>
                    <a:gd name="T91" fmla="*/ 8 h 319"/>
                    <a:gd name="T92" fmla="*/ 274 w 2765"/>
                    <a:gd name="T93" fmla="*/ 9 h 319"/>
                    <a:gd name="T94" fmla="*/ 290 w 2765"/>
                    <a:gd name="T95" fmla="*/ 12 h 319"/>
                    <a:gd name="T96" fmla="*/ 304 w 2765"/>
                    <a:gd name="T97" fmla="*/ 16 h 319"/>
                    <a:gd name="T98" fmla="*/ 319 w 2765"/>
                    <a:gd name="T99" fmla="*/ 21 h 319"/>
                    <a:gd name="T100" fmla="*/ 331 w 2765"/>
                    <a:gd name="T101" fmla="*/ 26 h 319"/>
                    <a:gd name="T102" fmla="*/ 350 w 2765"/>
                    <a:gd name="T103" fmla="*/ 33 h 319"/>
                    <a:gd name="T104" fmla="*/ 365 w 2765"/>
                    <a:gd name="T105" fmla="*/ 40 h 319"/>
                    <a:gd name="T106" fmla="*/ 375 w 2765"/>
                    <a:gd name="T107" fmla="*/ 44 h 319"/>
                    <a:gd name="T108" fmla="*/ 392 w 2765"/>
                    <a:gd name="T109" fmla="*/ 51 h 319"/>
                    <a:gd name="T110" fmla="*/ 407 w 2765"/>
                    <a:gd name="T111" fmla="*/ 55 h 319"/>
                    <a:gd name="T112" fmla="*/ 418 w 2765"/>
                    <a:gd name="T113" fmla="*/ 58 h 319"/>
                    <a:gd name="T114" fmla="*/ 430 w 2765"/>
                    <a:gd name="T115" fmla="*/ 59 h 319"/>
                    <a:gd name="T116" fmla="*/ 431 w 2765"/>
                    <a:gd name="T117" fmla="*/ 59 h 319"/>
                    <a:gd name="T118" fmla="*/ 510 w 2765"/>
                    <a:gd name="T119" fmla="*/ 59 h 319"/>
                    <a:gd name="T120" fmla="*/ 515 w 2765"/>
                    <a:gd name="T121" fmla="*/ 58 h 319"/>
                    <a:gd name="T122" fmla="*/ 510 w 2765"/>
                    <a:gd name="T123" fmla="*/ 51 h 3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765" h="319">
                      <a:moveTo>
                        <a:pt x="2740" y="274"/>
                      </a:moveTo>
                      <a:lnTo>
                        <a:pt x="2731" y="275"/>
                      </a:lnTo>
                      <a:lnTo>
                        <a:pt x="2320" y="275"/>
                      </a:lnTo>
                      <a:lnTo>
                        <a:pt x="2313" y="274"/>
                      </a:lnTo>
                      <a:lnTo>
                        <a:pt x="2255" y="269"/>
                      </a:lnTo>
                      <a:lnTo>
                        <a:pt x="2186" y="254"/>
                      </a:lnTo>
                      <a:lnTo>
                        <a:pt x="2130" y="235"/>
                      </a:lnTo>
                      <a:lnTo>
                        <a:pt x="2077" y="214"/>
                      </a:lnTo>
                      <a:lnTo>
                        <a:pt x="1977" y="174"/>
                      </a:lnTo>
                      <a:lnTo>
                        <a:pt x="1897" y="139"/>
                      </a:lnTo>
                      <a:lnTo>
                        <a:pt x="1837" y="115"/>
                      </a:lnTo>
                      <a:lnTo>
                        <a:pt x="1737" y="76"/>
                      </a:lnTo>
                      <a:lnTo>
                        <a:pt x="1646" y="46"/>
                      </a:lnTo>
                      <a:lnTo>
                        <a:pt x="1556" y="21"/>
                      </a:lnTo>
                      <a:lnTo>
                        <a:pt x="1479" y="6"/>
                      </a:lnTo>
                      <a:lnTo>
                        <a:pt x="1394" y="0"/>
                      </a:lnTo>
                      <a:lnTo>
                        <a:pt x="1308" y="5"/>
                      </a:lnTo>
                      <a:lnTo>
                        <a:pt x="1234" y="19"/>
                      </a:lnTo>
                      <a:lnTo>
                        <a:pt x="1146" y="44"/>
                      </a:lnTo>
                      <a:lnTo>
                        <a:pt x="1082" y="69"/>
                      </a:lnTo>
                      <a:lnTo>
                        <a:pt x="999" y="104"/>
                      </a:lnTo>
                      <a:lnTo>
                        <a:pt x="927" y="139"/>
                      </a:lnTo>
                      <a:lnTo>
                        <a:pt x="857" y="172"/>
                      </a:lnTo>
                      <a:lnTo>
                        <a:pt x="820" y="190"/>
                      </a:lnTo>
                      <a:lnTo>
                        <a:pt x="711" y="236"/>
                      </a:lnTo>
                      <a:lnTo>
                        <a:pt x="655" y="255"/>
                      </a:lnTo>
                      <a:lnTo>
                        <a:pt x="601" y="269"/>
                      </a:lnTo>
                      <a:lnTo>
                        <a:pt x="537" y="274"/>
                      </a:lnTo>
                      <a:lnTo>
                        <a:pt x="44" y="274"/>
                      </a:lnTo>
                      <a:lnTo>
                        <a:pt x="44" y="159"/>
                      </a:lnTo>
                      <a:lnTo>
                        <a:pt x="22" y="159"/>
                      </a:lnTo>
                      <a:lnTo>
                        <a:pt x="0" y="159"/>
                      </a:lnTo>
                      <a:lnTo>
                        <a:pt x="2" y="318"/>
                      </a:lnTo>
                      <a:lnTo>
                        <a:pt x="540" y="318"/>
                      </a:lnTo>
                      <a:lnTo>
                        <a:pt x="601" y="313"/>
                      </a:lnTo>
                      <a:lnTo>
                        <a:pt x="671" y="297"/>
                      </a:lnTo>
                      <a:lnTo>
                        <a:pt x="746" y="270"/>
                      </a:lnTo>
                      <a:lnTo>
                        <a:pt x="771" y="259"/>
                      </a:lnTo>
                      <a:lnTo>
                        <a:pt x="873" y="212"/>
                      </a:lnTo>
                      <a:lnTo>
                        <a:pt x="943" y="178"/>
                      </a:lnTo>
                      <a:lnTo>
                        <a:pt x="1016" y="144"/>
                      </a:lnTo>
                      <a:lnTo>
                        <a:pt x="1080" y="115"/>
                      </a:lnTo>
                      <a:lnTo>
                        <a:pt x="1169" y="84"/>
                      </a:lnTo>
                      <a:lnTo>
                        <a:pt x="1234" y="63"/>
                      </a:lnTo>
                      <a:lnTo>
                        <a:pt x="1317" y="49"/>
                      </a:lnTo>
                      <a:lnTo>
                        <a:pt x="1391" y="43"/>
                      </a:lnTo>
                      <a:lnTo>
                        <a:pt x="1470" y="50"/>
                      </a:lnTo>
                      <a:lnTo>
                        <a:pt x="1558" y="65"/>
                      </a:lnTo>
                      <a:lnTo>
                        <a:pt x="1634" y="87"/>
                      </a:lnTo>
                      <a:lnTo>
                        <a:pt x="1712" y="112"/>
                      </a:lnTo>
                      <a:lnTo>
                        <a:pt x="1777" y="138"/>
                      </a:lnTo>
                      <a:lnTo>
                        <a:pt x="1881" y="180"/>
                      </a:lnTo>
                      <a:lnTo>
                        <a:pt x="1960" y="215"/>
                      </a:lnTo>
                      <a:lnTo>
                        <a:pt x="2012" y="237"/>
                      </a:lnTo>
                      <a:lnTo>
                        <a:pt x="2107" y="274"/>
                      </a:lnTo>
                      <a:lnTo>
                        <a:pt x="2186" y="298"/>
                      </a:lnTo>
                      <a:lnTo>
                        <a:pt x="2246" y="313"/>
                      </a:lnTo>
                      <a:lnTo>
                        <a:pt x="2306" y="318"/>
                      </a:lnTo>
                      <a:lnTo>
                        <a:pt x="2316" y="319"/>
                      </a:lnTo>
                      <a:lnTo>
                        <a:pt x="2736" y="319"/>
                      </a:lnTo>
                      <a:lnTo>
                        <a:pt x="2765" y="314"/>
                      </a:lnTo>
                      <a:lnTo>
                        <a:pt x="2740" y="2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07" name="Freeform 237">
                  <a:extLst>
                    <a:ext uri="{FF2B5EF4-FFF2-40B4-BE49-F238E27FC236}">
                      <a16:creationId xmlns:a16="http://schemas.microsoft.com/office/drawing/2014/main" id="{F92BCBC1-907D-2B56-6639-15352F6C89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8" y="3100"/>
                  <a:ext cx="5" cy="4"/>
                </a:xfrm>
                <a:custGeom>
                  <a:avLst/>
                  <a:gdLst>
                    <a:gd name="T0" fmla="*/ 4 w 25"/>
                    <a:gd name="T1" fmla="*/ 4 h 25"/>
                    <a:gd name="T2" fmla="*/ 5 w 25"/>
                    <a:gd name="T3" fmla="*/ 0 h 25"/>
                    <a:gd name="T4" fmla="*/ 0 w 25"/>
                    <a:gd name="T5" fmla="*/ 0 h 25"/>
                    <a:gd name="T6" fmla="*/ 0 w 25"/>
                    <a:gd name="T7" fmla="*/ 4 h 25"/>
                    <a:gd name="T8" fmla="*/ 4 w 25"/>
                    <a:gd name="T9" fmla="*/ 4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5" h="25">
                      <a:moveTo>
                        <a:pt x="22" y="25"/>
                      </a:moveTo>
                      <a:lnTo>
                        <a:pt x="25" y="3"/>
                      </a:lnTo>
                      <a:lnTo>
                        <a:pt x="0" y="0"/>
                      </a:lnTo>
                      <a:lnTo>
                        <a:pt x="0" y="25"/>
                      </a:lnTo>
                      <a:lnTo>
                        <a:pt x="22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08" name="Freeform 238">
                  <a:extLst>
                    <a:ext uri="{FF2B5EF4-FFF2-40B4-BE49-F238E27FC236}">
                      <a16:creationId xmlns:a16="http://schemas.microsoft.com/office/drawing/2014/main" id="{5295CC44-9F25-2260-534D-F8D7E932D4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2" y="3248"/>
                  <a:ext cx="507" cy="76"/>
                </a:xfrm>
                <a:custGeom>
                  <a:avLst/>
                  <a:gdLst>
                    <a:gd name="T0" fmla="*/ 2 w 2721"/>
                    <a:gd name="T1" fmla="*/ 25 h 409"/>
                    <a:gd name="T2" fmla="*/ 14 w 2721"/>
                    <a:gd name="T3" fmla="*/ 25 h 409"/>
                    <a:gd name="T4" fmla="*/ 32 w 2721"/>
                    <a:gd name="T5" fmla="*/ 25 h 409"/>
                    <a:gd name="T6" fmla="*/ 53 w 2721"/>
                    <a:gd name="T7" fmla="*/ 25 h 409"/>
                    <a:gd name="T8" fmla="*/ 72 w 2721"/>
                    <a:gd name="T9" fmla="*/ 25 h 409"/>
                    <a:gd name="T10" fmla="*/ 84 w 2721"/>
                    <a:gd name="T11" fmla="*/ 25 h 409"/>
                    <a:gd name="T12" fmla="*/ 97 w 2721"/>
                    <a:gd name="T13" fmla="*/ 27 h 409"/>
                    <a:gd name="T14" fmla="*/ 122 w 2721"/>
                    <a:gd name="T15" fmla="*/ 33 h 409"/>
                    <a:gd name="T16" fmla="*/ 149 w 2721"/>
                    <a:gd name="T17" fmla="*/ 45 h 409"/>
                    <a:gd name="T18" fmla="*/ 179 w 2721"/>
                    <a:gd name="T19" fmla="*/ 57 h 409"/>
                    <a:gd name="T20" fmla="*/ 209 w 2721"/>
                    <a:gd name="T21" fmla="*/ 68 h 409"/>
                    <a:gd name="T22" fmla="*/ 240 w 2721"/>
                    <a:gd name="T23" fmla="*/ 75 h 409"/>
                    <a:gd name="T24" fmla="*/ 270 w 2721"/>
                    <a:gd name="T25" fmla="*/ 75 h 409"/>
                    <a:gd name="T26" fmla="*/ 302 w 2721"/>
                    <a:gd name="T27" fmla="*/ 68 h 409"/>
                    <a:gd name="T28" fmla="*/ 333 w 2721"/>
                    <a:gd name="T29" fmla="*/ 57 h 409"/>
                    <a:gd name="T30" fmla="*/ 363 w 2721"/>
                    <a:gd name="T31" fmla="*/ 44 h 409"/>
                    <a:gd name="T32" fmla="*/ 390 w 2721"/>
                    <a:gd name="T33" fmla="*/ 33 h 409"/>
                    <a:gd name="T34" fmla="*/ 413 w 2721"/>
                    <a:gd name="T35" fmla="*/ 26 h 409"/>
                    <a:gd name="T36" fmla="*/ 507 w 2721"/>
                    <a:gd name="T37" fmla="*/ 26 h 409"/>
                    <a:gd name="T38" fmla="*/ 505 w 2721"/>
                    <a:gd name="T39" fmla="*/ 0 h 409"/>
                    <a:gd name="T40" fmla="*/ 494 w 2721"/>
                    <a:gd name="T41" fmla="*/ 0 h 409"/>
                    <a:gd name="T42" fmla="*/ 477 w 2721"/>
                    <a:gd name="T43" fmla="*/ 0 h 409"/>
                    <a:gd name="T44" fmla="*/ 457 w 2721"/>
                    <a:gd name="T45" fmla="*/ 0 h 409"/>
                    <a:gd name="T46" fmla="*/ 439 w 2721"/>
                    <a:gd name="T47" fmla="*/ 0 h 409"/>
                    <a:gd name="T48" fmla="*/ 428 w 2721"/>
                    <a:gd name="T49" fmla="*/ 0 h 409"/>
                    <a:gd name="T50" fmla="*/ 416 w 2721"/>
                    <a:gd name="T51" fmla="*/ 1 h 409"/>
                    <a:gd name="T52" fmla="*/ 391 w 2721"/>
                    <a:gd name="T53" fmla="*/ 8 h 409"/>
                    <a:gd name="T54" fmla="*/ 363 w 2721"/>
                    <a:gd name="T55" fmla="*/ 19 h 409"/>
                    <a:gd name="T56" fmla="*/ 333 w 2721"/>
                    <a:gd name="T57" fmla="*/ 31 h 409"/>
                    <a:gd name="T58" fmla="*/ 302 w 2721"/>
                    <a:gd name="T59" fmla="*/ 43 h 409"/>
                    <a:gd name="T60" fmla="*/ 271 w 2721"/>
                    <a:gd name="T61" fmla="*/ 50 h 409"/>
                    <a:gd name="T62" fmla="*/ 241 w 2721"/>
                    <a:gd name="T63" fmla="*/ 50 h 409"/>
                    <a:gd name="T64" fmla="*/ 212 w 2721"/>
                    <a:gd name="T65" fmla="*/ 43 h 409"/>
                    <a:gd name="T66" fmla="*/ 184 w 2721"/>
                    <a:gd name="T67" fmla="*/ 32 h 409"/>
                    <a:gd name="T68" fmla="*/ 157 w 2721"/>
                    <a:gd name="T69" fmla="*/ 19 h 409"/>
                    <a:gd name="T70" fmla="*/ 132 w 2721"/>
                    <a:gd name="T71" fmla="*/ 8 h 409"/>
                    <a:gd name="T72" fmla="*/ 108 w 2721"/>
                    <a:gd name="T73" fmla="*/ 1 h 409"/>
                    <a:gd name="T74" fmla="*/ 0 w 2721"/>
                    <a:gd name="T75" fmla="*/ 0 h 409"/>
                    <a:gd name="T76" fmla="*/ 0 w 2721"/>
                    <a:gd name="T77" fmla="*/ 26 h 40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2721" h="409">
                      <a:moveTo>
                        <a:pt x="0" y="138"/>
                      </a:moveTo>
                      <a:lnTo>
                        <a:pt x="10" y="137"/>
                      </a:lnTo>
                      <a:lnTo>
                        <a:pt x="35" y="137"/>
                      </a:lnTo>
                      <a:lnTo>
                        <a:pt x="73" y="137"/>
                      </a:lnTo>
                      <a:lnTo>
                        <a:pt x="119" y="137"/>
                      </a:lnTo>
                      <a:lnTo>
                        <a:pt x="173" y="137"/>
                      </a:lnTo>
                      <a:lnTo>
                        <a:pt x="230" y="137"/>
                      </a:lnTo>
                      <a:lnTo>
                        <a:pt x="286" y="137"/>
                      </a:lnTo>
                      <a:lnTo>
                        <a:pt x="340" y="137"/>
                      </a:lnTo>
                      <a:lnTo>
                        <a:pt x="388" y="137"/>
                      </a:lnTo>
                      <a:lnTo>
                        <a:pt x="426" y="137"/>
                      </a:lnTo>
                      <a:lnTo>
                        <a:pt x="450" y="137"/>
                      </a:lnTo>
                      <a:lnTo>
                        <a:pt x="459" y="138"/>
                      </a:lnTo>
                      <a:lnTo>
                        <a:pt x="520" y="144"/>
                      </a:lnTo>
                      <a:lnTo>
                        <a:pt x="585" y="159"/>
                      </a:lnTo>
                      <a:lnTo>
                        <a:pt x="653" y="180"/>
                      </a:lnTo>
                      <a:lnTo>
                        <a:pt x="725" y="208"/>
                      </a:lnTo>
                      <a:lnTo>
                        <a:pt x="800" y="240"/>
                      </a:lnTo>
                      <a:lnTo>
                        <a:pt x="878" y="274"/>
                      </a:lnTo>
                      <a:lnTo>
                        <a:pt x="958" y="307"/>
                      </a:lnTo>
                      <a:lnTo>
                        <a:pt x="1039" y="338"/>
                      </a:lnTo>
                      <a:lnTo>
                        <a:pt x="1121" y="366"/>
                      </a:lnTo>
                      <a:lnTo>
                        <a:pt x="1204" y="388"/>
                      </a:lnTo>
                      <a:lnTo>
                        <a:pt x="1287" y="403"/>
                      </a:lnTo>
                      <a:lnTo>
                        <a:pt x="1369" y="409"/>
                      </a:lnTo>
                      <a:lnTo>
                        <a:pt x="1451" y="403"/>
                      </a:lnTo>
                      <a:lnTo>
                        <a:pt x="1536" y="388"/>
                      </a:lnTo>
                      <a:lnTo>
                        <a:pt x="1620" y="366"/>
                      </a:lnTo>
                      <a:lnTo>
                        <a:pt x="1704" y="338"/>
                      </a:lnTo>
                      <a:lnTo>
                        <a:pt x="1787" y="306"/>
                      </a:lnTo>
                      <a:lnTo>
                        <a:pt x="1868" y="273"/>
                      </a:lnTo>
                      <a:lnTo>
                        <a:pt x="1946" y="239"/>
                      </a:lnTo>
                      <a:lnTo>
                        <a:pt x="2021" y="207"/>
                      </a:lnTo>
                      <a:lnTo>
                        <a:pt x="2092" y="179"/>
                      </a:lnTo>
                      <a:lnTo>
                        <a:pt x="2156" y="157"/>
                      </a:lnTo>
                      <a:lnTo>
                        <a:pt x="2216" y="142"/>
                      </a:lnTo>
                      <a:lnTo>
                        <a:pt x="2269" y="138"/>
                      </a:lnTo>
                      <a:lnTo>
                        <a:pt x="2721" y="138"/>
                      </a:lnTo>
                      <a:lnTo>
                        <a:pt x="2721" y="0"/>
                      </a:lnTo>
                      <a:lnTo>
                        <a:pt x="2712" y="0"/>
                      </a:lnTo>
                      <a:lnTo>
                        <a:pt x="2688" y="0"/>
                      </a:lnTo>
                      <a:lnTo>
                        <a:pt x="2653" y="0"/>
                      </a:lnTo>
                      <a:lnTo>
                        <a:pt x="2609" y="0"/>
                      </a:lnTo>
                      <a:lnTo>
                        <a:pt x="2558" y="0"/>
                      </a:lnTo>
                      <a:lnTo>
                        <a:pt x="2505" y="0"/>
                      </a:lnTo>
                      <a:lnTo>
                        <a:pt x="2452" y="0"/>
                      </a:lnTo>
                      <a:lnTo>
                        <a:pt x="2402" y="0"/>
                      </a:lnTo>
                      <a:lnTo>
                        <a:pt x="2358" y="0"/>
                      </a:lnTo>
                      <a:lnTo>
                        <a:pt x="2322" y="0"/>
                      </a:lnTo>
                      <a:lnTo>
                        <a:pt x="2298" y="0"/>
                      </a:lnTo>
                      <a:lnTo>
                        <a:pt x="2290" y="0"/>
                      </a:lnTo>
                      <a:lnTo>
                        <a:pt x="2231" y="4"/>
                      </a:lnTo>
                      <a:lnTo>
                        <a:pt x="2167" y="19"/>
                      </a:lnTo>
                      <a:lnTo>
                        <a:pt x="2099" y="41"/>
                      </a:lnTo>
                      <a:lnTo>
                        <a:pt x="2025" y="70"/>
                      </a:lnTo>
                      <a:lnTo>
                        <a:pt x="1949" y="101"/>
                      </a:lnTo>
                      <a:lnTo>
                        <a:pt x="1869" y="135"/>
                      </a:lnTo>
                      <a:lnTo>
                        <a:pt x="1787" y="169"/>
                      </a:lnTo>
                      <a:lnTo>
                        <a:pt x="1704" y="201"/>
                      </a:lnTo>
                      <a:lnTo>
                        <a:pt x="1620" y="229"/>
                      </a:lnTo>
                      <a:lnTo>
                        <a:pt x="1537" y="252"/>
                      </a:lnTo>
                      <a:lnTo>
                        <a:pt x="1454" y="267"/>
                      </a:lnTo>
                      <a:lnTo>
                        <a:pt x="1373" y="274"/>
                      </a:lnTo>
                      <a:lnTo>
                        <a:pt x="1293" y="268"/>
                      </a:lnTo>
                      <a:lnTo>
                        <a:pt x="1215" y="254"/>
                      </a:lnTo>
                      <a:lnTo>
                        <a:pt x="1138" y="231"/>
                      </a:lnTo>
                      <a:lnTo>
                        <a:pt x="1062" y="203"/>
                      </a:lnTo>
                      <a:lnTo>
                        <a:pt x="988" y="171"/>
                      </a:lnTo>
                      <a:lnTo>
                        <a:pt x="915" y="137"/>
                      </a:lnTo>
                      <a:lnTo>
                        <a:pt x="845" y="103"/>
                      </a:lnTo>
                      <a:lnTo>
                        <a:pt x="776" y="71"/>
                      </a:lnTo>
                      <a:lnTo>
                        <a:pt x="709" y="42"/>
                      </a:lnTo>
                      <a:lnTo>
                        <a:pt x="643" y="19"/>
                      </a:lnTo>
                      <a:lnTo>
                        <a:pt x="581" y="4"/>
                      </a:lnTo>
                      <a:lnTo>
                        <a:pt x="519" y="0"/>
                      </a:lnTo>
                      <a:lnTo>
                        <a:pt x="0" y="0"/>
                      </a:lnTo>
                      <a:lnTo>
                        <a:pt x="0" y="138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09" name="Freeform 239">
                  <a:extLst>
                    <a:ext uri="{FF2B5EF4-FFF2-40B4-BE49-F238E27FC236}">
                      <a16:creationId xmlns:a16="http://schemas.microsoft.com/office/drawing/2014/main" id="{C990E323-C39B-60F4-A08B-D1D92FC1EA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2" y="3248"/>
                  <a:ext cx="511" cy="80"/>
                </a:xfrm>
                <a:custGeom>
                  <a:avLst/>
                  <a:gdLst>
                    <a:gd name="T0" fmla="*/ 0 w 2745"/>
                    <a:gd name="T1" fmla="*/ 22 h 430"/>
                    <a:gd name="T2" fmla="*/ 1 w 2745"/>
                    <a:gd name="T3" fmla="*/ 30 h 430"/>
                    <a:gd name="T4" fmla="*/ 3 w 2745"/>
                    <a:gd name="T5" fmla="*/ 30 h 430"/>
                    <a:gd name="T6" fmla="*/ 84 w 2745"/>
                    <a:gd name="T7" fmla="*/ 30 h 430"/>
                    <a:gd name="T8" fmla="*/ 85 w 2745"/>
                    <a:gd name="T9" fmla="*/ 30 h 430"/>
                    <a:gd name="T10" fmla="*/ 96 w 2745"/>
                    <a:gd name="T11" fmla="*/ 31 h 430"/>
                    <a:gd name="T12" fmla="*/ 109 w 2745"/>
                    <a:gd name="T13" fmla="*/ 33 h 430"/>
                    <a:gd name="T14" fmla="*/ 120 w 2745"/>
                    <a:gd name="T15" fmla="*/ 37 h 430"/>
                    <a:gd name="T16" fmla="*/ 132 w 2745"/>
                    <a:gd name="T17" fmla="*/ 42 h 430"/>
                    <a:gd name="T18" fmla="*/ 148 w 2745"/>
                    <a:gd name="T19" fmla="*/ 49 h 430"/>
                    <a:gd name="T20" fmla="*/ 162 w 2745"/>
                    <a:gd name="T21" fmla="*/ 55 h 430"/>
                    <a:gd name="T22" fmla="*/ 175 w 2745"/>
                    <a:gd name="T23" fmla="*/ 60 h 430"/>
                    <a:gd name="T24" fmla="*/ 191 w 2745"/>
                    <a:gd name="T25" fmla="*/ 66 h 430"/>
                    <a:gd name="T26" fmla="*/ 207 w 2745"/>
                    <a:gd name="T27" fmla="*/ 72 h 430"/>
                    <a:gd name="T28" fmla="*/ 226 w 2745"/>
                    <a:gd name="T29" fmla="*/ 76 h 430"/>
                    <a:gd name="T30" fmla="*/ 239 w 2745"/>
                    <a:gd name="T31" fmla="*/ 79 h 430"/>
                    <a:gd name="T32" fmla="*/ 255 w 2745"/>
                    <a:gd name="T33" fmla="*/ 80 h 430"/>
                    <a:gd name="T34" fmla="*/ 271 w 2745"/>
                    <a:gd name="T35" fmla="*/ 79 h 430"/>
                    <a:gd name="T36" fmla="*/ 285 w 2745"/>
                    <a:gd name="T37" fmla="*/ 76 h 430"/>
                    <a:gd name="T38" fmla="*/ 304 w 2745"/>
                    <a:gd name="T39" fmla="*/ 72 h 430"/>
                    <a:gd name="T40" fmla="*/ 320 w 2745"/>
                    <a:gd name="T41" fmla="*/ 66 h 430"/>
                    <a:gd name="T42" fmla="*/ 338 w 2745"/>
                    <a:gd name="T43" fmla="*/ 60 h 430"/>
                    <a:gd name="T44" fmla="*/ 350 w 2745"/>
                    <a:gd name="T45" fmla="*/ 55 h 430"/>
                    <a:gd name="T46" fmla="*/ 364 w 2745"/>
                    <a:gd name="T47" fmla="*/ 48 h 430"/>
                    <a:gd name="T48" fmla="*/ 380 w 2745"/>
                    <a:gd name="T49" fmla="*/ 41 h 430"/>
                    <a:gd name="T50" fmla="*/ 392 w 2745"/>
                    <a:gd name="T51" fmla="*/ 37 h 430"/>
                    <a:gd name="T52" fmla="*/ 403 w 2745"/>
                    <a:gd name="T53" fmla="*/ 33 h 430"/>
                    <a:gd name="T54" fmla="*/ 413 w 2745"/>
                    <a:gd name="T55" fmla="*/ 31 h 430"/>
                    <a:gd name="T56" fmla="*/ 423 w 2745"/>
                    <a:gd name="T57" fmla="*/ 30 h 430"/>
                    <a:gd name="T58" fmla="*/ 511 w 2745"/>
                    <a:gd name="T59" fmla="*/ 30 h 430"/>
                    <a:gd name="T60" fmla="*/ 511 w 2745"/>
                    <a:gd name="T61" fmla="*/ 0 h 430"/>
                    <a:gd name="T62" fmla="*/ 507 w 2745"/>
                    <a:gd name="T63" fmla="*/ 0 h 430"/>
                    <a:gd name="T64" fmla="*/ 503 w 2745"/>
                    <a:gd name="T65" fmla="*/ 0 h 430"/>
                    <a:gd name="T66" fmla="*/ 503 w 2745"/>
                    <a:gd name="T67" fmla="*/ 22 h 430"/>
                    <a:gd name="T68" fmla="*/ 423 w 2745"/>
                    <a:gd name="T69" fmla="*/ 22 h 430"/>
                    <a:gd name="T70" fmla="*/ 413 w 2745"/>
                    <a:gd name="T71" fmla="*/ 23 h 430"/>
                    <a:gd name="T72" fmla="*/ 400 w 2745"/>
                    <a:gd name="T73" fmla="*/ 25 h 430"/>
                    <a:gd name="T74" fmla="*/ 387 w 2745"/>
                    <a:gd name="T75" fmla="*/ 30 h 430"/>
                    <a:gd name="T76" fmla="*/ 373 w 2745"/>
                    <a:gd name="T77" fmla="*/ 36 h 430"/>
                    <a:gd name="T78" fmla="*/ 361 w 2745"/>
                    <a:gd name="T79" fmla="*/ 41 h 430"/>
                    <a:gd name="T80" fmla="*/ 347 w 2745"/>
                    <a:gd name="T81" fmla="*/ 47 h 430"/>
                    <a:gd name="T82" fmla="*/ 328 w 2745"/>
                    <a:gd name="T83" fmla="*/ 54 h 430"/>
                    <a:gd name="T84" fmla="*/ 315 w 2745"/>
                    <a:gd name="T85" fmla="*/ 60 h 430"/>
                    <a:gd name="T86" fmla="*/ 300 w 2745"/>
                    <a:gd name="T87" fmla="*/ 64 h 430"/>
                    <a:gd name="T88" fmla="*/ 287 w 2745"/>
                    <a:gd name="T89" fmla="*/ 68 h 430"/>
                    <a:gd name="T90" fmla="*/ 270 w 2745"/>
                    <a:gd name="T91" fmla="*/ 71 h 430"/>
                    <a:gd name="T92" fmla="*/ 255 w 2745"/>
                    <a:gd name="T93" fmla="*/ 72 h 430"/>
                    <a:gd name="T94" fmla="*/ 241 w 2745"/>
                    <a:gd name="T95" fmla="*/ 71 h 430"/>
                    <a:gd name="T96" fmla="*/ 224 w 2745"/>
                    <a:gd name="T97" fmla="*/ 68 h 430"/>
                    <a:gd name="T98" fmla="*/ 211 w 2745"/>
                    <a:gd name="T99" fmla="*/ 64 h 430"/>
                    <a:gd name="T100" fmla="*/ 196 w 2745"/>
                    <a:gd name="T101" fmla="*/ 60 h 430"/>
                    <a:gd name="T102" fmla="*/ 183 w 2745"/>
                    <a:gd name="T103" fmla="*/ 54 h 430"/>
                    <a:gd name="T104" fmla="*/ 165 w 2745"/>
                    <a:gd name="T105" fmla="*/ 47 h 430"/>
                    <a:gd name="T106" fmla="*/ 151 w 2745"/>
                    <a:gd name="T107" fmla="*/ 41 h 430"/>
                    <a:gd name="T108" fmla="*/ 138 w 2745"/>
                    <a:gd name="T109" fmla="*/ 36 h 430"/>
                    <a:gd name="T110" fmla="*/ 124 w 2745"/>
                    <a:gd name="T111" fmla="*/ 30 h 430"/>
                    <a:gd name="T112" fmla="*/ 109 w 2745"/>
                    <a:gd name="T113" fmla="*/ 25 h 430"/>
                    <a:gd name="T114" fmla="*/ 98 w 2745"/>
                    <a:gd name="T115" fmla="*/ 23 h 430"/>
                    <a:gd name="T116" fmla="*/ 87 w 2745"/>
                    <a:gd name="T117" fmla="*/ 22 h 430"/>
                    <a:gd name="T118" fmla="*/ 84 w 2745"/>
                    <a:gd name="T119" fmla="*/ 21 h 430"/>
                    <a:gd name="T120" fmla="*/ 2 w 2745"/>
                    <a:gd name="T121" fmla="*/ 21 h 430"/>
                    <a:gd name="T122" fmla="*/ 0 w 2745"/>
                    <a:gd name="T123" fmla="*/ 22 h 43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745" h="430">
                      <a:moveTo>
                        <a:pt x="0" y="116"/>
                      </a:moveTo>
                      <a:lnTo>
                        <a:pt x="5" y="160"/>
                      </a:lnTo>
                      <a:lnTo>
                        <a:pt x="14" y="159"/>
                      </a:lnTo>
                      <a:lnTo>
                        <a:pt x="449" y="159"/>
                      </a:lnTo>
                      <a:lnTo>
                        <a:pt x="455" y="160"/>
                      </a:lnTo>
                      <a:lnTo>
                        <a:pt x="517" y="165"/>
                      </a:lnTo>
                      <a:lnTo>
                        <a:pt x="587" y="180"/>
                      </a:lnTo>
                      <a:lnTo>
                        <a:pt x="642" y="199"/>
                      </a:lnTo>
                      <a:lnTo>
                        <a:pt x="711" y="225"/>
                      </a:lnTo>
                      <a:lnTo>
                        <a:pt x="794" y="261"/>
                      </a:lnTo>
                      <a:lnTo>
                        <a:pt x="872" y="294"/>
                      </a:lnTo>
                      <a:lnTo>
                        <a:pt x="939" y="323"/>
                      </a:lnTo>
                      <a:lnTo>
                        <a:pt x="1027" y="357"/>
                      </a:lnTo>
                      <a:lnTo>
                        <a:pt x="1114" y="386"/>
                      </a:lnTo>
                      <a:lnTo>
                        <a:pt x="1212" y="411"/>
                      </a:lnTo>
                      <a:lnTo>
                        <a:pt x="1285" y="425"/>
                      </a:lnTo>
                      <a:lnTo>
                        <a:pt x="1370" y="430"/>
                      </a:lnTo>
                      <a:lnTo>
                        <a:pt x="1458" y="425"/>
                      </a:lnTo>
                      <a:lnTo>
                        <a:pt x="1533" y="411"/>
                      </a:lnTo>
                      <a:lnTo>
                        <a:pt x="1632" y="386"/>
                      </a:lnTo>
                      <a:lnTo>
                        <a:pt x="1719" y="357"/>
                      </a:lnTo>
                      <a:lnTo>
                        <a:pt x="1815" y="320"/>
                      </a:lnTo>
                      <a:lnTo>
                        <a:pt x="1878" y="293"/>
                      </a:lnTo>
                      <a:lnTo>
                        <a:pt x="1957" y="260"/>
                      </a:lnTo>
                      <a:lnTo>
                        <a:pt x="2043" y="223"/>
                      </a:lnTo>
                      <a:lnTo>
                        <a:pt x="2107" y="198"/>
                      </a:lnTo>
                      <a:lnTo>
                        <a:pt x="2166" y="178"/>
                      </a:lnTo>
                      <a:lnTo>
                        <a:pt x="2218" y="164"/>
                      </a:lnTo>
                      <a:lnTo>
                        <a:pt x="2272" y="160"/>
                      </a:lnTo>
                      <a:lnTo>
                        <a:pt x="2743" y="160"/>
                      </a:lnTo>
                      <a:lnTo>
                        <a:pt x="2745" y="0"/>
                      </a:lnTo>
                      <a:lnTo>
                        <a:pt x="2723" y="0"/>
                      </a:lnTo>
                      <a:lnTo>
                        <a:pt x="2701" y="0"/>
                      </a:lnTo>
                      <a:lnTo>
                        <a:pt x="2701" y="116"/>
                      </a:lnTo>
                      <a:lnTo>
                        <a:pt x="2270" y="116"/>
                      </a:lnTo>
                      <a:lnTo>
                        <a:pt x="2218" y="121"/>
                      </a:lnTo>
                      <a:lnTo>
                        <a:pt x="2150" y="137"/>
                      </a:lnTo>
                      <a:lnTo>
                        <a:pt x="2080" y="161"/>
                      </a:lnTo>
                      <a:lnTo>
                        <a:pt x="2004" y="191"/>
                      </a:lnTo>
                      <a:lnTo>
                        <a:pt x="1940" y="218"/>
                      </a:lnTo>
                      <a:lnTo>
                        <a:pt x="1862" y="252"/>
                      </a:lnTo>
                      <a:lnTo>
                        <a:pt x="1764" y="292"/>
                      </a:lnTo>
                      <a:lnTo>
                        <a:pt x="1694" y="320"/>
                      </a:lnTo>
                      <a:lnTo>
                        <a:pt x="1613" y="346"/>
                      </a:lnTo>
                      <a:lnTo>
                        <a:pt x="1544" y="365"/>
                      </a:lnTo>
                      <a:lnTo>
                        <a:pt x="1448" y="381"/>
                      </a:lnTo>
                      <a:lnTo>
                        <a:pt x="1371" y="387"/>
                      </a:lnTo>
                      <a:lnTo>
                        <a:pt x="1294" y="381"/>
                      </a:lnTo>
                      <a:lnTo>
                        <a:pt x="1201" y="365"/>
                      </a:lnTo>
                      <a:lnTo>
                        <a:pt x="1133" y="346"/>
                      </a:lnTo>
                      <a:lnTo>
                        <a:pt x="1054" y="320"/>
                      </a:lnTo>
                      <a:lnTo>
                        <a:pt x="981" y="291"/>
                      </a:lnTo>
                      <a:lnTo>
                        <a:pt x="888" y="253"/>
                      </a:lnTo>
                      <a:lnTo>
                        <a:pt x="810" y="220"/>
                      </a:lnTo>
                      <a:lnTo>
                        <a:pt x="743" y="191"/>
                      </a:lnTo>
                      <a:lnTo>
                        <a:pt x="667" y="162"/>
                      </a:lnTo>
                      <a:lnTo>
                        <a:pt x="587" y="137"/>
                      </a:lnTo>
                      <a:lnTo>
                        <a:pt x="527" y="122"/>
                      </a:lnTo>
                      <a:lnTo>
                        <a:pt x="467" y="116"/>
                      </a:lnTo>
                      <a:lnTo>
                        <a:pt x="453" y="115"/>
                      </a:lnTo>
                      <a:lnTo>
                        <a:pt x="9" y="115"/>
                      </a:lnTo>
                      <a:lnTo>
                        <a:pt x="0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10" name="Freeform 240">
                  <a:extLst>
                    <a:ext uri="{FF2B5EF4-FFF2-40B4-BE49-F238E27FC236}">
                      <a16:creationId xmlns:a16="http://schemas.microsoft.com/office/drawing/2014/main" id="{1D2E4BC9-8C20-67E0-7928-55A6FE5351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3243"/>
                  <a:ext cx="4" cy="9"/>
                </a:xfrm>
                <a:custGeom>
                  <a:avLst/>
                  <a:gdLst>
                    <a:gd name="T0" fmla="*/ 4 w 22"/>
                    <a:gd name="T1" fmla="*/ 5 h 42"/>
                    <a:gd name="T2" fmla="*/ 4 w 22"/>
                    <a:gd name="T3" fmla="*/ 0 h 42"/>
                    <a:gd name="T4" fmla="*/ 0 w 22"/>
                    <a:gd name="T5" fmla="*/ 9 h 42"/>
                    <a:gd name="T6" fmla="*/ 0 w 22"/>
                    <a:gd name="T7" fmla="*/ 5 h 42"/>
                    <a:gd name="T8" fmla="*/ 4 w 22"/>
                    <a:gd name="T9" fmla="*/ 5 h 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42">
                      <a:moveTo>
                        <a:pt x="22" y="21"/>
                      </a:moveTo>
                      <a:lnTo>
                        <a:pt x="22" y="0"/>
                      </a:lnTo>
                      <a:lnTo>
                        <a:pt x="0" y="42"/>
                      </a:lnTo>
                      <a:lnTo>
                        <a:pt x="0" y="21"/>
                      </a:lnTo>
                      <a:lnTo>
                        <a:pt x="22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11" name="Freeform 241">
                  <a:extLst>
                    <a:ext uri="{FF2B5EF4-FFF2-40B4-BE49-F238E27FC236}">
                      <a16:creationId xmlns:a16="http://schemas.microsoft.com/office/drawing/2014/main" id="{9702ECEC-96DD-2B98-74AA-79477B3648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8" y="3243"/>
                  <a:ext cx="515" cy="60"/>
                </a:xfrm>
                <a:custGeom>
                  <a:avLst/>
                  <a:gdLst>
                    <a:gd name="T0" fmla="*/ 515 w 2765"/>
                    <a:gd name="T1" fmla="*/ 0 h 318"/>
                    <a:gd name="T2" fmla="*/ 431 w 2765"/>
                    <a:gd name="T3" fmla="*/ 0 h 318"/>
                    <a:gd name="T4" fmla="*/ 419 w 2765"/>
                    <a:gd name="T5" fmla="*/ 1 h 318"/>
                    <a:gd name="T6" fmla="*/ 408 w 2765"/>
                    <a:gd name="T7" fmla="*/ 4 h 318"/>
                    <a:gd name="T8" fmla="*/ 393 w 2765"/>
                    <a:gd name="T9" fmla="*/ 8 h 318"/>
                    <a:gd name="T10" fmla="*/ 375 w 2765"/>
                    <a:gd name="T11" fmla="*/ 15 h 318"/>
                    <a:gd name="T12" fmla="*/ 366 w 2765"/>
                    <a:gd name="T13" fmla="*/ 19 h 318"/>
                    <a:gd name="T14" fmla="*/ 351 w 2765"/>
                    <a:gd name="T15" fmla="*/ 26 h 318"/>
                    <a:gd name="T16" fmla="*/ 331 w 2765"/>
                    <a:gd name="T17" fmla="*/ 34 h 318"/>
                    <a:gd name="T18" fmla="*/ 319 w 2765"/>
                    <a:gd name="T19" fmla="*/ 39 h 318"/>
                    <a:gd name="T20" fmla="*/ 305 w 2765"/>
                    <a:gd name="T21" fmla="*/ 43 h 318"/>
                    <a:gd name="T22" fmla="*/ 291 w 2765"/>
                    <a:gd name="T23" fmla="*/ 48 h 318"/>
                    <a:gd name="T24" fmla="*/ 274 w 2765"/>
                    <a:gd name="T25" fmla="*/ 50 h 318"/>
                    <a:gd name="T26" fmla="*/ 260 w 2765"/>
                    <a:gd name="T27" fmla="*/ 52 h 318"/>
                    <a:gd name="T28" fmla="*/ 246 w 2765"/>
                    <a:gd name="T29" fmla="*/ 51 h 318"/>
                    <a:gd name="T30" fmla="*/ 230 w 2765"/>
                    <a:gd name="T31" fmla="*/ 48 h 318"/>
                    <a:gd name="T32" fmla="*/ 218 w 2765"/>
                    <a:gd name="T33" fmla="*/ 44 h 318"/>
                    <a:gd name="T34" fmla="*/ 202 w 2765"/>
                    <a:gd name="T35" fmla="*/ 38 h 318"/>
                    <a:gd name="T36" fmla="*/ 190 w 2765"/>
                    <a:gd name="T37" fmla="*/ 33 h 318"/>
                    <a:gd name="T38" fmla="*/ 176 w 2765"/>
                    <a:gd name="T39" fmla="*/ 26 h 318"/>
                    <a:gd name="T40" fmla="*/ 163 w 2765"/>
                    <a:gd name="T41" fmla="*/ 20 h 318"/>
                    <a:gd name="T42" fmla="*/ 144 w 2765"/>
                    <a:gd name="T43" fmla="*/ 11 h 318"/>
                    <a:gd name="T44" fmla="*/ 139 w 2765"/>
                    <a:gd name="T45" fmla="*/ 9 h 318"/>
                    <a:gd name="T46" fmla="*/ 125 w 2765"/>
                    <a:gd name="T47" fmla="*/ 4 h 318"/>
                    <a:gd name="T48" fmla="*/ 112 w 2765"/>
                    <a:gd name="T49" fmla="*/ 1 h 318"/>
                    <a:gd name="T50" fmla="*/ 101 w 2765"/>
                    <a:gd name="T51" fmla="*/ 0 h 318"/>
                    <a:gd name="T52" fmla="*/ 0 w 2765"/>
                    <a:gd name="T53" fmla="*/ 0 h 318"/>
                    <a:gd name="T54" fmla="*/ 0 w 2765"/>
                    <a:gd name="T55" fmla="*/ 30 h 318"/>
                    <a:gd name="T56" fmla="*/ 4 w 2765"/>
                    <a:gd name="T57" fmla="*/ 30 h 318"/>
                    <a:gd name="T58" fmla="*/ 8 w 2765"/>
                    <a:gd name="T59" fmla="*/ 30 h 318"/>
                    <a:gd name="T60" fmla="*/ 8 w 2765"/>
                    <a:gd name="T61" fmla="*/ 8 h 318"/>
                    <a:gd name="T62" fmla="*/ 101 w 2765"/>
                    <a:gd name="T63" fmla="*/ 8 h 318"/>
                    <a:gd name="T64" fmla="*/ 112 w 2765"/>
                    <a:gd name="T65" fmla="*/ 9 h 318"/>
                    <a:gd name="T66" fmla="*/ 122 w 2765"/>
                    <a:gd name="T67" fmla="*/ 12 h 318"/>
                    <a:gd name="T68" fmla="*/ 133 w 2765"/>
                    <a:gd name="T69" fmla="*/ 15 h 318"/>
                    <a:gd name="T70" fmla="*/ 153 w 2765"/>
                    <a:gd name="T71" fmla="*/ 24 h 318"/>
                    <a:gd name="T72" fmla="*/ 160 w 2765"/>
                    <a:gd name="T73" fmla="*/ 27 h 318"/>
                    <a:gd name="T74" fmla="*/ 173 w 2765"/>
                    <a:gd name="T75" fmla="*/ 34 h 318"/>
                    <a:gd name="T76" fmla="*/ 187 w 2765"/>
                    <a:gd name="T77" fmla="*/ 40 h 318"/>
                    <a:gd name="T78" fmla="*/ 202 w 2765"/>
                    <a:gd name="T79" fmla="*/ 47 h 318"/>
                    <a:gd name="T80" fmla="*/ 214 w 2765"/>
                    <a:gd name="T81" fmla="*/ 52 h 318"/>
                    <a:gd name="T82" fmla="*/ 230 w 2765"/>
                    <a:gd name="T83" fmla="*/ 56 h 318"/>
                    <a:gd name="T84" fmla="*/ 244 w 2765"/>
                    <a:gd name="T85" fmla="*/ 59 h 318"/>
                    <a:gd name="T86" fmla="*/ 260 w 2765"/>
                    <a:gd name="T87" fmla="*/ 60 h 318"/>
                    <a:gd name="T88" fmla="*/ 276 w 2765"/>
                    <a:gd name="T89" fmla="*/ 59 h 318"/>
                    <a:gd name="T90" fmla="*/ 290 w 2765"/>
                    <a:gd name="T91" fmla="*/ 56 h 318"/>
                    <a:gd name="T92" fmla="*/ 307 w 2765"/>
                    <a:gd name="T93" fmla="*/ 51 h 318"/>
                    <a:gd name="T94" fmla="*/ 324 w 2765"/>
                    <a:gd name="T95" fmla="*/ 46 h 318"/>
                    <a:gd name="T96" fmla="*/ 343 w 2765"/>
                    <a:gd name="T97" fmla="*/ 38 h 318"/>
                    <a:gd name="T98" fmla="*/ 354 w 2765"/>
                    <a:gd name="T99" fmla="*/ 34 h 318"/>
                    <a:gd name="T100" fmla="*/ 369 w 2765"/>
                    <a:gd name="T101" fmla="*/ 27 h 318"/>
                    <a:gd name="T102" fmla="*/ 387 w 2765"/>
                    <a:gd name="T103" fmla="*/ 19 h 318"/>
                    <a:gd name="T104" fmla="*/ 397 w 2765"/>
                    <a:gd name="T105" fmla="*/ 16 h 318"/>
                    <a:gd name="T106" fmla="*/ 408 w 2765"/>
                    <a:gd name="T107" fmla="*/ 12 h 318"/>
                    <a:gd name="T108" fmla="*/ 421 w 2765"/>
                    <a:gd name="T109" fmla="*/ 9 h 318"/>
                    <a:gd name="T110" fmla="*/ 431 w 2765"/>
                    <a:gd name="T111" fmla="*/ 8 h 318"/>
                    <a:gd name="T112" fmla="*/ 511 w 2765"/>
                    <a:gd name="T113" fmla="*/ 8 h 318"/>
                    <a:gd name="T114" fmla="*/ 515 w 2765"/>
                    <a:gd name="T115" fmla="*/ 0 h 31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765" h="318">
                      <a:moveTo>
                        <a:pt x="2765" y="1"/>
                      </a:moveTo>
                      <a:lnTo>
                        <a:pt x="2312" y="0"/>
                      </a:lnTo>
                      <a:lnTo>
                        <a:pt x="2248" y="4"/>
                      </a:lnTo>
                      <a:lnTo>
                        <a:pt x="2189" y="19"/>
                      </a:lnTo>
                      <a:lnTo>
                        <a:pt x="2109" y="43"/>
                      </a:lnTo>
                      <a:lnTo>
                        <a:pt x="2015" y="80"/>
                      </a:lnTo>
                      <a:lnTo>
                        <a:pt x="1963" y="102"/>
                      </a:lnTo>
                      <a:lnTo>
                        <a:pt x="1883" y="137"/>
                      </a:lnTo>
                      <a:lnTo>
                        <a:pt x="1779" y="179"/>
                      </a:lnTo>
                      <a:lnTo>
                        <a:pt x="1714" y="205"/>
                      </a:lnTo>
                      <a:lnTo>
                        <a:pt x="1637" y="230"/>
                      </a:lnTo>
                      <a:lnTo>
                        <a:pt x="1561" y="252"/>
                      </a:lnTo>
                      <a:lnTo>
                        <a:pt x="1472" y="267"/>
                      </a:lnTo>
                      <a:lnTo>
                        <a:pt x="1394" y="274"/>
                      </a:lnTo>
                      <a:lnTo>
                        <a:pt x="1320" y="268"/>
                      </a:lnTo>
                      <a:lnTo>
                        <a:pt x="1237" y="254"/>
                      </a:lnTo>
                      <a:lnTo>
                        <a:pt x="1171" y="234"/>
                      </a:lnTo>
                      <a:lnTo>
                        <a:pt x="1082" y="202"/>
                      </a:lnTo>
                      <a:lnTo>
                        <a:pt x="1018" y="174"/>
                      </a:lnTo>
                      <a:lnTo>
                        <a:pt x="945" y="139"/>
                      </a:lnTo>
                      <a:lnTo>
                        <a:pt x="875" y="106"/>
                      </a:lnTo>
                      <a:lnTo>
                        <a:pt x="774" y="58"/>
                      </a:lnTo>
                      <a:lnTo>
                        <a:pt x="748" y="47"/>
                      </a:lnTo>
                      <a:lnTo>
                        <a:pt x="673" y="20"/>
                      </a:lnTo>
                      <a:lnTo>
                        <a:pt x="603" y="4"/>
                      </a:lnTo>
                      <a:lnTo>
                        <a:pt x="542" y="0"/>
                      </a:lnTo>
                      <a:lnTo>
                        <a:pt x="2" y="0"/>
                      </a:lnTo>
                      <a:lnTo>
                        <a:pt x="0" y="160"/>
                      </a:lnTo>
                      <a:lnTo>
                        <a:pt x="22" y="160"/>
                      </a:lnTo>
                      <a:lnTo>
                        <a:pt x="44" y="160"/>
                      </a:lnTo>
                      <a:lnTo>
                        <a:pt x="44" y="43"/>
                      </a:lnTo>
                      <a:lnTo>
                        <a:pt x="540" y="43"/>
                      </a:lnTo>
                      <a:lnTo>
                        <a:pt x="603" y="48"/>
                      </a:lnTo>
                      <a:lnTo>
                        <a:pt x="657" y="62"/>
                      </a:lnTo>
                      <a:lnTo>
                        <a:pt x="714" y="81"/>
                      </a:lnTo>
                      <a:lnTo>
                        <a:pt x="822" y="128"/>
                      </a:lnTo>
                      <a:lnTo>
                        <a:pt x="859" y="145"/>
                      </a:lnTo>
                      <a:lnTo>
                        <a:pt x="929" y="178"/>
                      </a:lnTo>
                      <a:lnTo>
                        <a:pt x="1002" y="213"/>
                      </a:lnTo>
                      <a:lnTo>
                        <a:pt x="1085" y="249"/>
                      </a:lnTo>
                      <a:lnTo>
                        <a:pt x="1148" y="273"/>
                      </a:lnTo>
                      <a:lnTo>
                        <a:pt x="1237" y="298"/>
                      </a:lnTo>
                      <a:lnTo>
                        <a:pt x="1311" y="312"/>
                      </a:lnTo>
                      <a:lnTo>
                        <a:pt x="1396" y="318"/>
                      </a:lnTo>
                      <a:lnTo>
                        <a:pt x="1481" y="311"/>
                      </a:lnTo>
                      <a:lnTo>
                        <a:pt x="1558" y="296"/>
                      </a:lnTo>
                      <a:lnTo>
                        <a:pt x="1648" y="272"/>
                      </a:lnTo>
                      <a:lnTo>
                        <a:pt x="1739" y="242"/>
                      </a:lnTo>
                      <a:lnTo>
                        <a:pt x="1839" y="202"/>
                      </a:lnTo>
                      <a:lnTo>
                        <a:pt x="1899" y="178"/>
                      </a:lnTo>
                      <a:lnTo>
                        <a:pt x="1979" y="144"/>
                      </a:lnTo>
                      <a:lnTo>
                        <a:pt x="2079" y="103"/>
                      </a:lnTo>
                      <a:lnTo>
                        <a:pt x="2132" y="83"/>
                      </a:lnTo>
                      <a:lnTo>
                        <a:pt x="2189" y="63"/>
                      </a:lnTo>
                      <a:lnTo>
                        <a:pt x="2258" y="48"/>
                      </a:lnTo>
                      <a:lnTo>
                        <a:pt x="2313" y="43"/>
                      </a:lnTo>
                      <a:lnTo>
                        <a:pt x="2743" y="43"/>
                      </a:lnTo>
                      <a:lnTo>
                        <a:pt x="276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12" name="Freeform 242">
                  <a:extLst>
                    <a:ext uri="{FF2B5EF4-FFF2-40B4-BE49-F238E27FC236}">
                      <a16:creationId xmlns:a16="http://schemas.microsoft.com/office/drawing/2014/main" id="{B4DE3379-25D4-4697-CB96-BFF25C39E2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8" y="3273"/>
                  <a:ext cx="5" cy="5"/>
                </a:xfrm>
                <a:custGeom>
                  <a:avLst/>
                  <a:gdLst>
                    <a:gd name="T0" fmla="*/ 0 w 25"/>
                    <a:gd name="T1" fmla="*/ 0 h 24"/>
                    <a:gd name="T2" fmla="*/ 0 w 25"/>
                    <a:gd name="T3" fmla="*/ 5 h 24"/>
                    <a:gd name="T4" fmla="*/ 5 w 25"/>
                    <a:gd name="T5" fmla="*/ 5 h 24"/>
                    <a:gd name="T6" fmla="*/ 4 w 25"/>
                    <a:gd name="T7" fmla="*/ 0 h 24"/>
                    <a:gd name="T8" fmla="*/ 0 w 25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0" y="0"/>
                      </a:moveTo>
                      <a:lnTo>
                        <a:pt x="0" y="24"/>
                      </a:lnTo>
                      <a:lnTo>
                        <a:pt x="25" y="22"/>
                      </a:lnTo>
                      <a:lnTo>
                        <a:pt x="2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13" name="Freeform 243">
                  <a:extLst>
                    <a:ext uri="{FF2B5EF4-FFF2-40B4-BE49-F238E27FC236}">
                      <a16:creationId xmlns:a16="http://schemas.microsoft.com/office/drawing/2014/main" id="{3FE90353-8168-F5FC-7818-856B62D5EE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5" y="3150"/>
                  <a:ext cx="1" cy="1"/>
                </a:xfrm>
                <a:custGeom>
                  <a:avLst/>
                  <a:gdLst>
                    <a:gd name="T0" fmla="*/ 0 w 7"/>
                    <a:gd name="T1" fmla="*/ 0 h 5"/>
                    <a:gd name="T2" fmla="*/ 0 w 7"/>
                    <a:gd name="T3" fmla="*/ 0 h 5"/>
                    <a:gd name="T4" fmla="*/ 1 w 7"/>
                    <a:gd name="T5" fmla="*/ 1 h 5"/>
                    <a:gd name="T6" fmla="*/ 1 w 7"/>
                    <a:gd name="T7" fmla="*/ 1 h 5"/>
                    <a:gd name="T8" fmla="*/ 1 w 7"/>
                    <a:gd name="T9" fmla="*/ 1 h 5"/>
                    <a:gd name="T10" fmla="*/ 1 w 7"/>
                    <a:gd name="T11" fmla="*/ 1 h 5"/>
                    <a:gd name="T12" fmla="*/ 1 w 7"/>
                    <a:gd name="T13" fmla="*/ 0 h 5"/>
                    <a:gd name="T14" fmla="*/ 0 w 7"/>
                    <a:gd name="T15" fmla="*/ 0 h 5"/>
                    <a:gd name="T16" fmla="*/ 0 w 7"/>
                    <a:gd name="T17" fmla="*/ 0 h 5"/>
                    <a:gd name="T18" fmla="*/ 0 w 7"/>
                    <a:gd name="T19" fmla="*/ 0 h 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" h="5">
                      <a:moveTo>
                        <a:pt x="1" y="2"/>
                      </a:moveTo>
                      <a:lnTo>
                        <a:pt x="0" y="1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7" y="5"/>
                      </a:lnTo>
                      <a:lnTo>
                        <a:pt x="5" y="1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14" name="Freeform 244">
                  <a:extLst>
                    <a:ext uri="{FF2B5EF4-FFF2-40B4-BE49-F238E27FC236}">
                      <a16:creationId xmlns:a16="http://schemas.microsoft.com/office/drawing/2014/main" id="{C31836D1-B35A-9B5F-37BD-8AA7BB5C2F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6" y="3151"/>
                  <a:ext cx="1" cy="2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1 h 5"/>
                    <a:gd name="T4" fmla="*/ 1 w 6"/>
                    <a:gd name="T5" fmla="*/ 2 h 5"/>
                    <a:gd name="T6" fmla="*/ 1 w 6"/>
                    <a:gd name="T7" fmla="*/ 2 h 5"/>
                    <a:gd name="T8" fmla="*/ 1 w 6"/>
                    <a:gd name="T9" fmla="*/ 1 h 5"/>
                    <a:gd name="T10" fmla="*/ 0 w 6"/>
                    <a:gd name="T11" fmla="*/ 0 h 5"/>
                    <a:gd name="T12" fmla="*/ 0 w 6"/>
                    <a:gd name="T13" fmla="*/ 0 h 5"/>
                    <a:gd name="T14" fmla="*/ 0 w 6"/>
                    <a:gd name="T15" fmla="*/ 0 h 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" h="5">
                      <a:moveTo>
                        <a:pt x="0" y="1"/>
                      </a:moveTo>
                      <a:lnTo>
                        <a:pt x="1" y="3"/>
                      </a:lnTo>
                      <a:lnTo>
                        <a:pt x="3" y="5"/>
                      </a:lnTo>
                      <a:lnTo>
                        <a:pt x="5" y="4"/>
                      </a:lnTo>
                      <a:lnTo>
                        <a:pt x="6" y="3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15" name="Freeform 245">
                  <a:extLst>
                    <a:ext uri="{FF2B5EF4-FFF2-40B4-BE49-F238E27FC236}">
                      <a16:creationId xmlns:a16="http://schemas.microsoft.com/office/drawing/2014/main" id="{C39004DA-A99B-A990-4085-2E63BBA9B1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7" y="3152"/>
                  <a:ext cx="0" cy="1"/>
                </a:xfrm>
                <a:custGeom>
                  <a:avLst/>
                  <a:gdLst>
                    <a:gd name="T0" fmla="*/ 1 w 4"/>
                    <a:gd name="T1" fmla="*/ 1 h 4"/>
                    <a:gd name="T2" fmla="*/ 0 w 4"/>
                    <a:gd name="T3" fmla="*/ 1 h 4"/>
                    <a:gd name="T4" fmla="*/ 1 w 4"/>
                    <a:gd name="T5" fmla="*/ 1 h 4"/>
                    <a:gd name="T6" fmla="*/ 1 w 4"/>
                    <a:gd name="T7" fmla="*/ 1 h 4"/>
                    <a:gd name="T8" fmla="*/ 1 w 4"/>
                    <a:gd name="T9" fmla="*/ 1 h 4"/>
                    <a:gd name="T10" fmla="*/ 1 w 4"/>
                    <a:gd name="T11" fmla="*/ 0 h 4"/>
                    <a:gd name="T12" fmla="*/ 1 w 4"/>
                    <a:gd name="T13" fmla="*/ 0 h 4"/>
                    <a:gd name="T14" fmla="*/ 1 w 4"/>
                    <a:gd name="T15" fmla="*/ 1 h 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2" y="0"/>
                      </a:lnTo>
                      <a:lnTo>
                        <a:pt x="3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16" name="Freeform 246">
                  <a:extLst>
                    <a:ext uri="{FF2B5EF4-FFF2-40B4-BE49-F238E27FC236}">
                      <a16:creationId xmlns:a16="http://schemas.microsoft.com/office/drawing/2014/main" id="{97D2DD0E-F88A-848A-04E8-A206E6F451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7" y="3153"/>
                  <a:ext cx="0" cy="0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1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0 h 4"/>
                    <a:gd name="T10" fmla="*/ 1 w 3"/>
                    <a:gd name="T11" fmla="*/ 0 h 4"/>
                    <a:gd name="T12" fmla="*/ 0 w 3"/>
                    <a:gd name="T13" fmla="*/ 0 h 4"/>
                    <a:gd name="T14" fmla="*/ 0 w 3"/>
                    <a:gd name="T15" fmla="*/ 0 h 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" h="4">
                      <a:moveTo>
                        <a:pt x="0" y="1"/>
                      </a:moveTo>
                      <a:lnTo>
                        <a:pt x="1" y="4"/>
                      </a:lnTo>
                      <a:lnTo>
                        <a:pt x="2" y="3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17" name="Freeform 247">
                  <a:extLst>
                    <a:ext uri="{FF2B5EF4-FFF2-40B4-BE49-F238E27FC236}">
                      <a16:creationId xmlns:a16="http://schemas.microsoft.com/office/drawing/2014/main" id="{71C3CEA1-EDAF-5569-F746-A4743CF42B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7" y="3153"/>
                  <a:ext cx="0" cy="0"/>
                </a:xfrm>
                <a:custGeom>
                  <a:avLst/>
                  <a:gdLst>
                    <a:gd name="T0" fmla="*/ 0 w 3"/>
                    <a:gd name="T1" fmla="*/ 1 h 5"/>
                    <a:gd name="T2" fmla="*/ 0 w 3"/>
                    <a:gd name="T3" fmla="*/ 1 h 5"/>
                    <a:gd name="T4" fmla="*/ 0 w 3"/>
                    <a:gd name="T5" fmla="*/ 1 h 5"/>
                    <a:gd name="T6" fmla="*/ 1 w 3"/>
                    <a:gd name="T7" fmla="*/ 1 h 5"/>
                    <a:gd name="T8" fmla="*/ 1 w 3"/>
                    <a:gd name="T9" fmla="*/ 1 h 5"/>
                    <a:gd name="T10" fmla="*/ 0 w 3"/>
                    <a:gd name="T11" fmla="*/ 0 h 5"/>
                    <a:gd name="T12" fmla="*/ 1 w 3"/>
                    <a:gd name="T13" fmla="*/ 0 h 5"/>
                    <a:gd name="T14" fmla="*/ 0 w 3"/>
                    <a:gd name="T15" fmla="*/ 1 h 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" h="5">
                      <a:moveTo>
                        <a:pt x="1" y="3"/>
                      </a:moveTo>
                      <a:lnTo>
                        <a:pt x="0" y="3"/>
                      </a:lnTo>
                      <a:lnTo>
                        <a:pt x="1" y="5"/>
                      </a:lnTo>
                      <a:lnTo>
                        <a:pt x="2" y="5"/>
                      </a:lnTo>
                      <a:lnTo>
                        <a:pt x="3" y="5"/>
                      </a:ln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18" name="Freeform 248">
                  <a:extLst>
                    <a:ext uri="{FF2B5EF4-FFF2-40B4-BE49-F238E27FC236}">
                      <a16:creationId xmlns:a16="http://schemas.microsoft.com/office/drawing/2014/main" id="{3E3DC9D8-CC74-3D59-3485-A3D07493BF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7" y="3153"/>
                  <a:ext cx="0" cy="0"/>
                </a:xfrm>
                <a:custGeom>
                  <a:avLst/>
                  <a:gdLst>
                    <a:gd name="T0" fmla="*/ 0 w 3"/>
                    <a:gd name="T1" fmla="*/ 0 h 3"/>
                    <a:gd name="T2" fmla="*/ 0 w 3"/>
                    <a:gd name="T3" fmla="*/ 1 h 3"/>
                    <a:gd name="T4" fmla="*/ 0 w 3"/>
                    <a:gd name="T5" fmla="*/ 1 h 3"/>
                    <a:gd name="T6" fmla="*/ 1 w 3"/>
                    <a:gd name="T7" fmla="*/ 0 h 3"/>
                    <a:gd name="T8" fmla="*/ 1 w 3"/>
                    <a:gd name="T9" fmla="*/ 0 h 3"/>
                    <a:gd name="T10" fmla="*/ 0 w 3"/>
                    <a:gd name="T11" fmla="*/ 0 h 3"/>
                    <a:gd name="T12" fmla="*/ 0 w 3"/>
                    <a:gd name="T13" fmla="*/ 0 h 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lnTo>
                        <a:pt x="1" y="3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19" name="Freeform 249">
                  <a:extLst>
                    <a:ext uri="{FF2B5EF4-FFF2-40B4-BE49-F238E27FC236}">
                      <a16:creationId xmlns:a16="http://schemas.microsoft.com/office/drawing/2014/main" id="{A92E7FDB-02B4-C777-0FAB-809A4AD2DF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6" y="3153"/>
                  <a:ext cx="3" cy="11"/>
                </a:xfrm>
                <a:custGeom>
                  <a:avLst/>
                  <a:gdLst>
                    <a:gd name="T0" fmla="*/ 1 w 14"/>
                    <a:gd name="T1" fmla="*/ 0 h 62"/>
                    <a:gd name="T2" fmla="*/ 1 w 14"/>
                    <a:gd name="T3" fmla="*/ 1 h 62"/>
                    <a:gd name="T4" fmla="*/ 2 w 14"/>
                    <a:gd name="T5" fmla="*/ 1 h 62"/>
                    <a:gd name="T6" fmla="*/ 2 w 14"/>
                    <a:gd name="T7" fmla="*/ 2 h 62"/>
                    <a:gd name="T8" fmla="*/ 2 w 14"/>
                    <a:gd name="T9" fmla="*/ 2 h 62"/>
                    <a:gd name="T10" fmla="*/ 2 w 14"/>
                    <a:gd name="T11" fmla="*/ 2 h 62"/>
                    <a:gd name="T12" fmla="*/ 2 w 14"/>
                    <a:gd name="T13" fmla="*/ 3 h 62"/>
                    <a:gd name="T14" fmla="*/ 2 w 14"/>
                    <a:gd name="T15" fmla="*/ 5 h 62"/>
                    <a:gd name="T16" fmla="*/ 3 w 14"/>
                    <a:gd name="T17" fmla="*/ 5 h 62"/>
                    <a:gd name="T18" fmla="*/ 2 w 14"/>
                    <a:gd name="T19" fmla="*/ 6 h 62"/>
                    <a:gd name="T20" fmla="*/ 2 w 14"/>
                    <a:gd name="T21" fmla="*/ 7 h 62"/>
                    <a:gd name="T22" fmla="*/ 1 w 14"/>
                    <a:gd name="T23" fmla="*/ 10 h 62"/>
                    <a:gd name="T24" fmla="*/ 1 w 14"/>
                    <a:gd name="T25" fmla="*/ 10 h 62"/>
                    <a:gd name="T26" fmla="*/ 0 w 14"/>
                    <a:gd name="T27" fmla="*/ 11 h 62"/>
                    <a:gd name="T28" fmla="*/ 0 w 14"/>
                    <a:gd name="T29" fmla="*/ 11 h 62"/>
                    <a:gd name="T30" fmla="*/ 1 w 14"/>
                    <a:gd name="T31" fmla="*/ 11 h 62"/>
                    <a:gd name="T32" fmla="*/ 1 w 14"/>
                    <a:gd name="T33" fmla="*/ 10 h 62"/>
                    <a:gd name="T34" fmla="*/ 2 w 14"/>
                    <a:gd name="T35" fmla="*/ 10 h 62"/>
                    <a:gd name="T36" fmla="*/ 3 w 14"/>
                    <a:gd name="T37" fmla="*/ 7 h 62"/>
                    <a:gd name="T38" fmla="*/ 3 w 14"/>
                    <a:gd name="T39" fmla="*/ 6 h 62"/>
                    <a:gd name="T40" fmla="*/ 3 w 14"/>
                    <a:gd name="T41" fmla="*/ 4 h 62"/>
                    <a:gd name="T42" fmla="*/ 3 w 14"/>
                    <a:gd name="T43" fmla="*/ 4 h 62"/>
                    <a:gd name="T44" fmla="*/ 3 w 14"/>
                    <a:gd name="T45" fmla="*/ 3 h 62"/>
                    <a:gd name="T46" fmla="*/ 3 w 14"/>
                    <a:gd name="T47" fmla="*/ 2 h 62"/>
                    <a:gd name="T48" fmla="*/ 3 w 14"/>
                    <a:gd name="T49" fmla="*/ 2 h 62"/>
                    <a:gd name="T50" fmla="*/ 2 w 14"/>
                    <a:gd name="T51" fmla="*/ 2 h 62"/>
                    <a:gd name="T52" fmla="*/ 2 w 14"/>
                    <a:gd name="T53" fmla="*/ 1 h 62"/>
                    <a:gd name="T54" fmla="*/ 2 w 14"/>
                    <a:gd name="T55" fmla="*/ 1 h 62"/>
                    <a:gd name="T56" fmla="*/ 2 w 14"/>
                    <a:gd name="T57" fmla="*/ 0 h 62"/>
                    <a:gd name="T58" fmla="*/ 1 w 14"/>
                    <a:gd name="T59" fmla="*/ 0 h 62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14" h="62">
                      <a:moveTo>
                        <a:pt x="6" y="2"/>
                      </a:moveTo>
                      <a:lnTo>
                        <a:pt x="6" y="3"/>
                      </a:lnTo>
                      <a:lnTo>
                        <a:pt x="8" y="8"/>
                      </a:lnTo>
                      <a:lnTo>
                        <a:pt x="8" y="9"/>
                      </a:lnTo>
                      <a:lnTo>
                        <a:pt x="9" y="11"/>
                      </a:lnTo>
                      <a:lnTo>
                        <a:pt x="9" y="14"/>
                      </a:lnTo>
                      <a:lnTo>
                        <a:pt x="11" y="16"/>
                      </a:lnTo>
                      <a:lnTo>
                        <a:pt x="11" y="26"/>
                      </a:lnTo>
                      <a:lnTo>
                        <a:pt x="12" y="28"/>
                      </a:lnTo>
                      <a:lnTo>
                        <a:pt x="11" y="31"/>
                      </a:lnTo>
                      <a:lnTo>
                        <a:pt x="11" y="38"/>
                      </a:lnTo>
                      <a:lnTo>
                        <a:pt x="5" y="54"/>
                      </a:lnTo>
                      <a:lnTo>
                        <a:pt x="3" y="56"/>
                      </a:lnTo>
                      <a:lnTo>
                        <a:pt x="0" y="60"/>
                      </a:lnTo>
                      <a:lnTo>
                        <a:pt x="1" y="61"/>
                      </a:lnTo>
                      <a:lnTo>
                        <a:pt x="3" y="62"/>
                      </a:lnTo>
                      <a:lnTo>
                        <a:pt x="5" y="59"/>
                      </a:lnTo>
                      <a:lnTo>
                        <a:pt x="7" y="56"/>
                      </a:lnTo>
                      <a:lnTo>
                        <a:pt x="13" y="38"/>
                      </a:lnTo>
                      <a:lnTo>
                        <a:pt x="13" y="31"/>
                      </a:lnTo>
                      <a:lnTo>
                        <a:pt x="14" y="25"/>
                      </a:lnTo>
                      <a:lnTo>
                        <a:pt x="13" y="24"/>
                      </a:lnTo>
                      <a:lnTo>
                        <a:pt x="13" y="16"/>
                      </a:lnTo>
                      <a:lnTo>
                        <a:pt x="12" y="14"/>
                      </a:lnTo>
                      <a:lnTo>
                        <a:pt x="12" y="11"/>
                      </a:lnTo>
                      <a:lnTo>
                        <a:pt x="11" y="9"/>
                      </a:lnTo>
                      <a:lnTo>
                        <a:pt x="11" y="8"/>
                      </a:lnTo>
                      <a:lnTo>
                        <a:pt x="8" y="3"/>
                      </a:lnTo>
                      <a:lnTo>
                        <a:pt x="8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20" name="Freeform 250">
                  <a:extLst>
                    <a:ext uri="{FF2B5EF4-FFF2-40B4-BE49-F238E27FC236}">
                      <a16:creationId xmlns:a16="http://schemas.microsoft.com/office/drawing/2014/main" id="{A21EE636-DB2B-9F0D-F770-FBE5ADEEC3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6" y="3163"/>
                  <a:ext cx="1" cy="2"/>
                </a:xfrm>
                <a:custGeom>
                  <a:avLst/>
                  <a:gdLst>
                    <a:gd name="T0" fmla="*/ 0 w 4"/>
                    <a:gd name="T1" fmla="*/ 1 h 7"/>
                    <a:gd name="T2" fmla="*/ 1 w 4"/>
                    <a:gd name="T3" fmla="*/ 0 h 7"/>
                    <a:gd name="T4" fmla="*/ 0 w 4"/>
                    <a:gd name="T5" fmla="*/ 2 h 7"/>
                    <a:gd name="T6" fmla="*/ 0 w 4"/>
                    <a:gd name="T7" fmla="*/ 2 h 7"/>
                    <a:gd name="T8" fmla="*/ 1 w 4"/>
                    <a:gd name="T9" fmla="*/ 2 h 7"/>
                    <a:gd name="T10" fmla="*/ 1 w 4"/>
                    <a:gd name="T11" fmla="*/ 1 h 7"/>
                    <a:gd name="T12" fmla="*/ 1 w 4"/>
                    <a:gd name="T13" fmla="*/ 1 h 7"/>
                    <a:gd name="T14" fmla="*/ 0 w 4"/>
                    <a:gd name="T15" fmla="*/ 1 h 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" h="7">
                      <a:moveTo>
                        <a:pt x="1" y="4"/>
                      </a:moveTo>
                      <a:lnTo>
                        <a:pt x="4" y="0"/>
                      </a:lnTo>
                      <a:lnTo>
                        <a:pt x="0" y="7"/>
                      </a:lnTo>
                      <a:lnTo>
                        <a:pt x="1" y="7"/>
                      </a:lnTo>
                      <a:lnTo>
                        <a:pt x="2" y="7"/>
                      </a:lnTo>
                      <a:lnTo>
                        <a:pt x="4" y="5"/>
                      </a:lnTo>
                      <a:lnTo>
                        <a:pt x="2" y="5"/>
                      </a:ln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21" name="Freeform 251">
                  <a:extLst>
                    <a:ext uri="{FF2B5EF4-FFF2-40B4-BE49-F238E27FC236}">
                      <a16:creationId xmlns:a16="http://schemas.microsoft.com/office/drawing/2014/main" id="{71FD9F06-7127-CDFB-CA8A-A0A50C8BD2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3" y="3157"/>
                  <a:ext cx="4" cy="26"/>
                </a:xfrm>
                <a:custGeom>
                  <a:avLst/>
                  <a:gdLst>
                    <a:gd name="T0" fmla="*/ 4 w 26"/>
                    <a:gd name="T1" fmla="*/ 0 h 136"/>
                    <a:gd name="T2" fmla="*/ 4 w 26"/>
                    <a:gd name="T3" fmla="*/ 25 h 136"/>
                    <a:gd name="T4" fmla="*/ 0 w 26"/>
                    <a:gd name="T5" fmla="*/ 25 h 136"/>
                    <a:gd name="T6" fmla="*/ 0 w 26"/>
                    <a:gd name="T7" fmla="*/ 25 h 136"/>
                    <a:gd name="T8" fmla="*/ 0 w 26"/>
                    <a:gd name="T9" fmla="*/ 26 h 136"/>
                    <a:gd name="T10" fmla="*/ 4 w 26"/>
                    <a:gd name="T11" fmla="*/ 26 h 136"/>
                    <a:gd name="T12" fmla="*/ 4 w 26"/>
                    <a:gd name="T13" fmla="*/ 0 h 136"/>
                    <a:gd name="T14" fmla="*/ 4 w 26"/>
                    <a:gd name="T15" fmla="*/ 0 h 1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" h="136">
                      <a:moveTo>
                        <a:pt x="23" y="2"/>
                      </a:moveTo>
                      <a:lnTo>
                        <a:pt x="23" y="131"/>
                      </a:lnTo>
                      <a:lnTo>
                        <a:pt x="3" y="131"/>
                      </a:lnTo>
                      <a:lnTo>
                        <a:pt x="0" y="133"/>
                      </a:lnTo>
                      <a:lnTo>
                        <a:pt x="2" y="136"/>
                      </a:lnTo>
                      <a:lnTo>
                        <a:pt x="26" y="135"/>
                      </a:lnTo>
                      <a:lnTo>
                        <a:pt x="25" y="0"/>
                      </a:lnTo>
                      <a:lnTo>
                        <a:pt x="23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22" name="Line 252">
                  <a:extLst>
                    <a:ext uri="{FF2B5EF4-FFF2-40B4-BE49-F238E27FC236}">
                      <a16:creationId xmlns:a16="http://schemas.microsoft.com/office/drawing/2014/main" id="{F5F65CD2-6E3A-6149-ACCB-07E0B4C521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6" y="3123"/>
                  <a:ext cx="22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23" name="Line 253">
                  <a:extLst>
                    <a:ext uri="{FF2B5EF4-FFF2-40B4-BE49-F238E27FC236}">
                      <a16:creationId xmlns:a16="http://schemas.microsoft.com/office/drawing/2014/main" id="{FB1B7DDD-3A0C-1F6A-90D1-2A38354833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497" y="3123"/>
                  <a:ext cx="22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24" name="Line 254">
                  <a:extLst>
                    <a:ext uri="{FF2B5EF4-FFF2-40B4-BE49-F238E27FC236}">
                      <a16:creationId xmlns:a16="http://schemas.microsoft.com/office/drawing/2014/main" id="{24E6B3B6-F321-1FF5-A946-4BD7BCAAAB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98" y="3091"/>
                  <a:ext cx="35" cy="69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25" name="Line 255">
                  <a:extLst>
                    <a:ext uri="{FF2B5EF4-FFF2-40B4-BE49-F238E27FC236}">
                      <a16:creationId xmlns:a16="http://schemas.microsoft.com/office/drawing/2014/main" id="{31E5AAD4-6D01-63C2-F5B1-BCBE288D5A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56" y="3085"/>
                  <a:ext cx="38" cy="7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26" name="Line 256">
                  <a:extLst>
                    <a:ext uri="{FF2B5EF4-FFF2-40B4-BE49-F238E27FC236}">
                      <a16:creationId xmlns:a16="http://schemas.microsoft.com/office/drawing/2014/main" id="{CC1CAE8D-E1F3-D145-53F2-661E0134AB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82" y="3198"/>
                  <a:ext cx="37" cy="7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27" name="Line 257">
                  <a:extLst>
                    <a:ext uri="{FF2B5EF4-FFF2-40B4-BE49-F238E27FC236}">
                      <a16:creationId xmlns:a16="http://schemas.microsoft.com/office/drawing/2014/main" id="{5B403969-FDA0-4BDB-3D59-12C1FBD80B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94" y="3198"/>
                  <a:ext cx="37" cy="7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28" name="Line 258">
                  <a:extLst>
                    <a:ext uri="{FF2B5EF4-FFF2-40B4-BE49-F238E27FC236}">
                      <a16:creationId xmlns:a16="http://schemas.microsoft.com/office/drawing/2014/main" id="{04B224DF-39DF-FDF2-3AD0-509A5C26EF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6" y="3235"/>
                  <a:ext cx="22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29" name="Line 259">
                  <a:extLst>
                    <a:ext uri="{FF2B5EF4-FFF2-40B4-BE49-F238E27FC236}">
                      <a16:creationId xmlns:a16="http://schemas.microsoft.com/office/drawing/2014/main" id="{A284D3AF-3E7D-1DA5-386D-166FADE8CC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497" y="3235"/>
                  <a:ext cx="226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130" name="Text Box 260">
                  <a:extLst>
                    <a:ext uri="{FF2B5EF4-FFF2-40B4-BE49-F238E27FC236}">
                      <a16:creationId xmlns:a16="http://schemas.microsoft.com/office/drawing/2014/main" id="{FC1A788B-58F5-034A-0F16-A141D72D0D2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90" y="2897"/>
                  <a:ext cx="498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/>
                  <a:r>
                    <a:rPr lang="en-US" altLang="cs-CZ" sz="1200" b="1">
                      <a:solidFill>
                        <a:srgbClr val="660033"/>
                      </a:solidFill>
                      <a:latin typeface="+mn-lt"/>
                    </a:rPr>
                    <a:t>F</a:t>
                  </a:r>
                  <a:r>
                    <a:rPr lang="en-US" altLang="cs-CZ" sz="1200" b="1" baseline="-25000">
                      <a:solidFill>
                        <a:srgbClr val="660033"/>
                      </a:solidFill>
                      <a:latin typeface="+mn-lt"/>
                    </a:rPr>
                    <a:t>axial</a:t>
                  </a:r>
                </a:p>
              </p:txBody>
            </p:sp>
            <p:sp>
              <p:nvSpPr>
                <p:cNvPr id="131" name="Text Box 261">
                  <a:extLst>
                    <a:ext uri="{FF2B5EF4-FFF2-40B4-BE49-F238E27FC236}">
                      <a16:creationId xmlns:a16="http://schemas.microsoft.com/office/drawing/2014/main" id="{09E929F1-EDD3-0EF4-B788-58949316A14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9" y="3091"/>
                  <a:ext cx="281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/>
                  <a:r>
                    <a:rPr lang="en-US" altLang="cs-CZ" sz="1200" b="1">
                      <a:solidFill>
                        <a:srgbClr val="660033"/>
                      </a:solidFill>
                      <a:latin typeface="+mn-lt"/>
                    </a:rPr>
                    <a:t>P</a:t>
                  </a:r>
                  <a:endParaRPr lang="en-US" altLang="cs-CZ" sz="1200" b="1" baseline="-25000">
                    <a:solidFill>
                      <a:srgbClr val="660033"/>
                    </a:solidFill>
                    <a:latin typeface="+mn-lt"/>
                  </a:endParaRPr>
                </a:p>
              </p:txBody>
            </p:sp>
            <p:sp>
              <p:nvSpPr>
                <p:cNvPr id="132" name="Text Box 262">
                  <a:extLst>
                    <a:ext uri="{FF2B5EF4-FFF2-40B4-BE49-F238E27FC236}">
                      <a16:creationId xmlns:a16="http://schemas.microsoft.com/office/drawing/2014/main" id="{1118557D-C3AB-570B-C275-460889C4051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38" y="2563"/>
                  <a:ext cx="221" cy="3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cs-CZ" sz="1800" b="1">
                      <a:solidFill>
                        <a:srgbClr val="660033"/>
                      </a:solidFill>
                      <a:latin typeface="+mn-lt"/>
                    </a:rPr>
                    <a:t>e</a:t>
                  </a:r>
                </a:p>
              </p:txBody>
            </p:sp>
            <p:sp>
              <p:nvSpPr>
                <p:cNvPr id="133" name="Oval 263">
                  <a:extLst>
                    <a:ext uri="{FF2B5EF4-FFF2-40B4-BE49-F238E27FC236}">
                      <a16:creationId xmlns:a16="http://schemas.microsoft.com/office/drawing/2014/main" id="{ECFF7814-0058-9170-0780-6211C15595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8" y="2630"/>
                  <a:ext cx="221" cy="22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algn="ctr" eaLnBrk="1" hangingPunct="1"/>
                  <a:endParaRPr lang="cs-CZ" altLang="cs-CZ" sz="1800" b="1">
                    <a:solidFill>
                      <a:srgbClr val="660033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11" name="Group 266">
              <a:extLst>
                <a:ext uri="{FF2B5EF4-FFF2-40B4-BE49-F238E27FC236}">
                  <a16:creationId xmlns:a16="http://schemas.microsoft.com/office/drawing/2014/main" id="{BE31C629-01BA-4FBF-CCBD-E3BDDB0AE3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59538" y="4160838"/>
              <a:ext cx="2643188" cy="1463675"/>
              <a:chOff x="3039" y="2523"/>
              <a:chExt cx="1665" cy="922"/>
            </a:xfrm>
          </p:grpSpPr>
          <p:grpSp>
            <p:nvGrpSpPr>
              <p:cNvPr id="12" name="Group 267">
                <a:extLst>
                  <a:ext uri="{FF2B5EF4-FFF2-40B4-BE49-F238E27FC236}">
                    <a16:creationId xmlns:a16="http://schemas.microsoft.com/office/drawing/2014/main" id="{7450BD39-812E-3CE6-8C11-24E135E5B7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45" y="2523"/>
                <a:ext cx="1008" cy="261"/>
                <a:chOff x="2341" y="1152"/>
                <a:chExt cx="2741" cy="708"/>
              </a:xfrm>
            </p:grpSpPr>
            <p:sp>
              <p:nvSpPr>
                <p:cNvPr id="63" name="Freeform 268">
                  <a:extLst>
                    <a:ext uri="{FF2B5EF4-FFF2-40B4-BE49-F238E27FC236}">
                      <a16:creationId xmlns:a16="http://schemas.microsoft.com/office/drawing/2014/main" id="{DEB56DE2-9C47-973D-29B9-03D64243D9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2" y="1166"/>
                  <a:ext cx="2719" cy="683"/>
                </a:xfrm>
                <a:custGeom>
                  <a:avLst/>
                  <a:gdLst>
                    <a:gd name="T0" fmla="*/ 0 w 5438"/>
                    <a:gd name="T1" fmla="*/ 0 h 1365"/>
                    <a:gd name="T2" fmla="*/ 2719 w 5438"/>
                    <a:gd name="T3" fmla="*/ 0 h 1365"/>
                    <a:gd name="T4" fmla="*/ 2719 w 5438"/>
                    <a:gd name="T5" fmla="*/ 682 h 1365"/>
                    <a:gd name="T6" fmla="*/ 1 w 5438"/>
                    <a:gd name="T7" fmla="*/ 683 h 1365"/>
                    <a:gd name="T8" fmla="*/ 0 w 5438"/>
                    <a:gd name="T9" fmla="*/ 0 h 1365"/>
                    <a:gd name="T10" fmla="*/ 0 w 5438"/>
                    <a:gd name="T11" fmla="*/ 0 h 136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438" h="1365">
                      <a:moveTo>
                        <a:pt x="0" y="0"/>
                      </a:moveTo>
                      <a:lnTo>
                        <a:pt x="5438" y="0"/>
                      </a:lnTo>
                      <a:lnTo>
                        <a:pt x="5438" y="1364"/>
                      </a:lnTo>
                      <a:lnTo>
                        <a:pt x="1" y="13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64" name="Freeform 269">
                  <a:extLst>
                    <a:ext uri="{FF2B5EF4-FFF2-40B4-BE49-F238E27FC236}">
                      <a16:creationId xmlns:a16="http://schemas.microsoft.com/office/drawing/2014/main" id="{06874442-8FBC-01DD-12FE-D540FE27E3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3" y="1156"/>
                  <a:ext cx="2739" cy="704"/>
                </a:xfrm>
                <a:custGeom>
                  <a:avLst/>
                  <a:gdLst>
                    <a:gd name="T0" fmla="*/ 10 w 5479"/>
                    <a:gd name="T1" fmla="*/ 0 h 1409"/>
                    <a:gd name="T2" fmla="*/ 10 w 5479"/>
                    <a:gd name="T3" fmla="*/ 22 h 1409"/>
                    <a:gd name="T4" fmla="*/ 2718 w 5479"/>
                    <a:gd name="T5" fmla="*/ 22 h 1409"/>
                    <a:gd name="T6" fmla="*/ 2718 w 5479"/>
                    <a:gd name="T7" fmla="*/ 683 h 1409"/>
                    <a:gd name="T8" fmla="*/ 21 w 5479"/>
                    <a:gd name="T9" fmla="*/ 683 h 1409"/>
                    <a:gd name="T10" fmla="*/ 0 w 5479"/>
                    <a:gd name="T11" fmla="*/ 704 h 1409"/>
                    <a:gd name="T12" fmla="*/ 2739 w 5479"/>
                    <a:gd name="T13" fmla="*/ 703 h 1409"/>
                    <a:gd name="T14" fmla="*/ 2739 w 5479"/>
                    <a:gd name="T15" fmla="*/ 0 h 1409"/>
                    <a:gd name="T16" fmla="*/ 10 w 5479"/>
                    <a:gd name="T17" fmla="*/ 0 h 14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479" h="1409">
                      <a:moveTo>
                        <a:pt x="20" y="0"/>
                      </a:moveTo>
                      <a:lnTo>
                        <a:pt x="20" y="44"/>
                      </a:lnTo>
                      <a:lnTo>
                        <a:pt x="5436" y="44"/>
                      </a:lnTo>
                      <a:lnTo>
                        <a:pt x="5436" y="1366"/>
                      </a:lnTo>
                      <a:lnTo>
                        <a:pt x="42" y="1366"/>
                      </a:lnTo>
                      <a:lnTo>
                        <a:pt x="0" y="1409"/>
                      </a:lnTo>
                      <a:lnTo>
                        <a:pt x="5479" y="1407"/>
                      </a:lnTo>
                      <a:lnTo>
                        <a:pt x="5478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65" name="Freeform 270">
                  <a:extLst>
                    <a:ext uri="{FF2B5EF4-FFF2-40B4-BE49-F238E27FC236}">
                      <a16:creationId xmlns:a16="http://schemas.microsoft.com/office/drawing/2014/main" id="{0587E15A-F97A-A11A-5942-5E5655CA9D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1" y="1156"/>
                  <a:ext cx="22" cy="704"/>
                </a:xfrm>
                <a:custGeom>
                  <a:avLst/>
                  <a:gdLst>
                    <a:gd name="T0" fmla="*/ 22 w 44"/>
                    <a:gd name="T1" fmla="*/ 683 h 1409"/>
                    <a:gd name="T2" fmla="*/ 22 w 44"/>
                    <a:gd name="T3" fmla="*/ 22 h 1409"/>
                    <a:gd name="T4" fmla="*/ 11 w 44"/>
                    <a:gd name="T5" fmla="*/ 0 h 1409"/>
                    <a:gd name="T6" fmla="*/ 0 w 44"/>
                    <a:gd name="T7" fmla="*/ 0 h 1409"/>
                    <a:gd name="T8" fmla="*/ 1 w 44"/>
                    <a:gd name="T9" fmla="*/ 704 h 1409"/>
                    <a:gd name="T10" fmla="*/ 22 w 44"/>
                    <a:gd name="T11" fmla="*/ 683 h 140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4" h="1409">
                      <a:moveTo>
                        <a:pt x="44" y="1366"/>
                      </a:moveTo>
                      <a:lnTo>
                        <a:pt x="44" y="44"/>
                      </a:lnTo>
                      <a:lnTo>
                        <a:pt x="22" y="0"/>
                      </a:lnTo>
                      <a:lnTo>
                        <a:pt x="0" y="1"/>
                      </a:lnTo>
                      <a:lnTo>
                        <a:pt x="2" y="1409"/>
                      </a:lnTo>
                      <a:lnTo>
                        <a:pt x="44" y="13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66" name="Freeform 271">
                  <a:extLst>
                    <a:ext uri="{FF2B5EF4-FFF2-40B4-BE49-F238E27FC236}">
                      <a16:creationId xmlns:a16="http://schemas.microsoft.com/office/drawing/2014/main" id="{089C62C4-69CD-AB90-299A-9920231C00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2" y="1152"/>
                  <a:ext cx="2719" cy="453"/>
                </a:xfrm>
                <a:custGeom>
                  <a:avLst/>
                  <a:gdLst>
                    <a:gd name="T0" fmla="*/ 0 w 5438"/>
                    <a:gd name="T1" fmla="*/ 0 h 907"/>
                    <a:gd name="T2" fmla="*/ 2718 w 5438"/>
                    <a:gd name="T3" fmla="*/ 0 h 907"/>
                    <a:gd name="T4" fmla="*/ 2719 w 5438"/>
                    <a:gd name="T5" fmla="*/ 453 h 907"/>
                    <a:gd name="T6" fmla="*/ 2703 w 5438"/>
                    <a:gd name="T7" fmla="*/ 453 h 907"/>
                    <a:gd name="T8" fmla="*/ 2659 w 5438"/>
                    <a:gd name="T9" fmla="*/ 453 h 907"/>
                    <a:gd name="T10" fmla="*/ 2593 w 5438"/>
                    <a:gd name="T11" fmla="*/ 453 h 907"/>
                    <a:gd name="T12" fmla="*/ 2508 w 5438"/>
                    <a:gd name="T13" fmla="*/ 453 h 907"/>
                    <a:gd name="T14" fmla="*/ 2411 w 5438"/>
                    <a:gd name="T15" fmla="*/ 453 h 907"/>
                    <a:gd name="T16" fmla="*/ 2307 w 5438"/>
                    <a:gd name="T17" fmla="*/ 453 h 907"/>
                    <a:gd name="T18" fmla="*/ 2201 w 5438"/>
                    <a:gd name="T19" fmla="*/ 453 h 907"/>
                    <a:gd name="T20" fmla="*/ 2097 w 5438"/>
                    <a:gd name="T21" fmla="*/ 453 h 907"/>
                    <a:gd name="T22" fmla="*/ 2001 w 5438"/>
                    <a:gd name="T23" fmla="*/ 453 h 907"/>
                    <a:gd name="T24" fmla="*/ 1918 w 5438"/>
                    <a:gd name="T25" fmla="*/ 453 h 907"/>
                    <a:gd name="T26" fmla="*/ 1854 w 5438"/>
                    <a:gd name="T27" fmla="*/ 453 h 907"/>
                    <a:gd name="T28" fmla="*/ 1813 w 5438"/>
                    <a:gd name="T29" fmla="*/ 453 h 907"/>
                    <a:gd name="T30" fmla="*/ 1784 w 5438"/>
                    <a:gd name="T31" fmla="*/ 450 h 907"/>
                    <a:gd name="T32" fmla="*/ 1753 w 5438"/>
                    <a:gd name="T33" fmla="*/ 443 h 907"/>
                    <a:gd name="T34" fmla="*/ 1719 w 5438"/>
                    <a:gd name="T35" fmla="*/ 432 h 907"/>
                    <a:gd name="T36" fmla="*/ 1684 w 5438"/>
                    <a:gd name="T37" fmla="*/ 418 h 907"/>
                    <a:gd name="T38" fmla="*/ 1646 w 5438"/>
                    <a:gd name="T39" fmla="*/ 402 h 907"/>
                    <a:gd name="T40" fmla="*/ 1608 w 5438"/>
                    <a:gd name="T41" fmla="*/ 386 h 907"/>
                    <a:gd name="T42" fmla="*/ 1568 w 5438"/>
                    <a:gd name="T43" fmla="*/ 369 h 907"/>
                    <a:gd name="T44" fmla="*/ 1527 w 5438"/>
                    <a:gd name="T45" fmla="*/ 353 h 907"/>
                    <a:gd name="T46" fmla="*/ 1485 w 5438"/>
                    <a:gd name="T47" fmla="*/ 339 h 907"/>
                    <a:gd name="T48" fmla="*/ 1443 w 5438"/>
                    <a:gd name="T49" fmla="*/ 328 h 907"/>
                    <a:gd name="T50" fmla="*/ 1402 w 5438"/>
                    <a:gd name="T51" fmla="*/ 321 h 907"/>
                    <a:gd name="T52" fmla="*/ 1360 w 5438"/>
                    <a:gd name="T53" fmla="*/ 318 h 907"/>
                    <a:gd name="T54" fmla="*/ 1319 w 5438"/>
                    <a:gd name="T55" fmla="*/ 321 h 907"/>
                    <a:gd name="T56" fmla="*/ 1278 w 5438"/>
                    <a:gd name="T57" fmla="*/ 328 h 907"/>
                    <a:gd name="T58" fmla="*/ 1237 w 5438"/>
                    <a:gd name="T59" fmla="*/ 339 h 907"/>
                    <a:gd name="T60" fmla="*/ 1196 w 5438"/>
                    <a:gd name="T61" fmla="*/ 353 h 907"/>
                    <a:gd name="T62" fmla="*/ 1156 w 5438"/>
                    <a:gd name="T63" fmla="*/ 369 h 907"/>
                    <a:gd name="T64" fmla="*/ 1116 w 5438"/>
                    <a:gd name="T65" fmla="*/ 386 h 907"/>
                    <a:gd name="T66" fmla="*/ 1078 w 5438"/>
                    <a:gd name="T67" fmla="*/ 402 h 907"/>
                    <a:gd name="T68" fmla="*/ 1040 w 5438"/>
                    <a:gd name="T69" fmla="*/ 418 h 907"/>
                    <a:gd name="T70" fmla="*/ 1003 w 5438"/>
                    <a:gd name="T71" fmla="*/ 432 h 907"/>
                    <a:gd name="T72" fmla="*/ 968 w 5438"/>
                    <a:gd name="T73" fmla="*/ 443 h 907"/>
                    <a:gd name="T74" fmla="*/ 935 w 5438"/>
                    <a:gd name="T75" fmla="*/ 450 h 907"/>
                    <a:gd name="T76" fmla="*/ 902 w 5438"/>
                    <a:gd name="T77" fmla="*/ 453 h 907"/>
                    <a:gd name="T78" fmla="*/ 0 w 5438"/>
                    <a:gd name="T79" fmla="*/ 453 h 907"/>
                    <a:gd name="T80" fmla="*/ 0 w 5438"/>
                    <a:gd name="T81" fmla="*/ 0 h 907"/>
                    <a:gd name="T82" fmla="*/ 0 w 5438"/>
                    <a:gd name="T83" fmla="*/ 0 h 90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5438" h="907">
                      <a:moveTo>
                        <a:pt x="0" y="0"/>
                      </a:moveTo>
                      <a:lnTo>
                        <a:pt x="5436" y="0"/>
                      </a:lnTo>
                      <a:lnTo>
                        <a:pt x="5438" y="906"/>
                      </a:lnTo>
                      <a:lnTo>
                        <a:pt x="5405" y="907"/>
                      </a:lnTo>
                      <a:lnTo>
                        <a:pt x="5318" y="907"/>
                      </a:lnTo>
                      <a:lnTo>
                        <a:pt x="5185" y="907"/>
                      </a:lnTo>
                      <a:lnTo>
                        <a:pt x="5016" y="907"/>
                      </a:lnTo>
                      <a:lnTo>
                        <a:pt x="4822" y="907"/>
                      </a:lnTo>
                      <a:lnTo>
                        <a:pt x="4614" y="907"/>
                      </a:lnTo>
                      <a:lnTo>
                        <a:pt x="4401" y="907"/>
                      </a:lnTo>
                      <a:lnTo>
                        <a:pt x="4193" y="907"/>
                      </a:lnTo>
                      <a:lnTo>
                        <a:pt x="4002" y="907"/>
                      </a:lnTo>
                      <a:lnTo>
                        <a:pt x="3836" y="907"/>
                      </a:lnTo>
                      <a:lnTo>
                        <a:pt x="3708" y="907"/>
                      </a:lnTo>
                      <a:lnTo>
                        <a:pt x="3626" y="906"/>
                      </a:lnTo>
                      <a:lnTo>
                        <a:pt x="3567" y="901"/>
                      </a:lnTo>
                      <a:lnTo>
                        <a:pt x="3505" y="886"/>
                      </a:lnTo>
                      <a:lnTo>
                        <a:pt x="3438" y="864"/>
                      </a:lnTo>
                      <a:lnTo>
                        <a:pt x="3367" y="837"/>
                      </a:lnTo>
                      <a:lnTo>
                        <a:pt x="3292" y="804"/>
                      </a:lnTo>
                      <a:lnTo>
                        <a:pt x="3215" y="772"/>
                      </a:lnTo>
                      <a:lnTo>
                        <a:pt x="3135" y="739"/>
                      </a:lnTo>
                      <a:lnTo>
                        <a:pt x="3053" y="706"/>
                      </a:lnTo>
                      <a:lnTo>
                        <a:pt x="2970" y="679"/>
                      </a:lnTo>
                      <a:lnTo>
                        <a:pt x="2886" y="657"/>
                      </a:lnTo>
                      <a:lnTo>
                        <a:pt x="2803" y="642"/>
                      </a:lnTo>
                      <a:lnTo>
                        <a:pt x="2720" y="636"/>
                      </a:lnTo>
                      <a:lnTo>
                        <a:pt x="2637" y="642"/>
                      </a:lnTo>
                      <a:lnTo>
                        <a:pt x="2556" y="657"/>
                      </a:lnTo>
                      <a:lnTo>
                        <a:pt x="2473" y="679"/>
                      </a:lnTo>
                      <a:lnTo>
                        <a:pt x="2391" y="706"/>
                      </a:lnTo>
                      <a:lnTo>
                        <a:pt x="2311" y="739"/>
                      </a:lnTo>
                      <a:lnTo>
                        <a:pt x="2232" y="772"/>
                      </a:lnTo>
                      <a:lnTo>
                        <a:pt x="2155" y="804"/>
                      </a:lnTo>
                      <a:lnTo>
                        <a:pt x="2080" y="837"/>
                      </a:lnTo>
                      <a:lnTo>
                        <a:pt x="2006" y="864"/>
                      </a:lnTo>
                      <a:lnTo>
                        <a:pt x="1936" y="886"/>
                      </a:lnTo>
                      <a:lnTo>
                        <a:pt x="1869" y="901"/>
                      </a:lnTo>
                      <a:lnTo>
                        <a:pt x="1804" y="906"/>
                      </a:lnTo>
                      <a:lnTo>
                        <a:pt x="0" y="9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67" name="Freeform 272">
                  <a:extLst>
                    <a:ext uri="{FF2B5EF4-FFF2-40B4-BE49-F238E27FC236}">
                      <a16:creationId xmlns:a16="http://schemas.microsoft.com/office/drawing/2014/main" id="{F17B9A3B-5E60-9F0D-FD09-29730F878E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2" y="1156"/>
                  <a:ext cx="2730" cy="475"/>
                </a:xfrm>
                <a:custGeom>
                  <a:avLst/>
                  <a:gdLst>
                    <a:gd name="T0" fmla="*/ 0 w 5459"/>
                    <a:gd name="T1" fmla="*/ 0 h 951"/>
                    <a:gd name="T2" fmla="*/ 0 w 5459"/>
                    <a:gd name="T3" fmla="*/ 22 h 951"/>
                    <a:gd name="T4" fmla="*/ 2708 w 5459"/>
                    <a:gd name="T5" fmla="*/ 22 h 951"/>
                    <a:gd name="T6" fmla="*/ 2708 w 5459"/>
                    <a:gd name="T7" fmla="*/ 453 h 951"/>
                    <a:gd name="T8" fmla="*/ 2703 w 5459"/>
                    <a:gd name="T9" fmla="*/ 453 h 951"/>
                    <a:gd name="T10" fmla="*/ 2703 w 5459"/>
                    <a:gd name="T11" fmla="*/ 475 h 951"/>
                    <a:gd name="T12" fmla="*/ 2730 w 5459"/>
                    <a:gd name="T13" fmla="*/ 474 h 951"/>
                    <a:gd name="T14" fmla="*/ 2729 w 5459"/>
                    <a:gd name="T15" fmla="*/ 0 h 951"/>
                    <a:gd name="T16" fmla="*/ 0 w 5459"/>
                    <a:gd name="T17" fmla="*/ 0 h 95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459" h="951">
                      <a:moveTo>
                        <a:pt x="0" y="0"/>
                      </a:moveTo>
                      <a:lnTo>
                        <a:pt x="0" y="44"/>
                      </a:lnTo>
                      <a:lnTo>
                        <a:pt x="5416" y="44"/>
                      </a:lnTo>
                      <a:lnTo>
                        <a:pt x="5416" y="907"/>
                      </a:lnTo>
                      <a:lnTo>
                        <a:pt x="5405" y="907"/>
                      </a:lnTo>
                      <a:lnTo>
                        <a:pt x="5405" y="951"/>
                      </a:lnTo>
                      <a:lnTo>
                        <a:pt x="5459" y="949"/>
                      </a:lnTo>
                      <a:lnTo>
                        <a:pt x="545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68" name="Freeform 273">
                  <a:extLst>
                    <a:ext uri="{FF2B5EF4-FFF2-40B4-BE49-F238E27FC236}">
                      <a16:creationId xmlns:a16="http://schemas.microsoft.com/office/drawing/2014/main" id="{343D99D9-142A-01DB-28F4-834CD2D1F3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1" y="1156"/>
                  <a:ext cx="2714" cy="475"/>
                </a:xfrm>
                <a:custGeom>
                  <a:avLst/>
                  <a:gdLst>
                    <a:gd name="T0" fmla="*/ 2714 w 5427"/>
                    <a:gd name="T1" fmla="*/ 453 h 951"/>
                    <a:gd name="T2" fmla="*/ 1865 w 5427"/>
                    <a:gd name="T3" fmla="*/ 453 h 951"/>
                    <a:gd name="T4" fmla="*/ 1825 w 5427"/>
                    <a:gd name="T5" fmla="*/ 453 h 951"/>
                    <a:gd name="T6" fmla="*/ 1795 w 5427"/>
                    <a:gd name="T7" fmla="*/ 450 h 951"/>
                    <a:gd name="T8" fmla="*/ 1768 w 5427"/>
                    <a:gd name="T9" fmla="*/ 443 h 951"/>
                    <a:gd name="T10" fmla="*/ 1737 w 5427"/>
                    <a:gd name="T11" fmla="*/ 434 h 951"/>
                    <a:gd name="T12" fmla="*/ 1703 w 5427"/>
                    <a:gd name="T13" fmla="*/ 420 h 951"/>
                    <a:gd name="T14" fmla="*/ 1661 w 5427"/>
                    <a:gd name="T15" fmla="*/ 403 h 951"/>
                    <a:gd name="T16" fmla="*/ 1623 w 5427"/>
                    <a:gd name="T17" fmla="*/ 386 h 951"/>
                    <a:gd name="T18" fmla="*/ 1583 w 5427"/>
                    <a:gd name="T19" fmla="*/ 370 h 951"/>
                    <a:gd name="T20" fmla="*/ 1548 w 5427"/>
                    <a:gd name="T21" fmla="*/ 356 h 951"/>
                    <a:gd name="T22" fmla="*/ 1501 w 5427"/>
                    <a:gd name="T23" fmla="*/ 340 h 951"/>
                    <a:gd name="T24" fmla="*/ 1451 w 5427"/>
                    <a:gd name="T25" fmla="*/ 328 h 951"/>
                    <a:gd name="T26" fmla="*/ 1415 w 5427"/>
                    <a:gd name="T27" fmla="*/ 321 h 951"/>
                    <a:gd name="T28" fmla="*/ 1372 w 5427"/>
                    <a:gd name="T29" fmla="*/ 318 h 951"/>
                    <a:gd name="T30" fmla="*/ 1328 w 5427"/>
                    <a:gd name="T31" fmla="*/ 321 h 951"/>
                    <a:gd name="T32" fmla="*/ 1293 w 5427"/>
                    <a:gd name="T33" fmla="*/ 328 h 951"/>
                    <a:gd name="T34" fmla="*/ 1243 w 5427"/>
                    <a:gd name="T35" fmla="*/ 340 h 951"/>
                    <a:gd name="T36" fmla="*/ 1197 w 5427"/>
                    <a:gd name="T37" fmla="*/ 356 h 951"/>
                    <a:gd name="T38" fmla="*/ 1163 w 5427"/>
                    <a:gd name="T39" fmla="*/ 370 h 951"/>
                    <a:gd name="T40" fmla="*/ 1123 w 5427"/>
                    <a:gd name="T41" fmla="*/ 386 h 951"/>
                    <a:gd name="T42" fmla="*/ 1085 w 5427"/>
                    <a:gd name="T43" fmla="*/ 403 h 951"/>
                    <a:gd name="T44" fmla="*/ 1044 w 5427"/>
                    <a:gd name="T45" fmla="*/ 420 h 951"/>
                    <a:gd name="T46" fmla="*/ 1008 w 5427"/>
                    <a:gd name="T47" fmla="*/ 433 h 951"/>
                    <a:gd name="T48" fmla="*/ 980 w 5427"/>
                    <a:gd name="T49" fmla="*/ 443 h 951"/>
                    <a:gd name="T50" fmla="*/ 944 w 5427"/>
                    <a:gd name="T51" fmla="*/ 450 h 951"/>
                    <a:gd name="T52" fmla="*/ 913 w 5427"/>
                    <a:gd name="T53" fmla="*/ 453 h 951"/>
                    <a:gd name="T54" fmla="*/ 22 w 5427"/>
                    <a:gd name="T55" fmla="*/ 453 h 951"/>
                    <a:gd name="T56" fmla="*/ 22 w 5427"/>
                    <a:gd name="T57" fmla="*/ 22 h 951"/>
                    <a:gd name="T58" fmla="*/ 11 w 5427"/>
                    <a:gd name="T59" fmla="*/ 0 h 951"/>
                    <a:gd name="T60" fmla="*/ 0 w 5427"/>
                    <a:gd name="T61" fmla="*/ 0 h 951"/>
                    <a:gd name="T62" fmla="*/ 1 w 5427"/>
                    <a:gd name="T63" fmla="*/ 475 h 951"/>
                    <a:gd name="T64" fmla="*/ 914 w 5427"/>
                    <a:gd name="T65" fmla="*/ 475 h 951"/>
                    <a:gd name="T66" fmla="*/ 947 w 5427"/>
                    <a:gd name="T67" fmla="*/ 472 h 951"/>
                    <a:gd name="T68" fmla="*/ 979 w 5427"/>
                    <a:gd name="T69" fmla="*/ 465 h 951"/>
                    <a:gd name="T70" fmla="*/ 1020 w 5427"/>
                    <a:gd name="T71" fmla="*/ 453 h 951"/>
                    <a:gd name="T72" fmla="*/ 1059 w 5427"/>
                    <a:gd name="T73" fmla="*/ 438 h 951"/>
                    <a:gd name="T74" fmla="*/ 1093 w 5427"/>
                    <a:gd name="T75" fmla="*/ 423 h 951"/>
                    <a:gd name="T76" fmla="*/ 1131 w 5427"/>
                    <a:gd name="T77" fmla="*/ 407 h 951"/>
                    <a:gd name="T78" fmla="*/ 1171 w 5427"/>
                    <a:gd name="T79" fmla="*/ 390 h 951"/>
                    <a:gd name="T80" fmla="*/ 1216 w 5427"/>
                    <a:gd name="T81" fmla="*/ 372 h 951"/>
                    <a:gd name="T82" fmla="*/ 1252 w 5427"/>
                    <a:gd name="T83" fmla="*/ 360 h 951"/>
                    <a:gd name="T84" fmla="*/ 1286 w 5427"/>
                    <a:gd name="T85" fmla="*/ 351 h 951"/>
                    <a:gd name="T86" fmla="*/ 1332 w 5427"/>
                    <a:gd name="T87" fmla="*/ 343 h 951"/>
                    <a:gd name="T88" fmla="*/ 1371 w 5427"/>
                    <a:gd name="T89" fmla="*/ 340 h 951"/>
                    <a:gd name="T90" fmla="*/ 1411 w 5427"/>
                    <a:gd name="T91" fmla="*/ 343 h 951"/>
                    <a:gd name="T92" fmla="*/ 1458 w 5427"/>
                    <a:gd name="T93" fmla="*/ 351 h 951"/>
                    <a:gd name="T94" fmla="*/ 1492 w 5427"/>
                    <a:gd name="T95" fmla="*/ 360 h 951"/>
                    <a:gd name="T96" fmla="*/ 1528 w 5427"/>
                    <a:gd name="T97" fmla="*/ 372 h 951"/>
                    <a:gd name="T98" fmla="*/ 1575 w 5427"/>
                    <a:gd name="T99" fmla="*/ 390 h 951"/>
                    <a:gd name="T100" fmla="*/ 1615 w 5427"/>
                    <a:gd name="T101" fmla="*/ 407 h 951"/>
                    <a:gd name="T102" fmla="*/ 1653 w 5427"/>
                    <a:gd name="T103" fmla="*/ 423 h 951"/>
                    <a:gd name="T104" fmla="*/ 1686 w 5427"/>
                    <a:gd name="T105" fmla="*/ 438 h 951"/>
                    <a:gd name="T106" fmla="*/ 1724 w 5427"/>
                    <a:gd name="T107" fmla="*/ 452 h 951"/>
                    <a:gd name="T108" fmla="*/ 1760 w 5427"/>
                    <a:gd name="T109" fmla="*/ 464 h 951"/>
                    <a:gd name="T110" fmla="*/ 1795 w 5427"/>
                    <a:gd name="T111" fmla="*/ 472 h 951"/>
                    <a:gd name="T112" fmla="*/ 1824 w 5427"/>
                    <a:gd name="T113" fmla="*/ 475 h 951"/>
                    <a:gd name="T114" fmla="*/ 1865 w 5427"/>
                    <a:gd name="T115" fmla="*/ 475 h 951"/>
                    <a:gd name="T116" fmla="*/ 2714 w 5427"/>
                    <a:gd name="T117" fmla="*/ 475 h 951"/>
                    <a:gd name="T118" fmla="*/ 2714 w 5427"/>
                    <a:gd name="T119" fmla="*/ 453 h 951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5427" h="951">
                      <a:moveTo>
                        <a:pt x="5427" y="907"/>
                      </a:moveTo>
                      <a:lnTo>
                        <a:pt x="3730" y="907"/>
                      </a:lnTo>
                      <a:lnTo>
                        <a:pt x="3649" y="906"/>
                      </a:lnTo>
                      <a:lnTo>
                        <a:pt x="3589" y="901"/>
                      </a:lnTo>
                      <a:lnTo>
                        <a:pt x="3535" y="887"/>
                      </a:lnTo>
                      <a:lnTo>
                        <a:pt x="3473" y="868"/>
                      </a:lnTo>
                      <a:lnTo>
                        <a:pt x="3406" y="841"/>
                      </a:lnTo>
                      <a:lnTo>
                        <a:pt x="3322" y="806"/>
                      </a:lnTo>
                      <a:lnTo>
                        <a:pt x="3245" y="773"/>
                      </a:lnTo>
                      <a:lnTo>
                        <a:pt x="3165" y="740"/>
                      </a:lnTo>
                      <a:lnTo>
                        <a:pt x="3095" y="712"/>
                      </a:lnTo>
                      <a:lnTo>
                        <a:pt x="3002" y="681"/>
                      </a:lnTo>
                      <a:lnTo>
                        <a:pt x="2901" y="656"/>
                      </a:lnTo>
                      <a:lnTo>
                        <a:pt x="2830" y="642"/>
                      </a:lnTo>
                      <a:lnTo>
                        <a:pt x="2744" y="636"/>
                      </a:lnTo>
                      <a:lnTo>
                        <a:pt x="2655" y="642"/>
                      </a:lnTo>
                      <a:lnTo>
                        <a:pt x="2585" y="656"/>
                      </a:lnTo>
                      <a:lnTo>
                        <a:pt x="2485" y="681"/>
                      </a:lnTo>
                      <a:lnTo>
                        <a:pt x="2394" y="712"/>
                      </a:lnTo>
                      <a:lnTo>
                        <a:pt x="2325" y="740"/>
                      </a:lnTo>
                      <a:lnTo>
                        <a:pt x="2246" y="773"/>
                      </a:lnTo>
                      <a:lnTo>
                        <a:pt x="2169" y="806"/>
                      </a:lnTo>
                      <a:lnTo>
                        <a:pt x="2087" y="840"/>
                      </a:lnTo>
                      <a:lnTo>
                        <a:pt x="2016" y="867"/>
                      </a:lnTo>
                      <a:lnTo>
                        <a:pt x="1959" y="886"/>
                      </a:lnTo>
                      <a:lnTo>
                        <a:pt x="1887" y="901"/>
                      </a:lnTo>
                      <a:lnTo>
                        <a:pt x="1825" y="906"/>
                      </a:lnTo>
                      <a:lnTo>
                        <a:pt x="44" y="906"/>
                      </a:lnTo>
                      <a:lnTo>
                        <a:pt x="44" y="44"/>
                      </a:lnTo>
                      <a:lnTo>
                        <a:pt x="22" y="0"/>
                      </a:lnTo>
                      <a:lnTo>
                        <a:pt x="0" y="1"/>
                      </a:lnTo>
                      <a:lnTo>
                        <a:pt x="1" y="950"/>
                      </a:lnTo>
                      <a:lnTo>
                        <a:pt x="1828" y="950"/>
                      </a:lnTo>
                      <a:lnTo>
                        <a:pt x="1894" y="945"/>
                      </a:lnTo>
                      <a:lnTo>
                        <a:pt x="1957" y="930"/>
                      </a:lnTo>
                      <a:lnTo>
                        <a:pt x="2040" y="906"/>
                      </a:lnTo>
                      <a:lnTo>
                        <a:pt x="2117" y="877"/>
                      </a:lnTo>
                      <a:lnTo>
                        <a:pt x="2185" y="847"/>
                      </a:lnTo>
                      <a:lnTo>
                        <a:pt x="2262" y="815"/>
                      </a:lnTo>
                      <a:lnTo>
                        <a:pt x="2341" y="781"/>
                      </a:lnTo>
                      <a:lnTo>
                        <a:pt x="2431" y="745"/>
                      </a:lnTo>
                      <a:lnTo>
                        <a:pt x="2504" y="720"/>
                      </a:lnTo>
                      <a:lnTo>
                        <a:pt x="2571" y="702"/>
                      </a:lnTo>
                      <a:lnTo>
                        <a:pt x="2664" y="686"/>
                      </a:lnTo>
                      <a:lnTo>
                        <a:pt x="2742" y="680"/>
                      </a:lnTo>
                      <a:lnTo>
                        <a:pt x="2821" y="686"/>
                      </a:lnTo>
                      <a:lnTo>
                        <a:pt x="2915" y="702"/>
                      </a:lnTo>
                      <a:lnTo>
                        <a:pt x="2983" y="720"/>
                      </a:lnTo>
                      <a:lnTo>
                        <a:pt x="3056" y="745"/>
                      </a:lnTo>
                      <a:lnTo>
                        <a:pt x="3149" y="781"/>
                      </a:lnTo>
                      <a:lnTo>
                        <a:pt x="3229" y="815"/>
                      </a:lnTo>
                      <a:lnTo>
                        <a:pt x="3306" y="847"/>
                      </a:lnTo>
                      <a:lnTo>
                        <a:pt x="3372" y="876"/>
                      </a:lnTo>
                      <a:lnTo>
                        <a:pt x="3448" y="905"/>
                      </a:lnTo>
                      <a:lnTo>
                        <a:pt x="3519" y="929"/>
                      </a:lnTo>
                      <a:lnTo>
                        <a:pt x="3589" y="945"/>
                      </a:lnTo>
                      <a:lnTo>
                        <a:pt x="3647" y="950"/>
                      </a:lnTo>
                      <a:lnTo>
                        <a:pt x="3730" y="951"/>
                      </a:lnTo>
                      <a:lnTo>
                        <a:pt x="5427" y="951"/>
                      </a:lnTo>
                      <a:lnTo>
                        <a:pt x="5427" y="90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</p:grpSp>
          <p:grpSp>
            <p:nvGrpSpPr>
              <p:cNvPr id="13" name="Group 274">
                <a:extLst>
                  <a:ext uri="{FF2B5EF4-FFF2-40B4-BE49-F238E27FC236}">
                    <a16:creationId xmlns:a16="http://schemas.microsoft.com/office/drawing/2014/main" id="{272C6A68-DAA2-0FB3-583B-8520D1464C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45" y="3186"/>
                <a:ext cx="1008" cy="259"/>
                <a:chOff x="2341" y="2235"/>
                <a:chExt cx="2741" cy="705"/>
              </a:xfrm>
            </p:grpSpPr>
            <p:sp>
              <p:nvSpPr>
                <p:cNvPr id="57" name="Freeform 275">
                  <a:extLst>
                    <a:ext uri="{FF2B5EF4-FFF2-40B4-BE49-F238E27FC236}">
                      <a16:creationId xmlns:a16="http://schemas.microsoft.com/office/drawing/2014/main" id="{6C07B1AE-A6D6-7E1B-B7E9-138E88B7D1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2" y="2246"/>
                  <a:ext cx="2719" cy="682"/>
                </a:xfrm>
                <a:custGeom>
                  <a:avLst/>
                  <a:gdLst>
                    <a:gd name="T0" fmla="*/ 0 w 5438"/>
                    <a:gd name="T1" fmla="*/ 0 h 1366"/>
                    <a:gd name="T2" fmla="*/ 2719 w 5438"/>
                    <a:gd name="T3" fmla="*/ 0 h 1366"/>
                    <a:gd name="T4" fmla="*/ 2719 w 5438"/>
                    <a:gd name="T5" fmla="*/ 682 h 1366"/>
                    <a:gd name="T6" fmla="*/ 0 w 5438"/>
                    <a:gd name="T7" fmla="*/ 682 h 1366"/>
                    <a:gd name="T8" fmla="*/ 0 w 5438"/>
                    <a:gd name="T9" fmla="*/ 0 h 1366"/>
                    <a:gd name="T10" fmla="*/ 0 w 5438"/>
                    <a:gd name="T11" fmla="*/ 0 h 13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438" h="1366">
                      <a:moveTo>
                        <a:pt x="0" y="0"/>
                      </a:moveTo>
                      <a:lnTo>
                        <a:pt x="5438" y="0"/>
                      </a:lnTo>
                      <a:lnTo>
                        <a:pt x="5438" y="1366"/>
                      </a:lnTo>
                      <a:lnTo>
                        <a:pt x="0" y="13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58" name="Freeform 276">
                  <a:extLst>
                    <a:ext uri="{FF2B5EF4-FFF2-40B4-BE49-F238E27FC236}">
                      <a16:creationId xmlns:a16="http://schemas.microsoft.com/office/drawing/2014/main" id="{3140FD6C-B3E0-F0D6-78D5-339B81537A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2" y="2235"/>
                  <a:ext cx="2730" cy="704"/>
                </a:xfrm>
                <a:custGeom>
                  <a:avLst/>
                  <a:gdLst>
                    <a:gd name="T0" fmla="*/ 0 w 5459"/>
                    <a:gd name="T1" fmla="*/ 0 h 1408"/>
                    <a:gd name="T2" fmla="*/ 0 w 5459"/>
                    <a:gd name="T3" fmla="*/ 22 h 1408"/>
                    <a:gd name="T4" fmla="*/ 2708 w 5459"/>
                    <a:gd name="T5" fmla="*/ 22 h 1408"/>
                    <a:gd name="T6" fmla="*/ 2708 w 5459"/>
                    <a:gd name="T7" fmla="*/ 683 h 1408"/>
                    <a:gd name="T8" fmla="*/ 2730 w 5459"/>
                    <a:gd name="T9" fmla="*/ 704 h 1408"/>
                    <a:gd name="T10" fmla="*/ 2729 w 5459"/>
                    <a:gd name="T11" fmla="*/ 0 h 1408"/>
                    <a:gd name="T12" fmla="*/ 0 w 5459"/>
                    <a:gd name="T13" fmla="*/ 0 h 14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459" h="1408">
                      <a:moveTo>
                        <a:pt x="0" y="0"/>
                      </a:moveTo>
                      <a:lnTo>
                        <a:pt x="0" y="44"/>
                      </a:lnTo>
                      <a:lnTo>
                        <a:pt x="5416" y="44"/>
                      </a:lnTo>
                      <a:lnTo>
                        <a:pt x="5416" y="1366"/>
                      </a:lnTo>
                      <a:lnTo>
                        <a:pt x="5459" y="1408"/>
                      </a:lnTo>
                      <a:lnTo>
                        <a:pt x="545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59" name="Freeform 277">
                  <a:extLst>
                    <a:ext uri="{FF2B5EF4-FFF2-40B4-BE49-F238E27FC236}">
                      <a16:creationId xmlns:a16="http://schemas.microsoft.com/office/drawing/2014/main" id="{1ADA148F-4BC1-E073-912A-EEB5D8D7AB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1" y="2235"/>
                  <a:ext cx="2741" cy="704"/>
                </a:xfrm>
                <a:custGeom>
                  <a:avLst/>
                  <a:gdLst>
                    <a:gd name="T0" fmla="*/ 2719 w 5481"/>
                    <a:gd name="T1" fmla="*/ 682 h 1410"/>
                    <a:gd name="T2" fmla="*/ 22 w 5481"/>
                    <a:gd name="T3" fmla="*/ 682 h 1410"/>
                    <a:gd name="T4" fmla="*/ 22 w 5481"/>
                    <a:gd name="T5" fmla="*/ 22 h 1410"/>
                    <a:gd name="T6" fmla="*/ 11 w 5481"/>
                    <a:gd name="T7" fmla="*/ 0 h 1410"/>
                    <a:gd name="T8" fmla="*/ 0 w 5481"/>
                    <a:gd name="T9" fmla="*/ 0 h 1410"/>
                    <a:gd name="T10" fmla="*/ 1 w 5481"/>
                    <a:gd name="T11" fmla="*/ 704 h 1410"/>
                    <a:gd name="T12" fmla="*/ 2741 w 5481"/>
                    <a:gd name="T13" fmla="*/ 703 h 1410"/>
                    <a:gd name="T14" fmla="*/ 2719 w 5481"/>
                    <a:gd name="T15" fmla="*/ 682 h 141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5481" h="1410">
                      <a:moveTo>
                        <a:pt x="5438" y="1366"/>
                      </a:moveTo>
                      <a:lnTo>
                        <a:pt x="44" y="1366"/>
                      </a:lnTo>
                      <a:lnTo>
                        <a:pt x="44" y="44"/>
                      </a:lnTo>
                      <a:lnTo>
                        <a:pt x="22" y="0"/>
                      </a:lnTo>
                      <a:lnTo>
                        <a:pt x="0" y="1"/>
                      </a:lnTo>
                      <a:lnTo>
                        <a:pt x="1" y="1410"/>
                      </a:lnTo>
                      <a:lnTo>
                        <a:pt x="5481" y="1408"/>
                      </a:lnTo>
                      <a:lnTo>
                        <a:pt x="5438" y="13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60" name="Freeform 278">
                  <a:extLst>
                    <a:ext uri="{FF2B5EF4-FFF2-40B4-BE49-F238E27FC236}">
                      <a16:creationId xmlns:a16="http://schemas.microsoft.com/office/drawing/2014/main" id="{C0AAE846-932A-5D67-3A7E-70E1476349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2" y="2476"/>
                  <a:ext cx="2719" cy="453"/>
                </a:xfrm>
                <a:custGeom>
                  <a:avLst/>
                  <a:gdLst>
                    <a:gd name="T0" fmla="*/ 0 w 5438"/>
                    <a:gd name="T1" fmla="*/ 453 h 906"/>
                    <a:gd name="T2" fmla="*/ 2719 w 5438"/>
                    <a:gd name="T3" fmla="*/ 453 h 906"/>
                    <a:gd name="T4" fmla="*/ 2719 w 5438"/>
                    <a:gd name="T5" fmla="*/ 1 h 906"/>
                    <a:gd name="T6" fmla="*/ 2703 w 5438"/>
                    <a:gd name="T7" fmla="*/ 0 h 906"/>
                    <a:gd name="T8" fmla="*/ 2659 w 5438"/>
                    <a:gd name="T9" fmla="*/ 0 h 906"/>
                    <a:gd name="T10" fmla="*/ 2593 w 5438"/>
                    <a:gd name="T11" fmla="*/ 0 h 906"/>
                    <a:gd name="T12" fmla="*/ 2508 w 5438"/>
                    <a:gd name="T13" fmla="*/ 0 h 906"/>
                    <a:gd name="T14" fmla="*/ 2411 w 5438"/>
                    <a:gd name="T15" fmla="*/ 0 h 906"/>
                    <a:gd name="T16" fmla="*/ 2307 w 5438"/>
                    <a:gd name="T17" fmla="*/ 0 h 906"/>
                    <a:gd name="T18" fmla="*/ 2201 w 5438"/>
                    <a:gd name="T19" fmla="*/ 0 h 906"/>
                    <a:gd name="T20" fmla="*/ 2097 w 5438"/>
                    <a:gd name="T21" fmla="*/ 0 h 906"/>
                    <a:gd name="T22" fmla="*/ 2001 w 5438"/>
                    <a:gd name="T23" fmla="*/ 0 h 906"/>
                    <a:gd name="T24" fmla="*/ 1918 w 5438"/>
                    <a:gd name="T25" fmla="*/ 0 h 906"/>
                    <a:gd name="T26" fmla="*/ 1854 w 5438"/>
                    <a:gd name="T27" fmla="*/ 0 h 906"/>
                    <a:gd name="T28" fmla="*/ 1813 w 5438"/>
                    <a:gd name="T29" fmla="*/ 1 h 906"/>
                    <a:gd name="T30" fmla="*/ 1784 w 5438"/>
                    <a:gd name="T31" fmla="*/ 3 h 906"/>
                    <a:gd name="T32" fmla="*/ 1753 w 5438"/>
                    <a:gd name="T33" fmla="*/ 11 h 906"/>
                    <a:gd name="T34" fmla="*/ 1719 w 5438"/>
                    <a:gd name="T35" fmla="*/ 22 h 906"/>
                    <a:gd name="T36" fmla="*/ 1684 w 5438"/>
                    <a:gd name="T37" fmla="*/ 35 h 906"/>
                    <a:gd name="T38" fmla="*/ 1646 w 5438"/>
                    <a:gd name="T39" fmla="*/ 52 h 906"/>
                    <a:gd name="T40" fmla="*/ 1608 w 5438"/>
                    <a:gd name="T41" fmla="*/ 68 h 906"/>
                    <a:gd name="T42" fmla="*/ 1568 w 5438"/>
                    <a:gd name="T43" fmla="*/ 84 h 906"/>
                    <a:gd name="T44" fmla="*/ 1527 w 5438"/>
                    <a:gd name="T45" fmla="*/ 101 h 906"/>
                    <a:gd name="T46" fmla="*/ 1485 w 5438"/>
                    <a:gd name="T47" fmla="*/ 114 h 906"/>
                    <a:gd name="T48" fmla="*/ 1443 w 5438"/>
                    <a:gd name="T49" fmla="*/ 125 h 906"/>
                    <a:gd name="T50" fmla="*/ 1402 w 5438"/>
                    <a:gd name="T51" fmla="*/ 133 h 906"/>
                    <a:gd name="T52" fmla="*/ 1360 w 5438"/>
                    <a:gd name="T53" fmla="*/ 136 h 906"/>
                    <a:gd name="T54" fmla="*/ 1319 w 5438"/>
                    <a:gd name="T55" fmla="*/ 133 h 906"/>
                    <a:gd name="T56" fmla="*/ 1278 w 5438"/>
                    <a:gd name="T57" fmla="*/ 125 h 906"/>
                    <a:gd name="T58" fmla="*/ 1237 w 5438"/>
                    <a:gd name="T59" fmla="*/ 114 h 906"/>
                    <a:gd name="T60" fmla="*/ 1196 w 5438"/>
                    <a:gd name="T61" fmla="*/ 101 h 906"/>
                    <a:gd name="T62" fmla="*/ 1156 w 5438"/>
                    <a:gd name="T63" fmla="*/ 84 h 906"/>
                    <a:gd name="T64" fmla="*/ 1116 w 5438"/>
                    <a:gd name="T65" fmla="*/ 68 h 906"/>
                    <a:gd name="T66" fmla="*/ 1078 w 5438"/>
                    <a:gd name="T67" fmla="*/ 52 h 906"/>
                    <a:gd name="T68" fmla="*/ 1040 w 5438"/>
                    <a:gd name="T69" fmla="*/ 35 h 906"/>
                    <a:gd name="T70" fmla="*/ 1003 w 5438"/>
                    <a:gd name="T71" fmla="*/ 22 h 906"/>
                    <a:gd name="T72" fmla="*/ 968 w 5438"/>
                    <a:gd name="T73" fmla="*/ 11 h 906"/>
                    <a:gd name="T74" fmla="*/ 935 w 5438"/>
                    <a:gd name="T75" fmla="*/ 3 h 906"/>
                    <a:gd name="T76" fmla="*/ 902 w 5438"/>
                    <a:gd name="T77" fmla="*/ 1 h 906"/>
                    <a:gd name="T78" fmla="*/ 0 w 5438"/>
                    <a:gd name="T79" fmla="*/ 1 h 906"/>
                    <a:gd name="T80" fmla="*/ 0 w 5438"/>
                    <a:gd name="T81" fmla="*/ 453 h 906"/>
                    <a:gd name="T82" fmla="*/ 0 w 5438"/>
                    <a:gd name="T83" fmla="*/ 453 h 90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5438" h="906">
                      <a:moveTo>
                        <a:pt x="0" y="906"/>
                      </a:moveTo>
                      <a:lnTo>
                        <a:pt x="5438" y="906"/>
                      </a:lnTo>
                      <a:lnTo>
                        <a:pt x="5438" y="1"/>
                      </a:lnTo>
                      <a:lnTo>
                        <a:pt x="5405" y="0"/>
                      </a:lnTo>
                      <a:lnTo>
                        <a:pt x="5318" y="0"/>
                      </a:lnTo>
                      <a:lnTo>
                        <a:pt x="5185" y="0"/>
                      </a:lnTo>
                      <a:lnTo>
                        <a:pt x="5016" y="0"/>
                      </a:lnTo>
                      <a:lnTo>
                        <a:pt x="4822" y="0"/>
                      </a:lnTo>
                      <a:lnTo>
                        <a:pt x="4614" y="0"/>
                      </a:lnTo>
                      <a:lnTo>
                        <a:pt x="4401" y="0"/>
                      </a:lnTo>
                      <a:lnTo>
                        <a:pt x="4193" y="0"/>
                      </a:lnTo>
                      <a:lnTo>
                        <a:pt x="4002" y="0"/>
                      </a:lnTo>
                      <a:lnTo>
                        <a:pt x="3836" y="0"/>
                      </a:lnTo>
                      <a:lnTo>
                        <a:pt x="3708" y="0"/>
                      </a:lnTo>
                      <a:lnTo>
                        <a:pt x="3626" y="1"/>
                      </a:lnTo>
                      <a:lnTo>
                        <a:pt x="3567" y="6"/>
                      </a:lnTo>
                      <a:lnTo>
                        <a:pt x="3505" y="21"/>
                      </a:lnTo>
                      <a:lnTo>
                        <a:pt x="3438" y="43"/>
                      </a:lnTo>
                      <a:lnTo>
                        <a:pt x="3367" y="70"/>
                      </a:lnTo>
                      <a:lnTo>
                        <a:pt x="3292" y="103"/>
                      </a:lnTo>
                      <a:lnTo>
                        <a:pt x="3215" y="135"/>
                      </a:lnTo>
                      <a:lnTo>
                        <a:pt x="3135" y="168"/>
                      </a:lnTo>
                      <a:lnTo>
                        <a:pt x="3053" y="201"/>
                      </a:lnTo>
                      <a:lnTo>
                        <a:pt x="2970" y="228"/>
                      </a:lnTo>
                      <a:lnTo>
                        <a:pt x="2886" y="250"/>
                      </a:lnTo>
                      <a:lnTo>
                        <a:pt x="2803" y="265"/>
                      </a:lnTo>
                      <a:lnTo>
                        <a:pt x="2720" y="271"/>
                      </a:lnTo>
                      <a:lnTo>
                        <a:pt x="2637" y="265"/>
                      </a:lnTo>
                      <a:lnTo>
                        <a:pt x="2556" y="250"/>
                      </a:lnTo>
                      <a:lnTo>
                        <a:pt x="2473" y="228"/>
                      </a:lnTo>
                      <a:lnTo>
                        <a:pt x="2391" y="201"/>
                      </a:lnTo>
                      <a:lnTo>
                        <a:pt x="2311" y="168"/>
                      </a:lnTo>
                      <a:lnTo>
                        <a:pt x="2232" y="135"/>
                      </a:lnTo>
                      <a:lnTo>
                        <a:pt x="2155" y="103"/>
                      </a:lnTo>
                      <a:lnTo>
                        <a:pt x="2080" y="70"/>
                      </a:lnTo>
                      <a:lnTo>
                        <a:pt x="2006" y="43"/>
                      </a:lnTo>
                      <a:lnTo>
                        <a:pt x="1936" y="21"/>
                      </a:lnTo>
                      <a:lnTo>
                        <a:pt x="1869" y="6"/>
                      </a:lnTo>
                      <a:lnTo>
                        <a:pt x="1804" y="1"/>
                      </a:lnTo>
                      <a:lnTo>
                        <a:pt x="0" y="1"/>
                      </a:lnTo>
                      <a:lnTo>
                        <a:pt x="0" y="906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61" name="Freeform 279">
                  <a:extLst>
                    <a:ext uri="{FF2B5EF4-FFF2-40B4-BE49-F238E27FC236}">
                      <a16:creationId xmlns:a16="http://schemas.microsoft.com/office/drawing/2014/main" id="{39DE3AA1-B013-C7A8-D4EF-D9A5133746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2" y="2465"/>
                  <a:ext cx="2730" cy="475"/>
                </a:xfrm>
                <a:custGeom>
                  <a:avLst/>
                  <a:gdLst>
                    <a:gd name="T0" fmla="*/ 0 w 5459"/>
                    <a:gd name="T1" fmla="*/ 453 h 950"/>
                    <a:gd name="T2" fmla="*/ 0 w 5459"/>
                    <a:gd name="T3" fmla="*/ 475 h 950"/>
                    <a:gd name="T4" fmla="*/ 2729 w 5459"/>
                    <a:gd name="T5" fmla="*/ 475 h 950"/>
                    <a:gd name="T6" fmla="*/ 2730 w 5459"/>
                    <a:gd name="T7" fmla="*/ 2 h 950"/>
                    <a:gd name="T8" fmla="*/ 2703 w 5459"/>
                    <a:gd name="T9" fmla="*/ 0 h 950"/>
                    <a:gd name="T10" fmla="*/ 2703 w 5459"/>
                    <a:gd name="T11" fmla="*/ 22 h 950"/>
                    <a:gd name="T12" fmla="*/ 2708 w 5459"/>
                    <a:gd name="T13" fmla="*/ 22 h 950"/>
                    <a:gd name="T14" fmla="*/ 2708 w 5459"/>
                    <a:gd name="T15" fmla="*/ 453 h 950"/>
                    <a:gd name="T16" fmla="*/ 0 w 5459"/>
                    <a:gd name="T17" fmla="*/ 453 h 95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459" h="950">
                      <a:moveTo>
                        <a:pt x="0" y="906"/>
                      </a:moveTo>
                      <a:lnTo>
                        <a:pt x="0" y="950"/>
                      </a:lnTo>
                      <a:lnTo>
                        <a:pt x="5458" y="950"/>
                      </a:lnTo>
                      <a:lnTo>
                        <a:pt x="5459" y="3"/>
                      </a:lnTo>
                      <a:lnTo>
                        <a:pt x="5405" y="0"/>
                      </a:lnTo>
                      <a:lnTo>
                        <a:pt x="5405" y="44"/>
                      </a:lnTo>
                      <a:lnTo>
                        <a:pt x="5416" y="44"/>
                      </a:lnTo>
                      <a:lnTo>
                        <a:pt x="5416" y="906"/>
                      </a:lnTo>
                      <a:lnTo>
                        <a:pt x="0" y="90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62" name="Freeform 280">
                  <a:extLst>
                    <a:ext uri="{FF2B5EF4-FFF2-40B4-BE49-F238E27FC236}">
                      <a16:creationId xmlns:a16="http://schemas.microsoft.com/office/drawing/2014/main" id="{9AFF4A35-AA42-574F-D65A-2B1499FF1F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1" y="2465"/>
                  <a:ext cx="2714" cy="475"/>
                </a:xfrm>
                <a:custGeom>
                  <a:avLst/>
                  <a:gdLst>
                    <a:gd name="T0" fmla="*/ 2714 w 5427"/>
                    <a:gd name="T1" fmla="*/ 0 h 950"/>
                    <a:gd name="T2" fmla="*/ 1865 w 5427"/>
                    <a:gd name="T3" fmla="*/ 0 h 950"/>
                    <a:gd name="T4" fmla="*/ 1824 w 5427"/>
                    <a:gd name="T5" fmla="*/ 1 h 950"/>
                    <a:gd name="T6" fmla="*/ 1795 w 5427"/>
                    <a:gd name="T7" fmla="*/ 3 h 950"/>
                    <a:gd name="T8" fmla="*/ 1760 w 5427"/>
                    <a:gd name="T9" fmla="*/ 11 h 950"/>
                    <a:gd name="T10" fmla="*/ 1724 w 5427"/>
                    <a:gd name="T11" fmla="*/ 23 h 950"/>
                    <a:gd name="T12" fmla="*/ 1686 w 5427"/>
                    <a:gd name="T13" fmla="*/ 38 h 950"/>
                    <a:gd name="T14" fmla="*/ 1653 w 5427"/>
                    <a:gd name="T15" fmla="*/ 52 h 950"/>
                    <a:gd name="T16" fmla="*/ 1615 w 5427"/>
                    <a:gd name="T17" fmla="*/ 68 h 950"/>
                    <a:gd name="T18" fmla="*/ 1575 w 5427"/>
                    <a:gd name="T19" fmla="*/ 85 h 950"/>
                    <a:gd name="T20" fmla="*/ 1528 w 5427"/>
                    <a:gd name="T21" fmla="*/ 103 h 950"/>
                    <a:gd name="T22" fmla="*/ 1492 w 5427"/>
                    <a:gd name="T23" fmla="*/ 116 h 950"/>
                    <a:gd name="T24" fmla="*/ 1458 w 5427"/>
                    <a:gd name="T25" fmla="*/ 125 h 950"/>
                    <a:gd name="T26" fmla="*/ 1411 w 5427"/>
                    <a:gd name="T27" fmla="*/ 133 h 950"/>
                    <a:gd name="T28" fmla="*/ 1371 w 5427"/>
                    <a:gd name="T29" fmla="*/ 136 h 950"/>
                    <a:gd name="T30" fmla="*/ 1332 w 5427"/>
                    <a:gd name="T31" fmla="*/ 133 h 950"/>
                    <a:gd name="T32" fmla="*/ 1286 w 5427"/>
                    <a:gd name="T33" fmla="*/ 125 h 950"/>
                    <a:gd name="T34" fmla="*/ 1252 w 5427"/>
                    <a:gd name="T35" fmla="*/ 116 h 950"/>
                    <a:gd name="T36" fmla="*/ 1216 w 5427"/>
                    <a:gd name="T37" fmla="*/ 103 h 950"/>
                    <a:gd name="T38" fmla="*/ 1171 w 5427"/>
                    <a:gd name="T39" fmla="*/ 85 h 950"/>
                    <a:gd name="T40" fmla="*/ 1131 w 5427"/>
                    <a:gd name="T41" fmla="*/ 68 h 950"/>
                    <a:gd name="T42" fmla="*/ 1093 w 5427"/>
                    <a:gd name="T43" fmla="*/ 52 h 950"/>
                    <a:gd name="T44" fmla="*/ 1059 w 5427"/>
                    <a:gd name="T45" fmla="*/ 37 h 950"/>
                    <a:gd name="T46" fmla="*/ 1020 w 5427"/>
                    <a:gd name="T47" fmla="*/ 23 h 950"/>
                    <a:gd name="T48" fmla="*/ 979 w 5427"/>
                    <a:gd name="T49" fmla="*/ 11 h 950"/>
                    <a:gd name="T50" fmla="*/ 947 w 5427"/>
                    <a:gd name="T51" fmla="*/ 3 h 950"/>
                    <a:gd name="T52" fmla="*/ 914 w 5427"/>
                    <a:gd name="T53" fmla="*/ 1 h 950"/>
                    <a:gd name="T54" fmla="*/ 1 w 5427"/>
                    <a:gd name="T55" fmla="*/ 1 h 950"/>
                    <a:gd name="T56" fmla="*/ 0 w 5427"/>
                    <a:gd name="T57" fmla="*/ 475 h 950"/>
                    <a:gd name="T58" fmla="*/ 11 w 5427"/>
                    <a:gd name="T59" fmla="*/ 475 h 950"/>
                    <a:gd name="T60" fmla="*/ 22 w 5427"/>
                    <a:gd name="T61" fmla="*/ 453 h 950"/>
                    <a:gd name="T62" fmla="*/ 22 w 5427"/>
                    <a:gd name="T63" fmla="*/ 23 h 950"/>
                    <a:gd name="T64" fmla="*/ 913 w 5427"/>
                    <a:gd name="T65" fmla="*/ 23 h 950"/>
                    <a:gd name="T66" fmla="*/ 944 w 5427"/>
                    <a:gd name="T67" fmla="*/ 25 h 950"/>
                    <a:gd name="T68" fmla="*/ 980 w 5427"/>
                    <a:gd name="T69" fmla="*/ 33 h 950"/>
                    <a:gd name="T70" fmla="*/ 1008 w 5427"/>
                    <a:gd name="T71" fmla="*/ 42 h 950"/>
                    <a:gd name="T72" fmla="*/ 1044 w 5427"/>
                    <a:gd name="T73" fmla="*/ 56 h 950"/>
                    <a:gd name="T74" fmla="*/ 1085 w 5427"/>
                    <a:gd name="T75" fmla="*/ 73 h 950"/>
                    <a:gd name="T76" fmla="*/ 1123 w 5427"/>
                    <a:gd name="T77" fmla="*/ 89 h 950"/>
                    <a:gd name="T78" fmla="*/ 1163 w 5427"/>
                    <a:gd name="T79" fmla="*/ 106 h 950"/>
                    <a:gd name="T80" fmla="*/ 1197 w 5427"/>
                    <a:gd name="T81" fmla="*/ 120 h 950"/>
                    <a:gd name="T82" fmla="*/ 1243 w 5427"/>
                    <a:gd name="T83" fmla="*/ 135 h 950"/>
                    <a:gd name="T84" fmla="*/ 1293 w 5427"/>
                    <a:gd name="T85" fmla="*/ 148 h 950"/>
                    <a:gd name="T86" fmla="*/ 1328 w 5427"/>
                    <a:gd name="T87" fmla="*/ 155 h 950"/>
                    <a:gd name="T88" fmla="*/ 1372 w 5427"/>
                    <a:gd name="T89" fmla="*/ 158 h 950"/>
                    <a:gd name="T90" fmla="*/ 1415 w 5427"/>
                    <a:gd name="T91" fmla="*/ 155 h 950"/>
                    <a:gd name="T92" fmla="*/ 1451 w 5427"/>
                    <a:gd name="T93" fmla="*/ 148 h 950"/>
                    <a:gd name="T94" fmla="*/ 1501 w 5427"/>
                    <a:gd name="T95" fmla="*/ 135 h 950"/>
                    <a:gd name="T96" fmla="*/ 1548 w 5427"/>
                    <a:gd name="T97" fmla="*/ 120 h 950"/>
                    <a:gd name="T98" fmla="*/ 1583 w 5427"/>
                    <a:gd name="T99" fmla="*/ 106 h 950"/>
                    <a:gd name="T100" fmla="*/ 1623 w 5427"/>
                    <a:gd name="T101" fmla="*/ 89 h 950"/>
                    <a:gd name="T102" fmla="*/ 1661 w 5427"/>
                    <a:gd name="T103" fmla="*/ 73 h 950"/>
                    <a:gd name="T104" fmla="*/ 1703 w 5427"/>
                    <a:gd name="T105" fmla="*/ 55 h 950"/>
                    <a:gd name="T106" fmla="*/ 1737 w 5427"/>
                    <a:gd name="T107" fmla="*/ 42 h 950"/>
                    <a:gd name="T108" fmla="*/ 1768 w 5427"/>
                    <a:gd name="T109" fmla="*/ 32 h 950"/>
                    <a:gd name="T110" fmla="*/ 1795 w 5427"/>
                    <a:gd name="T111" fmla="*/ 25 h 950"/>
                    <a:gd name="T112" fmla="*/ 1825 w 5427"/>
                    <a:gd name="T113" fmla="*/ 23 h 950"/>
                    <a:gd name="T114" fmla="*/ 1865 w 5427"/>
                    <a:gd name="T115" fmla="*/ 22 h 950"/>
                    <a:gd name="T116" fmla="*/ 2714 w 5427"/>
                    <a:gd name="T117" fmla="*/ 22 h 950"/>
                    <a:gd name="T118" fmla="*/ 2714 w 5427"/>
                    <a:gd name="T119" fmla="*/ 0 h 95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5427" h="950">
                      <a:moveTo>
                        <a:pt x="5427" y="0"/>
                      </a:moveTo>
                      <a:lnTo>
                        <a:pt x="3730" y="0"/>
                      </a:lnTo>
                      <a:lnTo>
                        <a:pt x="3647" y="1"/>
                      </a:lnTo>
                      <a:lnTo>
                        <a:pt x="3589" y="6"/>
                      </a:lnTo>
                      <a:lnTo>
                        <a:pt x="3519" y="22"/>
                      </a:lnTo>
                      <a:lnTo>
                        <a:pt x="3448" y="46"/>
                      </a:lnTo>
                      <a:lnTo>
                        <a:pt x="3372" y="75"/>
                      </a:lnTo>
                      <a:lnTo>
                        <a:pt x="3306" y="104"/>
                      </a:lnTo>
                      <a:lnTo>
                        <a:pt x="3229" y="136"/>
                      </a:lnTo>
                      <a:lnTo>
                        <a:pt x="3149" y="170"/>
                      </a:lnTo>
                      <a:lnTo>
                        <a:pt x="3056" y="206"/>
                      </a:lnTo>
                      <a:lnTo>
                        <a:pt x="2983" y="231"/>
                      </a:lnTo>
                      <a:lnTo>
                        <a:pt x="2915" y="249"/>
                      </a:lnTo>
                      <a:lnTo>
                        <a:pt x="2821" y="265"/>
                      </a:lnTo>
                      <a:lnTo>
                        <a:pt x="2742" y="271"/>
                      </a:lnTo>
                      <a:lnTo>
                        <a:pt x="2664" y="265"/>
                      </a:lnTo>
                      <a:lnTo>
                        <a:pt x="2571" y="249"/>
                      </a:lnTo>
                      <a:lnTo>
                        <a:pt x="2504" y="231"/>
                      </a:lnTo>
                      <a:lnTo>
                        <a:pt x="2431" y="206"/>
                      </a:lnTo>
                      <a:lnTo>
                        <a:pt x="2341" y="170"/>
                      </a:lnTo>
                      <a:lnTo>
                        <a:pt x="2262" y="136"/>
                      </a:lnTo>
                      <a:lnTo>
                        <a:pt x="2185" y="104"/>
                      </a:lnTo>
                      <a:lnTo>
                        <a:pt x="2117" y="74"/>
                      </a:lnTo>
                      <a:lnTo>
                        <a:pt x="2040" y="45"/>
                      </a:lnTo>
                      <a:lnTo>
                        <a:pt x="1957" y="21"/>
                      </a:lnTo>
                      <a:lnTo>
                        <a:pt x="1894" y="6"/>
                      </a:lnTo>
                      <a:lnTo>
                        <a:pt x="1828" y="1"/>
                      </a:lnTo>
                      <a:lnTo>
                        <a:pt x="1" y="1"/>
                      </a:lnTo>
                      <a:lnTo>
                        <a:pt x="0" y="949"/>
                      </a:lnTo>
                      <a:lnTo>
                        <a:pt x="22" y="950"/>
                      </a:lnTo>
                      <a:lnTo>
                        <a:pt x="44" y="906"/>
                      </a:lnTo>
                      <a:lnTo>
                        <a:pt x="44" y="45"/>
                      </a:lnTo>
                      <a:lnTo>
                        <a:pt x="1825" y="45"/>
                      </a:lnTo>
                      <a:lnTo>
                        <a:pt x="1887" y="50"/>
                      </a:lnTo>
                      <a:lnTo>
                        <a:pt x="1959" y="65"/>
                      </a:lnTo>
                      <a:lnTo>
                        <a:pt x="2016" y="84"/>
                      </a:lnTo>
                      <a:lnTo>
                        <a:pt x="2087" y="111"/>
                      </a:lnTo>
                      <a:lnTo>
                        <a:pt x="2169" y="145"/>
                      </a:lnTo>
                      <a:lnTo>
                        <a:pt x="2246" y="178"/>
                      </a:lnTo>
                      <a:lnTo>
                        <a:pt x="2325" y="211"/>
                      </a:lnTo>
                      <a:lnTo>
                        <a:pt x="2394" y="239"/>
                      </a:lnTo>
                      <a:lnTo>
                        <a:pt x="2485" y="270"/>
                      </a:lnTo>
                      <a:lnTo>
                        <a:pt x="2585" y="295"/>
                      </a:lnTo>
                      <a:lnTo>
                        <a:pt x="2655" y="309"/>
                      </a:lnTo>
                      <a:lnTo>
                        <a:pt x="2744" y="315"/>
                      </a:lnTo>
                      <a:lnTo>
                        <a:pt x="2830" y="309"/>
                      </a:lnTo>
                      <a:lnTo>
                        <a:pt x="2901" y="295"/>
                      </a:lnTo>
                      <a:lnTo>
                        <a:pt x="3002" y="270"/>
                      </a:lnTo>
                      <a:lnTo>
                        <a:pt x="3095" y="239"/>
                      </a:lnTo>
                      <a:lnTo>
                        <a:pt x="3165" y="211"/>
                      </a:lnTo>
                      <a:lnTo>
                        <a:pt x="3245" y="178"/>
                      </a:lnTo>
                      <a:lnTo>
                        <a:pt x="3322" y="145"/>
                      </a:lnTo>
                      <a:lnTo>
                        <a:pt x="3406" y="110"/>
                      </a:lnTo>
                      <a:lnTo>
                        <a:pt x="3473" y="83"/>
                      </a:lnTo>
                      <a:lnTo>
                        <a:pt x="3535" y="64"/>
                      </a:lnTo>
                      <a:lnTo>
                        <a:pt x="3589" y="50"/>
                      </a:lnTo>
                      <a:lnTo>
                        <a:pt x="3649" y="45"/>
                      </a:lnTo>
                      <a:lnTo>
                        <a:pt x="3730" y="44"/>
                      </a:lnTo>
                      <a:lnTo>
                        <a:pt x="5427" y="44"/>
                      </a:lnTo>
                      <a:lnTo>
                        <a:pt x="542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</p:grpSp>
          <p:grpSp>
            <p:nvGrpSpPr>
              <p:cNvPr id="14" name="Group 281">
                <a:extLst>
                  <a:ext uri="{FF2B5EF4-FFF2-40B4-BE49-F238E27FC236}">
                    <a16:creationId xmlns:a16="http://schemas.microsoft.com/office/drawing/2014/main" id="{3A5B1630-E5AB-6809-BD46-FDA7D04C80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93" y="3072"/>
                <a:ext cx="342" cy="241"/>
                <a:chOff x="1656" y="1924"/>
                <a:chExt cx="929" cy="657"/>
              </a:xfrm>
            </p:grpSpPr>
            <p:sp>
              <p:nvSpPr>
                <p:cNvPr id="50" name="Freeform 282">
                  <a:extLst>
                    <a:ext uri="{FF2B5EF4-FFF2-40B4-BE49-F238E27FC236}">
                      <a16:creationId xmlns:a16="http://schemas.microsoft.com/office/drawing/2014/main" id="{2EF3A169-CCC5-A8E2-3C88-4C137F7010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7" y="1935"/>
                  <a:ext cx="907" cy="636"/>
                </a:xfrm>
                <a:custGeom>
                  <a:avLst/>
                  <a:gdLst>
                    <a:gd name="T0" fmla="*/ 1 w 1814"/>
                    <a:gd name="T1" fmla="*/ 636 h 1271"/>
                    <a:gd name="T2" fmla="*/ 0 w 1814"/>
                    <a:gd name="T3" fmla="*/ 0 h 1271"/>
                    <a:gd name="T4" fmla="*/ 137 w 1814"/>
                    <a:gd name="T5" fmla="*/ 1 h 1271"/>
                    <a:gd name="T6" fmla="*/ 137 w 1814"/>
                    <a:gd name="T7" fmla="*/ 95 h 1271"/>
                    <a:gd name="T8" fmla="*/ 907 w 1814"/>
                    <a:gd name="T9" fmla="*/ 95 h 1271"/>
                    <a:gd name="T10" fmla="*/ 907 w 1814"/>
                    <a:gd name="T11" fmla="*/ 541 h 1271"/>
                    <a:gd name="T12" fmla="*/ 137 w 1814"/>
                    <a:gd name="T13" fmla="*/ 541 h 1271"/>
                    <a:gd name="T14" fmla="*/ 137 w 1814"/>
                    <a:gd name="T15" fmla="*/ 636 h 1271"/>
                    <a:gd name="T16" fmla="*/ 1 w 1814"/>
                    <a:gd name="T17" fmla="*/ 636 h 1271"/>
                    <a:gd name="T18" fmla="*/ 1 w 1814"/>
                    <a:gd name="T19" fmla="*/ 636 h 127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814" h="1271">
                      <a:moveTo>
                        <a:pt x="1" y="1271"/>
                      </a:moveTo>
                      <a:lnTo>
                        <a:pt x="0" y="0"/>
                      </a:lnTo>
                      <a:lnTo>
                        <a:pt x="274" y="1"/>
                      </a:lnTo>
                      <a:lnTo>
                        <a:pt x="274" y="190"/>
                      </a:lnTo>
                      <a:lnTo>
                        <a:pt x="1814" y="190"/>
                      </a:lnTo>
                      <a:lnTo>
                        <a:pt x="1814" y="1082"/>
                      </a:lnTo>
                      <a:lnTo>
                        <a:pt x="274" y="1082"/>
                      </a:lnTo>
                      <a:lnTo>
                        <a:pt x="274" y="1271"/>
                      </a:lnTo>
                      <a:lnTo>
                        <a:pt x="1" y="1271"/>
                      </a:lnTo>
                      <a:close/>
                    </a:path>
                  </a:pathLst>
                </a:custGeom>
                <a:solidFill>
                  <a:srgbClr val="CC66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51" name="Freeform 283">
                  <a:extLst>
                    <a:ext uri="{FF2B5EF4-FFF2-40B4-BE49-F238E27FC236}">
                      <a16:creationId xmlns:a16="http://schemas.microsoft.com/office/drawing/2014/main" id="{45C66A60-F6FB-5597-3586-4656A91CBE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6" y="1924"/>
                  <a:ext cx="158" cy="647"/>
                </a:xfrm>
                <a:custGeom>
                  <a:avLst/>
                  <a:gdLst>
                    <a:gd name="T0" fmla="*/ 0 w 317"/>
                    <a:gd name="T1" fmla="*/ 647 h 1293"/>
                    <a:gd name="T2" fmla="*/ 22 w 317"/>
                    <a:gd name="T3" fmla="*/ 647 h 1293"/>
                    <a:gd name="T4" fmla="*/ 21 w 317"/>
                    <a:gd name="T5" fmla="*/ 22 h 1293"/>
                    <a:gd name="T6" fmla="*/ 137 w 317"/>
                    <a:gd name="T7" fmla="*/ 23 h 1293"/>
                    <a:gd name="T8" fmla="*/ 158 w 317"/>
                    <a:gd name="T9" fmla="*/ 1 h 1293"/>
                    <a:gd name="T10" fmla="*/ 0 w 317"/>
                    <a:gd name="T11" fmla="*/ 0 h 1293"/>
                    <a:gd name="T12" fmla="*/ 0 w 317"/>
                    <a:gd name="T13" fmla="*/ 647 h 129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17" h="1293">
                      <a:moveTo>
                        <a:pt x="1" y="1293"/>
                      </a:moveTo>
                      <a:lnTo>
                        <a:pt x="45" y="1293"/>
                      </a:lnTo>
                      <a:lnTo>
                        <a:pt x="43" y="44"/>
                      </a:lnTo>
                      <a:lnTo>
                        <a:pt x="274" y="45"/>
                      </a:lnTo>
                      <a:lnTo>
                        <a:pt x="317" y="1"/>
                      </a:lnTo>
                      <a:lnTo>
                        <a:pt x="0" y="0"/>
                      </a:lnTo>
                      <a:lnTo>
                        <a:pt x="1" y="12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52" name="Freeform 284">
                  <a:extLst>
                    <a:ext uri="{FF2B5EF4-FFF2-40B4-BE49-F238E27FC236}">
                      <a16:creationId xmlns:a16="http://schemas.microsoft.com/office/drawing/2014/main" id="{C57C3A3A-A080-B30B-AAFE-5BBE737303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3" y="1925"/>
                  <a:ext cx="792" cy="561"/>
                </a:xfrm>
                <a:custGeom>
                  <a:avLst/>
                  <a:gdLst>
                    <a:gd name="T0" fmla="*/ 0 w 1584"/>
                    <a:gd name="T1" fmla="*/ 22 h 1124"/>
                    <a:gd name="T2" fmla="*/ 0 w 1584"/>
                    <a:gd name="T3" fmla="*/ 116 h 1124"/>
                    <a:gd name="T4" fmla="*/ 771 w 1584"/>
                    <a:gd name="T5" fmla="*/ 116 h 1124"/>
                    <a:gd name="T6" fmla="*/ 771 w 1584"/>
                    <a:gd name="T7" fmla="*/ 540 h 1124"/>
                    <a:gd name="T8" fmla="*/ 792 w 1584"/>
                    <a:gd name="T9" fmla="*/ 561 h 1124"/>
                    <a:gd name="T10" fmla="*/ 792 w 1584"/>
                    <a:gd name="T11" fmla="*/ 94 h 1124"/>
                    <a:gd name="T12" fmla="*/ 22 w 1584"/>
                    <a:gd name="T13" fmla="*/ 94 h 1124"/>
                    <a:gd name="T14" fmla="*/ 22 w 1584"/>
                    <a:gd name="T15" fmla="*/ 0 h 1124"/>
                    <a:gd name="T16" fmla="*/ 0 w 1584"/>
                    <a:gd name="T17" fmla="*/ 22 h 1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584" h="1124">
                      <a:moveTo>
                        <a:pt x="0" y="44"/>
                      </a:moveTo>
                      <a:lnTo>
                        <a:pt x="0" y="232"/>
                      </a:lnTo>
                      <a:lnTo>
                        <a:pt x="1541" y="233"/>
                      </a:lnTo>
                      <a:lnTo>
                        <a:pt x="1541" y="1081"/>
                      </a:lnTo>
                      <a:lnTo>
                        <a:pt x="1584" y="1124"/>
                      </a:lnTo>
                      <a:lnTo>
                        <a:pt x="1583" y="189"/>
                      </a:lnTo>
                      <a:lnTo>
                        <a:pt x="44" y="189"/>
                      </a:lnTo>
                      <a:lnTo>
                        <a:pt x="43" y="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53" name="Freeform 285">
                  <a:extLst>
                    <a:ext uri="{FF2B5EF4-FFF2-40B4-BE49-F238E27FC236}">
                      <a16:creationId xmlns:a16="http://schemas.microsoft.com/office/drawing/2014/main" id="{64FADEDF-5938-755A-36A3-14A09BB42C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6" y="2465"/>
                  <a:ext cx="929" cy="116"/>
                </a:xfrm>
                <a:custGeom>
                  <a:avLst/>
                  <a:gdLst>
                    <a:gd name="T0" fmla="*/ 907 w 1857"/>
                    <a:gd name="T1" fmla="*/ 0 h 233"/>
                    <a:gd name="T2" fmla="*/ 137 w 1857"/>
                    <a:gd name="T3" fmla="*/ 0 h 233"/>
                    <a:gd name="T4" fmla="*/ 137 w 1857"/>
                    <a:gd name="T5" fmla="*/ 94 h 233"/>
                    <a:gd name="T6" fmla="*/ 21 w 1857"/>
                    <a:gd name="T7" fmla="*/ 94 h 233"/>
                    <a:gd name="T8" fmla="*/ 0 w 1857"/>
                    <a:gd name="T9" fmla="*/ 105 h 233"/>
                    <a:gd name="T10" fmla="*/ 1 w 1857"/>
                    <a:gd name="T11" fmla="*/ 116 h 233"/>
                    <a:gd name="T12" fmla="*/ 159 w 1857"/>
                    <a:gd name="T13" fmla="*/ 116 h 233"/>
                    <a:gd name="T14" fmla="*/ 159 w 1857"/>
                    <a:gd name="T15" fmla="*/ 22 h 233"/>
                    <a:gd name="T16" fmla="*/ 929 w 1857"/>
                    <a:gd name="T17" fmla="*/ 21 h 233"/>
                    <a:gd name="T18" fmla="*/ 907 w 1857"/>
                    <a:gd name="T19" fmla="*/ 0 h 23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857" h="233">
                      <a:moveTo>
                        <a:pt x="1814" y="0"/>
                      </a:moveTo>
                      <a:lnTo>
                        <a:pt x="274" y="0"/>
                      </a:lnTo>
                      <a:lnTo>
                        <a:pt x="273" y="189"/>
                      </a:lnTo>
                      <a:lnTo>
                        <a:pt x="42" y="189"/>
                      </a:lnTo>
                      <a:lnTo>
                        <a:pt x="0" y="211"/>
                      </a:lnTo>
                      <a:lnTo>
                        <a:pt x="1" y="233"/>
                      </a:lnTo>
                      <a:lnTo>
                        <a:pt x="317" y="232"/>
                      </a:lnTo>
                      <a:lnTo>
                        <a:pt x="317" y="44"/>
                      </a:lnTo>
                      <a:lnTo>
                        <a:pt x="1857" y="43"/>
                      </a:lnTo>
                      <a:lnTo>
                        <a:pt x="18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54" name="Freeform 286">
                  <a:extLst>
                    <a:ext uri="{FF2B5EF4-FFF2-40B4-BE49-F238E27FC236}">
                      <a16:creationId xmlns:a16="http://schemas.microsoft.com/office/drawing/2014/main" id="{B55009B7-2BF1-DCB8-B353-78A6FB3924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7" y="2189"/>
                  <a:ext cx="907" cy="136"/>
                </a:xfrm>
                <a:custGeom>
                  <a:avLst/>
                  <a:gdLst>
                    <a:gd name="T0" fmla="*/ 0 w 1814"/>
                    <a:gd name="T1" fmla="*/ 136 h 272"/>
                    <a:gd name="T2" fmla="*/ 907 w 1814"/>
                    <a:gd name="T3" fmla="*/ 136 h 272"/>
                    <a:gd name="T4" fmla="*/ 907 w 1814"/>
                    <a:gd name="T5" fmla="*/ 0 h 272"/>
                    <a:gd name="T6" fmla="*/ 0 w 1814"/>
                    <a:gd name="T7" fmla="*/ 0 h 272"/>
                    <a:gd name="T8" fmla="*/ 0 w 1814"/>
                    <a:gd name="T9" fmla="*/ 136 h 272"/>
                    <a:gd name="T10" fmla="*/ 0 w 1814"/>
                    <a:gd name="T11" fmla="*/ 136 h 27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814" h="272">
                      <a:moveTo>
                        <a:pt x="0" y="272"/>
                      </a:moveTo>
                      <a:lnTo>
                        <a:pt x="1814" y="272"/>
                      </a:lnTo>
                      <a:lnTo>
                        <a:pt x="1814" y="0"/>
                      </a:lnTo>
                      <a:lnTo>
                        <a:pt x="0" y="0"/>
                      </a:lnTo>
                      <a:lnTo>
                        <a:pt x="0" y="2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55" name="Freeform 287">
                  <a:extLst>
                    <a:ext uri="{FF2B5EF4-FFF2-40B4-BE49-F238E27FC236}">
                      <a16:creationId xmlns:a16="http://schemas.microsoft.com/office/drawing/2014/main" id="{A9AAF07E-1DC3-90D8-6096-FBF73F1737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7" y="2179"/>
                  <a:ext cx="918" cy="157"/>
                </a:xfrm>
                <a:custGeom>
                  <a:avLst/>
                  <a:gdLst>
                    <a:gd name="T0" fmla="*/ 0 w 1836"/>
                    <a:gd name="T1" fmla="*/ 135 h 314"/>
                    <a:gd name="T2" fmla="*/ 0 w 1836"/>
                    <a:gd name="T3" fmla="*/ 157 h 314"/>
                    <a:gd name="T4" fmla="*/ 918 w 1836"/>
                    <a:gd name="T5" fmla="*/ 157 h 314"/>
                    <a:gd name="T6" fmla="*/ 918 w 1836"/>
                    <a:gd name="T7" fmla="*/ 0 h 314"/>
                    <a:gd name="T8" fmla="*/ 897 w 1836"/>
                    <a:gd name="T9" fmla="*/ 21 h 314"/>
                    <a:gd name="T10" fmla="*/ 897 w 1836"/>
                    <a:gd name="T11" fmla="*/ 135 h 314"/>
                    <a:gd name="T12" fmla="*/ 0 w 1836"/>
                    <a:gd name="T13" fmla="*/ 135 h 3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836" h="314">
                      <a:moveTo>
                        <a:pt x="0" y="270"/>
                      </a:moveTo>
                      <a:lnTo>
                        <a:pt x="0" y="314"/>
                      </a:lnTo>
                      <a:lnTo>
                        <a:pt x="1835" y="314"/>
                      </a:lnTo>
                      <a:lnTo>
                        <a:pt x="1836" y="0"/>
                      </a:lnTo>
                      <a:lnTo>
                        <a:pt x="1793" y="42"/>
                      </a:lnTo>
                      <a:lnTo>
                        <a:pt x="1793" y="270"/>
                      </a:lnTo>
                      <a:lnTo>
                        <a:pt x="0" y="2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56" name="Freeform 288">
                  <a:extLst>
                    <a:ext uri="{FF2B5EF4-FFF2-40B4-BE49-F238E27FC236}">
                      <a16:creationId xmlns:a16="http://schemas.microsoft.com/office/drawing/2014/main" id="{67117C20-B56F-3294-8F34-86631DC4F9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6" y="2178"/>
                  <a:ext cx="929" cy="158"/>
                </a:xfrm>
                <a:custGeom>
                  <a:avLst/>
                  <a:gdLst>
                    <a:gd name="T0" fmla="*/ 929 w 1858"/>
                    <a:gd name="T1" fmla="*/ 1 h 316"/>
                    <a:gd name="T2" fmla="*/ 1 w 1858"/>
                    <a:gd name="T3" fmla="*/ 0 h 316"/>
                    <a:gd name="T4" fmla="*/ 0 w 1858"/>
                    <a:gd name="T5" fmla="*/ 158 h 316"/>
                    <a:gd name="T6" fmla="*/ 11 w 1858"/>
                    <a:gd name="T7" fmla="*/ 158 h 316"/>
                    <a:gd name="T8" fmla="*/ 22 w 1858"/>
                    <a:gd name="T9" fmla="*/ 136 h 316"/>
                    <a:gd name="T10" fmla="*/ 22 w 1858"/>
                    <a:gd name="T11" fmla="*/ 22 h 316"/>
                    <a:gd name="T12" fmla="*/ 908 w 1858"/>
                    <a:gd name="T13" fmla="*/ 22 h 316"/>
                    <a:gd name="T14" fmla="*/ 929 w 1858"/>
                    <a:gd name="T15" fmla="*/ 1 h 3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858" h="316">
                      <a:moveTo>
                        <a:pt x="1858" y="2"/>
                      </a:moveTo>
                      <a:lnTo>
                        <a:pt x="1" y="0"/>
                      </a:lnTo>
                      <a:lnTo>
                        <a:pt x="0" y="315"/>
                      </a:lnTo>
                      <a:lnTo>
                        <a:pt x="22" y="316"/>
                      </a:lnTo>
                      <a:lnTo>
                        <a:pt x="43" y="272"/>
                      </a:lnTo>
                      <a:lnTo>
                        <a:pt x="43" y="44"/>
                      </a:lnTo>
                      <a:lnTo>
                        <a:pt x="1815" y="44"/>
                      </a:lnTo>
                      <a:lnTo>
                        <a:pt x="1858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</p:grpSp>
          <p:grpSp>
            <p:nvGrpSpPr>
              <p:cNvPr id="15" name="Group 289">
                <a:extLst>
                  <a:ext uri="{FF2B5EF4-FFF2-40B4-BE49-F238E27FC236}">
                    <a16:creationId xmlns:a16="http://schemas.microsoft.com/office/drawing/2014/main" id="{FF96977D-EFEB-7BDC-BAC5-4C40FF1367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63" y="3072"/>
                <a:ext cx="341" cy="241"/>
                <a:chOff x="4837" y="1925"/>
                <a:chExt cx="927" cy="656"/>
              </a:xfrm>
            </p:grpSpPr>
            <p:sp>
              <p:nvSpPr>
                <p:cNvPr id="43" name="Freeform 290">
                  <a:extLst>
                    <a:ext uri="{FF2B5EF4-FFF2-40B4-BE49-F238E27FC236}">
                      <a16:creationId xmlns:a16="http://schemas.microsoft.com/office/drawing/2014/main" id="{501A8465-A7D2-592B-1D7C-4B036101D6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8" y="1936"/>
                  <a:ext cx="905" cy="635"/>
                </a:xfrm>
                <a:custGeom>
                  <a:avLst/>
                  <a:gdLst>
                    <a:gd name="T0" fmla="*/ 905 w 1810"/>
                    <a:gd name="T1" fmla="*/ 634 h 1270"/>
                    <a:gd name="T2" fmla="*/ 905 w 1810"/>
                    <a:gd name="T3" fmla="*/ 0 h 1270"/>
                    <a:gd name="T4" fmla="*/ 769 w 1810"/>
                    <a:gd name="T5" fmla="*/ 0 h 1270"/>
                    <a:gd name="T6" fmla="*/ 769 w 1810"/>
                    <a:gd name="T7" fmla="*/ 95 h 1270"/>
                    <a:gd name="T8" fmla="*/ 0 w 1810"/>
                    <a:gd name="T9" fmla="*/ 95 h 1270"/>
                    <a:gd name="T10" fmla="*/ 0 w 1810"/>
                    <a:gd name="T11" fmla="*/ 542 h 1270"/>
                    <a:gd name="T12" fmla="*/ 769 w 1810"/>
                    <a:gd name="T13" fmla="*/ 541 h 1270"/>
                    <a:gd name="T14" fmla="*/ 769 w 1810"/>
                    <a:gd name="T15" fmla="*/ 635 h 1270"/>
                    <a:gd name="T16" fmla="*/ 905 w 1810"/>
                    <a:gd name="T17" fmla="*/ 634 h 1270"/>
                    <a:gd name="T18" fmla="*/ 905 w 1810"/>
                    <a:gd name="T19" fmla="*/ 634 h 127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810" h="1270">
                      <a:moveTo>
                        <a:pt x="1809" y="1268"/>
                      </a:moveTo>
                      <a:lnTo>
                        <a:pt x="1810" y="0"/>
                      </a:lnTo>
                      <a:lnTo>
                        <a:pt x="1538" y="0"/>
                      </a:lnTo>
                      <a:lnTo>
                        <a:pt x="1538" y="189"/>
                      </a:lnTo>
                      <a:lnTo>
                        <a:pt x="0" y="189"/>
                      </a:lnTo>
                      <a:lnTo>
                        <a:pt x="0" y="1083"/>
                      </a:lnTo>
                      <a:lnTo>
                        <a:pt x="1538" y="1082"/>
                      </a:lnTo>
                      <a:lnTo>
                        <a:pt x="1538" y="1270"/>
                      </a:lnTo>
                      <a:lnTo>
                        <a:pt x="1809" y="1268"/>
                      </a:lnTo>
                      <a:close/>
                    </a:path>
                  </a:pathLst>
                </a:custGeom>
                <a:solidFill>
                  <a:srgbClr val="CC66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44" name="Freeform 291">
                  <a:extLst>
                    <a:ext uri="{FF2B5EF4-FFF2-40B4-BE49-F238E27FC236}">
                      <a16:creationId xmlns:a16="http://schemas.microsoft.com/office/drawing/2014/main" id="{F750EF5E-95BE-4E82-1C0D-AA15B8A824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07" y="1925"/>
                  <a:ext cx="157" cy="644"/>
                </a:xfrm>
                <a:custGeom>
                  <a:avLst/>
                  <a:gdLst>
                    <a:gd name="T0" fmla="*/ 135 w 315"/>
                    <a:gd name="T1" fmla="*/ 644 h 1290"/>
                    <a:gd name="T2" fmla="*/ 157 w 315"/>
                    <a:gd name="T3" fmla="*/ 644 h 1290"/>
                    <a:gd name="T4" fmla="*/ 157 w 315"/>
                    <a:gd name="T5" fmla="*/ 1 h 1290"/>
                    <a:gd name="T6" fmla="*/ 0 w 315"/>
                    <a:gd name="T7" fmla="*/ 0 h 1290"/>
                    <a:gd name="T8" fmla="*/ 21 w 315"/>
                    <a:gd name="T9" fmla="*/ 22 h 1290"/>
                    <a:gd name="T10" fmla="*/ 135 w 315"/>
                    <a:gd name="T11" fmla="*/ 22 h 1290"/>
                    <a:gd name="T12" fmla="*/ 135 w 315"/>
                    <a:gd name="T13" fmla="*/ 644 h 12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15" h="1290">
                      <a:moveTo>
                        <a:pt x="270" y="1290"/>
                      </a:moveTo>
                      <a:lnTo>
                        <a:pt x="314" y="1290"/>
                      </a:lnTo>
                      <a:lnTo>
                        <a:pt x="315" y="2"/>
                      </a:lnTo>
                      <a:lnTo>
                        <a:pt x="0" y="0"/>
                      </a:lnTo>
                      <a:lnTo>
                        <a:pt x="43" y="44"/>
                      </a:lnTo>
                      <a:lnTo>
                        <a:pt x="271" y="44"/>
                      </a:lnTo>
                      <a:lnTo>
                        <a:pt x="270" y="12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45" name="Freeform 292">
                  <a:extLst>
                    <a:ext uri="{FF2B5EF4-FFF2-40B4-BE49-F238E27FC236}">
                      <a16:creationId xmlns:a16="http://schemas.microsoft.com/office/drawing/2014/main" id="{7E3A52E5-36B0-1EE4-F5DA-C46CE21C3F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7" y="1925"/>
                  <a:ext cx="791" cy="563"/>
                </a:xfrm>
                <a:custGeom>
                  <a:avLst/>
                  <a:gdLst>
                    <a:gd name="T0" fmla="*/ 770 w 1582"/>
                    <a:gd name="T1" fmla="*/ 0 h 1127"/>
                    <a:gd name="T2" fmla="*/ 769 w 1582"/>
                    <a:gd name="T3" fmla="*/ 94 h 1127"/>
                    <a:gd name="T4" fmla="*/ 1 w 1582"/>
                    <a:gd name="T5" fmla="*/ 94 h 1127"/>
                    <a:gd name="T6" fmla="*/ 0 w 1582"/>
                    <a:gd name="T7" fmla="*/ 563 h 1127"/>
                    <a:gd name="T8" fmla="*/ 22 w 1582"/>
                    <a:gd name="T9" fmla="*/ 542 h 1127"/>
                    <a:gd name="T10" fmla="*/ 22 w 1582"/>
                    <a:gd name="T11" fmla="*/ 116 h 1127"/>
                    <a:gd name="T12" fmla="*/ 791 w 1582"/>
                    <a:gd name="T13" fmla="*/ 116 h 1127"/>
                    <a:gd name="T14" fmla="*/ 791 w 1582"/>
                    <a:gd name="T15" fmla="*/ 22 h 1127"/>
                    <a:gd name="T16" fmla="*/ 770 w 1582"/>
                    <a:gd name="T17" fmla="*/ 0 h 11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582" h="1127">
                      <a:moveTo>
                        <a:pt x="1539" y="0"/>
                      </a:moveTo>
                      <a:lnTo>
                        <a:pt x="1538" y="189"/>
                      </a:lnTo>
                      <a:lnTo>
                        <a:pt x="1" y="189"/>
                      </a:lnTo>
                      <a:lnTo>
                        <a:pt x="0" y="1127"/>
                      </a:lnTo>
                      <a:lnTo>
                        <a:pt x="43" y="1084"/>
                      </a:lnTo>
                      <a:lnTo>
                        <a:pt x="43" y="233"/>
                      </a:lnTo>
                      <a:lnTo>
                        <a:pt x="1582" y="232"/>
                      </a:lnTo>
                      <a:lnTo>
                        <a:pt x="1582" y="44"/>
                      </a:lnTo>
                      <a:lnTo>
                        <a:pt x="153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46" name="Freeform 293">
                  <a:extLst>
                    <a:ext uri="{FF2B5EF4-FFF2-40B4-BE49-F238E27FC236}">
                      <a16:creationId xmlns:a16="http://schemas.microsoft.com/office/drawing/2014/main" id="{571735F5-5B0E-0B9A-7B07-6E7139DAE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7" y="2466"/>
                  <a:ext cx="926" cy="115"/>
                </a:xfrm>
                <a:custGeom>
                  <a:avLst/>
                  <a:gdLst>
                    <a:gd name="T0" fmla="*/ 0 w 1853"/>
                    <a:gd name="T1" fmla="*/ 22 h 232"/>
                    <a:gd name="T2" fmla="*/ 769 w 1853"/>
                    <a:gd name="T3" fmla="*/ 22 h 232"/>
                    <a:gd name="T4" fmla="*/ 769 w 1853"/>
                    <a:gd name="T5" fmla="*/ 115 h 232"/>
                    <a:gd name="T6" fmla="*/ 925 w 1853"/>
                    <a:gd name="T7" fmla="*/ 114 h 232"/>
                    <a:gd name="T8" fmla="*/ 926 w 1853"/>
                    <a:gd name="T9" fmla="*/ 103 h 232"/>
                    <a:gd name="T10" fmla="*/ 905 w 1853"/>
                    <a:gd name="T11" fmla="*/ 92 h 232"/>
                    <a:gd name="T12" fmla="*/ 791 w 1853"/>
                    <a:gd name="T13" fmla="*/ 93 h 232"/>
                    <a:gd name="T14" fmla="*/ 790 w 1853"/>
                    <a:gd name="T15" fmla="*/ 0 h 232"/>
                    <a:gd name="T16" fmla="*/ 21 w 1853"/>
                    <a:gd name="T17" fmla="*/ 1 h 232"/>
                    <a:gd name="T18" fmla="*/ 0 w 1853"/>
                    <a:gd name="T19" fmla="*/ 22 h 2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853" h="232">
                      <a:moveTo>
                        <a:pt x="0" y="45"/>
                      </a:moveTo>
                      <a:lnTo>
                        <a:pt x="1538" y="44"/>
                      </a:lnTo>
                      <a:lnTo>
                        <a:pt x="1538" y="232"/>
                      </a:lnTo>
                      <a:lnTo>
                        <a:pt x="1851" y="230"/>
                      </a:lnTo>
                      <a:lnTo>
                        <a:pt x="1853" y="208"/>
                      </a:lnTo>
                      <a:lnTo>
                        <a:pt x="1810" y="186"/>
                      </a:lnTo>
                      <a:lnTo>
                        <a:pt x="1582" y="188"/>
                      </a:lnTo>
                      <a:lnTo>
                        <a:pt x="1581" y="0"/>
                      </a:lnTo>
                      <a:lnTo>
                        <a:pt x="43" y="2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47" name="Freeform 294">
                  <a:extLst>
                    <a:ext uri="{FF2B5EF4-FFF2-40B4-BE49-F238E27FC236}">
                      <a16:creationId xmlns:a16="http://schemas.microsoft.com/office/drawing/2014/main" id="{3C101BB8-2FEA-AC53-164C-D44749EBEB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8" y="2189"/>
                  <a:ext cx="905" cy="136"/>
                </a:xfrm>
                <a:custGeom>
                  <a:avLst/>
                  <a:gdLst>
                    <a:gd name="T0" fmla="*/ 0 w 1811"/>
                    <a:gd name="T1" fmla="*/ 136 h 272"/>
                    <a:gd name="T2" fmla="*/ 904 w 1811"/>
                    <a:gd name="T3" fmla="*/ 136 h 272"/>
                    <a:gd name="T4" fmla="*/ 905 w 1811"/>
                    <a:gd name="T5" fmla="*/ 0 h 272"/>
                    <a:gd name="T6" fmla="*/ 0 w 1811"/>
                    <a:gd name="T7" fmla="*/ 0 h 272"/>
                    <a:gd name="T8" fmla="*/ 0 w 1811"/>
                    <a:gd name="T9" fmla="*/ 136 h 272"/>
                    <a:gd name="T10" fmla="*/ 0 w 1811"/>
                    <a:gd name="T11" fmla="*/ 136 h 27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811" h="272">
                      <a:moveTo>
                        <a:pt x="0" y="272"/>
                      </a:moveTo>
                      <a:lnTo>
                        <a:pt x="1809" y="272"/>
                      </a:lnTo>
                      <a:lnTo>
                        <a:pt x="1811" y="0"/>
                      </a:lnTo>
                      <a:lnTo>
                        <a:pt x="0" y="0"/>
                      </a:lnTo>
                      <a:lnTo>
                        <a:pt x="0" y="2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48" name="Freeform 295">
                  <a:extLst>
                    <a:ext uri="{FF2B5EF4-FFF2-40B4-BE49-F238E27FC236}">
                      <a16:creationId xmlns:a16="http://schemas.microsoft.com/office/drawing/2014/main" id="{CFFE9AF2-7050-82C0-7FF2-F74435CC61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8" y="2179"/>
                  <a:ext cx="916" cy="157"/>
                </a:xfrm>
                <a:custGeom>
                  <a:avLst/>
                  <a:gdLst>
                    <a:gd name="T0" fmla="*/ 0 w 1833"/>
                    <a:gd name="T1" fmla="*/ 135 h 314"/>
                    <a:gd name="T2" fmla="*/ 0 w 1833"/>
                    <a:gd name="T3" fmla="*/ 157 h 314"/>
                    <a:gd name="T4" fmla="*/ 914 w 1833"/>
                    <a:gd name="T5" fmla="*/ 157 h 314"/>
                    <a:gd name="T6" fmla="*/ 916 w 1833"/>
                    <a:gd name="T7" fmla="*/ 0 h 314"/>
                    <a:gd name="T8" fmla="*/ 894 w 1833"/>
                    <a:gd name="T9" fmla="*/ 21 h 314"/>
                    <a:gd name="T10" fmla="*/ 894 w 1833"/>
                    <a:gd name="T11" fmla="*/ 135 h 314"/>
                    <a:gd name="T12" fmla="*/ 0 w 1833"/>
                    <a:gd name="T13" fmla="*/ 135 h 3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833" h="314">
                      <a:moveTo>
                        <a:pt x="0" y="270"/>
                      </a:moveTo>
                      <a:lnTo>
                        <a:pt x="0" y="314"/>
                      </a:lnTo>
                      <a:lnTo>
                        <a:pt x="1829" y="314"/>
                      </a:lnTo>
                      <a:lnTo>
                        <a:pt x="1833" y="0"/>
                      </a:lnTo>
                      <a:lnTo>
                        <a:pt x="1789" y="42"/>
                      </a:lnTo>
                      <a:lnTo>
                        <a:pt x="1788" y="270"/>
                      </a:lnTo>
                      <a:lnTo>
                        <a:pt x="0" y="2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49" name="Freeform 296">
                  <a:extLst>
                    <a:ext uri="{FF2B5EF4-FFF2-40B4-BE49-F238E27FC236}">
                      <a16:creationId xmlns:a16="http://schemas.microsoft.com/office/drawing/2014/main" id="{5004E227-7A88-6641-62FE-BD10C891A7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7" y="2178"/>
                  <a:ext cx="927" cy="158"/>
                </a:xfrm>
                <a:custGeom>
                  <a:avLst/>
                  <a:gdLst>
                    <a:gd name="T0" fmla="*/ 927 w 1855"/>
                    <a:gd name="T1" fmla="*/ 1 h 316"/>
                    <a:gd name="T2" fmla="*/ 0 w 1855"/>
                    <a:gd name="T3" fmla="*/ 0 h 316"/>
                    <a:gd name="T4" fmla="*/ 0 w 1855"/>
                    <a:gd name="T5" fmla="*/ 158 h 316"/>
                    <a:gd name="T6" fmla="*/ 11 w 1855"/>
                    <a:gd name="T7" fmla="*/ 158 h 316"/>
                    <a:gd name="T8" fmla="*/ 21 w 1855"/>
                    <a:gd name="T9" fmla="*/ 136 h 316"/>
                    <a:gd name="T10" fmla="*/ 21 w 1855"/>
                    <a:gd name="T11" fmla="*/ 22 h 316"/>
                    <a:gd name="T12" fmla="*/ 905 w 1855"/>
                    <a:gd name="T13" fmla="*/ 22 h 316"/>
                    <a:gd name="T14" fmla="*/ 927 w 1855"/>
                    <a:gd name="T15" fmla="*/ 1 h 3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855" h="316">
                      <a:moveTo>
                        <a:pt x="1855" y="2"/>
                      </a:moveTo>
                      <a:lnTo>
                        <a:pt x="1" y="0"/>
                      </a:lnTo>
                      <a:lnTo>
                        <a:pt x="0" y="315"/>
                      </a:lnTo>
                      <a:lnTo>
                        <a:pt x="22" y="316"/>
                      </a:lnTo>
                      <a:lnTo>
                        <a:pt x="43" y="272"/>
                      </a:lnTo>
                      <a:lnTo>
                        <a:pt x="43" y="44"/>
                      </a:lnTo>
                      <a:lnTo>
                        <a:pt x="1811" y="44"/>
                      </a:lnTo>
                      <a:lnTo>
                        <a:pt x="1855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</p:grpSp>
          <p:sp>
            <p:nvSpPr>
              <p:cNvPr id="16" name="Text Box 297">
                <a:extLst>
                  <a:ext uri="{FF2B5EF4-FFF2-40B4-BE49-F238E27FC236}">
                    <a16:creationId xmlns:a16="http://schemas.microsoft.com/office/drawing/2014/main" id="{CE3BB940-AE58-FBBB-E875-8D3B6D7113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9" y="2611"/>
                <a:ext cx="222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/>
                <a:r>
                  <a:rPr lang="en-US" altLang="cs-CZ" sz="1800" b="1">
                    <a:solidFill>
                      <a:srgbClr val="660033"/>
                    </a:solidFill>
                    <a:latin typeface="+mn-lt"/>
                  </a:rPr>
                  <a:t>f</a:t>
                </a:r>
              </a:p>
            </p:txBody>
          </p:sp>
          <p:sp>
            <p:nvSpPr>
              <p:cNvPr id="17" name="Oval 298">
                <a:extLst>
                  <a:ext uri="{FF2B5EF4-FFF2-40B4-BE49-F238E27FC236}">
                    <a16:creationId xmlns:a16="http://schemas.microsoft.com/office/drawing/2014/main" id="{FBD28312-6B53-F371-88DD-5D2E88F53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2630"/>
                <a:ext cx="222" cy="2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/>
                <a:endParaRPr lang="cs-CZ" altLang="cs-CZ" sz="1800" b="1">
                  <a:solidFill>
                    <a:srgbClr val="660033"/>
                  </a:solidFill>
                  <a:latin typeface="+mn-lt"/>
                </a:endParaRPr>
              </a:p>
            </p:txBody>
          </p:sp>
          <p:grpSp>
            <p:nvGrpSpPr>
              <p:cNvPr id="18" name="Group 299">
                <a:extLst>
                  <a:ext uri="{FF2B5EF4-FFF2-40B4-BE49-F238E27FC236}">
                    <a16:creationId xmlns:a16="http://schemas.microsoft.com/office/drawing/2014/main" id="{E6A57D59-76F6-DC26-97D1-FBE95250BD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14" y="2803"/>
                <a:ext cx="516" cy="278"/>
                <a:chOff x="1563" y="2544"/>
                <a:chExt cx="516" cy="278"/>
              </a:xfrm>
            </p:grpSpPr>
            <p:sp>
              <p:nvSpPr>
                <p:cNvPr id="19" name="Freeform 300">
                  <a:extLst>
                    <a:ext uri="{FF2B5EF4-FFF2-40B4-BE49-F238E27FC236}">
                      <a16:creationId xmlns:a16="http://schemas.microsoft.com/office/drawing/2014/main" id="{2F3DF4B0-2749-791C-F971-E0F0329885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8" y="2548"/>
                  <a:ext cx="507" cy="271"/>
                </a:xfrm>
                <a:custGeom>
                  <a:avLst/>
                  <a:gdLst>
                    <a:gd name="T0" fmla="*/ 2 w 2722"/>
                    <a:gd name="T1" fmla="*/ 51 h 1453"/>
                    <a:gd name="T2" fmla="*/ 14 w 2722"/>
                    <a:gd name="T3" fmla="*/ 51 h 1453"/>
                    <a:gd name="T4" fmla="*/ 33 w 2722"/>
                    <a:gd name="T5" fmla="*/ 51 h 1453"/>
                    <a:gd name="T6" fmla="*/ 54 w 2722"/>
                    <a:gd name="T7" fmla="*/ 51 h 1453"/>
                    <a:gd name="T8" fmla="*/ 73 w 2722"/>
                    <a:gd name="T9" fmla="*/ 51 h 1453"/>
                    <a:gd name="T10" fmla="*/ 84 w 2722"/>
                    <a:gd name="T11" fmla="*/ 51 h 1453"/>
                    <a:gd name="T12" fmla="*/ 97 w 2722"/>
                    <a:gd name="T13" fmla="*/ 49 h 1453"/>
                    <a:gd name="T14" fmla="*/ 121 w 2722"/>
                    <a:gd name="T15" fmla="*/ 43 h 1453"/>
                    <a:gd name="T16" fmla="*/ 149 w 2722"/>
                    <a:gd name="T17" fmla="*/ 31 h 1453"/>
                    <a:gd name="T18" fmla="*/ 178 w 2722"/>
                    <a:gd name="T19" fmla="*/ 19 h 1453"/>
                    <a:gd name="T20" fmla="*/ 209 w 2722"/>
                    <a:gd name="T21" fmla="*/ 8 h 1453"/>
                    <a:gd name="T22" fmla="*/ 240 w 2722"/>
                    <a:gd name="T23" fmla="*/ 1 h 1453"/>
                    <a:gd name="T24" fmla="*/ 270 w 2722"/>
                    <a:gd name="T25" fmla="*/ 1 h 1453"/>
                    <a:gd name="T26" fmla="*/ 301 w 2722"/>
                    <a:gd name="T27" fmla="*/ 8 h 1453"/>
                    <a:gd name="T28" fmla="*/ 332 w 2722"/>
                    <a:gd name="T29" fmla="*/ 19 h 1453"/>
                    <a:gd name="T30" fmla="*/ 362 w 2722"/>
                    <a:gd name="T31" fmla="*/ 31 h 1453"/>
                    <a:gd name="T32" fmla="*/ 389 w 2722"/>
                    <a:gd name="T33" fmla="*/ 43 h 1453"/>
                    <a:gd name="T34" fmla="*/ 413 w 2722"/>
                    <a:gd name="T35" fmla="*/ 49 h 1453"/>
                    <a:gd name="T36" fmla="*/ 507 w 2722"/>
                    <a:gd name="T37" fmla="*/ 50 h 1453"/>
                    <a:gd name="T38" fmla="*/ 505 w 2722"/>
                    <a:gd name="T39" fmla="*/ 220 h 1453"/>
                    <a:gd name="T40" fmla="*/ 494 w 2722"/>
                    <a:gd name="T41" fmla="*/ 220 h 1453"/>
                    <a:gd name="T42" fmla="*/ 476 w 2722"/>
                    <a:gd name="T43" fmla="*/ 220 h 1453"/>
                    <a:gd name="T44" fmla="*/ 456 w 2722"/>
                    <a:gd name="T45" fmla="*/ 220 h 1453"/>
                    <a:gd name="T46" fmla="*/ 437 w 2722"/>
                    <a:gd name="T47" fmla="*/ 220 h 1453"/>
                    <a:gd name="T48" fmla="*/ 426 w 2722"/>
                    <a:gd name="T49" fmla="*/ 220 h 1453"/>
                    <a:gd name="T50" fmla="*/ 414 w 2722"/>
                    <a:gd name="T51" fmla="*/ 221 h 1453"/>
                    <a:gd name="T52" fmla="*/ 389 w 2722"/>
                    <a:gd name="T53" fmla="*/ 228 h 1453"/>
                    <a:gd name="T54" fmla="*/ 362 w 2722"/>
                    <a:gd name="T55" fmla="*/ 239 h 1453"/>
                    <a:gd name="T56" fmla="*/ 332 w 2722"/>
                    <a:gd name="T57" fmla="*/ 252 h 1453"/>
                    <a:gd name="T58" fmla="*/ 301 w 2722"/>
                    <a:gd name="T59" fmla="*/ 263 h 1453"/>
                    <a:gd name="T60" fmla="*/ 270 w 2722"/>
                    <a:gd name="T61" fmla="*/ 270 h 1453"/>
                    <a:gd name="T62" fmla="*/ 240 w 2722"/>
                    <a:gd name="T63" fmla="*/ 270 h 1453"/>
                    <a:gd name="T64" fmla="*/ 209 w 2722"/>
                    <a:gd name="T65" fmla="*/ 263 h 1453"/>
                    <a:gd name="T66" fmla="*/ 179 w 2722"/>
                    <a:gd name="T67" fmla="*/ 251 h 1453"/>
                    <a:gd name="T68" fmla="*/ 149 w 2722"/>
                    <a:gd name="T69" fmla="*/ 239 h 1453"/>
                    <a:gd name="T70" fmla="*/ 122 w 2722"/>
                    <a:gd name="T71" fmla="*/ 228 h 1453"/>
                    <a:gd name="T72" fmla="*/ 97 w 2722"/>
                    <a:gd name="T73" fmla="*/ 221 h 1453"/>
                    <a:gd name="T74" fmla="*/ 0 w 2722"/>
                    <a:gd name="T75" fmla="*/ 220 h 1453"/>
                    <a:gd name="T76" fmla="*/ 0 w 2722"/>
                    <a:gd name="T77" fmla="*/ 50 h 1453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2722" h="1453">
                      <a:moveTo>
                        <a:pt x="1" y="270"/>
                      </a:moveTo>
                      <a:lnTo>
                        <a:pt x="11" y="271"/>
                      </a:lnTo>
                      <a:lnTo>
                        <a:pt x="36" y="271"/>
                      </a:lnTo>
                      <a:lnTo>
                        <a:pt x="74" y="271"/>
                      </a:lnTo>
                      <a:lnTo>
                        <a:pt x="121" y="271"/>
                      </a:lnTo>
                      <a:lnTo>
                        <a:pt x="175" y="271"/>
                      </a:lnTo>
                      <a:lnTo>
                        <a:pt x="232" y="271"/>
                      </a:lnTo>
                      <a:lnTo>
                        <a:pt x="289" y="271"/>
                      </a:lnTo>
                      <a:lnTo>
                        <a:pt x="342" y="271"/>
                      </a:lnTo>
                      <a:lnTo>
                        <a:pt x="391" y="271"/>
                      </a:lnTo>
                      <a:lnTo>
                        <a:pt x="429" y="271"/>
                      </a:lnTo>
                      <a:lnTo>
                        <a:pt x="453" y="271"/>
                      </a:lnTo>
                      <a:lnTo>
                        <a:pt x="462" y="270"/>
                      </a:lnTo>
                      <a:lnTo>
                        <a:pt x="520" y="265"/>
                      </a:lnTo>
                      <a:lnTo>
                        <a:pt x="582" y="250"/>
                      </a:lnTo>
                      <a:lnTo>
                        <a:pt x="650" y="228"/>
                      </a:lnTo>
                      <a:lnTo>
                        <a:pt x="722" y="200"/>
                      </a:lnTo>
                      <a:lnTo>
                        <a:pt x="798" y="168"/>
                      </a:lnTo>
                      <a:lnTo>
                        <a:pt x="876" y="136"/>
                      </a:lnTo>
                      <a:lnTo>
                        <a:pt x="957" y="102"/>
                      </a:lnTo>
                      <a:lnTo>
                        <a:pt x="1038" y="70"/>
                      </a:lnTo>
                      <a:lnTo>
                        <a:pt x="1121" y="43"/>
                      </a:lnTo>
                      <a:lnTo>
                        <a:pt x="1205" y="21"/>
                      </a:lnTo>
                      <a:lnTo>
                        <a:pt x="1288" y="6"/>
                      </a:lnTo>
                      <a:lnTo>
                        <a:pt x="1369" y="0"/>
                      </a:lnTo>
                      <a:lnTo>
                        <a:pt x="1451" y="6"/>
                      </a:lnTo>
                      <a:lnTo>
                        <a:pt x="1534" y="21"/>
                      </a:lnTo>
                      <a:lnTo>
                        <a:pt x="1618" y="43"/>
                      </a:lnTo>
                      <a:lnTo>
                        <a:pt x="1702" y="70"/>
                      </a:lnTo>
                      <a:lnTo>
                        <a:pt x="1785" y="102"/>
                      </a:lnTo>
                      <a:lnTo>
                        <a:pt x="1867" y="136"/>
                      </a:lnTo>
                      <a:lnTo>
                        <a:pt x="1945" y="168"/>
                      </a:lnTo>
                      <a:lnTo>
                        <a:pt x="2020" y="200"/>
                      </a:lnTo>
                      <a:lnTo>
                        <a:pt x="2091" y="228"/>
                      </a:lnTo>
                      <a:lnTo>
                        <a:pt x="2156" y="250"/>
                      </a:lnTo>
                      <a:lnTo>
                        <a:pt x="2216" y="265"/>
                      </a:lnTo>
                      <a:lnTo>
                        <a:pt x="2269" y="270"/>
                      </a:lnTo>
                      <a:lnTo>
                        <a:pt x="2722" y="270"/>
                      </a:lnTo>
                      <a:lnTo>
                        <a:pt x="2722" y="1180"/>
                      </a:lnTo>
                      <a:lnTo>
                        <a:pt x="2713" y="1179"/>
                      </a:lnTo>
                      <a:lnTo>
                        <a:pt x="2688" y="1179"/>
                      </a:lnTo>
                      <a:lnTo>
                        <a:pt x="2653" y="1179"/>
                      </a:lnTo>
                      <a:lnTo>
                        <a:pt x="2607" y="1179"/>
                      </a:lnTo>
                      <a:lnTo>
                        <a:pt x="2556" y="1179"/>
                      </a:lnTo>
                      <a:lnTo>
                        <a:pt x="2501" y="1179"/>
                      </a:lnTo>
                      <a:lnTo>
                        <a:pt x="2446" y="1179"/>
                      </a:lnTo>
                      <a:lnTo>
                        <a:pt x="2395" y="1179"/>
                      </a:lnTo>
                      <a:lnTo>
                        <a:pt x="2348" y="1179"/>
                      </a:lnTo>
                      <a:lnTo>
                        <a:pt x="2313" y="1179"/>
                      </a:lnTo>
                      <a:lnTo>
                        <a:pt x="2287" y="1179"/>
                      </a:lnTo>
                      <a:lnTo>
                        <a:pt x="2279" y="1180"/>
                      </a:lnTo>
                      <a:lnTo>
                        <a:pt x="2222" y="1184"/>
                      </a:lnTo>
                      <a:lnTo>
                        <a:pt x="2158" y="1199"/>
                      </a:lnTo>
                      <a:lnTo>
                        <a:pt x="2090" y="1222"/>
                      </a:lnTo>
                      <a:lnTo>
                        <a:pt x="2018" y="1250"/>
                      </a:lnTo>
                      <a:lnTo>
                        <a:pt x="1943" y="1282"/>
                      </a:lnTo>
                      <a:lnTo>
                        <a:pt x="1863" y="1317"/>
                      </a:lnTo>
                      <a:lnTo>
                        <a:pt x="1783" y="1350"/>
                      </a:lnTo>
                      <a:lnTo>
                        <a:pt x="1701" y="1383"/>
                      </a:lnTo>
                      <a:lnTo>
                        <a:pt x="1618" y="1410"/>
                      </a:lnTo>
                      <a:lnTo>
                        <a:pt x="1534" y="1433"/>
                      </a:lnTo>
                      <a:lnTo>
                        <a:pt x="1451" y="1447"/>
                      </a:lnTo>
                      <a:lnTo>
                        <a:pt x="1370" y="1453"/>
                      </a:lnTo>
                      <a:lnTo>
                        <a:pt x="1290" y="1446"/>
                      </a:lnTo>
                      <a:lnTo>
                        <a:pt x="1207" y="1431"/>
                      </a:lnTo>
                      <a:lnTo>
                        <a:pt x="1124" y="1409"/>
                      </a:lnTo>
                      <a:lnTo>
                        <a:pt x="1041" y="1380"/>
                      </a:lnTo>
                      <a:lnTo>
                        <a:pt x="959" y="1348"/>
                      </a:lnTo>
                      <a:lnTo>
                        <a:pt x="878" y="1315"/>
                      </a:lnTo>
                      <a:lnTo>
                        <a:pt x="800" y="1281"/>
                      </a:lnTo>
                      <a:lnTo>
                        <a:pt x="725" y="1249"/>
                      </a:lnTo>
                      <a:lnTo>
                        <a:pt x="654" y="1221"/>
                      </a:lnTo>
                      <a:lnTo>
                        <a:pt x="586" y="1199"/>
                      </a:lnTo>
                      <a:lnTo>
                        <a:pt x="522" y="1184"/>
                      </a:lnTo>
                      <a:lnTo>
                        <a:pt x="463" y="1180"/>
                      </a:lnTo>
                      <a:lnTo>
                        <a:pt x="0" y="1180"/>
                      </a:lnTo>
                      <a:lnTo>
                        <a:pt x="1" y="27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20" name="Freeform 301">
                  <a:extLst>
                    <a:ext uri="{FF2B5EF4-FFF2-40B4-BE49-F238E27FC236}">
                      <a16:creationId xmlns:a16="http://schemas.microsoft.com/office/drawing/2014/main" id="{F230CAEB-584E-1FCD-BCA9-2465AEA13F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8" y="2544"/>
                  <a:ext cx="511" cy="223"/>
                </a:xfrm>
                <a:custGeom>
                  <a:avLst/>
                  <a:gdLst>
                    <a:gd name="T0" fmla="*/ 1 w 2745"/>
                    <a:gd name="T1" fmla="*/ 50 h 1202"/>
                    <a:gd name="T2" fmla="*/ 0 w 2745"/>
                    <a:gd name="T3" fmla="*/ 58 h 1202"/>
                    <a:gd name="T4" fmla="*/ 2 w 2745"/>
                    <a:gd name="T5" fmla="*/ 58 h 1202"/>
                    <a:gd name="T6" fmla="*/ 85 w 2745"/>
                    <a:gd name="T7" fmla="*/ 58 h 1202"/>
                    <a:gd name="T8" fmla="*/ 87 w 2745"/>
                    <a:gd name="T9" fmla="*/ 58 h 1202"/>
                    <a:gd name="T10" fmla="*/ 97 w 2745"/>
                    <a:gd name="T11" fmla="*/ 57 h 1202"/>
                    <a:gd name="T12" fmla="*/ 110 w 2745"/>
                    <a:gd name="T13" fmla="*/ 54 h 1202"/>
                    <a:gd name="T14" fmla="*/ 123 w 2745"/>
                    <a:gd name="T15" fmla="*/ 50 h 1202"/>
                    <a:gd name="T16" fmla="*/ 138 w 2745"/>
                    <a:gd name="T17" fmla="*/ 44 h 1202"/>
                    <a:gd name="T18" fmla="*/ 150 w 2745"/>
                    <a:gd name="T19" fmla="*/ 39 h 1202"/>
                    <a:gd name="T20" fmla="*/ 165 w 2745"/>
                    <a:gd name="T21" fmla="*/ 33 h 1202"/>
                    <a:gd name="T22" fmla="*/ 180 w 2745"/>
                    <a:gd name="T23" fmla="*/ 27 h 1202"/>
                    <a:gd name="T24" fmla="*/ 197 w 2745"/>
                    <a:gd name="T25" fmla="*/ 20 h 1202"/>
                    <a:gd name="T26" fmla="*/ 211 w 2745"/>
                    <a:gd name="T27" fmla="*/ 16 h 1202"/>
                    <a:gd name="T28" fmla="*/ 223 w 2745"/>
                    <a:gd name="T29" fmla="*/ 12 h 1202"/>
                    <a:gd name="T30" fmla="*/ 241 w 2745"/>
                    <a:gd name="T31" fmla="*/ 9 h 1202"/>
                    <a:gd name="T32" fmla="*/ 255 w 2745"/>
                    <a:gd name="T33" fmla="*/ 8 h 1202"/>
                    <a:gd name="T34" fmla="*/ 269 w 2745"/>
                    <a:gd name="T35" fmla="*/ 9 h 1202"/>
                    <a:gd name="T36" fmla="*/ 287 w 2745"/>
                    <a:gd name="T37" fmla="*/ 12 h 1202"/>
                    <a:gd name="T38" fmla="*/ 300 w 2745"/>
                    <a:gd name="T39" fmla="*/ 16 h 1202"/>
                    <a:gd name="T40" fmla="*/ 315 w 2745"/>
                    <a:gd name="T41" fmla="*/ 21 h 1202"/>
                    <a:gd name="T42" fmla="*/ 327 w 2745"/>
                    <a:gd name="T43" fmla="*/ 25 h 1202"/>
                    <a:gd name="T44" fmla="*/ 346 w 2745"/>
                    <a:gd name="T45" fmla="*/ 33 h 1202"/>
                    <a:gd name="T46" fmla="*/ 361 w 2745"/>
                    <a:gd name="T47" fmla="*/ 39 h 1202"/>
                    <a:gd name="T48" fmla="*/ 373 w 2745"/>
                    <a:gd name="T49" fmla="*/ 45 h 1202"/>
                    <a:gd name="T50" fmla="*/ 387 w 2745"/>
                    <a:gd name="T51" fmla="*/ 50 h 1202"/>
                    <a:gd name="T52" fmla="*/ 400 w 2745"/>
                    <a:gd name="T53" fmla="*/ 54 h 1202"/>
                    <a:gd name="T54" fmla="*/ 413 w 2745"/>
                    <a:gd name="T55" fmla="*/ 57 h 1202"/>
                    <a:gd name="T56" fmla="*/ 422 w 2745"/>
                    <a:gd name="T57" fmla="*/ 58 h 1202"/>
                    <a:gd name="T58" fmla="*/ 503 w 2745"/>
                    <a:gd name="T59" fmla="*/ 58 h 1202"/>
                    <a:gd name="T60" fmla="*/ 503 w 2745"/>
                    <a:gd name="T61" fmla="*/ 223 h 1202"/>
                    <a:gd name="T62" fmla="*/ 507 w 2745"/>
                    <a:gd name="T63" fmla="*/ 223 h 1202"/>
                    <a:gd name="T64" fmla="*/ 511 w 2745"/>
                    <a:gd name="T65" fmla="*/ 223 h 1202"/>
                    <a:gd name="T66" fmla="*/ 511 w 2745"/>
                    <a:gd name="T67" fmla="*/ 50 h 1202"/>
                    <a:gd name="T68" fmla="*/ 423 w 2745"/>
                    <a:gd name="T69" fmla="*/ 50 h 1202"/>
                    <a:gd name="T70" fmla="*/ 413 w 2745"/>
                    <a:gd name="T71" fmla="*/ 49 h 1202"/>
                    <a:gd name="T72" fmla="*/ 403 w 2745"/>
                    <a:gd name="T73" fmla="*/ 47 h 1202"/>
                    <a:gd name="T74" fmla="*/ 392 w 2745"/>
                    <a:gd name="T75" fmla="*/ 43 h 1202"/>
                    <a:gd name="T76" fmla="*/ 379 w 2745"/>
                    <a:gd name="T77" fmla="*/ 38 h 1202"/>
                    <a:gd name="T78" fmla="*/ 364 w 2745"/>
                    <a:gd name="T79" fmla="*/ 31 h 1202"/>
                    <a:gd name="T80" fmla="*/ 349 w 2745"/>
                    <a:gd name="T81" fmla="*/ 25 h 1202"/>
                    <a:gd name="T82" fmla="*/ 338 w 2745"/>
                    <a:gd name="T83" fmla="*/ 21 h 1202"/>
                    <a:gd name="T84" fmla="*/ 319 w 2745"/>
                    <a:gd name="T85" fmla="*/ 14 h 1202"/>
                    <a:gd name="T86" fmla="*/ 303 w 2745"/>
                    <a:gd name="T87" fmla="*/ 8 h 1202"/>
                    <a:gd name="T88" fmla="*/ 284 w 2745"/>
                    <a:gd name="T89" fmla="*/ 4 h 1202"/>
                    <a:gd name="T90" fmla="*/ 271 w 2745"/>
                    <a:gd name="T91" fmla="*/ 1 h 1202"/>
                    <a:gd name="T92" fmla="*/ 255 w 2745"/>
                    <a:gd name="T93" fmla="*/ 0 h 1202"/>
                    <a:gd name="T94" fmla="*/ 239 w 2745"/>
                    <a:gd name="T95" fmla="*/ 1 h 1202"/>
                    <a:gd name="T96" fmla="*/ 226 w 2745"/>
                    <a:gd name="T97" fmla="*/ 4 h 1202"/>
                    <a:gd name="T98" fmla="*/ 207 w 2745"/>
                    <a:gd name="T99" fmla="*/ 8 h 1202"/>
                    <a:gd name="T100" fmla="*/ 190 w 2745"/>
                    <a:gd name="T101" fmla="*/ 14 h 1202"/>
                    <a:gd name="T102" fmla="*/ 177 w 2745"/>
                    <a:gd name="T103" fmla="*/ 19 h 1202"/>
                    <a:gd name="T104" fmla="*/ 162 w 2745"/>
                    <a:gd name="T105" fmla="*/ 25 h 1202"/>
                    <a:gd name="T106" fmla="*/ 147 w 2745"/>
                    <a:gd name="T107" fmla="*/ 31 h 1202"/>
                    <a:gd name="T108" fmla="*/ 131 w 2745"/>
                    <a:gd name="T109" fmla="*/ 38 h 1202"/>
                    <a:gd name="T110" fmla="*/ 119 w 2745"/>
                    <a:gd name="T111" fmla="*/ 43 h 1202"/>
                    <a:gd name="T112" fmla="*/ 107 w 2745"/>
                    <a:gd name="T113" fmla="*/ 47 h 1202"/>
                    <a:gd name="T114" fmla="*/ 97 w 2745"/>
                    <a:gd name="T115" fmla="*/ 49 h 1202"/>
                    <a:gd name="T116" fmla="*/ 86 w 2745"/>
                    <a:gd name="T117" fmla="*/ 50 h 1202"/>
                    <a:gd name="T118" fmla="*/ 84 w 2745"/>
                    <a:gd name="T119" fmla="*/ 50 h 1202"/>
                    <a:gd name="T120" fmla="*/ 3 w 2745"/>
                    <a:gd name="T121" fmla="*/ 50 h 1202"/>
                    <a:gd name="T122" fmla="*/ 1 w 2745"/>
                    <a:gd name="T123" fmla="*/ 50 h 1202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745" h="1202">
                      <a:moveTo>
                        <a:pt x="5" y="270"/>
                      </a:moveTo>
                      <a:lnTo>
                        <a:pt x="0" y="313"/>
                      </a:lnTo>
                      <a:lnTo>
                        <a:pt x="9" y="315"/>
                      </a:lnTo>
                      <a:lnTo>
                        <a:pt x="455" y="315"/>
                      </a:lnTo>
                      <a:lnTo>
                        <a:pt x="467" y="313"/>
                      </a:lnTo>
                      <a:lnTo>
                        <a:pt x="521" y="309"/>
                      </a:lnTo>
                      <a:lnTo>
                        <a:pt x="591" y="293"/>
                      </a:lnTo>
                      <a:lnTo>
                        <a:pt x="663" y="270"/>
                      </a:lnTo>
                      <a:lnTo>
                        <a:pt x="742" y="239"/>
                      </a:lnTo>
                      <a:lnTo>
                        <a:pt x="807" y="211"/>
                      </a:lnTo>
                      <a:lnTo>
                        <a:pt x="885" y="179"/>
                      </a:lnTo>
                      <a:lnTo>
                        <a:pt x="966" y="145"/>
                      </a:lnTo>
                      <a:lnTo>
                        <a:pt x="1059" y="108"/>
                      </a:lnTo>
                      <a:lnTo>
                        <a:pt x="1132" y="84"/>
                      </a:lnTo>
                      <a:lnTo>
                        <a:pt x="1200" y="66"/>
                      </a:lnTo>
                      <a:lnTo>
                        <a:pt x="1294" y="50"/>
                      </a:lnTo>
                      <a:lnTo>
                        <a:pt x="1371" y="44"/>
                      </a:lnTo>
                      <a:lnTo>
                        <a:pt x="1447" y="50"/>
                      </a:lnTo>
                      <a:lnTo>
                        <a:pt x="1542" y="66"/>
                      </a:lnTo>
                      <a:lnTo>
                        <a:pt x="1610" y="84"/>
                      </a:lnTo>
                      <a:lnTo>
                        <a:pt x="1690" y="111"/>
                      </a:lnTo>
                      <a:lnTo>
                        <a:pt x="1756" y="136"/>
                      </a:lnTo>
                      <a:lnTo>
                        <a:pt x="1860" y="179"/>
                      </a:lnTo>
                      <a:lnTo>
                        <a:pt x="1938" y="211"/>
                      </a:lnTo>
                      <a:lnTo>
                        <a:pt x="2004" y="240"/>
                      </a:lnTo>
                      <a:lnTo>
                        <a:pt x="2077" y="269"/>
                      </a:lnTo>
                      <a:lnTo>
                        <a:pt x="2149" y="293"/>
                      </a:lnTo>
                      <a:lnTo>
                        <a:pt x="2217" y="309"/>
                      </a:lnTo>
                      <a:lnTo>
                        <a:pt x="2269" y="313"/>
                      </a:lnTo>
                      <a:lnTo>
                        <a:pt x="2701" y="313"/>
                      </a:lnTo>
                      <a:lnTo>
                        <a:pt x="2701" y="1202"/>
                      </a:lnTo>
                      <a:lnTo>
                        <a:pt x="2723" y="1202"/>
                      </a:lnTo>
                      <a:lnTo>
                        <a:pt x="2745" y="1202"/>
                      </a:lnTo>
                      <a:lnTo>
                        <a:pt x="2743" y="270"/>
                      </a:lnTo>
                      <a:lnTo>
                        <a:pt x="2271" y="270"/>
                      </a:lnTo>
                      <a:lnTo>
                        <a:pt x="2217" y="265"/>
                      </a:lnTo>
                      <a:lnTo>
                        <a:pt x="2165" y="251"/>
                      </a:lnTo>
                      <a:lnTo>
                        <a:pt x="2107" y="232"/>
                      </a:lnTo>
                      <a:lnTo>
                        <a:pt x="2038" y="205"/>
                      </a:lnTo>
                      <a:lnTo>
                        <a:pt x="1954" y="169"/>
                      </a:lnTo>
                      <a:lnTo>
                        <a:pt x="1876" y="137"/>
                      </a:lnTo>
                      <a:lnTo>
                        <a:pt x="1816" y="113"/>
                      </a:lnTo>
                      <a:lnTo>
                        <a:pt x="1716" y="74"/>
                      </a:lnTo>
                      <a:lnTo>
                        <a:pt x="1628" y="45"/>
                      </a:lnTo>
                      <a:lnTo>
                        <a:pt x="1528" y="20"/>
                      </a:lnTo>
                      <a:lnTo>
                        <a:pt x="1456" y="6"/>
                      </a:lnTo>
                      <a:lnTo>
                        <a:pt x="1369" y="0"/>
                      </a:lnTo>
                      <a:lnTo>
                        <a:pt x="1285" y="6"/>
                      </a:lnTo>
                      <a:lnTo>
                        <a:pt x="1213" y="20"/>
                      </a:lnTo>
                      <a:lnTo>
                        <a:pt x="1113" y="45"/>
                      </a:lnTo>
                      <a:lnTo>
                        <a:pt x="1020" y="76"/>
                      </a:lnTo>
                      <a:lnTo>
                        <a:pt x="949" y="104"/>
                      </a:lnTo>
                      <a:lnTo>
                        <a:pt x="869" y="137"/>
                      </a:lnTo>
                      <a:lnTo>
                        <a:pt x="790" y="169"/>
                      </a:lnTo>
                      <a:lnTo>
                        <a:pt x="703" y="206"/>
                      </a:lnTo>
                      <a:lnTo>
                        <a:pt x="640" y="230"/>
                      </a:lnTo>
                      <a:lnTo>
                        <a:pt x="575" y="251"/>
                      </a:lnTo>
                      <a:lnTo>
                        <a:pt x="521" y="265"/>
                      </a:lnTo>
                      <a:lnTo>
                        <a:pt x="460" y="270"/>
                      </a:lnTo>
                      <a:lnTo>
                        <a:pt x="452" y="271"/>
                      </a:lnTo>
                      <a:lnTo>
                        <a:pt x="14" y="271"/>
                      </a:lnTo>
                      <a:lnTo>
                        <a:pt x="5" y="2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21" name="Freeform 302">
                  <a:extLst>
                    <a:ext uri="{FF2B5EF4-FFF2-40B4-BE49-F238E27FC236}">
                      <a16:creationId xmlns:a16="http://schemas.microsoft.com/office/drawing/2014/main" id="{59B005C3-0639-E9CF-E41F-57E477F65D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5" y="2763"/>
                  <a:ext cx="4" cy="9"/>
                </a:xfrm>
                <a:custGeom>
                  <a:avLst/>
                  <a:gdLst>
                    <a:gd name="T0" fmla="*/ 0 w 22"/>
                    <a:gd name="T1" fmla="*/ 4 h 46"/>
                    <a:gd name="T2" fmla="*/ 0 w 22"/>
                    <a:gd name="T3" fmla="*/ 0 h 46"/>
                    <a:gd name="T4" fmla="*/ 4 w 22"/>
                    <a:gd name="T5" fmla="*/ 9 h 46"/>
                    <a:gd name="T6" fmla="*/ 4 w 22"/>
                    <a:gd name="T7" fmla="*/ 4 h 46"/>
                    <a:gd name="T8" fmla="*/ 0 w 22"/>
                    <a:gd name="T9" fmla="*/ 4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46">
                      <a:moveTo>
                        <a:pt x="0" y="22"/>
                      </a:moveTo>
                      <a:lnTo>
                        <a:pt x="2" y="0"/>
                      </a:lnTo>
                      <a:lnTo>
                        <a:pt x="22" y="46"/>
                      </a:lnTo>
                      <a:lnTo>
                        <a:pt x="22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22" name="Freeform 303">
                  <a:extLst>
                    <a:ext uri="{FF2B5EF4-FFF2-40B4-BE49-F238E27FC236}">
                      <a16:creationId xmlns:a16="http://schemas.microsoft.com/office/drawing/2014/main" id="{C0630ABC-E1EB-1E44-75F3-9423947032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3" y="2598"/>
                  <a:ext cx="516" cy="224"/>
                </a:xfrm>
                <a:custGeom>
                  <a:avLst/>
                  <a:gdLst>
                    <a:gd name="T0" fmla="*/ 512 w 2766"/>
                    <a:gd name="T1" fmla="*/ 165 h 1205"/>
                    <a:gd name="T2" fmla="*/ 511 w 2766"/>
                    <a:gd name="T3" fmla="*/ 165 h 1205"/>
                    <a:gd name="T4" fmla="*/ 431 w 2766"/>
                    <a:gd name="T5" fmla="*/ 165 h 1205"/>
                    <a:gd name="T6" fmla="*/ 429 w 2766"/>
                    <a:gd name="T7" fmla="*/ 165 h 1205"/>
                    <a:gd name="T8" fmla="*/ 418 w 2766"/>
                    <a:gd name="T9" fmla="*/ 166 h 1205"/>
                    <a:gd name="T10" fmla="*/ 407 w 2766"/>
                    <a:gd name="T11" fmla="*/ 169 h 1205"/>
                    <a:gd name="T12" fmla="*/ 391 w 2766"/>
                    <a:gd name="T13" fmla="*/ 174 h 1205"/>
                    <a:gd name="T14" fmla="*/ 378 w 2766"/>
                    <a:gd name="T15" fmla="*/ 179 h 1205"/>
                    <a:gd name="T16" fmla="*/ 365 w 2766"/>
                    <a:gd name="T17" fmla="*/ 184 h 1205"/>
                    <a:gd name="T18" fmla="*/ 350 w 2766"/>
                    <a:gd name="T19" fmla="*/ 191 h 1205"/>
                    <a:gd name="T20" fmla="*/ 335 w 2766"/>
                    <a:gd name="T21" fmla="*/ 197 h 1205"/>
                    <a:gd name="T22" fmla="*/ 318 w 2766"/>
                    <a:gd name="T23" fmla="*/ 204 h 1205"/>
                    <a:gd name="T24" fmla="*/ 304 w 2766"/>
                    <a:gd name="T25" fmla="*/ 208 h 1205"/>
                    <a:gd name="T26" fmla="*/ 291 w 2766"/>
                    <a:gd name="T27" fmla="*/ 212 h 1205"/>
                    <a:gd name="T28" fmla="*/ 274 w 2766"/>
                    <a:gd name="T29" fmla="*/ 215 h 1205"/>
                    <a:gd name="T30" fmla="*/ 260 w 2766"/>
                    <a:gd name="T31" fmla="*/ 216 h 1205"/>
                    <a:gd name="T32" fmla="*/ 246 w 2766"/>
                    <a:gd name="T33" fmla="*/ 215 h 1205"/>
                    <a:gd name="T34" fmla="*/ 228 w 2766"/>
                    <a:gd name="T35" fmla="*/ 212 h 1205"/>
                    <a:gd name="T36" fmla="*/ 215 w 2766"/>
                    <a:gd name="T37" fmla="*/ 208 h 1205"/>
                    <a:gd name="T38" fmla="*/ 203 w 2766"/>
                    <a:gd name="T39" fmla="*/ 204 h 1205"/>
                    <a:gd name="T40" fmla="*/ 184 w 2766"/>
                    <a:gd name="T41" fmla="*/ 196 h 1205"/>
                    <a:gd name="T42" fmla="*/ 169 w 2766"/>
                    <a:gd name="T43" fmla="*/ 190 h 1205"/>
                    <a:gd name="T44" fmla="*/ 155 w 2766"/>
                    <a:gd name="T45" fmla="*/ 184 h 1205"/>
                    <a:gd name="T46" fmla="*/ 143 w 2766"/>
                    <a:gd name="T47" fmla="*/ 179 h 1205"/>
                    <a:gd name="T48" fmla="*/ 128 w 2766"/>
                    <a:gd name="T49" fmla="*/ 173 h 1205"/>
                    <a:gd name="T50" fmla="*/ 113 w 2766"/>
                    <a:gd name="T51" fmla="*/ 169 h 1205"/>
                    <a:gd name="T52" fmla="*/ 102 w 2766"/>
                    <a:gd name="T53" fmla="*/ 166 h 1205"/>
                    <a:gd name="T54" fmla="*/ 91 w 2766"/>
                    <a:gd name="T55" fmla="*/ 165 h 1205"/>
                    <a:gd name="T56" fmla="*/ 8 w 2766"/>
                    <a:gd name="T57" fmla="*/ 165 h 1205"/>
                    <a:gd name="T58" fmla="*/ 8 w 2766"/>
                    <a:gd name="T59" fmla="*/ 0 h 1205"/>
                    <a:gd name="T60" fmla="*/ 4 w 2766"/>
                    <a:gd name="T61" fmla="*/ 0 h 1205"/>
                    <a:gd name="T62" fmla="*/ 0 w 2766"/>
                    <a:gd name="T63" fmla="*/ 0 h 1205"/>
                    <a:gd name="T64" fmla="*/ 0 w 2766"/>
                    <a:gd name="T65" fmla="*/ 173 h 1205"/>
                    <a:gd name="T66" fmla="*/ 90 w 2766"/>
                    <a:gd name="T67" fmla="*/ 173 h 1205"/>
                    <a:gd name="T68" fmla="*/ 101 w 2766"/>
                    <a:gd name="T69" fmla="*/ 174 h 1205"/>
                    <a:gd name="T70" fmla="*/ 114 w 2766"/>
                    <a:gd name="T71" fmla="*/ 177 h 1205"/>
                    <a:gd name="T72" fmla="*/ 124 w 2766"/>
                    <a:gd name="T73" fmla="*/ 181 h 1205"/>
                    <a:gd name="T74" fmla="*/ 136 w 2766"/>
                    <a:gd name="T75" fmla="*/ 185 h 1205"/>
                    <a:gd name="T76" fmla="*/ 152 w 2766"/>
                    <a:gd name="T77" fmla="*/ 192 h 1205"/>
                    <a:gd name="T78" fmla="*/ 166 w 2766"/>
                    <a:gd name="T79" fmla="*/ 198 h 1205"/>
                    <a:gd name="T80" fmla="*/ 182 w 2766"/>
                    <a:gd name="T81" fmla="*/ 204 h 1205"/>
                    <a:gd name="T82" fmla="*/ 194 w 2766"/>
                    <a:gd name="T83" fmla="*/ 209 h 1205"/>
                    <a:gd name="T84" fmla="*/ 212 w 2766"/>
                    <a:gd name="T85" fmla="*/ 215 h 1205"/>
                    <a:gd name="T86" fmla="*/ 230 w 2766"/>
                    <a:gd name="T87" fmla="*/ 220 h 1205"/>
                    <a:gd name="T88" fmla="*/ 244 w 2766"/>
                    <a:gd name="T89" fmla="*/ 223 h 1205"/>
                    <a:gd name="T90" fmla="*/ 260 w 2766"/>
                    <a:gd name="T91" fmla="*/ 224 h 1205"/>
                    <a:gd name="T92" fmla="*/ 275 w 2766"/>
                    <a:gd name="T93" fmla="*/ 223 h 1205"/>
                    <a:gd name="T94" fmla="*/ 290 w 2766"/>
                    <a:gd name="T95" fmla="*/ 220 h 1205"/>
                    <a:gd name="T96" fmla="*/ 308 w 2766"/>
                    <a:gd name="T97" fmla="*/ 216 h 1205"/>
                    <a:gd name="T98" fmla="*/ 325 w 2766"/>
                    <a:gd name="T99" fmla="*/ 210 h 1205"/>
                    <a:gd name="T100" fmla="*/ 338 w 2766"/>
                    <a:gd name="T101" fmla="*/ 205 h 1205"/>
                    <a:gd name="T102" fmla="*/ 353 w 2766"/>
                    <a:gd name="T103" fmla="*/ 199 h 1205"/>
                    <a:gd name="T104" fmla="*/ 368 w 2766"/>
                    <a:gd name="T105" fmla="*/ 192 h 1205"/>
                    <a:gd name="T106" fmla="*/ 384 w 2766"/>
                    <a:gd name="T107" fmla="*/ 185 h 1205"/>
                    <a:gd name="T108" fmla="*/ 397 w 2766"/>
                    <a:gd name="T109" fmla="*/ 180 h 1205"/>
                    <a:gd name="T110" fmla="*/ 407 w 2766"/>
                    <a:gd name="T111" fmla="*/ 177 h 1205"/>
                    <a:gd name="T112" fmla="*/ 419 w 2766"/>
                    <a:gd name="T113" fmla="*/ 174 h 1205"/>
                    <a:gd name="T114" fmla="*/ 430 w 2766"/>
                    <a:gd name="T115" fmla="*/ 173 h 1205"/>
                    <a:gd name="T116" fmla="*/ 431 w 2766"/>
                    <a:gd name="T117" fmla="*/ 173 h 1205"/>
                    <a:gd name="T118" fmla="*/ 510 w 2766"/>
                    <a:gd name="T119" fmla="*/ 173 h 1205"/>
                    <a:gd name="T120" fmla="*/ 516 w 2766"/>
                    <a:gd name="T121" fmla="*/ 174 h 1205"/>
                    <a:gd name="T122" fmla="*/ 512 w 2766"/>
                    <a:gd name="T123" fmla="*/ 165 h 120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766" h="1205">
                      <a:moveTo>
                        <a:pt x="2746" y="888"/>
                      </a:moveTo>
                      <a:lnTo>
                        <a:pt x="2737" y="887"/>
                      </a:lnTo>
                      <a:lnTo>
                        <a:pt x="2308" y="887"/>
                      </a:lnTo>
                      <a:lnTo>
                        <a:pt x="2298" y="888"/>
                      </a:lnTo>
                      <a:lnTo>
                        <a:pt x="2239" y="893"/>
                      </a:lnTo>
                      <a:lnTo>
                        <a:pt x="2180" y="907"/>
                      </a:lnTo>
                      <a:lnTo>
                        <a:pt x="2096" y="935"/>
                      </a:lnTo>
                      <a:lnTo>
                        <a:pt x="2024" y="963"/>
                      </a:lnTo>
                      <a:lnTo>
                        <a:pt x="1957" y="992"/>
                      </a:lnTo>
                      <a:lnTo>
                        <a:pt x="1877" y="1026"/>
                      </a:lnTo>
                      <a:lnTo>
                        <a:pt x="1797" y="1060"/>
                      </a:lnTo>
                      <a:lnTo>
                        <a:pt x="1703" y="1096"/>
                      </a:lnTo>
                      <a:lnTo>
                        <a:pt x="1630" y="1121"/>
                      </a:lnTo>
                      <a:lnTo>
                        <a:pt x="1558" y="1141"/>
                      </a:lnTo>
                      <a:lnTo>
                        <a:pt x="1471" y="1155"/>
                      </a:lnTo>
                      <a:lnTo>
                        <a:pt x="1392" y="1161"/>
                      </a:lnTo>
                      <a:lnTo>
                        <a:pt x="1316" y="1154"/>
                      </a:lnTo>
                      <a:lnTo>
                        <a:pt x="1223" y="1138"/>
                      </a:lnTo>
                      <a:lnTo>
                        <a:pt x="1155" y="1119"/>
                      </a:lnTo>
                      <a:lnTo>
                        <a:pt x="1087" y="1095"/>
                      </a:lnTo>
                      <a:lnTo>
                        <a:pt x="989" y="1057"/>
                      </a:lnTo>
                      <a:lnTo>
                        <a:pt x="908" y="1024"/>
                      </a:lnTo>
                      <a:lnTo>
                        <a:pt x="830" y="990"/>
                      </a:lnTo>
                      <a:lnTo>
                        <a:pt x="764" y="962"/>
                      </a:lnTo>
                      <a:lnTo>
                        <a:pt x="687" y="932"/>
                      </a:lnTo>
                      <a:lnTo>
                        <a:pt x="606" y="907"/>
                      </a:lnTo>
                      <a:lnTo>
                        <a:pt x="548" y="893"/>
                      </a:lnTo>
                      <a:lnTo>
                        <a:pt x="487" y="888"/>
                      </a:lnTo>
                      <a:lnTo>
                        <a:pt x="44" y="888"/>
                      </a:lnTo>
                      <a:lnTo>
                        <a:pt x="45" y="0"/>
                      </a:lnTo>
                      <a:lnTo>
                        <a:pt x="23" y="0"/>
                      </a:lnTo>
                      <a:lnTo>
                        <a:pt x="1" y="0"/>
                      </a:lnTo>
                      <a:lnTo>
                        <a:pt x="0" y="932"/>
                      </a:lnTo>
                      <a:lnTo>
                        <a:pt x="484" y="932"/>
                      </a:lnTo>
                      <a:lnTo>
                        <a:pt x="541" y="936"/>
                      </a:lnTo>
                      <a:lnTo>
                        <a:pt x="609" y="951"/>
                      </a:lnTo>
                      <a:lnTo>
                        <a:pt x="664" y="971"/>
                      </a:lnTo>
                      <a:lnTo>
                        <a:pt x="730" y="996"/>
                      </a:lnTo>
                      <a:lnTo>
                        <a:pt x="814" y="1032"/>
                      </a:lnTo>
                      <a:lnTo>
                        <a:pt x="892" y="1065"/>
                      </a:lnTo>
                      <a:lnTo>
                        <a:pt x="973" y="1099"/>
                      </a:lnTo>
                      <a:lnTo>
                        <a:pt x="1038" y="1125"/>
                      </a:lnTo>
                      <a:lnTo>
                        <a:pt x="1136" y="1159"/>
                      </a:lnTo>
                      <a:lnTo>
                        <a:pt x="1234" y="1184"/>
                      </a:lnTo>
                      <a:lnTo>
                        <a:pt x="1307" y="1198"/>
                      </a:lnTo>
                      <a:lnTo>
                        <a:pt x="1392" y="1205"/>
                      </a:lnTo>
                      <a:lnTo>
                        <a:pt x="1475" y="1199"/>
                      </a:lnTo>
                      <a:lnTo>
                        <a:pt x="1554" y="1185"/>
                      </a:lnTo>
                      <a:lnTo>
                        <a:pt x="1650" y="1160"/>
                      </a:lnTo>
                      <a:lnTo>
                        <a:pt x="1742" y="1129"/>
                      </a:lnTo>
                      <a:lnTo>
                        <a:pt x="1813" y="1101"/>
                      </a:lnTo>
                      <a:lnTo>
                        <a:pt x="1893" y="1068"/>
                      </a:lnTo>
                      <a:lnTo>
                        <a:pt x="1973" y="1033"/>
                      </a:lnTo>
                      <a:lnTo>
                        <a:pt x="2056" y="997"/>
                      </a:lnTo>
                      <a:lnTo>
                        <a:pt x="2128" y="970"/>
                      </a:lnTo>
                      <a:lnTo>
                        <a:pt x="2180" y="951"/>
                      </a:lnTo>
                      <a:lnTo>
                        <a:pt x="2248" y="936"/>
                      </a:lnTo>
                      <a:lnTo>
                        <a:pt x="2305" y="932"/>
                      </a:lnTo>
                      <a:lnTo>
                        <a:pt x="2312" y="931"/>
                      </a:lnTo>
                      <a:lnTo>
                        <a:pt x="2732" y="931"/>
                      </a:lnTo>
                      <a:lnTo>
                        <a:pt x="2766" y="934"/>
                      </a:lnTo>
                      <a:lnTo>
                        <a:pt x="2746" y="8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23" name="Freeform 304">
                  <a:extLst>
                    <a:ext uri="{FF2B5EF4-FFF2-40B4-BE49-F238E27FC236}">
                      <a16:creationId xmlns:a16="http://schemas.microsoft.com/office/drawing/2014/main" id="{E7C2F13D-219D-B0E3-349E-D48D2B696B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4" y="2594"/>
                  <a:ext cx="5" cy="4"/>
                </a:xfrm>
                <a:custGeom>
                  <a:avLst/>
                  <a:gdLst>
                    <a:gd name="T0" fmla="*/ 4 w 25"/>
                    <a:gd name="T1" fmla="*/ 4 h 25"/>
                    <a:gd name="T2" fmla="*/ 5 w 25"/>
                    <a:gd name="T3" fmla="*/ 0 h 25"/>
                    <a:gd name="T4" fmla="*/ 0 w 25"/>
                    <a:gd name="T5" fmla="*/ 0 h 25"/>
                    <a:gd name="T6" fmla="*/ 0 w 25"/>
                    <a:gd name="T7" fmla="*/ 4 h 25"/>
                    <a:gd name="T8" fmla="*/ 4 w 25"/>
                    <a:gd name="T9" fmla="*/ 4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5" h="25">
                      <a:moveTo>
                        <a:pt x="22" y="25"/>
                      </a:moveTo>
                      <a:lnTo>
                        <a:pt x="25" y="3"/>
                      </a:lnTo>
                      <a:lnTo>
                        <a:pt x="0" y="0"/>
                      </a:lnTo>
                      <a:lnTo>
                        <a:pt x="0" y="25"/>
                      </a:lnTo>
                      <a:lnTo>
                        <a:pt x="22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24" name="Freeform 305">
                  <a:extLst>
                    <a:ext uri="{FF2B5EF4-FFF2-40B4-BE49-F238E27FC236}">
                      <a16:creationId xmlns:a16="http://schemas.microsoft.com/office/drawing/2014/main" id="{776BC6F3-1F24-A963-2DE8-2B03D5E1DA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8" y="2548"/>
                  <a:ext cx="507" cy="76"/>
                </a:xfrm>
                <a:custGeom>
                  <a:avLst/>
                  <a:gdLst>
                    <a:gd name="T0" fmla="*/ 2 w 2721"/>
                    <a:gd name="T1" fmla="*/ 50 h 408"/>
                    <a:gd name="T2" fmla="*/ 14 w 2721"/>
                    <a:gd name="T3" fmla="*/ 50 h 408"/>
                    <a:gd name="T4" fmla="*/ 32 w 2721"/>
                    <a:gd name="T5" fmla="*/ 50 h 408"/>
                    <a:gd name="T6" fmla="*/ 54 w 2721"/>
                    <a:gd name="T7" fmla="*/ 50 h 408"/>
                    <a:gd name="T8" fmla="*/ 73 w 2721"/>
                    <a:gd name="T9" fmla="*/ 50 h 408"/>
                    <a:gd name="T10" fmla="*/ 84 w 2721"/>
                    <a:gd name="T11" fmla="*/ 50 h 408"/>
                    <a:gd name="T12" fmla="*/ 97 w 2721"/>
                    <a:gd name="T13" fmla="*/ 49 h 408"/>
                    <a:gd name="T14" fmla="*/ 121 w 2721"/>
                    <a:gd name="T15" fmla="*/ 42 h 408"/>
                    <a:gd name="T16" fmla="*/ 149 w 2721"/>
                    <a:gd name="T17" fmla="*/ 31 h 408"/>
                    <a:gd name="T18" fmla="*/ 178 w 2721"/>
                    <a:gd name="T19" fmla="*/ 19 h 408"/>
                    <a:gd name="T20" fmla="*/ 209 w 2721"/>
                    <a:gd name="T21" fmla="*/ 8 h 408"/>
                    <a:gd name="T22" fmla="*/ 240 w 2721"/>
                    <a:gd name="T23" fmla="*/ 1 h 408"/>
                    <a:gd name="T24" fmla="*/ 270 w 2721"/>
                    <a:gd name="T25" fmla="*/ 1 h 408"/>
                    <a:gd name="T26" fmla="*/ 301 w 2721"/>
                    <a:gd name="T27" fmla="*/ 8 h 408"/>
                    <a:gd name="T28" fmla="*/ 332 w 2721"/>
                    <a:gd name="T29" fmla="*/ 19 h 408"/>
                    <a:gd name="T30" fmla="*/ 362 w 2721"/>
                    <a:gd name="T31" fmla="*/ 31 h 408"/>
                    <a:gd name="T32" fmla="*/ 389 w 2721"/>
                    <a:gd name="T33" fmla="*/ 42 h 408"/>
                    <a:gd name="T34" fmla="*/ 413 w 2721"/>
                    <a:gd name="T35" fmla="*/ 49 h 408"/>
                    <a:gd name="T36" fmla="*/ 507 w 2721"/>
                    <a:gd name="T37" fmla="*/ 50 h 408"/>
                    <a:gd name="T38" fmla="*/ 505 w 2721"/>
                    <a:gd name="T39" fmla="*/ 76 h 408"/>
                    <a:gd name="T40" fmla="*/ 494 w 2721"/>
                    <a:gd name="T41" fmla="*/ 76 h 408"/>
                    <a:gd name="T42" fmla="*/ 477 w 2721"/>
                    <a:gd name="T43" fmla="*/ 76 h 408"/>
                    <a:gd name="T44" fmla="*/ 457 w 2721"/>
                    <a:gd name="T45" fmla="*/ 76 h 408"/>
                    <a:gd name="T46" fmla="*/ 439 w 2721"/>
                    <a:gd name="T47" fmla="*/ 76 h 408"/>
                    <a:gd name="T48" fmla="*/ 428 w 2721"/>
                    <a:gd name="T49" fmla="*/ 76 h 408"/>
                    <a:gd name="T50" fmla="*/ 415 w 2721"/>
                    <a:gd name="T51" fmla="*/ 75 h 408"/>
                    <a:gd name="T52" fmla="*/ 391 w 2721"/>
                    <a:gd name="T53" fmla="*/ 68 h 408"/>
                    <a:gd name="T54" fmla="*/ 363 w 2721"/>
                    <a:gd name="T55" fmla="*/ 57 h 408"/>
                    <a:gd name="T56" fmla="*/ 333 w 2721"/>
                    <a:gd name="T57" fmla="*/ 44 h 408"/>
                    <a:gd name="T58" fmla="*/ 301 w 2721"/>
                    <a:gd name="T59" fmla="*/ 33 h 408"/>
                    <a:gd name="T60" fmla="*/ 271 w 2721"/>
                    <a:gd name="T61" fmla="*/ 26 h 408"/>
                    <a:gd name="T62" fmla="*/ 241 w 2721"/>
                    <a:gd name="T63" fmla="*/ 26 h 408"/>
                    <a:gd name="T64" fmla="*/ 211 w 2721"/>
                    <a:gd name="T65" fmla="*/ 33 h 408"/>
                    <a:gd name="T66" fmla="*/ 184 w 2721"/>
                    <a:gd name="T67" fmla="*/ 44 h 408"/>
                    <a:gd name="T68" fmla="*/ 157 w 2721"/>
                    <a:gd name="T69" fmla="*/ 56 h 408"/>
                    <a:gd name="T70" fmla="*/ 132 w 2721"/>
                    <a:gd name="T71" fmla="*/ 68 h 408"/>
                    <a:gd name="T72" fmla="*/ 108 w 2721"/>
                    <a:gd name="T73" fmla="*/ 75 h 408"/>
                    <a:gd name="T74" fmla="*/ 0 w 2721"/>
                    <a:gd name="T75" fmla="*/ 76 h 408"/>
                    <a:gd name="T76" fmla="*/ 0 w 2721"/>
                    <a:gd name="T77" fmla="*/ 50 h 40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2721" h="408">
                      <a:moveTo>
                        <a:pt x="0" y="270"/>
                      </a:moveTo>
                      <a:lnTo>
                        <a:pt x="10" y="271"/>
                      </a:lnTo>
                      <a:lnTo>
                        <a:pt x="35" y="271"/>
                      </a:lnTo>
                      <a:lnTo>
                        <a:pt x="73" y="271"/>
                      </a:lnTo>
                      <a:lnTo>
                        <a:pt x="120" y="271"/>
                      </a:lnTo>
                      <a:lnTo>
                        <a:pt x="174" y="271"/>
                      </a:lnTo>
                      <a:lnTo>
                        <a:pt x="231" y="271"/>
                      </a:lnTo>
                      <a:lnTo>
                        <a:pt x="288" y="271"/>
                      </a:lnTo>
                      <a:lnTo>
                        <a:pt x="341" y="271"/>
                      </a:lnTo>
                      <a:lnTo>
                        <a:pt x="390" y="271"/>
                      </a:lnTo>
                      <a:lnTo>
                        <a:pt x="428" y="271"/>
                      </a:lnTo>
                      <a:lnTo>
                        <a:pt x="452" y="271"/>
                      </a:lnTo>
                      <a:lnTo>
                        <a:pt x="461" y="270"/>
                      </a:lnTo>
                      <a:lnTo>
                        <a:pt x="519" y="265"/>
                      </a:lnTo>
                      <a:lnTo>
                        <a:pt x="581" y="250"/>
                      </a:lnTo>
                      <a:lnTo>
                        <a:pt x="649" y="228"/>
                      </a:lnTo>
                      <a:lnTo>
                        <a:pt x="721" y="200"/>
                      </a:lnTo>
                      <a:lnTo>
                        <a:pt x="797" y="168"/>
                      </a:lnTo>
                      <a:lnTo>
                        <a:pt x="875" y="136"/>
                      </a:lnTo>
                      <a:lnTo>
                        <a:pt x="956" y="102"/>
                      </a:lnTo>
                      <a:lnTo>
                        <a:pt x="1037" y="70"/>
                      </a:lnTo>
                      <a:lnTo>
                        <a:pt x="1120" y="43"/>
                      </a:lnTo>
                      <a:lnTo>
                        <a:pt x="1204" y="21"/>
                      </a:lnTo>
                      <a:lnTo>
                        <a:pt x="1287" y="6"/>
                      </a:lnTo>
                      <a:lnTo>
                        <a:pt x="1368" y="0"/>
                      </a:lnTo>
                      <a:lnTo>
                        <a:pt x="1450" y="6"/>
                      </a:lnTo>
                      <a:lnTo>
                        <a:pt x="1533" y="21"/>
                      </a:lnTo>
                      <a:lnTo>
                        <a:pt x="1617" y="43"/>
                      </a:lnTo>
                      <a:lnTo>
                        <a:pt x="1701" y="70"/>
                      </a:lnTo>
                      <a:lnTo>
                        <a:pt x="1784" y="102"/>
                      </a:lnTo>
                      <a:lnTo>
                        <a:pt x="1866" y="136"/>
                      </a:lnTo>
                      <a:lnTo>
                        <a:pt x="1944" y="168"/>
                      </a:lnTo>
                      <a:lnTo>
                        <a:pt x="2019" y="200"/>
                      </a:lnTo>
                      <a:lnTo>
                        <a:pt x="2090" y="228"/>
                      </a:lnTo>
                      <a:lnTo>
                        <a:pt x="2155" y="250"/>
                      </a:lnTo>
                      <a:lnTo>
                        <a:pt x="2215" y="265"/>
                      </a:lnTo>
                      <a:lnTo>
                        <a:pt x="2268" y="270"/>
                      </a:lnTo>
                      <a:lnTo>
                        <a:pt x="2721" y="270"/>
                      </a:lnTo>
                      <a:lnTo>
                        <a:pt x="2721" y="407"/>
                      </a:lnTo>
                      <a:lnTo>
                        <a:pt x="2712" y="408"/>
                      </a:lnTo>
                      <a:lnTo>
                        <a:pt x="2688" y="408"/>
                      </a:lnTo>
                      <a:lnTo>
                        <a:pt x="2653" y="408"/>
                      </a:lnTo>
                      <a:lnTo>
                        <a:pt x="2608" y="408"/>
                      </a:lnTo>
                      <a:lnTo>
                        <a:pt x="2558" y="408"/>
                      </a:lnTo>
                      <a:lnTo>
                        <a:pt x="2504" y="408"/>
                      </a:lnTo>
                      <a:lnTo>
                        <a:pt x="2451" y="408"/>
                      </a:lnTo>
                      <a:lnTo>
                        <a:pt x="2400" y="408"/>
                      </a:lnTo>
                      <a:lnTo>
                        <a:pt x="2355" y="408"/>
                      </a:lnTo>
                      <a:lnTo>
                        <a:pt x="2320" y="408"/>
                      </a:lnTo>
                      <a:lnTo>
                        <a:pt x="2296" y="408"/>
                      </a:lnTo>
                      <a:lnTo>
                        <a:pt x="2288" y="407"/>
                      </a:lnTo>
                      <a:lnTo>
                        <a:pt x="2229" y="402"/>
                      </a:lnTo>
                      <a:lnTo>
                        <a:pt x="2164" y="387"/>
                      </a:lnTo>
                      <a:lnTo>
                        <a:pt x="2096" y="365"/>
                      </a:lnTo>
                      <a:lnTo>
                        <a:pt x="2022" y="336"/>
                      </a:lnTo>
                      <a:lnTo>
                        <a:pt x="1946" y="305"/>
                      </a:lnTo>
                      <a:lnTo>
                        <a:pt x="1867" y="271"/>
                      </a:lnTo>
                      <a:lnTo>
                        <a:pt x="1785" y="237"/>
                      </a:lnTo>
                      <a:lnTo>
                        <a:pt x="1702" y="205"/>
                      </a:lnTo>
                      <a:lnTo>
                        <a:pt x="1618" y="177"/>
                      </a:lnTo>
                      <a:lnTo>
                        <a:pt x="1535" y="154"/>
                      </a:lnTo>
                      <a:lnTo>
                        <a:pt x="1452" y="139"/>
                      </a:lnTo>
                      <a:lnTo>
                        <a:pt x="1370" y="132"/>
                      </a:lnTo>
                      <a:lnTo>
                        <a:pt x="1291" y="138"/>
                      </a:lnTo>
                      <a:lnTo>
                        <a:pt x="1212" y="152"/>
                      </a:lnTo>
                      <a:lnTo>
                        <a:pt x="1135" y="175"/>
                      </a:lnTo>
                      <a:lnTo>
                        <a:pt x="1059" y="203"/>
                      </a:lnTo>
                      <a:lnTo>
                        <a:pt x="986" y="235"/>
                      </a:lnTo>
                      <a:lnTo>
                        <a:pt x="913" y="270"/>
                      </a:lnTo>
                      <a:lnTo>
                        <a:pt x="843" y="303"/>
                      </a:lnTo>
                      <a:lnTo>
                        <a:pt x="774" y="335"/>
                      </a:lnTo>
                      <a:lnTo>
                        <a:pt x="707" y="364"/>
                      </a:lnTo>
                      <a:lnTo>
                        <a:pt x="641" y="387"/>
                      </a:lnTo>
                      <a:lnTo>
                        <a:pt x="579" y="402"/>
                      </a:lnTo>
                      <a:lnTo>
                        <a:pt x="517" y="407"/>
                      </a:lnTo>
                      <a:lnTo>
                        <a:pt x="0" y="407"/>
                      </a:lnTo>
                      <a:lnTo>
                        <a:pt x="0" y="27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25" name="Freeform 306">
                  <a:extLst>
                    <a:ext uri="{FF2B5EF4-FFF2-40B4-BE49-F238E27FC236}">
                      <a16:creationId xmlns:a16="http://schemas.microsoft.com/office/drawing/2014/main" id="{2FED078A-045A-728E-D3B1-DA143CA4C1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8" y="2544"/>
                  <a:ext cx="511" cy="80"/>
                </a:xfrm>
                <a:custGeom>
                  <a:avLst/>
                  <a:gdLst>
                    <a:gd name="T0" fmla="*/ 1 w 2745"/>
                    <a:gd name="T1" fmla="*/ 50 h 429"/>
                    <a:gd name="T2" fmla="*/ 0 w 2745"/>
                    <a:gd name="T3" fmla="*/ 58 h 429"/>
                    <a:gd name="T4" fmla="*/ 2 w 2745"/>
                    <a:gd name="T5" fmla="*/ 59 h 429"/>
                    <a:gd name="T6" fmla="*/ 85 w 2745"/>
                    <a:gd name="T7" fmla="*/ 59 h 429"/>
                    <a:gd name="T8" fmla="*/ 87 w 2745"/>
                    <a:gd name="T9" fmla="*/ 58 h 429"/>
                    <a:gd name="T10" fmla="*/ 97 w 2745"/>
                    <a:gd name="T11" fmla="*/ 58 h 429"/>
                    <a:gd name="T12" fmla="*/ 110 w 2745"/>
                    <a:gd name="T13" fmla="*/ 55 h 429"/>
                    <a:gd name="T14" fmla="*/ 123 w 2745"/>
                    <a:gd name="T15" fmla="*/ 50 h 429"/>
                    <a:gd name="T16" fmla="*/ 138 w 2745"/>
                    <a:gd name="T17" fmla="*/ 45 h 429"/>
                    <a:gd name="T18" fmla="*/ 150 w 2745"/>
                    <a:gd name="T19" fmla="*/ 39 h 429"/>
                    <a:gd name="T20" fmla="*/ 165 w 2745"/>
                    <a:gd name="T21" fmla="*/ 33 h 429"/>
                    <a:gd name="T22" fmla="*/ 180 w 2745"/>
                    <a:gd name="T23" fmla="*/ 27 h 429"/>
                    <a:gd name="T24" fmla="*/ 197 w 2745"/>
                    <a:gd name="T25" fmla="*/ 20 h 429"/>
                    <a:gd name="T26" fmla="*/ 211 w 2745"/>
                    <a:gd name="T27" fmla="*/ 16 h 429"/>
                    <a:gd name="T28" fmla="*/ 223 w 2745"/>
                    <a:gd name="T29" fmla="*/ 12 h 429"/>
                    <a:gd name="T30" fmla="*/ 241 w 2745"/>
                    <a:gd name="T31" fmla="*/ 9 h 429"/>
                    <a:gd name="T32" fmla="*/ 255 w 2745"/>
                    <a:gd name="T33" fmla="*/ 8 h 429"/>
                    <a:gd name="T34" fmla="*/ 269 w 2745"/>
                    <a:gd name="T35" fmla="*/ 9 h 429"/>
                    <a:gd name="T36" fmla="*/ 287 w 2745"/>
                    <a:gd name="T37" fmla="*/ 12 h 429"/>
                    <a:gd name="T38" fmla="*/ 300 w 2745"/>
                    <a:gd name="T39" fmla="*/ 16 h 429"/>
                    <a:gd name="T40" fmla="*/ 315 w 2745"/>
                    <a:gd name="T41" fmla="*/ 21 h 429"/>
                    <a:gd name="T42" fmla="*/ 327 w 2745"/>
                    <a:gd name="T43" fmla="*/ 25 h 429"/>
                    <a:gd name="T44" fmla="*/ 346 w 2745"/>
                    <a:gd name="T45" fmla="*/ 33 h 429"/>
                    <a:gd name="T46" fmla="*/ 361 w 2745"/>
                    <a:gd name="T47" fmla="*/ 39 h 429"/>
                    <a:gd name="T48" fmla="*/ 373 w 2745"/>
                    <a:gd name="T49" fmla="*/ 45 h 429"/>
                    <a:gd name="T50" fmla="*/ 387 w 2745"/>
                    <a:gd name="T51" fmla="*/ 50 h 429"/>
                    <a:gd name="T52" fmla="*/ 400 w 2745"/>
                    <a:gd name="T53" fmla="*/ 55 h 429"/>
                    <a:gd name="T54" fmla="*/ 413 w 2745"/>
                    <a:gd name="T55" fmla="*/ 58 h 429"/>
                    <a:gd name="T56" fmla="*/ 422 w 2745"/>
                    <a:gd name="T57" fmla="*/ 58 h 429"/>
                    <a:gd name="T58" fmla="*/ 503 w 2745"/>
                    <a:gd name="T59" fmla="*/ 58 h 429"/>
                    <a:gd name="T60" fmla="*/ 503 w 2745"/>
                    <a:gd name="T61" fmla="*/ 80 h 429"/>
                    <a:gd name="T62" fmla="*/ 507 w 2745"/>
                    <a:gd name="T63" fmla="*/ 80 h 429"/>
                    <a:gd name="T64" fmla="*/ 511 w 2745"/>
                    <a:gd name="T65" fmla="*/ 80 h 429"/>
                    <a:gd name="T66" fmla="*/ 511 w 2745"/>
                    <a:gd name="T67" fmla="*/ 50 h 429"/>
                    <a:gd name="T68" fmla="*/ 423 w 2745"/>
                    <a:gd name="T69" fmla="*/ 50 h 429"/>
                    <a:gd name="T70" fmla="*/ 413 w 2745"/>
                    <a:gd name="T71" fmla="*/ 49 h 429"/>
                    <a:gd name="T72" fmla="*/ 403 w 2745"/>
                    <a:gd name="T73" fmla="*/ 47 h 429"/>
                    <a:gd name="T74" fmla="*/ 392 w 2745"/>
                    <a:gd name="T75" fmla="*/ 43 h 429"/>
                    <a:gd name="T76" fmla="*/ 379 w 2745"/>
                    <a:gd name="T77" fmla="*/ 38 h 429"/>
                    <a:gd name="T78" fmla="*/ 364 w 2745"/>
                    <a:gd name="T79" fmla="*/ 32 h 429"/>
                    <a:gd name="T80" fmla="*/ 349 w 2745"/>
                    <a:gd name="T81" fmla="*/ 26 h 429"/>
                    <a:gd name="T82" fmla="*/ 338 w 2745"/>
                    <a:gd name="T83" fmla="*/ 21 h 429"/>
                    <a:gd name="T84" fmla="*/ 319 w 2745"/>
                    <a:gd name="T85" fmla="*/ 14 h 429"/>
                    <a:gd name="T86" fmla="*/ 303 w 2745"/>
                    <a:gd name="T87" fmla="*/ 8 h 429"/>
                    <a:gd name="T88" fmla="*/ 284 w 2745"/>
                    <a:gd name="T89" fmla="*/ 4 h 429"/>
                    <a:gd name="T90" fmla="*/ 271 w 2745"/>
                    <a:gd name="T91" fmla="*/ 1 h 429"/>
                    <a:gd name="T92" fmla="*/ 255 w 2745"/>
                    <a:gd name="T93" fmla="*/ 0 h 429"/>
                    <a:gd name="T94" fmla="*/ 239 w 2745"/>
                    <a:gd name="T95" fmla="*/ 1 h 429"/>
                    <a:gd name="T96" fmla="*/ 226 w 2745"/>
                    <a:gd name="T97" fmla="*/ 4 h 429"/>
                    <a:gd name="T98" fmla="*/ 207 w 2745"/>
                    <a:gd name="T99" fmla="*/ 8 h 429"/>
                    <a:gd name="T100" fmla="*/ 190 w 2745"/>
                    <a:gd name="T101" fmla="*/ 14 h 429"/>
                    <a:gd name="T102" fmla="*/ 177 w 2745"/>
                    <a:gd name="T103" fmla="*/ 19 h 429"/>
                    <a:gd name="T104" fmla="*/ 162 w 2745"/>
                    <a:gd name="T105" fmla="*/ 26 h 429"/>
                    <a:gd name="T106" fmla="*/ 147 w 2745"/>
                    <a:gd name="T107" fmla="*/ 32 h 429"/>
                    <a:gd name="T108" fmla="*/ 131 w 2745"/>
                    <a:gd name="T109" fmla="*/ 38 h 429"/>
                    <a:gd name="T110" fmla="*/ 119 w 2745"/>
                    <a:gd name="T111" fmla="*/ 43 h 429"/>
                    <a:gd name="T112" fmla="*/ 107 w 2745"/>
                    <a:gd name="T113" fmla="*/ 47 h 429"/>
                    <a:gd name="T114" fmla="*/ 97 w 2745"/>
                    <a:gd name="T115" fmla="*/ 49 h 429"/>
                    <a:gd name="T116" fmla="*/ 86 w 2745"/>
                    <a:gd name="T117" fmla="*/ 50 h 429"/>
                    <a:gd name="T118" fmla="*/ 84 w 2745"/>
                    <a:gd name="T119" fmla="*/ 51 h 429"/>
                    <a:gd name="T120" fmla="*/ 3 w 2745"/>
                    <a:gd name="T121" fmla="*/ 51 h 429"/>
                    <a:gd name="T122" fmla="*/ 1 w 2745"/>
                    <a:gd name="T123" fmla="*/ 50 h 42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745" h="429">
                      <a:moveTo>
                        <a:pt x="5" y="270"/>
                      </a:moveTo>
                      <a:lnTo>
                        <a:pt x="0" y="313"/>
                      </a:lnTo>
                      <a:lnTo>
                        <a:pt x="9" y="315"/>
                      </a:lnTo>
                      <a:lnTo>
                        <a:pt x="455" y="315"/>
                      </a:lnTo>
                      <a:lnTo>
                        <a:pt x="467" y="313"/>
                      </a:lnTo>
                      <a:lnTo>
                        <a:pt x="521" y="309"/>
                      </a:lnTo>
                      <a:lnTo>
                        <a:pt x="591" y="293"/>
                      </a:lnTo>
                      <a:lnTo>
                        <a:pt x="663" y="270"/>
                      </a:lnTo>
                      <a:lnTo>
                        <a:pt x="742" y="239"/>
                      </a:lnTo>
                      <a:lnTo>
                        <a:pt x="807" y="211"/>
                      </a:lnTo>
                      <a:lnTo>
                        <a:pt x="885" y="179"/>
                      </a:lnTo>
                      <a:lnTo>
                        <a:pt x="966" y="145"/>
                      </a:lnTo>
                      <a:lnTo>
                        <a:pt x="1059" y="108"/>
                      </a:lnTo>
                      <a:lnTo>
                        <a:pt x="1132" y="84"/>
                      </a:lnTo>
                      <a:lnTo>
                        <a:pt x="1200" y="66"/>
                      </a:lnTo>
                      <a:lnTo>
                        <a:pt x="1294" y="50"/>
                      </a:lnTo>
                      <a:lnTo>
                        <a:pt x="1371" y="44"/>
                      </a:lnTo>
                      <a:lnTo>
                        <a:pt x="1447" y="50"/>
                      </a:lnTo>
                      <a:lnTo>
                        <a:pt x="1542" y="66"/>
                      </a:lnTo>
                      <a:lnTo>
                        <a:pt x="1610" y="84"/>
                      </a:lnTo>
                      <a:lnTo>
                        <a:pt x="1690" y="111"/>
                      </a:lnTo>
                      <a:lnTo>
                        <a:pt x="1756" y="136"/>
                      </a:lnTo>
                      <a:lnTo>
                        <a:pt x="1860" y="179"/>
                      </a:lnTo>
                      <a:lnTo>
                        <a:pt x="1938" y="211"/>
                      </a:lnTo>
                      <a:lnTo>
                        <a:pt x="2004" y="240"/>
                      </a:lnTo>
                      <a:lnTo>
                        <a:pt x="2077" y="269"/>
                      </a:lnTo>
                      <a:lnTo>
                        <a:pt x="2149" y="293"/>
                      </a:lnTo>
                      <a:lnTo>
                        <a:pt x="2217" y="309"/>
                      </a:lnTo>
                      <a:lnTo>
                        <a:pt x="2269" y="313"/>
                      </a:lnTo>
                      <a:lnTo>
                        <a:pt x="2701" y="313"/>
                      </a:lnTo>
                      <a:lnTo>
                        <a:pt x="2701" y="429"/>
                      </a:lnTo>
                      <a:lnTo>
                        <a:pt x="2723" y="429"/>
                      </a:lnTo>
                      <a:lnTo>
                        <a:pt x="2745" y="429"/>
                      </a:lnTo>
                      <a:lnTo>
                        <a:pt x="2743" y="270"/>
                      </a:lnTo>
                      <a:lnTo>
                        <a:pt x="2271" y="270"/>
                      </a:lnTo>
                      <a:lnTo>
                        <a:pt x="2217" y="265"/>
                      </a:lnTo>
                      <a:lnTo>
                        <a:pt x="2165" y="251"/>
                      </a:lnTo>
                      <a:lnTo>
                        <a:pt x="2107" y="232"/>
                      </a:lnTo>
                      <a:lnTo>
                        <a:pt x="2038" y="205"/>
                      </a:lnTo>
                      <a:lnTo>
                        <a:pt x="1954" y="169"/>
                      </a:lnTo>
                      <a:lnTo>
                        <a:pt x="1876" y="137"/>
                      </a:lnTo>
                      <a:lnTo>
                        <a:pt x="1816" y="113"/>
                      </a:lnTo>
                      <a:lnTo>
                        <a:pt x="1716" y="74"/>
                      </a:lnTo>
                      <a:lnTo>
                        <a:pt x="1628" y="45"/>
                      </a:lnTo>
                      <a:lnTo>
                        <a:pt x="1528" y="20"/>
                      </a:lnTo>
                      <a:lnTo>
                        <a:pt x="1456" y="6"/>
                      </a:lnTo>
                      <a:lnTo>
                        <a:pt x="1369" y="0"/>
                      </a:lnTo>
                      <a:lnTo>
                        <a:pt x="1285" y="6"/>
                      </a:lnTo>
                      <a:lnTo>
                        <a:pt x="1213" y="20"/>
                      </a:lnTo>
                      <a:lnTo>
                        <a:pt x="1113" y="45"/>
                      </a:lnTo>
                      <a:lnTo>
                        <a:pt x="1020" y="76"/>
                      </a:lnTo>
                      <a:lnTo>
                        <a:pt x="949" y="104"/>
                      </a:lnTo>
                      <a:lnTo>
                        <a:pt x="869" y="137"/>
                      </a:lnTo>
                      <a:lnTo>
                        <a:pt x="790" y="169"/>
                      </a:lnTo>
                      <a:lnTo>
                        <a:pt x="703" y="206"/>
                      </a:lnTo>
                      <a:lnTo>
                        <a:pt x="640" y="230"/>
                      </a:lnTo>
                      <a:lnTo>
                        <a:pt x="575" y="251"/>
                      </a:lnTo>
                      <a:lnTo>
                        <a:pt x="521" y="265"/>
                      </a:lnTo>
                      <a:lnTo>
                        <a:pt x="460" y="270"/>
                      </a:lnTo>
                      <a:lnTo>
                        <a:pt x="452" y="271"/>
                      </a:lnTo>
                      <a:lnTo>
                        <a:pt x="14" y="271"/>
                      </a:lnTo>
                      <a:lnTo>
                        <a:pt x="5" y="2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26" name="Freeform 307">
                  <a:extLst>
                    <a:ext uri="{FF2B5EF4-FFF2-40B4-BE49-F238E27FC236}">
                      <a16:creationId xmlns:a16="http://schemas.microsoft.com/office/drawing/2014/main" id="{A7EFBF46-6E5C-8175-EFEA-B0A37BD537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4" y="2619"/>
                  <a:ext cx="5" cy="8"/>
                </a:xfrm>
                <a:custGeom>
                  <a:avLst/>
                  <a:gdLst>
                    <a:gd name="T0" fmla="*/ 1 w 25"/>
                    <a:gd name="T1" fmla="*/ 4 h 40"/>
                    <a:gd name="T2" fmla="*/ 0 w 25"/>
                    <a:gd name="T3" fmla="*/ 0 h 40"/>
                    <a:gd name="T4" fmla="*/ 5 w 25"/>
                    <a:gd name="T5" fmla="*/ 8 h 40"/>
                    <a:gd name="T6" fmla="*/ 5 w 25"/>
                    <a:gd name="T7" fmla="*/ 4 h 40"/>
                    <a:gd name="T8" fmla="*/ 1 w 25"/>
                    <a:gd name="T9" fmla="*/ 4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5" h="40">
                      <a:moveTo>
                        <a:pt x="3" y="22"/>
                      </a:moveTo>
                      <a:lnTo>
                        <a:pt x="0" y="0"/>
                      </a:lnTo>
                      <a:lnTo>
                        <a:pt x="25" y="40"/>
                      </a:lnTo>
                      <a:lnTo>
                        <a:pt x="25" y="22"/>
                      </a:lnTo>
                      <a:lnTo>
                        <a:pt x="3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27" name="Freeform 308">
                  <a:extLst>
                    <a:ext uri="{FF2B5EF4-FFF2-40B4-BE49-F238E27FC236}">
                      <a16:creationId xmlns:a16="http://schemas.microsoft.com/office/drawing/2014/main" id="{84408D23-C4F4-AF0B-93B1-B1866066D0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4" y="2568"/>
                  <a:ext cx="515" cy="59"/>
                </a:xfrm>
                <a:custGeom>
                  <a:avLst/>
                  <a:gdLst>
                    <a:gd name="T0" fmla="*/ 510 w 2765"/>
                    <a:gd name="T1" fmla="*/ 51 h 319"/>
                    <a:gd name="T2" fmla="*/ 509 w 2765"/>
                    <a:gd name="T3" fmla="*/ 51 h 319"/>
                    <a:gd name="T4" fmla="*/ 432 w 2765"/>
                    <a:gd name="T5" fmla="*/ 51 h 319"/>
                    <a:gd name="T6" fmla="*/ 431 w 2765"/>
                    <a:gd name="T7" fmla="*/ 51 h 319"/>
                    <a:gd name="T8" fmla="*/ 420 w 2765"/>
                    <a:gd name="T9" fmla="*/ 50 h 319"/>
                    <a:gd name="T10" fmla="*/ 407 w 2765"/>
                    <a:gd name="T11" fmla="*/ 47 h 319"/>
                    <a:gd name="T12" fmla="*/ 397 w 2765"/>
                    <a:gd name="T13" fmla="*/ 43 h 319"/>
                    <a:gd name="T14" fmla="*/ 387 w 2765"/>
                    <a:gd name="T15" fmla="*/ 40 h 319"/>
                    <a:gd name="T16" fmla="*/ 368 w 2765"/>
                    <a:gd name="T17" fmla="*/ 32 h 319"/>
                    <a:gd name="T18" fmla="*/ 353 w 2765"/>
                    <a:gd name="T19" fmla="*/ 26 h 319"/>
                    <a:gd name="T20" fmla="*/ 342 w 2765"/>
                    <a:gd name="T21" fmla="*/ 21 h 319"/>
                    <a:gd name="T22" fmla="*/ 324 w 2765"/>
                    <a:gd name="T23" fmla="*/ 14 h 319"/>
                    <a:gd name="T24" fmla="*/ 307 w 2765"/>
                    <a:gd name="T25" fmla="*/ 9 h 319"/>
                    <a:gd name="T26" fmla="*/ 290 w 2765"/>
                    <a:gd name="T27" fmla="*/ 4 h 319"/>
                    <a:gd name="T28" fmla="*/ 275 w 2765"/>
                    <a:gd name="T29" fmla="*/ 1 h 319"/>
                    <a:gd name="T30" fmla="*/ 260 w 2765"/>
                    <a:gd name="T31" fmla="*/ 0 h 319"/>
                    <a:gd name="T32" fmla="*/ 244 w 2765"/>
                    <a:gd name="T33" fmla="*/ 1 h 319"/>
                    <a:gd name="T34" fmla="*/ 230 w 2765"/>
                    <a:gd name="T35" fmla="*/ 4 h 319"/>
                    <a:gd name="T36" fmla="*/ 213 w 2765"/>
                    <a:gd name="T37" fmla="*/ 8 h 319"/>
                    <a:gd name="T38" fmla="*/ 202 w 2765"/>
                    <a:gd name="T39" fmla="*/ 13 h 319"/>
                    <a:gd name="T40" fmla="*/ 186 w 2765"/>
                    <a:gd name="T41" fmla="*/ 19 h 319"/>
                    <a:gd name="T42" fmla="*/ 173 w 2765"/>
                    <a:gd name="T43" fmla="*/ 26 h 319"/>
                    <a:gd name="T44" fmla="*/ 160 w 2765"/>
                    <a:gd name="T45" fmla="*/ 32 h 319"/>
                    <a:gd name="T46" fmla="*/ 153 w 2765"/>
                    <a:gd name="T47" fmla="*/ 35 h 319"/>
                    <a:gd name="T48" fmla="*/ 132 w 2765"/>
                    <a:gd name="T49" fmla="*/ 44 h 319"/>
                    <a:gd name="T50" fmla="*/ 122 w 2765"/>
                    <a:gd name="T51" fmla="*/ 47 h 319"/>
                    <a:gd name="T52" fmla="*/ 112 w 2765"/>
                    <a:gd name="T53" fmla="*/ 50 h 319"/>
                    <a:gd name="T54" fmla="*/ 100 w 2765"/>
                    <a:gd name="T55" fmla="*/ 51 h 319"/>
                    <a:gd name="T56" fmla="*/ 8 w 2765"/>
                    <a:gd name="T57" fmla="*/ 51 h 319"/>
                    <a:gd name="T58" fmla="*/ 8 w 2765"/>
                    <a:gd name="T59" fmla="*/ 29 h 319"/>
                    <a:gd name="T60" fmla="*/ 4 w 2765"/>
                    <a:gd name="T61" fmla="*/ 29 h 319"/>
                    <a:gd name="T62" fmla="*/ 0 w 2765"/>
                    <a:gd name="T63" fmla="*/ 29 h 319"/>
                    <a:gd name="T64" fmla="*/ 0 w 2765"/>
                    <a:gd name="T65" fmla="*/ 59 h 319"/>
                    <a:gd name="T66" fmla="*/ 101 w 2765"/>
                    <a:gd name="T67" fmla="*/ 59 h 319"/>
                    <a:gd name="T68" fmla="*/ 112 w 2765"/>
                    <a:gd name="T69" fmla="*/ 58 h 319"/>
                    <a:gd name="T70" fmla="*/ 125 w 2765"/>
                    <a:gd name="T71" fmla="*/ 55 h 319"/>
                    <a:gd name="T72" fmla="*/ 139 w 2765"/>
                    <a:gd name="T73" fmla="*/ 50 h 319"/>
                    <a:gd name="T74" fmla="*/ 144 w 2765"/>
                    <a:gd name="T75" fmla="*/ 48 h 319"/>
                    <a:gd name="T76" fmla="*/ 163 w 2765"/>
                    <a:gd name="T77" fmla="*/ 39 h 319"/>
                    <a:gd name="T78" fmla="*/ 176 w 2765"/>
                    <a:gd name="T79" fmla="*/ 33 h 319"/>
                    <a:gd name="T80" fmla="*/ 189 w 2765"/>
                    <a:gd name="T81" fmla="*/ 27 h 319"/>
                    <a:gd name="T82" fmla="*/ 201 w 2765"/>
                    <a:gd name="T83" fmla="*/ 21 h 319"/>
                    <a:gd name="T84" fmla="*/ 218 w 2765"/>
                    <a:gd name="T85" fmla="*/ 16 h 319"/>
                    <a:gd name="T86" fmla="*/ 230 w 2765"/>
                    <a:gd name="T87" fmla="*/ 12 h 319"/>
                    <a:gd name="T88" fmla="*/ 245 w 2765"/>
                    <a:gd name="T89" fmla="*/ 9 h 319"/>
                    <a:gd name="T90" fmla="*/ 259 w 2765"/>
                    <a:gd name="T91" fmla="*/ 8 h 319"/>
                    <a:gd name="T92" fmla="*/ 274 w 2765"/>
                    <a:gd name="T93" fmla="*/ 9 h 319"/>
                    <a:gd name="T94" fmla="*/ 290 w 2765"/>
                    <a:gd name="T95" fmla="*/ 12 h 319"/>
                    <a:gd name="T96" fmla="*/ 304 w 2765"/>
                    <a:gd name="T97" fmla="*/ 16 h 319"/>
                    <a:gd name="T98" fmla="*/ 319 w 2765"/>
                    <a:gd name="T99" fmla="*/ 21 h 319"/>
                    <a:gd name="T100" fmla="*/ 331 w 2765"/>
                    <a:gd name="T101" fmla="*/ 26 h 319"/>
                    <a:gd name="T102" fmla="*/ 350 w 2765"/>
                    <a:gd name="T103" fmla="*/ 33 h 319"/>
                    <a:gd name="T104" fmla="*/ 365 w 2765"/>
                    <a:gd name="T105" fmla="*/ 40 h 319"/>
                    <a:gd name="T106" fmla="*/ 375 w 2765"/>
                    <a:gd name="T107" fmla="*/ 44 h 319"/>
                    <a:gd name="T108" fmla="*/ 392 w 2765"/>
                    <a:gd name="T109" fmla="*/ 51 h 319"/>
                    <a:gd name="T110" fmla="*/ 407 w 2765"/>
                    <a:gd name="T111" fmla="*/ 55 h 319"/>
                    <a:gd name="T112" fmla="*/ 418 w 2765"/>
                    <a:gd name="T113" fmla="*/ 58 h 319"/>
                    <a:gd name="T114" fmla="*/ 430 w 2765"/>
                    <a:gd name="T115" fmla="*/ 59 h 319"/>
                    <a:gd name="T116" fmla="*/ 431 w 2765"/>
                    <a:gd name="T117" fmla="*/ 59 h 319"/>
                    <a:gd name="T118" fmla="*/ 510 w 2765"/>
                    <a:gd name="T119" fmla="*/ 59 h 319"/>
                    <a:gd name="T120" fmla="*/ 515 w 2765"/>
                    <a:gd name="T121" fmla="*/ 58 h 319"/>
                    <a:gd name="T122" fmla="*/ 510 w 2765"/>
                    <a:gd name="T123" fmla="*/ 51 h 3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765" h="319">
                      <a:moveTo>
                        <a:pt x="2740" y="274"/>
                      </a:moveTo>
                      <a:lnTo>
                        <a:pt x="2731" y="275"/>
                      </a:lnTo>
                      <a:lnTo>
                        <a:pt x="2320" y="275"/>
                      </a:lnTo>
                      <a:lnTo>
                        <a:pt x="2313" y="274"/>
                      </a:lnTo>
                      <a:lnTo>
                        <a:pt x="2255" y="269"/>
                      </a:lnTo>
                      <a:lnTo>
                        <a:pt x="2186" y="254"/>
                      </a:lnTo>
                      <a:lnTo>
                        <a:pt x="2130" y="235"/>
                      </a:lnTo>
                      <a:lnTo>
                        <a:pt x="2077" y="214"/>
                      </a:lnTo>
                      <a:lnTo>
                        <a:pt x="1977" y="174"/>
                      </a:lnTo>
                      <a:lnTo>
                        <a:pt x="1897" y="139"/>
                      </a:lnTo>
                      <a:lnTo>
                        <a:pt x="1837" y="115"/>
                      </a:lnTo>
                      <a:lnTo>
                        <a:pt x="1737" y="76"/>
                      </a:lnTo>
                      <a:lnTo>
                        <a:pt x="1646" y="46"/>
                      </a:lnTo>
                      <a:lnTo>
                        <a:pt x="1556" y="21"/>
                      </a:lnTo>
                      <a:lnTo>
                        <a:pt x="1479" y="6"/>
                      </a:lnTo>
                      <a:lnTo>
                        <a:pt x="1394" y="0"/>
                      </a:lnTo>
                      <a:lnTo>
                        <a:pt x="1308" y="5"/>
                      </a:lnTo>
                      <a:lnTo>
                        <a:pt x="1234" y="19"/>
                      </a:lnTo>
                      <a:lnTo>
                        <a:pt x="1146" y="44"/>
                      </a:lnTo>
                      <a:lnTo>
                        <a:pt x="1082" y="69"/>
                      </a:lnTo>
                      <a:lnTo>
                        <a:pt x="999" y="104"/>
                      </a:lnTo>
                      <a:lnTo>
                        <a:pt x="927" y="139"/>
                      </a:lnTo>
                      <a:lnTo>
                        <a:pt x="857" y="172"/>
                      </a:lnTo>
                      <a:lnTo>
                        <a:pt x="820" y="190"/>
                      </a:lnTo>
                      <a:lnTo>
                        <a:pt x="711" y="236"/>
                      </a:lnTo>
                      <a:lnTo>
                        <a:pt x="655" y="255"/>
                      </a:lnTo>
                      <a:lnTo>
                        <a:pt x="601" y="269"/>
                      </a:lnTo>
                      <a:lnTo>
                        <a:pt x="537" y="274"/>
                      </a:lnTo>
                      <a:lnTo>
                        <a:pt x="44" y="274"/>
                      </a:lnTo>
                      <a:lnTo>
                        <a:pt x="44" y="159"/>
                      </a:lnTo>
                      <a:lnTo>
                        <a:pt x="22" y="159"/>
                      </a:lnTo>
                      <a:lnTo>
                        <a:pt x="0" y="159"/>
                      </a:lnTo>
                      <a:lnTo>
                        <a:pt x="2" y="318"/>
                      </a:lnTo>
                      <a:lnTo>
                        <a:pt x="540" y="318"/>
                      </a:lnTo>
                      <a:lnTo>
                        <a:pt x="601" y="313"/>
                      </a:lnTo>
                      <a:lnTo>
                        <a:pt x="671" y="297"/>
                      </a:lnTo>
                      <a:lnTo>
                        <a:pt x="746" y="270"/>
                      </a:lnTo>
                      <a:lnTo>
                        <a:pt x="771" y="259"/>
                      </a:lnTo>
                      <a:lnTo>
                        <a:pt x="873" y="212"/>
                      </a:lnTo>
                      <a:lnTo>
                        <a:pt x="943" y="178"/>
                      </a:lnTo>
                      <a:lnTo>
                        <a:pt x="1016" y="144"/>
                      </a:lnTo>
                      <a:lnTo>
                        <a:pt x="1080" y="115"/>
                      </a:lnTo>
                      <a:lnTo>
                        <a:pt x="1169" y="84"/>
                      </a:lnTo>
                      <a:lnTo>
                        <a:pt x="1234" y="63"/>
                      </a:lnTo>
                      <a:lnTo>
                        <a:pt x="1317" y="49"/>
                      </a:lnTo>
                      <a:lnTo>
                        <a:pt x="1391" y="43"/>
                      </a:lnTo>
                      <a:lnTo>
                        <a:pt x="1470" y="50"/>
                      </a:lnTo>
                      <a:lnTo>
                        <a:pt x="1558" y="65"/>
                      </a:lnTo>
                      <a:lnTo>
                        <a:pt x="1634" y="87"/>
                      </a:lnTo>
                      <a:lnTo>
                        <a:pt x="1712" y="112"/>
                      </a:lnTo>
                      <a:lnTo>
                        <a:pt x="1777" y="138"/>
                      </a:lnTo>
                      <a:lnTo>
                        <a:pt x="1881" y="180"/>
                      </a:lnTo>
                      <a:lnTo>
                        <a:pt x="1960" y="215"/>
                      </a:lnTo>
                      <a:lnTo>
                        <a:pt x="2012" y="237"/>
                      </a:lnTo>
                      <a:lnTo>
                        <a:pt x="2107" y="274"/>
                      </a:lnTo>
                      <a:lnTo>
                        <a:pt x="2186" y="298"/>
                      </a:lnTo>
                      <a:lnTo>
                        <a:pt x="2246" y="313"/>
                      </a:lnTo>
                      <a:lnTo>
                        <a:pt x="2306" y="318"/>
                      </a:lnTo>
                      <a:lnTo>
                        <a:pt x="2316" y="319"/>
                      </a:lnTo>
                      <a:lnTo>
                        <a:pt x="2736" y="319"/>
                      </a:lnTo>
                      <a:lnTo>
                        <a:pt x="2765" y="314"/>
                      </a:lnTo>
                      <a:lnTo>
                        <a:pt x="2740" y="2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28" name="Freeform 309">
                  <a:extLst>
                    <a:ext uri="{FF2B5EF4-FFF2-40B4-BE49-F238E27FC236}">
                      <a16:creationId xmlns:a16="http://schemas.microsoft.com/office/drawing/2014/main" id="{B3C5BFE3-22DF-845A-C365-AC2A627F97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4" y="2594"/>
                  <a:ext cx="5" cy="4"/>
                </a:xfrm>
                <a:custGeom>
                  <a:avLst/>
                  <a:gdLst>
                    <a:gd name="T0" fmla="*/ 4 w 25"/>
                    <a:gd name="T1" fmla="*/ 4 h 25"/>
                    <a:gd name="T2" fmla="*/ 5 w 25"/>
                    <a:gd name="T3" fmla="*/ 0 h 25"/>
                    <a:gd name="T4" fmla="*/ 0 w 25"/>
                    <a:gd name="T5" fmla="*/ 0 h 25"/>
                    <a:gd name="T6" fmla="*/ 0 w 25"/>
                    <a:gd name="T7" fmla="*/ 4 h 25"/>
                    <a:gd name="T8" fmla="*/ 4 w 25"/>
                    <a:gd name="T9" fmla="*/ 4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5" h="25">
                      <a:moveTo>
                        <a:pt x="22" y="25"/>
                      </a:moveTo>
                      <a:lnTo>
                        <a:pt x="25" y="3"/>
                      </a:lnTo>
                      <a:lnTo>
                        <a:pt x="0" y="0"/>
                      </a:lnTo>
                      <a:lnTo>
                        <a:pt x="0" y="25"/>
                      </a:lnTo>
                      <a:lnTo>
                        <a:pt x="22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29" name="Freeform 310">
                  <a:extLst>
                    <a:ext uri="{FF2B5EF4-FFF2-40B4-BE49-F238E27FC236}">
                      <a16:creationId xmlns:a16="http://schemas.microsoft.com/office/drawing/2014/main" id="{26328E89-9E0D-FE1A-6B52-CEE5AAC57B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8" y="2742"/>
                  <a:ext cx="507" cy="76"/>
                </a:xfrm>
                <a:custGeom>
                  <a:avLst/>
                  <a:gdLst>
                    <a:gd name="T0" fmla="*/ 2 w 2721"/>
                    <a:gd name="T1" fmla="*/ 25 h 409"/>
                    <a:gd name="T2" fmla="*/ 14 w 2721"/>
                    <a:gd name="T3" fmla="*/ 25 h 409"/>
                    <a:gd name="T4" fmla="*/ 32 w 2721"/>
                    <a:gd name="T5" fmla="*/ 25 h 409"/>
                    <a:gd name="T6" fmla="*/ 53 w 2721"/>
                    <a:gd name="T7" fmla="*/ 25 h 409"/>
                    <a:gd name="T8" fmla="*/ 72 w 2721"/>
                    <a:gd name="T9" fmla="*/ 25 h 409"/>
                    <a:gd name="T10" fmla="*/ 84 w 2721"/>
                    <a:gd name="T11" fmla="*/ 25 h 409"/>
                    <a:gd name="T12" fmla="*/ 97 w 2721"/>
                    <a:gd name="T13" fmla="*/ 27 h 409"/>
                    <a:gd name="T14" fmla="*/ 122 w 2721"/>
                    <a:gd name="T15" fmla="*/ 33 h 409"/>
                    <a:gd name="T16" fmla="*/ 149 w 2721"/>
                    <a:gd name="T17" fmla="*/ 45 h 409"/>
                    <a:gd name="T18" fmla="*/ 179 w 2721"/>
                    <a:gd name="T19" fmla="*/ 57 h 409"/>
                    <a:gd name="T20" fmla="*/ 209 w 2721"/>
                    <a:gd name="T21" fmla="*/ 68 h 409"/>
                    <a:gd name="T22" fmla="*/ 240 w 2721"/>
                    <a:gd name="T23" fmla="*/ 75 h 409"/>
                    <a:gd name="T24" fmla="*/ 270 w 2721"/>
                    <a:gd name="T25" fmla="*/ 75 h 409"/>
                    <a:gd name="T26" fmla="*/ 302 w 2721"/>
                    <a:gd name="T27" fmla="*/ 68 h 409"/>
                    <a:gd name="T28" fmla="*/ 333 w 2721"/>
                    <a:gd name="T29" fmla="*/ 57 h 409"/>
                    <a:gd name="T30" fmla="*/ 363 w 2721"/>
                    <a:gd name="T31" fmla="*/ 44 h 409"/>
                    <a:gd name="T32" fmla="*/ 390 w 2721"/>
                    <a:gd name="T33" fmla="*/ 33 h 409"/>
                    <a:gd name="T34" fmla="*/ 413 w 2721"/>
                    <a:gd name="T35" fmla="*/ 26 h 409"/>
                    <a:gd name="T36" fmla="*/ 507 w 2721"/>
                    <a:gd name="T37" fmla="*/ 26 h 409"/>
                    <a:gd name="T38" fmla="*/ 505 w 2721"/>
                    <a:gd name="T39" fmla="*/ 0 h 409"/>
                    <a:gd name="T40" fmla="*/ 494 w 2721"/>
                    <a:gd name="T41" fmla="*/ 0 h 409"/>
                    <a:gd name="T42" fmla="*/ 477 w 2721"/>
                    <a:gd name="T43" fmla="*/ 0 h 409"/>
                    <a:gd name="T44" fmla="*/ 457 w 2721"/>
                    <a:gd name="T45" fmla="*/ 0 h 409"/>
                    <a:gd name="T46" fmla="*/ 439 w 2721"/>
                    <a:gd name="T47" fmla="*/ 0 h 409"/>
                    <a:gd name="T48" fmla="*/ 428 w 2721"/>
                    <a:gd name="T49" fmla="*/ 0 h 409"/>
                    <a:gd name="T50" fmla="*/ 416 w 2721"/>
                    <a:gd name="T51" fmla="*/ 1 h 409"/>
                    <a:gd name="T52" fmla="*/ 391 w 2721"/>
                    <a:gd name="T53" fmla="*/ 8 h 409"/>
                    <a:gd name="T54" fmla="*/ 363 w 2721"/>
                    <a:gd name="T55" fmla="*/ 19 h 409"/>
                    <a:gd name="T56" fmla="*/ 333 w 2721"/>
                    <a:gd name="T57" fmla="*/ 31 h 409"/>
                    <a:gd name="T58" fmla="*/ 302 w 2721"/>
                    <a:gd name="T59" fmla="*/ 43 h 409"/>
                    <a:gd name="T60" fmla="*/ 271 w 2721"/>
                    <a:gd name="T61" fmla="*/ 50 h 409"/>
                    <a:gd name="T62" fmla="*/ 241 w 2721"/>
                    <a:gd name="T63" fmla="*/ 50 h 409"/>
                    <a:gd name="T64" fmla="*/ 212 w 2721"/>
                    <a:gd name="T65" fmla="*/ 43 h 409"/>
                    <a:gd name="T66" fmla="*/ 184 w 2721"/>
                    <a:gd name="T67" fmla="*/ 32 h 409"/>
                    <a:gd name="T68" fmla="*/ 157 w 2721"/>
                    <a:gd name="T69" fmla="*/ 19 h 409"/>
                    <a:gd name="T70" fmla="*/ 132 w 2721"/>
                    <a:gd name="T71" fmla="*/ 8 h 409"/>
                    <a:gd name="T72" fmla="*/ 108 w 2721"/>
                    <a:gd name="T73" fmla="*/ 1 h 409"/>
                    <a:gd name="T74" fmla="*/ 0 w 2721"/>
                    <a:gd name="T75" fmla="*/ 0 h 409"/>
                    <a:gd name="T76" fmla="*/ 0 w 2721"/>
                    <a:gd name="T77" fmla="*/ 26 h 40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2721" h="409">
                      <a:moveTo>
                        <a:pt x="0" y="138"/>
                      </a:moveTo>
                      <a:lnTo>
                        <a:pt x="10" y="137"/>
                      </a:lnTo>
                      <a:lnTo>
                        <a:pt x="35" y="137"/>
                      </a:lnTo>
                      <a:lnTo>
                        <a:pt x="73" y="137"/>
                      </a:lnTo>
                      <a:lnTo>
                        <a:pt x="119" y="137"/>
                      </a:lnTo>
                      <a:lnTo>
                        <a:pt x="173" y="137"/>
                      </a:lnTo>
                      <a:lnTo>
                        <a:pt x="230" y="137"/>
                      </a:lnTo>
                      <a:lnTo>
                        <a:pt x="286" y="137"/>
                      </a:lnTo>
                      <a:lnTo>
                        <a:pt x="340" y="137"/>
                      </a:lnTo>
                      <a:lnTo>
                        <a:pt x="388" y="137"/>
                      </a:lnTo>
                      <a:lnTo>
                        <a:pt x="426" y="137"/>
                      </a:lnTo>
                      <a:lnTo>
                        <a:pt x="450" y="137"/>
                      </a:lnTo>
                      <a:lnTo>
                        <a:pt x="459" y="138"/>
                      </a:lnTo>
                      <a:lnTo>
                        <a:pt x="520" y="144"/>
                      </a:lnTo>
                      <a:lnTo>
                        <a:pt x="585" y="159"/>
                      </a:lnTo>
                      <a:lnTo>
                        <a:pt x="653" y="180"/>
                      </a:lnTo>
                      <a:lnTo>
                        <a:pt x="725" y="208"/>
                      </a:lnTo>
                      <a:lnTo>
                        <a:pt x="800" y="240"/>
                      </a:lnTo>
                      <a:lnTo>
                        <a:pt x="878" y="274"/>
                      </a:lnTo>
                      <a:lnTo>
                        <a:pt x="958" y="307"/>
                      </a:lnTo>
                      <a:lnTo>
                        <a:pt x="1039" y="338"/>
                      </a:lnTo>
                      <a:lnTo>
                        <a:pt x="1121" y="366"/>
                      </a:lnTo>
                      <a:lnTo>
                        <a:pt x="1204" y="388"/>
                      </a:lnTo>
                      <a:lnTo>
                        <a:pt x="1287" y="403"/>
                      </a:lnTo>
                      <a:lnTo>
                        <a:pt x="1369" y="409"/>
                      </a:lnTo>
                      <a:lnTo>
                        <a:pt x="1451" y="403"/>
                      </a:lnTo>
                      <a:lnTo>
                        <a:pt x="1536" y="388"/>
                      </a:lnTo>
                      <a:lnTo>
                        <a:pt x="1620" y="366"/>
                      </a:lnTo>
                      <a:lnTo>
                        <a:pt x="1704" y="338"/>
                      </a:lnTo>
                      <a:lnTo>
                        <a:pt x="1787" y="306"/>
                      </a:lnTo>
                      <a:lnTo>
                        <a:pt x="1868" y="273"/>
                      </a:lnTo>
                      <a:lnTo>
                        <a:pt x="1946" y="239"/>
                      </a:lnTo>
                      <a:lnTo>
                        <a:pt x="2021" y="207"/>
                      </a:lnTo>
                      <a:lnTo>
                        <a:pt x="2092" y="179"/>
                      </a:lnTo>
                      <a:lnTo>
                        <a:pt x="2156" y="157"/>
                      </a:lnTo>
                      <a:lnTo>
                        <a:pt x="2216" y="142"/>
                      </a:lnTo>
                      <a:lnTo>
                        <a:pt x="2269" y="138"/>
                      </a:lnTo>
                      <a:lnTo>
                        <a:pt x="2721" y="138"/>
                      </a:lnTo>
                      <a:lnTo>
                        <a:pt x="2721" y="0"/>
                      </a:lnTo>
                      <a:lnTo>
                        <a:pt x="2712" y="0"/>
                      </a:lnTo>
                      <a:lnTo>
                        <a:pt x="2688" y="0"/>
                      </a:lnTo>
                      <a:lnTo>
                        <a:pt x="2653" y="0"/>
                      </a:lnTo>
                      <a:lnTo>
                        <a:pt x="2609" y="0"/>
                      </a:lnTo>
                      <a:lnTo>
                        <a:pt x="2558" y="0"/>
                      </a:lnTo>
                      <a:lnTo>
                        <a:pt x="2505" y="0"/>
                      </a:lnTo>
                      <a:lnTo>
                        <a:pt x="2452" y="0"/>
                      </a:lnTo>
                      <a:lnTo>
                        <a:pt x="2402" y="0"/>
                      </a:lnTo>
                      <a:lnTo>
                        <a:pt x="2358" y="0"/>
                      </a:lnTo>
                      <a:lnTo>
                        <a:pt x="2322" y="0"/>
                      </a:lnTo>
                      <a:lnTo>
                        <a:pt x="2298" y="0"/>
                      </a:lnTo>
                      <a:lnTo>
                        <a:pt x="2290" y="0"/>
                      </a:lnTo>
                      <a:lnTo>
                        <a:pt x="2231" y="4"/>
                      </a:lnTo>
                      <a:lnTo>
                        <a:pt x="2167" y="19"/>
                      </a:lnTo>
                      <a:lnTo>
                        <a:pt x="2099" y="41"/>
                      </a:lnTo>
                      <a:lnTo>
                        <a:pt x="2025" y="70"/>
                      </a:lnTo>
                      <a:lnTo>
                        <a:pt x="1949" y="101"/>
                      </a:lnTo>
                      <a:lnTo>
                        <a:pt x="1869" y="135"/>
                      </a:lnTo>
                      <a:lnTo>
                        <a:pt x="1787" y="169"/>
                      </a:lnTo>
                      <a:lnTo>
                        <a:pt x="1704" y="201"/>
                      </a:lnTo>
                      <a:lnTo>
                        <a:pt x="1620" y="229"/>
                      </a:lnTo>
                      <a:lnTo>
                        <a:pt x="1537" y="252"/>
                      </a:lnTo>
                      <a:lnTo>
                        <a:pt x="1454" y="267"/>
                      </a:lnTo>
                      <a:lnTo>
                        <a:pt x="1373" y="274"/>
                      </a:lnTo>
                      <a:lnTo>
                        <a:pt x="1293" y="268"/>
                      </a:lnTo>
                      <a:lnTo>
                        <a:pt x="1215" y="254"/>
                      </a:lnTo>
                      <a:lnTo>
                        <a:pt x="1138" y="231"/>
                      </a:lnTo>
                      <a:lnTo>
                        <a:pt x="1062" y="203"/>
                      </a:lnTo>
                      <a:lnTo>
                        <a:pt x="988" y="171"/>
                      </a:lnTo>
                      <a:lnTo>
                        <a:pt x="915" y="137"/>
                      </a:lnTo>
                      <a:lnTo>
                        <a:pt x="845" y="103"/>
                      </a:lnTo>
                      <a:lnTo>
                        <a:pt x="776" y="71"/>
                      </a:lnTo>
                      <a:lnTo>
                        <a:pt x="709" y="42"/>
                      </a:lnTo>
                      <a:lnTo>
                        <a:pt x="643" y="19"/>
                      </a:lnTo>
                      <a:lnTo>
                        <a:pt x="581" y="4"/>
                      </a:lnTo>
                      <a:lnTo>
                        <a:pt x="519" y="0"/>
                      </a:lnTo>
                      <a:lnTo>
                        <a:pt x="0" y="0"/>
                      </a:lnTo>
                      <a:lnTo>
                        <a:pt x="0" y="138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30" name="Freeform 311">
                  <a:extLst>
                    <a:ext uri="{FF2B5EF4-FFF2-40B4-BE49-F238E27FC236}">
                      <a16:creationId xmlns:a16="http://schemas.microsoft.com/office/drawing/2014/main" id="{C613D7E6-5188-7E39-BBBE-162A263B92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8" y="2742"/>
                  <a:ext cx="511" cy="80"/>
                </a:xfrm>
                <a:custGeom>
                  <a:avLst/>
                  <a:gdLst>
                    <a:gd name="T0" fmla="*/ 0 w 2745"/>
                    <a:gd name="T1" fmla="*/ 22 h 430"/>
                    <a:gd name="T2" fmla="*/ 1 w 2745"/>
                    <a:gd name="T3" fmla="*/ 30 h 430"/>
                    <a:gd name="T4" fmla="*/ 3 w 2745"/>
                    <a:gd name="T5" fmla="*/ 30 h 430"/>
                    <a:gd name="T6" fmla="*/ 84 w 2745"/>
                    <a:gd name="T7" fmla="*/ 30 h 430"/>
                    <a:gd name="T8" fmla="*/ 85 w 2745"/>
                    <a:gd name="T9" fmla="*/ 30 h 430"/>
                    <a:gd name="T10" fmla="*/ 96 w 2745"/>
                    <a:gd name="T11" fmla="*/ 31 h 430"/>
                    <a:gd name="T12" fmla="*/ 109 w 2745"/>
                    <a:gd name="T13" fmla="*/ 33 h 430"/>
                    <a:gd name="T14" fmla="*/ 120 w 2745"/>
                    <a:gd name="T15" fmla="*/ 37 h 430"/>
                    <a:gd name="T16" fmla="*/ 132 w 2745"/>
                    <a:gd name="T17" fmla="*/ 42 h 430"/>
                    <a:gd name="T18" fmla="*/ 148 w 2745"/>
                    <a:gd name="T19" fmla="*/ 49 h 430"/>
                    <a:gd name="T20" fmla="*/ 162 w 2745"/>
                    <a:gd name="T21" fmla="*/ 55 h 430"/>
                    <a:gd name="T22" fmla="*/ 175 w 2745"/>
                    <a:gd name="T23" fmla="*/ 60 h 430"/>
                    <a:gd name="T24" fmla="*/ 191 w 2745"/>
                    <a:gd name="T25" fmla="*/ 66 h 430"/>
                    <a:gd name="T26" fmla="*/ 207 w 2745"/>
                    <a:gd name="T27" fmla="*/ 72 h 430"/>
                    <a:gd name="T28" fmla="*/ 226 w 2745"/>
                    <a:gd name="T29" fmla="*/ 76 h 430"/>
                    <a:gd name="T30" fmla="*/ 239 w 2745"/>
                    <a:gd name="T31" fmla="*/ 79 h 430"/>
                    <a:gd name="T32" fmla="*/ 255 w 2745"/>
                    <a:gd name="T33" fmla="*/ 80 h 430"/>
                    <a:gd name="T34" fmla="*/ 271 w 2745"/>
                    <a:gd name="T35" fmla="*/ 79 h 430"/>
                    <a:gd name="T36" fmla="*/ 285 w 2745"/>
                    <a:gd name="T37" fmla="*/ 76 h 430"/>
                    <a:gd name="T38" fmla="*/ 304 w 2745"/>
                    <a:gd name="T39" fmla="*/ 72 h 430"/>
                    <a:gd name="T40" fmla="*/ 320 w 2745"/>
                    <a:gd name="T41" fmla="*/ 66 h 430"/>
                    <a:gd name="T42" fmla="*/ 338 w 2745"/>
                    <a:gd name="T43" fmla="*/ 60 h 430"/>
                    <a:gd name="T44" fmla="*/ 350 w 2745"/>
                    <a:gd name="T45" fmla="*/ 55 h 430"/>
                    <a:gd name="T46" fmla="*/ 364 w 2745"/>
                    <a:gd name="T47" fmla="*/ 48 h 430"/>
                    <a:gd name="T48" fmla="*/ 380 w 2745"/>
                    <a:gd name="T49" fmla="*/ 41 h 430"/>
                    <a:gd name="T50" fmla="*/ 392 w 2745"/>
                    <a:gd name="T51" fmla="*/ 37 h 430"/>
                    <a:gd name="T52" fmla="*/ 403 w 2745"/>
                    <a:gd name="T53" fmla="*/ 33 h 430"/>
                    <a:gd name="T54" fmla="*/ 413 w 2745"/>
                    <a:gd name="T55" fmla="*/ 31 h 430"/>
                    <a:gd name="T56" fmla="*/ 423 w 2745"/>
                    <a:gd name="T57" fmla="*/ 30 h 430"/>
                    <a:gd name="T58" fmla="*/ 511 w 2745"/>
                    <a:gd name="T59" fmla="*/ 30 h 430"/>
                    <a:gd name="T60" fmla="*/ 511 w 2745"/>
                    <a:gd name="T61" fmla="*/ 0 h 430"/>
                    <a:gd name="T62" fmla="*/ 507 w 2745"/>
                    <a:gd name="T63" fmla="*/ 0 h 430"/>
                    <a:gd name="T64" fmla="*/ 503 w 2745"/>
                    <a:gd name="T65" fmla="*/ 0 h 430"/>
                    <a:gd name="T66" fmla="*/ 503 w 2745"/>
                    <a:gd name="T67" fmla="*/ 22 h 430"/>
                    <a:gd name="T68" fmla="*/ 423 w 2745"/>
                    <a:gd name="T69" fmla="*/ 22 h 430"/>
                    <a:gd name="T70" fmla="*/ 413 w 2745"/>
                    <a:gd name="T71" fmla="*/ 23 h 430"/>
                    <a:gd name="T72" fmla="*/ 400 w 2745"/>
                    <a:gd name="T73" fmla="*/ 25 h 430"/>
                    <a:gd name="T74" fmla="*/ 387 w 2745"/>
                    <a:gd name="T75" fmla="*/ 30 h 430"/>
                    <a:gd name="T76" fmla="*/ 373 w 2745"/>
                    <a:gd name="T77" fmla="*/ 36 h 430"/>
                    <a:gd name="T78" fmla="*/ 361 w 2745"/>
                    <a:gd name="T79" fmla="*/ 41 h 430"/>
                    <a:gd name="T80" fmla="*/ 347 w 2745"/>
                    <a:gd name="T81" fmla="*/ 47 h 430"/>
                    <a:gd name="T82" fmla="*/ 328 w 2745"/>
                    <a:gd name="T83" fmla="*/ 54 h 430"/>
                    <a:gd name="T84" fmla="*/ 315 w 2745"/>
                    <a:gd name="T85" fmla="*/ 60 h 430"/>
                    <a:gd name="T86" fmla="*/ 300 w 2745"/>
                    <a:gd name="T87" fmla="*/ 64 h 430"/>
                    <a:gd name="T88" fmla="*/ 287 w 2745"/>
                    <a:gd name="T89" fmla="*/ 68 h 430"/>
                    <a:gd name="T90" fmla="*/ 270 w 2745"/>
                    <a:gd name="T91" fmla="*/ 71 h 430"/>
                    <a:gd name="T92" fmla="*/ 255 w 2745"/>
                    <a:gd name="T93" fmla="*/ 72 h 430"/>
                    <a:gd name="T94" fmla="*/ 241 w 2745"/>
                    <a:gd name="T95" fmla="*/ 71 h 430"/>
                    <a:gd name="T96" fmla="*/ 224 w 2745"/>
                    <a:gd name="T97" fmla="*/ 68 h 430"/>
                    <a:gd name="T98" fmla="*/ 211 w 2745"/>
                    <a:gd name="T99" fmla="*/ 64 h 430"/>
                    <a:gd name="T100" fmla="*/ 196 w 2745"/>
                    <a:gd name="T101" fmla="*/ 60 h 430"/>
                    <a:gd name="T102" fmla="*/ 183 w 2745"/>
                    <a:gd name="T103" fmla="*/ 54 h 430"/>
                    <a:gd name="T104" fmla="*/ 165 w 2745"/>
                    <a:gd name="T105" fmla="*/ 47 h 430"/>
                    <a:gd name="T106" fmla="*/ 151 w 2745"/>
                    <a:gd name="T107" fmla="*/ 41 h 430"/>
                    <a:gd name="T108" fmla="*/ 138 w 2745"/>
                    <a:gd name="T109" fmla="*/ 36 h 430"/>
                    <a:gd name="T110" fmla="*/ 124 w 2745"/>
                    <a:gd name="T111" fmla="*/ 30 h 430"/>
                    <a:gd name="T112" fmla="*/ 109 w 2745"/>
                    <a:gd name="T113" fmla="*/ 25 h 430"/>
                    <a:gd name="T114" fmla="*/ 98 w 2745"/>
                    <a:gd name="T115" fmla="*/ 23 h 430"/>
                    <a:gd name="T116" fmla="*/ 87 w 2745"/>
                    <a:gd name="T117" fmla="*/ 22 h 430"/>
                    <a:gd name="T118" fmla="*/ 84 w 2745"/>
                    <a:gd name="T119" fmla="*/ 21 h 430"/>
                    <a:gd name="T120" fmla="*/ 2 w 2745"/>
                    <a:gd name="T121" fmla="*/ 21 h 430"/>
                    <a:gd name="T122" fmla="*/ 0 w 2745"/>
                    <a:gd name="T123" fmla="*/ 22 h 43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745" h="430">
                      <a:moveTo>
                        <a:pt x="0" y="116"/>
                      </a:moveTo>
                      <a:lnTo>
                        <a:pt x="5" y="160"/>
                      </a:lnTo>
                      <a:lnTo>
                        <a:pt x="14" y="159"/>
                      </a:lnTo>
                      <a:lnTo>
                        <a:pt x="449" y="159"/>
                      </a:lnTo>
                      <a:lnTo>
                        <a:pt x="455" y="160"/>
                      </a:lnTo>
                      <a:lnTo>
                        <a:pt x="517" y="165"/>
                      </a:lnTo>
                      <a:lnTo>
                        <a:pt x="587" y="180"/>
                      </a:lnTo>
                      <a:lnTo>
                        <a:pt x="642" y="199"/>
                      </a:lnTo>
                      <a:lnTo>
                        <a:pt x="711" y="225"/>
                      </a:lnTo>
                      <a:lnTo>
                        <a:pt x="794" y="261"/>
                      </a:lnTo>
                      <a:lnTo>
                        <a:pt x="872" y="294"/>
                      </a:lnTo>
                      <a:lnTo>
                        <a:pt x="939" y="323"/>
                      </a:lnTo>
                      <a:lnTo>
                        <a:pt x="1027" y="357"/>
                      </a:lnTo>
                      <a:lnTo>
                        <a:pt x="1114" y="386"/>
                      </a:lnTo>
                      <a:lnTo>
                        <a:pt x="1212" y="411"/>
                      </a:lnTo>
                      <a:lnTo>
                        <a:pt x="1285" y="425"/>
                      </a:lnTo>
                      <a:lnTo>
                        <a:pt x="1370" y="430"/>
                      </a:lnTo>
                      <a:lnTo>
                        <a:pt x="1458" y="425"/>
                      </a:lnTo>
                      <a:lnTo>
                        <a:pt x="1533" y="411"/>
                      </a:lnTo>
                      <a:lnTo>
                        <a:pt x="1632" y="386"/>
                      </a:lnTo>
                      <a:lnTo>
                        <a:pt x="1719" y="357"/>
                      </a:lnTo>
                      <a:lnTo>
                        <a:pt x="1815" y="320"/>
                      </a:lnTo>
                      <a:lnTo>
                        <a:pt x="1878" y="293"/>
                      </a:lnTo>
                      <a:lnTo>
                        <a:pt x="1957" y="260"/>
                      </a:lnTo>
                      <a:lnTo>
                        <a:pt x="2043" y="223"/>
                      </a:lnTo>
                      <a:lnTo>
                        <a:pt x="2107" y="198"/>
                      </a:lnTo>
                      <a:lnTo>
                        <a:pt x="2166" y="178"/>
                      </a:lnTo>
                      <a:lnTo>
                        <a:pt x="2218" y="164"/>
                      </a:lnTo>
                      <a:lnTo>
                        <a:pt x="2272" y="160"/>
                      </a:lnTo>
                      <a:lnTo>
                        <a:pt x="2743" y="160"/>
                      </a:lnTo>
                      <a:lnTo>
                        <a:pt x="2745" y="0"/>
                      </a:lnTo>
                      <a:lnTo>
                        <a:pt x="2723" y="0"/>
                      </a:lnTo>
                      <a:lnTo>
                        <a:pt x="2701" y="0"/>
                      </a:lnTo>
                      <a:lnTo>
                        <a:pt x="2701" y="116"/>
                      </a:lnTo>
                      <a:lnTo>
                        <a:pt x="2270" y="116"/>
                      </a:lnTo>
                      <a:lnTo>
                        <a:pt x="2218" y="121"/>
                      </a:lnTo>
                      <a:lnTo>
                        <a:pt x="2150" y="137"/>
                      </a:lnTo>
                      <a:lnTo>
                        <a:pt x="2080" y="161"/>
                      </a:lnTo>
                      <a:lnTo>
                        <a:pt x="2004" y="191"/>
                      </a:lnTo>
                      <a:lnTo>
                        <a:pt x="1940" y="218"/>
                      </a:lnTo>
                      <a:lnTo>
                        <a:pt x="1862" y="252"/>
                      </a:lnTo>
                      <a:lnTo>
                        <a:pt x="1764" y="292"/>
                      </a:lnTo>
                      <a:lnTo>
                        <a:pt x="1694" y="320"/>
                      </a:lnTo>
                      <a:lnTo>
                        <a:pt x="1613" y="346"/>
                      </a:lnTo>
                      <a:lnTo>
                        <a:pt x="1544" y="365"/>
                      </a:lnTo>
                      <a:lnTo>
                        <a:pt x="1448" y="381"/>
                      </a:lnTo>
                      <a:lnTo>
                        <a:pt x="1371" y="387"/>
                      </a:lnTo>
                      <a:lnTo>
                        <a:pt x="1294" y="381"/>
                      </a:lnTo>
                      <a:lnTo>
                        <a:pt x="1201" y="365"/>
                      </a:lnTo>
                      <a:lnTo>
                        <a:pt x="1133" y="346"/>
                      </a:lnTo>
                      <a:lnTo>
                        <a:pt x="1054" y="320"/>
                      </a:lnTo>
                      <a:lnTo>
                        <a:pt x="981" y="291"/>
                      </a:lnTo>
                      <a:lnTo>
                        <a:pt x="888" y="253"/>
                      </a:lnTo>
                      <a:lnTo>
                        <a:pt x="810" y="220"/>
                      </a:lnTo>
                      <a:lnTo>
                        <a:pt x="743" y="191"/>
                      </a:lnTo>
                      <a:lnTo>
                        <a:pt x="667" y="162"/>
                      </a:lnTo>
                      <a:lnTo>
                        <a:pt x="587" y="137"/>
                      </a:lnTo>
                      <a:lnTo>
                        <a:pt x="527" y="122"/>
                      </a:lnTo>
                      <a:lnTo>
                        <a:pt x="467" y="116"/>
                      </a:lnTo>
                      <a:lnTo>
                        <a:pt x="453" y="115"/>
                      </a:lnTo>
                      <a:lnTo>
                        <a:pt x="9" y="115"/>
                      </a:lnTo>
                      <a:lnTo>
                        <a:pt x="0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31" name="Freeform 312">
                  <a:extLst>
                    <a:ext uri="{FF2B5EF4-FFF2-40B4-BE49-F238E27FC236}">
                      <a16:creationId xmlns:a16="http://schemas.microsoft.com/office/drawing/2014/main" id="{6C78C2AE-15BB-ED3E-E6D4-8665E7BC21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5" y="2737"/>
                  <a:ext cx="4" cy="9"/>
                </a:xfrm>
                <a:custGeom>
                  <a:avLst/>
                  <a:gdLst>
                    <a:gd name="T0" fmla="*/ 4 w 22"/>
                    <a:gd name="T1" fmla="*/ 5 h 42"/>
                    <a:gd name="T2" fmla="*/ 4 w 22"/>
                    <a:gd name="T3" fmla="*/ 0 h 42"/>
                    <a:gd name="T4" fmla="*/ 0 w 22"/>
                    <a:gd name="T5" fmla="*/ 9 h 42"/>
                    <a:gd name="T6" fmla="*/ 0 w 22"/>
                    <a:gd name="T7" fmla="*/ 5 h 42"/>
                    <a:gd name="T8" fmla="*/ 4 w 22"/>
                    <a:gd name="T9" fmla="*/ 5 h 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42">
                      <a:moveTo>
                        <a:pt x="22" y="21"/>
                      </a:moveTo>
                      <a:lnTo>
                        <a:pt x="22" y="0"/>
                      </a:lnTo>
                      <a:lnTo>
                        <a:pt x="0" y="42"/>
                      </a:lnTo>
                      <a:lnTo>
                        <a:pt x="0" y="21"/>
                      </a:lnTo>
                      <a:lnTo>
                        <a:pt x="22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32" name="Freeform 313">
                  <a:extLst>
                    <a:ext uri="{FF2B5EF4-FFF2-40B4-BE49-F238E27FC236}">
                      <a16:creationId xmlns:a16="http://schemas.microsoft.com/office/drawing/2014/main" id="{5EC38F6A-1227-6BAF-44CD-FA6F543519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4" y="2737"/>
                  <a:ext cx="515" cy="60"/>
                </a:xfrm>
                <a:custGeom>
                  <a:avLst/>
                  <a:gdLst>
                    <a:gd name="T0" fmla="*/ 515 w 2765"/>
                    <a:gd name="T1" fmla="*/ 0 h 318"/>
                    <a:gd name="T2" fmla="*/ 431 w 2765"/>
                    <a:gd name="T3" fmla="*/ 0 h 318"/>
                    <a:gd name="T4" fmla="*/ 419 w 2765"/>
                    <a:gd name="T5" fmla="*/ 1 h 318"/>
                    <a:gd name="T6" fmla="*/ 408 w 2765"/>
                    <a:gd name="T7" fmla="*/ 4 h 318"/>
                    <a:gd name="T8" fmla="*/ 393 w 2765"/>
                    <a:gd name="T9" fmla="*/ 8 h 318"/>
                    <a:gd name="T10" fmla="*/ 375 w 2765"/>
                    <a:gd name="T11" fmla="*/ 15 h 318"/>
                    <a:gd name="T12" fmla="*/ 366 w 2765"/>
                    <a:gd name="T13" fmla="*/ 19 h 318"/>
                    <a:gd name="T14" fmla="*/ 351 w 2765"/>
                    <a:gd name="T15" fmla="*/ 26 h 318"/>
                    <a:gd name="T16" fmla="*/ 331 w 2765"/>
                    <a:gd name="T17" fmla="*/ 34 h 318"/>
                    <a:gd name="T18" fmla="*/ 319 w 2765"/>
                    <a:gd name="T19" fmla="*/ 39 h 318"/>
                    <a:gd name="T20" fmla="*/ 305 w 2765"/>
                    <a:gd name="T21" fmla="*/ 43 h 318"/>
                    <a:gd name="T22" fmla="*/ 291 w 2765"/>
                    <a:gd name="T23" fmla="*/ 48 h 318"/>
                    <a:gd name="T24" fmla="*/ 274 w 2765"/>
                    <a:gd name="T25" fmla="*/ 50 h 318"/>
                    <a:gd name="T26" fmla="*/ 260 w 2765"/>
                    <a:gd name="T27" fmla="*/ 52 h 318"/>
                    <a:gd name="T28" fmla="*/ 246 w 2765"/>
                    <a:gd name="T29" fmla="*/ 51 h 318"/>
                    <a:gd name="T30" fmla="*/ 230 w 2765"/>
                    <a:gd name="T31" fmla="*/ 48 h 318"/>
                    <a:gd name="T32" fmla="*/ 218 w 2765"/>
                    <a:gd name="T33" fmla="*/ 44 h 318"/>
                    <a:gd name="T34" fmla="*/ 202 w 2765"/>
                    <a:gd name="T35" fmla="*/ 38 h 318"/>
                    <a:gd name="T36" fmla="*/ 190 w 2765"/>
                    <a:gd name="T37" fmla="*/ 33 h 318"/>
                    <a:gd name="T38" fmla="*/ 176 w 2765"/>
                    <a:gd name="T39" fmla="*/ 26 h 318"/>
                    <a:gd name="T40" fmla="*/ 163 w 2765"/>
                    <a:gd name="T41" fmla="*/ 20 h 318"/>
                    <a:gd name="T42" fmla="*/ 144 w 2765"/>
                    <a:gd name="T43" fmla="*/ 11 h 318"/>
                    <a:gd name="T44" fmla="*/ 139 w 2765"/>
                    <a:gd name="T45" fmla="*/ 9 h 318"/>
                    <a:gd name="T46" fmla="*/ 125 w 2765"/>
                    <a:gd name="T47" fmla="*/ 4 h 318"/>
                    <a:gd name="T48" fmla="*/ 112 w 2765"/>
                    <a:gd name="T49" fmla="*/ 1 h 318"/>
                    <a:gd name="T50" fmla="*/ 101 w 2765"/>
                    <a:gd name="T51" fmla="*/ 0 h 318"/>
                    <a:gd name="T52" fmla="*/ 0 w 2765"/>
                    <a:gd name="T53" fmla="*/ 0 h 318"/>
                    <a:gd name="T54" fmla="*/ 0 w 2765"/>
                    <a:gd name="T55" fmla="*/ 30 h 318"/>
                    <a:gd name="T56" fmla="*/ 4 w 2765"/>
                    <a:gd name="T57" fmla="*/ 30 h 318"/>
                    <a:gd name="T58" fmla="*/ 8 w 2765"/>
                    <a:gd name="T59" fmla="*/ 30 h 318"/>
                    <a:gd name="T60" fmla="*/ 8 w 2765"/>
                    <a:gd name="T61" fmla="*/ 8 h 318"/>
                    <a:gd name="T62" fmla="*/ 101 w 2765"/>
                    <a:gd name="T63" fmla="*/ 8 h 318"/>
                    <a:gd name="T64" fmla="*/ 112 w 2765"/>
                    <a:gd name="T65" fmla="*/ 9 h 318"/>
                    <a:gd name="T66" fmla="*/ 122 w 2765"/>
                    <a:gd name="T67" fmla="*/ 12 h 318"/>
                    <a:gd name="T68" fmla="*/ 133 w 2765"/>
                    <a:gd name="T69" fmla="*/ 15 h 318"/>
                    <a:gd name="T70" fmla="*/ 153 w 2765"/>
                    <a:gd name="T71" fmla="*/ 24 h 318"/>
                    <a:gd name="T72" fmla="*/ 160 w 2765"/>
                    <a:gd name="T73" fmla="*/ 27 h 318"/>
                    <a:gd name="T74" fmla="*/ 173 w 2765"/>
                    <a:gd name="T75" fmla="*/ 34 h 318"/>
                    <a:gd name="T76" fmla="*/ 187 w 2765"/>
                    <a:gd name="T77" fmla="*/ 40 h 318"/>
                    <a:gd name="T78" fmla="*/ 202 w 2765"/>
                    <a:gd name="T79" fmla="*/ 47 h 318"/>
                    <a:gd name="T80" fmla="*/ 214 w 2765"/>
                    <a:gd name="T81" fmla="*/ 52 h 318"/>
                    <a:gd name="T82" fmla="*/ 230 w 2765"/>
                    <a:gd name="T83" fmla="*/ 56 h 318"/>
                    <a:gd name="T84" fmla="*/ 244 w 2765"/>
                    <a:gd name="T85" fmla="*/ 59 h 318"/>
                    <a:gd name="T86" fmla="*/ 260 w 2765"/>
                    <a:gd name="T87" fmla="*/ 60 h 318"/>
                    <a:gd name="T88" fmla="*/ 276 w 2765"/>
                    <a:gd name="T89" fmla="*/ 59 h 318"/>
                    <a:gd name="T90" fmla="*/ 290 w 2765"/>
                    <a:gd name="T91" fmla="*/ 56 h 318"/>
                    <a:gd name="T92" fmla="*/ 307 w 2765"/>
                    <a:gd name="T93" fmla="*/ 51 h 318"/>
                    <a:gd name="T94" fmla="*/ 324 w 2765"/>
                    <a:gd name="T95" fmla="*/ 46 h 318"/>
                    <a:gd name="T96" fmla="*/ 343 w 2765"/>
                    <a:gd name="T97" fmla="*/ 38 h 318"/>
                    <a:gd name="T98" fmla="*/ 354 w 2765"/>
                    <a:gd name="T99" fmla="*/ 34 h 318"/>
                    <a:gd name="T100" fmla="*/ 369 w 2765"/>
                    <a:gd name="T101" fmla="*/ 27 h 318"/>
                    <a:gd name="T102" fmla="*/ 387 w 2765"/>
                    <a:gd name="T103" fmla="*/ 19 h 318"/>
                    <a:gd name="T104" fmla="*/ 397 w 2765"/>
                    <a:gd name="T105" fmla="*/ 16 h 318"/>
                    <a:gd name="T106" fmla="*/ 408 w 2765"/>
                    <a:gd name="T107" fmla="*/ 12 h 318"/>
                    <a:gd name="T108" fmla="*/ 421 w 2765"/>
                    <a:gd name="T109" fmla="*/ 9 h 318"/>
                    <a:gd name="T110" fmla="*/ 431 w 2765"/>
                    <a:gd name="T111" fmla="*/ 8 h 318"/>
                    <a:gd name="T112" fmla="*/ 511 w 2765"/>
                    <a:gd name="T113" fmla="*/ 8 h 318"/>
                    <a:gd name="T114" fmla="*/ 515 w 2765"/>
                    <a:gd name="T115" fmla="*/ 0 h 31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765" h="318">
                      <a:moveTo>
                        <a:pt x="2765" y="1"/>
                      </a:moveTo>
                      <a:lnTo>
                        <a:pt x="2312" y="0"/>
                      </a:lnTo>
                      <a:lnTo>
                        <a:pt x="2248" y="4"/>
                      </a:lnTo>
                      <a:lnTo>
                        <a:pt x="2189" y="19"/>
                      </a:lnTo>
                      <a:lnTo>
                        <a:pt x="2109" y="43"/>
                      </a:lnTo>
                      <a:lnTo>
                        <a:pt x="2015" y="80"/>
                      </a:lnTo>
                      <a:lnTo>
                        <a:pt x="1963" y="102"/>
                      </a:lnTo>
                      <a:lnTo>
                        <a:pt x="1883" y="137"/>
                      </a:lnTo>
                      <a:lnTo>
                        <a:pt x="1779" y="179"/>
                      </a:lnTo>
                      <a:lnTo>
                        <a:pt x="1714" y="205"/>
                      </a:lnTo>
                      <a:lnTo>
                        <a:pt x="1637" y="230"/>
                      </a:lnTo>
                      <a:lnTo>
                        <a:pt x="1561" y="252"/>
                      </a:lnTo>
                      <a:lnTo>
                        <a:pt x="1472" y="267"/>
                      </a:lnTo>
                      <a:lnTo>
                        <a:pt x="1394" y="274"/>
                      </a:lnTo>
                      <a:lnTo>
                        <a:pt x="1320" y="268"/>
                      </a:lnTo>
                      <a:lnTo>
                        <a:pt x="1237" y="254"/>
                      </a:lnTo>
                      <a:lnTo>
                        <a:pt x="1171" y="234"/>
                      </a:lnTo>
                      <a:lnTo>
                        <a:pt x="1082" y="202"/>
                      </a:lnTo>
                      <a:lnTo>
                        <a:pt x="1018" y="174"/>
                      </a:lnTo>
                      <a:lnTo>
                        <a:pt x="945" y="139"/>
                      </a:lnTo>
                      <a:lnTo>
                        <a:pt x="875" y="106"/>
                      </a:lnTo>
                      <a:lnTo>
                        <a:pt x="774" y="58"/>
                      </a:lnTo>
                      <a:lnTo>
                        <a:pt x="748" y="47"/>
                      </a:lnTo>
                      <a:lnTo>
                        <a:pt x="673" y="20"/>
                      </a:lnTo>
                      <a:lnTo>
                        <a:pt x="603" y="4"/>
                      </a:lnTo>
                      <a:lnTo>
                        <a:pt x="542" y="0"/>
                      </a:lnTo>
                      <a:lnTo>
                        <a:pt x="2" y="0"/>
                      </a:lnTo>
                      <a:lnTo>
                        <a:pt x="0" y="160"/>
                      </a:lnTo>
                      <a:lnTo>
                        <a:pt x="22" y="160"/>
                      </a:lnTo>
                      <a:lnTo>
                        <a:pt x="44" y="160"/>
                      </a:lnTo>
                      <a:lnTo>
                        <a:pt x="44" y="43"/>
                      </a:lnTo>
                      <a:lnTo>
                        <a:pt x="540" y="43"/>
                      </a:lnTo>
                      <a:lnTo>
                        <a:pt x="603" y="48"/>
                      </a:lnTo>
                      <a:lnTo>
                        <a:pt x="657" y="62"/>
                      </a:lnTo>
                      <a:lnTo>
                        <a:pt x="714" y="81"/>
                      </a:lnTo>
                      <a:lnTo>
                        <a:pt x="822" y="128"/>
                      </a:lnTo>
                      <a:lnTo>
                        <a:pt x="859" y="145"/>
                      </a:lnTo>
                      <a:lnTo>
                        <a:pt x="929" y="178"/>
                      </a:lnTo>
                      <a:lnTo>
                        <a:pt x="1002" y="213"/>
                      </a:lnTo>
                      <a:lnTo>
                        <a:pt x="1085" y="249"/>
                      </a:lnTo>
                      <a:lnTo>
                        <a:pt x="1148" y="273"/>
                      </a:lnTo>
                      <a:lnTo>
                        <a:pt x="1237" y="298"/>
                      </a:lnTo>
                      <a:lnTo>
                        <a:pt x="1311" y="312"/>
                      </a:lnTo>
                      <a:lnTo>
                        <a:pt x="1396" y="318"/>
                      </a:lnTo>
                      <a:lnTo>
                        <a:pt x="1481" y="311"/>
                      </a:lnTo>
                      <a:lnTo>
                        <a:pt x="1558" y="296"/>
                      </a:lnTo>
                      <a:lnTo>
                        <a:pt x="1648" y="272"/>
                      </a:lnTo>
                      <a:lnTo>
                        <a:pt x="1739" y="242"/>
                      </a:lnTo>
                      <a:lnTo>
                        <a:pt x="1839" y="202"/>
                      </a:lnTo>
                      <a:lnTo>
                        <a:pt x="1899" y="178"/>
                      </a:lnTo>
                      <a:lnTo>
                        <a:pt x="1979" y="144"/>
                      </a:lnTo>
                      <a:lnTo>
                        <a:pt x="2079" y="103"/>
                      </a:lnTo>
                      <a:lnTo>
                        <a:pt x="2132" y="83"/>
                      </a:lnTo>
                      <a:lnTo>
                        <a:pt x="2189" y="63"/>
                      </a:lnTo>
                      <a:lnTo>
                        <a:pt x="2258" y="48"/>
                      </a:lnTo>
                      <a:lnTo>
                        <a:pt x="2313" y="43"/>
                      </a:lnTo>
                      <a:lnTo>
                        <a:pt x="2743" y="43"/>
                      </a:lnTo>
                      <a:lnTo>
                        <a:pt x="276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33" name="Freeform 314">
                  <a:extLst>
                    <a:ext uri="{FF2B5EF4-FFF2-40B4-BE49-F238E27FC236}">
                      <a16:creationId xmlns:a16="http://schemas.microsoft.com/office/drawing/2014/main" id="{ACCC2673-41A5-47E0-6F04-DD17C1749D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4" y="2767"/>
                  <a:ext cx="5" cy="5"/>
                </a:xfrm>
                <a:custGeom>
                  <a:avLst/>
                  <a:gdLst>
                    <a:gd name="T0" fmla="*/ 0 w 25"/>
                    <a:gd name="T1" fmla="*/ 0 h 24"/>
                    <a:gd name="T2" fmla="*/ 0 w 25"/>
                    <a:gd name="T3" fmla="*/ 5 h 24"/>
                    <a:gd name="T4" fmla="*/ 5 w 25"/>
                    <a:gd name="T5" fmla="*/ 5 h 24"/>
                    <a:gd name="T6" fmla="*/ 4 w 25"/>
                    <a:gd name="T7" fmla="*/ 0 h 24"/>
                    <a:gd name="T8" fmla="*/ 0 w 25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0" y="0"/>
                      </a:moveTo>
                      <a:lnTo>
                        <a:pt x="0" y="24"/>
                      </a:lnTo>
                      <a:lnTo>
                        <a:pt x="25" y="22"/>
                      </a:lnTo>
                      <a:lnTo>
                        <a:pt x="2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34" name="Freeform 315">
                  <a:extLst>
                    <a:ext uri="{FF2B5EF4-FFF2-40B4-BE49-F238E27FC236}">
                      <a16:creationId xmlns:a16="http://schemas.microsoft.com/office/drawing/2014/main" id="{B2E7D48F-235C-7B9C-E988-1AF1CDB21C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1" y="2644"/>
                  <a:ext cx="1" cy="1"/>
                </a:xfrm>
                <a:custGeom>
                  <a:avLst/>
                  <a:gdLst>
                    <a:gd name="T0" fmla="*/ 0 w 7"/>
                    <a:gd name="T1" fmla="*/ 0 h 5"/>
                    <a:gd name="T2" fmla="*/ 0 w 7"/>
                    <a:gd name="T3" fmla="*/ 0 h 5"/>
                    <a:gd name="T4" fmla="*/ 1 w 7"/>
                    <a:gd name="T5" fmla="*/ 1 h 5"/>
                    <a:gd name="T6" fmla="*/ 1 w 7"/>
                    <a:gd name="T7" fmla="*/ 1 h 5"/>
                    <a:gd name="T8" fmla="*/ 1 w 7"/>
                    <a:gd name="T9" fmla="*/ 1 h 5"/>
                    <a:gd name="T10" fmla="*/ 1 w 7"/>
                    <a:gd name="T11" fmla="*/ 1 h 5"/>
                    <a:gd name="T12" fmla="*/ 1 w 7"/>
                    <a:gd name="T13" fmla="*/ 0 h 5"/>
                    <a:gd name="T14" fmla="*/ 0 w 7"/>
                    <a:gd name="T15" fmla="*/ 0 h 5"/>
                    <a:gd name="T16" fmla="*/ 0 w 7"/>
                    <a:gd name="T17" fmla="*/ 0 h 5"/>
                    <a:gd name="T18" fmla="*/ 0 w 7"/>
                    <a:gd name="T19" fmla="*/ 0 h 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" h="5">
                      <a:moveTo>
                        <a:pt x="1" y="2"/>
                      </a:moveTo>
                      <a:lnTo>
                        <a:pt x="0" y="1"/>
                      </a:lnTo>
                      <a:lnTo>
                        <a:pt x="5" y="4"/>
                      </a:lnTo>
                      <a:lnTo>
                        <a:pt x="5" y="5"/>
                      </a:lnTo>
                      <a:lnTo>
                        <a:pt x="6" y="5"/>
                      </a:lnTo>
                      <a:lnTo>
                        <a:pt x="7" y="5"/>
                      </a:lnTo>
                      <a:lnTo>
                        <a:pt x="5" y="1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35" name="Freeform 316">
                  <a:extLst>
                    <a:ext uri="{FF2B5EF4-FFF2-40B4-BE49-F238E27FC236}">
                      <a16:creationId xmlns:a16="http://schemas.microsoft.com/office/drawing/2014/main" id="{7EDFFE0D-A03D-0C44-CEEF-6B04D945A6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2" y="2645"/>
                  <a:ext cx="1" cy="2"/>
                </a:xfrm>
                <a:custGeom>
                  <a:avLst/>
                  <a:gdLst>
                    <a:gd name="T0" fmla="*/ 0 w 6"/>
                    <a:gd name="T1" fmla="*/ 0 h 5"/>
                    <a:gd name="T2" fmla="*/ 0 w 6"/>
                    <a:gd name="T3" fmla="*/ 1 h 5"/>
                    <a:gd name="T4" fmla="*/ 1 w 6"/>
                    <a:gd name="T5" fmla="*/ 2 h 5"/>
                    <a:gd name="T6" fmla="*/ 1 w 6"/>
                    <a:gd name="T7" fmla="*/ 2 h 5"/>
                    <a:gd name="T8" fmla="*/ 1 w 6"/>
                    <a:gd name="T9" fmla="*/ 1 h 5"/>
                    <a:gd name="T10" fmla="*/ 0 w 6"/>
                    <a:gd name="T11" fmla="*/ 0 h 5"/>
                    <a:gd name="T12" fmla="*/ 0 w 6"/>
                    <a:gd name="T13" fmla="*/ 0 h 5"/>
                    <a:gd name="T14" fmla="*/ 0 w 6"/>
                    <a:gd name="T15" fmla="*/ 0 h 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" h="5">
                      <a:moveTo>
                        <a:pt x="0" y="1"/>
                      </a:moveTo>
                      <a:lnTo>
                        <a:pt x="1" y="3"/>
                      </a:lnTo>
                      <a:lnTo>
                        <a:pt x="3" y="5"/>
                      </a:lnTo>
                      <a:lnTo>
                        <a:pt x="5" y="4"/>
                      </a:lnTo>
                      <a:lnTo>
                        <a:pt x="6" y="3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36" name="Freeform 317">
                  <a:extLst>
                    <a:ext uri="{FF2B5EF4-FFF2-40B4-BE49-F238E27FC236}">
                      <a16:creationId xmlns:a16="http://schemas.microsoft.com/office/drawing/2014/main" id="{1C2DA120-0A54-6B1F-F6B6-17B7EA4484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3" y="2646"/>
                  <a:ext cx="0" cy="1"/>
                </a:xfrm>
                <a:custGeom>
                  <a:avLst/>
                  <a:gdLst>
                    <a:gd name="T0" fmla="*/ 1 w 4"/>
                    <a:gd name="T1" fmla="*/ 1 h 4"/>
                    <a:gd name="T2" fmla="*/ 0 w 4"/>
                    <a:gd name="T3" fmla="*/ 1 h 4"/>
                    <a:gd name="T4" fmla="*/ 1 w 4"/>
                    <a:gd name="T5" fmla="*/ 1 h 4"/>
                    <a:gd name="T6" fmla="*/ 1 w 4"/>
                    <a:gd name="T7" fmla="*/ 1 h 4"/>
                    <a:gd name="T8" fmla="*/ 1 w 4"/>
                    <a:gd name="T9" fmla="*/ 1 h 4"/>
                    <a:gd name="T10" fmla="*/ 1 w 4"/>
                    <a:gd name="T11" fmla="*/ 0 h 4"/>
                    <a:gd name="T12" fmla="*/ 1 w 4"/>
                    <a:gd name="T13" fmla="*/ 0 h 4"/>
                    <a:gd name="T14" fmla="*/ 1 w 4"/>
                    <a:gd name="T15" fmla="*/ 1 h 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4" y="4"/>
                      </a:lnTo>
                      <a:lnTo>
                        <a:pt x="2" y="0"/>
                      </a:lnTo>
                      <a:lnTo>
                        <a:pt x="3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37" name="Freeform 318">
                  <a:extLst>
                    <a:ext uri="{FF2B5EF4-FFF2-40B4-BE49-F238E27FC236}">
                      <a16:creationId xmlns:a16="http://schemas.microsoft.com/office/drawing/2014/main" id="{4DAFA4DF-2323-FC33-5007-D71DDCDEA4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3" y="2647"/>
                  <a:ext cx="0" cy="0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1 h 4"/>
                    <a:gd name="T4" fmla="*/ 0 w 3"/>
                    <a:gd name="T5" fmla="*/ 1 h 4"/>
                    <a:gd name="T6" fmla="*/ 1 w 3"/>
                    <a:gd name="T7" fmla="*/ 1 h 4"/>
                    <a:gd name="T8" fmla="*/ 1 w 3"/>
                    <a:gd name="T9" fmla="*/ 0 h 4"/>
                    <a:gd name="T10" fmla="*/ 1 w 3"/>
                    <a:gd name="T11" fmla="*/ 0 h 4"/>
                    <a:gd name="T12" fmla="*/ 0 w 3"/>
                    <a:gd name="T13" fmla="*/ 0 h 4"/>
                    <a:gd name="T14" fmla="*/ 0 w 3"/>
                    <a:gd name="T15" fmla="*/ 0 h 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" h="4">
                      <a:moveTo>
                        <a:pt x="0" y="1"/>
                      </a:moveTo>
                      <a:lnTo>
                        <a:pt x="1" y="4"/>
                      </a:lnTo>
                      <a:lnTo>
                        <a:pt x="2" y="3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38" name="Freeform 319">
                  <a:extLst>
                    <a:ext uri="{FF2B5EF4-FFF2-40B4-BE49-F238E27FC236}">
                      <a16:creationId xmlns:a16="http://schemas.microsoft.com/office/drawing/2014/main" id="{8F58A731-62FD-963C-9064-0890A3F31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3" y="2647"/>
                  <a:ext cx="0" cy="0"/>
                </a:xfrm>
                <a:custGeom>
                  <a:avLst/>
                  <a:gdLst>
                    <a:gd name="T0" fmla="*/ 0 w 3"/>
                    <a:gd name="T1" fmla="*/ 1 h 5"/>
                    <a:gd name="T2" fmla="*/ 0 w 3"/>
                    <a:gd name="T3" fmla="*/ 1 h 5"/>
                    <a:gd name="T4" fmla="*/ 0 w 3"/>
                    <a:gd name="T5" fmla="*/ 1 h 5"/>
                    <a:gd name="T6" fmla="*/ 1 w 3"/>
                    <a:gd name="T7" fmla="*/ 1 h 5"/>
                    <a:gd name="T8" fmla="*/ 1 w 3"/>
                    <a:gd name="T9" fmla="*/ 1 h 5"/>
                    <a:gd name="T10" fmla="*/ 0 w 3"/>
                    <a:gd name="T11" fmla="*/ 0 h 5"/>
                    <a:gd name="T12" fmla="*/ 1 w 3"/>
                    <a:gd name="T13" fmla="*/ 0 h 5"/>
                    <a:gd name="T14" fmla="*/ 0 w 3"/>
                    <a:gd name="T15" fmla="*/ 1 h 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" h="5">
                      <a:moveTo>
                        <a:pt x="1" y="3"/>
                      </a:moveTo>
                      <a:lnTo>
                        <a:pt x="0" y="3"/>
                      </a:lnTo>
                      <a:lnTo>
                        <a:pt x="1" y="5"/>
                      </a:lnTo>
                      <a:lnTo>
                        <a:pt x="2" y="5"/>
                      </a:lnTo>
                      <a:lnTo>
                        <a:pt x="3" y="5"/>
                      </a:ln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39" name="Freeform 320">
                  <a:extLst>
                    <a:ext uri="{FF2B5EF4-FFF2-40B4-BE49-F238E27FC236}">
                      <a16:creationId xmlns:a16="http://schemas.microsoft.com/office/drawing/2014/main" id="{6E14481D-DDFE-6D7C-8443-E448B20CAB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3" y="2647"/>
                  <a:ext cx="0" cy="0"/>
                </a:xfrm>
                <a:custGeom>
                  <a:avLst/>
                  <a:gdLst>
                    <a:gd name="T0" fmla="*/ 0 w 3"/>
                    <a:gd name="T1" fmla="*/ 0 h 3"/>
                    <a:gd name="T2" fmla="*/ 0 w 3"/>
                    <a:gd name="T3" fmla="*/ 1 h 3"/>
                    <a:gd name="T4" fmla="*/ 0 w 3"/>
                    <a:gd name="T5" fmla="*/ 1 h 3"/>
                    <a:gd name="T6" fmla="*/ 1 w 3"/>
                    <a:gd name="T7" fmla="*/ 0 h 3"/>
                    <a:gd name="T8" fmla="*/ 1 w 3"/>
                    <a:gd name="T9" fmla="*/ 0 h 3"/>
                    <a:gd name="T10" fmla="*/ 0 w 3"/>
                    <a:gd name="T11" fmla="*/ 0 h 3"/>
                    <a:gd name="T12" fmla="*/ 0 w 3"/>
                    <a:gd name="T13" fmla="*/ 0 h 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lnTo>
                        <a:pt x="1" y="3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40" name="Freeform 321">
                  <a:extLst>
                    <a:ext uri="{FF2B5EF4-FFF2-40B4-BE49-F238E27FC236}">
                      <a16:creationId xmlns:a16="http://schemas.microsoft.com/office/drawing/2014/main" id="{36F7FB75-4285-702F-8207-FD5BD6420D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2" y="2647"/>
                  <a:ext cx="3" cy="11"/>
                </a:xfrm>
                <a:custGeom>
                  <a:avLst/>
                  <a:gdLst>
                    <a:gd name="T0" fmla="*/ 1 w 14"/>
                    <a:gd name="T1" fmla="*/ 0 h 62"/>
                    <a:gd name="T2" fmla="*/ 1 w 14"/>
                    <a:gd name="T3" fmla="*/ 1 h 62"/>
                    <a:gd name="T4" fmla="*/ 2 w 14"/>
                    <a:gd name="T5" fmla="*/ 1 h 62"/>
                    <a:gd name="T6" fmla="*/ 2 w 14"/>
                    <a:gd name="T7" fmla="*/ 2 h 62"/>
                    <a:gd name="T8" fmla="*/ 2 w 14"/>
                    <a:gd name="T9" fmla="*/ 2 h 62"/>
                    <a:gd name="T10" fmla="*/ 2 w 14"/>
                    <a:gd name="T11" fmla="*/ 2 h 62"/>
                    <a:gd name="T12" fmla="*/ 2 w 14"/>
                    <a:gd name="T13" fmla="*/ 3 h 62"/>
                    <a:gd name="T14" fmla="*/ 2 w 14"/>
                    <a:gd name="T15" fmla="*/ 5 h 62"/>
                    <a:gd name="T16" fmla="*/ 3 w 14"/>
                    <a:gd name="T17" fmla="*/ 5 h 62"/>
                    <a:gd name="T18" fmla="*/ 2 w 14"/>
                    <a:gd name="T19" fmla="*/ 6 h 62"/>
                    <a:gd name="T20" fmla="*/ 2 w 14"/>
                    <a:gd name="T21" fmla="*/ 7 h 62"/>
                    <a:gd name="T22" fmla="*/ 1 w 14"/>
                    <a:gd name="T23" fmla="*/ 10 h 62"/>
                    <a:gd name="T24" fmla="*/ 1 w 14"/>
                    <a:gd name="T25" fmla="*/ 10 h 62"/>
                    <a:gd name="T26" fmla="*/ 0 w 14"/>
                    <a:gd name="T27" fmla="*/ 11 h 62"/>
                    <a:gd name="T28" fmla="*/ 0 w 14"/>
                    <a:gd name="T29" fmla="*/ 11 h 62"/>
                    <a:gd name="T30" fmla="*/ 1 w 14"/>
                    <a:gd name="T31" fmla="*/ 11 h 62"/>
                    <a:gd name="T32" fmla="*/ 1 w 14"/>
                    <a:gd name="T33" fmla="*/ 10 h 62"/>
                    <a:gd name="T34" fmla="*/ 2 w 14"/>
                    <a:gd name="T35" fmla="*/ 10 h 62"/>
                    <a:gd name="T36" fmla="*/ 3 w 14"/>
                    <a:gd name="T37" fmla="*/ 7 h 62"/>
                    <a:gd name="T38" fmla="*/ 3 w 14"/>
                    <a:gd name="T39" fmla="*/ 6 h 62"/>
                    <a:gd name="T40" fmla="*/ 3 w 14"/>
                    <a:gd name="T41" fmla="*/ 4 h 62"/>
                    <a:gd name="T42" fmla="*/ 3 w 14"/>
                    <a:gd name="T43" fmla="*/ 4 h 62"/>
                    <a:gd name="T44" fmla="*/ 3 w 14"/>
                    <a:gd name="T45" fmla="*/ 3 h 62"/>
                    <a:gd name="T46" fmla="*/ 3 w 14"/>
                    <a:gd name="T47" fmla="*/ 2 h 62"/>
                    <a:gd name="T48" fmla="*/ 3 w 14"/>
                    <a:gd name="T49" fmla="*/ 2 h 62"/>
                    <a:gd name="T50" fmla="*/ 2 w 14"/>
                    <a:gd name="T51" fmla="*/ 2 h 62"/>
                    <a:gd name="T52" fmla="*/ 2 w 14"/>
                    <a:gd name="T53" fmla="*/ 1 h 62"/>
                    <a:gd name="T54" fmla="*/ 2 w 14"/>
                    <a:gd name="T55" fmla="*/ 1 h 62"/>
                    <a:gd name="T56" fmla="*/ 2 w 14"/>
                    <a:gd name="T57" fmla="*/ 0 h 62"/>
                    <a:gd name="T58" fmla="*/ 1 w 14"/>
                    <a:gd name="T59" fmla="*/ 0 h 62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14" h="62">
                      <a:moveTo>
                        <a:pt x="6" y="2"/>
                      </a:moveTo>
                      <a:lnTo>
                        <a:pt x="6" y="3"/>
                      </a:lnTo>
                      <a:lnTo>
                        <a:pt x="8" y="8"/>
                      </a:lnTo>
                      <a:lnTo>
                        <a:pt x="8" y="9"/>
                      </a:lnTo>
                      <a:lnTo>
                        <a:pt x="9" y="11"/>
                      </a:lnTo>
                      <a:lnTo>
                        <a:pt x="9" y="14"/>
                      </a:lnTo>
                      <a:lnTo>
                        <a:pt x="11" y="16"/>
                      </a:lnTo>
                      <a:lnTo>
                        <a:pt x="11" y="26"/>
                      </a:lnTo>
                      <a:lnTo>
                        <a:pt x="12" y="28"/>
                      </a:lnTo>
                      <a:lnTo>
                        <a:pt x="11" y="31"/>
                      </a:lnTo>
                      <a:lnTo>
                        <a:pt x="11" y="38"/>
                      </a:lnTo>
                      <a:lnTo>
                        <a:pt x="5" y="54"/>
                      </a:lnTo>
                      <a:lnTo>
                        <a:pt x="3" y="56"/>
                      </a:lnTo>
                      <a:lnTo>
                        <a:pt x="0" y="60"/>
                      </a:lnTo>
                      <a:lnTo>
                        <a:pt x="1" y="61"/>
                      </a:lnTo>
                      <a:lnTo>
                        <a:pt x="3" y="62"/>
                      </a:lnTo>
                      <a:lnTo>
                        <a:pt x="5" y="59"/>
                      </a:lnTo>
                      <a:lnTo>
                        <a:pt x="7" y="56"/>
                      </a:lnTo>
                      <a:lnTo>
                        <a:pt x="13" y="38"/>
                      </a:lnTo>
                      <a:lnTo>
                        <a:pt x="13" y="31"/>
                      </a:lnTo>
                      <a:lnTo>
                        <a:pt x="14" y="25"/>
                      </a:lnTo>
                      <a:lnTo>
                        <a:pt x="13" y="24"/>
                      </a:lnTo>
                      <a:lnTo>
                        <a:pt x="13" y="16"/>
                      </a:lnTo>
                      <a:lnTo>
                        <a:pt x="12" y="14"/>
                      </a:lnTo>
                      <a:lnTo>
                        <a:pt x="12" y="11"/>
                      </a:lnTo>
                      <a:lnTo>
                        <a:pt x="11" y="9"/>
                      </a:lnTo>
                      <a:lnTo>
                        <a:pt x="11" y="8"/>
                      </a:lnTo>
                      <a:lnTo>
                        <a:pt x="8" y="3"/>
                      </a:lnTo>
                      <a:lnTo>
                        <a:pt x="8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41" name="Freeform 322">
                  <a:extLst>
                    <a:ext uri="{FF2B5EF4-FFF2-40B4-BE49-F238E27FC236}">
                      <a16:creationId xmlns:a16="http://schemas.microsoft.com/office/drawing/2014/main" id="{FF8AF974-E71B-63DB-5F26-D3161D6E16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2" y="2657"/>
                  <a:ext cx="1" cy="2"/>
                </a:xfrm>
                <a:custGeom>
                  <a:avLst/>
                  <a:gdLst>
                    <a:gd name="T0" fmla="*/ 0 w 4"/>
                    <a:gd name="T1" fmla="*/ 1 h 7"/>
                    <a:gd name="T2" fmla="*/ 1 w 4"/>
                    <a:gd name="T3" fmla="*/ 0 h 7"/>
                    <a:gd name="T4" fmla="*/ 0 w 4"/>
                    <a:gd name="T5" fmla="*/ 2 h 7"/>
                    <a:gd name="T6" fmla="*/ 0 w 4"/>
                    <a:gd name="T7" fmla="*/ 2 h 7"/>
                    <a:gd name="T8" fmla="*/ 1 w 4"/>
                    <a:gd name="T9" fmla="*/ 2 h 7"/>
                    <a:gd name="T10" fmla="*/ 1 w 4"/>
                    <a:gd name="T11" fmla="*/ 1 h 7"/>
                    <a:gd name="T12" fmla="*/ 1 w 4"/>
                    <a:gd name="T13" fmla="*/ 1 h 7"/>
                    <a:gd name="T14" fmla="*/ 0 w 4"/>
                    <a:gd name="T15" fmla="*/ 1 h 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" h="7">
                      <a:moveTo>
                        <a:pt x="1" y="4"/>
                      </a:moveTo>
                      <a:lnTo>
                        <a:pt x="4" y="0"/>
                      </a:lnTo>
                      <a:lnTo>
                        <a:pt x="0" y="7"/>
                      </a:lnTo>
                      <a:lnTo>
                        <a:pt x="1" y="7"/>
                      </a:lnTo>
                      <a:lnTo>
                        <a:pt x="2" y="7"/>
                      </a:lnTo>
                      <a:lnTo>
                        <a:pt x="4" y="5"/>
                      </a:lnTo>
                      <a:lnTo>
                        <a:pt x="2" y="5"/>
                      </a:ln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  <p:sp>
              <p:nvSpPr>
                <p:cNvPr id="42" name="Freeform 323">
                  <a:extLst>
                    <a:ext uri="{FF2B5EF4-FFF2-40B4-BE49-F238E27FC236}">
                      <a16:creationId xmlns:a16="http://schemas.microsoft.com/office/drawing/2014/main" id="{59C530BE-64D4-ED10-8E7C-C3AC01FB5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9" y="2651"/>
                  <a:ext cx="4" cy="26"/>
                </a:xfrm>
                <a:custGeom>
                  <a:avLst/>
                  <a:gdLst>
                    <a:gd name="T0" fmla="*/ 4 w 26"/>
                    <a:gd name="T1" fmla="*/ 0 h 136"/>
                    <a:gd name="T2" fmla="*/ 4 w 26"/>
                    <a:gd name="T3" fmla="*/ 25 h 136"/>
                    <a:gd name="T4" fmla="*/ 0 w 26"/>
                    <a:gd name="T5" fmla="*/ 25 h 136"/>
                    <a:gd name="T6" fmla="*/ 0 w 26"/>
                    <a:gd name="T7" fmla="*/ 25 h 136"/>
                    <a:gd name="T8" fmla="*/ 0 w 26"/>
                    <a:gd name="T9" fmla="*/ 26 h 136"/>
                    <a:gd name="T10" fmla="*/ 4 w 26"/>
                    <a:gd name="T11" fmla="*/ 26 h 136"/>
                    <a:gd name="T12" fmla="*/ 4 w 26"/>
                    <a:gd name="T13" fmla="*/ 0 h 136"/>
                    <a:gd name="T14" fmla="*/ 4 w 26"/>
                    <a:gd name="T15" fmla="*/ 0 h 1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" h="136">
                      <a:moveTo>
                        <a:pt x="23" y="2"/>
                      </a:moveTo>
                      <a:lnTo>
                        <a:pt x="23" y="131"/>
                      </a:lnTo>
                      <a:lnTo>
                        <a:pt x="3" y="131"/>
                      </a:lnTo>
                      <a:lnTo>
                        <a:pt x="0" y="133"/>
                      </a:lnTo>
                      <a:lnTo>
                        <a:pt x="2" y="136"/>
                      </a:lnTo>
                      <a:lnTo>
                        <a:pt x="26" y="135"/>
                      </a:lnTo>
                      <a:lnTo>
                        <a:pt x="25" y="0"/>
                      </a:lnTo>
                      <a:lnTo>
                        <a:pt x="23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 sz="1050" b="1">
                    <a:solidFill>
                      <a:srgbClr val="660033"/>
                    </a:solidFill>
                  </a:endParaRPr>
                </a:p>
              </p:txBody>
            </p:sp>
          </p:grpSp>
        </p:grpSp>
      </p:grpSp>
      <p:pic>
        <p:nvPicPr>
          <p:cNvPr id="328" name="Picture 2" descr="Hydroformed Průřez">
            <a:extLst>
              <a:ext uri="{FF2B5EF4-FFF2-40B4-BE49-F238E27FC236}">
                <a16:creationId xmlns:a16="http://schemas.microsoft.com/office/drawing/2014/main" id="{76812852-66B8-5879-1129-A46BF797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792" y="1078277"/>
            <a:ext cx="842195" cy="112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" name="Picture 6" descr="Hydroformed Průřez">
            <a:extLst>
              <a:ext uri="{FF2B5EF4-FFF2-40B4-BE49-F238E27FC236}">
                <a16:creationId xmlns:a16="http://schemas.microsoft.com/office/drawing/2014/main" id="{6EFE75C4-A2C2-A20D-D916-1477716E9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828" y="1252110"/>
            <a:ext cx="1230567" cy="92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0" name="Picture 8" descr="Hydroformed Průřez">
            <a:extLst>
              <a:ext uri="{FF2B5EF4-FFF2-40B4-BE49-F238E27FC236}">
                <a16:creationId xmlns:a16="http://schemas.microsoft.com/office/drawing/2014/main" id="{C2894E43-C3C6-3F5A-81FF-C37BD4E48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206" y="2299378"/>
            <a:ext cx="1508222" cy="113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1" name="Picture 10" descr="Hydroformed Průřez">
            <a:extLst>
              <a:ext uri="{FF2B5EF4-FFF2-40B4-BE49-F238E27FC236}">
                <a16:creationId xmlns:a16="http://schemas.microsoft.com/office/drawing/2014/main" id="{AFA6B08D-93B7-ABFC-48A0-5289ACC4F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207" y="3596671"/>
            <a:ext cx="1244071" cy="93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2" name="Obdélník 7">
            <a:extLst>
              <a:ext uri="{FF2B5EF4-FFF2-40B4-BE49-F238E27FC236}">
                <a16:creationId xmlns:a16="http://schemas.microsoft.com/office/drawing/2014/main" id="{1826D2A1-293F-B7D8-65B2-3DBE7C8ED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4109" y="4528932"/>
            <a:ext cx="2050840" cy="2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2209" tIns="31105" rIns="62209" bIns="31105">
            <a:spAutoFit/>
          </a:bodyPr>
          <a:lstStyle/>
          <a:p>
            <a:r>
              <a:rPr lang="cs-CZ" altLang="cs-CZ" sz="1050" b="1" dirty="0">
                <a:solidFill>
                  <a:srgbClr val="660033"/>
                </a:solidFill>
              </a:rPr>
              <a:t>Potrubí – doprava vody, plynu</a:t>
            </a:r>
          </a:p>
        </p:txBody>
      </p:sp>
      <p:pic>
        <p:nvPicPr>
          <p:cNvPr id="333" name="Picture 14" descr="http://www.mmspektrum.com/content/image/gallery/2012-12_22_1354797608/tiform_obr_02.jpg">
            <a:extLst>
              <a:ext uri="{FF2B5EF4-FFF2-40B4-BE49-F238E27FC236}">
                <a16:creationId xmlns:a16="http://schemas.microsoft.com/office/drawing/2014/main" id="{B6DA00F6-5DA1-DE95-C38D-880D98E85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454" y="3717520"/>
            <a:ext cx="1179623" cy="78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4" name="Obdélník 7">
            <a:extLst>
              <a:ext uri="{FF2B5EF4-FFF2-40B4-BE49-F238E27FC236}">
                <a16:creationId xmlns:a16="http://schemas.microsoft.com/office/drawing/2014/main" id="{34E26EBC-853D-E849-318C-EBF4410FB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7720" y="4366696"/>
            <a:ext cx="1060184" cy="2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2209" tIns="31105" rIns="62209" bIns="31105">
            <a:spAutoFit/>
          </a:bodyPr>
          <a:lstStyle/>
          <a:p>
            <a:r>
              <a:rPr lang="cs-CZ" altLang="cs-CZ" sz="1050" b="1" dirty="0">
                <a:solidFill>
                  <a:srgbClr val="660033"/>
                </a:solidFill>
              </a:rPr>
              <a:t>Princip výroby</a:t>
            </a:r>
          </a:p>
        </p:txBody>
      </p:sp>
    </p:spTree>
    <p:extLst>
      <p:ext uri="{BB962C8B-B14F-4D97-AF65-F5344CB8AC3E}">
        <p14:creationId xmlns:p14="http://schemas.microsoft.com/office/powerpoint/2010/main" val="103656423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Tváření vnitřním přetlakem</a:t>
            </a:r>
          </a:p>
        </p:txBody>
      </p:sp>
      <p:pic>
        <p:nvPicPr>
          <p:cNvPr id="4" name="Picture 2" descr="http://images.books24x7.com/bookimages/id_7886/fig191_01.jpg">
            <a:extLst>
              <a:ext uri="{FF2B5EF4-FFF2-40B4-BE49-F238E27FC236}">
                <a16:creationId xmlns:a16="http://schemas.microsoft.com/office/drawing/2014/main" id="{78276A29-534D-BAAD-617E-62635DCB4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919" y="1237311"/>
            <a:ext cx="1960200" cy="271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xhaust manifolds">
            <a:extLst>
              <a:ext uri="{FF2B5EF4-FFF2-40B4-BE49-F238E27FC236}">
                <a16:creationId xmlns:a16="http://schemas.microsoft.com/office/drawing/2014/main" id="{80078494-0BA3-501D-B212-C6A780E60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881" y="3524991"/>
            <a:ext cx="1318680" cy="107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4">
            <a:extLst>
              <a:ext uri="{FF2B5EF4-FFF2-40B4-BE49-F238E27FC236}">
                <a16:creationId xmlns:a16="http://schemas.microsoft.com/office/drawing/2014/main" id="{D80A9D40-9143-497F-5DEF-95FCEAB97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9761" y="1236573"/>
            <a:ext cx="2006780" cy="70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09" tIns="31105" rIns="62209" bIns="31105">
            <a:spAutoFit/>
          </a:bodyPr>
          <a:lstStyle/>
          <a:p>
            <a:r>
              <a:rPr lang="cs-CZ" altLang="cs-CZ" sz="1050" dirty="0">
                <a:solidFill>
                  <a:srgbClr val="660033"/>
                </a:solidFill>
                <a:sym typeface="Symbol" pitchFamily="18" charset="2"/>
              </a:rPr>
              <a:t>Polotovar  - trubka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cs-CZ" altLang="cs-CZ" sz="1050" dirty="0">
                <a:solidFill>
                  <a:srgbClr val="660033"/>
                </a:solidFill>
                <a:sym typeface="Symbol" pitchFamily="18" charset="2"/>
              </a:rPr>
              <a:t>ohýbání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cs-CZ" altLang="cs-CZ" sz="1050" dirty="0" err="1">
                <a:solidFill>
                  <a:srgbClr val="660033"/>
                </a:solidFill>
                <a:sym typeface="Symbol" pitchFamily="18" charset="2"/>
              </a:rPr>
              <a:t>vyboulování</a:t>
            </a:r>
            <a:r>
              <a:rPr lang="cs-CZ" altLang="cs-CZ" sz="1050" dirty="0">
                <a:solidFill>
                  <a:srgbClr val="660033"/>
                </a:solidFill>
                <a:sym typeface="Symbol" pitchFamily="18" charset="2"/>
              </a:rPr>
              <a:t> – t kusy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cs-CZ" altLang="cs-CZ" sz="1050" dirty="0">
                <a:solidFill>
                  <a:srgbClr val="660033"/>
                </a:solidFill>
                <a:sym typeface="Symbol" pitchFamily="18" charset="2"/>
              </a:rPr>
              <a:t>tvarování</a:t>
            </a:r>
            <a:endParaRPr lang="cs-CZ" altLang="cs-CZ" sz="1050" dirty="0">
              <a:solidFill>
                <a:srgbClr val="660033"/>
              </a:solidFill>
            </a:endParaRPr>
          </a:p>
        </p:txBody>
      </p:sp>
      <p:pic>
        <p:nvPicPr>
          <p:cNvPr id="10" name="Picture 4" descr="http://www4.ncsu.edu/~cyang6/images/p007_1_01.jpg">
            <a:extLst>
              <a:ext uri="{FF2B5EF4-FFF2-40B4-BE49-F238E27FC236}">
                <a16:creationId xmlns:a16="http://schemas.microsoft.com/office/drawing/2014/main" id="{E45C45CD-6B3E-2237-B427-5A7D65C26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040" y="2201852"/>
            <a:ext cx="1464480" cy="144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lick for larger image">
            <a:extLst>
              <a:ext uri="{FF2B5EF4-FFF2-40B4-BE49-F238E27FC236}">
                <a16:creationId xmlns:a16="http://schemas.microsoft.com/office/drawing/2014/main" id="{A290F043-A0F2-FF1D-FF40-3162D4F68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240" y="3573597"/>
            <a:ext cx="1421280" cy="106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http://www.me.uwaterloo.ca/~worswick/Research/images/hydroform.jpg">
            <a:extLst>
              <a:ext uri="{FF2B5EF4-FFF2-40B4-BE49-F238E27FC236}">
                <a16:creationId xmlns:a16="http://schemas.microsoft.com/office/drawing/2014/main" id="{D5B97C42-1C1C-FCC5-435B-60791A644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040" y="2153246"/>
            <a:ext cx="2107080" cy="109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http://www.me.uwaterloo.ca/~worswick/Research/images/impact.jpg">
            <a:extLst>
              <a:ext uri="{FF2B5EF4-FFF2-40B4-BE49-F238E27FC236}">
                <a16:creationId xmlns:a16="http://schemas.microsoft.com/office/drawing/2014/main" id="{958CFC2B-B587-B4ED-2883-B04EB5A23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21"/>
          <a:stretch>
            <a:fillRect/>
          </a:stretch>
        </p:blipFill>
        <p:spPr bwMode="auto">
          <a:xfrm>
            <a:off x="6027842" y="993960"/>
            <a:ext cx="1883520" cy="82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9" descr="http://www.falconindustrialinc.com/newsite/wp-content/uploads/2012/01/Hydroforming.jpg">
            <a:extLst>
              <a:ext uri="{FF2B5EF4-FFF2-40B4-BE49-F238E27FC236}">
                <a16:creationId xmlns:a16="http://schemas.microsoft.com/office/drawing/2014/main" id="{9D66C0BD-2F60-F761-E365-29C17EB67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761" y="951571"/>
            <a:ext cx="1393200" cy="110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Hydroformed Cross Section">
            <a:extLst>
              <a:ext uri="{FF2B5EF4-FFF2-40B4-BE49-F238E27FC236}">
                <a16:creationId xmlns:a16="http://schemas.microsoft.com/office/drawing/2014/main" id="{D3133F6D-9E0B-1362-E971-1CB4C755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702" y="3722111"/>
            <a:ext cx="1126440" cy="10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http://www.excellatechnologies.com/images/cross_sections/11.jpg">
            <a:extLst>
              <a:ext uri="{FF2B5EF4-FFF2-40B4-BE49-F238E27FC236}">
                <a16:creationId xmlns:a16="http://schemas.microsoft.com/office/drawing/2014/main" id="{D204F83B-588E-EC8E-71B3-4A0A3BD4C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12280" r="7018" b="17545"/>
          <a:stretch>
            <a:fillRect/>
          </a:stretch>
        </p:blipFill>
        <p:spPr bwMode="auto">
          <a:xfrm>
            <a:off x="1535040" y="3818782"/>
            <a:ext cx="1057320" cy="88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47006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1A03C125-C381-60E5-6369-1121AD76EB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31" y="3308032"/>
            <a:ext cx="1787002" cy="149555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Příklady výrobků zhotovených tažením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2C9D6DE-95AD-1504-437E-DF3B801D2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tažení rotačních výtažků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tažení hranatých výtažků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tažení nepravidelných výtažků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tažení kuželovitých výtažků 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tažení stupňovitých nádob</a:t>
            </a:r>
          </a:p>
        </p:txBody>
      </p:sp>
      <p:pic>
        <p:nvPicPr>
          <p:cNvPr id="8" name="Picture 9" descr="index">
            <a:extLst>
              <a:ext uri="{FF2B5EF4-FFF2-40B4-BE49-F238E27FC236}">
                <a16:creationId xmlns:a16="http://schemas.microsoft.com/office/drawing/2014/main" id="{F40D4D16-A242-3BB8-D9A4-DF2D3E127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210" y="2084437"/>
            <a:ext cx="1176120" cy="84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33" descr="PLECHY GN 1/2 NEREZOVÉ">
            <a:extLst>
              <a:ext uri="{FF2B5EF4-FFF2-40B4-BE49-F238E27FC236}">
                <a16:creationId xmlns:a16="http://schemas.microsoft.com/office/drawing/2014/main" id="{54D623B6-7D01-E46D-B914-EF723B8ED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t="27034" b="24866"/>
          <a:stretch>
            <a:fillRect/>
          </a:stretch>
        </p:blipFill>
        <p:spPr bwMode="auto">
          <a:xfrm>
            <a:off x="4832962" y="2188769"/>
            <a:ext cx="832680" cy="68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65">
            <a:extLst>
              <a:ext uri="{FF2B5EF4-FFF2-40B4-BE49-F238E27FC236}">
                <a16:creationId xmlns:a16="http://schemas.microsoft.com/office/drawing/2014/main" id="{06D8F21A-6917-7004-6150-58ACEACBE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915" y="1191322"/>
            <a:ext cx="1403942" cy="99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4" descr="http://www.dilo-svratouch.cz/jpg/f_050.jpg">
            <a:extLst>
              <a:ext uri="{FF2B5EF4-FFF2-40B4-BE49-F238E27FC236}">
                <a16:creationId xmlns:a16="http://schemas.microsoft.com/office/drawing/2014/main" id="{CCB6D8C4-8C51-E38E-E5FD-E7A054EE9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63" y="3379616"/>
            <a:ext cx="2058480" cy="137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30" descr="http://www.maxiobchodak.cz/obrazky/velky_1306225513-chladic-na-vino-nerez.jpg">
            <a:extLst>
              <a:ext uri="{FF2B5EF4-FFF2-40B4-BE49-F238E27FC236}">
                <a16:creationId xmlns:a16="http://schemas.microsoft.com/office/drawing/2014/main" id="{174DAF71-CE59-795E-61E5-CC8A22761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"/>
          <a:stretch>
            <a:fillRect/>
          </a:stretch>
        </p:blipFill>
        <p:spPr bwMode="auto">
          <a:xfrm>
            <a:off x="4038203" y="2875542"/>
            <a:ext cx="685800" cy="72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">
            <a:extLst>
              <a:ext uri="{FF2B5EF4-FFF2-40B4-BE49-F238E27FC236}">
                <a16:creationId xmlns:a16="http://schemas.microsoft.com/office/drawing/2014/main" id="{337C6C25-C4A9-7BD0-2EB3-F6555136A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21" y="2485868"/>
            <a:ext cx="1263600" cy="74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0">
            <a:extLst>
              <a:ext uri="{FF2B5EF4-FFF2-40B4-BE49-F238E27FC236}">
                <a16:creationId xmlns:a16="http://schemas.microsoft.com/office/drawing/2014/main" id="{BC81CA4C-A262-1271-AE80-B10B2D1A3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15" y="2476185"/>
            <a:ext cx="1288394" cy="119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https://encrypted-tbn1.gstatic.com/images?q=tbn:ANd9GcTl2pPCjapL5ljmdqFeWzo3SXvAwXm1FOY6CU0gHt6pceA-piACBg">
            <a:extLst>
              <a:ext uri="{FF2B5EF4-FFF2-40B4-BE49-F238E27FC236}">
                <a16:creationId xmlns:a16="http://schemas.microsoft.com/office/drawing/2014/main" id="{78F73890-0082-5E59-9F23-BAFBA0BE4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27" y="2929086"/>
            <a:ext cx="685800" cy="57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2986B3F-1613-9D6D-DDDC-1583EDC645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330" y="1099576"/>
            <a:ext cx="1616254" cy="97379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36112D7-0AA5-5A4B-9987-55E4385E9E5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14551" r="8420" b="20274"/>
          <a:stretch/>
        </p:blipFill>
        <p:spPr>
          <a:xfrm>
            <a:off x="3597269" y="3786885"/>
            <a:ext cx="1822156" cy="9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81552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Tváření výbuchem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3E8CE83-460A-CE86-B2E8-44BD01E10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vyvození tlakové vlny řízenou explozí - tlak 10-100GPa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tlaková vlna působí na materiál přímo nebo je přenášena na tvářený materiál pomocí média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vysoký stupeň přesnosti výroby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malé odpružení – plastická deformace </a:t>
            </a:r>
            <a:r>
              <a:rPr lang="cs-CZ" altLang="cs-CZ" sz="1400" dirty="0" err="1">
                <a:latin typeface="Calibri" pitchFamily="34" charset="0"/>
                <a:cs typeface="Calibri" pitchFamily="34" charset="0"/>
              </a:rPr>
              <a:t>dvojčatěním</a:t>
            </a:r>
            <a:endParaRPr lang="cs-CZ" altLang="cs-CZ" sz="1400" dirty="0">
              <a:latin typeface="Calibri" pitchFamily="34" charset="0"/>
              <a:cs typeface="Calibri" pitchFamily="34" charset="0"/>
            </a:endParaRP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médium  - voda, písek, hlína, vzduch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výbušniny -  SEMTEX -  odolný proti vodě,  rychlost tváření pohybuje až na hranici 250 m/s.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účinek výbušniny je závislý na jejím množství a na druhu média, které přenáší tlakovou vlnu.</a:t>
            </a:r>
          </a:p>
          <a:p>
            <a:pPr marL="114300" indent="0" eaLnBrk="1">
              <a:lnSpc>
                <a:spcPct val="100000"/>
              </a:lnSpc>
              <a:buNone/>
              <a:defRPr/>
            </a:pPr>
            <a:endParaRPr lang="cs-CZ" altLang="cs-CZ" sz="1400" b="1" dirty="0">
              <a:latin typeface="Calibri" pitchFamily="34" charset="0"/>
              <a:cs typeface="Calibri" pitchFamily="34" charset="0"/>
            </a:endParaRPr>
          </a:p>
          <a:p>
            <a:pPr marL="114300" indent="0" eaLnBrk="1">
              <a:lnSpc>
                <a:spcPct val="100000"/>
              </a:lnSpc>
              <a:buNone/>
              <a:defRPr/>
            </a:pPr>
            <a:r>
              <a:rPr lang="cs-CZ" altLang="cs-CZ" sz="1400" b="1" dirty="0">
                <a:latin typeface="Calibri" pitchFamily="34" charset="0"/>
                <a:cs typeface="Calibri" pitchFamily="34" charset="0"/>
              </a:rPr>
              <a:t>Použití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kusová nebo prototypová výrobu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tváření obtížně tvářitelných materiálů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pro výrobu rozměrných dílů, které není možné tvářet klasickými metodami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letecký, vesmírný a vojenský průmysl na výrobu trupů letadel a motorů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architektura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C622925A-8288-61B5-6DA6-0FC33680E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245" y="3411695"/>
            <a:ext cx="2218905" cy="163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009724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Tváření výbuchem</a:t>
            </a:r>
          </a:p>
        </p:txBody>
      </p:sp>
      <p:sp>
        <p:nvSpPr>
          <p:cNvPr id="4" name="Obdélník 10">
            <a:extLst>
              <a:ext uri="{FF2B5EF4-FFF2-40B4-BE49-F238E27FC236}">
                <a16:creationId xmlns:a16="http://schemas.microsoft.com/office/drawing/2014/main" id="{2BB07C04-2045-CA31-160A-EA2AF2631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831" y="3331241"/>
            <a:ext cx="6863692" cy="23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09" tIns="31105" rIns="62209" bIns="31105">
            <a:spAutoFit/>
          </a:bodyPr>
          <a:lstStyle/>
          <a:p>
            <a:pPr algn="ctr"/>
            <a:r>
              <a:rPr lang="pl-PL" altLang="cs-CZ" sz="1125" dirty="0">
                <a:solidFill>
                  <a:srgbClr val="0000FF"/>
                </a:solidFill>
                <a:cs typeface="Tahoma" pitchFamily="34" charset="0"/>
              </a:rPr>
              <a:t>Postupné tažení na více operací 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DEACC38-1837-E2C6-E912-0A7E7E657C66}"/>
              </a:ext>
            </a:extLst>
          </p:cNvPr>
          <p:cNvGrpSpPr/>
          <p:nvPr/>
        </p:nvGrpSpPr>
        <p:grpSpPr>
          <a:xfrm>
            <a:off x="1223668" y="951570"/>
            <a:ext cx="6481617" cy="2628973"/>
            <a:chOff x="138799" y="2035013"/>
            <a:chExt cx="8642156" cy="3505297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3521507B-1413-1824-579F-7BB809F654DD}"/>
                </a:ext>
              </a:extLst>
            </p:cNvPr>
            <p:cNvGrpSpPr/>
            <p:nvPr/>
          </p:nvGrpSpPr>
          <p:grpSpPr>
            <a:xfrm>
              <a:off x="270465" y="3027861"/>
              <a:ext cx="8510490" cy="2088000"/>
              <a:chOff x="239256" y="2091027"/>
              <a:chExt cx="8510490" cy="2088000"/>
            </a:xfrm>
          </p:grpSpPr>
          <p:pic>
            <p:nvPicPr>
              <p:cNvPr id="28" name="Obrázek 27">
                <a:extLst>
                  <a:ext uri="{FF2B5EF4-FFF2-40B4-BE49-F238E27FC236}">
                    <a16:creationId xmlns:a16="http://schemas.microsoft.com/office/drawing/2014/main" id="{926E9C59-FABB-E625-E313-069D85170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256" y="2091027"/>
                <a:ext cx="2562309" cy="1890861"/>
              </a:xfrm>
              <a:prstGeom prst="rect">
                <a:avLst/>
              </a:prstGeom>
            </p:spPr>
          </p:pic>
          <p:pic>
            <p:nvPicPr>
              <p:cNvPr id="29" name="Obrázek 28">
                <a:extLst>
                  <a:ext uri="{FF2B5EF4-FFF2-40B4-BE49-F238E27FC236}">
                    <a16:creationId xmlns:a16="http://schemas.microsoft.com/office/drawing/2014/main" id="{97DAE91E-A105-EF04-1C5E-76FCEC4CC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7821" y="2120257"/>
                <a:ext cx="2590679" cy="1908000"/>
              </a:xfrm>
              <a:prstGeom prst="rect">
                <a:avLst/>
              </a:prstGeom>
            </p:spPr>
          </p:pic>
          <p:pic>
            <p:nvPicPr>
              <p:cNvPr id="30" name="Obrázek 29">
                <a:extLst>
                  <a:ext uri="{FF2B5EF4-FFF2-40B4-BE49-F238E27FC236}">
                    <a16:creationId xmlns:a16="http://schemas.microsoft.com/office/drawing/2014/main" id="{F16978FB-3A18-9202-CFEB-B48D9A09CD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0843" y="2091027"/>
                <a:ext cx="2608903" cy="2088000"/>
              </a:xfrm>
              <a:prstGeom prst="rect">
                <a:avLst/>
              </a:prstGeom>
            </p:spPr>
          </p:pic>
          <p:sp>
            <p:nvSpPr>
              <p:cNvPr id="31" name="Výbuch 2 37">
                <a:extLst>
                  <a:ext uri="{FF2B5EF4-FFF2-40B4-BE49-F238E27FC236}">
                    <a16:creationId xmlns:a16="http://schemas.microsoft.com/office/drawing/2014/main" id="{DEF2846F-4D16-4975-95EF-A63EBFCAB10E}"/>
                  </a:ext>
                </a:extLst>
              </p:cNvPr>
              <p:cNvSpPr/>
              <p:nvPr/>
            </p:nvSpPr>
            <p:spPr>
              <a:xfrm>
                <a:off x="7120283" y="2213314"/>
                <a:ext cx="737843" cy="606868"/>
              </a:xfrm>
              <a:prstGeom prst="irregularSeal2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32" name="Výbuch 2 38">
                <a:extLst>
                  <a:ext uri="{FF2B5EF4-FFF2-40B4-BE49-F238E27FC236}">
                    <a16:creationId xmlns:a16="http://schemas.microsoft.com/office/drawing/2014/main" id="{CA6CEC12-C2C4-5EAC-EB78-1A1E790605BA}"/>
                  </a:ext>
                </a:extLst>
              </p:cNvPr>
              <p:cNvSpPr/>
              <p:nvPr/>
            </p:nvSpPr>
            <p:spPr>
              <a:xfrm>
                <a:off x="4172606" y="2733023"/>
                <a:ext cx="737843" cy="606868"/>
              </a:xfrm>
              <a:prstGeom prst="irregularSeal2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33" name="Obdélník 32">
                <a:extLst>
                  <a:ext uri="{FF2B5EF4-FFF2-40B4-BE49-F238E27FC236}">
                    <a16:creationId xmlns:a16="http://schemas.microsoft.com/office/drawing/2014/main" id="{A581A2C7-0EB6-9EDD-DA47-0A7A33934D1D}"/>
                  </a:ext>
                </a:extLst>
              </p:cNvPr>
              <p:cNvSpPr/>
              <p:nvPr/>
            </p:nvSpPr>
            <p:spPr>
              <a:xfrm>
                <a:off x="1496322" y="2410452"/>
                <a:ext cx="90000" cy="144000"/>
              </a:xfrm>
              <a:prstGeom prst="rect">
                <a:avLst/>
              </a:prstGeom>
              <a:solidFill>
                <a:schemeClr val="tx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34" name="Obdélník 33">
                <a:extLst>
                  <a:ext uri="{FF2B5EF4-FFF2-40B4-BE49-F238E27FC236}">
                    <a16:creationId xmlns:a16="http://schemas.microsoft.com/office/drawing/2014/main" id="{59A4D034-CCA2-7709-4D24-9416999F6E0B}"/>
                  </a:ext>
                </a:extLst>
              </p:cNvPr>
              <p:cNvSpPr/>
              <p:nvPr/>
            </p:nvSpPr>
            <p:spPr>
              <a:xfrm>
                <a:off x="1507159" y="2811861"/>
                <a:ext cx="90000" cy="144000"/>
              </a:xfrm>
              <a:prstGeom prst="rect">
                <a:avLst/>
              </a:prstGeom>
              <a:solidFill>
                <a:schemeClr val="tx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35" name="Obdélník 34">
                <a:extLst>
                  <a:ext uri="{FF2B5EF4-FFF2-40B4-BE49-F238E27FC236}">
                    <a16:creationId xmlns:a16="http://schemas.microsoft.com/office/drawing/2014/main" id="{3D468DE4-0993-23DD-3F0D-5C141DBA6B6E}"/>
                  </a:ext>
                </a:extLst>
              </p:cNvPr>
              <p:cNvSpPr/>
              <p:nvPr/>
            </p:nvSpPr>
            <p:spPr>
              <a:xfrm>
                <a:off x="4480710" y="2955861"/>
                <a:ext cx="90000" cy="144000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36" name="Obdélník 35">
                <a:extLst>
                  <a:ext uri="{FF2B5EF4-FFF2-40B4-BE49-F238E27FC236}">
                    <a16:creationId xmlns:a16="http://schemas.microsoft.com/office/drawing/2014/main" id="{B3014191-9DFE-2E7D-277E-63C691A2C4C0}"/>
                  </a:ext>
                </a:extLst>
              </p:cNvPr>
              <p:cNvSpPr/>
              <p:nvPr/>
            </p:nvSpPr>
            <p:spPr>
              <a:xfrm>
                <a:off x="4484183" y="2412795"/>
                <a:ext cx="90000" cy="144000"/>
              </a:xfrm>
              <a:prstGeom prst="rect">
                <a:avLst/>
              </a:prstGeom>
              <a:solidFill>
                <a:schemeClr val="tx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  <p:sp>
            <p:nvSpPr>
              <p:cNvPr id="37" name="Obdélník 36">
                <a:extLst>
                  <a:ext uri="{FF2B5EF4-FFF2-40B4-BE49-F238E27FC236}">
                    <a16:creationId xmlns:a16="http://schemas.microsoft.com/office/drawing/2014/main" id="{E8C27E24-5684-8800-BBFD-98E7242D1ECB}"/>
                  </a:ext>
                </a:extLst>
              </p:cNvPr>
              <p:cNvSpPr/>
              <p:nvPr/>
            </p:nvSpPr>
            <p:spPr>
              <a:xfrm>
                <a:off x="7430257" y="2425908"/>
                <a:ext cx="90000" cy="144000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050"/>
              </a:p>
            </p:txBody>
          </p:sp>
        </p:grpSp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7515A7EE-B631-B081-C217-CADD7EACBB90}"/>
                </a:ext>
              </a:extLst>
            </p:cNvPr>
            <p:cNvCxnSpPr/>
            <p:nvPr/>
          </p:nvCxnSpPr>
          <p:spPr>
            <a:xfrm>
              <a:off x="1825531" y="4206938"/>
              <a:ext cx="445058" cy="1073979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ové pole 2">
              <a:extLst>
                <a:ext uri="{FF2B5EF4-FFF2-40B4-BE49-F238E27FC236}">
                  <a16:creationId xmlns:a16="http://schemas.microsoft.com/office/drawing/2014/main" id="{7A92ECC2-8B7A-3D3E-03CB-633564C360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5531" y="5280917"/>
              <a:ext cx="1198664" cy="259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750" b="1" dirty="0">
                  <a:latin typeface="Arial"/>
                  <a:ea typeface="Calibri"/>
                  <a:cs typeface="Times New Roman"/>
                </a:rPr>
                <a:t>Tvářený materiál</a:t>
              </a:r>
              <a:endParaRPr lang="cs-CZ" sz="825" dirty="0"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D116C625-9F25-0E41-7211-1AAB3C327A5F}"/>
                </a:ext>
              </a:extLst>
            </p:cNvPr>
            <p:cNvCxnSpPr/>
            <p:nvPr/>
          </p:nvCxnSpPr>
          <p:spPr>
            <a:xfrm>
              <a:off x="626867" y="4618731"/>
              <a:ext cx="222529" cy="49713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ové pole 2">
              <a:extLst>
                <a:ext uri="{FF2B5EF4-FFF2-40B4-BE49-F238E27FC236}">
                  <a16:creationId xmlns:a16="http://schemas.microsoft.com/office/drawing/2014/main" id="{8A0D965A-DA13-2206-1ABF-421A1CF693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867" y="5151220"/>
              <a:ext cx="1198664" cy="259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750" b="1" dirty="0">
                  <a:latin typeface="Arial"/>
                  <a:ea typeface="Calibri"/>
                  <a:cs typeface="Times New Roman"/>
                </a:rPr>
                <a:t>Tažnice</a:t>
              </a:r>
              <a:endParaRPr lang="cs-CZ" sz="825" dirty="0"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15741C02-547F-6042-5BD3-17B7171CBF21}"/>
                </a:ext>
              </a:extLst>
            </p:cNvPr>
            <p:cNvCxnSpPr/>
            <p:nvPr/>
          </p:nvCxnSpPr>
          <p:spPr>
            <a:xfrm flipV="1">
              <a:off x="2048060" y="3027861"/>
              <a:ext cx="599332" cy="575383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ové pole 2">
              <a:extLst>
                <a:ext uri="{FF2B5EF4-FFF2-40B4-BE49-F238E27FC236}">
                  <a16:creationId xmlns:a16="http://schemas.microsoft.com/office/drawing/2014/main" id="{2B1BD9A4-F908-4870-F7C6-3EEB99D02F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3442" y="2684037"/>
              <a:ext cx="1198664" cy="259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750" b="1" dirty="0">
                  <a:latin typeface="Arial"/>
                  <a:ea typeface="Calibri"/>
                  <a:cs typeface="Times New Roman"/>
                </a:rPr>
                <a:t>Přepážka</a:t>
              </a:r>
              <a:endParaRPr lang="cs-CZ" sz="825" dirty="0"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6" name="Přímá spojnice se šipkou 15">
              <a:extLst>
                <a:ext uri="{FF2B5EF4-FFF2-40B4-BE49-F238E27FC236}">
                  <a16:creationId xmlns:a16="http://schemas.microsoft.com/office/drawing/2014/main" id="{3AB8465A-BE5F-4E00-96BD-F3B87FA0AA0F}"/>
                </a:ext>
              </a:extLst>
            </p:cNvPr>
            <p:cNvCxnSpPr/>
            <p:nvPr/>
          </p:nvCxnSpPr>
          <p:spPr>
            <a:xfrm flipH="1" flipV="1">
              <a:off x="626867" y="2568539"/>
              <a:ext cx="974066" cy="1251406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 pole 2">
              <a:extLst>
                <a:ext uri="{FF2B5EF4-FFF2-40B4-BE49-F238E27FC236}">
                  <a16:creationId xmlns:a16="http://schemas.microsoft.com/office/drawing/2014/main" id="{27EAD951-F015-7B80-B1DA-6FA00F473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799" y="2309146"/>
              <a:ext cx="1597534" cy="259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750" b="1" dirty="0">
                  <a:latin typeface="Arial"/>
                  <a:ea typeface="Calibri"/>
                  <a:cs typeface="Times New Roman"/>
                </a:rPr>
                <a:t>Trhavina pro 1. tah</a:t>
              </a:r>
              <a:endParaRPr lang="cs-CZ" sz="825" dirty="0"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8" name="Přímá spojnice se šipkou 17">
              <a:extLst>
                <a:ext uri="{FF2B5EF4-FFF2-40B4-BE49-F238E27FC236}">
                  <a16:creationId xmlns:a16="http://schemas.microsoft.com/office/drawing/2014/main" id="{10F91DEF-A701-3C45-EF1F-8C1E1F76ECCC}"/>
                </a:ext>
              </a:extLst>
            </p:cNvPr>
            <p:cNvCxnSpPr/>
            <p:nvPr/>
          </p:nvCxnSpPr>
          <p:spPr>
            <a:xfrm flipV="1">
              <a:off x="1610467" y="2315402"/>
              <a:ext cx="430127" cy="1062157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ové pole 2">
              <a:extLst>
                <a:ext uri="{FF2B5EF4-FFF2-40B4-BE49-F238E27FC236}">
                  <a16:creationId xmlns:a16="http://schemas.microsoft.com/office/drawing/2014/main" id="{4749D0DB-69DF-3526-97C3-0769DCEEFB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3791" y="2035013"/>
              <a:ext cx="1597534" cy="259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750" b="1" dirty="0">
                  <a:latin typeface="Arial"/>
                  <a:ea typeface="Calibri"/>
                  <a:cs typeface="Times New Roman"/>
                </a:rPr>
                <a:t>Trhavina pro 2. tah</a:t>
              </a:r>
              <a:endParaRPr lang="cs-CZ" sz="825" dirty="0"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20" name="Přímá spojnice se šipkou 19">
              <a:extLst>
                <a:ext uri="{FF2B5EF4-FFF2-40B4-BE49-F238E27FC236}">
                  <a16:creationId xmlns:a16="http://schemas.microsoft.com/office/drawing/2014/main" id="{4E8A8C95-578F-0A50-61B5-25F11E412E78}"/>
                </a:ext>
              </a:extLst>
            </p:cNvPr>
            <p:cNvCxnSpPr/>
            <p:nvPr/>
          </p:nvCxnSpPr>
          <p:spPr>
            <a:xfrm flipV="1">
              <a:off x="2089001" y="3669857"/>
              <a:ext cx="438442" cy="204772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ové pole 2">
              <a:extLst>
                <a:ext uri="{FF2B5EF4-FFF2-40B4-BE49-F238E27FC236}">
                  <a16:creationId xmlns:a16="http://schemas.microsoft.com/office/drawing/2014/main" id="{AA892E3E-F905-7F03-5C31-211B565ED8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7726" y="3377559"/>
              <a:ext cx="1279052" cy="259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750" b="1" dirty="0">
                  <a:latin typeface="Arial"/>
                  <a:ea typeface="Calibri"/>
                  <a:cs typeface="Times New Roman"/>
                </a:rPr>
                <a:t>Pracovní médium</a:t>
              </a:r>
              <a:endParaRPr lang="cs-CZ" sz="825" dirty="0"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22" name="Přímá spojnice se šipkou 21">
              <a:extLst>
                <a:ext uri="{FF2B5EF4-FFF2-40B4-BE49-F238E27FC236}">
                  <a16:creationId xmlns:a16="http://schemas.microsoft.com/office/drawing/2014/main" id="{7C154166-2A42-DAAE-63C2-1267E2BA989C}"/>
                </a:ext>
              </a:extLst>
            </p:cNvPr>
            <p:cNvCxnSpPr>
              <a:endCxn id="23" idx="1"/>
            </p:cNvCxnSpPr>
            <p:nvPr/>
          </p:nvCxnSpPr>
          <p:spPr>
            <a:xfrm flipV="1">
              <a:off x="4581478" y="3526826"/>
              <a:ext cx="782707" cy="432289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ové pole 2">
              <a:extLst>
                <a:ext uri="{FF2B5EF4-FFF2-40B4-BE49-F238E27FC236}">
                  <a16:creationId xmlns:a16="http://schemas.microsoft.com/office/drawing/2014/main" id="{142D76C2-D043-9B56-8795-5A012AA6C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4185" y="3150148"/>
              <a:ext cx="1279052" cy="753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750" b="1" dirty="0">
                  <a:latin typeface="Arial"/>
                  <a:ea typeface="Calibri"/>
                  <a:cs typeface="Times New Roman"/>
                </a:rPr>
                <a:t>Exploze trhaviny</a:t>
              </a:r>
            </a:p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750" b="1" dirty="0">
                  <a:latin typeface="Arial"/>
                  <a:ea typeface="Calibri"/>
                  <a:cs typeface="Times New Roman"/>
                </a:rPr>
                <a:t>Destrukce přepážky</a:t>
              </a:r>
              <a:endParaRPr lang="cs-CZ" sz="825" dirty="0"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24" name="Přímá spojnice se šipkou 23">
              <a:extLst>
                <a:ext uri="{FF2B5EF4-FFF2-40B4-BE49-F238E27FC236}">
                  <a16:creationId xmlns:a16="http://schemas.microsoft.com/office/drawing/2014/main" id="{67AFE88E-81D9-0663-1A5D-36126D6A88D1}"/>
                </a:ext>
              </a:extLst>
            </p:cNvPr>
            <p:cNvCxnSpPr/>
            <p:nvPr/>
          </p:nvCxnSpPr>
          <p:spPr>
            <a:xfrm flipV="1">
              <a:off x="7506466" y="2945270"/>
              <a:ext cx="391353" cy="43229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ové pole 2">
              <a:extLst>
                <a:ext uri="{FF2B5EF4-FFF2-40B4-BE49-F238E27FC236}">
                  <a16:creationId xmlns:a16="http://schemas.microsoft.com/office/drawing/2014/main" id="{5E1584D7-DEA2-8525-0CAC-6BCEB71FBE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3676" y="2674789"/>
              <a:ext cx="1279052" cy="277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750" b="1" dirty="0">
                  <a:latin typeface="Arial"/>
                  <a:ea typeface="Calibri"/>
                  <a:cs typeface="Times New Roman"/>
                </a:rPr>
                <a:t>Exploze trhaviny</a:t>
              </a:r>
            </a:p>
          </p:txBody>
        </p:sp>
        <p:cxnSp>
          <p:nvCxnSpPr>
            <p:cNvPr id="26" name="Přímá spojnice se šipkou 25">
              <a:extLst>
                <a:ext uri="{FF2B5EF4-FFF2-40B4-BE49-F238E27FC236}">
                  <a16:creationId xmlns:a16="http://schemas.microsoft.com/office/drawing/2014/main" id="{8C0923AB-6C1D-5E67-C668-135CF6840047}"/>
                </a:ext>
              </a:extLst>
            </p:cNvPr>
            <p:cNvCxnSpPr/>
            <p:nvPr/>
          </p:nvCxnSpPr>
          <p:spPr>
            <a:xfrm flipH="1">
              <a:off x="6801492" y="4504151"/>
              <a:ext cx="460404" cy="61171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ové pole 2">
              <a:extLst>
                <a:ext uri="{FF2B5EF4-FFF2-40B4-BE49-F238E27FC236}">
                  <a16:creationId xmlns:a16="http://schemas.microsoft.com/office/drawing/2014/main" id="{F4A151A2-D2F2-7146-FACE-E38335927F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7834" y="5115861"/>
              <a:ext cx="767316" cy="363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750" b="1" dirty="0">
                  <a:latin typeface="Arial"/>
                  <a:ea typeface="Calibri"/>
                  <a:cs typeface="Times New Roman"/>
                </a:rPr>
                <a:t>Výrobek</a:t>
              </a:r>
              <a:endParaRPr lang="cs-CZ" sz="825" dirty="0"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38" name="Obrázek 37">
            <a:extLst>
              <a:ext uri="{FF2B5EF4-FFF2-40B4-BE49-F238E27FC236}">
                <a16:creationId xmlns:a16="http://schemas.microsoft.com/office/drawing/2014/main" id="{7D129D0E-895B-4475-2315-811D35C9B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76" y="3483101"/>
            <a:ext cx="1965001" cy="1208312"/>
          </a:xfrm>
          <a:prstGeom prst="rect">
            <a:avLst/>
          </a:prstGeom>
        </p:spPr>
      </p:pic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id="{E474EE22-50B7-71C8-7877-696DD99D9F46}"/>
              </a:ext>
            </a:extLst>
          </p:cNvPr>
          <p:cNvCxnSpPr/>
          <p:nvPr/>
        </p:nvCxnSpPr>
        <p:spPr>
          <a:xfrm flipH="1" flipV="1">
            <a:off x="6244119" y="3536947"/>
            <a:ext cx="675488" cy="479638"/>
          </a:xfrm>
          <a:prstGeom prst="straightConnector1">
            <a:avLst/>
          </a:prstGeom>
          <a:ln w="15875">
            <a:solidFill>
              <a:schemeClr val="tx1"/>
            </a:solidFill>
            <a:headEnd type="oval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34166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Tváření výbuchem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95E6D01-7654-2A9F-046B-FC7ACA84B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97" y="1086585"/>
            <a:ext cx="4456080" cy="151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výbuch pryž hadice">
            <a:extLst>
              <a:ext uri="{FF2B5EF4-FFF2-40B4-BE49-F238E27FC236}">
                <a16:creationId xmlns:a16="http://schemas.microsoft.com/office/drawing/2014/main" id="{1C7CFAD3-6CFF-6406-333B-ED67C2663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6"/>
          <a:stretch>
            <a:fillRect/>
          </a:stretch>
        </p:blipFill>
        <p:spPr bwMode="auto">
          <a:xfrm>
            <a:off x="1219681" y="3256422"/>
            <a:ext cx="3499200" cy="103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11">
            <a:extLst>
              <a:ext uri="{FF2B5EF4-FFF2-40B4-BE49-F238E27FC236}">
                <a16:creationId xmlns:a16="http://schemas.microsoft.com/office/drawing/2014/main" id="{17146F24-FB61-CBAE-0142-D08573BBA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92" y="2884795"/>
            <a:ext cx="2529360" cy="2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492" tIns="24492" rIns="24492" bIns="24492">
            <a:spAutoFit/>
          </a:bodyPr>
          <a:lstStyle/>
          <a:p>
            <a:pPr>
              <a:buClr>
                <a:srgbClr val="0000CC"/>
              </a:buClr>
            </a:pPr>
            <a:r>
              <a:rPr lang="cs-CZ" altLang="cs-CZ" sz="1125" dirty="0">
                <a:solidFill>
                  <a:srgbClr val="0000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Ochrana stěny pryžovou hadicí </a:t>
            </a:r>
            <a:endParaRPr lang="cs-CZ" altLang="cs-CZ" sz="1125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Obdélník 11">
            <a:extLst>
              <a:ext uri="{FF2B5EF4-FFF2-40B4-BE49-F238E27FC236}">
                <a16:creationId xmlns:a16="http://schemas.microsoft.com/office/drawing/2014/main" id="{A3266DD9-B6D5-09C3-3236-293CA2E63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440" y="4332230"/>
            <a:ext cx="986040" cy="2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492" tIns="24492" rIns="24492" bIns="24492">
            <a:spAutoFit/>
          </a:bodyPr>
          <a:lstStyle/>
          <a:p>
            <a:pPr>
              <a:buClr>
                <a:srgbClr val="0000CC"/>
              </a:buClr>
            </a:pPr>
            <a:r>
              <a:rPr lang="cs-CZ" altLang="cs-CZ" sz="1125" i="1">
                <a:solidFill>
                  <a:srgbClr val="0000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Před detonací</a:t>
            </a:r>
            <a:endParaRPr lang="cs-CZ" altLang="cs-CZ" sz="1125" i="1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Obdélník 11">
            <a:extLst>
              <a:ext uri="{FF2B5EF4-FFF2-40B4-BE49-F238E27FC236}">
                <a16:creationId xmlns:a16="http://schemas.microsoft.com/office/drawing/2014/main" id="{415C50F6-DAFE-320D-22D9-7DE52C20E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0200" y="4283626"/>
            <a:ext cx="986040" cy="2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492" tIns="24492" rIns="24492" bIns="24492">
            <a:spAutoFit/>
          </a:bodyPr>
          <a:lstStyle/>
          <a:p>
            <a:pPr>
              <a:buClr>
                <a:srgbClr val="0000CC"/>
              </a:buClr>
            </a:pPr>
            <a:r>
              <a:rPr lang="cs-CZ" altLang="cs-CZ" sz="1125" i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Po detonaci</a:t>
            </a:r>
            <a:endParaRPr lang="cs-CZ" altLang="cs-CZ" sz="1125" i="1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3" descr="spswkfeb2000f14">
            <a:extLst>
              <a:ext uri="{FF2B5EF4-FFF2-40B4-BE49-F238E27FC236}">
                <a16:creationId xmlns:a16="http://schemas.microsoft.com/office/drawing/2014/main" id="{1936438D-8E23-26B4-5ABB-1E926F360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361" y="2736501"/>
            <a:ext cx="1630800" cy="105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220px-Ariane5_Bourget_P6230202">
            <a:hlinkClick r:id="rId5"/>
            <a:extLst>
              <a:ext uri="{FF2B5EF4-FFF2-40B4-BE49-F238E27FC236}">
                <a16:creationId xmlns:a16="http://schemas.microsoft.com/office/drawing/2014/main" id="{E621FC57-CF0D-58AD-2F8B-31A47DA0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61" y="2710578"/>
            <a:ext cx="808920" cy="107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://upload.wikimedia.org/wikipedia/commons/thumb/a/a5/Class395Javelin.JPG/220px-Class395Javelin.JPG">
            <a:extLst>
              <a:ext uri="{FF2B5EF4-FFF2-40B4-BE49-F238E27FC236}">
                <a16:creationId xmlns:a16="http://schemas.microsoft.com/office/drawing/2014/main" id="{A364A840-64BB-B9BD-8F59-C0FDE6595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61" y="1311788"/>
            <a:ext cx="1425600" cy="106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https://encrypted-tbn2.gstatic.com/images?q=tbn:ANd9GcTNjRv4oGJ-yhpSG6OBUFzK3wqtmVLtdZhpQ2JtANf1AAhWyEpz-A">
            <a:extLst>
              <a:ext uri="{FF2B5EF4-FFF2-40B4-BE49-F238E27FC236}">
                <a16:creationId xmlns:a16="http://schemas.microsoft.com/office/drawing/2014/main" id="{E6D3C863-B7BA-4CF8-B149-11D7FEE7C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71"/>
          <a:stretch>
            <a:fillRect/>
          </a:stretch>
        </p:blipFill>
        <p:spPr bwMode="auto">
          <a:xfrm>
            <a:off x="4718881" y="4046636"/>
            <a:ext cx="1518480" cy="74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86622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Tváření výbuchem</a:t>
            </a:r>
          </a:p>
          <a:p>
            <a:pPr hangingPunct="1"/>
            <a:r>
              <a:rPr lang="cs-CZ" sz="2000" dirty="0">
                <a:solidFill>
                  <a:schemeClr val="accent1"/>
                </a:solidFill>
              </a:rPr>
              <a:t>Kontejnery pro tváření výbuchem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1E60D2D-45B2-7E31-E596-277874B5F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969" y="3542412"/>
            <a:ext cx="1549897" cy="106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www.ozm.cz/userfiles/image/dc-02.jpg">
            <a:extLst>
              <a:ext uri="{FF2B5EF4-FFF2-40B4-BE49-F238E27FC236}">
                <a16:creationId xmlns:a16="http://schemas.microsoft.com/office/drawing/2014/main" id="{52E7D5CA-9BA1-1C02-DDFE-BAE93E6F2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135" y="1468668"/>
            <a:ext cx="1414626" cy="188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www.ozm.cz/userfiles/image/dc-kv8-c.jpg">
            <a:extLst>
              <a:ext uri="{FF2B5EF4-FFF2-40B4-BE49-F238E27FC236}">
                <a16:creationId xmlns:a16="http://schemas.microsoft.com/office/drawing/2014/main" id="{7E4E6AE5-FF46-33F0-08C1-31F25E1D1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81" y="3358148"/>
            <a:ext cx="2768285" cy="130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http://www.zvvz.cz/data/imgs/1355s.jpg">
            <a:extLst>
              <a:ext uri="{FF2B5EF4-FFF2-40B4-BE49-F238E27FC236}">
                <a16:creationId xmlns:a16="http://schemas.microsoft.com/office/drawing/2014/main" id="{BD977BD1-0D7A-B6C3-390C-66A965484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328" y="1853297"/>
            <a:ext cx="1945739" cy="126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ttp://www.heseman.com/UserFiles/Picture1.png">
            <a:extLst>
              <a:ext uri="{FF2B5EF4-FFF2-40B4-BE49-F238E27FC236}">
                <a16:creationId xmlns:a16="http://schemas.microsoft.com/office/drawing/2014/main" id="{7B4A70E4-897F-8BC6-9CEA-931262EC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53" y="1541036"/>
            <a:ext cx="1777610" cy="145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771340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Elektro-magnetické tváření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CCF04FC-FE68-691F-00B6-5872B81FD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tlakový účinek od silného magnetického pole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elektricky vodivé kovy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využití  odpudivých účinků dvou nesouhlasných magnetických polí v cívce a v tvářeném materiálu 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energie tváření lze přesně nastavit a ovládat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9120D72-E196-87EE-AB08-23FA8C677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34" y="3306805"/>
            <a:ext cx="1597320" cy="126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EA68609-51C4-6987-1B29-72DC4FFF4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970" y="2794872"/>
            <a:ext cx="2402966" cy="177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40862581-4B9C-FAD0-D78D-F98A06CC0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380" y="2271751"/>
            <a:ext cx="3135240" cy="15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609735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Elektro-magnetické tváření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BF69AF5-B5A6-F1D0-AA9E-A97E9771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Indukční cívka zpravidla kopíruje tvar, který vyplývá z finálního tvaru dílce a požadované operace tváření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FE33402-FEEB-C2C8-925E-B92D9F681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357" y="1772918"/>
            <a:ext cx="1763640" cy="275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elektromag nást 3djpg">
            <a:extLst>
              <a:ext uri="{FF2B5EF4-FFF2-40B4-BE49-F238E27FC236}">
                <a16:creationId xmlns:a16="http://schemas.microsoft.com/office/drawing/2014/main" id="{E53FF2C3-4ECB-01E1-EC88-7D112FFC9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628" y="2761768"/>
            <a:ext cx="2425116" cy="165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5">
            <a:extLst>
              <a:ext uri="{FF2B5EF4-FFF2-40B4-BE49-F238E27FC236}">
                <a16:creationId xmlns:a16="http://schemas.microsoft.com/office/drawing/2014/main" id="{343A051B-2AC4-D50C-14C2-1642CAFCE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524" y="1772918"/>
            <a:ext cx="3427920" cy="70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209" tIns="31105" rIns="62209" bIns="31105">
            <a:spAutoFit/>
          </a:bodyPr>
          <a:lstStyle/>
          <a:p>
            <a:pPr marL="114300">
              <a:buClr>
                <a:schemeClr val="accent2">
                  <a:lumOff val="21764"/>
                </a:schemeClr>
              </a:buClr>
              <a:buSzPts val="1800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a) válcová cívka – zužování</a:t>
            </a:r>
          </a:p>
          <a:p>
            <a:pPr marL="114300">
              <a:buClr>
                <a:schemeClr val="accent2">
                  <a:lumOff val="21764"/>
                </a:schemeClr>
              </a:buClr>
              <a:buSzPts val="1800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b) válcová cívka – rozšiřování</a:t>
            </a:r>
          </a:p>
          <a:p>
            <a:pPr marL="114300">
              <a:buClr>
                <a:schemeClr val="accent2">
                  <a:lumOff val="21764"/>
                </a:schemeClr>
              </a:buClr>
              <a:buSzPts val="1800"/>
              <a:defRPr/>
            </a:pPr>
            <a:r>
              <a:rPr lang="cs-CZ" alt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c) spirálová plochá cívka – mělké tažení</a:t>
            </a:r>
          </a:p>
        </p:txBody>
      </p:sp>
    </p:spTree>
    <p:extLst>
      <p:ext uri="{BB962C8B-B14F-4D97-AF65-F5344CB8AC3E}">
        <p14:creationId xmlns:p14="http://schemas.microsoft.com/office/powerpoint/2010/main" val="1960674509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Elektro-hydraulické tváření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040BF7B-BAF1-B720-0E3A-470ECD7D0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04828"/>
            <a:ext cx="8640480" cy="1066923"/>
          </a:xfrm>
        </p:spPr>
        <p:txBody>
          <a:bodyPr>
            <a:noAutofit/>
          </a:bodyPr>
          <a:lstStyle/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Použití  při tažení výlisků z plechu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Šíření tlakové vlny kapalným prostředím (voda, glycerin apod.)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Vznik tlakové vlny je vyvolán vybitím nahromaděné energie z kondenzátoru přes jiskřiště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Vybití pomocí svíčky nebo odpařujícího se drátku (Al, Mg, aj.) nebo mezi elektrodami (směřovat tlakovou vlnu)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Elektrická energie se mění na tlak a teplo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Napětí 4500 až 22000 V (při 22 </a:t>
            </a:r>
            <a:r>
              <a:rPr lang="cs-CZ" altLang="cs-CZ" sz="1400" dirty="0" err="1">
                <a:latin typeface="Calibri" pitchFamily="34" charset="0"/>
                <a:cs typeface="Calibri" pitchFamily="34" charset="0"/>
              </a:rPr>
              <a:t>kV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není potřeba drátek, ale stačí pouze elektrody)</a:t>
            </a:r>
          </a:p>
          <a:p>
            <a:pPr eaLnBrk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Max. tlak 105 </a:t>
            </a:r>
            <a:r>
              <a:rPr lang="cs-CZ" altLang="cs-CZ" sz="1400" dirty="0" err="1">
                <a:latin typeface="Calibri" pitchFamily="34" charset="0"/>
                <a:cs typeface="Calibri" pitchFamily="34" charset="0"/>
              </a:rPr>
              <a:t>MPa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je dosahován v časech 10</a:t>
            </a:r>
            <a:r>
              <a:rPr lang="cs-CZ" altLang="cs-CZ" sz="1400" baseline="30000" dirty="0">
                <a:latin typeface="Calibri" pitchFamily="34" charset="0"/>
                <a:cs typeface="Calibri" pitchFamily="34" charset="0"/>
              </a:rPr>
              <a:t>-6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s </a:t>
            </a:r>
          </a:p>
        </p:txBody>
      </p:sp>
      <p:pic>
        <p:nvPicPr>
          <p:cNvPr id="8" name="Picture 2" descr="elektrohydrfh">
            <a:extLst>
              <a:ext uri="{FF2B5EF4-FFF2-40B4-BE49-F238E27FC236}">
                <a16:creationId xmlns:a16="http://schemas.microsoft.com/office/drawing/2014/main" id="{F382F140-5DCC-3566-6D4E-DB701F980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73" y="2840434"/>
            <a:ext cx="3932939" cy="196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CE1A80AD-B318-2A79-1EA6-F09752A8E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127" y="3101831"/>
            <a:ext cx="2676240" cy="1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897264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Elektro-hydraulické tváření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46A154-F4C8-7540-9C21-9844C27C3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70" y="961787"/>
            <a:ext cx="1812240" cy="174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E3E2934-956F-B7D4-106A-AD3FBCEAF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801" y="1011472"/>
            <a:ext cx="1518480" cy="175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2C2CE33-9488-EEAB-1B64-0BF6C5838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001" y="1011472"/>
            <a:ext cx="2033640" cy="176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6">
            <a:extLst>
              <a:ext uri="{FF2B5EF4-FFF2-40B4-BE49-F238E27FC236}">
                <a16:creationId xmlns:a16="http://schemas.microsoft.com/office/drawing/2014/main" id="{58794983-2CBC-9429-CB39-E345F77D4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707249"/>
            <a:ext cx="1420200" cy="58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209" tIns="31105" rIns="62209" bIns="31105">
            <a:spAutoFit/>
          </a:bodyPr>
          <a:lstStyle/>
          <a:p>
            <a:r>
              <a:rPr lang="cs-CZ" altLang="cs-CZ" sz="1125" b="1" dirty="0">
                <a:solidFill>
                  <a:srgbClr val="660033"/>
                </a:solidFill>
                <a:cs typeface="Tahoma" pitchFamily="34" charset="0"/>
              </a:rPr>
              <a:t>kalibrace při tváření</a:t>
            </a:r>
          </a:p>
          <a:p>
            <a:r>
              <a:rPr lang="cs-CZ" altLang="cs-CZ" sz="1125" b="1" dirty="0">
                <a:solidFill>
                  <a:srgbClr val="660033"/>
                </a:solidFill>
                <a:cs typeface="Tahoma" pitchFamily="34" charset="0"/>
              </a:rPr>
              <a:t>plechu</a:t>
            </a:r>
          </a:p>
        </p:txBody>
      </p:sp>
      <p:sp>
        <p:nvSpPr>
          <p:cNvPr id="11" name="Obdélník 7">
            <a:extLst>
              <a:ext uri="{FF2B5EF4-FFF2-40B4-BE49-F238E27FC236}">
                <a16:creationId xmlns:a16="http://schemas.microsoft.com/office/drawing/2014/main" id="{E5B4E37C-4E9B-B6A7-EA7D-FADC9AD2E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2761" y="2672625"/>
            <a:ext cx="1910520" cy="40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209" tIns="31105" rIns="62209" bIns="31105">
            <a:spAutoFit/>
          </a:bodyPr>
          <a:lstStyle/>
          <a:p>
            <a:r>
              <a:rPr lang="cs-CZ" altLang="cs-CZ" sz="1050" b="1" dirty="0">
                <a:solidFill>
                  <a:srgbClr val="660033"/>
                </a:solidFill>
                <a:cs typeface="Tahoma" pitchFamily="34" charset="0"/>
              </a:rPr>
              <a:t> </a:t>
            </a:r>
            <a:r>
              <a:rPr lang="cs-CZ" altLang="cs-CZ" sz="1125" b="1" dirty="0">
                <a:solidFill>
                  <a:srgbClr val="660033"/>
                </a:solidFill>
                <a:cs typeface="Tahoma" pitchFamily="34" charset="0"/>
              </a:rPr>
              <a:t>rozšiřování trubek</a:t>
            </a:r>
          </a:p>
          <a:p>
            <a:r>
              <a:rPr lang="cs-CZ" altLang="cs-CZ" sz="1125" b="1" dirty="0">
                <a:solidFill>
                  <a:srgbClr val="660033"/>
                </a:solidFill>
                <a:cs typeface="Tahoma" pitchFamily="34" charset="0"/>
              </a:rPr>
              <a:t>s velkým poměrem l/d</a:t>
            </a:r>
          </a:p>
        </p:txBody>
      </p:sp>
      <p:sp>
        <p:nvSpPr>
          <p:cNvPr id="12" name="Obdélník 8">
            <a:extLst>
              <a:ext uri="{FF2B5EF4-FFF2-40B4-BE49-F238E27FC236}">
                <a16:creationId xmlns:a16="http://schemas.microsoft.com/office/drawing/2014/main" id="{949C49B9-3383-B826-B7A8-CAF9240F3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821" y="2669415"/>
            <a:ext cx="2107080" cy="40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209" tIns="31105" rIns="62209" bIns="31105">
            <a:spAutoFit/>
          </a:bodyPr>
          <a:lstStyle/>
          <a:p>
            <a:r>
              <a:rPr lang="cs-CZ" altLang="cs-CZ" sz="1125" b="1" dirty="0">
                <a:solidFill>
                  <a:srgbClr val="660033"/>
                </a:solidFill>
                <a:cs typeface="Tahoma" pitchFamily="34" charset="0"/>
              </a:rPr>
              <a:t>rozšiřování trubek s malým</a:t>
            </a:r>
          </a:p>
          <a:p>
            <a:r>
              <a:rPr lang="cs-CZ" altLang="cs-CZ" sz="1125" b="1" dirty="0">
                <a:solidFill>
                  <a:srgbClr val="660033"/>
                </a:solidFill>
                <a:cs typeface="Tahoma" pitchFamily="34" charset="0"/>
              </a:rPr>
              <a:t>poměrem l/d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170207D-7219-99D5-AA3C-1CB675BEA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160" y="3080498"/>
            <a:ext cx="1763640" cy="150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706AB909-22A5-A40F-FEAA-16B2675C1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880" y="3569789"/>
            <a:ext cx="1077840" cy="58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209" tIns="31105" rIns="62209" bIns="31105">
            <a:spAutoFit/>
          </a:bodyPr>
          <a:lstStyle/>
          <a:p>
            <a:r>
              <a:rPr lang="cs-CZ" altLang="cs-CZ" sz="1125" b="1">
                <a:solidFill>
                  <a:srgbClr val="660033"/>
                </a:solidFill>
                <a:cs typeface="Tahoma" pitchFamily="34" charset="0"/>
              </a:rPr>
              <a:t>Rozmístění 3 elektrod</a:t>
            </a:r>
          </a:p>
          <a:p>
            <a:r>
              <a:rPr lang="cs-CZ" altLang="cs-CZ" sz="1125" b="1">
                <a:solidFill>
                  <a:srgbClr val="660033"/>
                </a:solidFill>
                <a:cs typeface="Tahoma" pitchFamily="34" charset="0"/>
              </a:rPr>
              <a:t>v přípravku</a:t>
            </a:r>
          </a:p>
        </p:txBody>
      </p:sp>
      <p:pic>
        <p:nvPicPr>
          <p:cNvPr id="15" name="Picture 8" descr="http://www.ksp.tul.cz/cz/kpt/obsah/vyuka/skripta_tkp/sekce/11-nekonvencni%20metody%20tvareni/01-elektrohydraulickeho%20tvareni.jpg">
            <a:extLst>
              <a:ext uri="{FF2B5EF4-FFF2-40B4-BE49-F238E27FC236}">
                <a16:creationId xmlns:a16="http://schemas.microsoft.com/office/drawing/2014/main" id="{89ADF7C2-E86D-C678-0ED8-4899CFEFE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521" y="3080497"/>
            <a:ext cx="3135240" cy="165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délník 11">
            <a:extLst>
              <a:ext uri="{FF2B5EF4-FFF2-40B4-BE49-F238E27FC236}">
                <a16:creationId xmlns:a16="http://schemas.microsoft.com/office/drawing/2014/main" id="{B674E67E-71B5-A7C6-53EC-9A116C820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7361" y="4321086"/>
            <a:ext cx="1468800" cy="58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209" tIns="31105" rIns="62209" bIns="31105">
            <a:spAutoFit/>
          </a:bodyPr>
          <a:lstStyle/>
          <a:p>
            <a:r>
              <a:rPr lang="cs-CZ" altLang="cs-CZ" sz="1125" b="1" dirty="0">
                <a:solidFill>
                  <a:srgbClr val="660033"/>
                </a:solidFill>
                <a:cs typeface="Tahoma" pitchFamily="34" charset="0"/>
              </a:rPr>
              <a:t>Znázornění tvaru</a:t>
            </a:r>
          </a:p>
          <a:p>
            <a:r>
              <a:rPr lang="cs-CZ" altLang="cs-CZ" sz="1125" b="1" dirty="0">
                <a:solidFill>
                  <a:srgbClr val="660033"/>
                </a:solidFill>
                <a:cs typeface="Tahoma" pitchFamily="34" charset="0"/>
              </a:rPr>
              <a:t>zvonu s elektrodami</a:t>
            </a:r>
          </a:p>
        </p:txBody>
      </p:sp>
    </p:spTree>
    <p:extLst>
      <p:ext uri="{BB962C8B-B14F-4D97-AF65-F5344CB8AC3E}">
        <p14:creationId xmlns:p14="http://schemas.microsoft.com/office/powerpoint/2010/main" val="3950889115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Příklady dílů vyráběných vysokými rychlostmi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AAF1C75-A559-62B8-7507-F5A2A829A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35" y="1154093"/>
            <a:ext cx="1818720" cy="109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E3048BC-9AF3-88B5-F141-7580E023C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315" y="1203778"/>
            <a:ext cx="1762560" cy="105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4BE41EE-7722-F3D4-6CD7-2F5C705FE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840" y="1203778"/>
            <a:ext cx="1697760" cy="101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565F3854-1488-629C-6939-DC631CE79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181" y="2844854"/>
            <a:ext cx="1907280" cy="114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3770C01B-E302-0337-17E2-0B9BDFC46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261" y="2893459"/>
            <a:ext cx="1744200" cy="10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1C93D5D8-EEC5-9C2B-0BE4-7E68A325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781" y="2869156"/>
            <a:ext cx="1825200" cy="109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7">
            <a:extLst>
              <a:ext uri="{FF2B5EF4-FFF2-40B4-BE49-F238E27FC236}">
                <a16:creationId xmlns:a16="http://schemas.microsoft.com/office/drawing/2014/main" id="{B1D425A3-365F-BE85-D201-9960418CA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1701" y="2396492"/>
            <a:ext cx="2353807" cy="2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2209" tIns="31105" rIns="62209" bIns="31105">
            <a:spAutoFit/>
          </a:bodyPr>
          <a:lstStyle/>
          <a:p>
            <a:r>
              <a:rPr lang="cs-CZ" altLang="cs-CZ" sz="1050" b="1" dirty="0">
                <a:solidFill>
                  <a:srgbClr val="660033"/>
                </a:solidFill>
                <a:cs typeface="Tahoma" pitchFamily="34" charset="0"/>
              </a:rPr>
              <a:t>Velkoplošné díly pro AIRBUS A350</a:t>
            </a:r>
          </a:p>
        </p:txBody>
      </p:sp>
      <p:sp>
        <p:nvSpPr>
          <p:cNvPr id="14" name="Obdélník 9">
            <a:extLst>
              <a:ext uri="{FF2B5EF4-FFF2-40B4-BE49-F238E27FC236}">
                <a16:creationId xmlns:a16="http://schemas.microsoft.com/office/drawing/2014/main" id="{5A19B6D4-C092-39EC-1B71-AEEF7A941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097946"/>
            <a:ext cx="6858000" cy="2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09" tIns="31105" rIns="62209" bIns="31105">
            <a:spAutoFit/>
          </a:bodyPr>
          <a:lstStyle/>
          <a:p>
            <a:pPr algn="ctr"/>
            <a:r>
              <a:rPr lang="cs-CZ" altLang="cs-CZ" sz="1050" b="1" dirty="0">
                <a:solidFill>
                  <a:srgbClr val="660033"/>
                </a:solidFill>
                <a:cs typeface="Tahoma" pitchFamily="34" charset="0"/>
              </a:rPr>
              <a:t>Velkoplošné panely, turbíny složitých tvarů, hlubokotažené dílce</a:t>
            </a:r>
          </a:p>
        </p:txBody>
      </p:sp>
    </p:spTree>
    <p:extLst>
      <p:ext uri="{BB962C8B-B14F-4D97-AF65-F5344CB8AC3E}">
        <p14:creationId xmlns:p14="http://schemas.microsoft.com/office/powerpoint/2010/main" val="933202511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Příklady dílů vyráběných vysokými rychlostmi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D1BBC1C-87A9-C323-84B6-B19DF193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41" y="1170024"/>
            <a:ext cx="1812240" cy="109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32E36A8-5C88-25B4-1683-A7D71C54E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360" y="1120339"/>
            <a:ext cx="1962360" cy="117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4A5E935-83EA-3AD1-A118-BB485A096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041" y="1120339"/>
            <a:ext cx="1947240" cy="117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4">
            <a:extLst>
              <a:ext uri="{FF2B5EF4-FFF2-40B4-BE49-F238E27FC236}">
                <a16:creationId xmlns:a16="http://schemas.microsoft.com/office/drawing/2014/main" id="{5B00849C-BB6A-612F-FC97-546B976AC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493163"/>
            <a:ext cx="6858000" cy="23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09" tIns="31105" rIns="62209" bIns="31105">
            <a:spAutoFit/>
          </a:bodyPr>
          <a:lstStyle/>
          <a:p>
            <a:pPr algn="ctr"/>
            <a:r>
              <a:rPr lang="cs-CZ" altLang="cs-CZ" sz="1125" b="1" dirty="0">
                <a:solidFill>
                  <a:srgbClr val="660033"/>
                </a:solidFill>
                <a:cs typeface="Tahoma" pitchFamily="34" charset="0"/>
              </a:rPr>
              <a:t>Speciální lemy, automobilové dílce, disky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E202412B-999E-89A0-6019-97F8C0BA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61" y="2896299"/>
            <a:ext cx="1946160" cy="117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E950924-36AD-1EA1-0191-F4CF2CEE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760" y="2798008"/>
            <a:ext cx="2107080" cy="126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670F2D60-C751-CB81-1E94-7CAFBE80C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720" y="2847693"/>
            <a:ext cx="1959120" cy="117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8">
            <a:extLst>
              <a:ext uri="{FF2B5EF4-FFF2-40B4-BE49-F238E27FC236}">
                <a16:creationId xmlns:a16="http://schemas.microsoft.com/office/drawing/2014/main" id="{FB4D0D14-0D8F-7BBC-D098-7C6974B85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316648"/>
            <a:ext cx="6858000" cy="23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09" tIns="31105" rIns="62209" bIns="31105">
            <a:spAutoFit/>
          </a:bodyPr>
          <a:lstStyle/>
          <a:p>
            <a:pPr algn="ctr"/>
            <a:r>
              <a:rPr lang="cs-CZ" altLang="cs-CZ" sz="1125" b="1" dirty="0">
                <a:solidFill>
                  <a:srgbClr val="660033"/>
                </a:solidFill>
                <a:cs typeface="Tahoma" pitchFamily="34" charset="0"/>
              </a:rPr>
              <a:t>Hodiny „</a:t>
            </a:r>
            <a:r>
              <a:rPr lang="cs-CZ" altLang="cs-CZ" sz="1125" b="1" dirty="0" err="1">
                <a:solidFill>
                  <a:srgbClr val="660033"/>
                </a:solidFill>
                <a:cs typeface="Tahoma" pitchFamily="34" charset="0"/>
              </a:rPr>
              <a:t>Time-Eating</a:t>
            </a:r>
            <a:r>
              <a:rPr lang="cs-CZ" altLang="cs-CZ" sz="1125" b="1" dirty="0">
                <a:solidFill>
                  <a:srgbClr val="660033"/>
                </a:solidFill>
                <a:cs typeface="Tahoma" pitchFamily="34" charset="0"/>
              </a:rPr>
              <a:t>“ na Cambridgeské Univerzitě</a:t>
            </a:r>
          </a:p>
        </p:txBody>
      </p:sp>
    </p:spTree>
    <p:extLst>
      <p:ext uri="{BB962C8B-B14F-4D97-AF65-F5344CB8AC3E}">
        <p14:creationId xmlns:p14="http://schemas.microsoft.com/office/powerpoint/2010/main" val="194479766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Princip tažení bez ztenčení stěny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1EFF81B-419D-6BDA-3C17-1473C62BC6CB}"/>
              </a:ext>
            </a:extLst>
          </p:cNvPr>
          <p:cNvGrpSpPr/>
          <p:nvPr/>
        </p:nvGrpSpPr>
        <p:grpSpPr>
          <a:xfrm>
            <a:off x="1230379" y="850309"/>
            <a:ext cx="3414133" cy="4062011"/>
            <a:chOff x="179646" y="1373892"/>
            <a:chExt cx="4552177" cy="5416014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12A0C7D2-5955-3167-AAB4-5833C0D1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46" y="1482340"/>
              <a:ext cx="3776122" cy="5307566"/>
            </a:xfrm>
            <a:prstGeom prst="rect">
              <a:avLst/>
            </a:prstGeom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EE4DF7E5-E1D8-4178-5C19-C28BA86F2D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557208" y="5989795"/>
              <a:ext cx="290221" cy="29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2209" tIns="31105" rIns="62209" bIns="31105">
              <a:spAutoFit/>
            </a:bodyPr>
            <a:lstStyle/>
            <a:p>
              <a:pPr>
                <a:buFontTx/>
                <a:buNone/>
              </a:pPr>
              <a:r>
                <a:rPr lang="cs-CZ" altLang="cs-CZ" sz="1050" dirty="0">
                  <a:cs typeface="Times New Roman" pitchFamily="18" charset="0"/>
                </a:rPr>
                <a:t>h</a:t>
              </a:r>
              <a:endParaRPr lang="cs-CZ" altLang="cs-CZ" sz="1050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38B075A8-F80E-9869-2A62-EE98EFDBF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9775" y="5964402"/>
              <a:ext cx="290221" cy="29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2209" tIns="31105" rIns="62209" bIns="31105">
              <a:spAutoFit/>
            </a:bodyPr>
            <a:lstStyle/>
            <a:p>
              <a:pPr>
                <a:buFontTx/>
                <a:buNone/>
              </a:pPr>
              <a:r>
                <a:rPr lang="cs-CZ" altLang="cs-CZ" sz="1050" dirty="0">
                  <a:solidFill>
                    <a:schemeClr val="tx1"/>
                  </a:solidFill>
                  <a:cs typeface="Times New Roman" pitchFamily="18" charset="0"/>
                </a:rPr>
                <a:t>t</a:t>
              </a:r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1281FE44-960E-9897-19E9-4C9DC476F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450" y="1373892"/>
              <a:ext cx="1309187" cy="2684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2209" tIns="31105" rIns="62209" bIns="31105">
              <a:spAutoFit/>
            </a:bodyPr>
            <a:lstStyle/>
            <a:p>
              <a:pPr>
                <a:buFontTx/>
                <a:buNone/>
              </a:pPr>
              <a:r>
                <a:rPr lang="cs-CZ" altLang="cs-CZ" sz="900" b="1" dirty="0">
                  <a:cs typeface="Times New Roman" pitchFamily="18" charset="0"/>
                </a:rPr>
                <a:t>Průměr tažníku</a:t>
              </a:r>
              <a:endParaRPr lang="cs-CZ" altLang="cs-CZ" sz="900" b="1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892A669C-8644-02D2-98DD-435CE8876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7127" y="5287117"/>
              <a:ext cx="1532585" cy="268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62209" tIns="31105" rIns="62209" bIns="31105">
              <a:spAutoFit/>
            </a:bodyPr>
            <a:lstStyle/>
            <a:p>
              <a:pPr>
                <a:buFontTx/>
                <a:buNone/>
              </a:pPr>
              <a:r>
                <a:rPr lang="cs-CZ" altLang="cs-CZ" sz="900" b="1" dirty="0">
                  <a:cs typeface="Times New Roman" pitchFamily="18" charset="0"/>
                </a:rPr>
                <a:t>Průměr tažnice</a:t>
              </a:r>
              <a:endParaRPr lang="cs-CZ" altLang="cs-CZ" sz="900" b="1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4E7BE529-C13F-0A7E-F6B4-114A567C4440}"/>
                </a:ext>
              </a:extLst>
            </p:cNvPr>
            <p:cNvGrpSpPr/>
            <p:nvPr/>
          </p:nvGrpSpPr>
          <p:grpSpPr>
            <a:xfrm>
              <a:off x="345694" y="2588478"/>
              <a:ext cx="4386129" cy="2338763"/>
              <a:chOff x="345694" y="2588478"/>
              <a:chExt cx="4386129" cy="2338763"/>
            </a:xfrm>
          </p:grpSpPr>
          <p:sp>
            <p:nvSpPr>
              <p:cNvPr id="14" name="Textové pole 2">
                <a:extLst>
                  <a:ext uri="{FF2B5EF4-FFF2-40B4-BE49-F238E27FC236}">
                    <a16:creationId xmlns:a16="http://schemas.microsoft.com/office/drawing/2014/main" id="{15AD1955-CBB9-3AEA-8A5D-233478D00A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8091" y="2588478"/>
                <a:ext cx="800189" cy="260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900" b="1" dirty="0">
                    <a:ea typeface="Calibri"/>
                    <a:cs typeface="Times New Roman"/>
                  </a:rPr>
                  <a:t>Tažník</a:t>
                </a:r>
                <a:endParaRPr lang="cs-CZ" sz="900" dirty="0">
                  <a:ea typeface="Calibri"/>
                  <a:cs typeface="Times New Roman"/>
                </a:endParaRPr>
              </a:p>
            </p:txBody>
          </p:sp>
          <p:cxnSp>
            <p:nvCxnSpPr>
              <p:cNvPr id="15" name="Přímá spojnice se šipkou 14">
                <a:extLst>
                  <a:ext uri="{FF2B5EF4-FFF2-40B4-BE49-F238E27FC236}">
                    <a16:creationId xmlns:a16="http://schemas.microsoft.com/office/drawing/2014/main" id="{15ED8619-ABEA-74CE-4D4A-4741FD016E86}"/>
                  </a:ext>
                </a:extLst>
              </p:cNvPr>
              <p:cNvCxnSpPr/>
              <p:nvPr/>
            </p:nvCxnSpPr>
            <p:spPr>
              <a:xfrm flipV="1">
                <a:off x="2626470" y="2864045"/>
                <a:ext cx="363242" cy="393281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ové pole 2">
                <a:extLst>
                  <a:ext uri="{FF2B5EF4-FFF2-40B4-BE49-F238E27FC236}">
                    <a16:creationId xmlns:a16="http://schemas.microsoft.com/office/drawing/2014/main" id="{3E009275-7AB1-C9A7-283E-B06BA909B8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31634" y="4258393"/>
                <a:ext cx="800189" cy="260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900" b="1" dirty="0">
                    <a:ea typeface="Calibri"/>
                    <a:cs typeface="Times New Roman"/>
                  </a:rPr>
                  <a:t>Tažnice</a:t>
                </a:r>
                <a:endParaRPr lang="cs-CZ" sz="900" dirty="0">
                  <a:ea typeface="Calibri"/>
                  <a:cs typeface="Times New Roman"/>
                </a:endParaRPr>
              </a:p>
            </p:txBody>
          </p:sp>
          <p:cxnSp>
            <p:nvCxnSpPr>
              <p:cNvPr id="17" name="Přímá spojnice se šipkou 16">
                <a:extLst>
                  <a:ext uri="{FF2B5EF4-FFF2-40B4-BE49-F238E27FC236}">
                    <a16:creationId xmlns:a16="http://schemas.microsoft.com/office/drawing/2014/main" id="{5A0833AD-5723-1625-0B62-79F9221BC552}"/>
                  </a:ext>
                </a:extLst>
              </p:cNvPr>
              <p:cNvCxnSpPr/>
              <p:nvPr/>
            </p:nvCxnSpPr>
            <p:spPr>
              <a:xfrm flipV="1">
                <a:off x="3750013" y="4533960"/>
                <a:ext cx="363242" cy="393281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ové pole 2">
                <a:extLst>
                  <a:ext uri="{FF2B5EF4-FFF2-40B4-BE49-F238E27FC236}">
                    <a16:creationId xmlns:a16="http://schemas.microsoft.com/office/drawing/2014/main" id="{BACE3CFA-6BDF-0864-15C0-FFF6E76C0A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5254" y="3467275"/>
                <a:ext cx="1016746" cy="260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900" b="1" dirty="0">
                    <a:ea typeface="Calibri"/>
                    <a:cs typeface="Times New Roman"/>
                  </a:rPr>
                  <a:t>Přidržovač</a:t>
                </a:r>
                <a:endParaRPr lang="cs-CZ" sz="900" dirty="0">
                  <a:ea typeface="Calibri"/>
                  <a:cs typeface="Times New Roman"/>
                </a:endParaRPr>
              </a:p>
            </p:txBody>
          </p:sp>
          <p:cxnSp>
            <p:nvCxnSpPr>
              <p:cNvPr id="19" name="Přímá spojnice se šipkou 18">
                <a:extLst>
                  <a:ext uri="{FF2B5EF4-FFF2-40B4-BE49-F238E27FC236}">
                    <a16:creationId xmlns:a16="http://schemas.microsoft.com/office/drawing/2014/main" id="{9C3D90D6-F1AE-681F-5711-8977FC0FB859}"/>
                  </a:ext>
                </a:extLst>
              </p:cNvPr>
              <p:cNvCxnSpPr/>
              <p:nvPr/>
            </p:nvCxnSpPr>
            <p:spPr>
              <a:xfrm flipV="1">
                <a:off x="3373633" y="3742842"/>
                <a:ext cx="363242" cy="393281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ové pole 2">
                <a:extLst>
                  <a:ext uri="{FF2B5EF4-FFF2-40B4-BE49-F238E27FC236}">
                    <a16:creationId xmlns:a16="http://schemas.microsoft.com/office/drawing/2014/main" id="{B13003B1-FFDE-DC38-A586-7FC25A1A87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5694" y="3473632"/>
                <a:ext cx="800189" cy="260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900" b="1" dirty="0">
                    <a:ea typeface="Calibri"/>
                    <a:cs typeface="Times New Roman"/>
                  </a:rPr>
                  <a:t>Plech</a:t>
                </a:r>
                <a:endParaRPr lang="cs-CZ" sz="900" dirty="0">
                  <a:ea typeface="Calibri"/>
                  <a:cs typeface="Times New Roman"/>
                </a:endParaRPr>
              </a:p>
            </p:txBody>
          </p:sp>
          <p:cxnSp>
            <p:nvCxnSpPr>
              <p:cNvPr id="21" name="Přímá spojnice se šipkou 20">
                <a:extLst>
                  <a:ext uri="{FF2B5EF4-FFF2-40B4-BE49-F238E27FC236}">
                    <a16:creationId xmlns:a16="http://schemas.microsoft.com/office/drawing/2014/main" id="{22E709DE-CEB8-8DB3-4918-DFC198F7C65A}"/>
                  </a:ext>
                </a:extLst>
              </p:cNvPr>
              <p:cNvCxnSpPr/>
              <p:nvPr/>
            </p:nvCxnSpPr>
            <p:spPr>
              <a:xfrm flipH="1" flipV="1">
                <a:off x="564204" y="3742842"/>
                <a:ext cx="181585" cy="78656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15F7CAB7-E226-1CD8-21A3-58A1263D7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" t="8595" r="3620" b="2751"/>
          <a:stretch/>
        </p:blipFill>
        <p:spPr bwMode="auto">
          <a:xfrm>
            <a:off x="5145814" y="2875534"/>
            <a:ext cx="1692226" cy="164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bdélník 22">
            <a:extLst>
              <a:ext uri="{FF2B5EF4-FFF2-40B4-BE49-F238E27FC236}">
                <a16:creationId xmlns:a16="http://schemas.microsoft.com/office/drawing/2014/main" id="{CBA119A5-A783-7889-D198-8934363FD804}"/>
              </a:ext>
            </a:extLst>
          </p:cNvPr>
          <p:cNvSpPr/>
          <p:nvPr/>
        </p:nvSpPr>
        <p:spPr>
          <a:xfrm>
            <a:off x="4646705" y="1322646"/>
            <a:ext cx="4246773" cy="924592"/>
          </a:xfrm>
          <a:prstGeom prst="rect">
            <a:avLst/>
          </a:prstGeom>
        </p:spPr>
        <p:txBody>
          <a:bodyPr wrap="square" lIns="62209" tIns="31105" rIns="62209" bIns="31105">
            <a:spAutoFit/>
          </a:bodyPr>
          <a:lstStyle/>
          <a:p>
            <a:pPr marL="457200" indent="-342900">
              <a:buClr>
                <a:schemeClr val="accent2">
                  <a:lumOff val="21764"/>
                </a:schemeClr>
              </a:buClr>
              <a:buSzPts val="1800"/>
              <a:buFont typeface="Arial" pitchFamily="34" charset="0"/>
              <a:buChar char="•"/>
              <a:defRPr/>
            </a:pPr>
            <a:r>
              <a:rPr 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materiál je vtahován tažníkem do tažnice</a:t>
            </a:r>
          </a:p>
          <a:p>
            <a:pPr marL="457200" indent="-342900">
              <a:buClr>
                <a:schemeClr val="accent2">
                  <a:lumOff val="21764"/>
                </a:schemeClr>
              </a:buClr>
              <a:buSzPts val="1800"/>
              <a:buFont typeface="Arial" pitchFamily="34" charset="0"/>
              <a:buChar char="•"/>
              <a:defRPr/>
            </a:pPr>
            <a:r>
              <a:rPr 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přidržovač zabraňuje zvlnění výtažku</a:t>
            </a:r>
          </a:p>
          <a:p>
            <a:pPr marL="457200" indent="-342900">
              <a:buClr>
                <a:schemeClr val="accent2">
                  <a:lumOff val="21764"/>
                </a:schemeClr>
              </a:buClr>
              <a:buSzPts val="1800"/>
              <a:buFont typeface="Arial" pitchFamily="34" charset="0"/>
              <a:buChar char="•"/>
              <a:defRPr/>
            </a:pPr>
            <a:r>
              <a:rPr lang="cs-CZ" dirty="0">
                <a:solidFill>
                  <a:schemeClr val="accent2">
                    <a:lumOff val="21764"/>
                  </a:schemeClr>
                </a:solidFill>
                <a:latin typeface="Calibri" pitchFamily="34" charset="0"/>
                <a:cs typeface="Calibri" pitchFamily="34" charset="0"/>
              </a:rPr>
              <a:t>mezi tažníkem a tažnicí je mezera odpovídající cca 1 až 1,2 násobku tloušťky taženého materiálu</a:t>
            </a:r>
          </a:p>
        </p:txBody>
      </p:sp>
    </p:spTree>
    <p:extLst>
      <p:ext uri="{BB962C8B-B14F-4D97-AF65-F5344CB8AC3E}">
        <p14:creationId xmlns:p14="http://schemas.microsoft.com/office/powerpoint/2010/main" val="3374178906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E6B1C1-900E-C94C-B7F9-DE5CD093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02083450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Princip tažení</a:t>
            </a:r>
          </a:p>
        </p:txBody>
      </p:sp>
      <p:pic>
        <p:nvPicPr>
          <p:cNvPr id="4" name="Tazeni_rychle.wmv">
            <a:hlinkClick r:id="" action="ppaction://media"/>
            <a:extLst>
              <a:ext uri="{FF2B5EF4-FFF2-40B4-BE49-F238E27FC236}">
                <a16:creationId xmlns:a16="http://schemas.microsoft.com/office/drawing/2014/main" id="{8BB4A23C-3D7A-136D-4315-B1004FCFA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151" r="24057"/>
          <a:stretch/>
        </p:blipFill>
        <p:spPr>
          <a:xfrm>
            <a:off x="2888282" y="167965"/>
            <a:ext cx="3237656" cy="45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05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Napěťové stavy při tažení</a:t>
            </a:r>
          </a:p>
        </p:txBody>
      </p: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F9B5034E-C6FF-5CF4-6B50-064D92E3E377}"/>
              </a:ext>
            </a:extLst>
          </p:cNvPr>
          <p:cNvGrpSpPr/>
          <p:nvPr/>
        </p:nvGrpSpPr>
        <p:grpSpPr>
          <a:xfrm>
            <a:off x="5403712" y="1706872"/>
            <a:ext cx="2334117" cy="2838698"/>
            <a:chOff x="5680952" y="2444791"/>
            <a:chExt cx="3112159" cy="3784933"/>
          </a:xfrm>
        </p:grpSpPr>
        <p:sp>
          <p:nvSpPr>
            <p:cNvPr id="35" name="Obdélník 2">
              <a:extLst>
                <a:ext uri="{FF2B5EF4-FFF2-40B4-BE49-F238E27FC236}">
                  <a16:creationId xmlns:a16="http://schemas.microsoft.com/office/drawing/2014/main" id="{008A3EB3-8425-00A9-919E-C8BF29326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0952" y="2778704"/>
              <a:ext cx="1896895" cy="2453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2209" tIns="31105" rIns="62209" bIns="31105">
              <a:spAutoFit/>
            </a:bodyPr>
            <a:lstStyle/>
            <a:p>
              <a:pPr marL="257175" indent="-257175">
                <a:buFont typeface="+mj-lt"/>
                <a:buAutoNum type="alphaUcPeriod"/>
              </a:pPr>
              <a:r>
                <a:rPr lang="cs-CZ" altLang="cs-CZ" sz="1050" dirty="0">
                  <a:solidFill>
                    <a:srgbClr val="0000FF"/>
                  </a:solidFill>
                </a:rPr>
                <a:t> </a:t>
              </a:r>
            </a:p>
            <a:p>
              <a:pPr marL="257175" indent="-257175">
                <a:buFont typeface="+mj-lt"/>
                <a:buAutoNum type="alphaUcPeriod"/>
              </a:pPr>
              <a:endParaRPr lang="cs-CZ" altLang="cs-CZ" sz="1050" dirty="0">
                <a:solidFill>
                  <a:srgbClr val="0000FF"/>
                </a:solidFill>
              </a:endParaRPr>
            </a:p>
            <a:p>
              <a:pPr marL="257175" indent="-257175">
                <a:buFont typeface="+mj-lt"/>
                <a:buAutoNum type="alphaUcPeriod"/>
              </a:pPr>
              <a:endParaRPr lang="cs-CZ" altLang="cs-CZ" sz="1050" dirty="0">
                <a:solidFill>
                  <a:srgbClr val="0000FF"/>
                </a:solidFill>
              </a:endParaRPr>
            </a:p>
            <a:p>
              <a:pPr marL="257175" indent="-257175">
                <a:buFont typeface="+mj-lt"/>
                <a:buAutoNum type="alphaUcPeriod"/>
              </a:pPr>
              <a:endParaRPr lang="cs-CZ" altLang="cs-CZ" sz="1050" dirty="0">
                <a:solidFill>
                  <a:srgbClr val="0000FF"/>
                </a:solidFill>
              </a:endParaRPr>
            </a:p>
            <a:p>
              <a:pPr marL="257175" indent="-257175">
                <a:buFont typeface="+mj-lt"/>
                <a:buAutoNum type="alphaUcPeriod"/>
              </a:pPr>
              <a:endParaRPr lang="cs-CZ" altLang="cs-CZ" sz="1050" dirty="0">
                <a:solidFill>
                  <a:srgbClr val="0000FF"/>
                </a:solidFill>
              </a:endParaRPr>
            </a:p>
            <a:p>
              <a:pPr marL="257175" indent="-257175">
                <a:buFont typeface="+mj-lt"/>
                <a:buAutoNum type="alphaUcPeriod"/>
              </a:pPr>
              <a:r>
                <a:rPr lang="cs-CZ" altLang="cs-CZ" sz="1050" dirty="0">
                  <a:solidFill>
                    <a:srgbClr val="0000FF"/>
                  </a:solidFill>
                </a:rPr>
                <a:t> </a:t>
              </a:r>
            </a:p>
            <a:p>
              <a:pPr marL="257175" indent="-257175">
                <a:buFont typeface="+mj-lt"/>
                <a:buAutoNum type="alphaUcPeriod"/>
              </a:pPr>
              <a:endParaRPr lang="cs-CZ" altLang="cs-CZ" sz="1050" dirty="0">
                <a:solidFill>
                  <a:srgbClr val="0000FF"/>
                </a:solidFill>
              </a:endParaRPr>
            </a:p>
            <a:p>
              <a:pPr marL="257175" indent="-257175">
                <a:buFont typeface="+mj-lt"/>
                <a:buAutoNum type="alphaUcPeriod"/>
              </a:pPr>
              <a:endParaRPr lang="cs-CZ" altLang="cs-CZ" sz="1050" dirty="0">
                <a:solidFill>
                  <a:srgbClr val="0000FF"/>
                </a:solidFill>
              </a:endParaRPr>
            </a:p>
            <a:p>
              <a:pPr marL="257175" indent="-257175">
                <a:buFont typeface="+mj-lt"/>
                <a:buAutoNum type="alphaUcPeriod"/>
              </a:pPr>
              <a:endParaRPr lang="cs-CZ" altLang="cs-CZ" sz="1050" dirty="0">
                <a:solidFill>
                  <a:srgbClr val="0000FF"/>
                </a:solidFill>
              </a:endParaRPr>
            </a:p>
            <a:p>
              <a:pPr marL="257175" indent="-257175">
                <a:buFont typeface="+mj-lt"/>
                <a:buAutoNum type="alphaUcPeriod"/>
              </a:pPr>
              <a:endParaRPr lang="cs-CZ" altLang="cs-CZ" sz="1050" dirty="0">
                <a:solidFill>
                  <a:srgbClr val="0000FF"/>
                </a:solidFill>
              </a:endParaRPr>
            </a:p>
            <a:p>
              <a:pPr marL="257175" indent="-257175">
                <a:buFont typeface="+mj-lt"/>
                <a:buAutoNum type="alphaUcPeriod"/>
              </a:pPr>
              <a:r>
                <a:rPr lang="cs-CZ" altLang="cs-CZ" sz="1050" dirty="0">
                  <a:solidFill>
                    <a:srgbClr val="0000FF"/>
                  </a:solidFill>
                </a:rPr>
                <a:t> </a:t>
              </a:r>
            </a:p>
          </p:txBody>
        </p:sp>
        <p:grpSp>
          <p:nvGrpSpPr>
            <p:cNvPr id="36" name="Skupina 35">
              <a:extLst>
                <a:ext uri="{FF2B5EF4-FFF2-40B4-BE49-F238E27FC236}">
                  <a16:creationId xmlns:a16="http://schemas.microsoft.com/office/drawing/2014/main" id="{BF7D52CE-3339-C240-119A-3ADE73415A2B}"/>
                </a:ext>
              </a:extLst>
            </p:cNvPr>
            <p:cNvGrpSpPr/>
            <p:nvPr/>
          </p:nvGrpSpPr>
          <p:grpSpPr>
            <a:xfrm>
              <a:off x="6081517" y="2444791"/>
              <a:ext cx="2568070" cy="1064250"/>
              <a:chOff x="6081517" y="2444791"/>
              <a:chExt cx="2568070" cy="1064250"/>
            </a:xfrm>
          </p:grpSpPr>
          <p:grpSp>
            <p:nvGrpSpPr>
              <p:cNvPr id="65" name="Skupina 64">
                <a:extLst>
                  <a:ext uri="{FF2B5EF4-FFF2-40B4-BE49-F238E27FC236}">
                    <a16:creationId xmlns:a16="http://schemas.microsoft.com/office/drawing/2014/main" id="{D7ABEACC-C7D7-DAF2-A907-7A0A2F5808E8}"/>
                  </a:ext>
                </a:extLst>
              </p:cNvPr>
              <p:cNvGrpSpPr/>
              <p:nvPr/>
            </p:nvGrpSpPr>
            <p:grpSpPr>
              <a:xfrm>
                <a:off x="6081517" y="2529982"/>
                <a:ext cx="2568070" cy="979059"/>
                <a:chOff x="6081517" y="2529982"/>
                <a:chExt cx="2568070" cy="979059"/>
              </a:xfrm>
            </p:grpSpPr>
            <p:grpSp>
              <p:nvGrpSpPr>
                <p:cNvPr id="68" name="Skupina 67">
                  <a:extLst>
                    <a:ext uri="{FF2B5EF4-FFF2-40B4-BE49-F238E27FC236}">
                      <a16:creationId xmlns:a16="http://schemas.microsoft.com/office/drawing/2014/main" id="{1D417355-5EAC-55D7-A194-DA7DD5B046CF}"/>
                    </a:ext>
                  </a:extLst>
                </p:cNvPr>
                <p:cNvGrpSpPr/>
                <p:nvPr/>
              </p:nvGrpSpPr>
              <p:grpSpPr>
                <a:xfrm>
                  <a:off x="6081517" y="2780141"/>
                  <a:ext cx="1385478" cy="538172"/>
                  <a:chOff x="6966765" y="2780141"/>
                  <a:chExt cx="1385478" cy="538172"/>
                </a:xfrm>
              </p:grpSpPr>
              <p:pic>
                <p:nvPicPr>
                  <p:cNvPr id="78" name="Obrázek 77">
                    <a:extLst>
                      <a:ext uri="{FF2B5EF4-FFF2-40B4-BE49-F238E27FC236}">
                        <a16:creationId xmlns:a16="http://schemas.microsoft.com/office/drawing/2014/main" id="{6831AD4D-6BF1-04A5-5E67-46A97EB526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029" t="7488" r="3678" b="3916"/>
                  <a:stretch/>
                </p:blipFill>
                <p:spPr>
                  <a:xfrm>
                    <a:off x="7435366" y="2824040"/>
                    <a:ext cx="354418" cy="340550"/>
                  </a:xfrm>
                  <a:prstGeom prst="rect">
                    <a:avLst/>
                  </a:prstGeom>
                </p:spPr>
              </p:pic>
              <p:cxnSp>
                <p:nvCxnSpPr>
                  <p:cNvPr id="79" name="Přímá spojnice se šipkou 78">
                    <a:extLst>
                      <a:ext uri="{FF2B5EF4-FFF2-40B4-BE49-F238E27FC236}">
                        <a16:creationId xmlns:a16="http://schemas.microsoft.com/office/drawing/2014/main" id="{9567243B-AE7D-28B5-F921-4AFBF2359E4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183720" y="3047381"/>
                    <a:ext cx="348446" cy="270932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0" name="Rectangle 5">
                    <a:extLst>
                      <a:ext uri="{FF2B5EF4-FFF2-40B4-BE49-F238E27FC236}">
                        <a16:creationId xmlns:a16="http://schemas.microsoft.com/office/drawing/2014/main" id="{09CDDE3C-AAC9-3141-EC1F-0160F92B91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66765" y="2862636"/>
                    <a:ext cx="451897" cy="3192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marL="495300" indent="-4953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9pPr>
                  </a:lstStyle>
                  <a:p>
                    <a:pPr marL="0" indent="0" eaLnBrk="1" hangingPunct="1">
                      <a:spcBef>
                        <a:spcPct val="20000"/>
                      </a:spcBef>
                    </a:pPr>
                    <a:r>
                      <a:rPr lang="cs-CZ" altLang="cs-CZ" sz="1200" b="1" u="none" dirty="0">
                        <a:solidFill>
                          <a:srgbClr val="FF0000"/>
                        </a:solidFill>
                        <a:latin typeface="Symbol" panose="05050102010706020507" pitchFamily="18" charset="2"/>
                      </a:rPr>
                      <a:t>s</a:t>
                    </a:r>
                    <a:r>
                      <a:rPr lang="cs-CZ" altLang="cs-CZ" sz="1200" b="1" u="none" baseline="-25000" dirty="0">
                        <a:solidFill>
                          <a:srgbClr val="FF0000"/>
                        </a:solidFill>
                        <a:latin typeface="Symbol" panose="05050102010706020507" pitchFamily="18" charset="2"/>
                      </a:rPr>
                      <a:t>2</a:t>
                    </a:r>
                    <a:endParaRPr lang="cs-CZ" altLang="cs-CZ" sz="1200" b="1" u="none" baseline="-25000" dirty="0">
                      <a:solidFill>
                        <a:srgbClr val="FF0000"/>
                      </a:solidFill>
                      <a:latin typeface="Symbol" panose="05050102010706020507" pitchFamily="18" charset="2"/>
                      <a:sym typeface="Symbol" pitchFamily="18" charset="2"/>
                    </a:endParaRPr>
                  </a:p>
                </p:txBody>
              </p:sp>
              <p:cxnSp>
                <p:nvCxnSpPr>
                  <p:cNvPr id="81" name="Přímá spojnice se šipkou 80">
                    <a:extLst>
                      <a:ext uri="{FF2B5EF4-FFF2-40B4-BE49-F238E27FC236}">
                        <a16:creationId xmlns:a16="http://schemas.microsoft.com/office/drawing/2014/main" id="{A0A10D84-55A9-74C7-F41C-927D9DACD6BE}"/>
                      </a:ext>
                    </a:extLst>
                  </p:cNvPr>
                  <p:cNvCxnSpPr/>
                  <p:nvPr/>
                </p:nvCxnSpPr>
                <p:spPr>
                  <a:xfrm>
                    <a:off x="7705682" y="3014744"/>
                    <a:ext cx="376137" cy="172095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Rectangle 5">
                    <a:extLst>
                      <a:ext uri="{FF2B5EF4-FFF2-40B4-BE49-F238E27FC236}">
                        <a16:creationId xmlns:a16="http://schemas.microsoft.com/office/drawing/2014/main" id="{AC2EE996-0716-7594-5B9C-6E647F1059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63004" y="2780141"/>
                    <a:ext cx="489239" cy="3192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marL="495300" indent="-4953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9pPr>
                  </a:lstStyle>
                  <a:p>
                    <a:pPr marL="0" indent="0" eaLnBrk="1" hangingPunct="1">
                      <a:spcBef>
                        <a:spcPct val="20000"/>
                      </a:spcBef>
                    </a:pPr>
                    <a:r>
                      <a:rPr lang="cs-CZ" altLang="cs-CZ" sz="1200" b="1" u="none" dirty="0">
                        <a:solidFill>
                          <a:srgbClr val="FF0000"/>
                        </a:solidFill>
                        <a:latin typeface="Symbol" panose="05050102010706020507" pitchFamily="18" charset="2"/>
                      </a:rPr>
                      <a:t>s</a:t>
                    </a:r>
                    <a:r>
                      <a:rPr lang="cs-CZ" altLang="cs-CZ" sz="1200" b="1" u="none" baseline="-25000" dirty="0">
                        <a:solidFill>
                          <a:srgbClr val="FF0000"/>
                        </a:solidFill>
                        <a:latin typeface="Symbol" panose="05050102010706020507" pitchFamily="18" charset="2"/>
                      </a:rPr>
                      <a:t>1</a:t>
                    </a:r>
                    <a:endParaRPr lang="cs-CZ" altLang="cs-CZ" sz="1200" b="1" u="none" baseline="-25000" dirty="0">
                      <a:solidFill>
                        <a:srgbClr val="FF0000"/>
                      </a:solidFill>
                      <a:latin typeface="Symbol" panose="05050102010706020507" pitchFamily="18" charset="2"/>
                      <a:sym typeface="Symbol" pitchFamily="18" charset="2"/>
                    </a:endParaRPr>
                  </a:p>
                </p:txBody>
              </p:sp>
            </p:grpSp>
            <p:grpSp>
              <p:nvGrpSpPr>
                <p:cNvPr id="69" name="Skupina 68">
                  <a:extLst>
                    <a:ext uri="{FF2B5EF4-FFF2-40B4-BE49-F238E27FC236}">
                      <a16:creationId xmlns:a16="http://schemas.microsoft.com/office/drawing/2014/main" id="{2E8C7E73-0562-150D-74CB-CE93EFC0BF03}"/>
                    </a:ext>
                  </a:extLst>
                </p:cNvPr>
                <p:cNvGrpSpPr/>
                <p:nvPr/>
              </p:nvGrpSpPr>
              <p:grpSpPr>
                <a:xfrm>
                  <a:off x="7447943" y="2529982"/>
                  <a:ext cx="1201644" cy="979059"/>
                  <a:chOff x="7437669" y="2591626"/>
                  <a:chExt cx="1201644" cy="979059"/>
                </a:xfrm>
              </p:grpSpPr>
              <p:grpSp>
                <p:nvGrpSpPr>
                  <p:cNvPr id="70" name="Skupina 69">
                    <a:extLst>
                      <a:ext uri="{FF2B5EF4-FFF2-40B4-BE49-F238E27FC236}">
                        <a16:creationId xmlns:a16="http://schemas.microsoft.com/office/drawing/2014/main" id="{5847DF4F-1B34-343A-6D14-D7F88D391624}"/>
                      </a:ext>
                    </a:extLst>
                  </p:cNvPr>
                  <p:cNvGrpSpPr/>
                  <p:nvPr/>
                </p:nvGrpSpPr>
                <p:grpSpPr>
                  <a:xfrm>
                    <a:off x="7437669" y="2591626"/>
                    <a:ext cx="716834" cy="979059"/>
                    <a:chOff x="6311303" y="2559469"/>
                    <a:chExt cx="716834" cy="979059"/>
                  </a:xfrm>
                </p:grpSpPr>
                <p:pic>
                  <p:nvPicPr>
                    <p:cNvPr id="73" name="Obrázek 72">
                      <a:extLst>
                        <a:ext uri="{FF2B5EF4-FFF2-40B4-BE49-F238E27FC236}">
                          <a16:creationId xmlns:a16="http://schemas.microsoft.com/office/drawing/2014/main" id="{1D4CE17D-9B60-45E9-1298-5A9D2D2484D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253" t="7487" r="2204" b="2725"/>
                    <a:stretch/>
                  </p:blipFill>
                  <p:spPr>
                    <a:xfrm>
                      <a:off x="6669943" y="2852636"/>
                      <a:ext cx="358194" cy="344538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74" name="Přímá spojnice se šipkou 73">
                      <a:extLst>
                        <a:ext uri="{FF2B5EF4-FFF2-40B4-BE49-F238E27FC236}">
                          <a16:creationId xmlns:a16="http://schemas.microsoft.com/office/drawing/2014/main" id="{106ADB0E-0B26-B294-6D38-6E858EBA6F2B}"/>
                        </a:ext>
                      </a:extLst>
                    </p:cNvPr>
                    <p:cNvCxnSpPr>
                      <a:stCxn id="76" idx="1"/>
                    </p:cNvCxnSpPr>
                    <p:nvPr/>
                  </p:nvCxnSpPr>
                  <p:spPr>
                    <a:xfrm flipV="1">
                      <a:off x="6406802" y="3092932"/>
                      <a:ext cx="340526" cy="285960"/>
                    </a:xfrm>
                    <a:prstGeom prst="straightConnector1">
                      <a:avLst/>
                    </a:prstGeom>
                    <a:ln w="38100">
                      <a:solidFill>
                        <a:srgbClr val="0000FF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Přímá spojnice se šipkou 74">
                      <a:extLst>
                        <a:ext uri="{FF2B5EF4-FFF2-40B4-BE49-F238E27FC236}">
                          <a16:creationId xmlns:a16="http://schemas.microsoft.com/office/drawing/2014/main" id="{CB783168-734F-F825-AF26-A9FB80515F87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6755679" y="2598584"/>
                      <a:ext cx="69358" cy="316523"/>
                    </a:xfrm>
                    <a:prstGeom prst="straightConnector1">
                      <a:avLst/>
                    </a:prstGeom>
                    <a:ln w="38100">
                      <a:solidFill>
                        <a:srgbClr val="0000FF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6" name="Rectangle 5">
                      <a:extLst>
                        <a:ext uri="{FF2B5EF4-FFF2-40B4-BE49-F238E27FC236}">
                          <a16:creationId xmlns:a16="http://schemas.microsoft.com/office/drawing/2014/main" id="{18D83630-E49D-BCB7-2AC1-100DD07DC20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06802" y="3219254"/>
                      <a:ext cx="492458" cy="31927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marL="495300" indent="-495300" eaLnBrk="0" hangingPunct="0">
                        <a:defRPr sz="2600" u="sng">
                          <a:solidFill>
                            <a:srgbClr val="FF9933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 sz="2600" u="sng">
                          <a:solidFill>
                            <a:srgbClr val="FF9933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 sz="2600" u="sng">
                          <a:solidFill>
                            <a:srgbClr val="FF9933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 sz="2600" u="sng">
                          <a:solidFill>
                            <a:srgbClr val="FF9933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 sz="2600" u="sng">
                          <a:solidFill>
                            <a:srgbClr val="FF9933"/>
                          </a:solidFill>
                          <a:latin typeface="Arial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har char="•"/>
                        <a:defRPr sz="2600" u="sng">
                          <a:solidFill>
                            <a:srgbClr val="FF9933"/>
                          </a:solidFill>
                          <a:latin typeface="Arial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har char="•"/>
                        <a:defRPr sz="2600" u="sng">
                          <a:solidFill>
                            <a:srgbClr val="FF9933"/>
                          </a:solidFill>
                          <a:latin typeface="Arial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har char="•"/>
                        <a:defRPr sz="2600" u="sng">
                          <a:solidFill>
                            <a:srgbClr val="FF9933"/>
                          </a:solidFill>
                          <a:latin typeface="Arial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har char="•"/>
                        <a:defRPr sz="2600" u="sng">
                          <a:solidFill>
                            <a:srgbClr val="FF9933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indent="0" eaLnBrk="1" hangingPunct="1">
                        <a:spcBef>
                          <a:spcPct val="20000"/>
                        </a:spcBef>
                      </a:pPr>
                      <a:r>
                        <a:rPr lang="cs-CZ" altLang="cs-CZ" sz="1200" b="1" u="none" dirty="0">
                          <a:solidFill>
                            <a:srgbClr val="0000FF"/>
                          </a:solidFill>
                          <a:latin typeface="Symbol" panose="05050102010706020507" pitchFamily="18" charset="2"/>
                        </a:rPr>
                        <a:t>j</a:t>
                      </a:r>
                      <a:r>
                        <a:rPr lang="cs-CZ" altLang="cs-CZ" sz="1200" b="1" u="none" baseline="-25000" dirty="0">
                          <a:solidFill>
                            <a:srgbClr val="0000FF"/>
                          </a:solidFill>
                          <a:latin typeface="Symbol" panose="05050102010706020507" pitchFamily="18" charset="2"/>
                        </a:rPr>
                        <a:t>2</a:t>
                      </a:r>
                      <a:endParaRPr lang="cs-CZ" altLang="cs-CZ" sz="1200" b="1" u="none" baseline="-25000" dirty="0">
                        <a:solidFill>
                          <a:srgbClr val="0000FF"/>
                        </a:solidFill>
                        <a:latin typeface="Symbol" panose="05050102010706020507" pitchFamily="18" charset="2"/>
                        <a:sym typeface="Symbol" pitchFamily="18" charset="2"/>
                      </a:endParaRPr>
                    </a:p>
                  </p:txBody>
                </p:sp>
                <p:sp>
                  <p:nvSpPr>
                    <p:cNvPr id="77" name="Rectangle 5">
                      <a:extLst>
                        <a:ext uri="{FF2B5EF4-FFF2-40B4-BE49-F238E27FC236}">
                          <a16:creationId xmlns:a16="http://schemas.microsoft.com/office/drawing/2014/main" id="{05CFB021-B4D4-6957-7CBB-D34B9CBAABF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11303" y="2559469"/>
                      <a:ext cx="489238" cy="3192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marL="495300" indent="-495300" eaLnBrk="0" hangingPunct="0">
                        <a:defRPr sz="2600" u="sng">
                          <a:solidFill>
                            <a:srgbClr val="FF9933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 sz="2600" u="sng">
                          <a:solidFill>
                            <a:srgbClr val="FF9933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 sz="2600" u="sng">
                          <a:solidFill>
                            <a:srgbClr val="FF9933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 sz="2600" u="sng">
                          <a:solidFill>
                            <a:srgbClr val="FF9933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 sz="2600" u="sng">
                          <a:solidFill>
                            <a:srgbClr val="FF9933"/>
                          </a:solidFill>
                          <a:latin typeface="Arial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har char="•"/>
                        <a:defRPr sz="2600" u="sng">
                          <a:solidFill>
                            <a:srgbClr val="FF9933"/>
                          </a:solidFill>
                          <a:latin typeface="Arial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har char="•"/>
                        <a:defRPr sz="2600" u="sng">
                          <a:solidFill>
                            <a:srgbClr val="FF9933"/>
                          </a:solidFill>
                          <a:latin typeface="Arial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har char="•"/>
                        <a:defRPr sz="2600" u="sng">
                          <a:solidFill>
                            <a:srgbClr val="FF9933"/>
                          </a:solidFill>
                          <a:latin typeface="Arial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har char="•"/>
                        <a:defRPr sz="2600" u="sng">
                          <a:solidFill>
                            <a:srgbClr val="FF9933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indent="0" eaLnBrk="1" hangingPunct="1">
                        <a:spcBef>
                          <a:spcPct val="20000"/>
                        </a:spcBef>
                      </a:pPr>
                      <a:r>
                        <a:rPr lang="cs-CZ" altLang="cs-CZ" sz="1200" b="1" u="none" dirty="0">
                          <a:solidFill>
                            <a:srgbClr val="0000FF"/>
                          </a:solidFill>
                          <a:latin typeface="Symbol" panose="05050102010706020507" pitchFamily="18" charset="2"/>
                        </a:rPr>
                        <a:t>j</a:t>
                      </a:r>
                      <a:r>
                        <a:rPr lang="cs-CZ" altLang="cs-CZ" sz="1200" b="1" u="none" baseline="-25000" dirty="0">
                          <a:solidFill>
                            <a:srgbClr val="0000FF"/>
                          </a:solidFill>
                          <a:latin typeface="Symbol" panose="05050102010706020507" pitchFamily="18" charset="2"/>
                        </a:rPr>
                        <a:t>3</a:t>
                      </a:r>
                      <a:endParaRPr lang="cs-CZ" altLang="cs-CZ" sz="1200" b="1" u="none" baseline="-25000" dirty="0">
                        <a:solidFill>
                          <a:srgbClr val="0000FF"/>
                        </a:solidFill>
                        <a:latin typeface="Symbol" panose="05050102010706020507" pitchFamily="18" charset="2"/>
                        <a:sym typeface="Symbol" pitchFamily="18" charset="2"/>
                      </a:endParaRPr>
                    </a:p>
                  </p:txBody>
                </p:sp>
              </p:grpSp>
              <p:cxnSp>
                <p:nvCxnSpPr>
                  <p:cNvPr id="71" name="Přímá spojnice se šipkou 70">
                    <a:extLst>
                      <a:ext uri="{FF2B5EF4-FFF2-40B4-BE49-F238E27FC236}">
                        <a16:creationId xmlns:a16="http://schemas.microsoft.com/office/drawing/2014/main" id="{779A2DB5-D2EC-C04B-75C3-46CA447CF782}"/>
                      </a:ext>
                    </a:extLst>
                  </p:cNvPr>
                  <p:cNvCxnSpPr/>
                  <p:nvPr/>
                </p:nvCxnSpPr>
                <p:spPr>
                  <a:xfrm>
                    <a:off x="8062896" y="3084404"/>
                    <a:ext cx="387283" cy="158655"/>
                  </a:xfrm>
                  <a:prstGeom prst="straightConnector1">
                    <a:avLst/>
                  </a:prstGeom>
                  <a:ln w="38100">
                    <a:solidFill>
                      <a:srgbClr val="0000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2" name="Rectangle 5">
                    <a:extLst>
                      <a:ext uri="{FF2B5EF4-FFF2-40B4-BE49-F238E27FC236}">
                        <a16:creationId xmlns:a16="http://schemas.microsoft.com/office/drawing/2014/main" id="{4668D122-CD98-3502-0AA9-C7E63149AF1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171203" y="2789682"/>
                    <a:ext cx="468110" cy="3192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marL="495300" indent="-4953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9pPr>
                  </a:lstStyle>
                  <a:p>
                    <a:pPr marL="0" indent="0" eaLnBrk="1" hangingPunct="1">
                      <a:spcBef>
                        <a:spcPct val="20000"/>
                      </a:spcBef>
                    </a:pPr>
                    <a:r>
                      <a:rPr lang="cs-CZ" altLang="cs-CZ" sz="1200" b="1" u="none" dirty="0">
                        <a:solidFill>
                          <a:srgbClr val="0000FF"/>
                        </a:solidFill>
                        <a:latin typeface="Symbol" panose="05050102010706020507" pitchFamily="18" charset="2"/>
                      </a:rPr>
                      <a:t>j</a:t>
                    </a:r>
                    <a:r>
                      <a:rPr lang="cs-CZ" altLang="cs-CZ" sz="1200" b="1" u="none" baseline="-25000" dirty="0">
                        <a:solidFill>
                          <a:srgbClr val="0000FF"/>
                        </a:solidFill>
                        <a:latin typeface="Symbol" panose="05050102010706020507" pitchFamily="18" charset="2"/>
                      </a:rPr>
                      <a:t>1</a:t>
                    </a:r>
                    <a:endParaRPr lang="cs-CZ" altLang="cs-CZ" sz="1200" b="1" u="none" baseline="-25000" dirty="0">
                      <a:solidFill>
                        <a:srgbClr val="0000FF"/>
                      </a:solidFill>
                      <a:latin typeface="Symbol" panose="05050102010706020507" pitchFamily="18" charset="2"/>
                      <a:sym typeface="Symbol" pitchFamily="18" charset="2"/>
                    </a:endParaRPr>
                  </a:p>
                </p:txBody>
              </p:sp>
            </p:grpSp>
          </p:grpSp>
          <p:cxnSp>
            <p:nvCxnSpPr>
              <p:cNvPr id="66" name="Přímá spojnice se šipkou 65">
                <a:extLst>
                  <a:ext uri="{FF2B5EF4-FFF2-40B4-BE49-F238E27FC236}">
                    <a16:creationId xmlns:a16="http://schemas.microsoft.com/office/drawing/2014/main" id="{031BC065-5F14-8D80-B013-3A9BAC76C30C}"/>
                  </a:ext>
                </a:extLst>
              </p:cNvPr>
              <p:cNvCxnSpPr/>
              <p:nvPr/>
            </p:nvCxnSpPr>
            <p:spPr>
              <a:xfrm>
                <a:off x="6646918" y="2516084"/>
                <a:ext cx="56346" cy="37659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Rectangle 5">
                <a:extLst>
                  <a:ext uri="{FF2B5EF4-FFF2-40B4-BE49-F238E27FC236}">
                    <a16:creationId xmlns:a16="http://schemas.microsoft.com/office/drawing/2014/main" id="{1F628D17-D9AF-9FBE-EF02-AF86B321F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3419" y="2444791"/>
                <a:ext cx="478817" cy="31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495300" indent="-4953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1pPr>
                <a:lvl2pPr marL="742950" indent="-28575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9pPr>
              </a:lstStyle>
              <a:p>
                <a:pPr marL="0" indent="0" eaLnBrk="1" hangingPunct="1">
                  <a:spcBef>
                    <a:spcPct val="20000"/>
                  </a:spcBef>
                </a:pPr>
                <a:r>
                  <a:rPr lang="cs-CZ" altLang="cs-CZ" sz="1200" b="1" u="none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s</a:t>
                </a:r>
                <a:r>
                  <a:rPr lang="cs-CZ" altLang="cs-CZ" sz="1200" b="1" u="none" baseline="-250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3</a:t>
                </a:r>
                <a:endParaRPr lang="cs-CZ" altLang="cs-CZ" sz="1200" b="1" u="none" baseline="-25000" dirty="0">
                  <a:solidFill>
                    <a:srgbClr val="FF0000"/>
                  </a:solidFill>
                  <a:latin typeface="Symbol" panose="05050102010706020507" pitchFamily="18" charset="2"/>
                  <a:sym typeface="Symbol" pitchFamily="18" charset="2"/>
                </a:endParaRPr>
              </a:p>
            </p:txBody>
          </p:sp>
        </p:grpSp>
        <p:grpSp>
          <p:nvGrpSpPr>
            <p:cNvPr id="37" name="Skupina 36">
              <a:extLst>
                <a:ext uri="{FF2B5EF4-FFF2-40B4-BE49-F238E27FC236}">
                  <a16:creationId xmlns:a16="http://schemas.microsoft.com/office/drawing/2014/main" id="{1D352929-6DE0-676E-6B38-DF5CC69FE685}"/>
                </a:ext>
              </a:extLst>
            </p:cNvPr>
            <p:cNvGrpSpPr/>
            <p:nvPr/>
          </p:nvGrpSpPr>
          <p:grpSpPr>
            <a:xfrm>
              <a:off x="6608689" y="3854695"/>
              <a:ext cx="2120717" cy="659877"/>
              <a:chOff x="6550118" y="2507810"/>
              <a:chExt cx="2120717" cy="659877"/>
            </a:xfrm>
          </p:grpSpPr>
          <p:grpSp>
            <p:nvGrpSpPr>
              <p:cNvPr id="54" name="Skupina 53">
                <a:extLst>
                  <a:ext uri="{FF2B5EF4-FFF2-40B4-BE49-F238E27FC236}">
                    <a16:creationId xmlns:a16="http://schemas.microsoft.com/office/drawing/2014/main" id="{635E1996-6E60-7623-4858-B5D07649CBE3}"/>
                  </a:ext>
                </a:extLst>
              </p:cNvPr>
              <p:cNvGrpSpPr/>
              <p:nvPr/>
            </p:nvGrpSpPr>
            <p:grpSpPr>
              <a:xfrm>
                <a:off x="6550118" y="2507810"/>
                <a:ext cx="641727" cy="656780"/>
                <a:chOff x="7435366" y="2507810"/>
                <a:chExt cx="641727" cy="656780"/>
              </a:xfrm>
            </p:grpSpPr>
            <p:pic>
              <p:nvPicPr>
                <p:cNvPr id="62" name="Obrázek 61">
                  <a:extLst>
                    <a:ext uri="{FF2B5EF4-FFF2-40B4-BE49-F238E27FC236}">
                      <a16:creationId xmlns:a16="http://schemas.microsoft.com/office/drawing/2014/main" id="{C1336B62-C293-E199-0A65-D5CE72BB79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29" t="7488" r="3678" b="3916"/>
                <a:stretch/>
              </p:blipFill>
              <p:spPr>
                <a:xfrm>
                  <a:off x="7435366" y="2824040"/>
                  <a:ext cx="354418" cy="340550"/>
                </a:xfrm>
                <a:prstGeom prst="rect">
                  <a:avLst/>
                </a:prstGeom>
              </p:spPr>
            </p:pic>
            <p:cxnSp>
              <p:nvCxnSpPr>
                <p:cNvPr id="63" name="Přímá spojnice se šipkou 62">
                  <a:extLst>
                    <a:ext uri="{FF2B5EF4-FFF2-40B4-BE49-F238E27FC236}">
                      <a16:creationId xmlns:a16="http://schemas.microsoft.com/office/drawing/2014/main" id="{BAAF4F5B-7427-2389-2B12-744D5CAA2C22}"/>
                    </a:ext>
                  </a:extLst>
                </p:cNvPr>
                <p:cNvCxnSpPr/>
                <p:nvPr/>
              </p:nvCxnSpPr>
              <p:spPr>
                <a:xfrm flipH="1" flipV="1">
                  <a:off x="7529941" y="2529982"/>
                  <a:ext cx="74025" cy="368345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ectangle 5">
                  <a:extLst>
                    <a:ext uri="{FF2B5EF4-FFF2-40B4-BE49-F238E27FC236}">
                      <a16:creationId xmlns:a16="http://schemas.microsoft.com/office/drawing/2014/main" id="{FEAE0D4D-8E19-814C-8A01-D99524167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54002" y="2507810"/>
                  <a:ext cx="523091" cy="319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marL="495300" indent="-4953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9pPr>
                </a:lstStyle>
                <a:p>
                  <a:pPr marL="0" indent="0" eaLnBrk="1" hangingPunct="1">
                    <a:spcBef>
                      <a:spcPct val="20000"/>
                    </a:spcBef>
                  </a:pPr>
                  <a:r>
                    <a:rPr lang="cs-CZ" altLang="cs-CZ" sz="1200" b="1" u="none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s</a:t>
                  </a:r>
                  <a:r>
                    <a:rPr lang="cs-CZ" altLang="cs-CZ" sz="1200" b="1" u="none" baseline="-25000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1</a:t>
                  </a:r>
                  <a:endParaRPr lang="cs-CZ" altLang="cs-CZ" sz="1200" b="1" u="none" baseline="-25000" dirty="0">
                    <a:solidFill>
                      <a:srgbClr val="FF0000"/>
                    </a:solidFill>
                    <a:latin typeface="Symbol" panose="05050102010706020507" pitchFamily="18" charset="2"/>
                    <a:sym typeface="Symbol" pitchFamily="18" charset="2"/>
                  </a:endParaRPr>
                </a:p>
              </p:txBody>
            </p:sp>
          </p:grpSp>
          <p:grpSp>
            <p:nvGrpSpPr>
              <p:cNvPr id="55" name="Skupina 54">
                <a:extLst>
                  <a:ext uri="{FF2B5EF4-FFF2-40B4-BE49-F238E27FC236}">
                    <a16:creationId xmlns:a16="http://schemas.microsoft.com/office/drawing/2014/main" id="{C3F5A651-34B8-4238-0170-6B38A52093F6}"/>
                  </a:ext>
                </a:extLst>
              </p:cNvPr>
              <p:cNvGrpSpPr/>
              <p:nvPr/>
            </p:nvGrpSpPr>
            <p:grpSpPr>
              <a:xfrm>
                <a:off x="7464753" y="2529982"/>
                <a:ext cx="1206082" cy="637705"/>
                <a:chOff x="7454479" y="2591626"/>
                <a:chExt cx="1206082" cy="637705"/>
              </a:xfrm>
            </p:grpSpPr>
            <p:grpSp>
              <p:nvGrpSpPr>
                <p:cNvPr id="56" name="Skupina 55">
                  <a:extLst>
                    <a:ext uri="{FF2B5EF4-FFF2-40B4-BE49-F238E27FC236}">
                      <a16:creationId xmlns:a16="http://schemas.microsoft.com/office/drawing/2014/main" id="{9301F155-F560-79E2-A2C2-55A21EF800CF}"/>
                    </a:ext>
                  </a:extLst>
                </p:cNvPr>
                <p:cNvGrpSpPr/>
                <p:nvPr/>
              </p:nvGrpSpPr>
              <p:grpSpPr>
                <a:xfrm>
                  <a:off x="7454479" y="2591626"/>
                  <a:ext cx="700024" cy="637705"/>
                  <a:chOff x="6328113" y="2559469"/>
                  <a:chExt cx="700024" cy="637705"/>
                </a:xfrm>
              </p:grpSpPr>
              <p:pic>
                <p:nvPicPr>
                  <p:cNvPr id="59" name="Obrázek 58">
                    <a:extLst>
                      <a:ext uri="{FF2B5EF4-FFF2-40B4-BE49-F238E27FC236}">
                        <a16:creationId xmlns:a16="http://schemas.microsoft.com/office/drawing/2014/main" id="{154BC209-1D00-39D6-50E5-3F71BBC76C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253" t="7487" r="2204" b="2725"/>
                  <a:stretch/>
                </p:blipFill>
                <p:spPr>
                  <a:xfrm>
                    <a:off x="6669943" y="2852636"/>
                    <a:ext cx="358194" cy="344538"/>
                  </a:xfrm>
                  <a:prstGeom prst="rect">
                    <a:avLst/>
                  </a:prstGeom>
                </p:spPr>
              </p:pic>
              <p:cxnSp>
                <p:nvCxnSpPr>
                  <p:cNvPr id="60" name="Přímá spojnice se šipkou 59">
                    <a:extLst>
                      <a:ext uri="{FF2B5EF4-FFF2-40B4-BE49-F238E27FC236}">
                        <a16:creationId xmlns:a16="http://schemas.microsoft.com/office/drawing/2014/main" id="{E1EFCC4E-3478-A9CA-E9BD-CEB2A77D51C6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6782169" y="2584807"/>
                    <a:ext cx="42868" cy="330299"/>
                  </a:xfrm>
                  <a:prstGeom prst="straightConnector1">
                    <a:avLst/>
                  </a:prstGeom>
                  <a:ln w="38100">
                    <a:solidFill>
                      <a:srgbClr val="0000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Rectangle 5">
                    <a:extLst>
                      <a:ext uri="{FF2B5EF4-FFF2-40B4-BE49-F238E27FC236}">
                        <a16:creationId xmlns:a16="http://schemas.microsoft.com/office/drawing/2014/main" id="{667BABA4-B154-6B15-4FAA-76EBED791B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28113" y="2559469"/>
                    <a:ext cx="472428" cy="31927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marL="495300" indent="-4953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9pPr>
                  </a:lstStyle>
                  <a:p>
                    <a:pPr marL="0" indent="0" eaLnBrk="1" hangingPunct="1">
                      <a:spcBef>
                        <a:spcPct val="20000"/>
                      </a:spcBef>
                    </a:pPr>
                    <a:r>
                      <a:rPr lang="cs-CZ" altLang="cs-CZ" sz="1200" b="1" u="none" dirty="0">
                        <a:solidFill>
                          <a:srgbClr val="0000FF"/>
                        </a:solidFill>
                        <a:latin typeface="Symbol" panose="05050102010706020507" pitchFamily="18" charset="2"/>
                      </a:rPr>
                      <a:t>j</a:t>
                    </a:r>
                    <a:r>
                      <a:rPr lang="cs-CZ" altLang="cs-CZ" sz="1200" b="1" u="none" baseline="-25000" dirty="0">
                        <a:solidFill>
                          <a:srgbClr val="0000FF"/>
                        </a:solidFill>
                        <a:latin typeface="Symbol" panose="05050102010706020507" pitchFamily="18" charset="2"/>
                      </a:rPr>
                      <a:t>1</a:t>
                    </a:r>
                    <a:endParaRPr lang="cs-CZ" altLang="cs-CZ" sz="1200" b="1" u="none" baseline="-25000" dirty="0">
                      <a:solidFill>
                        <a:srgbClr val="0000FF"/>
                      </a:solidFill>
                      <a:latin typeface="Symbol" panose="05050102010706020507" pitchFamily="18" charset="2"/>
                      <a:sym typeface="Symbol" pitchFamily="18" charset="2"/>
                    </a:endParaRPr>
                  </a:p>
                </p:txBody>
              </p:sp>
            </p:grpSp>
            <p:cxnSp>
              <p:nvCxnSpPr>
                <p:cNvPr id="57" name="Přímá spojnice se šipkou 56">
                  <a:extLst>
                    <a:ext uri="{FF2B5EF4-FFF2-40B4-BE49-F238E27FC236}">
                      <a16:creationId xmlns:a16="http://schemas.microsoft.com/office/drawing/2014/main" id="{8D465070-E6CB-86A5-EB96-C35EA4AB93F7}"/>
                    </a:ext>
                  </a:extLst>
                </p:cNvPr>
                <p:cNvCxnSpPr/>
                <p:nvPr/>
              </p:nvCxnSpPr>
              <p:spPr>
                <a:xfrm flipH="1" flipV="1">
                  <a:off x="8053995" y="3079567"/>
                  <a:ext cx="331361" cy="124872"/>
                </a:xfrm>
                <a:prstGeom prst="straightConnector1">
                  <a:avLst/>
                </a:prstGeom>
                <a:ln w="38100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Rectangle 5">
                  <a:extLst>
                    <a:ext uri="{FF2B5EF4-FFF2-40B4-BE49-F238E27FC236}">
                      <a16:creationId xmlns:a16="http://schemas.microsoft.com/office/drawing/2014/main" id="{F4786D40-A889-2F2D-A832-9E1F5E29EF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71205" y="2781331"/>
                  <a:ext cx="489356" cy="3192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marL="495300" indent="-4953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9pPr>
                </a:lstStyle>
                <a:p>
                  <a:pPr marL="0" indent="0" eaLnBrk="1" hangingPunct="1">
                    <a:spcBef>
                      <a:spcPct val="20000"/>
                    </a:spcBef>
                  </a:pPr>
                  <a:r>
                    <a:rPr lang="cs-CZ" altLang="cs-CZ" sz="1200" b="1" u="none" dirty="0">
                      <a:solidFill>
                        <a:srgbClr val="0000FF"/>
                      </a:solidFill>
                      <a:latin typeface="Symbol" panose="05050102010706020507" pitchFamily="18" charset="2"/>
                    </a:rPr>
                    <a:t>j</a:t>
                  </a:r>
                  <a:r>
                    <a:rPr lang="cs-CZ" altLang="cs-CZ" sz="1200" b="1" u="none" baseline="-25000" dirty="0">
                      <a:solidFill>
                        <a:srgbClr val="0000FF"/>
                      </a:solidFill>
                      <a:latin typeface="Symbol" panose="05050102010706020507" pitchFamily="18" charset="2"/>
                    </a:rPr>
                    <a:t>3</a:t>
                  </a:r>
                  <a:endParaRPr lang="cs-CZ" altLang="cs-CZ" sz="1200" b="1" u="none" baseline="-25000" dirty="0">
                    <a:solidFill>
                      <a:srgbClr val="0000FF"/>
                    </a:solidFill>
                    <a:latin typeface="Symbol" panose="05050102010706020507" pitchFamily="18" charset="2"/>
                    <a:sym typeface="Symbol" pitchFamily="18" charset="2"/>
                  </a:endParaRPr>
                </a:p>
              </p:txBody>
            </p:sp>
          </p:grpSp>
        </p:grpSp>
        <p:grpSp>
          <p:nvGrpSpPr>
            <p:cNvPr id="38" name="Skupina 37">
              <a:extLst>
                <a:ext uri="{FF2B5EF4-FFF2-40B4-BE49-F238E27FC236}">
                  <a16:creationId xmlns:a16="http://schemas.microsoft.com/office/drawing/2014/main" id="{FBE2036E-1704-F38B-CD82-B0A389D744FE}"/>
                </a:ext>
              </a:extLst>
            </p:cNvPr>
            <p:cNvGrpSpPr/>
            <p:nvPr/>
          </p:nvGrpSpPr>
          <p:grpSpPr>
            <a:xfrm>
              <a:off x="6220497" y="5225612"/>
              <a:ext cx="2572614" cy="1004112"/>
              <a:chOff x="6089868" y="2529982"/>
              <a:chExt cx="2572614" cy="1004112"/>
            </a:xfrm>
          </p:grpSpPr>
          <p:grpSp>
            <p:nvGrpSpPr>
              <p:cNvPr id="39" name="Skupina 38">
                <a:extLst>
                  <a:ext uri="{FF2B5EF4-FFF2-40B4-BE49-F238E27FC236}">
                    <a16:creationId xmlns:a16="http://schemas.microsoft.com/office/drawing/2014/main" id="{70CAE841-8D42-107A-8F47-F2E23F8EC8B3}"/>
                  </a:ext>
                </a:extLst>
              </p:cNvPr>
              <p:cNvGrpSpPr/>
              <p:nvPr/>
            </p:nvGrpSpPr>
            <p:grpSpPr>
              <a:xfrm>
                <a:off x="6089868" y="2771790"/>
                <a:ext cx="1360318" cy="565812"/>
                <a:chOff x="6975116" y="2771790"/>
                <a:chExt cx="1360318" cy="565812"/>
              </a:xfrm>
            </p:grpSpPr>
            <p:pic>
              <p:nvPicPr>
                <p:cNvPr id="49" name="Obrázek 48">
                  <a:extLst>
                    <a:ext uri="{FF2B5EF4-FFF2-40B4-BE49-F238E27FC236}">
                      <a16:creationId xmlns:a16="http://schemas.microsoft.com/office/drawing/2014/main" id="{C68ECFB0-6EB7-4829-7162-6707C636B6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29" t="7488" r="3678" b="3916"/>
                <a:stretch/>
              </p:blipFill>
              <p:spPr>
                <a:xfrm>
                  <a:off x="7435366" y="2824040"/>
                  <a:ext cx="354418" cy="340550"/>
                </a:xfrm>
                <a:prstGeom prst="rect">
                  <a:avLst/>
                </a:prstGeom>
              </p:spPr>
            </p:pic>
            <p:cxnSp>
              <p:nvCxnSpPr>
                <p:cNvPr id="50" name="Přímá spojnice se šipkou 49">
                  <a:extLst>
                    <a:ext uri="{FF2B5EF4-FFF2-40B4-BE49-F238E27FC236}">
                      <a16:creationId xmlns:a16="http://schemas.microsoft.com/office/drawing/2014/main" id="{F10BFA49-4CD8-21B9-7DCA-EF4CAB40F47E}"/>
                    </a:ext>
                  </a:extLst>
                </p:cNvPr>
                <p:cNvCxnSpPr/>
                <p:nvPr/>
              </p:nvCxnSpPr>
              <p:spPr>
                <a:xfrm flipH="1">
                  <a:off x="7218577" y="3050637"/>
                  <a:ext cx="330881" cy="286965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Rectangle 5">
                  <a:extLst>
                    <a:ext uri="{FF2B5EF4-FFF2-40B4-BE49-F238E27FC236}">
                      <a16:creationId xmlns:a16="http://schemas.microsoft.com/office/drawing/2014/main" id="{7E2E3CD0-3C73-8572-3CAE-C845B1758F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75116" y="2837583"/>
                  <a:ext cx="523140" cy="319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marL="495300" indent="-4953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9pPr>
                </a:lstStyle>
                <a:p>
                  <a:pPr marL="0" indent="0" eaLnBrk="1" hangingPunct="1">
                    <a:spcBef>
                      <a:spcPct val="20000"/>
                    </a:spcBef>
                  </a:pPr>
                  <a:r>
                    <a:rPr lang="cs-CZ" altLang="cs-CZ" sz="1200" b="1" u="none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s</a:t>
                  </a:r>
                  <a:r>
                    <a:rPr lang="cs-CZ" altLang="cs-CZ" sz="1200" b="1" u="none" baseline="-25000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2</a:t>
                  </a:r>
                  <a:endParaRPr lang="cs-CZ" altLang="cs-CZ" sz="1200" b="1" u="none" baseline="-25000" dirty="0">
                    <a:solidFill>
                      <a:srgbClr val="FF0000"/>
                    </a:solidFill>
                    <a:latin typeface="Symbol" panose="05050102010706020507" pitchFamily="18" charset="2"/>
                    <a:sym typeface="Symbol" pitchFamily="18" charset="2"/>
                  </a:endParaRPr>
                </a:p>
              </p:txBody>
            </p:sp>
            <p:cxnSp>
              <p:nvCxnSpPr>
                <p:cNvPr id="52" name="Přímá spojnice se šipkou 51">
                  <a:extLst>
                    <a:ext uri="{FF2B5EF4-FFF2-40B4-BE49-F238E27FC236}">
                      <a16:creationId xmlns:a16="http://schemas.microsoft.com/office/drawing/2014/main" id="{EB5F852D-D1BE-2B8A-8E79-CB5C9167DD54}"/>
                    </a:ext>
                  </a:extLst>
                </p:cNvPr>
                <p:cNvCxnSpPr/>
                <p:nvPr/>
              </p:nvCxnSpPr>
              <p:spPr>
                <a:xfrm>
                  <a:off x="7705682" y="3014744"/>
                  <a:ext cx="376137" cy="172095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">
                  <a:extLst>
                    <a:ext uri="{FF2B5EF4-FFF2-40B4-BE49-F238E27FC236}">
                      <a16:creationId xmlns:a16="http://schemas.microsoft.com/office/drawing/2014/main" id="{431FCEF5-0352-AABE-3BCE-9E574739D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63006" y="2771790"/>
                  <a:ext cx="472428" cy="3192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marL="495300" indent="-4953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9pPr>
                </a:lstStyle>
                <a:p>
                  <a:pPr marL="0" indent="0" eaLnBrk="1" hangingPunct="1">
                    <a:spcBef>
                      <a:spcPct val="20000"/>
                    </a:spcBef>
                  </a:pPr>
                  <a:r>
                    <a:rPr lang="cs-CZ" altLang="cs-CZ" sz="1200" b="1" u="none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s</a:t>
                  </a:r>
                  <a:r>
                    <a:rPr lang="cs-CZ" altLang="cs-CZ" sz="1200" b="1" u="none" baseline="-25000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1</a:t>
                  </a:r>
                  <a:endParaRPr lang="cs-CZ" altLang="cs-CZ" sz="1200" b="1" u="none" baseline="-25000" dirty="0">
                    <a:solidFill>
                      <a:srgbClr val="FF0000"/>
                    </a:solidFill>
                    <a:latin typeface="Symbol" panose="05050102010706020507" pitchFamily="18" charset="2"/>
                    <a:sym typeface="Symbol" pitchFamily="18" charset="2"/>
                  </a:endParaRPr>
                </a:p>
              </p:txBody>
            </p:sp>
          </p:grpSp>
          <p:grpSp>
            <p:nvGrpSpPr>
              <p:cNvPr id="40" name="Skupina 39">
                <a:extLst>
                  <a:ext uri="{FF2B5EF4-FFF2-40B4-BE49-F238E27FC236}">
                    <a16:creationId xmlns:a16="http://schemas.microsoft.com/office/drawing/2014/main" id="{576B72C7-ABA1-8D1F-4D01-EB10934A00C5}"/>
                  </a:ext>
                </a:extLst>
              </p:cNvPr>
              <p:cNvGrpSpPr/>
              <p:nvPr/>
            </p:nvGrpSpPr>
            <p:grpSpPr>
              <a:xfrm>
                <a:off x="7447219" y="2529982"/>
                <a:ext cx="1215263" cy="1004112"/>
                <a:chOff x="7436945" y="2591626"/>
                <a:chExt cx="1215263" cy="1004112"/>
              </a:xfrm>
            </p:grpSpPr>
            <p:grpSp>
              <p:nvGrpSpPr>
                <p:cNvPr id="41" name="Skupina 40">
                  <a:extLst>
                    <a:ext uri="{FF2B5EF4-FFF2-40B4-BE49-F238E27FC236}">
                      <a16:creationId xmlns:a16="http://schemas.microsoft.com/office/drawing/2014/main" id="{7F722B74-22B5-76B3-0CB3-42714A664C85}"/>
                    </a:ext>
                  </a:extLst>
                </p:cNvPr>
                <p:cNvGrpSpPr/>
                <p:nvPr/>
              </p:nvGrpSpPr>
              <p:grpSpPr>
                <a:xfrm>
                  <a:off x="7436945" y="2591626"/>
                  <a:ext cx="717558" cy="1004112"/>
                  <a:chOff x="6310579" y="2559469"/>
                  <a:chExt cx="717558" cy="1004112"/>
                </a:xfrm>
              </p:grpSpPr>
              <p:pic>
                <p:nvPicPr>
                  <p:cNvPr id="44" name="Obrázek 43">
                    <a:extLst>
                      <a:ext uri="{FF2B5EF4-FFF2-40B4-BE49-F238E27FC236}">
                        <a16:creationId xmlns:a16="http://schemas.microsoft.com/office/drawing/2014/main" id="{6DE6CF13-095E-1CD1-73B8-3744BD6D0E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253" t="7487" r="2204" b="2725"/>
                  <a:stretch/>
                </p:blipFill>
                <p:spPr>
                  <a:xfrm>
                    <a:off x="6669943" y="2852636"/>
                    <a:ext cx="358194" cy="344538"/>
                  </a:xfrm>
                  <a:prstGeom prst="rect">
                    <a:avLst/>
                  </a:prstGeom>
                </p:spPr>
              </p:pic>
              <p:cxnSp>
                <p:nvCxnSpPr>
                  <p:cNvPr id="45" name="Přímá spojnice se šipkou 44">
                    <a:extLst>
                      <a:ext uri="{FF2B5EF4-FFF2-40B4-BE49-F238E27FC236}">
                        <a16:creationId xmlns:a16="http://schemas.microsoft.com/office/drawing/2014/main" id="{D3B8151D-146C-8572-33C8-13666FAAA3F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470314" y="3079343"/>
                    <a:ext cx="296741" cy="271909"/>
                  </a:xfrm>
                  <a:prstGeom prst="straightConnector1">
                    <a:avLst/>
                  </a:prstGeom>
                  <a:ln w="38100">
                    <a:solidFill>
                      <a:srgbClr val="0000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Přímá spojnice se šipkou 45">
                    <a:extLst>
                      <a:ext uri="{FF2B5EF4-FFF2-40B4-BE49-F238E27FC236}">
                        <a16:creationId xmlns:a16="http://schemas.microsoft.com/office/drawing/2014/main" id="{4B394425-D741-BE98-980C-458BB9F61130}"/>
                      </a:ext>
                    </a:extLst>
                  </p:cNvPr>
                  <p:cNvCxnSpPr/>
                  <p:nvPr/>
                </p:nvCxnSpPr>
                <p:spPr>
                  <a:xfrm>
                    <a:off x="6776982" y="2581209"/>
                    <a:ext cx="59794" cy="365612"/>
                  </a:xfrm>
                  <a:prstGeom prst="straightConnector1">
                    <a:avLst/>
                  </a:prstGeom>
                  <a:ln w="38100">
                    <a:solidFill>
                      <a:srgbClr val="0000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Rectangle 5">
                    <a:extLst>
                      <a:ext uri="{FF2B5EF4-FFF2-40B4-BE49-F238E27FC236}">
                        <a16:creationId xmlns:a16="http://schemas.microsoft.com/office/drawing/2014/main" id="{A597AE44-D0B3-E8E5-BD43-3892AA72AF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423503" y="3244306"/>
                    <a:ext cx="440419" cy="3192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marL="495300" indent="-4953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9pPr>
                  </a:lstStyle>
                  <a:p>
                    <a:pPr marL="0" indent="0" eaLnBrk="1" hangingPunct="1">
                      <a:spcBef>
                        <a:spcPct val="20000"/>
                      </a:spcBef>
                    </a:pPr>
                    <a:r>
                      <a:rPr lang="cs-CZ" altLang="cs-CZ" sz="1200" b="1" u="none" dirty="0">
                        <a:solidFill>
                          <a:srgbClr val="0000FF"/>
                        </a:solidFill>
                        <a:latin typeface="Symbol" panose="05050102010706020507" pitchFamily="18" charset="2"/>
                      </a:rPr>
                      <a:t>j</a:t>
                    </a:r>
                    <a:r>
                      <a:rPr lang="cs-CZ" altLang="cs-CZ" sz="1200" b="1" u="none" baseline="-25000" dirty="0">
                        <a:solidFill>
                          <a:srgbClr val="0000FF"/>
                        </a:solidFill>
                        <a:latin typeface="Symbol" panose="05050102010706020507" pitchFamily="18" charset="2"/>
                      </a:rPr>
                      <a:t>2</a:t>
                    </a:r>
                    <a:endParaRPr lang="cs-CZ" altLang="cs-CZ" sz="1200" b="1" u="none" baseline="-25000" dirty="0">
                      <a:solidFill>
                        <a:srgbClr val="0000FF"/>
                      </a:solidFill>
                      <a:latin typeface="Symbol" panose="05050102010706020507" pitchFamily="18" charset="2"/>
                      <a:sym typeface="Symbol" pitchFamily="18" charset="2"/>
                    </a:endParaRPr>
                  </a:p>
                </p:txBody>
              </p:sp>
              <p:sp>
                <p:nvSpPr>
                  <p:cNvPr id="48" name="Rectangle 5">
                    <a:extLst>
                      <a:ext uri="{FF2B5EF4-FFF2-40B4-BE49-F238E27FC236}">
                        <a16:creationId xmlns:a16="http://schemas.microsoft.com/office/drawing/2014/main" id="{1FBC4957-94B0-4EB6-CE3B-1913D01761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10579" y="2559469"/>
                    <a:ext cx="489962" cy="3192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marL="495300" indent="-4953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600" u="sng">
                        <a:solidFill>
                          <a:srgbClr val="FF9933"/>
                        </a:solidFill>
                        <a:latin typeface="Arial" charset="0"/>
                      </a:defRPr>
                    </a:lvl9pPr>
                  </a:lstStyle>
                  <a:p>
                    <a:pPr marL="0" indent="0" eaLnBrk="1" hangingPunct="1">
                      <a:spcBef>
                        <a:spcPct val="20000"/>
                      </a:spcBef>
                    </a:pPr>
                    <a:r>
                      <a:rPr lang="cs-CZ" altLang="cs-CZ" sz="1200" b="1" u="none" dirty="0">
                        <a:solidFill>
                          <a:srgbClr val="0000FF"/>
                        </a:solidFill>
                        <a:latin typeface="Symbol" panose="05050102010706020507" pitchFamily="18" charset="2"/>
                      </a:rPr>
                      <a:t>j</a:t>
                    </a:r>
                    <a:r>
                      <a:rPr lang="cs-CZ" altLang="cs-CZ" sz="1200" b="1" u="none" baseline="-25000" dirty="0">
                        <a:solidFill>
                          <a:srgbClr val="0000FF"/>
                        </a:solidFill>
                        <a:latin typeface="Symbol" panose="05050102010706020507" pitchFamily="18" charset="2"/>
                      </a:rPr>
                      <a:t>3</a:t>
                    </a:r>
                    <a:endParaRPr lang="cs-CZ" altLang="cs-CZ" sz="1200" b="1" u="none" baseline="-25000" dirty="0">
                      <a:solidFill>
                        <a:srgbClr val="0000FF"/>
                      </a:solidFill>
                      <a:latin typeface="Symbol" panose="05050102010706020507" pitchFamily="18" charset="2"/>
                      <a:sym typeface="Symbol" pitchFamily="18" charset="2"/>
                    </a:endParaRPr>
                  </a:p>
                </p:txBody>
              </p:sp>
            </p:grpSp>
            <p:cxnSp>
              <p:nvCxnSpPr>
                <p:cNvPr id="42" name="Přímá spojnice se šipkou 41">
                  <a:extLst>
                    <a:ext uri="{FF2B5EF4-FFF2-40B4-BE49-F238E27FC236}">
                      <a16:creationId xmlns:a16="http://schemas.microsoft.com/office/drawing/2014/main" id="{E257419C-2312-06A8-82B4-E7B366F1C871}"/>
                    </a:ext>
                  </a:extLst>
                </p:cNvPr>
                <p:cNvCxnSpPr/>
                <p:nvPr/>
              </p:nvCxnSpPr>
              <p:spPr>
                <a:xfrm>
                  <a:off x="8062896" y="3084404"/>
                  <a:ext cx="387283" cy="158655"/>
                </a:xfrm>
                <a:prstGeom prst="straightConnector1">
                  <a:avLst/>
                </a:prstGeom>
                <a:ln w="38100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tangle 5">
                  <a:extLst>
                    <a:ext uri="{FF2B5EF4-FFF2-40B4-BE49-F238E27FC236}">
                      <a16:creationId xmlns:a16="http://schemas.microsoft.com/office/drawing/2014/main" id="{779E186D-8018-54D3-9981-7445EAC821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62852" y="2756279"/>
                  <a:ext cx="489356" cy="319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marL="495300" indent="-4953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600" u="sng">
                      <a:solidFill>
                        <a:srgbClr val="FF9933"/>
                      </a:solidFill>
                      <a:latin typeface="Arial" charset="0"/>
                    </a:defRPr>
                  </a:lvl9pPr>
                </a:lstStyle>
                <a:p>
                  <a:pPr marL="0" indent="0" eaLnBrk="1" hangingPunct="1">
                    <a:spcBef>
                      <a:spcPct val="20000"/>
                    </a:spcBef>
                  </a:pPr>
                  <a:r>
                    <a:rPr lang="cs-CZ" altLang="cs-CZ" sz="1200" b="1" u="none" dirty="0">
                      <a:solidFill>
                        <a:srgbClr val="0000FF"/>
                      </a:solidFill>
                      <a:latin typeface="Symbol" panose="05050102010706020507" pitchFamily="18" charset="2"/>
                    </a:rPr>
                    <a:t>j</a:t>
                  </a:r>
                  <a:r>
                    <a:rPr lang="cs-CZ" altLang="cs-CZ" sz="1200" b="1" u="none" baseline="-25000" dirty="0">
                      <a:solidFill>
                        <a:srgbClr val="0000FF"/>
                      </a:solidFill>
                      <a:latin typeface="Symbol" panose="05050102010706020507" pitchFamily="18" charset="2"/>
                    </a:rPr>
                    <a:t>1</a:t>
                  </a:r>
                  <a:endParaRPr lang="cs-CZ" altLang="cs-CZ" sz="1200" b="1" u="none" baseline="-25000" dirty="0">
                    <a:solidFill>
                      <a:srgbClr val="0000FF"/>
                    </a:solidFill>
                    <a:latin typeface="Symbol" panose="05050102010706020507" pitchFamily="18" charset="2"/>
                    <a:sym typeface="Symbol" pitchFamily="18" charset="2"/>
                  </a:endParaRPr>
                </a:p>
              </p:txBody>
            </p:sp>
          </p:grpSp>
        </p:grpSp>
      </p:grpSp>
      <p:grpSp>
        <p:nvGrpSpPr>
          <p:cNvPr id="84" name="Skupina 83">
            <a:extLst>
              <a:ext uri="{FF2B5EF4-FFF2-40B4-BE49-F238E27FC236}">
                <a16:creationId xmlns:a16="http://schemas.microsoft.com/office/drawing/2014/main" id="{25A18534-9455-FCDE-C862-4775787D7F51}"/>
              </a:ext>
            </a:extLst>
          </p:cNvPr>
          <p:cNvGrpSpPr/>
          <p:nvPr/>
        </p:nvGrpSpPr>
        <p:grpSpPr>
          <a:xfrm>
            <a:off x="1178859" y="1322861"/>
            <a:ext cx="3730679" cy="3171986"/>
            <a:chOff x="430291" y="1741251"/>
            <a:chExt cx="5182568" cy="4406445"/>
          </a:xfrm>
        </p:grpSpPr>
        <p:grpSp>
          <p:nvGrpSpPr>
            <p:cNvPr id="85" name="Skupina 84">
              <a:extLst>
                <a:ext uri="{FF2B5EF4-FFF2-40B4-BE49-F238E27FC236}">
                  <a16:creationId xmlns:a16="http://schemas.microsoft.com/office/drawing/2014/main" id="{53058195-07BF-3FE6-8BD4-0C8463594F5F}"/>
                </a:ext>
              </a:extLst>
            </p:cNvPr>
            <p:cNvGrpSpPr/>
            <p:nvPr/>
          </p:nvGrpSpPr>
          <p:grpSpPr>
            <a:xfrm>
              <a:off x="430291" y="1741251"/>
              <a:ext cx="5182568" cy="4173166"/>
              <a:chOff x="430291" y="1741251"/>
              <a:chExt cx="5182568" cy="4173166"/>
            </a:xfrm>
          </p:grpSpPr>
          <p:pic>
            <p:nvPicPr>
              <p:cNvPr id="104" name="Obrázek 103">
                <a:extLst>
                  <a:ext uri="{FF2B5EF4-FFF2-40B4-BE49-F238E27FC236}">
                    <a16:creationId xmlns:a16="http://schemas.microsoft.com/office/drawing/2014/main" id="{3766C2BE-9DF1-1FF5-2E31-E47672E10F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41" t="3981" r="2708" b="1843"/>
              <a:stretch/>
            </p:blipFill>
            <p:spPr>
              <a:xfrm>
                <a:off x="521567" y="1741251"/>
                <a:ext cx="5091292" cy="4173166"/>
              </a:xfrm>
              <a:prstGeom prst="rect">
                <a:avLst/>
              </a:prstGeom>
            </p:spPr>
          </p:pic>
          <p:sp>
            <p:nvSpPr>
              <p:cNvPr id="105" name="Textové pole 2">
                <a:extLst>
                  <a:ext uri="{FF2B5EF4-FFF2-40B4-BE49-F238E27FC236}">
                    <a16:creationId xmlns:a16="http://schemas.microsoft.com/office/drawing/2014/main" id="{BF13B766-45F0-7341-8CCC-B98DDA0F09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0291" y="5004249"/>
                <a:ext cx="400094" cy="3707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1800" dirty="0">
                    <a:ea typeface="Calibri"/>
                    <a:cs typeface="Arial" panose="020B0604020202020204" pitchFamily="34" charset="0"/>
                  </a:rPr>
                  <a:t>A</a:t>
                </a:r>
              </a:p>
            </p:txBody>
          </p:sp>
          <p:cxnSp>
            <p:nvCxnSpPr>
              <p:cNvPr id="106" name="Přímá spojnice se šipkou 105">
                <a:extLst>
                  <a:ext uri="{FF2B5EF4-FFF2-40B4-BE49-F238E27FC236}">
                    <a16:creationId xmlns:a16="http://schemas.microsoft.com/office/drawing/2014/main" id="{3A358DD9-11FB-15B2-4C72-44EC6CF54F4A}"/>
                  </a:ext>
                </a:extLst>
              </p:cNvPr>
              <p:cNvCxnSpPr/>
              <p:nvPr/>
            </p:nvCxnSpPr>
            <p:spPr>
              <a:xfrm flipH="1">
                <a:off x="721614" y="4278730"/>
                <a:ext cx="630534" cy="84058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ové pole 2">
                <a:extLst>
                  <a:ext uri="{FF2B5EF4-FFF2-40B4-BE49-F238E27FC236}">
                    <a16:creationId xmlns:a16="http://schemas.microsoft.com/office/drawing/2014/main" id="{7B2A8B41-CFA7-B9E0-D232-D6AF13CC1D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2100" y="5305944"/>
                <a:ext cx="400094" cy="3707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1800" dirty="0">
                    <a:ea typeface="Calibri"/>
                    <a:cs typeface="Arial" panose="020B0604020202020204" pitchFamily="34" charset="0"/>
                  </a:rPr>
                  <a:t>B</a:t>
                </a:r>
              </a:p>
            </p:txBody>
          </p:sp>
          <p:cxnSp>
            <p:nvCxnSpPr>
              <p:cNvPr id="108" name="Přímá spojnice se šipkou 107">
                <a:extLst>
                  <a:ext uri="{FF2B5EF4-FFF2-40B4-BE49-F238E27FC236}">
                    <a16:creationId xmlns:a16="http://schemas.microsoft.com/office/drawing/2014/main" id="{34D0ED8B-C6E1-5C32-60EA-FA5E2C8D9047}"/>
                  </a:ext>
                </a:extLst>
              </p:cNvPr>
              <p:cNvCxnSpPr/>
              <p:nvPr/>
            </p:nvCxnSpPr>
            <p:spPr>
              <a:xfrm flipH="1">
                <a:off x="1427715" y="4830616"/>
                <a:ext cx="505842" cy="57740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ové pole 2">
                <a:extLst>
                  <a:ext uri="{FF2B5EF4-FFF2-40B4-BE49-F238E27FC236}">
                    <a16:creationId xmlns:a16="http://schemas.microsoft.com/office/drawing/2014/main" id="{F5B5B68B-B0D5-2857-037F-B90DB787D9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27002" y="5480567"/>
                <a:ext cx="400094" cy="3707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1800" dirty="0">
                    <a:ea typeface="Calibri"/>
                    <a:cs typeface="Arial" panose="020B0604020202020204" pitchFamily="34" charset="0"/>
                  </a:rPr>
                  <a:t>C</a:t>
                </a:r>
              </a:p>
            </p:txBody>
          </p:sp>
          <p:cxnSp>
            <p:nvCxnSpPr>
              <p:cNvPr id="110" name="Přímá spojnice se šipkou 109">
                <a:extLst>
                  <a:ext uri="{FF2B5EF4-FFF2-40B4-BE49-F238E27FC236}">
                    <a16:creationId xmlns:a16="http://schemas.microsoft.com/office/drawing/2014/main" id="{385D49B0-387E-CF0E-CB1C-B2C134C5844F}"/>
                  </a:ext>
                </a:extLst>
              </p:cNvPr>
              <p:cNvCxnSpPr/>
              <p:nvPr/>
            </p:nvCxnSpPr>
            <p:spPr>
              <a:xfrm flipH="1">
                <a:off x="2400635" y="5247352"/>
                <a:ext cx="252922" cy="313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Skupina 85">
              <a:extLst>
                <a:ext uri="{FF2B5EF4-FFF2-40B4-BE49-F238E27FC236}">
                  <a16:creationId xmlns:a16="http://schemas.microsoft.com/office/drawing/2014/main" id="{D190567F-A5BC-3DF0-A9CE-C6FFC09F745F}"/>
                </a:ext>
              </a:extLst>
            </p:cNvPr>
            <p:cNvGrpSpPr/>
            <p:nvPr/>
          </p:nvGrpSpPr>
          <p:grpSpPr>
            <a:xfrm>
              <a:off x="944964" y="2438797"/>
              <a:ext cx="4135409" cy="3708899"/>
              <a:chOff x="416510" y="2662760"/>
              <a:chExt cx="4135409" cy="3708899"/>
            </a:xfrm>
          </p:grpSpPr>
          <p:sp>
            <p:nvSpPr>
              <p:cNvPr id="96" name="Textové pole 2">
                <a:extLst>
                  <a:ext uri="{FF2B5EF4-FFF2-40B4-BE49-F238E27FC236}">
                    <a16:creationId xmlns:a16="http://schemas.microsoft.com/office/drawing/2014/main" id="{CE4974C2-3C70-C437-DEC6-77CC6F43FF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51730" y="2662760"/>
                <a:ext cx="800189" cy="260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1050" b="1" dirty="0">
                    <a:ea typeface="Calibri"/>
                    <a:cs typeface="Times New Roman"/>
                  </a:rPr>
                  <a:t>Tažník</a:t>
                </a:r>
                <a:endParaRPr lang="cs-CZ" sz="1050" dirty="0">
                  <a:ea typeface="Calibri"/>
                  <a:cs typeface="Times New Roman"/>
                </a:endParaRPr>
              </a:p>
            </p:txBody>
          </p:sp>
          <p:cxnSp>
            <p:nvCxnSpPr>
              <p:cNvPr id="97" name="Přímá spojnice se šipkou 96">
                <a:extLst>
                  <a:ext uri="{FF2B5EF4-FFF2-40B4-BE49-F238E27FC236}">
                    <a16:creationId xmlns:a16="http://schemas.microsoft.com/office/drawing/2014/main" id="{6822047E-1BAF-2106-87D5-589198A9865C}"/>
                  </a:ext>
                </a:extLst>
              </p:cNvPr>
              <p:cNvCxnSpPr/>
              <p:nvPr/>
            </p:nvCxnSpPr>
            <p:spPr>
              <a:xfrm flipV="1">
                <a:off x="3481911" y="2923361"/>
                <a:ext cx="363242" cy="393281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ové pole 2">
                <a:extLst>
                  <a:ext uri="{FF2B5EF4-FFF2-40B4-BE49-F238E27FC236}">
                    <a16:creationId xmlns:a16="http://schemas.microsoft.com/office/drawing/2014/main" id="{700900A9-C83B-1F86-55DC-25091F85F7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63438" y="6111058"/>
                <a:ext cx="969249" cy="260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1050" b="1" dirty="0">
                    <a:ea typeface="Calibri"/>
                    <a:cs typeface="Times New Roman"/>
                  </a:rPr>
                  <a:t>Tažnice</a:t>
                </a:r>
                <a:endParaRPr lang="cs-CZ" sz="1050" dirty="0">
                  <a:ea typeface="Calibri"/>
                  <a:cs typeface="Times New Roman"/>
                </a:endParaRPr>
              </a:p>
            </p:txBody>
          </p:sp>
          <p:cxnSp>
            <p:nvCxnSpPr>
              <p:cNvPr id="99" name="Přímá spojnice se šipkou 98">
                <a:extLst>
                  <a:ext uri="{FF2B5EF4-FFF2-40B4-BE49-F238E27FC236}">
                    <a16:creationId xmlns:a16="http://schemas.microsoft.com/office/drawing/2014/main" id="{A5B8E09B-CE11-C699-CD6A-87AA1FCA1C8E}"/>
                  </a:ext>
                </a:extLst>
              </p:cNvPr>
              <p:cNvCxnSpPr/>
              <p:nvPr/>
            </p:nvCxnSpPr>
            <p:spPr>
              <a:xfrm flipH="1">
                <a:off x="3608280" y="5660794"/>
                <a:ext cx="360206" cy="47758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ové pole 2">
                <a:extLst>
                  <a:ext uri="{FF2B5EF4-FFF2-40B4-BE49-F238E27FC236}">
                    <a16:creationId xmlns:a16="http://schemas.microsoft.com/office/drawing/2014/main" id="{1750BE10-612E-0F9D-B461-A95F730942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6510" y="2752863"/>
                <a:ext cx="1182038" cy="260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1050" b="1" dirty="0">
                    <a:ea typeface="Calibri"/>
                    <a:cs typeface="Times New Roman"/>
                  </a:rPr>
                  <a:t>Přidržovač</a:t>
                </a:r>
                <a:endParaRPr lang="cs-CZ" sz="1050" dirty="0">
                  <a:ea typeface="Calibri"/>
                  <a:cs typeface="Times New Roman"/>
                </a:endParaRPr>
              </a:p>
            </p:txBody>
          </p:sp>
          <p:cxnSp>
            <p:nvCxnSpPr>
              <p:cNvPr id="101" name="Přímá spojnice se šipkou 100">
                <a:extLst>
                  <a:ext uri="{FF2B5EF4-FFF2-40B4-BE49-F238E27FC236}">
                    <a16:creationId xmlns:a16="http://schemas.microsoft.com/office/drawing/2014/main" id="{B04D443A-9EBD-4B13-B850-81A0F88509B7}"/>
                  </a:ext>
                </a:extLst>
              </p:cNvPr>
              <p:cNvCxnSpPr/>
              <p:nvPr/>
            </p:nvCxnSpPr>
            <p:spPr>
              <a:xfrm flipH="1" flipV="1">
                <a:off x="1213080" y="3039322"/>
                <a:ext cx="200575" cy="50295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ové pole 2">
                <a:extLst>
                  <a:ext uri="{FF2B5EF4-FFF2-40B4-BE49-F238E27FC236}">
                    <a16:creationId xmlns:a16="http://schemas.microsoft.com/office/drawing/2014/main" id="{629FE78D-04F7-B049-D345-6354DC888C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30087" y="5945007"/>
                <a:ext cx="800189" cy="260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1050" b="1" dirty="0">
                    <a:ea typeface="Calibri"/>
                    <a:cs typeface="Times New Roman"/>
                  </a:rPr>
                  <a:t>Plech</a:t>
                </a:r>
                <a:endParaRPr lang="cs-CZ" sz="1050" dirty="0">
                  <a:ea typeface="Calibri"/>
                  <a:cs typeface="Times New Roman"/>
                </a:endParaRPr>
              </a:p>
            </p:txBody>
          </p:sp>
          <p:cxnSp>
            <p:nvCxnSpPr>
              <p:cNvPr id="103" name="Přímá spojnice se šipkou 102">
                <a:extLst>
                  <a:ext uri="{FF2B5EF4-FFF2-40B4-BE49-F238E27FC236}">
                    <a16:creationId xmlns:a16="http://schemas.microsoft.com/office/drawing/2014/main" id="{9B38144B-4B41-C467-4188-9A6A3EFA7B9D}"/>
                  </a:ext>
                </a:extLst>
              </p:cNvPr>
              <p:cNvCxnSpPr/>
              <p:nvPr/>
            </p:nvCxnSpPr>
            <p:spPr>
              <a:xfrm flipH="1">
                <a:off x="2785354" y="5615538"/>
                <a:ext cx="90794" cy="34069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Skupina 86">
              <a:extLst>
                <a:ext uri="{FF2B5EF4-FFF2-40B4-BE49-F238E27FC236}">
                  <a16:creationId xmlns:a16="http://schemas.microsoft.com/office/drawing/2014/main" id="{235A59AF-6114-70FC-9814-CDDD4DC972F6}"/>
                </a:ext>
              </a:extLst>
            </p:cNvPr>
            <p:cNvGrpSpPr/>
            <p:nvPr/>
          </p:nvGrpSpPr>
          <p:grpSpPr>
            <a:xfrm rot="304433">
              <a:off x="2024956" y="2834340"/>
              <a:ext cx="1059061" cy="576992"/>
              <a:chOff x="423929" y="2140209"/>
              <a:chExt cx="1059061" cy="576992"/>
            </a:xfrm>
          </p:grpSpPr>
          <p:sp>
            <p:nvSpPr>
              <p:cNvPr id="94" name="Rectangle 5">
                <a:extLst>
                  <a:ext uri="{FF2B5EF4-FFF2-40B4-BE49-F238E27FC236}">
                    <a16:creationId xmlns:a16="http://schemas.microsoft.com/office/drawing/2014/main" id="{0A18AEEC-681E-0104-4862-3DC3849B9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929" y="2140209"/>
                <a:ext cx="1059061" cy="465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495300" indent="-4953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1pPr>
                <a:lvl2pPr marL="742950" indent="-28575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9pPr>
              </a:lstStyle>
              <a:p>
                <a:pPr marL="0" indent="0" eaLnBrk="1" hangingPunct="1">
                  <a:spcBef>
                    <a:spcPct val="20000"/>
                  </a:spcBef>
                </a:pPr>
                <a:r>
                  <a:rPr lang="cs-CZ" altLang="cs-CZ" sz="1800" b="1" u="none" dirty="0" err="1">
                    <a:solidFill>
                      <a:srgbClr val="FF0000"/>
                    </a:solidFill>
                    <a:latin typeface="+mn-lt"/>
                    <a:sym typeface="Symbol" pitchFamily="18" charset="2"/>
                  </a:rPr>
                  <a:t>F</a:t>
                </a:r>
                <a:r>
                  <a:rPr lang="cs-CZ" altLang="cs-CZ" sz="1800" b="1" u="none" baseline="-25000" dirty="0" err="1">
                    <a:solidFill>
                      <a:srgbClr val="FF0000"/>
                    </a:solidFill>
                    <a:latin typeface="+mn-lt"/>
                    <a:sym typeface="Symbol" pitchFamily="18" charset="2"/>
                  </a:rPr>
                  <a:t>tažná</a:t>
                </a:r>
                <a:endParaRPr lang="cs-CZ" altLang="cs-CZ" sz="1800" b="1" u="none" baseline="-25000" dirty="0">
                  <a:solidFill>
                    <a:srgbClr val="FF0000"/>
                  </a:solidFill>
                  <a:latin typeface="+mn-lt"/>
                  <a:sym typeface="Symbol" pitchFamily="18" charset="2"/>
                </a:endParaRPr>
              </a:p>
            </p:txBody>
          </p:sp>
          <p:cxnSp>
            <p:nvCxnSpPr>
              <p:cNvPr id="95" name="Přímá spojnice se šipkou 94">
                <a:extLst>
                  <a:ext uri="{FF2B5EF4-FFF2-40B4-BE49-F238E27FC236}">
                    <a16:creationId xmlns:a16="http://schemas.microsoft.com/office/drawing/2014/main" id="{607AF2C8-4FCB-AC30-5EEE-DA943F367467}"/>
                  </a:ext>
                </a:extLst>
              </p:cNvPr>
              <p:cNvCxnSpPr/>
              <p:nvPr/>
            </p:nvCxnSpPr>
            <p:spPr>
              <a:xfrm>
                <a:off x="1421202" y="2140939"/>
                <a:ext cx="0" cy="57626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Skupina 87">
              <a:extLst>
                <a:ext uri="{FF2B5EF4-FFF2-40B4-BE49-F238E27FC236}">
                  <a16:creationId xmlns:a16="http://schemas.microsoft.com/office/drawing/2014/main" id="{AFEF17A3-1A43-ED7C-562D-21004615354C}"/>
                </a:ext>
              </a:extLst>
            </p:cNvPr>
            <p:cNvGrpSpPr/>
            <p:nvPr/>
          </p:nvGrpSpPr>
          <p:grpSpPr>
            <a:xfrm rot="503792">
              <a:off x="1026243" y="2966430"/>
              <a:ext cx="585575" cy="583421"/>
              <a:chOff x="86199" y="2042804"/>
              <a:chExt cx="585575" cy="583421"/>
            </a:xfrm>
          </p:grpSpPr>
          <p:sp>
            <p:nvSpPr>
              <p:cNvPr id="92" name="Rectangle 5">
                <a:extLst>
                  <a:ext uri="{FF2B5EF4-FFF2-40B4-BE49-F238E27FC236}">
                    <a16:creationId xmlns:a16="http://schemas.microsoft.com/office/drawing/2014/main" id="{4488A883-EFC9-6D42-02CE-2B535E003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99" y="2042804"/>
                <a:ext cx="585575" cy="465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495300" indent="-4953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1pPr>
                <a:lvl2pPr marL="742950" indent="-28575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9pPr>
              </a:lstStyle>
              <a:p>
                <a:pPr marL="0" indent="0" eaLnBrk="1" hangingPunct="1">
                  <a:spcBef>
                    <a:spcPct val="20000"/>
                  </a:spcBef>
                </a:pPr>
                <a:r>
                  <a:rPr lang="cs-CZ" altLang="cs-CZ" sz="1800" b="1" u="none" dirty="0">
                    <a:solidFill>
                      <a:srgbClr val="0000FF"/>
                    </a:solidFill>
                    <a:latin typeface="+mn-lt"/>
                    <a:sym typeface="Symbol" pitchFamily="18" charset="2"/>
                  </a:rPr>
                  <a:t>F</a:t>
                </a:r>
                <a:r>
                  <a:rPr lang="cs-CZ" altLang="cs-CZ" sz="1800" b="1" u="none" baseline="-25000" dirty="0">
                    <a:solidFill>
                      <a:srgbClr val="0000FF"/>
                    </a:solidFill>
                    <a:latin typeface="+mn-lt"/>
                    <a:sym typeface="Symbol" pitchFamily="18" charset="2"/>
                  </a:rPr>
                  <a:t>p</a:t>
                </a:r>
              </a:p>
            </p:txBody>
          </p:sp>
          <p:cxnSp>
            <p:nvCxnSpPr>
              <p:cNvPr id="93" name="Přímá spojnice se šipkou 92">
                <a:extLst>
                  <a:ext uri="{FF2B5EF4-FFF2-40B4-BE49-F238E27FC236}">
                    <a16:creationId xmlns:a16="http://schemas.microsoft.com/office/drawing/2014/main" id="{07A17EA3-52C3-58A6-EC01-189A55C3865E}"/>
                  </a:ext>
                </a:extLst>
              </p:cNvPr>
              <p:cNvCxnSpPr/>
              <p:nvPr/>
            </p:nvCxnSpPr>
            <p:spPr>
              <a:xfrm>
                <a:off x="647919" y="2049963"/>
                <a:ext cx="0" cy="576262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Skupina 88">
              <a:extLst>
                <a:ext uri="{FF2B5EF4-FFF2-40B4-BE49-F238E27FC236}">
                  <a16:creationId xmlns:a16="http://schemas.microsoft.com/office/drawing/2014/main" id="{ED72F190-910F-93A6-B43F-EECCC7F4AFC3}"/>
                </a:ext>
              </a:extLst>
            </p:cNvPr>
            <p:cNvGrpSpPr/>
            <p:nvPr/>
          </p:nvGrpSpPr>
          <p:grpSpPr>
            <a:xfrm rot="503792">
              <a:off x="4483004" y="3671266"/>
              <a:ext cx="657604" cy="583424"/>
              <a:chOff x="114552" y="2042801"/>
              <a:chExt cx="657604" cy="583424"/>
            </a:xfrm>
          </p:grpSpPr>
          <p:sp>
            <p:nvSpPr>
              <p:cNvPr id="90" name="Rectangle 5">
                <a:extLst>
                  <a:ext uri="{FF2B5EF4-FFF2-40B4-BE49-F238E27FC236}">
                    <a16:creationId xmlns:a16="http://schemas.microsoft.com/office/drawing/2014/main" id="{B9871F3A-CFB6-6FED-FB15-AF1C7513CC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52" y="2042801"/>
                <a:ext cx="657604" cy="465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495300" indent="-4953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1pPr>
                <a:lvl2pPr marL="742950" indent="-28575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9pPr>
              </a:lstStyle>
              <a:p>
                <a:pPr marL="0" indent="0" eaLnBrk="1" hangingPunct="1">
                  <a:spcBef>
                    <a:spcPct val="20000"/>
                  </a:spcBef>
                </a:pPr>
                <a:r>
                  <a:rPr lang="cs-CZ" altLang="cs-CZ" sz="1800" b="1" u="none" dirty="0">
                    <a:solidFill>
                      <a:srgbClr val="0000FF"/>
                    </a:solidFill>
                    <a:latin typeface="+mn-lt"/>
                    <a:sym typeface="Symbol" pitchFamily="18" charset="2"/>
                  </a:rPr>
                  <a:t>F</a:t>
                </a:r>
                <a:r>
                  <a:rPr lang="cs-CZ" altLang="cs-CZ" sz="1800" b="1" u="none" baseline="-25000" dirty="0">
                    <a:solidFill>
                      <a:srgbClr val="0000FF"/>
                    </a:solidFill>
                    <a:latin typeface="+mn-lt"/>
                    <a:sym typeface="Symbol" pitchFamily="18" charset="2"/>
                  </a:rPr>
                  <a:t>p</a:t>
                </a:r>
              </a:p>
            </p:txBody>
          </p:sp>
          <p:cxnSp>
            <p:nvCxnSpPr>
              <p:cNvPr id="91" name="Přímá spojnice se šipkou 90">
                <a:extLst>
                  <a:ext uri="{FF2B5EF4-FFF2-40B4-BE49-F238E27FC236}">
                    <a16:creationId xmlns:a16="http://schemas.microsoft.com/office/drawing/2014/main" id="{FFAAF404-5D2A-509C-BADC-6561BB8F4DC8}"/>
                  </a:ext>
                </a:extLst>
              </p:cNvPr>
              <p:cNvCxnSpPr/>
              <p:nvPr/>
            </p:nvCxnSpPr>
            <p:spPr>
              <a:xfrm>
                <a:off x="647919" y="2049963"/>
                <a:ext cx="0" cy="576262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8204394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Příčiny zvlnění výlisku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B4A19B5B-BAFB-21EF-6CFD-F894CD0D9010}"/>
              </a:ext>
            </a:extLst>
          </p:cNvPr>
          <p:cNvGrpSpPr/>
          <p:nvPr/>
        </p:nvGrpSpPr>
        <p:grpSpPr>
          <a:xfrm>
            <a:off x="1178859" y="1322861"/>
            <a:ext cx="3730679" cy="3171986"/>
            <a:chOff x="430291" y="1741251"/>
            <a:chExt cx="5182568" cy="4406445"/>
          </a:xfrm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76BCEB9B-5DE2-4853-94EF-2EF97032BEBA}"/>
                </a:ext>
              </a:extLst>
            </p:cNvPr>
            <p:cNvGrpSpPr/>
            <p:nvPr/>
          </p:nvGrpSpPr>
          <p:grpSpPr>
            <a:xfrm>
              <a:off x="430291" y="1741251"/>
              <a:ext cx="5182568" cy="4173166"/>
              <a:chOff x="430291" y="1741251"/>
              <a:chExt cx="5182568" cy="4173166"/>
            </a:xfrm>
          </p:grpSpPr>
          <p:pic>
            <p:nvPicPr>
              <p:cNvPr id="27" name="Obrázek 26">
                <a:extLst>
                  <a:ext uri="{FF2B5EF4-FFF2-40B4-BE49-F238E27FC236}">
                    <a16:creationId xmlns:a16="http://schemas.microsoft.com/office/drawing/2014/main" id="{6EE58444-7DDA-09B9-DB89-353E2722B0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41" t="3981" r="2708" b="1843"/>
              <a:stretch/>
            </p:blipFill>
            <p:spPr>
              <a:xfrm>
                <a:off x="521567" y="1741251"/>
                <a:ext cx="5091292" cy="4173166"/>
              </a:xfrm>
              <a:prstGeom prst="rect">
                <a:avLst/>
              </a:prstGeom>
            </p:spPr>
          </p:pic>
          <p:sp>
            <p:nvSpPr>
              <p:cNvPr id="28" name="Textové pole 2">
                <a:extLst>
                  <a:ext uri="{FF2B5EF4-FFF2-40B4-BE49-F238E27FC236}">
                    <a16:creationId xmlns:a16="http://schemas.microsoft.com/office/drawing/2014/main" id="{846DF398-F8B4-C585-17BC-F59DF4358F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0291" y="5004249"/>
                <a:ext cx="400094" cy="3707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1800" dirty="0">
                    <a:ea typeface="Calibri"/>
                    <a:cs typeface="Arial" panose="020B0604020202020204" pitchFamily="34" charset="0"/>
                  </a:rPr>
                  <a:t>A</a:t>
                </a:r>
              </a:p>
            </p:txBody>
          </p:sp>
          <p:cxnSp>
            <p:nvCxnSpPr>
              <p:cNvPr id="29" name="Přímá spojnice se šipkou 28">
                <a:extLst>
                  <a:ext uri="{FF2B5EF4-FFF2-40B4-BE49-F238E27FC236}">
                    <a16:creationId xmlns:a16="http://schemas.microsoft.com/office/drawing/2014/main" id="{F36F6B0E-D75B-372E-612F-A2561085AA22}"/>
                  </a:ext>
                </a:extLst>
              </p:cNvPr>
              <p:cNvCxnSpPr/>
              <p:nvPr/>
            </p:nvCxnSpPr>
            <p:spPr>
              <a:xfrm flipH="1">
                <a:off x="721614" y="4278730"/>
                <a:ext cx="630534" cy="84058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ové pole 2">
                <a:extLst>
                  <a:ext uri="{FF2B5EF4-FFF2-40B4-BE49-F238E27FC236}">
                    <a16:creationId xmlns:a16="http://schemas.microsoft.com/office/drawing/2014/main" id="{9F019CE4-0C8C-07B3-63CE-AE072312D6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2100" y="5305944"/>
                <a:ext cx="400094" cy="3707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1800" dirty="0">
                    <a:ea typeface="Calibri"/>
                    <a:cs typeface="Arial" panose="020B0604020202020204" pitchFamily="34" charset="0"/>
                  </a:rPr>
                  <a:t>B</a:t>
                </a:r>
              </a:p>
            </p:txBody>
          </p:sp>
          <p:cxnSp>
            <p:nvCxnSpPr>
              <p:cNvPr id="31" name="Přímá spojnice se šipkou 30">
                <a:extLst>
                  <a:ext uri="{FF2B5EF4-FFF2-40B4-BE49-F238E27FC236}">
                    <a16:creationId xmlns:a16="http://schemas.microsoft.com/office/drawing/2014/main" id="{51E841B1-4AFF-5C9C-80FB-7BB430FEB917}"/>
                  </a:ext>
                </a:extLst>
              </p:cNvPr>
              <p:cNvCxnSpPr/>
              <p:nvPr/>
            </p:nvCxnSpPr>
            <p:spPr>
              <a:xfrm flipH="1">
                <a:off x="1427715" y="4830616"/>
                <a:ext cx="505842" cy="57740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ové pole 2">
                <a:extLst>
                  <a:ext uri="{FF2B5EF4-FFF2-40B4-BE49-F238E27FC236}">
                    <a16:creationId xmlns:a16="http://schemas.microsoft.com/office/drawing/2014/main" id="{8D075F01-9176-57C5-4CA7-262F96D7C9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27002" y="5480567"/>
                <a:ext cx="400094" cy="3707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1800" dirty="0">
                    <a:ea typeface="Calibri"/>
                    <a:cs typeface="Arial" panose="020B0604020202020204" pitchFamily="34" charset="0"/>
                  </a:rPr>
                  <a:t>C</a:t>
                </a:r>
              </a:p>
            </p:txBody>
          </p:sp>
          <p:cxnSp>
            <p:nvCxnSpPr>
              <p:cNvPr id="33" name="Přímá spojnice se šipkou 32">
                <a:extLst>
                  <a:ext uri="{FF2B5EF4-FFF2-40B4-BE49-F238E27FC236}">
                    <a16:creationId xmlns:a16="http://schemas.microsoft.com/office/drawing/2014/main" id="{E3228DB5-BD0B-18EA-1540-5032B4BCFE7C}"/>
                  </a:ext>
                </a:extLst>
              </p:cNvPr>
              <p:cNvCxnSpPr/>
              <p:nvPr/>
            </p:nvCxnSpPr>
            <p:spPr>
              <a:xfrm flipH="1">
                <a:off x="2400635" y="5247352"/>
                <a:ext cx="252922" cy="313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FC8DA336-C12F-6DA1-B89A-527813FAC785}"/>
                </a:ext>
              </a:extLst>
            </p:cNvPr>
            <p:cNvGrpSpPr/>
            <p:nvPr/>
          </p:nvGrpSpPr>
          <p:grpSpPr>
            <a:xfrm>
              <a:off x="944964" y="2438797"/>
              <a:ext cx="4135409" cy="3708899"/>
              <a:chOff x="416510" y="2662760"/>
              <a:chExt cx="4135409" cy="3708899"/>
            </a:xfrm>
          </p:grpSpPr>
          <p:sp>
            <p:nvSpPr>
              <p:cNvPr id="19" name="Textové pole 2">
                <a:extLst>
                  <a:ext uri="{FF2B5EF4-FFF2-40B4-BE49-F238E27FC236}">
                    <a16:creationId xmlns:a16="http://schemas.microsoft.com/office/drawing/2014/main" id="{ED1760FA-3B36-FF80-CC6F-B9D67861C6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51730" y="2662760"/>
                <a:ext cx="800189" cy="260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1050" b="1" dirty="0">
                    <a:ea typeface="Calibri"/>
                    <a:cs typeface="Times New Roman"/>
                  </a:rPr>
                  <a:t>Tažník</a:t>
                </a:r>
                <a:endParaRPr lang="cs-CZ" sz="1050" dirty="0">
                  <a:ea typeface="Calibri"/>
                  <a:cs typeface="Times New Roman"/>
                </a:endParaRPr>
              </a:p>
            </p:txBody>
          </p:sp>
          <p:cxnSp>
            <p:nvCxnSpPr>
              <p:cNvPr id="20" name="Přímá spojnice se šipkou 19">
                <a:extLst>
                  <a:ext uri="{FF2B5EF4-FFF2-40B4-BE49-F238E27FC236}">
                    <a16:creationId xmlns:a16="http://schemas.microsoft.com/office/drawing/2014/main" id="{A67F1AF6-D337-2AB3-836D-650CE39A6766}"/>
                  </a:ext>
                </a:extLst>
              </p:cNvPr>
              <p:cNvCxnSpPr/>
              <p:nvPr/>
            </p:nvCxnSpPr>
            <p:spPr>
              <a:xfrm flipV="1">
                <a:off x="3481911" y="2923361"/>
                <a:ext cx="363242" cy="393281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ové pole 2">
                <a:extLst>
                  <a:ext uri="{FF2B5EF4-FFF2-40B4-BE49-F238E27FC236}">
                    <a16:creationId xmlns:a16="http://schemas.microsoft.com/office/drawing/2014/main" id="{4CB8B94E-AEE5-06D2-1289-0AC6399DAD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63438" y="6111058"/>
                <a:ext cx="969249" cy="260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1050" b="1" dirty="0">
                    <a:ea typeface="Calibri"/>
                    <a:cs typeface="Times New Roman"/>
                  </a:rPr>
                  <a:t>Tažnice</a:t>
                </a:r>
                <a:endParaRPr lang="cs-CZ" sz="1050" dirty="0">
                  <a:ea typeface="Calibri"/>
                  <a:cs typeface="Times New Roman"/>
                </a:endParaRPr>
              </a:p>
            </p:txBody>
          </p:sp>
          <p:cxnSp>
            <p:nvCxnSpPr>
              <p:cNvPr id="22" name="Přímá spojnice se šipkou 21">
                <a:extLst>
                  <a:ext uri="{FF2B5EF4-FFF2-40B4-BE49-F238E27FC236}">
                    <a16:creationId xmlns:a16="http://schemas.microsoft.com/office/drawing/2014/main" id="{B13F2E29-FD50-1121-B751-B9E18F7E5060}"/>
                  </a:ext>
                </a:extLst>
              </p:cNvPr>
              <p:cNvCxnSpPr/>
              <p:nvPr/>
            </p:nvCxnSpPr>
            <p:spPr>
              <a:xfrm flipH="1">
                <a:off x="3608280" y="5660794"/>
                <a:ext cx="360206" cy="47758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ové pole 2">
                <a:extLst>
                  <a:ext uri="{FF2B5EF4-FFF2-40B4-BE49-F238E27FC236}">
                    <a16:creationId xmlns:a16="http://schemas.microsoft.com/office/drawing/2014/main" id="{6D5AB0B7-C3E7-357F-DFBD-FA67CEB355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6510" y="2752863"/>
                <a:ext cx="1182038" cy="260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1050" b="1" dirty="0">
                    <a:ea typeface="Calibri"/>
                    <a:cs typeface="Times New Roman"/>
                  </a:rPr>
                  <a:t>Přidržovač</a:t>
                </a:r>
                <a:endParaRPr lang="cs-CZ" sz="1050" dirty="0">
                  <a:ea typeface="Calibri"/>
                  <a:cs typeface="Times New Roman"/>
                </a:endParaRPr>
              </a:p>
            </p:txBody>
          </p:sp>
          <p:cxnSp>
            <p:nvCxnSpPr>
              <p:cNvPr id="24" name="Přímá spojnice se šipkou 23">
                <a:extLst>
                  <a:ext uri="{FF2B5EF4-FFF2-40B4-BE49-F238E27FC236}">
                    <a16:creationId xmlns:a16="http://schemas.microsoft.com/office/drawing/2014/main" id="{80FAF784-4D2F-EE3F-6CDB-2E87AC24BF2F}"/>
                  </a:ext>
                </a:extLst>
              </p:cNvPr>
              <p:cNvCxnSpPr/>
              <p:nvPr/>
            </p:nvCxnSpPr>
            <p:spPr>
              <a:xfrm flipH="1" flipV="1">
                <a:off x="1213080" y="3039322"/>
                <a:ext cx="200575" cy="50295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ové pole 2">
                <a:extLst>
                  <a:ext uri="{FF2B5EF4-FFF2-40B4-BE49-F238E27FC236}">
                    <a16:creationId xmlns:a16="http://schemas.microsoft.com/office/drawing/2014/main" id="{8CD025FA-2986-F4F1-7498-DB05F5E2E2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30087" y="5945007"/>
                <a:ext cx="800189" cy="260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750"/>
                  </a:spcAft>
                </a:pPr>
                <a:r>
                  <a:rPr lang="cs-CZ" sz="1050" b="1" dirty="0">
                    <a:ea typeface="Calibri"/>
                    <a:cs typeface="Times New Roman"/>
                  </a:rPr>
                  <a:t>Plech</a:t>
                </a:r>
                <a:endParaRPr lang="cs-CZ" sz="1050" dirty="0">
                  <a:ea typeface="Calibri"/>
                  <a:cs typeface="Times New Roman"/>
                </a:endParaRPr>
              </a:p>
            </p:txBody>
          </p:sp>
          <p:cxnSp>
            <p:nvCxnSpPr>
              <p:cNvPr id="26" name="Přímá spojnice se šipkou 25">
                <a:extLst>
                  <a:ext uri="{FF2B5EF4-FFF2-40B4-BE49-F238E27FC236}">
                    <a16:creationId xmlns:a16="http://schemas.microsoft.com/office/drawing/2014/main" id="{A2CC6B5B-0D37-FDEB-D7B3-9D6B9877E346}"/>
                  </a:ext>
                </a:extLst>
              </p:cNvPr>
              <p:cNvCxnSpPr/>
              <p:nvPr/>
            </p:nvCxnSpPr>
            <p:spPr>
              <a:xfrm flipH="1">
                <a:off x="2785354" y="5615538"/>
                <a:ext cx="90794" cy="34069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oval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AE5EBA15-80C8-8F24-BF6D-B6C4B7E058B1}"/>
                </a:ext>
              </a:extLst>
            </p:cNvPr>
            <p:cNvGrpSpPr/>
            <p:nvPr/>
          </p:nvGrpSpPr>
          <p:grpSpPr>
            <a:xfrm rot="304433">
              <a:off x="2024956" y="2834340"/>
              <a:ext cx="1059061" cy="576992"/>
              <a:chOff x="423929" y="2140209"/>
              <a:chExt cx="1059061" cy="576992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D286AD35-CBEE-F8AE-9D42-FED6B896F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929" y="2140209"/>
                <a:ext cx="1059061" cy="465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495300" indent="-4953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1pPr>
                <a:lvl2pPr marL="742950" indent="-28575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9pPr>
              </a:lstStyle>
              <a:p>
                <a:pPr marL="0" indent="0" eaLnBrk="1" hangingPunct="1">
                  <a:spcBef>
                    <a:spcPct val="20000"/>
                  </a:spcBef>
                </a:pPr>
                <a:r>
                  <a:rPr lang="cs-CZ" altLang="cs-CZ" sz="1800" b="1" u="none" dirty="0" err="1">
                    <a:solidFill>
                      <a:srgbClr val="FF0000"/>
                    </a:solidFill>
                    <a:latin typeface="+mn-lt"/>
                    <a:sym typeface="Symbol" pitchFamily="18" charset="2"/>
                  </a:rPr>
                  <a:t>F</a:t>
                </a:r>
                <a:r>
                  <a:rPr lang="cs-CZ" altLang="cs-CZ" sz="1800" b="1" u="none" baseline="-25000" dirty="0" err="1">
                    <a:solidFill>
                      <a:srgbClr val="FF0000"/>
                    </a:solidFill>
                    <a:latin typeface="+mn-lt"/>
                    <a:sym typeface="Symbol" pitchFamily="18" charset="2"/>
                  </a:rPr>
                  <a:t>tažná</a:t>
                </a:r>
                <a:endParaRPr lang="cs-CZ" altLang="cs-CZ" sz="1800" b="1" u="none" baseline="-25000" dirty="0">
                  <a:solidFill>
                    <a:srgbClr val="FF0000"/>
                  </a:solidFill>
                  <a:latin typeface="+mn-lt"/>
                  <a:sym typeface="Symbol" pitchFamily="18" charset="2"/>
                </a:endParaRPr>
              </a:p>
            </p:txBody>
          </p:sp>
          <p:cxnSp>
            <p:nvCxnSpPr>
              <p:cNvPr id="18" name="Přímá spojnice se šipkou 17">
                <a:extLst>
                  <a:ext uri="{FF2B5EF4-FFF2-40B4-BE49-F238E27FC236}">
                    <a16:creationId xmlns:a16="http://schemas.microsoft.com/office/drawing/2014/main" id="{2A1BB454-0597-3C9E-02E7-03D3DFA0ED03}"/>
                  </a:ext>
                </a:extLst>
              </p:cNvPr>
              <p:cNvCxnSpPr/>
              <p:nvPr/>
            </p:nvCxnSpPr>
            <p:spPr>
              <a:xfrm>
                <a:off x="1421202" y="2140939"/>
                <a:ext cx="0" cy="57626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D1978C6B-20C0-FC49-60A2-C97B09064ABF}"/>
                </a:ext>
              </a:extLst>
            </p:cNvPr>
            <p:cNvGrpSpPr/>
            <p:nvPr/>
          </p:nvGrpSpPr>
          <p:grpSpPr>
            <a:xfrm rot="503792">
              <a:off x="1026243" y="2966430"/>
              <a:ext cx="585575" cy="583421"/>
              <a:chOff x="86199" y="2042804"/>
              <a:chExt cx="585575" cy="583421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1E47A13E-6E99-2873-C338-15A760982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99" y="2042804"/>
                <a:ext cx="585575" cy="465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495300" indent="-4953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1pPr>
                <a:lvl2pPr marL="742950" indent="-28575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9pPr>
              </a:lstStyle>
              <a:p>
                <a:pPr marL="0" indent="0" eaLnBrk="1" hangingPunct="1">
                  <a:spcBef>
                    <a:spcPct val="20000"/>
                  </a:spcBef>
                </a:pPr>
                <a:r>
                  <a:rPr lang="cs-CZ" altLang="cs-CZ" sz="1800" b="1" u="none" dirty="0">
                    <a:solidFill>
                      <a:srgbClr val="0000FF"/>
                    </a:solidFill>
                    <a:latin typeface="+mn-lt"/>
                    <a:sym typeface="Symbol" pitchFamily="18" charset="2"/>
                  </a:rPr>
                  <a:t>F</a:t>
                </a:r>
                <a:r>
                  <a:rPr lang="cs-CZ" altLang="cs-CZ" sz="1800" b="1" u="none" baseline="-25000" dirty="0">
                    <a:solidFill>
                      <a:srgbClr val="0000FF"/>
                    </a:solidFill>
                    <a:latin typeface="+mn-lt"/>
                    <a:sym typeface="Symbol" pitchFamily="18" charset="2"/>
                  </a:rPr>
                  <a:t>p</a:t>
                </a:r>
              </a:p>
            </p:txBody>
          </p:sp>
          <p:cxnSp>
            <p:nvCxnSpPr>
              <p:cNvPr id="16" name="Přímá spojnice se šipkou 15">
                <a:extLst>
                  <a:ext uri="{FF2B5EF4-FFF2-40B4-BE49-F238E27FC236}">
                    <a16:creationId xmlns:a16="http://schemas.microsoft.com/office/drawing/2014/main" id="{CEC809DF-A7F1-6B4B-16D9-B41E61B0771B}"/>
                  </a:ext>
                </a:extLst>
              </p:cNvPr>
              <p:cNvCxnSpPr/>
              <p:nvPr/>
            </p:nvCxnSpPr>
            <p:spPr>
              <a:xfrm>
                <a:off x="647919" y="2049963"/>
                <a:ext cx="0" cy="576262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80B147D5-9CB2-F32A-4851-2E862C3BD6B4}"/>
                </a:ext>
              </a:extLst>
            </p:cNvPr>
            <p:cNvGrpSpPr/>
            <p:nvPr/>
          </p:nvGrpSpPr>
          <p:grpSpPr>
            <a:xfrm rot="503792">
              <a:off x="4483039" y="3670803"/>
              <a:ext cx="651243" cy="583423"/>
              <a:chOff x="114553" y="2042802"/>
              <a:chExt cx="651243" cy="583423"/>
            </a:xfrm>
          </p:grpSpPr>
          <p:sp>
            <p:nvSpPr>
              <p:cNvPr id="13" name="Rectangle 5">
                <a:extLst>
                  <a:ext uri="{FF2B5EF4-FFF2-40B4-BE49-F238E27FC236}">
                    <a16:creationId xmlns:a16="http://schemas.microsoft.com/office/drawing/2014/main" id="{E724BDE3-B9D4-6648-6FC9-679B57A6D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53" y="2042802"/>
                <a:ext cx="651243" cy="465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495300" indent="-4953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1pPr>
                <a:lvl2pPr marL="742950" indent="-28575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600" u="sng">
                    <a:solidFill>
                      <a:srgbClr val="FF9933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600" u="sng">
                    <a:solidFill>
                      <a:srgbClr val="FF9933"/>
                    </a:solidFill>
                    <a:latin typeface="Arial" charset="0"/>
                  </a:defRPr>
                </a:lvl9pPr>
              </a:lstStyle>
              <a:p>
                <a:pPr marL="0" indent="0" eaLnBrk="1" hangingPunct="1">
                  <a:spcBef>
                    <a:spcPct val="20000"/>
                  </a:spcBef>
                </a:pPr>
                <a:r>
                  <a:rPr lang="cs-CZ" altLang="cs-CZ" sz="1800" b="1" u="none" dirty="0">
                    <a:solidFill>
                      <a:srgbClr val="0000FF"/>
                    </a:solidFill>
                    <a:latin typeface="+mn-lt"/>
                    <a:sym typeface="Symbol" pitchFamily="18" charset="2"/>
                  </a:rPr>
                  <a:t>F</a:t>
                </a:r>
                <a:r>
                  <a:rPr lang="cs-CZ" altLang="cs-CZ" sz="1800" b="1" u="none" baseline="-25000" dirty="0">
                    <a:solidFill>
                      <a:srgbClr val="0000FF"/>
                    </a:solidFill>
                    <a:latin typeface="+mn-lt"/>
                    <a:sym typeface="Symbol" pitchFamily="18" charset="2"/>
                  </a:rPr>
                  <a:t>p</a:t>
                </a:r>
              </a:p>
            </p:txBody>
          </p:sp>
          <p:cxnSp>
            <p:nvCxnSpPr>
              <p:cNvPr id="14" name="Přímá spojnice se šipkou 13">
                <a:extLst>
                  <a:ext uri="{FF2B5EF4-FFF2-40B4-BE49-F238E27FC236}">
                    <a16:creationId xmlns:a16="http://schemas.microsoft.com/office/drawing/2014/main" id="{CC868934-BBCB-FB16-B1D0-B745C300DD2F}"/>
                  </a:ext>
                </a:extLst>
              </p:cNvPr>
              <p:cNvCxnSpPr/>
              <p:nvPr/>
            </p:nvCxnSpPr>
            <p:spPr>
              <a:xfrm>
                <a:off x="647919" y="2049963"/>
                <a:ext cx="0" cy="576262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37C47753-A3D6-60CC-8537-F2B8E4F0A784}"/>
              </a:ext>
            </a:extLst>
          </p:cNvPr>
          <p:cNvGrpSpPr/>
          <p:nvPr/>
        </p:nvGrpSpPr>
        <p:grpSpPr>
          <a:xfrm>
            <a:off x="4896641" y="1214978"/>
            <a:ext cx="2867175" cy="3475586"/>
            <a:chOff x="5004855" y="2154312"/>
            <a:chExt cx="3822900" cy="4634114"/>
          </a:xfrm>
        </p:grpSpPr>
        <p:grpSp>
          <p:nvGrpSpPr>
            <p:cNvPr id="35" name="Skupina 34">
              <a:extLst>
                <a:ext uri="{FF2B5EF4-FFF2-40B4-BE49-F238E27FC236}">
                  <a16:creationId xmlns:a16="http://schemas.microsoft.com/office/drawing/2014/main" id="{13F833F9-62B3-6291-4013-D62EAD98A477}"/>
                </a:ext>
              </a:extLst>
            </p:cNvPr>
            <p:cNvGrpSpPr/>
            <p:nvPr/>
          </p:nvGrpSpPr>
          <p:grpSpPr>
            <a:xfrm>
              <a:off x="6992462" y="2319695"/>
              <a:ext cx="1835293" cy="3817898"/>
              <a:chOff x="6992462" y="1584209"/>
              <a:chExt cx="1835293" cy="3817898"/>
            </a:xfrm>
          </p:grpSpPr>
          <p:pic>
            <p:nvPicPr>
              <p:cNvPr id="45" name="Obrázek 44">
                <a:extLst>
                  <a:ext uri="{FF2B5EF4-FFF2-40B4-BE49-F238E27FC236}">
                    <a16:creationId xmlns:a16="http://schemas.microsoft.com/office/drawing/2014/main" id="{B84738B8-2F6D-63FB-666C-0E504DAD20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53" t="3981" r="2685" b="5507"/>
              <a:stretch/>
            </p:blipFill>
            <p:spPr>
              <a:xfrm>
                <a:off x="6992462" y="1584209"/>
                <a:ext cx="1835293" cy="1880526"/>
              </a:xfrm>
              <a:prstGeom prst="rect">
                <a:avLst/>
              </a:prstGeom>
            </p:spPr>
          </p:pic>
          <p:pic>
            <p:nvPicPr>
              <p:cNvPr id="46" name="Obrázek 45">
                <a:extLst>
                  <a:ext uri="{FF2B5EF4-FFF2-40B4-BE49-F238E27FC236}">
                    <a16:creationId xmlns:a16="http://schemas.microsoft.com/office/drawing/2014/main" id="{60759432-6F4A-9655-13DB-B75CBDC6A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0092" y="3581310"/>
                <a:ext cx="1818432" cy="1820797"/>
              </a:xfrm>
              <a:prstGeom prst="rect">
                <a:avLst/>
              </a:prstGeom>
            </p:spPr>
          </p:pic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13D7C54B-61DC-491F-F501-65192090AA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6" t="8595" r="3620" b="2751"/>
            <a:stretch/>
          </p:blipFill>
          <p:spPr bwMode="auto">
            <a:xfrm>
              <a:off x="5004855" y="3224991"/>
              <a:ext cx="1745622" cy="169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ové pole 2">
              <a:extLst>
                <a:ext uri="{FF2B5EF4-FFF2-40B4-BE49-F238E27FC236}">
                  <a16:creationId xmlns:a16="http://schemas.microsoft.com/office/drawing/2014/main" id="{8DE969EA-53DE-9523-8123-7DD2331FD0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4855" y="2717688"/>
              <a:ext cx="676335" cy="220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750" b="1" dirty="0">
                  <a:latin typeface="Arial"/>
                  <a:ea typeface="Calibri"/>
                  <a:cs typeface="Times New Roman"/>
                </a:rPr>
                <a:t>Výtažek</a:t>
              </a:r>
              <a:endParaRPr lang="cs-CZ" sz="825" dirty="0"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38" name="Přímá spojnice se šipkou 37">
              <a:extLst>
                <a:ext uri="{FF2B5EF4-FFF2-40B4-BE49-F238E27FC236}">
                  <a16:creationId xmlns:a16="http://schemas.microsoft.com/office/drawing/2014/main" id="{A034F17A-3F77-029F-5540-C11C2FBDD8FF}"/>
                </a:ext>
              </a:extLst>
            </p:cNvPr>
            <p:cNvCxnSpPr/>
            <p:nvPr/>
          </p:nvCxnSpPr>
          <p:spPr>
            <a:xfrm flipH="1" flipV="1">
              <a:off x="5317435" y="2948653"/>
              <a:ext cx="253212" cy="442543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ové pole 2">
              <a:extLst>
                <a:ext uri="{FF2B5EF4-FFF2-40B4-BE49-F238E27FC236}">
                  <a16:creationId xmlns:a16="http://schemas.microsoft.com/office/drawing/2014/main" id="{0A909FC6-8C00-75C8-6ADA-AFD97BF241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6241" y="2154312"/>
              <a:ext cx="1284333" cy="230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750" b="1" dirty="0">
                  <a:latin typeface="Arial"/>
                  <a:ea typeface="Calibri"/>
                  <a:cs typeface="Times New Roman"/>
                </a:rPr>
                <a:t>Přístřih plechu</a:t>
              </a:r>
              <a:endParaRPr lang="cs-CZ" sz="825" dirty="0"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40" name="Přímá spojnice se šipkou 39">
              <a:extLst>
                <a:ext uri="{FF2B5EF4-FFF2-40B4-BE49-F238E27FC236}">
                  <a16:creationId xmlns:a16="http://schemas.microsoft.com/office/drawing/2014/main" id="{52F33B5B-193D-E0DF-3810-075A399AABB7}"/>
                </a:ext>
              </a:extLst>
            </p:cNvPr>
            <p:cNvCxnSpPr/>
            <p:nvPr/>
          </p:nvCxnSpPr>
          <p:spPr>
            <a:xfrm flipH="1" flipV="1">
              <a:off x="7098821" y="2385277"/>
              <a:ext cx="253212" cy="442543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ové pole 2">
              <a:extLst>
                <a:ext uri="{FF2B5EF4-FFF2-40B4-BE49-F238E27FC236}">
                  <a16:creationId xmlns:a16="http://schemas.microsoft.com/office/drawing/2014/main" id="{BD78F548-1968-391F-D1CC-5E334942D4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8410" y="5112873"/>
              <a:ext cx="1480930" cy="539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750" b="1" dirty="0">
                  <a:solidFill>
                    <a:srgbClr val="0000FF"/>
                  </a:solidFill>
                  <a:latin typeface="Arial"/>
                  <a:ea typeface="Calibri"/>
                  <a:cs typeface="Times New Roman"/>
                </a:rPr>
                <a:t>Materiál potřebný na vytvoření výtažku</a:t>
              </a:r>
              <a:endParaRPr lang="cs-CZ" sz="825" dirty="0">
                <a:solidFill>
                  <a:srgbClr val="0000FF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42" name="Přímá spojnice se šipkou 41">
              <a:extLst>
                <a:ext uri="{FF2B5EF4-FFF2-40B4-BE49-F238E27FC236}">
                  <a16:creationId xmlns:a16="http://schemas.microsoft.com/office/drawing/2014/main" id="{461BEAD8-F1CC-4589-C510-6789AD556589}"/>
                </a:ext>
              </a:extLst>
            </p:cNvPr>
            <p:cNvCxnSpPr>
              <a:endCxn id="41" idx="3"/>
            </p:cNvCxnSpPr>
            <p:nvPr/>
          </p:nvCxnSpPr>
          <p:spPr>
            <a:xfrm flipH="1">
              <a:off x="6639340" y="5334146"/>
              <a:ext cx="456377" cy="48586"/>
            </a:xfrm>
            <a:prstGeom prst="straightConnector1">
              <a:avLst/>
            </a:prstGeom>
            <a:ln w="15875">
              <a:solidFill>
                <a:srgbClr val="0000FF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ové pole 2">
              <a:extLst>
                <a:ext uri="{FF2B5EF4-FFF2-40B4-BE49-F238E27FC236}">
                  <a16:creationId xmlns:a16="http://schemas.microsoft.com/office/drawing/2014/main" id="{3576D8C4-8AC7-D6AA-0019-4FA461F384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2228" y="5969840"/>
              <a:ext cx="1751501" cy="818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cs-CZ" sz="750" b="1" dirty="0">
                  <a:solidFill>
                    <a:srgbClr val="FF6600"/>
                  </a:solidFill>
                  <a:latin typeface="Arial"/>
                  <a:ea typeface="Calibri"/>
                  <a:cs typeface="Times New Roman"/>
                </a:rPr>
                <a:t>Přebytečný materiál způsobující tlakovou napjatost v oblasti příruby plechu</a:t>
              </a:r>
              <a:endParaRPr lang="cs-CZ" sz="825" dirty="0">
                <a:solidFill>
                  <a:srgbClr val="FF66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44" name="Přímá spojnice se šipkou 43">
              <a:extLst>
                <a:ext uri="{FF2B5EF4-FFF2-40B4-BE49-F238E27FC236}">
                  <a16:creationId xmlns:a16="http://schemas.microsoft.com/office/drawing/2014/main" id="{1D2561DF-5620-B8FF-38D4-9A1EB2AE5991}"/>
                </a:ext>
              </a:extLst>
            </p:cNvPr>
            <p:cNvCxnSpPr/>
            <p:nvPr/>
          </p:nvCxnSpPr>
          <p:spPr>
            <a:xfrm flipH="1">
              <a:off x="6733159" y="5773669"/>
              <a:ext cx="541143" cy="363924"/>
            </a:xfrm>
            <a:prstGeom prst="straightConnector1">
              <a:avLst/>
            </a:prstGeom>
            <a:ln w="15875">
              <a:solidFill>
                <a:srgbClr val="FF6600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3042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FS TU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88B95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1140</TotalTime>
  <Words>2429</Words>
  <Application>Microsoft Office PowerPoint</Application>
  <PresentationFormat>Předvádění na obrazovce (16:9)</PresentationFormat>
  <Paragraphs>547</Paragraphs>
  <Slides>60</Slides>
  <Notes>1</Notes>
  <HiddenSlides>0</HiddenSlides>
  <MMClips>9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7" baseType="lpstr">
      <vt:lpstr>Arial</vt:lpstr>
      <vt:lpstr>Calibri</vt:lpstr>
      <vt:lpstr>Cambria Math</vt:lpstr>
      <vt:lpstr>Symbol</vt:lpstr>
      <vt:lpstr>Tahoma</vt:lpstr>
      <vt:lpstr>Wingdings</vt:lpstr>
      <vt:lpstr>Simple Light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Reviewer 4</cp:lastModifiedBy>
  <cp:revision>160</cp:revision>
  <dcterms:modified xsi:type="dcterms:W3CDTF">2023-09-12T13:45:10Z</dcterms:modified>
</cp:coreProperties>
</file>