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49"/>
  </p:notesMasterIdLst>
  <p:handoutMasterIdLst>
    <p:handoutMasterId r:id="rId50"/>
  </p:handoutMasterIdLst>
  <p:sldIdLst>
    <p:sldId id="587" r:id="rId2"/>
    <p:sldId id="400" r:id="rId3"/>
    <p:sldId id="441" r:id="rId4"/>
    <p:sldId id="520" r:id="rId5"/>
    <p:sldId id="521" r:id="rId6"/>
    <p:sldId id="522" r:id="rId7"/>
    <p:sldId id="523" r:id="rId8"/>
    <p:sldId id="547" r:id="rId9"/>
    <p:sldId id="524" r:id="rId10"/>
    <p:sldId id="525" r:id="rId11"/>
    <p:sldId id="526" r:id="rId12"/>
    <p:sldId id="527" r:id="rId13"/>
    <p:sldId id="528" r:id="rId14"/>
    <p:sldId id="529" r:id="rId15"/>
    <p:sldId id="548" r:id="rId16"/>
    <p:sldId id="530" r:id="rId17"/>
    <p:sldId id="550" r:id="rId18"/>
    <p:sldId id="549" r:id="rId19"/>
    <p:sldId id="551" r:id="rId20"/>
    <p:sldId id="552" r:id="rId21"/>
    <p:sldId id="531" r:id="rId22"/>
    <p:sldId id="585" r:id="rId23"/>
    <p:sldId id="532" r:id="rId24"/>
    <p:sldId id="533" r:id="rId25"/>
    <p:sldId id="553" r:id="rId26"/>
    <p:sldId id="534" r:id="rId27"/>
    <p:sldId id="536" r:id="rId28"/>
    <p:sldId id="554" r:id="rId29"/>
    <p:sldId id="555" r:id="rId30"/>
    <p:sldId id="556" r:id="rId31"/>
    <p:sldId id="557" r:id="rId32"/>
    <p:sldId id="584" r:id="rId33"/>
    <p:sldId id="538" r:id="rId34"/>
    <p:sldId id="559" r:id="rId35"/>
    <p:sldId id="560" r:id="rId36"/>
    <p:sldId id="563" r:id="rId37"/>
    <p:sldId id="583" r:id="rId38"/>
    <p:sldId id="540" r:id="rId39"/>
    <p:sldId id="542" r:id="rId40"/>
    <p:sldId id="541" r:id="rId41"/>
    <p:sldId id="562" r:id="rId42"/>
    <p:sldId id="543" r:id="rId43"/>
    <p:sldId id="544" r:id="rId44"/>
    <p:sldId id="545" r:id="rId45"/>
    <p:sldId id="546" r:id="rId46"/>
    <p:sldId id="564" r:id="rId47"/>
    <p:sldId id="586" r:id="rId48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Holec" initials="PH" lastIdx="1" clrIdx="0">
    <p:extLst>
      <p:ext uri="{19B8F6BF-5375-455C-9EA6-DF929625EA0E}">
        <p15:presenceInfo xmlns:p15="http://schemas.microsoft.com/office/powerpoint/2012/main" userId="S::pavel.holec@tul.cz::168dc419-4436-452b-b75a-cd243a5e6b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821C"/>
    <a:srgbClr val="61953F"/>
    <a:srgbClr val="F3F3F3"/>
    <a:srgbClr val="F4F9F1"/>
    <a:srgbClr val="171CE5"/>
    <a:srgbClr val="FF0066"/>
    <a:srgbClr val="FF0000"/>
    <a:srgbClr val="8C6850"/>
    <a:srgbClr val="6C4E3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599" autoAdjust="0"/>
  </p:normalViewPr>
  <p:slideViewPr>
    <p:cSldViewPr>
      <p:cViewPr varScale="1">
        <p:scale>
          <a:sx n="97" d="100"/>
          <a:sy n="97" d="100"/>
        </p:scale>
        <p:origin x="72" y="7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990"/>
    </p:cViewPr>
  </p:sorterViewPr>
  <p:notesViewPr>
    <p:cSldViewPr>
      <p:cViewPr varScale="1">
        <p:scale>
          <a:sx n="84" d="100"/>
          <a:sy n="84" d="100"/>
        </p:scale>
        <p:origin x="289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27739722-8F26-4183-9695-A3EBB2EEEE9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77F8A1C4-089E-44BB-8EF6-E3E725206BE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8059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8258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4225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2326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7808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1811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0395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5040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5062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1705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113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5687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7451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16029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2704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59836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5483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20320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33318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40029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15877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7611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53690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42955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39791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03190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68813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49411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01099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11536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76661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06818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1643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88778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07879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75724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44187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59088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29853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9326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9543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96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1585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2626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769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FF2A-DAEF-41F9-8524-A794C53AD2A9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65C8-7006-4A5C-8DE5-E66CB1FD63A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9985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2D40-35C4-4C2E-8A29-278A8A2D3C3A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107D-5322-42A9-ABC3-A3558B4680D9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12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6AC2-92DE-413E-A815-EAE8B8E8E910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0BAB-90BD-4608-AA57-A5F22B1A15F4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831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3CE0-173F-4881-A750-2C1564ABB701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7C93-FE08-4343-B886-52B7F44DD51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563116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6818-3E2B-4279-A660-807538603A8F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A4DF-EB75-47C3-9C83-7CCEE2CA817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450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F50A9-4961-4301-AF0C-9BBE82397DDC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EDC7-21DD-477C-A362-2854D2B441E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143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07F-81D4-475C-B569-23FE7B0D6614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A743-C8D9-465E-962B-A4BA8127771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784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A6E5-7089-497A-81D9-777423E20184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FE4A-BC6C-4F83-BE4B-041BACE5238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63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EB29-4B75-4FC1-BAC2-9CFCD5D251EC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5E62-0A33-4A4E-8805-B3435EF75E2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248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CDB4-07D9-4F95-8CFD-55AFB616120E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2A29-8DF8-4EDE-8471-4C1842DE308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594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CAA6-D528-4D5B-8B7D-0285B2ED82FF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8C-31F9-4CBB-8C25-5662C211EA8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072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23CE0-173F-4881-A750-2C1564ABB701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27C93-FE08-4343-B886-52B7F44DD51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962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microsoft.com/office/2007/relationships/hdphoto" Target="../media/hdphoto1.wdp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>
            <a:spLocks noGrp="1"/>
          </p:cNvSpPr>
          <p:nvPr/>
        </p:nvSpPr>
        <p:spPr>
          <a:xfrm>
            <a:off x="2898069" y="3535802"/>
            <a:ext cx="6400800" cy="7468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7030A0"/>
                </a:solidFill>
              </a:rPr>
              <a:t>Inovace stávajících nebo tvorba nových metodických a elektronických studijních materiálů v </a:t>
            </a:r>
            <a:r>
              <a:rPr lang="cs-CZ" b="1" dirty="0" err="1">
                <a:solidFill>
                  <a:srgbClr val="7030A0"/>
                </a:solidFill>
              </a:rPr>
              <a:t>ČJ</a:t>
            </a:r>
            <a:r>
              <a:rPr lang="cs-CZ" b="1" dirty="0">
                <a:solidFill>
                  <a:srgbClr val="7030A0"/>
                </a:solidFill>
              </a:rPr>
              <a:t> nebo AJ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2898069" y="4781652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tx1"/>
                </a:solidFill>
              </a:rPr>
              <a:t>Ing. Pavel Holec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6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638300" y="-475235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7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638300" y="-475235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149" y="2880117"/>
            <a:ext cx="838200" cy="295275"/>
          </a:xfrm>
          <a:prstGeom prst="rect">
            <a:avLst/>
          </a:prstGeom>
        </p:spPr>
      </p:pic>
      <p:pic>
        <p:nvPicPr>
          <p:cNvPr id="10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14" y="630350"/>
            <a:ext cx="6602095" cy="859790"/>
          </a:xfrm>
          <a:prstGeom prst="rect">
            <a:avLst/>
          </a:prstGeom>
        </p:spPr>
      </p:pic>
      <p:sp>
        <p:nvSpPr>
          <p:cNvPr id="11" name="TextovéPole 12"/>
          <p:cNvSpPr txBox="1"/>
          <p:nvPr/>
        </p:nvSpPr>
        <p:spPr>
          <a:xfrm>
            <a:off x="2805851" y="1816103"/>
            <a:ext cx="65862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A2: Rozvoj v oblasti distanční výuky, online výuky a </a:t>
            </a:r>
            <a:r>
              <a:rPr lang="cs-CZ" sz="1400" b="1" u="sng" dirty="0" err="1"/>
              <a:t>blended</a:t>
            </a:r>
            <a:r>
              <a:rPr lang="cs-CZ" sz="1400" b="1" u="sng" dirty="0"/>
              <a:t> learning</a:t>
            </a:r>
          </a:p>
          <a:p>
            <a:pPr algn="ctr"/>
            <a:endParaRPr lang="cs-CZ" sz="800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pic>
        <p:nvPicPr>
          <p:cNvPr id="12" name="Obrázek 11" descr="https://opp.cuni.cz/OPP-85-version1-_npo1_252_67_bwfilte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64" y="6009259"/>
            <a:ext cx="24003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https://opp.cuni.cz/OPP-85-version1-_npo2_142_64_bwfilter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64" y="6037834"/>
            <a:ext cx="1352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https://opp.cuni.cz/OPP-85-version1-_npo3_127_6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94" y="6047359"/>
            <a:ext cx="1209675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354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10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Introduction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of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new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substituents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de-DE" dirty="0" err="1"/>
              <a:t>halogenation</a:t>
            </a:r>
            <a:r>
              <a:rPr lang="de-DE" dirty="0"/>
              <a:t>, </a:t>
            </a:r>
            <a:r>
              <a:rPr lang="de-DE" dirty="0" err="1"/>
              <a:t>halogensulfonation</a:t>
            </a:r>
            <a:r>
              <a:rPr lang="de-DE" dirty="0"/>
              <a:t>, </a:t>
            </a:r>
            <a:r>
              <a:rPr lang="de-DE" dirty="0" err="1"/>
              <a:t>hydrogenation</a:t>
            </a:r>
            <a:r>
              <a:rPr lang="de-DE" dirty="0"/>
              <a:t>, </a:t>
            </a:r>
            <a:r>
              <a:rPr lang="de-DE" dirty="0" err="1"/>
              <a:t>nitration</a:t>
            </a:r>
            <a:r>
              <a:rPr lang="de-DE" dirty="0"/>
              <a:t>, </a:t>
            </a:r>
            <a:r>
              <a:rPr lang="de-DE" dirty="0" err="1"/>
              <a:t>sulfonation</a:t>
            </a:r>
            <a:endParaRPr lang="cs-CZ" dirty="0"/>
          </a:p>
        </p:txBody>
      </p:sp>
      <p:pic>
        <p:nvPicPr>
          <p:cNvPr id="6146" name="Picture 2" descr="Halogenation: Definition, Examples, and Mechan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3399558"/>
            <a:ext cx="3832515" cy="274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itration and Sulfonation Reactions In Electrophilic Aromatic Substitu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t="19028" r="21649" b="29797"/>
          <a:stretch/>
        </p:blipFill>
        <p:spPr bwMode="auto">
          <a:xfrm>
            <a:off x="6672064" y="3429000"/>
            <a:ext cx="4915124" cy="235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28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11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Chlorosulfonated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PE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28785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 err="1"/>
              <a:t>CSM</a:t>
            </a:r>
            <a:r>
              <a:rPr lang="en-US" dirty="0"/>
              <a:t> or less commonly </a:t>
            </a:r>
            <a:r>
              <a:rPr lang="en-US" dirty="0" err="1"/>
              <a:t>CSPE</a:t>
            </a:r>
            <a:endParaRPr lang="en-US" dirty="0"/>
          </a:p>
          <a:p>
            <a:pPr lvl="1"/>
            <a:r>
              <a:rPr lang="en-US" dirty="0"/>
              <a:t>the meaning of the M at the end </a:t>
            </a:r>
            <a:r>
              <a:rPr lang="cs-CZ" dirty="0" err="1" smtClean="0"/>
              <a:t>means</a:t>
            </a:r>
            <a:r>
              <a:rPr lang="cs-CZ" dirty="0" smtClean="0"/>
              <a:t> </a:t>
            </a:r>
            <a:r>
              <a:rPr lang="cs-CZ" dirty="0" err="1" smtClean="0"/>
              <a:t>saturated</a:t>
            </a:r>
            <a:r>
              <a:rPr lang="cs-CZ" dirty="0" smtClean="0"/>
              <a:t> </a:t>
            </a:r>
            <a:r>
              <a:rPr lang="cs-CZ" dirty="0" err="1" smtClean="0"/>
              <a:t>hydrocarbon</a:t>
            </a:r>
            <a:r>
              <a:rPr lang="cs-CZ" dirty="0" smtClean="0"/>
              <a:t> </a:t>
            </a:r>
            <a:r>
              <a:rPr lang="cs-CZ" dirty="0" err="1" smtClean="0"/>
              <a:t>chain</a:t>
            </a:r>
            <a:r>
              <a:rPr lang="cs-CZ" dirty="0" smtClean="0"/>
              <a:t> (but </a:t>
            </a:r>
            <a:r>
              <a:rPr lang="cs-CZ" dirty="0" err="1" smtClean="0"/>
              <a:t>still</a:t>
            </a:r>
            <a:r>
              <a:rPr lang="cs-CZ" dirty="0" smtClean="0"/>
              <a:t> </a:t>
            </a:r>
            <a:r>
              <a:rPr lang="cs-CZ" dirty="0" err="1" smtClean="0"/>
              <a:t>quite</a:t>
            </a:r>
            <a:r>
              <a:rPr lang="cs-CZ" dirty="0" smtClean="0"/>
              <a:t> </a:t>
            </a:r>
            <a:r>
              <a:rPr lang="cs-CZ" dirty="0" err="1" smtClean="0"/>
              <a:t>misterious</a:t>
            </a:r>
            <a:r>
              <a:rPr lang="cs-CZ" dirty="0" smtClean="0"/>
              <a:t> symbol)</a:t>
            </a:r>
            <a:endParaRPr lang="en-US" dirty="0"/>
          </a:p>
          <a:p>
            <a:r>
              <a:rPr lang="en-US" dirty="0"/>
              <a:t>production of synthetic rubber from PE</a:t>
            </a:r>
          </a:p>
          <a:p>
            <a:pPr lvl="1"/>
            <a:r>
              <a:rPr lang="en-US" dirty="0"/>
              <a:t>introduction of </a:t>
            </a:r>
            <a:r>
              <a:rPr lang="en-US" dirty="0" err="1"/>
              <a:t>Cl</a:t>
            </a:r>
            <a:r>
              <a:rPr lang="en-US" baseline="-25000" dirty="0" err="1"/>
              <a:t>2</a:t>
            </a:r>
            <a:r>
              <a:rPr lang="en-US" dirty="0"/>
              <a:t> and </a:t>
            </a:r>
            <a:r>
              <a:rPr lang="en-US" dirty="0" err="1"/>
              <a:t>SO</a:t>
            </a:r>
            <a:r>
              <a:rPr lang="en-US" baseline="-25000" dirty="0" err="1"/>
              <a:t>2</a:t>
            </a:r>
            <a:r>
              <a:rPr lang="en-US" dirty="0"/>
              <a:t> into a boiling solution of LDPE in </a:t>
            </a:r>
            <a:r>
              <a:rPr lang="en-US" dirty="0" err="1"/>
              <a:t>tetrachloromethane</a:t>
            </a:r>
            <a:r>
              <a:rPr lang="en-US" dirty="0"/>
              <a:t> with initiator (</a:t>
            </a:r>
            <a:r>
              <a:rPr lang="en-US" dirty="0" err="1"/>
              <a:t>ABIN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chlorine content approximately 25-40%</a:t>
            </a:r>
          </a:p>
          <a:p>
            <a:pPr lvl="1"/>
            <a:r>
              <a:rPr lang="en-US" dirty="0" err="1"/>
              <a:t>crosslinked</a:t>
            </a:r>
            <a:r>
              <a:rPr lang="en-US" dirty="0"/>
              <a:t> with sulfur or peroxides (non-</a:t>
            </a:r>
            <a:r>
              <a:rPr lang="en-US" dirty="0" err="1"/>
              <a:t>crosslinked</a:t>
            </a:r>
            <a:r>
              <a:rPr lang="en-US" dirty="0"/>
              <a:t> is also used)</a:t>
            </a:r>
          </a:p>
          <a:p>
            <a:r>
              <a:rPr lang="en-US" dirty="0"/>
              <a:t>does not proceed very well in the crystalline phase (hence LDPE)</a:t>
            </a:r>
          </a:p>
          <a:p>
            <a:pPr lvl="1"/>
            <a:r>
              <a:rPr lang="en-US" dirty="0"/>
              <a:t>inhomogeneous product in the case of more crystalline PE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F95DC3-0AF6-0EB5-ECBD-B58446C66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477" y="4952536"/>
            <a:ext cx="5305046" cy="1553455"/>
          </a:xfrm>
          <a:prstGeom prst="rect">
            <a:avLst/>
          </a:prstGeom>
        </p:spPr>
      </p:pic>
      <p:pic>
        <p:nvPicPr>
          <p:cNvPr id="2050" name="Picture 2" descr="It's quite a mystery probably aliens - Ancient Aliens - quickmeme">
            <a:extLst>
              <a:ext uri="{FF2B5EF4-FFF2-40B4-BE49-F238E27FC236}">
                <a16:creationId xmlns:a16="http://schemas.microsoft.com/office/drawing/2014/main" id="{01CBAB7F-57EE-165E-A36F-2CB0D37FD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2384" y="1"/>
            <a:ext cx="2639616" cy="2309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2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12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Modification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of</a:t>
            </a:r>
            <a:r>
              <a:rPr lang="cs-CZ" sz="3600" b="1" dirty="0">
                <a:ea typeface="+mn-ea"/>
                <a:cs typeface="+mn-cs"/>
              </a:rPr>
              <a:t> PA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introduction of formaldehyde</a:t>
            </a:r>
          </a:p>
          <a:p>
            <a:pPr lvl="1"/>
            <a:r>
              <a:rPr lang="en-US" dirty="0"/>
              <a:t>increase in humidity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FC5F25B-588D-8AD3-2514-05720FA37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4149280"/>
            <a:ext cx="3738037" cy="1800000"/>
          </a:xfrm>
          <a:prstGeom prst="rect">
            <a:avLst/>
          </a:prstGeom>
        </p:spPr>
      </p:pic>
      <p:sp>
        <p:nvSpPr>
          <p:cNvPr id="6" name="Kříž 5">
            <a:extLst>
              <a:ext uri="{FF2B5EF4-FFF2-40B4-BE49-F238E27FC236}">
                <a16:creationId xmlns:a16="http://schemas.microsoft.com/office/drawing/2014/main" id="{E1B9A29D-4C80-FA72-C7EF-0F668C4EBC5E}"/>
              </a:ext>
            </a:extLst>
          </p:cNvPr>
          <p:cNvSpPr/>
          <p:nvPr/>
        </p:nvSpPr>
        <p:spPr>
          <a:xfrm>
            <a:off x="4527380" y="4941168"/>
            <a:ext cx="288032" cy="288032"/>
          </a:xfrm>
          <a:prstGeom prst="plus">
            <a:avLst>
              <a:gd name="adj" fmla="val 45965"/>
            </a:avLst>
          </a:prstGeom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BEA6572-625F-F74C-95A8-AB9586535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662" y="4648748"/>
            <a:ext cx="864096" cy="872869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12EA63C0-6DD9-52BD-0F49-F0D63DFE74F0}"/>
              </a:ext>
            </a:extLst>
          </p:cNvPr>
          <p:cNvCxnSpPr/>
          <p:nvPr/>
        </p:nvCxnSpPr>
        <p:spPr>
          <a:xfrm>
            <a:off x="6168008" y="5085183"/>
            <a:ext cx="106456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C8586E3D-8CA4-F5F9-82D3-E7C867CC5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6824" y="3861168"/>
            <a:ext cx="3797053" cy="2160000"/>
          </a:xfrm>
          <a:prstGeom prst="rect">
            <a:avLst/>
          </a:prstGeom>
        </p:spPr>
      </p:pic>
      <p:pic>
        <p:nvPicPr>
          <p:cNvPr id="3074" name="Picture 2" descr="Why is it so difficult to throw away fetuses? | OUPblog">
            <a:extLst>
              <a:ext uri="{FF2B5EF4-FFF2-40B4-BE49-F238E27FC236}">
                <a16:creationId xmlns:a16="http://schemas.microsoft.com/office/drawing/2014/main" id="{3232EF4E-CC36-67FA-2B75-8B8A86234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8626" y="1972084"/>
            <a:ext cx="3211910" cy="1712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0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13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Cellulose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reaction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cellulose</a:t>
            </a:r>
          </a:p>
          <a:p>
            <a:pPr lvl="1"/>
            <a:r>
              <a:rPr lang="en-US" dirty="0"/>
              <a:t>the most represented (by mass) polymer in the world</a:t>
            </a:r>
          </a:p>
          <a:p>
            <a:pPr lvl="1"/>
            <a:r>
              <a:rPr lang="en-US" dirty="0"/>
              <a:t>part of plant bodies (together with hemicelluloses and lignin)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homopolysaccharide</a:t>
            </a:r>
            <a:r>
              <a:rPr lang="en-US" dirty="0"/>
              <a:t> of β-D-</a:t>
            </a:r>
            <a:r>
              <a:rPr lang="en-US" dirty="0" err="1"/>
              <a:t>glucopyranoses</a:t>
            </a:r>
            <a:r>
              <a:rPr lang="en-US" dirty="0"/>
              <a:t> linked by a β-1,4 </a:t>
            </a:r>
            <a:r>
              <a:rPr lang="en-US" dirty="0" err="1"/>
              <a:t>glycosidic</a:t>
            </a:r>
            <a:r>
              <a:rPr lang="en-US" dirty="0"/>
              <a:t> (</a:t>
            </a:r>
            <a:r>
              <a:rPr lang="en-US" dirty="0" err="1"/>
              <a:t>glycosidic</a:t>
            </a:r>
            <a:r>
              <a:rPr lang="en-US" dirty="0"/>
              <a:t>) bond</a:t>
            </a:r>
            <a:endParaRPr lang="cs-CZ" dirty="0"/>
          </a:p>
        </p:txBody>
      </p:sp>
      <p:pic>
        <p:nvPicPr>
          <p:cNvPr id="4098" name="Picture 2" descr="Cellulose - Wikipedia">
            <a:extLst>
              <a:ext uri="{FF2B5EF4-FFF2-40B4-BE49-F238E27FC236}">
                <a16:creationId xmlns:a16="http://schemas.microsoft.com/office/drawing/2014/main" id="{1C462776-1C32-A8B7-D0F2-EA32A9E09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260" y="4078445"/>
            <a:ext cx="5273759" cy="243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88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14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Viscose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fibers</a:t>
            </a:r>
            <a:r>
              <a:rPr lang="cs-CZ" sz="3600" b="1" dirty="0">
                <a:ea typeface="+mn-ea"/>
                <a:cs typeface="+mn-cs"/>
              </a:rPr>
              <a:t> and </a:t>
            </a:r>
            <a:r>
              <a:rPr lang="cs-CZ" sz="3600" b="1" dirty="0" err="1">
                <a:ea typeface="+mn-ea"/>
                <a:cs typeface="+mn-cs"/>
              </a:rPr>
              <a:t>foils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8539180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cs-CZ" dirty="0" err="1"/>
              <a:t>Abbreviation</a:t>
            </a:r>
            <a:r>
              <a:rPr lang="cs-CZ" dirty="0"/>
              <a:t> CV</a:t>
            </a:r>
          </a:p>
          <a:p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referred</a:t>
            </a:r>
            <a:r>
              <a:rPr lang="cs-CZ" dirty="0"/>
              <a:t> to as </a:t>
            </a:r>
            <a:r>
              <a:rPr lang="cs-CZ" dirty="0" err="1"/>
              <a:t>regenerated</a:t>
            </a:r>
            <a:r>
              <a:rPr lang="cs-CZ" dirty="0"/>
              <a:t> </a:t>
            </a:r>
            <a:r>
              <a:rPr lang="cs-CZ" dirty="0" err="1"/>
              <a:t>cellulose</a:t>
            </a:r>
            <a:endParaRPr lang="cs-CZ" dirty="0"/>
          </a:p>
          <a:p>
            <a:r>
              <a:rPr lang="cs-CZ" dirty="0" err="1" smtClean="0"/>
              <a:t>preparation</a:t>
            </a:r>
            <a:endParaRPr lang="cs-CZ" dirty="0"/>
          </a:p>
          <a:p>
            <a:pPr marL="717550" lvl="1" indent="-260350">
              <a:buFont typeface="+mj-lt"/>
              <a:buAutoNum type="arabicPeriod"/>
            </a:pPr>
            <a:r>
              <a:rPr lang="cs-CZ" dirty="0" err="1"/>
              <a:t>pulverized</a:t>
            </a:r>
            <a:r>
              <a:rPr lang="cs-CZ" dirty="0"/>
              <a:t> </a:t>
            </a:r>
            <a:r>
              <a:rPr lang="cs-CZ" dirty="0" err="1"/>
              <a:t>cellulose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converted</a:t>
            </a:r>
            <a:r>
              <a:rPr lang="cs-CZ" dirty="0"/>
              <a:t> to natron </a:t>
            </a:r>
            <a:r>
              <a:rPr lang="cs-CZ" dirty="0" err="1"/>
              <a:t>cellulose</a:t>
            </a:r>
            <a:r>
              <a:rPr lang="cs-CZ" dirty="0"/>
              <a:t> (</a:t>
            </a:r>
            <a:r>
              <a:rPr lang="cs-CZ" dirty="0" err="1"/>
              <a:t>sodium</a:t>
            </a:r>
            <a:r>
              <a:rPr lang="cs-CZ" dirty="0"/>
              <a:t> salt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cellulose</a:t>
            </a:r>
            <a:r>
              <a:rPr lang="cs-CZ" dirty="0"/>
              <a:t>)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influence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NaOH</a:t>
            </a:r>
            <a:r>
              <a:rPr lang="cs-CZ" dirty="0"/>
              <a:t> </a:t>
            </a:r>
            <a:r>
              <a:rPr lang="cs-CZ" dirty="0" err="1"/>
              <a:t>solution</a:t>
            </a:r>
            <a:endParaRPr lang="cs-CZ" dirty="0"/>
          </a:p>
          <a:p>
            <a:pPr marL="717550" lvl="1" indent="-260350">
              <a:buFont typeface="+mj-lt"/>
              <a:buAutoNum type="arabicPeriod"/>
            </a:pPr>
            <a:r>
              <a:rPr lang="cs-CZ" dirty="0"/>
              <a:t>by </a:t>
            </a:r>
            <a:r>
              <a:rPr lang="cs-CZ" dirty="0" err="1"/>
              <a:t>carbon</a:t>
            </a:r>
            <a:r>
              <a:rPr lang="cs-CZ" dirty="0"/>
              <a:t> disulfide (</a:t>
            </a:r>
            <a:r>
              <a:rPr lang="cs-CZ" dirty="0" err="1"/>
              <a:t>CS</a:t>
            </a:r>
            <a:r>
              <a:rPr lang="cs-CZ" baseline="-25000" dirty="0" err="1"/>
              <a:t>2</a:t>
            </a:r>
            <a:r>
              <a:rPr lang="cs-CZ" dirty="0"/>
              <a:t>)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converted</a:t>
            </a:r>
            <a:r>
              <a:rPr lang="cs-CZ" dirty="0"/>
              <a:t> to </a:t>
            </a:r>
            <a:r>
              <a:rPr lang="cs-CZ" dirty="0" err="1"/>
              <a:t>cellulose</a:t>
            </a:r>
            <a:r>
              <a:rPr lang="cs-CZ" dirty="0"/>
              <a:t> </a:t>
            </a:r>
            <a:r>
              <a:rPr lang="cs-CZ" dirty="0" err="1"/>
              <a:t>xanthogenate</a:t>
            </a:r>
            <a:endParaRPr lang="cs-CZ" dirty="0"/>
          </a:p>
          <a:p>
            <a:pPr marL="717550" lvl="1" indent="-260350">
              <a:buFont typeface="+mj-lt"/>
              <a:buAutoNum type="arabicPeriod"/>
            </a:pP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esterification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xanthogenic</a:t>
            </a:r>
            <a:r>
              <a:rPr lang="cs-CZ" dirty="0"/>
              <a:t> acid and </a:t>
            </a:r>
            <a:r>
              <a:rPr lang="cs-CZ" dirty="0" err="1"/>
              <a:t>thiolthiocarbonic</a:t>
            </a:r>
            <a:r>
              <a:rPr lang="cs-CZ" dirty="0"/>
              <a:t> acid</a:t>
            </a:r>
          </a:p>
          <a:p>
            <a:pPr marL="717550" lvl="1" indent="-260350">
              <a:buFont typeface="+mj-lt"/>
              <a:buAutoNum type="arabicPeriod"/>
            </a:pPr>
            <a:r>
              <a:rPr lang="cs-CZ" dirty="0" err="1"/>
              <a:t>dissolution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xanthogenate</a:t>
            </a:r>
            <a:r>
              <a:rPr lang="cs-CZ" dirty="0"/>
              <a:t> in </a:t>
            </a:r>
            <a:r>
              <a:rPr lang="cs-CZ" dirty="0" err="1"/>
              <a:t>NaOH</a:t>
            </a:r>
            <a:r>
              <a:rPr lang="cs-CZ" dirty="0"/>
              <a:t> (</a:t>
            </a:r>
            <a:r>
              <a:rPr lang="cs-CZ" dirty="0" err="1"/>
              <a:t>formation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viscous</a:t>
            </a:r>
            <a:r>
              <a:rPr lang="cs-CZ" dirty="0"/>
              <a:t> </a:t>
            </a:r>
            <a:r>
              <a:rPr lang="cs-CZ" dirty="0" err="1"/>
              <a:t>solution</a:t>
            </a:r>
            <a:r>
              <a:rPr lang="cs-CZ" dirty="0"/>
              <a:t> → </a:t>
            </a:r>
            <a:r>
              <a:rPr lang="cs-CZ" dirty="0" err="1"/>
              <a:t>viscosity</a:t>
            </a:r>
            <a:r>
              <a:rPr lang="cs-CZ" dirty="0"/>
              <a:t>)</a:t>
            </a:r>
          </a:p>
          <a:p>
            <a:pPr marL="717550" lvl="1" indent="-260350">
              <a:buFont typeface="+mj-lt"/>
              <a:buAutoNum type="arabicPeriod"/>
            </a:pPr>
            <a:r>
              <a:rPr lang="cs-CZ" dirty="0" err="1"/>
              <a:t>ripening</a:t>
            </a:r>
            <a:r>
              <a:rPr lang="cs-CZ" dirty="0"/>
              <a:t> (</a:t>
            </a:r>
            <a:r>
              <a:rPr lang="cs-CZ" dirty="0" err="1"/>
              <a:t>about</a:t>
            </a:r>
            <a:r>
              <a:rPr lang="cs-CZ" dirty="0"/>
              <a:t> a </a:t>
            </a:r>
            <a:r>
              <a:rPr lang="cs-CZ" dirty="0" err="1"/>
              <a:t>week</a:t>
            </a:r>
            <a:r>
              <a:rPr lang="cs-CZ" dirty="0"/>
              <a:t>)</a:t>
            </a:r>
          </a:p>
          <a:p>
            <a:pPr marL="717550" lvl="1" indent="-260350">
              <a:buFont typeface="+mj-lt"/>
              <a:buAutoNum type="arabicPeriod"/>
            </a:pPr>
            <a:r>
              <a:rPr lang="cs-CZ" dirty="0" err="1"/>
              <a:t>filtration</a:t>
            </a:r>
            <a:endParaRPr lang="cs-CZ" dirty="0"/>
          </a:p>
          <a:p>
            <a:pPr marL="717550" lvl="1" indent="-260350">
              <a:buFont typeface="+mj-lt"/>
              <a:buAutoNum type="arabicPeriod"/>
            </a:pPr>
            <a:r>
              <a:rPr lang="cs-CZ" dirty="0" err="1"/>
              <a:t>regeneration</a:t>
            </a:r>
            <a:r>
              <a:rPr lang="cs-CZ" dirty="0"/>
              <a:t> in a </a:t>
            </a:r>
            <a:r>
              <a:rPr lang="cs-CZ" dirty="0" err="1"/>
              <a:t>H</a:t>
            </a:r>
            <a:r>
              <a:rPr lang="cs-CZ" baseline="-25000" dirty="0" err="1"/>
              <a:t>2</a:t>
            </a:r>
            <a:r>
              <a:rPr lang="cs-CZ" dirty="0" err="1"/>
              <a:t>SO</a:t>
            </a:r>
            <a:r>
              <a:rPr lang="cs-CZ" baseline="-25000" dirty="0" err="1"/>
              <a:t>4</a:t>
            </a:r>
            <a:r>
              <a:rPr lang="cs-CZ" dirty="0"/>
              <a:t>, </a:t>
            </a:r>
            <a:r>
              <a:rPr lang="cs-CZ" dirty="0" err="1"/>
              <a:t>ZnSO</a:t>
            </a:r>
            <a:r>
              <a:rPr lang="cs-CZ" baseline="-25000" dirty="0" err="1"/>
              <a:t>4</a:t>
            </a:r>
            <a:r>
              <a:rPr lang="cs-CZ" dirty="0"/>
              <a:t> and </a:t>
            </a:r>
            <a:r>
              <a:rPr lang="cs-CZ" dirty="0" err="1"/>
              <a:t>Na</a:t>
            </a:r>
            <a:r>
              <a:rPr lang="cs-CZ" baseline="-25000" dirty="0" err="1"/>
              <a:t>2</a:t>
            </a:r>
            <a:r>
              <a:rPr lang="cs-CZ" dirty="0" err="1"/>
              <a:t>SO</a:t>
            </a:r>
            <a:r>
              <a:rPr lang="cs-CZ" baseline="-25000" dirty="0" err="1"/>
              <a:t>4</a:t>
            </a:r>
            <a:r>
              <a:rPr lang="cs-CZ" dirty="0"/>
              <a:t> </a:t>
            </a:r>
            <a:r>
              <a:rPr lang="cs-CZ" dirty="0" err="1"/>
              <a:t>bath</a:t>
            </a:r>
            <a:endParaRPr lang="cs-CZ" dirty="0"/>
          </a:p>
          <a:p>
            <a:pPr marL="717550" lvl="1" indent="-260350">
              <a:buFont typeface="+mj-lt"/>
              <a:buAutoNum type="arabicPeriod"/>
            </a:pPr>
            <a:r>
              <a:rPr lang="cs-CZ" dirty="0" err="1"/>
              <a:t>extrusion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nozzles</a:t>
            </a:r>
            <a:r>
              <a:rPr lang="cs-CZ" dirty="0"/>
              <a:t> (</a:t>
            </a:r>
            <a:r>
              <a:rPr lang="cs-CZ" dirty="0" err="1"/>
              <a:t>fibers</a:t>
            </a:r>
            <a:r>
              <a:rPr lang="cs-CZ" dirty="0"/>
              <a:t> - </a:t>
            </a:r>
            <a:r>
              <a:rPr lang="cs-CZ" dirty="0" err="1"/>
              <a:t>viscose</a:t>
            </a:r>
            <a:r>
              <a:rPr lang="cs-CZ" dirty="0"/>
              <a:t> </a:t>
            </a:r>
            <a:r>
              <a:rPr lang="cs-CZ" dirty="0" err="1"/>
              <a:t>silk</a:t>
            </a:r>
            <a:r>
              <a:rPr lang="cs-CZ" dirty="0"/>
              <a:t>)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foil</a:t>
            </a:r>
            <a:r>
              <a:rPr lang="cs-CZ" dirty="0"/>
              <a:t> casting (</a:t>
            </a:r>
            <a:r>
              <a:rPr lang="cs-CZ" dirty="0" err="1"/>
              <a:t>cellophane</a:t>
            </a:r>
            <a:r>
              <a:rPr lang="cs-CZ" dirty="0"/>
              <a:t>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D20C3D6-B91A-8E7F-0345-9BFC696FC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463" y="2642141"/>
            <a:ext cx="1657350" cy="12192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04E8ECA-D368-1AAE-54A8-7C9B0E928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5962" y="4336945"/>
            <a:ext cx="1276350" cy="127635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8ECAAE8-77E8-DF2E-9527-B11F4A837F04}"/>
              </a:ext>
            </a:extLst>
          </p:cNvPr>
          <p:cNvSpPr txBox="1"/>
          <p:nvPr/>
        </p:nvSpPr>
        <p:spPr>
          <a:xfrm>
            <a:off x="9577071" y="2175165"/>
            <a:ext cx="18541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i="1" dirty="0" err="1">
                <a:latin typeface="+mn-lt"/>
              </a:rPr>
              <a:t>xanthogenic</a:t>
            </a:r>
            <a:r>
              <a:rPr lang="cs-CZ" sz="1400" i="1" dirty="0">
                <a:latin typeface="+mn-lt"/>
              </a:rPr>
              <a:t> acid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DF5FB00-9D13-6495-C36D-C6A8EE0CC1EE}"/>
              </a:ext>
            </a:extLst>
          </p:cNvPr>
          <p:cNvSpPr txBox="1"/>
          <p:nvPr/>
        </p:nvSpPr>
        <p:spPr>
          <a:xfrm>
            <a:off x="9577071" y="5478406"/>
            <a:ext cx="18541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i="1" dirty="0" err="1">
                <a:latin typeface="+mn-lt"/>
              </a:rPr>
              <a:t>thiolthiocarbonic</a:t>
            </a:r>
            <a:r>
              <a:rPr lang="cs-CZ" sz="1400" i="1" dirty="0">
                <a:latin typeface="+mn-lt"/>
              </a:rPr>
              <a:t> acid</a:t>
            </a:r>
          </a:p>
        </p:txBody>
      </p:sp>
    </p:spTree>
    <p:extLst>
      <p:ext uri="{BB962C8B-B14F-4D97-AF65-F5344CB8AC3E}">
        <p14:creationId xmlns:p14="http://schemas.microsoft.com/office/powerpoint/2010/main" val="104334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15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a typeface="+mn-ea"/>
                <a:cs typeface="+mn-cs"/>
              </a:rPr>
              <a:t>The formation of regenerated cellulose</a:t>
            </a:r>
            <a:endParaRPr lang="cs-CZ" sz="3600" b="1" dirty="0">
              <a:ea typeface="+mn-ea"/>
              <a:cs typeface="+mn-cs"/>
            </a:endParaRPr>
          </a:p>
        </p:txBody>
      </p:sp>
      <p:grpSp>
        <p:nvGrpSpPr>
          <p:cNvPr id="57" name="Skupina 56">
            <a:extLst>
              <a:ext uri="{FF2B5EF4-FFF2-40B4-BE49-F238E27FC236}">
                <a16:creationId xmlns:a16="http://schemas.microsoft.com/office/drawing/2014/main" id="{217595F4-9922-FE33-1225-320B6943BDE3}"/>
              </a:ext>
            </a:extLst>
          </p:cNvPr>
          <p:cNvGrpSpPr/>
          <p:nvPr/>
        </p:nvGrpSpPr>
        <p:grpSpPr>
          <a:xfrm>
            <a:off x="133565" y="2060848"/>
            <a:ext cx="11924871" cy="1704444"/>
            <a:chOff x="54555" y="2571785"/>
            <a:chExt cx="11996879" cy="1704444"/>
          </a:xfrm>
        </p:grpSpPr>
        <p:pic>
          <p:nvPicPr>
            <p:cNvPr id="27" name="Obrázek 26">
              <a:extLst>
                <a:ext uri="{FF2B5EF4-FFF2-40B4-BE49-F238E27FC236}">
                  <a16:creationId xmlns:a16="http://schemas.microsoft.com/office/drawing/2014/main" id="{9E191382-45AC-4D6B-77C2-6B2E43EE2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55" y="2889000"/>
              <a:ext cx="2340000" cy="1070015"/>
            </a:xfrm>
            <a:prstGeom prst="rect">
              <a:avLst/>
            </a:prstGeom>
          </p:spPr>
        </p:pic>
        <p:cxnSp>
          <p:nvCxnSpPr>
            <p:cNvPr id="28" name="Přímá spojnice se šipkou 27">
              <a:extLst>
                <a:ext uri="{FF2B5EF4-FFF2-40B4-BE49-F238E27FC236}">
                  <a16:creationId xmlns:a16="http://schemas.microsoft.com/office/drawing/2014/main" id="{45CD5B25-B947-4E65-0128-156839D04F0D}"/>
                </a:ext>
              </a:extLst>
            </p:cNvPr>
            <p:cNvCxnSpPr>
              <a:cxnSpLocks/>
            </p:cNvCxnSpPr>
            <p:nvPr/>
          </p:nvCxnSpPr>
          <p:spPr>
            <a:xfrm>
              <a:off x="2279576" y="3429000"/>
              <a:ext cx="72008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Přímá spojnice se šipkou 28">
              <a:extLst>
                <a:ext uri="{FF2B5EF4-FFF2-40B4-BE49-F238E27FC236}">
                  <a16:creationId xmlns:a16="http://schemas.microsoft.com/office/drawing/2014/main" id="{EF06E921-D162-4693-1ABC-13EE3F5F7ABA}"/>
                </a:ext>
              </a:extLst>
            </p:cNvPr>
            <p:cNvCxnSpPr>
              <a:cxnSpLocks/>
            </p:cNvCxnSpPr>
            <p:nvPr/>
          </p:nvCxnSpPr>
          <p:spPr>
            <a:xfrm>
              <a:off x="5303912" y="3429000"/>
              <a:ext cx="79208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Přímá spojnice se šipkou 29">
              <a:extLst>
                <a:ext uri="{FF2B5EF4-FFF2-40B4-BE49-F238E27FC236}">
                  <a16:creationId xmlns:a16="http://schemas.microsoft.com/office/drawing/2014/main" id="{D0045D1C-741E-AC24-B7B4-75724B4F4866}"/>
                </a:ext>
              </a:extLst>
            </p:cNvPr>
            <p:cNvCxnSpPr>
              <a:cxnSpLocks/>
            </p:cNvCxnSpPr>
            <p:nvPr/>
          </p:nvCxnSpPr>
          <p:spPr>
            <a:xfrm>
              <a:off x="8541434" y="3429000"/>
              <a:ext cx="108295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2" name="Obrázek 31">
              <a:extLst>
                <a:ext uri="{FF2B5EF4-FFF2-40B4-BE49-F238E27FC236}">
                  <a16:creationId xmlns:a16="http://schemas.microsoft.com/office/drawing/2014/main" id="{BCEAE303-F4D3-BC34-AFCD-2D6C2C33C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68451" y="2703411"/>
              <a:ext cx="2340000" cy="1441192"/>
            </a:xfrm>
            <a:prstGeom prst="rect">
              <a:avLst/>
            </a:prstGeom>
          </p:spPr>
        </p:pic>
        <p:pic>
          <p:nvPicPr>
            <p:cNvPr id="34" name="Obrázek 33">
              <a:extLst>
                <a:ext uri="{FF2B5EF4-FFF2-40B4-BE49-F238E27FC236}">
                  <a16:creationId xmlns:a16="http://schemas.microsoft.com/office/drawing/2014/main" id="{E9AA7134-A857-EB2A-8155-039D03E6A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01434" y="2571785"/>
              <a:ext cx="2340000" cy="1704444"/>
            </a:xfrm>
            <a:prstGeom prst="rect">
              <a:avLst/>
            </a:prstGeom>
          </p:spPr>
        </p:pic>
        <p:pic>
          <p:nvPicPr>
            <p:cNvPr id="36" name="Obrázek 35">
              <a:extLst>
                <a:ext uri="{FF2B5EF4-FFF2-40B4-BE49-F238E27FC236}">
                  <a16:creationId xmlns:a16="http://schemas.microsoft.com/office/drawing/2014/main" id="{C827A7E4-FB60-161E-015D-D101DE973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1434" y="2914199"/>
              <a:ext cx="2340000" cy="1070015"/>
            </a:xfrm>
            <a:prstGeom prst="rect">
              <a:avLst/>
            </a:prstGeom>
          </p:spPr>
        </p:pic>
        <p:sp>
          <p:nvSpPr>
            <p:cNvPr id="42" name="TextovéPole 41">
              <a:extLst>
                <a:ext uri="{FF2B5EF4-FFF2-40B4-BE49-F238E27FC236}">
                  <a16:creationId xmlns:a16="http://schemas.microsoft.com/office/drawing/2014/main" id="{18ECD615-28B6-B059-B194-4BF0B3783089}"/>
                </a:ext>
              </a:extLst>
            </p:cNvPr>
            <p:cNvSpPr txBox="1"/>
            <p:nvPr/>
          </p:nvSpPr>
          <p:spPr>
            <a:xfrm>
              <a:off x="2195376" y="3102097"/>
              <a:ext cx="88847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s-CZ" sz="1400" dirty="0" err="1">
                  <a:latin typeface="+mn-lt"/>
                </a:rPr>
                <a:t>NaOH</a:t>
              </a:r>
              <a:endParaRPr lang="cs-CZ" dirty="0">
                <a:latin typeface="+mn-lt"/>
              </a:endParaRPr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E34CA8C8-14A8-1B2C-6EFB-B77367311F04}"/>
                </a:ext>
              </a:extLst>
            </p:cNvPr>
            <p:cNvSpPr txBox="1"/>
            <p:nvPr/>
          </p:nvSpPr>
          <p:spPr>
            <a:xfrm>
              <a:off x="5255715" y="3433994"/>
              <a:ext cx="88847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s-CZ" sz="1400" dirty="0" err="1">
                  <a:latin typeface="+mn-lt"/>
                </a:rPr>
                <a:t>NaOH</a:t>
              </a:r>
              <a:endParaRPr lang="cs-CZ" dirty="0">
                <a:latin typeface="+mn-lt"/>
              </a:endParaRP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E87ADEA8-5B14-50DF-8838-8253196768E5}"/>
                </a:ext>
              </a:extLst>
            </p:cNvPr>
            <p:cNvSpPr txBox="1"/>
            <p:nvPr/>
          </p:nvSpPr>
          <p:spPr>
            <a:xfrm>
              <a:off x="5255716" y="3116230"/>
              <a:ext cx="88847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s-CZ" sz="1400" dirty="0">
                  <a:latin typeface="+mn-lt"/>
                </a:rPr>
                <a:t>CS</a:t>
              </a:r>
              <a:r>
                <a:rPr lang="cs-CZ" sz="1400" baseline="-25000" dirty="0">
                  <a:latin typeface="+mn-lt"/>
                </a:rPr>
                <a:t>2</a:t>
              </a:r>
              <a:endParaRPr lang="cs-CZ" baseline="-25000" dirty="0">
                <a:latin typeface="+mn-lt"/>
              </a:endParaRPr>
            </a:p>
          </p:txBody>
        </p:sp>
        <p:sp>
          <p:nvSpPr>
            <p:cNvPr id="48" name="TextovéPole 47">
              <a:extLst>
                <a:ext uri="{FF2B5EF4-FFF2-40B4-BE49-F238E27FC236}">
                  <a16:creationId xmlns:a16="http://schemas.microsoft.com/office/drawing/2014/main" id="{A9FFA657-244A-3384-2E78-BA9494657516}"/>
                </a:ext>
              </a:extLst>
            </p:cNvPr>
            <p:cNvSpPr txBox="1"/>
            <p:nvPr/>
          </p:nvSpPr>
          <p:spPr>
            <a:xfrm>
              <a:off x="8598673" y="3451828"/>
              <a:ext cx="88847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s-CZ" sz="1400" dirty="0">
                  <a:latin typeface="+mn-lt"/>
                </a:rPr>
                <a:t>H</a:t>
              </a:r>
              <a:r>
                <a:rPr lang="cs-CZ" sz="1400" baseline="-25000" dirty="0">
                  <a:latin typeface="+mn-lt"/>
                </a:rPr>
                <a:t>2</a:t>
              </a:r>
              <a:r>
                <a:rPr lang="cs-CZ" sz="1400" dirty="0">
                  <a:latin typeface="+mn-lt"/>
                </a:rPr>
                <a:t>SO</a:t>
              </a:r>
              <a:r>
                <a:rPr lang="cs-CZ" sz="1400" baseline="-25000" dirty="0">
                  <a:latin typeface="+mn-lt"/>
                </a:rPr>
                <a:t>4</a:t>
              </a:r>
              <a:endParaRPr lang="cs-CZ" baseline="-25000" dirty="0">
                <a:latin typeface="+mn-lt"/>
              </a:endParaRPr>
            </a:p>
          </p:txBody>
        </p: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BF7D4204-D6AB-E427-CC2F-B9BF22101E8B}"/>
                </a:ext>
              </a:extLst>
            </p:cNvPr>
            <p:cNvSpPr txBox="1"/>
            <p:nvPr/>
          </p:nvSpPr>
          <p:spPr>
            <a:xfrm>
              <a:off x="8598672" y="2880500"/>
              <a:ext cx="88847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s-CZ" sz="1400" dirty="0">
                  <a:latin typeface="+mn-lt"/>
                </a:rPr>
                <a:t>ZnSO</a:t>
              </a:r>
              <a:r>
                <a:rPr lang="cs-CZ" sz="1400" baseline="-25000" dirty="0">
                  <a:latin typeface="+mn-lt"/>
                </a:rPr>
                <a:t>4</a:t>
              </a:r>
              <a:br>
                <a:rPr lang="cs-CZ" sz="1400" baseline="-25000" dirty="0">
                  <a:latin typeface="+mn-lt"/>
                </a:rPr>
              </a:br>
              <a:r>
                <a:rPr lang="cs-CZ" sz="1400" dirty="0">
                  <a:latin typeface="+mn-lt"/>
                </a:rPr>
                <a:t>Na</a:t>
              </a:r>
              <a:r>
                <a:rPr lang="cs-CZ" sz="1400" baseline="-25000" dirty="0">
                  <a:latin typeface="+mn-lt"/>
                </a:rPr>
                <a:t>2</a:t>
              </a:r>
              <a:r>
                <a:rPr lang="cs-CZ" sz="1400" dirty="0">
                  <a:latin typeface="+mn-lt"/>
                </a:rPr>
                <a:t>SO</a:t>
              </a:r>
              <a:r>
                <a:rPr lang="cs-CZ" sz="1400" baseline="-25000" dirty="0">
                  <a:latin typeface="+mn-lt"/>
                </a:rPr>
                <a:t>4</a:t>
              </a:r>
            </a:p>
          </p:txBody>
        </p:sp>
      </p:grpSp>
      <p:sp>
        <p:nvSpPr>
          <p:cNvPr id="56" name="Zástupný symbol pro obsah 2">
            <a:extLst>
              <a:ext uri="{FF2B5EF4-FFF2-40B4-BE49-F238E27FC236}">
                <a16:creationId xmlns:a16="http://schemas.microsoft.com/office/drawing/2014/main" id="{3BC333A1-5B54-5658-E811-F7D2BC59F170}"/>
              </a:ext>
            </a:extLst>
          </p:cNvPr>
          <p:cNvSpPr txBox="1">
            <a:spLocks/>
          </p:cNvSpPr>
          <p:nvPr/>
        </p:nvSpPr>
        <p:spPr>
          <a:xfrm>
            <a:off x="725122" y="4122169"/>
            <a:ext cx="10741756" cy="24163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cs-CZ" dirty="0" err="1"/>
              <a:t>cellulose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sodium</a:t>
            </a:r>
            <a:r>
              <a:rPr lang="cs-CZ" dirty="0"/>
              <a:t> </a:t>
            </a:r>
            <a:r>
              <a:rPr lang="cs-CZ" dirty="0" err="1"/>
              <a:t>cellulose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cellulose</a:t>
            </a:r>
            <a:r>
              <a:rPr lang="cs-CZ" dirty="0"/>
              <a:t> </a:t>
            </a:r>
            <a:r>
              <a:rPr lang="cs-CZ" dirty="0" err="1"/>
              <a:t>xanthogenate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viscose</a:t>
            </a:r>
            <a:r>
              <a:rPr lang="cs-CZ" dirty="0"/>
              <a:t> (</a:t>
            </a:r>
            <a:r>
              <a:rPr lang="cs-CZ" dirty="0" err="1"/>
              <a:t>xanthogenate</a:t>
            </a:r>
            <a:r>
              <a:rPr lang="cs-CZ" dirty="0"/>
              <a:t> </a:t>
            </a:r>
            <a:r>
              <a:rPr lang="cs-CZ" dirty="0" err="1"/>
              <a:t>dissolved</a:t>
            </a:r>
            <a:r>
              <a:rPr lang="cs-CZ" dirty="0"/>
              <a:t> in </a:t>
            </a:r>
            <a:r>
              <a:rPr lang="cs-CZ" dirty="0" err="1"/>
              <a:t>NaOH</a:t>
            </a:r>
            <a:r>
              <a:rPr lang="cs-CZ" dirty="0"/>
              <a:t> </a:t>
            </a:r>
            <a:r>
              <a:rPr lang="cs-CZ" dirty="0" err="1"/>
              <a:t>solution</a:t>
            </a:r>
            <a:r>
              <a:rPr lang="cs-CZ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regenerated</a:t>
            </a:r>
            <a:r>
              <a:rPr lang="cs-CZ" dirty="0"/>
              <a:t> </a:t>
            </a:r>
            <a:r>
              <a:rPr lang="cs-CZ" dirty="0" err="1"/>
              <a:t>cellulose</a:t>
            </a:r>
            <a:r>
              <a:rPr lang="cs-CZ" dirty="0"/>
              <a:t> (</a:t>
            </a:r>
            <a:r>
              <a:rPr lang="cs-CZ" dirty="0" err="1"/>
              <a:t>viscose</a:t>
            </a:r>
            <a:r>
              <a:rPr lang="cs-CZ" dirty="0"/>
              <a:t> </a:t>
            </a:r>
            <a:r>
              <a:rPr lang="cs-CZ" dirty="0" err="1"/>
              <a:t>silk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cellophane</a:t>
            </a:r>
            <a:r>
              <a:rPr lang="cs-CZ" dirty="0"/>
              <a:t>)</a:t>
            </a:r>
          </a:p>
        </p:txBody>
      </p: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85401984-B153-860E-865A-B6397E4B6169}"/>
              </a:ext>
            </a:extLst>
          </p:cNvPr>
          <p:cNvSpPr txBox="1"/>
          <p:nvPr/>
        </p:nvSpPr>
        <p:spPr>
          <a:xfrm>
            <a:off x="8263066" y="4346778"/>
            <a:ext cx="31446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not necessarily all OH groups must react (the primary will almost certainly, the secondary may not)</a:t>
            </a:r>
            <a:endParaRPr lang="cs-CZ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61" name="Přímá spojnice se šipkou 60">
            <a:extLst>
              <a:ext uri="{FF2B5EF4-FFF2-40B4-BE49-F238E27FC236}">
                <a16:creationId xmlns:a16="http://schemas.microsoft.com/office/drawing/2014/main" id="{D49C7C0D-2772-63BD-1C7F-77E0A89CCD3B}"/>
              </a:ext>
            </a:extLst>
          </p:cNvPr>
          <p:cNvCxnSpPr>
            <a:cxnSpLocks/>
            <a:stCxn id="59" idx="1"/>
          </p:cNvCxnSpPr>
          <p:nvPr/>
        </p:nvCxnSpPr>
        <p:spPr>
          <a:xfrm flipH="1" flipV="1">
            <a:off x="7783052" y="3692931"/>
            <a:ext cx="480014" cy="1023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3" name="Přímá spojnice se šipkou 62">
            <a:extLst>
              <a:ext uri="{FF2B5EF4-FFF2-40B4-BE49-F238E27FC236}">
                <a16:creationId xmlns:a16="http://schemas.microsoft.com/office/drawing/2014/main" id="{48870490-DC0C-F96D-FCFB-D6D351C1BBB2}"/>
              </a:ext>
            </a:extLst>
          </p:cNvPr>
          <p:cNvCxnSpPr>
            <a:cxnSpLocks/>
            <a:stCxn id="59" idx="1"/>
          </p:cNvCxnSpPr>
          <p:nvPr/>
        </p:nvCxnSpPr>
        <p:spPr>
          <a:xfrm flipH="1" flipV="1">
            <a:off x="4834348" y="3561962"/>
            <a:ext cx="3428718" cy="1154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87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16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Cellulose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esters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cs-CZ" dirty="0" err="1"/>
              <a:t>cellulose</a:t>
            </a:r>
            <a:r>
              <a:rPr lang="cs-CZ" dirty="0"/>
              <a:t> </a:t>
            </a:r>
            <a:r>
              <a:rPr lang="cs-CZ" dirty="0" err="1"/>
              <a:t>acetate</a:t>
            </a:r>
            <a:r>
              <a:rPr lang="cs-CZ" dirty="0"/>
              <a:t> (CA)</a:t>
            </a:r>
          </a:p>
          <a:p>
            <a:pPr lvl="1"/>
            <a:r>
              <a:rPr lang="cs-CZ" dirty="0" err="1" smtClean="0"/>
              <a:t>introduction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acetate</a:t>
            </a:r>
            <a:r>
              <a:rPr lang="cs-CZ" dirty="0"/>
              <a:t> </a:t>
            </a:r>
            <a:r>
              <a:rPr lang="cs-CZ" dirty="0" err="1"/>
              <a:t>groups</a:t>
            </a:r>
            <a:r>
              <a:rPr lang="cs-CZ" dirty="0"/>
              <a:t> to </a:t>
            </a:r>
            <a:r>
              <a:rPr lang="cs-CZ" dirty="0" err="1"/>
              <a:t>cellulose</a:t>
            </a:r>
            <a:r>
              <a:rPr lang="cs-CZ" dirty="0"/>
              <a:t> </a:t>
            </a:r>
            <a:r>
              <a:rPr lang="cs-CZ" dirty="0" err="1"/>
              <a:t>hydroxyls</a:t>
            </a:r>
            <a:endParaRPr lang="cs-CZ" dirty="0"/>
          </a:p>
          <a:p>
            <a:pPr lvl="2"/>
            <a:r>
              <a:rPr lang="cs-CZ" dirty="0" err="1"/>
              <a:t>hardly</a:t>
            </a:r>
            <a:r>
              <a:rPr lang="cs-CZ" dirty="0"/>
              <a:t> </a:t>
            </a:r>
            <a:r>
              <a:rPr lang="cs-CZ" dirty="0" err="1"/>
              <a:t>usable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hydroxyls</a:t>
            </a:r>
            <a:r>
              <a:rPr lang="cs-CZ" dirty="0"/>
              <a:t> </a:t>
            </a:r>
            <a:r>
              <a:rPr lang="cs-CZ" dirty="0" err="1"/>
              <a:t>react</a:t>
            </a:r>
            <a:r>
              <a:rPr lang="cs-CZ" dirty="0"/>
              <a:t> → </a:t>
            </a:r>
            <a:r>
              <a:rPr lang="cs-CZ" dirty="0" err="1"/>
              <a:t>necessity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additional</a:t>
            </a:r>
            <a:r>
              <a:rPr lang="cs-CZ" dirty="0"/>
              <a:t> </a:t>
            </a:r>
            <a:r>
              <a:rPr lang="cs-CZ" dirty="0" err="1"/>
              <a:t>hydrolysis</a:t>
            </a:r>
            <a:r>
              <a:rPr lang="cs-CZ" dirty="0"/>
              <a:t> </a:t>
            </a:r>
            <a:r>
              <a:rPr lang="cs-CZ" dirty="0" err="1"/>
              <a:t>back</a:t>
            </a:r>
            <a:r>
              <a:rPr lang="cs-CZ" dirty="0"/>
              <a:t> to –OH</a:t>
            </a:r>
          </a:p>
          <a:p>
            <a:pPr lvl="2"/>
            <a:r>
              <a:rPr lang="cs-CZ" dirty="0" err="1"/>
              <a:t>average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acetates</a:t>
            </a:r>
            <a:r>
              <a:rPr lang="cs-CZ" dirty="0"/>
              <a:t> per </a:t>
            </a:r>
            <a:r>
              <a:rPr lang="cs-CZ" dirty="0" err="1"/>
              <a:t>glucopyranose</a:t>
            </a:r>
            <a:r>
              <a:rPr lang="cs-CZ" dirty="0"/>
              <a:t> unit </a:t>
            </a:r>
            <a:r>
              <a:rPr lang="cs-CZ" dirty="0" err="1"/>
              <a:t>between</a:t>
            </a:r>
            <a:r>
              <a:rPr lang="cs-CZ" dirty="0"/>
              <a:t> 2.2 – 2.9 (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3 </a:t>
            </a:r>
            <a:r>
              <a:rPr lang="cs-CZ" dirty="0" err="1"/>
              <a:t>total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introduction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additional</a:t>
            </a:r>
            <a:r>
              <a:rPr lang="cs-CZ" dirty="0"/>
              <a:t> ester </a:t>
            </a:r>
            <a:r>
              <a:rPr lang="cs-CZ" dirty="0" err="1"/>
              <a:t>groups</a:t>
            </a:r>
            <a:endParaRPr lang="cs-CZ" dirty="0"/>
          </a:p>
          <a:p>
            <a:pPr lvl="1"/>
            <a:r>
              <a:rPr lang="cs-CZ" dirty="0" err="1"/>
              <a:t>propionate</a:t>
            </a:r>
            <a:r>
              <a:rPr lang="cs-CZ" dirty="0"/>
              <a:t> (</a:t>
            </a:r>
            <a:r>
              <a:rPr lang="cs-CZ" dirty="0" err="1"/>
              <a:t>CP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mixed</a:t>
            </a:r>
            <a:r>
              <a:rPr lang="cs-CZ" dirty="0"/>
              <a:t> </a:t>
            </a:r>
            <a:r>
              <a:rPr lang="cs-CZ" dirty="0" err="1"/>
              <a:t>esters</a:t>
            </a:r>
            <a:r>
              <a:rPr lang="cs-CZ" dirty="0"/>
              <a:t> </a:t>
            </a:r>
            <a:r>
              <a:rPr lang="cs-CZ" dirty="0" err="1"/>
              <a:t>acetopropionate</a:t>
            </a:r>
            <a:r>
              <a:rPr lang="cs-CZ" dirty="0"/>
              <a:t> (CAP), </a:t>
            </a:r>
            <a:r>
              <a:rPr lang="cs-CZ" dirty="0" err="1"/>
              <a:t>acetobutyrate</a:t>
            </a:r>
            <a:r>
              <a:rPr lang="cs-CZ" dirty="0"/>
              <a:t> (CAB)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4B656B1-2404-288D-C65E-B45698CD4F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462" y="3284984"/>
            <a:ext cx="8847076" cy="216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17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Cellulose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nitrate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7315094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it is another cellulose ester</a:t>
            </a:r>
          </a:p>
          <a:p>
            <a:r>
              <a:rPr lang="en-US" dirty="0"/>
              <a:t>is formed by the action of </a:t>
            </a:r>
            <a:r>
              <a:rPr lang="en-US" dirty="0" err="1"/>
              <a:t>HNO</a:t>
            </a:r>
            <a:r>
              <a:rPr lang="en-US" baseline="-25000" dirty="0" err="1"/>
              <a:t>3</a:t>
            </a:r>
            <a:r>
              <a:rPr lang="en-US" dirty="0"/>
              <a:t> on cellulose in the presence of another acid (most often sulfuric, less phosphoric or acetic)</a:t>
            </a:r>
          </a:p>
          <a:p>
            <a:pPr lvl="1"/>
            <a:r>
              <a:rPr lang="en-US" dirty="0"/>
              <a:t>with theoretical esterification of all 3 OH groups, the N content would be about 14.14%</a:t>
            </a:r>
          </a:p>
          <a:p>
            <a:pPr lvl="2"/>
            <a:r>
              <a:rPr lang="en-US" dirty="0"/>
              <a:t>is not produced</a:t>
            </a:r>
          </a:p>
          <a:p>
            <a:pPr lvl="1"/>
            <a:r>
              <a:rPr lang="en-US" dirty="0"/>
              <a:t>nitrates with N content 10 – 11%</a:t>
            </a:r>
          </a:p>
          <a:p>
            <a:pPr lvl="2"/>
            <a:r>
              <a:rPr lang="en-US" dirty="0"/>
              <a:t>paint materials, celluloid (after addition of camphor)</a:t>
            </a:r>
          </a:p>
          <a:p>
            <a:pPr lvl="1"/>
            <a:r>
              <a:rPr lang="en-US" dirty="0"/>
              <a:t>nitrates with an N content of 11.8 – 12.5% with resins and </a:t>
            </a:r>
            <a:r>
              <a:rPr lang="en-US" dirty="0" smtClean="0"/>
              <a:t>solvents</a:t>
            </a:r>
            <a:endParaRPr lang="en-US" dirty="0"/>
          </a:p>
          <a:p>
            <a:pPr lvl="2"/>
            <a:r>
              <a:rPr lang="en-US" dirty="0"/>
              <a:t>nitro lacquers</a:t>
            </a:r>
          </a:p>
          <a:p>
            <a:pPr lvl="1"/>
            <a:r>
              <a:rPr lang="en-US" dirty="0"/>
              <a:t>nitrates with N content 12 – 13.5%</a:t>
            </a:r>
          </a:p>
          <a:p>
            <a:pPr lvl="2"/>
            <a:r>
              <a:rPr lang="en-US" dirty="0"/>
              <a:t>explosives (smokeless gunpowder)</a:t>
            </a:r>
          </a:p>
          <a:p>
            <a:r>
              <a:rPr lang="en-US" dirty="0"/>
              <a:t>incorrectly nitrocellulose (difference between nitro and nitrate)</a:t>
            </a:r>
            <a:endParaRPr lang="cs-CZ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539513B2-85DC-E8B5-E93C-5B03D8CF2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5428" y="1380282"/>
            <a:ext cx="3964384" cy="26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afr – Wikipedie">
            <a:extLst>
              <a:ext uri="{FF2B5EF4-FFF2-40B4-BE49-F238E27FC236}">
                <a16:creationId xmlns:a16="http://schemas.microsoft.com/office/drawing/2014/main" id="{B09EDE71-D8F7-F7FD-E5E5-34BA8D11A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8408" y="4521207"/>
            <a:ext cx="932706" cy="143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9836DDFE-615E-B905-F688-C4DE6B3BB432}"/>
              </a:ext>
            </a:extLst>
          </p:cNvPr>
          <p:cNvCxnSpPr>
            <a:cxnSpLocks/>
          </p:cNvCxnSpPr>
          <p:nvPr/>
        </p:nvCxnSpPr>
        <p:spPr>
          <a:xfrm>
            <a:off x="6600056" y="4437112"/>
            <a:ext cx="288032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93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18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43DF5BBC-328E-2EC5-475E-CA1285687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352717"/>
              </p:ext>
            </p:extLst>
          </p:nvPr>
        </p:nvGraphicFramePr>
        <p:xfrm>
          <a:off x="513820" y="1165351"/>
          <a:ext cx="11164360" cy="51968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0727">
                  <a:extLst>
                    <a:ext uri="{9D8B030D-6E8A-4147-A177-3AD203B41FA5}">
                      <a16:colId xmlns:a16="http://schemas.microsoft.com/office/drawing/2014/main" val="392876228"/>
                    </a:ext>
                  </a:extLst>
                </a:gridCol>
                <a:gridCol w="1860727">
                  <a:extLst>
                    <a:ext uri="{9D8B030D-6E8A-4147-A177-3AD203B41FA5}">
                      <a16:colId xmlns:a16="http://schemas.microsoft.com/office/drawing/2014/main" val="870905865"/>
                    </a:ext>
                  </a:extLst>
                </a:gridCol>
                <a:gridCol w="3721453">
                  <a:extLst>
                    <a:ext uri="{9D8B030D-6E8A-4147-A177-3AD203B41FA5}">
                      <a16:colId xmlns:a16="http://schemas.microsoft.com/office/drawing/2014/main" val="3678542881"/>
                    </a:ext>
                  </a:extLst>
                </a:gridCol>
                <a:gridCol w="3721453">
                  <a:extLst>
                    <a:ext uri="{9D8B030D-6E8A-4147-A177-3AD203B41FA5}">
                      <a16:colId xmlns:a16="http://schemas.microsoft.com/office/drawing/2014/main" val="3649427692"/>
                    </a:ext>
                  </a:extLst>
                </a:gridCol>
              </a:tblGrid>
              <a:tr h="742412"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term</a:t>
                      </a:r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err="1" smtClean="0"/>
                        <a:t>abbreviation</a:t>
                      </a:r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err="1" smtClean="0"/>
                        <a:t>general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structure</a:t>
                      </a:r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>
                          <a:effectLst>
                            <a:glow rad="317500">
                              <a:schemeClr val="bg1"/>
                            </a:glow>
                          </a:effectLst>
                        </a:rPr>
                        <a:t>R </a:t>
                      </a:r>
                      <a:r>
                        <a:rPr lang="cs-CZ" i="1" dirty="0" err="1" smtClean="0">
                          <a:effectLst>
                            <a:glow rad="317500">
                              <a:schemeClr val="bg1"/>
                            </a:glow>
                          </a:effectLst>
                        </a:rPr>
                        <a:t>substituents</a:t>
                      </a:r>
                      <a:endParaRPr lang="cs-CZ" i="1" dirty="0">
                        <a:effectLst>
                          <a:glow rad="317500">
                            <a:schemeClr val="bg1"/>
                          </a:glow>
                        </a:effectLst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334294"/>
                  </a:ext>
                </a:extLst>
              </a:tr>
              <a:tr h="742412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cellulose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-H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288117"/>
                  </a:ext>
                </a:extLst>
              </a:tr>
              <a:tr h="742412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cellulose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acetate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444518"/>
                  </a:ext>
                </a:extLst>
              </a:tr>
              <a:tr h="742412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cellulose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propionate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CP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722276"/>
                  </a:ext>
                </a:extLst>
              </a:tr>
              <a:tr h="742412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cellulose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acetopropionate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CAP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774910"/>
                  </a:ext>
                </a:extLst>
              </a:tr>
              <a:tr h="742412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cellulose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acetobutyrate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CAB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439494"/>
                  </a:ext>
                </a:extLst>
              </a:tr>
              <a:tr h="742412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cellulose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nitrate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6686880"/>
                  </a:ext>
                </a:extLst>
              </a:tr>
            </a:tbl>
          </a:graphicData>
        </a:graphic>
      </p:graphicFrame>
      <p:pic>
        <p:nvPicPr>
          <p:cNvPr id="6" name="Picture 4" descr="Cellulose acetate propionate average Mn ~25,000 by GPC, powder">
            <a:extLst>
              <a:ext uri="{FF2B5EF4-FFF2-40B4-BE49-F238E27FC236}">
                <a16:creationId xmlns:a16="http://schemas.microsoft.com/office/drawing/2014/main" id="{EECD623C-5385-1FAF-DA41-EC01B548C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3945" y="2783717"/>
            <a:ext cx="2935362" cy="304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4CD58C1-A7D3-1A36-EDAD-6E45DCF24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309" y="2661393"/>
            <a:ext cx="843288" cy="68400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976DA55B-5004-5A5B-3CBF-FF52AC1AF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5318" y="4140819"/>
            <a:ext cx="843288" cy="68400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34048037-6036-4CC0-3D00-C7128D575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5318" y="4906697"/>
            <a:ext cx="843288" cy="68400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B607F8DA-3873-2475-416D-A3D881A34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1502" y="3403383"/>
            <a:ext cx="1168902" cy="68400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FE8CB497-9AAE-EE68-941B-1EF888DFA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9775" y="4154477"/>
            <a:ext cx="1168902" cy="68400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95D4D48B-0B6A-F9C8-8728-2FF55606A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0982" y="4887397"/>
            <a:ext cx="1386487" cy="684000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5BCC7227-D2ED-2851-9426-25C901C498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0320" y="5672576"/>
            <a:ext cx="792793" cy="792793"/>
          </a:xfrm>
          <a:prstGeom prst="rect">
            <a:avLst/>
          </a:prstGeom>
        </p:spPr>
      </p:pic>
      <p:sp>
        <p:nvSpPr>
          <p:cNvPr id="27" name="Nadpis 1">
            <a:extLst>
              <a:ext uri="{FF2B5EF4-FFF2-40B4-BE49-F238E27FC236}">
                <a16:creationId xmlns:a16="http://schemas.microsoft.com/office/drawing/2014/main" id="{F599ACE0-0EA3-468C-8392-479726AB7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212" y="620688"/>
            <a:ext cx="3241576" cy="919838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err="1">
                <a:ea typeface="+mn-ea"/>
                <a:cs typeface="+mn-cs"/>
              </a:rPr>
              <a:t>Cellulose</a:t>
            </a:r>
            <a:r>
              <a:rPr lang="cs-CZ" sz="2800" b="1" dirty="0">
                <a:ea typeface="+mn-ea"/>
                <a:cs typeface="+mn-cs"/>
              </a:rPr>
              <a:t> </a:t>
            </a:r>
            <a:r>
              <a:rPr lang="cs-CZ" sz="2800" b="1" dirty="0" err="1">
                <a:ea typeface="+mn-ea"/>
                <a:cs typeface="+mn-cs"/>
              </a:rPr>
              <a:t>esters</a:t>
            </a:r>
            <a:endParaRPr lang="cs-CZ" sz="2800" b="1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15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19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Cellulose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ethers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for the production of adhesives and thickeners</a:t>
            </a:r>
          </a:p>
          <a:p>
            <a:pPr lvl="1"/>
            <a:r>
              <a:rPr lang="en-US" dirty="0"/>
              <a:t>some soluble in water</a:t>
            </a:r>
          </a:p>
          <a:p>
            <a:r>
              <a:rPr lang="en-US" dirty="0"/>
              <a:t>dependent on the degree of substitution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(methyl)cellulose</a:t>
            </a:r>
          </a:p>
          <a:p>
            <a:pPr lvl="1"/>
            <a:r>
              <a:rPr lang="en-US" dirty="0"/>
              <a:t>(ethyl)cellulose</a:t>
            </a:r>
          </a:p>
          <a:p>
            <a:pPr lvl="1"/>
            <a:r>
              <a:rPr lang="en-US" dirty="0"/>
              <a:t>(hydroxyethyl)cellulose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carboxymethyl</a:t>
            </a:r>
            <a:r>
              <a:rPr lang="en-US" dirty="0"/>
              <a:t>)cellulose</a:t>
            </a:r>
            <a:endParaRPr lang="cs-CZ" dirty="0"/>
          </a:p>
        </p:txBody>
      </p:sp>
      <p:pic>
        <p:nvPicPr>
          <p:cNvPr id="1026" name="Picture 2" descr="chemistry humor | Funny Organic Chemistry Jokes | Chemistry humor,  Chemistry jokes, Organic chemistry jokes">
            <a:extLst>
              <a:ext uri="{FF2B5EF4-FFF2-40B4-BE49-F238E27FC236}">
                <a16:creationId xmlns:a16="http://schemas.microsoft.com/office/drawing/2014/main" id="{ECA7D430-EE5C-D215-C233-495522483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994" y="2132856"/>
            <a:ext cx="4231806" cy="338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08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67000" y="1122362"/>
            <a:ext cx="6858000" cy="4538885"/>
          </a:xfrm>
        </p:spPr>
        <p:txBody>
          <a:bodyPr>
            <a:noAutofit/>
          </a:bodyPr>
          <a:lstStyle/>
          <a:p>
            <a:r>
              <a:rPr lang="cs-CZ" sz="9600" b="1" dirty="0" err="1">
                <a:ln>
                  <a:solidFill>
                    <a:schemeClr val="bg1"/>
                  </a:solidFill>
                </a:ln>
              </a:rPr>
              <a:t>Chemical</a:t>
            </a:r>
            <a:r>
              <a:rPr lang="cs-CZ" sz="96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cs-CZ" sz="9600" b="1" dirty="0" err="1">
                <a:ln>
                  <a:solidFill>
                    <a:schemeClr val="bg1"/>
                  </a:solidFill>
                </a:ln>
              </a:rPr>
              <a:t>reactions</a:t>
            </a:r>
            <a:r>
              <a:rPr lang="cs-CZ" sz="96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cs-CZ" sz="9600" b="1" dirty="0" err="1">
                <a:ln>
                  <a:solidFill>
                    <a:schemeClr val="bg1"/>
                  </a:solidFill>
                </a:ln>
              </a:rPr>
              <a:t>of</a:t>
            </a:r>
            <a:r>
              <a:rPr lang="cs-CZ" sz="9600" b="1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cs-CZ" sz="9600" b="1" dirty="0" err="1">
                <a:ln>
                  <a:solidFill>
                    <a:schemeClr val="bg1"/>
                  </a:solidFill>
                </a:ln>
              </a:rPr>
              <a:t>polymers</a:t>
            </a:r>
            <a:endParaRPr lang="cs-CZ" sz="9600" b="1" dirty="0">
              <a:ln>
                <a:solidFill>
                  <a:schemeClr val="bg1"/>
                </a:solidFill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774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20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1" y="2073995"/>
            <a:ext cx="10960193" cy="4555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43DF5BBC-328E-2EC5-475E-CA1285687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728746"/>
              </p:ext>
            </p:extLst>
          </p:nvPr>
        </p:nvGraphicFramePr>
        <p:xfrm>
          <a:off x="513820" y="1165350"/>
          <a:ext cx="11164360" cy="51905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9852">
                  <a:extLst>
                    <a:ext uri="{9D8B030D-6E8A-4147-A177-3AD203B41FA5}">
                      <a16:colId xmlns:a16="http://schemas.microsoft.com/office/drawing/2014/main" val="39287622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870905865"/>
                    </a:ext>
                  </a:extLst>
                </a:gridCol>
                <a:gridCol w="3300887">
                  <a:extLst>
                    <a:ext uri="{9D8B030D-6E8A-4147-A177-3AD203B41FA5}">
                      <a16:colId xmlns:a16="http://schemas.microsoft.com/office/drawing/2014/main" val="3678542881"/>
                    </a:ext>
                  </a:extLst>
                </a:gridCol>
                <a:gridCol w="3721453">
                  <a:extLst>
                    <a:ext uri="{9D8B030D-6E8A-4147-A177-3AD203B41FA5}">
                      <a16:colId xmlns:a16="http://schemas.microsoft.com/office/drawing/2014/main" val="3649427692"/>
                    </a:ext>
                  </a:extLst>
                </a:gridCol>
              </a:tblGrid>
              <a:tr h="865096"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term</a:t>
                      </a:r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err="1" smtClean="0"/>
                        <a:t>abbreviation</a:t>
                      </a:r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err="1" smtClean="0"/>
                        <a:t>general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structure</a:t>
                      </a:r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i="1" kern="1200" dirty="0" smtClean="0">
                          <a:solidFill>
                            <a:schemeClr val="tx1"/>
                          </a:solidFill>
                          <a:effectLst>
                            <a:glow rad="317500">
                              <a:schemeClr val="bg1"/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R </a:t>
                      </a:r>
                      <a:r>
                        <a:rPr lang="cs-CZ" sz="1800" i="1" kern="1200" dirty="0" err="1" smtClean="0">
                          <a:solidFill>
                            <a:schemeClr val="tx1"/>
                          </a:solidFill>
                          <a:effectLst>
                            <a:glow rad="317500">
                              <a:schemeClr val="bg1"/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substituents</a:t>
                      </a:r>
                      <a:endParaRPr lang="cs-CZ" sz="1800" i="1" kern="1200" dirty="0">
                        <a:solidFill>
                          <a:schemeClr val="tx1"/>
                        </a:solidFill>
                        <a:effectLst>
                          <a:glow rad="317500">
                            <a:schemeClr val="bg1"/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334294"/>
                  </a:ext>
                </a:extLst>
              </a:tr>
              <a:tr h="865096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cellulose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-H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288117"/>
                  </a:ext>
                </a:extLst>
              </a:tr>
              <a:tr h="86509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(</a:t>
                      </a:r>
                      <a:r>
                        <a:rPr lang="cs-CZ" dirty="0" err="1" smtClean="0"/>
                        <a:t>methyl</a:t>
                      </a:r>
                      <a:r>
                        <a:rPr lang="cs-CZ" dirty="0" smtClean="0"/>
                        <a:t>)</a:t>
                      </a:r>
                      <a:r>
                        <a:rPr lang="cs-CZ" dirty="0" err="1" smtClean="0"/>
                        <a:t>cellulose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MC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444518"/>
                  </a:ext>
                </a:extLst>
              </a:tr>
              <a:tr h="86509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(</a:t>
                      </a:r>
                      <a:r>
                        <a:rPr lang="cs-CZ" dirty="0" err="1" smtClean="0"/>
                        <a:t>ethyl</a:t>
                      </a:r>
                      <a:r>
                        <a:rPr lang="cs-CZ" dirty="0" smtClean="0"/>
                        <a:t>)</a:t>
                      </a:r>
                      <a:r>
                        <a:rPr lang="cs-CZ" dirty="0" err="1" smtClean="0"/>
                        <a:t>cellulose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EC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722276"/>
                  </a:ext>
                </a:extLst>
              </a:tr>
              <a:tr h="86509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(</a:t>
                      </a:r>
                      <a:r>
                        <a:rPr lang="cs-CZ" dirty="0" err="1" smtClean="0"/>
                        <a:t>ethylhydroxy</a:t>
                      </a:r>
                      <a:r>
                        <a:rPr lang="cs-CZ" dirty="0" smtClean="0"/>
                        <a:t>)</a:t>
                      </a:r>
                      <a:r>
                        <a:rPr lang="cs-CZ" dirty="0" err="1" smtClean="0"/>
                        <a:t>cellulose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HEC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774910"/>
                  </a:ext>
                </a:extLst>
              </a:tr>
              <a:tr h="86509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(</a:t>
                      </a:r>
                      <a:r>
                        <a:rPr lang="cs-CZ" dirty="0" err="1" smtClean="0"/>
                        <a:t>karboxymethyl</a:t>
                      </a:r>
                      <a:r>
                        <a:rPr lang="cs-CZ" dirty="0" smtClean="0"/>
                        <a:t>)</a:t>
                      </a:r>
                      <a:r>
                        <a:rPr lang="cs-CZ" dirty="0" err="1" smtClean="0"/>
                        <a:t>cellulose</a:t>
                      </a:r>
                      <a:endParaRPr lang="cs-CZ" dirty="0"/>
                    </a:p>
                  </a:txBody>
                  <a:tcPr anchor="ctr"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CMC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439494"/>
                  </a:ext>
                </a:extLst>
              </a:tr>
            </a:tbl>
          </a:graphicData>
        </a:graphic>
      </p:graphicFrame>
      <p:pic>
        <p:nvPicPr>
          <p:cNvPr id="6" name="Picture 4" descr="Cellulose acetate propionate average Mn ~25,000 by GPC, powder">
            <a:extLst>
              <a:ext uri="{FF2B5EF4-FFF2-40B4-BE49-F238E27FC236}">
                <a16:creationId xmlns:a16="http://schemas.microsoft.com/office/drawing/2014/main" id="{EECD623C-5385-1FAF-DA41-EC01B548C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8319" y="2924944"/>
            <a:ext cx="2935362" cy="304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Nadpis 1">
            <a:extLst>
              <a:ext uri="{FF2B5EF4-FFF2-40B4-BE49-F238E27FC236}">
                <a16:creationId xmlns:a16="http://schemas.microsoft.com/office/drawing/2014/main" id="{F599ACE0-0EA3-468C-8392-479726AB7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212" y="692696"/>
            <a:ext cx="3241576" cy="847830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err="1">
                <a:ea typeface="+mn-ea"/>
                <a:cs typeface="+mn-cs"/>
              </a:rPr>
              <a:t>Cellulose</a:t>
            </a:r>
            <a:r>
              <a:rPr lang="cs-CZ" sz="2800" b="1" dirty="0">
                <a:ea typeface="+mn-ea"/>
                <a:cs typeface="+mn-cs"/>
              </a:rPr>
              <a:t> </a:t>
            </a:r>
            <a:r>
              <a:rPr lang="cs-CZ" sz="2800" b="1" dirty="0" err="1">
                <a:ea typeface="+mn-ea"/>
                <a:cs typeface="+mn-cs"/>
              </a:rPr>
              <a:t>ethers</a:t>
            </a:r>
            <a:endParaRPr lang="cs-CZ" sz="2800" b="1" dirty="0"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FA2AB98-30B3-4640-8880-B17B200CF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368" y="3152885"/>
            <a:ext cx="928885" cy="4374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2A87B87-C5A7-4D05-A55B-59D255C42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1519" y="3883812"/>
            <a:ext cx="1485362" cy="6679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9C63CC1-77AC-47D2-8CD3-0B2FD93CD6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737" y="4804475"/>
            <a:ext cx="1958926" cy="45907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871A8F9-FB2B-4D28-82E9-0C110E15732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6008" y="5645627"/>
            <a:ext cx="2122544" cy="10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6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21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Mercerization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of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cellulose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formation of sodium salt due to </a:t>
            </a:r>
            <a:r>
              <a:rPr lang="en-US" dirty="0" err="1"/>
              <a:t>NaOH</a:t>
            </a:r>
            <a:r>
              <a:rPr lang="en-US" dirty="0"/>
              <a:t> (not all OH groups need to react)</a:t>
            </a:r>
          </a:p>
          <a:p>
            <a:pPr lvl="1"/>
            <a:r>
              <a:rPr lang="en-US" dirty="0"/>
              <a:t>takes place under voltage</a:t>
            </a:r>
          </a:p>
          <a:p>
            <a:pPr lvl="1"/>
            <a:r>
              <a:rPr lang="en-US" dirty="0"/>
              <a:t>(does not apply to viscose)</a:t>
            </a:r>
          </a:p>
          <a:p>
            <a:pPr lvl="1"/>
            <a:r>
              <a:rPr lang="en-US" dirty="0"/>
              <a:t>the kidney-shaped cross-section of the fiber changes to a round one</a:t>
            </a:r>
          </a:p>
          <a:p>
            <a:pPr lvl="1"/>
            <a:r>
              <a:rPr lang="en-US" dirty="0"/>
              <a:t>improvement:</a:t>
            </a:r>
          </a:p>
          <a:p>
            <a:pPr lvl="2"/>
            <a:r>
              <a:rPr lang="en-US" dirty="0"/>
              <a:t>tensile strength</a:t>
            </a:r>
          </a:p>
          <a:p>
            <a:pPr lvl="2"/>
            <a:r>
              <a:rPr lang="en-US" dirty="0"/>
              <a:t>shine</a:t>
            </a:r>
          </a:p>
          <a:p>
            <a:pPr lvl="2"/>
            <a:r>
              <a:rPr lang="en-US" dirty="0"/>
              <a:t>digestibility</a:t>
            </a:r>
          </a:p>
          <a:p>
            <a:pPr lvl="2"/>
            <a:r>
              <a:rPr lang="en-US" dirty="0"/>
              <a:t>the quality of the sauce</a:t>
            </a:r>
            <a:endParaRPr lang="cs-CZ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DB5E983-5FAD-B985-925C-CEC5322DC5F0}"/>
              </a:ext>
            </a:extLst>
          </p:cNvPr>
          <p:cNvGrpSpPr/>
          <p:nvPr/>
        </p:nvGrpSpPr>
        <p:grpSpPr>
          <a:xfrm>
            <a:off x="3935760" y="3929760"/>
            <a:ext cx="4060708" cy="913253"/>
            <a:chOff x="4871864" y="4437112"/>
            <a:chExt cx="5759896" cy="1295400"/>
          </a:xfrm>
        </p:grpSpPr>
        <p:grpSp>
          <p:nvGrpSpPr>
            <p:cNvPr id="2" name="Group 1062">
              <a:extLst>
                <a:ext uri="{FF2B5EF4-FFF2-40B4-BE49-F238E27FC236}">
                  <a16:creationId xmlns:a16="http://schemas.microsoft.com/office/drawing/2014/main" id="{3F877EE1-A36B-B4F9-5F82-B0C5AABADB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36360" y="4437112"/>
              <a:ext cx="1295400" cy="1295400"/>
              <a:chOff x="3168" y="2928"/>
              <a:chExt cx="816" cy="816"/>
            </a:xfrm>
          </p:grpSpPr>
          <p:sp>
            <p:nvSpPr>
              <p:cNvPr id="3" name="Oval 1058">
                <a:extLst>
                  <a:ext uri="{FF2B5EF4-FFF2-40B4-BE49-F238E27FC236}">
                    <a16:creationId xmlns:a16="http://schemas.microsoft.com/office/drawing/2014/main" id="{8D26A120-CC68-91F4-B504-D5E03BBAB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928"/>
                <a:ext cx="816" cy="816"/>
              </a:xfrm>
              <a:prstGeom prst="ellipse">
                <a:avLst/>
              </a:prstGeom>
              <a:solidFill>
                <a:srgbClr val="61953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p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" name="Oval 1059">
                <a:extLst>
                  <a:ext uri="{FF2B5EF4-FFF2-40B4-BE49-F238E27FC236}">
                    <a16:creationId xmlns:a16="http://schemas.microsoft.com/office/drawing/2014/main" id="{95AD7401-42C1-ED2A-8825-AFDA9DD4A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0" y="3192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p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1064">
              <a:extLst>
                <a:ext uri="{FF2B5EF4-FFF2-40B4-BE49-F238E27FC236}">
                  <a16:creationId xmlns:a16="http://schemas.microsoft.com/office/drawing/2014/main" id="{7A654D0C-5AA0-C3B4-E3AD-A2B323FA29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1864" y="4462512"/>
              <a:ext cx="2730500" cy="1270000"/>
              <a:chOff x="939" y="2916"/>
              <a:chExt cx="1720" cy="800"/>
            </a:xfrm>
          </p:grpSpPr>
          <p:sp>
            <p:nvSpPr>
              <p:cNvPr id="9" name="Freeform 1060">
                <a:extLst>
                  <a:ext uri="{FF2B5EF4-FFF2-40B4-BE49-F238E27FC236}">
                    <a16:creationId xmlns:a16="http://schemas.microsoft.com/office/drawing/2014/main" id="{0A445AEE-3C1E-345F-A253-261E27B2D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" y="2916"/>
                <a:ext cx="1720" cy="800"/>
              </a:xfrm>
              <a:custGeom>
                <a:avLst/>
                <a:gdLst>
                  <a:gd name="T0" fmla="*/ 1493 w 1720"/>
                  <a:gd name="T1" fmla="*/ 324 h 800"/>
                  <a:gd name="T2" fmla="*/ 661 w 1720"/>
                  <a:gd name="T3" fmla="*/ 36 h 800"/>
                  <a:gd name="T4" fmla="*/ 85 w 1720"/>
                  <a:gd name="T5" fmla="*/ 540 h 800"/>
                  <a:gd name="T6" fmla="*/ 149 w 1720"/>
                  <a:gd name="T7" fmla="*/ 756 h 800"/>
                  <a:gd name="T8" fmla="*/ 437 w 1720"/>
                  <a:gd name="T9" fmla="*/ 748 h 800"/>
                  <a:gd name="T10" fmla="*/ 717 w 1720"/>
                  <a:gd name="T11" fmla="*/ 444 h 800"/>
                  <a:gd name="T12" fmla="*/ 965 w 1720"/>
                  <a:gd name="T13" fmla="*/ 436 h 800"/>
                  <a:gd name="T14" fmla="*/ 1389 w 1720"/>
                  <a:gd name="T15" fmla="*/ 644 h 800"/>
                  <a:gd name="T16" fmla="*/ 1637 w 1720"/>
                  <a:gd name="T17" fmla="*/ 612 h 800"/>
                  <a:gd name="T18" fmla="*/ 1693 w 1720"/>
                  <a:gd name="T19" fmla="*/ 468 h 800"/>
                  <a:gd name="T20" fmla="*/ 1493 w 1720"/>
                  <a:gd name="T21" fmla="*/ 324 h 8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20"/>
                  <a:gd name="T34" fmla="*/ 0 h 800"/>
                  <a:gd name="T35" fmla="*/ 1720 w 1720"/>
                  <a:gd name="T36" fmla="*/ 800 h 8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20" h="800">
                    <a:moveTo>
                      <a:pt x="1493" y="324"/>
                    </a:moveTo>
                    <a:cubicBezTo>
                      <a:pt x="1321" y="252"/>
                      <a:pt x="896" y="0"/>
                      <a:pt x="661" y="36"/>
                    </a:cubicBezTo>
                    <a:cubicBezTo>
                      <a:pt x="426" y="72"/>
                      <a:pt x="170" y="420"/>
                      <a:pt x="85" y="540"/>
                    </a:cubicBezTo>
                    <a:cubicBezTo>
                      <a:pt x="0" y="660"/>
                      <a:pt x="90" y="721"/>
                      <a:pt x="149" y="756"/>
                    </a:cubicBezTo>
                    <a:cubicBezTo>
                      <a:pt x="208" y="791"/>
                      <a:pt x="342" y="800"/>
                      <a:pt x="437" y="748"/>
                    </a:cubicBezTo>
                    <a:cubicBezTo>
                      <a:pt x="532" y="696"/>
                      <a:pt x="629" y="496"/>
                      <a:pt x="717" y="444"/>
                    </a:cubicBezTo>
                    <a:cubicBezTo>
                      <a:pt x="805" y="392"/>
                      <a:pt x="853" y="403"/>
                      <a:pt x="965" y="436"/>
                    </a:cubicBezTo>
                    <a:cubicBezTo>
                      <a:pt x="1077" y="469"/>
                      <a:pt x="1277" y="615"/>
                      <a:pt x="1389" y="644"/>
                    </a:cubicBezTo>
                    <a:cubicBezTo>
                      <a:pt x="1501" y="673"/>
                      <a:pt x="1586" y="641"/>
                      <a:pt x="1637" y="612"/>
                    </a:cubicBezTo>
                    <a:cubicBezTo>
                      <a:pt x="1688" y="583"/>
                      <a:pt x="1720" y="517"/>
                      <a:pt x="1693" y="468"/>
                    </a:cubicBezTo>
                    <a:cubicBezTo>
                      <a:pt x="1666" y="419"/>
                      <a:pt x="1665" y="396"/>
                      <a:pt x="1493" y="324"/>
                    </a:cubicBezTo>
                    <a:close/>
                  </a:path>
                </a:pathLst>
              </a:custGeom>
              <a:solidFill>
                <a:srgbClr val="61953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10" name="Freeform 1061">
                <a:extLst>
                  <a:ext uri="{FF2B5EF4-FFF2-40B4-BE49-F238E27FC236}">
                    <a16:creationId xmlns:a16="http://schemas.microsoft.com/office/drawing/2014/main" id="{CF573D76-973B-1D81-399B-4F02200B6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" y="3100"/>
                <a:ext cx="904" cy="237"/>
              </a:xfrm>
              <a:custGeom>
                <a:avLst/>
                <a:gdLst>
                  <a:gd name="T0" fmla="*/ 17 w 1720"/>
                  <a:gd name="T1" fmla="*/ 0 h 800"/>
                  <a:gd name="T2" fmla="*/ 7 w 1720"/>
                  <a:gd name="T3" fmla="*/ 0 h 800"/>
                  <a:gd name="T4" fmla="*/ 1 w 1720"/>
                  <a:gd name="T5" fmla="*/ 0 h 800"/>
                  <a:gd name="T6" fmla="*/ 2 w 1720"/>
                  <a:gd name="T7" fmla="*/ 0 h 800"/>
                  <a:gd name="T8" fmla="*/ 5 w 1720"/>
                  <a:gd name="T9" fmla="*/ 0 h 800"/>
                  <a:gd name="T10" fmla="*/ 8 w 1720"/>
                  <a:gd name="T11" fmla="*/ 0 h 800"/>
                  <a:gd name="T12" fmla="*/ 11 w 1720"/>
                  <a:gd name="T13" fmla="*/ 0 h 800"/>
                  <a:gd name="T14" fmla="*/ 15 w 1720"/>
                  <a:gd name="T15" fmla="*/ 0 h 800"/>
                  <a:gd name="T16" fmla="*/ 18 w 1720"/>
                  <a:gd name="T17" fmla="*/ 0 h 800"/>
                  <a:gd name="T18" fmla="*/ 19 w 1720"/>
                  <a:gd name="T19" fmla="*/ 0 h 800"/>
                  <a:gd name="T20" fmla="*/ 17 w 1720"/>
                  <a:gd name="T21" fmla="*/ 0 h 8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20"/>
                  <a:gd name="T34" fmla="*/ 0 h 800"/>
                  <a:gd name="T35" fmla="*/ 1720 w 1720"/>
                  <a:gd name="T36" fmla="*/ 800 h 8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20" h="800">
                    <a:moveTo>
                      <a:pt x="1493" y="324"/>
                    </a:moveTo>
                    <a:cubicBezTo>
                      <a:pt x="1321" y="252"/>
                      <a:pt x="896" y="0"/>
                      <a:pt x="661" y="36"/>
                    </a:cubicBezTo>
                    <a:cubicBezTo>
                      <a:pt x="426" y="72"/>
                      <a:pt x="170" y="420"/>
                      <a:pt x="85" y="540"/>
                    </a:cubicBezTo>
                    <a:cubicBezTo>
                      <a:pt x="0" y="660"/>
                      <a:pt x="90" y="721"/>
                      <a:pt x="149" y="756"/>
                    </a:cubicBezTo>
                    <a:cubicBezTo>
                      <a:pt x="208" y="791"/>
                      <a:pt x="342" y="800"/>
                      <a:pt x="437" y="748"/>
                    </a:cubicBezTo>
                    <a:cubicBezTo>
                      <a:pt x="532" y="696"/>
                      <a:pt x="629" y="496"/>
                      <a:pt x="717" y="444"/>
                    </a:cubicBezTo>
                    <a:cubicBezTo>
                      <a:pt x="805" y="392"/>
                      <a:pt x="853" y="403"/>
                      <a:pt x="965" y="436"/>
                    </a:cubicBezTo>
                    <a:cubicBezTo>
                      <a:pt x="1077" y="469"/>
                      <a:pt x="1277" y="615"/>
                      <a:pt x="1389" y="644"/>
                    </a:cubicBezTo>
                    <a:cubicBezTo>
                      <a:pt x="1501" y="673"/>
                      <a:pt x="1586" y="641"/>
                      <a:pt x="1637" y="612"/>
                    </a:cubicBezTo>
                    <a:cubicBezTo>
                      <a:pt x="1688" y="583"/>
                      <a:pt x="1720" y="517"/>
                      <a:pt x="1693" y="468"/>
                    </a:cubicBezTo>
                    <a:cubicBezTo>
                      <a:pt x="1666" y="419"/>
                      <a:pt x="1665" y="396"/>
                      <a:pt x="1493" y="32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cs-CZ"/>
              </a:p>
            </p:txBody>
          </p:sp>
        </p:grpSp>
        <p:cxnSp>
          <p:nvCxnSpPr>
            <p:cNvPr id="11" name="Přímá spojnice se šipkou 10">
              <a:extLst>
                <a:ext uri="{FF2B5EF4-FFF2-40B4-BE49-F238E27FC236}">
                  <a16:creationId xmlns:a16="http://schemas.microsoft.com/office/drawing/2014/main" id="{6131747E-E0B5-6955-96F0-3D5E7584BD03}"/>
                </a:ext>
              </a:extLst>
            </p:cNvPr>
            <p:cNvCxnSpPr/>
            <p:nvPr/>
          </p:nvCxnSpPr>
          <p:spPr>
            <a:xfrm>
              <a:off x="7896200" y="5013176"/>
              <a:ext cx="106456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E3FF847A-F339-7579-4435-9638A82D4016}"/>
                </a:ext>
              </a:extLst>
            </p:cNvPr>
            <p:cNvSpPr txBox="1"/>
            <p:nvPr/>
          </p:nvSpPr>
          <p:spPr>
            <a:xfrm>
              <a:off x="7763401" y="4532068"/>
              <a:ext cx="1347325" cy="5238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s-CZ" dirty="0" err="1">
                  <a:latin typeface="+mn-lt"/>
                </a:rPr>
                <a:t>NaOH</a:t>
              </a:r>
              <a:endParaRPr lang="cs-CZ" dirty="0">
                <a:latin typeface="+mn-lt"/>
              </a:endParaRPr>
            </a:p>
          </p:txBody>
        </p:sp>
      </p:grpSp>
      <p:pic>
        <p:nvPicPr>
          <p:cNvPr id="15" name="Obrázek 14">
            <a:extLst>
              <a:ext uri="{FF2B5EF4-FFF2-40B4-BE49-F238E27FC236}">
                <a16:creationId xmlns:a16="http://schemas.microsoft.com/office/drawing/2014/main" id="{252FA5E7-E7DB-628E-72C8-81D1FFB3E9D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5539" y="3902170"/>
            <a:ext cx="3804388" cy="235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5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22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23488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a typeface="+mn-ea"/>
                <a:cs typeface="+mn-cs"/>
              </a:rPr>
              <a:t>II. Reactions accompanied by a change in the degree of polymerization</a:t>
            </a:r>
            <a:endParaRPr lang="cs-CZ" sz="3600" b="1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6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23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a typeface="+mn-ea"/>
                <a:cs typeface="+mn-cs"/>
              </a:rPr>
              <a:t>Reactions </a:t>
            </a:r>
            <a:r>
              <a:rPr lang="en-US" sz="3600" b="1" dirty="0">
                <a:ea typeface="+mn-ea"/>
                <a:cs typeface="+mn-cs"/>
              </a:rPr>
              <a:t>accompanied by a change in the degree of polymerization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6470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grow</a:t>
            </a:r>
          </a:p>
          <a:p>
            <a:pPr lvl="1"/>
            <a:r>
              <a:rPr lang="en-US" dirty="0"/>
              <a:t>graft</a:t>
            </a:r>
          </a:p>
          <a:p>
            <a:pPr lvl="1"/>
            <a:r>
              <a:rPr lang="en-US" dirty="0"/>
              <a:t>linking macromolecules (block polymers)</a:t>
            </a:r>
          </a:p>
          <a:p>
            <a:pPr lvl="1"/>
            <a:r>
              <a:rPr lang="en-US" dirty="0"/>
              <a:t>for both see the previous lecture Copolymers</a:t>
            </a:r>
          </a:p>
          <a:p>
            <a:r>
              <a:rPr lang="en-US" dirty="0"/>
              <a:t>networking</a:t>
            </a:r>
          </a:p>
          <a:p>
            <a:pPr lvl="1"/>
            <a:r>
              <a:rPr lang="en-US" dirty="0"/>
              <a:t>connecting polymer chains using covalent bonds to form a spatial network</a:t>
            </a:r>
          </a:p>
          <a:p>
            <a:pPr lvl="1"/>
            <a:r>
              <a:rPr lang="en-US" dirty="0"/>
              <a:t>loss of solubility and fusibility</a:t>
            </a:r>
          </a:p>
          <a:p>
            <a:pPr lvl="2"/>
            <a:r>
              <a:rPr lang="en-US" dirty="0"/>
              <a:t>they do not dissolve in the solvent, they can at most swell (swell)</a:t>
            </a:r>
          </a:p>
          <a:p>
            <a:pPr lvl="1"/>
            <a:r>
              <a:rPr lang="en-US" dirty="0"/>
              <a:t>lose </a:t>
            </a:r>
            <a:r>
              <a:rPr lang="en-US" dirty="0" err="1"/>
              <a:t>thermoplasticity</a:t>
            </a:r>
            <a:r>
              <a:rPr lang="en-US" dirty="0"/>
              <a:t> (become infusible)</a:t>
            </a:r>
          </a:p>
          <a:p>
            <a:pPr lvl="1"/>
            <a:r>
              <a:rPr lang="en-US" dirty="0"/>
              <a:t>resistance to elevated temperatures, chemicals, hardness increases</a:t>
            </a:r>
          </a:p>
          <a:p>
            <a:pPr lvl="2"/>
            <a:r>
              <a:rPr lang="en-US" dirty="0"/>
              <a:t>the more densely cross-linked, the worse the penetration of molecules of low molecular weight substances into the structure</a:t>
            </a:r>
          </a:p>
          <a:p>
            <a:pPr lvl="1"/>
            <a:r>
              <a:rPr lang="en-US" dirty="0"/>
              <a:t>swelling and humidity decrease</a:t>
            </a:r>
          </a:p>
          <a:p>
            <a:pPr lvl="1"/>
            <a:r>
              <a:rPr lang="en-US" dirty="0"/>
              <a:t>used in:</a:t>
            </a:r>
          </a:p>
          <a:p>
            <a:pPr lvl="2"/>
            <a:r>
              <a:rPr lang="en-US" dirty="0"/>
              <a:t>rubbers</a:t>
            </a:r>
          </a:p>
          <a:p>
            <a:pPr lvl="2"/>
            <a:r>
              <a:rPr lang="en-US" dirty="0" err="1"/>
              <a:t>polyolefins</a:t>
            </a:r>
            <a:endParaRPr lang="en-US" dirty="0"/>
          </a:p>
          <a:p>
            <a:pPr lvl="2"/>
            <a:r>
              <a:rPr lang="en-US" dirty="0"/>
              <a:t>PES resins</a:t>
            </a:r>
          </a:p>
          <a:p>
            <a:pPr lvl="2"/>
            <a:r>
              <a:rPr lang="en-US" dirty="0"/>
              <a:t>epoxy resins</a:t>
            </a:r>
          </a:p>
          <a:p>
            <a:pPr lvl="2"/>
            <a:r>
              <a:rPr lang="en-US" dirty="0"/>
              <a:t>phenol formaldehyde resins</a:t>
            </a:r>
          </a:p>
          <a:p>
            <a:pPr lvl="2"/>
            <a:r>
              <a:rPr lang="en-US" dirty="0"/>
              <a:t>superabsorbent polymers</a:t>
            </a:r>
            <a:endParaRPr lang="cs-CZ" dirty="0"/>
          </a:p>
        </p:txBody>
      </p:sp>
      <p:pic>
        <p:nvPicPr>
          <p:cNvPr id="10242" name="Picture 2" descr="spider web Memes &amp; GIFs - Imgflip">
            <a:extLst>
              <a:ext uri="{FF2B5EF4-FFF2-40B4-BE49-F238E27FC236}">
                <a16:creationId xmlns:a16="http://schemas.microsoft.com/office/drawing/2014/main" id="{6FD0CBEC-79A1-70A4-0C33-4BB91C6CE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4139" y="4437112"/>
            <a:ext cx="3024336" cy="2009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69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24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Crosslinking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of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polyolefins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crosslinking with peroxides (at a temperature of </a:t>
            </a:r>
            <a:r>
              <a:rPr lang="en-US" dirty="0" smtClean="0"/>
              <a:t>200</a:t>
            </a:r>
            <a:r>
              <a:rPr lang="cs-CZ" dirty="0" smtClean="0"/>
              <a:t> </a:t>
            </a:r>
            <a:r>
              <a:rPr lang="en-US" dirty="0" smtClean="0"/>
              <a:t>°</a:t>
            </a:r>
            <a:r>
              <a:rPr lang="en-US" dirty="0"/>
              <a:t>C in a nitrogen atmosphere)</a:t>
            </a:r>
          </a:p>
          <a:p>
            <a:pPr lvl="1"/>
            <a:r>
              <a:rPr lang="en-US" dirty="0"/>
              <a:t>radical reaction</a:t>
            </a:r>
          </a:p>
          <a:p>
            <a:pPr lvl="1"/>
            <a:r>
              <a:rPr lang="en-US" dirty="0"/>
              <a:t>fission or chain branching can also occur (radicals are very reactive)</a:t>
            </a:r>
          </a:p>
          <a:p>
            <a:r>
              <a:rPr lang="en-US" dirty="0"/>
              <a:t>the degree of crosslinking can be improved by introducing suitable </a:t>
            </a:r>
            <a:r>
              <a:rPr lang="en-US" dirty="0" err="1"/>
              <a:t>comonomers</a:t>
            </a:r>
            <a:r>
              <a:rPr lang="en-US" dirty="0"/>
              <a:t> during polymer production</a:t>
            </a:r>
          </a:p>
          <a:p>
            <a:pPr lvl="1"/>
            <a:r>
              <a:rPr lang="en-US" dirty="0"/>
              <a:t>depending on the desired network density, I can build a few multifunctional groups into the macromolecules, which I will later use for crosslinking the whole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84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25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/>
              <a:t>Crosslinking</a:t>
            </a:r>
            <a:r>
              <a:rPr lang="cs-CZ" sz="3600" b="1" dirty="0"/>
              <a:t> </a:t>
            </a:r>
            <a:r>
              <a:rPr lang="cs-CZ" sz="3600" b="1" dirty="0" err="1"/>
              <a:t>of</a:t>
            </a:r>
            <a:r>
              <a:rPr lang="cs-CZ" sz="3600" b="1" dirty="0"/>
              <a:t> </a:t>
            </a:r>
            <a:r>
              <a:rPr lang="cs-CZ" sz="3600" b="1" dirty="0" err="1"/>
              <a:t>polyolefins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crosslinking with peroxides (at a temperature of </a:t>
            </a:r>
            <a:r>
              <a:rPr lang="en-US" dirty="0" smtClean="0"/>
              <a:t>200</a:t>
            </a:r>
            <a:r>
              <a:rPr lang="cs-CZ" dirty="0" smtClean="0"/>
              <a:t> </a:t>
            </a:r>
            <a:r>
              <a:rPr lang="en-US" dirty="0" smtClean="0"/>
              <a:t>°</a:t>
            </a:r>
            <a:r>
              <a:rPr lang="en-US" dirty="0"/>
              <a:t>C in a nitrogen atmosphere)</a:t>
            </a:r>
          </a:p>
          <a:p>
            <a:pPr lvl="1"/>
            <a:r>
              <a:rPr lang="en-US" dirty="0"/>
              <a:t>radical reaction</a:t>
            </a:r>
          </a:p>
          <a:p>
            <a:pPr lvl="1"/>
            <a:r>
              <a:rPr lang="en-US" dirty="0" smtClean="0"/>
              <a:t>chain </a:t>
            </a:r>
            <a:r>
              <a:rPr lang="cs-CZ" dirty="0" err="1" smtClean="0"/>
              <a:t>breaking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en-US" dirty="0" smtClean="0"/>
              <a:t>branching </a:t>
            </a:r>
            <a:r>
              <a:rPr lang="en-US" dirty="0"/>
              <a:t>can also occur (radicals are very reactive)</a:t>
            </a:r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2567608" y="3964603"/>
            <a:ext cx="5503499" cy="2391325"/>
            <a:chOff x="1600613" y="3313507"/>
            <a:chExt cx="7303699" cy="3173530"/>
          </a:xfrm>
        </p:grpSpPr>
        <p:pic>
          <p:nvPicPr>
            <p:cNvPr id="2" name="Obrázek 1">
              <a:extLst>
                <a:ext uri="{FF2B5EF4-FFF2-40B4-BE49-F238E27FC236}">
                  <a16:creationId xmlns:a16="http://schemas.microsoft.com/office/drawing/2014/main" id="{54B3B5A3-3F3C-833F-FF5D-069A26217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5816" y="3332532"/>
              <a:ext cx="2000250" cy="733425"/>
            </a:xfrm>
            <a:prstGeom prst="rect">
              <a:avLst/>
            </a:prstGeom>
          </p:spPr>
        </p:pic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E9234A19-2BED-F7B2-6300-858899303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2898" y="3313507"/>
              <a:ext cx="895350" cy="628650"/>
            </a:xfrm>
            <a:prstGeom prst="rect">
              <a:avLst/>
            </a:prstGeom>
          </p:spPr>
        </p:pic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5469094D-5709-4BF1-603C-C437DDC6CB09}"/>
                </a:ext>
              </a:extLst>
            </p:cNvPr>
            <p:cNvSpPr txBox="1"/>
            <p:nvPr/>
          </p:nvSpPr>
          <p:spPr>
            <a:xfrm>
              <a:off x="7107888" y="3343198"/>
              <a:ext cx="3867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s-CZ" sz="2800" dirty="0">
                  <a:latin typeface="+mn-lt"/>
                </a:rPr>
                <a:t>2</a:t>
              </a:r>
            </a:p>
          </p:txBody>
        </p:sp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8877D57D-7040-B345-A816-743F122C1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23238" y="4191468"/>
              <a:ext cx="1866900" cy="752475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1EEA8986-EF43-0650-0B87-F2A285ECB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0613" y="4319088"/>
              <a:ext cx="895350" cy="628650"/>
            </a:xfrm>
            <a:prstGeom prst="rect">
              <a:avLst/>
            </a:prstGeom>
          </p:spPr>
        </p:pic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1382947C-1F43-6A4E-990D-9739355D6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35412" y="4149080"/>
              <a:ext cx="1819275" cy="704850"/>
            </a:xfrm>
            <a:prstGeom prst="rect">
              <a:avLst/>
            </a:prstGeom>
          </p:spPr>
        </p:pic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62CE19C1-565A-409B-6236-E29071D61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81733" y="5442645"/>
              <a:ext cx="1819275" cy="704850"/>
            </a:xfrm>
            <a:prstGeom prst="rect">
              <a:avLst/>
            </a:prstGeom>
          </p:spPr>
        </p:pic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89FC601E-1358-8BD4-D38B-F800D78BE17D}"/>
                </a:ext>
              </a:extLst>
            </p:cNvPr>
            <p:cNvSpPr txBox="1"/>
            <p:nvPr/>
          </p:nvSpPr>
          <p:spPr>
            <a:xfrm>
              <a:off x="2944422" y="5562034"/>
              <a:ext cx="3867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s-CZ" sz="2800" dirty="0">
                  <a:latin typeface="+mn-lt"/>
                </a:rPr>
                <a:t>2</a:t>
              </a:r>
            </a:p>
          </p:txBody>
        </p:sp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96DD43FC-BB4D-55DE-BFAA-53AEB78D6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24541" y="4869160"/>
              <a:ext cx="1979771" cy="1617877"/>
            </a:xfrm>
            <a:prstGeom prst="rect">
              <a:avLst/>
            </a:prstGeom>
          </p:spPr>
        </p:pic>
        <p:sp>
          <p:nvSpPr>
            <p:cNvPr id="18" name="Kříž 17">
              <a:extLst>
                <a:ext uri="{FF2B5EF4-FFF2-40B4-BE49-F238E27FC236}">
                  <a16:creationId xmlns:a16="http://schemas.microsoft.com/office/drawing/2014/main" id="{60C0BD31-9496-2D05-B111-06BCA672496B}"/>
                </a:ext>
              </a:extLst>
            </p:cNvPr>
            <p:cNvSpPr/>
            <p:nvPr/>
          </p:nvSpPr>
          <p:spPr>
            <a:xfrm>
              <a:off x="2786755" y="4421574"/>
              <a:ext cx="238398" cy="238398"/>
            </a:xfrm>
            <a:prstGeom prst="plus">
              <a:avLst>
                <a:gd name="adj" fmla="val 45965"/>
              </a:avLst>
            </a:prstGeom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vál 20">
              <a:extLst>
                <a:ext uri="{FF2B5EF4-FFF2-40B4-BE49-F238E27FC236}">
                  <a16:creationId xmlns:a16="http://schemas.microsoft.com/office/drawing/2014/main" id="{AD8322FE-D08F-FD85-A4C3-23F2746CC737}"/>
                </a:ext>
              </a:extLst>
            </p:cNvPr>
            <p:cNvSpPr/>
            <p:nvPr/>
          </p:nvSpPr>
          <p:spPr>
            <a:xfrm>
              <a:off x="8008127" y="5219675"/>
              <a:ext cx="419513" cy="1008112"/>
            </a:xfrm>
            <a:prstGeom prst="ellipse">
              <a:avLst/>
            </a:prstGeom>
            <a:solidFill>
              <a:schemeClr val="accent6">
                <a:alpha val="2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22" name="Přímá spojnice se šipkou 21">
              <a:extLst>
                <a:ext uri="{FF2B5EF4-FFF2-40B4-BE49-F238E27FC236}">
                  <a16:creationId xmlns:a16="http://schemas.microsoft.com/office/drawing/2014/main" id="{100904E9-9EC7-D139-9A7C-DC35AFE5371A}"/>
                </a:ext>
              </a:extLst>
            </p:cNvPr>
            <p:cNvCxnSpPr>
              <a:cxnSpLocks/>
            </p:cNvCxnSpPr>
            <p:nvPr/>
          </p:nvCxnSpPr>
          <p:spPr>
            <a:xfrm>
              <a:off x="5613117" y="4582978"/>
              <a:ext cx="108012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Přímá spojnice se šipkou 22">
              <a:extLst>
                <a:ext uri="{FF2B5EF4-FFF2-40B4-BE49-F238E27FC236}">
                  <a16:creationId xmlns:a16="http://schemas.microsoft.com/office/drawing/2014/main" id="{AC73E0B5-0DDF-00B3-84F3-E09E254D154D}"/>
                </a:ext>
              </a:extLst>
            </p:cNvPr>
            <p:cNvCxnSpPr>
              <a:cxnSpLocks/>
            </p:cNvCxnSpPr>
            <p:nvPr/>
          </p:nvCxnSpPr>
          <p:spPr>
            <a:xfrm>
              <a:off x="5613117" y="5733256"/>
              <a:ext cx="108012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Přímá spojnice se šipkou 23">
              <a:extLst>
                <a:ext uri="{FF2B5EF4-FFF2-40B4-BE49-F238E27FC236}">
                  <a16:creationId xmlns:a16="http://schemas.microsoft.com/office/drawing/2014/main" id="{D305DFDC-78BE-07AF-14A6-A4BDBF3A7454}"/>
                </a:ext>
              </a:extLst>
            </p:cNvPr>
            <p:cNvCxnSpPr>
              <a:cxnSpLocks/>
            </p:cNvCxnSpPr>
            <p:nvPr/>
          </p:nvCxnSpPr>
          <p:spPr>
            <a:xfrm>
              <a:off x="5613117" y="3789040"/>
              <a:ext cx="108012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35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26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Radiation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cross-linking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radical cross-linking again</a:t>
            </a:r>
          </a:p>
          <a:p>
            <a:r>
              <a:rPr lang="en-US" dirty="0"/>
              <a:t>high-energy radiation ruptures molecules to form radicals, which then cross-link macromolecules with each other</a:t>
            </a:r>
          </a:p>
          <a:p>
            <a:pPr lvl="1"/>
            <a:r>
              <a:rPr lang="en-US" dirty="0"/>
              <a:t>possible problem with the penetration of radiation into the depth of </a:t>
            </a:r>
            <a:r>
              <a:rPr lang="en-US" dirty="0" smtClean="0"/>
              <a:t>the </a:t>
            </a:r>
            <a:r>
              <a:rPr lang="en-US" dirty="0"/>
              <a:t>product</a:t>
            </a:r>
            <a:endParaRPr lang="cs-CZ" dirty="0"/>
          </a:p>
        </p:txBody>
      </p:sp>
      <p:pic>
        <p:nvPicPr>
          <p:cNvPr id="13314" name="Picture 2" descr="Meme: &quot;It's supposed to be about radiation .....not love&quot; - All Templates -  Meme-arsenal.com">
            <a:extLst>
              <a:ext uri="{FF2B5EF4-FFF2-40B4-BE49-F238E27FC236}">
                <a16:creationId xmlns:a16="http://schemas.microsoft.com/office/drawing/2014/main" id="{FF588CF7-EF37-3C33-6E0D-1D8F3F7BD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250" y="3933056"/>
            <a:ext cx="3121499" cy="2503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92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27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a typeface="+mn-ea"/>
                <a:cs typeface="+mn-cs"/>
              </a:rPr>
              <a:t>Crosslinking of unsaturated PES resins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solutions of linear unsaturated PES in monomers polymerizing by chain mechanism</a:t>
            </a:r>
          </a:p>
          <a:p>
            <a:pPr lvl="1"/>
            <a:r>
              <a:rPr lang="en-US" dirty="0"/>
              <a:t>are prepared by </a:t>
            </a:r>
            <a:r>
              <a:rPr lang="en-US" dirty="0" err="1"/>
              <a:t>polycondensation</a:t>
            </a:r>
            <a:r>
              <a:rPr lang="en-US" dirty="0"/>
              <a:t> of mixtures of saturated and unsaturated dicarboxylic acids (or their derivatives) with diols</a:t>
            </a:r>
          </a:p>
          <a:p>
            <a:pPr lvl="2"/>
            <a:r>
              <a:rPr lang="en-US" dirty="0"/>
              <a:t>maleic, </a:t>
            </a:r>
            <a:r>
              <a:rPr lang="en-US" dirty="0" err="1"/>
              <a:t>fumaric</a:t>
            </a:r>
            <a:r>
              <a:rPr lang="en-US" dirty="0"/>
              <a:t> or phthalic acid (or their anhydrides)</a:t>
            </a:r>
          </a:p>
          <a:p>
            <a:pPr lvl="3"/>
            <a:r>
              <a:rPr lang="en-US" dirty="0"/>
              <a:t>ensure the unsaturation of the resulting product</a:t>
            </a:r>
          </a:p>
          <a:p>
            <a:pPr lvl="2"/>
            <a:r>
              <a:rPr lang="en-US" dirty="0"/>
              <a:t>ethane-1,2-diol or propane-1,2-diol</a:t>
            </a:r>
          </a:p>
          <a:p>
            <a:pPr lvl="1"/>
            <a:r>
              <a:rPr lang="en-US" dirty="0"/>
              <a:t>monomers are most often styrene, less often methyl methacrylate, </a:t>
            </a:r>
            <a:r>
              <a:rPr lang="en-US" dirty="0" err="1"/>
              <a:t>vinyltoluene</a:t>
            </a:r>
            <a:r>
              <a:rPr lang="en-US" dirty="0"/>
              <a:t>, etc.</a:t>
            </a:r>
          </a:p>
          <a:p>
            <a:r>
              <a:rPr lang="en-US" dirty="0"/>
              <a:t>the radical reaction of unsaturated PES resins with styrene creates styrene bridges (crosslinking)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92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28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a typeface="+mn-ea"/>
                <a:cs typeface="+mn-cs"/>
              </a:rPr>
              <a:t>Crosslinking of unsaturated PES resins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maleic, </a:t>
            </a:r>
            <a:r>
              <a:rPr lang="en-US" dirty="0" err="1"/>
              <a:t>fumaric</a:t>
            </a:r>
            <a:r>
              <a:rPr lang="en-US" dirty="0"/>
              <a:t> or phthalic acid (or their anhydrides)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B35664E-F3B2-45AA-726C-2BC79D934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23249"/>
            <a:ext cx="2668060" cy="118263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413059F-7AAC-4E74-9CA9-94A4BFB85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008" y="3438600"/>
            <a:ext cx="3119983" cy="175499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59FCABE-A033-2EF9-6A44-1042B365D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8921" y="2942002"/>
            <a:ext cx="3023103" cy="2728479"/>
          </a:xfrm>
          <a:prstGeom prst="rect">
            <a:avLst/>
          </a:prstGeom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B75D25A4-6EBA-BABA-5E2C-115B27C6723C}"/>
              </a:ext>
            </a:extLst>
          </p:cNvPr>
          <p:cNvCxnSpPr/>
          <p:nvPr/>
        </p:nvCxnSpPr>
        <p:spPr>
          <a:xfrm>
            <a:off x="1631504" y="2564904"/>
            <a:ext cx="36004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4F1B7260-3922-07D6-3377-536BCF9E6ADB}"/>
              </a:ext>
            </a:extLst>
          </p:cNvPr>
          <p:cNvCxnSpPr>
            <a:cxnSpLocks/>
          </p:cNvCxnSpPr>
          <p:nvPr/>
        </p:nvCxnSpPr>
        <p:spPr>
          <a:xfrm>
            <a:off x="2855640" y="2564904"/>
            <a:ext cx="2016224" cy="1281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4D8D15C1-D41E-B530-32C7-10B72EFDF083}"/>
              </a:ext>
            </a:extLst>
          </p:cNvPr>
          <p:cNvCxnSpPr>
            <a:cxnSpLocks/>
          </p:cNvCxnSpPr>
          <p:nvPr/>
        </p:nvCxnSpPr>
        <p:spPr>
          <a:xfrm>
            <a:off x="4871864" y="2492896"/>
            <a:ext cx="4032448" cy="1353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91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ázek 26">
            <a:extLst>
              <a:ext uri="{FF2B5EF4-FFF2-40B4-BE49-F238E27FC236}">
                <a16:creationId xmlns:a16="http://schemas.microsoft.com/office/drawing/2014/main" id="{54A157CC-37D3-8ABA-18BA-F9DBB532E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23" y="2504802"/>
            <a:ext cx="4734752" cy="3255442"/>
          </a:xfrm>
          <a:prstGeom prst="rect">
            <a:avLst/>
          </a:prstGeom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29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a typeface="+mn-ea"/>
                <a:cs typeface="+mn-cs"/>
              </a:rPr>
              <a:t>Crosslinking of unsaturated PES resins</a:t>
            </a:r>
            <a:endParaRPr lang="cs-CZ" sz="3600" b="1" dirty="0">
              <a:ea typeface="+mn-ea"/>
              <a:cs typeface="+mn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0F9D81D-1614-224C-9B08-EB5C0A73ED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5245" y="2504802"/>
            <a:ext cx="5033444" cy="3084438"/>
          </a:xfrm>
          <a:prstGeom prst="rect">
            <a:avLst/>
          </a:prstGeom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3FF8AB52-E50A-F353-FE2D-79AED73B22D2}"/>
              </a:ext>
            </a:extLst>
          </p:cNvPr>
          <p:cNvCxnSpPr>
            <a:cxnSpLocks/>
          </p:cNvCxnSpPr>
          <p:nvPr/>
        </p:nvCxnSpPr>
        <p:spPr>
          <a:xfrm>
            <a:off x="5231904" y="3960440"/>
            <a:ext cx="1533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1F61F96-C0AB-ABDB-C62F-696D98249575}"/>
              </a:ext>
            </a:extLst>
          </p:cNvPr>
          <p:cNvSpPr txBox="1"/>
          <p:nvPr/>
        </p:nvSpPr>
        <p:spPr>
          <a:xfrm>
            <a:off x="4989065" y="3160221"/>
            <a:ext cx="201901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 err="1" smtClean="0">
                <a:latin typeface="+mn-lt"/>
              </a:rPr>
              <a:t>initiator</a:t>
            </a:r>
            <a:r>
              <a:rPr lang="cs-CZ" dirty="0" smtClean="0">
                <a:latin typeface="+mn-lt"/>
              </a:rPr>
              <a:t/>
            </a:r>
            <a:br>
              <a:rPr lang="cs-CZ" dirty="0" smtClean="0">
                <a:latin typeface="+mn-lt"/>
              </a:rPr>
            </a:br>
            <a:r>
              <a:rPr lang="cs-CZ" dirty="0" smtClean="0">
                <a:latin typeface="+mn-lt"/>
              </a:rPr>
              <a:t>(</a:t>
            </a:r>
            <a:r>
              <a:rPr lang="cs-CZ" dirty="0" err="1" smtClean="0">
                <a:latin typeface="+mn-lt"/>
              </a:rPr>
              <a:t>radical</a:t>
            </a:r>
            <a:r>
              <a:rPr lang="cs-CZ" dirty="0">
                <a:latin typeface="+mn-lt"/>
              </a:rPr>
              <a:t>)</a:t>
            </a:r>
            <a:endParaRPr lang="cs-CZ" sz="2800" dirty="0">
              <a:latin typeface="+mn-lt"/>
            </a:endParaRPr>
          </a:p>
        </p:txBody>
      </p:sp>
      <p:sp>
        <p:nvSpPr>
          <p:cNvPr id="19" name="Zaoblený obdélník 5">
            <a:extLst>
              <a:ext uri="{FF2B5EF4-FFF2-40B4-BE49-F238E27FC236}">
                <a16:creationId xmlns:a16="http://schemas.microsoft.com/office/drawing/2014/main" id="{14925C25-24F7-E3BB-8DD9-0BACEFC3CECD}"/>
              </a:ext>
            </a:extLst>
          </p:cNvPr>
          <p:cNvSpPr/>
          <p:nvPr/>
        </p:nvSpPr>
        <p:spPr>
          <a:xfrm>
            <a:off x="583531" y="2490986"/>
            <a:ext cx="1368152" cy="829221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Zaoblený obdélník 11">
            <a:extLst>
              <a:ext uri="{FF2B5EF4-FFF2-40B4-BE49-F238E27FC236}">
                <a16:creationId xmlns:a16="http://schemas.microsoft.com/office/drawing/2014/main" id="{8CFEC0DE-C7AD-F681-7F9E-B5D97372D731}"/>
              </a:ext>
            </a:extLst>
          </p:cNvPr>
          <p:cNvSpPr/>
          <p:nvPr/>
        </p:nvSpPr>
        <p:spPr>
          <a:xfrm>
            <a:off x="1951683" y="2413397"/>
            <a:ext cx="1358002" cy="103108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 12">
            <a:extLst>
              <a:ext uri="{FF2B5EF4-FFF2-40B4-BE49-F238E27FC236}">
                <a16:creationId xmlns:a16="http://schemas.microsoft.com/office/drawing/2014/main" id="{7A610118-0DD1-ECD5-E00C-EAE683C53883}"/>
              </a:ext>
            </a:extLst>
          </p:cNvPr>
          <p:cNvSpPr/>
          <p:nvPr/>
        </p:nvSpPr>
        <p:spPr>
          <a:xfrm>
            <a:off x="1117923" y="3559984"/>
            <a:ext cx="1944131" cy="989518"/>
          </a:xfrm>
          <a:prstGeom prst="roundRect">
            <a:avLst/>
          </a:prstGeom>
          <a:solidFill>
            <a:schemeClr val="accent2">
              <a:lumMod val="75000"/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5">
            <a:extLst>
              <a:ext uri="{FF2B5EF4-FFF2-40B4-BE49-F238E27FC236}">
                <a16:creationId xmlns:a16="http://schemas.microsoft.com/office/drawing/2014/main" id="{50484E5E-6A24-D6B9-BE3E-BEC2077F6FB9}"/>
              </a:ext>
            </a:extLst>
          </p:cNvPr>
          <p:cNvSpPr/>
          <p:nvPr/>
        </p:nvSpPr>
        <p:spPr>
          <a:xfrm>
            <a:off x="3309684" y="2497659"/>
            <a:ext cx="1368152" cy="829221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Zaoblený obdélník 5">
            <a:extLst>
              <a:ext uri="{FF2B5EF4-FFF2-40B4-BE49-F238E27FC236}">
                <a16:creationId xmlns:a16="http://schemas.microsoft.com/office/drawing/2014/main" id="{9333806E-A2E8-0BD0-46A7-8E5374F56E3D}"/>
              </a:ext>
            </a:extLst>
          </p:cNvPr>
          <p:cNvSpPr/>
          <p:nvPr/>
        </p:nvSpPr>
        <p:spPr>
          <a:xfrm>
            <a:off x="583531" y="4733998"/>
            <a:ext cx="1368152" cy="829221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Zaoblený obdélník 11">
            <a:extLst>
              <a:ext uri="{FF2B5EF4-FFF2-40B4-BE49-F238E27FC236}">
                <a16:creationId xmlns:a16="http://schemas.microsoft.com/office/drawing/2014/main" id="{5B7EF16C-EBD0-64C0-5F15-39E77A71C0BE}"/>
              </a:ext>
            </a:extLst>
          </p:cNvPr>
          <p:cNvSpPr/>
          <p:nvPr/>
        </p:nvSpPr>
        <p:spPr>
          <a:xfrm>
            <a:off x="1951683" y="4637074"/>
            <a:ext cx="1358002" cy="103108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Zaoblený obdélník 5">
            <a:extLst>
              <a:ext uri="{FF2B5EF4-FFF2-40B4-BE49-F238E27FC236}">
                <a16:creationId xmlns:a16="http://schemas.microsoft.com/office/drawing/2014/main" id="{02159FF6-CCF8-F252-94E4-3A1D3C131394}"/>
              </a:ext>
            </a:extLst>
          </p:cNvPr>
          <p:cNvSpPr/>
          <p:nvPr/>
        </p:nvSpPr>
        <p:spPr>
          <a:xfrm>
            <a:off x="3309684" y="4736157"/>
            <a:ext cx="1368152" cy="829221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47195555-B779-044E-3183-9CB3AC9BA925}"/>
              </a:ext>
            </a:extLst>
          </p:cNvPr>
          <p:cNvSpPr/>
          <p:nvPr/>
        </p:nvSpPr>
        <p:spPr>
          <a:xfrm>
            <a:off x="8803013" y="3245489"/>
            <a:ext cx="531084" cy="1548953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2273D11A-1C7A-EDC9-8B66-EFB1A81DF3EC}"/>
              </a:ext>
            </a:extLst>
          </p:cNvPr>
          <p:cNvSpPr/>
          <p:nvPr/>
        </p:nvSpPr>
        <p:spPr>
          <a:xfrm rot="19726327">
            <a:off x="9373350" y="2939140"/>
            <a:ext cx="321459" cy="68722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2273D11A-1C7A-EDC9-8B66-EFB1A81DF3EC}"/>
              </a:ext>
            </a:extLst>
          </p:cNvPr>
          <p:cNvSpPr/>
          <p:nvPr/>
        </p:nvSpPr>
        <p:spPr>
          <a:xfrm rot="1873673" flipV="1">
            <a:off x="9115566" y="4484626"/>
            <a:ext cx="321459" cy="68722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256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/>
              <a:t>Chemical</a:t>
            </a:r>
            <a:r>
              <a:rPr lang="cs-CZ" sz="3600" b="1" dirty="0"/>
              <a:t> </a:t>
            </a:r>
            <a:r>
              <a:rPr lang="cs-CZ" sz="3600" b="1" dirty="0" err="1"/>
              <a:t>reactions</a:t>
            </a:r>
            <a:r>
              <a:rPr lang="cs-CZ" sz="3600" b="1" dirty="0"/>
              <a:t> </a:t>
            </a:r>
            <a:r>
              <a:rPr lang="cs-CZ" sz="3600" b="1" dirty="0" err="1"/>
              <a:t>of</a:t>
            </a:r>
            <a:r>
              <a:rPr lang="cs-CZ" sz="3600" b="1" dirty="0"/>
              <a:t> </a:t>
            </a:r>
            <a:r>
              <a:rPr lang="cs-CZ" sz="3600" b="1" dirty="0" err="1"/>
              <a:t>polymers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8971278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divided according to the effect on the length of macromolecule chains</a:t>
            </a:r>
          </a:p>
          <a:p>
            <a:pPr lvl="1"/>
            <a:r>
              <a:rPr lang="en-US" dirty="0"/>
              <a:t>polymerization degree without change = polymer analog reactions</a:t>
            </a:r>
          </a:p>
          <a:p>
            <a:pPr lvl="1"/>
            <a:r>
              <a:rPr lang="en-US" dirty="0"/>
              <a:t>halogenation, esterification, hydrolysis or </a:t>
            </a:r>
            <a:r>
              <a:rPr lang="en-US" dirty="0" err="1"/>
              <a:t>alcoholysis</a:t>
            </a:r>
            <a:r>
              <a:rPr lang="en-US" dirty="0"/>
              <a:t> of substituents, intramolecular cross-linking...</a:t>
            </a:r>
          </a:p>
          <a:p>
            <a:pPr lvl="1"/>
            <a:r>
              <a:rPr lang="en-US" dirty="0"/>
              <a:t>can be further divided into reactions:</a:t>
            </a:r>
          </a:p>
          <a:p>
            <a:pPr lvl="2"/>
            <a:r>
              <a:rPr lang="en-US" dirty="0"/>
              <a:t>changing the original substituents</a:t>
            </a:r>
          </a:p>
          <a:p>
            <a:pPr lvl="2"/>
            <a:r>
              <a:rPr lang="en-US" dirty="0"/>
              <a:t>introducing new substituents</a:t>
            </a:r>
          </a:p>
          <a:p>
            <a:r>
              <a:rPr lang="en-US" dirty="0"/>
              <a:t>change in degree of polymerization</a:t>
            </a:r>
          </a:p>
          <a:p>
            <a:pPr lvl="1"/>
            <a:r>
              <a:rPr lang="en-US" dirty="0"/>
              <a:t>increasing</a:t>
            </a:r>
          </a:p>
          <a:p>
            <a:pPr lvl="2"/>
            <a:r>
              <a:rPr lang="en-US" dirty="0"/>
              <a:t>graft</a:t>
            </a:r>
          </a:p>
          <a:p>
            <a:pPr lvl="2"/>
            <a:r>
              <a:rPr lang="en-US" dirty="0"/>
              <a:t>block copolymerization</a:t>
            </a:r>
          </a:p>
          <a:p>
            <a:pPr lvl="2"/>
            <a:r>
              <a:rPr lang="en-US" dirty="0"/>
              <a:t>networking</a:t>
            </a:r>
          </a:p>
          <a:p>
            <a:pPr lvl="1"/>
            <a:r>
              <a:rPr lang="en-US" dirty="0"/>
              <a:t>reducing</a:t>
            </a:r>
          </a:p>
          <a:p>
            <a:pPr lvl="2"/>
            <a:r>
              <a:rPr lang="en-US" dirty="0"/>
              <a:t>degradation (heat, mechanical stress, oxidative, photochemical, hydrolytic, enzymatic)</a:t>
            </a:r>
          </a:p>
          <a:p>
            <a:pPr lvl="2"/>
            <a:r>
              <a:rPr lang="en-US" dirty="0" err="1"/>
              <a:t>depolymerization</a:t>
            </a:r>
            <a:endParaRPr lang="cs-CZ" dirty="0"/>
          </a:p>
        </p:txBody>
      </p:sp>
      <p:grpSp>
        <p:nvGrpSpPr>
          <p:cNvPr id="2" name="Skupina 1"/>
          <p:cNvGrpSpPr/>
          <p:nvPr/>
        </p:nvGrpSpPr>
        <p:grpSpPr>
          <a:xfrm>
            <a:off x="9383688" y="2564904"/>
            <a:ext cx="2808312" cy="2728244"/>
            <a:chOff x="9383688" y="2564904"/>
            <a:chExt cx="2808312" cy="2728244"/>
          </a:xfrm>
        </p:grpSpPr>
        <p:pic>
          <p:nvPicPr>
            <p:cNvPr id="1026" name="Picture 2" descr="Set of Alchemical Symbols. a Providence Eye in a Flask, Chemical Reaction.  Sacred Geometry. Stock Vector - Illustration of black, alchemy: 93383854"/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383688" y="2564904"/>
              <a:ext cx="2808312" cy="2728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bdélník 5"/>
            <p:cNvSpPr/>
            <p:nvPr/>
          </p:nvSpPr>
          <p:spPr>
            <a:xfrm>
              <a:off x="10283856" y="2793476"/>
              <a:ext cx="1020676" cy="288032"/>
            </a:xfrm>
            <a:prstGeom prst="rect">
              <a:avLst/>
            </a:prstGeom>
          </p:spPr>
          <p:txBody>
            <a:bodyPr wrap="none">
              <a:prstTxWarp prst="textArchUp">
                <a:avLst>
                  <a:gd name="adj" fmla="val 10799592"/>
                </a:avLst>
              </a:prstTxWarp>
              <a:spAutoFit/>
            </a:bodyPr>
            <a:lstStyle/>
            <a:p>
              <a:pPr algn="ctr"/>
              <a:r>
                <a:rPr lang="cs-CZ" sz="900" dirty="0" smtClean="0">
                  <a:latin typeface="Insula" panose="03060702030608030705" pitchFamily="66" charset="0"/>
                </a:rPr>
                <a:t>73 10 111 2 2</a:t>
              </a:r>
              <a:endParaRPr lang="cs-CZ" sz="900" dirty="0">
                <a:latin typeface="Insula" panose="03060702030608030705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44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30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a typeface="+mn-ea"/>
                <a:cs typeface="+mn-cs"/>
              </a:rPr>
              <a:t>Crosslinking of phenol-formaldehyde polymers - resins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171504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resins are formed by cross-linking </a:t>
            </a:r>
            <a:r>
              <a:rPr lang="en-US" dirty="0" err="1"/>
              <a:t>resols</a:t>
            </a:r>
            <a:endParaRPr lang="en-US" dirty="0"/>
          </a:p>
          <a:p>
            <a:pPr lvl="1"/>
            <a:r>
              <a:rPr lang="en-US" dirty="0"/>
              <a:t>takes place in an acidic environment at higher temperatures (180 </a:t>
            </a:r>
            <a:r>
              <a:rPr lang="en-US" dirty="0" smtClean="0"/>
              <a:t>°C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methylene (-CH</a:t>
            </a:r>
            <a:r>
              <a:rPr lang="en-US" baseline="-25000" dirty="0"/>
              <a:t>2</a:t>
            </a:r>
            <a:r>
              <a:rPr lang="en-US" dirty="0"/>
              <a:t>-) or methyl ether bridges (-CH</a:t>
            </a:r>
            <a:r>
              <a:rPr lang="en-US" baseline="-25000" dirty="0"/>
              <a:t>2</a:t>
            </a:r>
            <a:r>
              <a:rPr lang="en-US" dirty="0"/>
              <a:t>-O-CH</a:t>
            </a:r>
            <a:r>
              <a:rPr lang="en-US" baseline="-25000" dirty="0"/>
              <a:t>2</a:t>
            </a:r>
            <a:r>
              <a:rPr lang="en-US" dirty="0"/>
              <a:t>-)</a:t>
            </a:r>
          </a:p>
          <a:p>
            <a:pPr lvl="2"/>
            <a:r>
              <a:rPr lang="en-US" dirty="0"/>
              <a:t>the higher the temperature, the more methylene bridges prevail over methyl ether bridges</a:t>
            </a:r>
          </a:p>
          <a:p>
            <a:r>
              <a:rPr lang="en-US" dirty="0"/>
              <a:t>brown-red coloration caused by the formation of </a:t>
            </a:r>
            <a:r>
              <a:rPr lang="en-US" dirty="0" err="1"/>
              <a:t>quinone</a:t>
            </a:r>
            <a:r>
              <a:rPr lang="en-US" dirty="0"/>
              <a:t> </a:t>
            </a:r>
            <a:r>
              <a:rPr lang="en-US" dirty="0" err="1"/>
              <a:t>methides</a:t>
            </a:r>
            <a:r>
              <a:rPr lang="en-US" dirty="0"/>
              <a:t> (their conjugated double bonds absorb visible radiation) during the thermal splitting of water from </a:t>
            </a:r>
            <a:r>
              <a:rPr lang="en-US" dirty="0" err="1"/>
              <a:t>methylolphenols</a:t>
            </a:r>
            <a:r>
              <a:rPr lang="en-US" dirty="0"/>
              <a:t> during cross-linking</a:t>
            </a:r>
            <a:endParaRPr lang="cs-CZ" dirty="0">
              <a:sym typeface="Symbol" panose="05050102010706020507" pitchFamily="18" charset="2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2C6D736-040D-C50A-0A02-EC7B17292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3670323"/>
            <a:ext cx="5983902" cy="283343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2093DF7-BF77-5204-E99B-4B0B50A29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454" y="4699237"/>
            <a:ext cx="3612782" cy="919267"/>
          </a:xfrm>
          <a:prstGeom prst="rect">
            <a:avLst/>
          </a:prstGeom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617F4AA7-FC05-4474-409C-9744330F3CA8}"/>
              </a:ext>
            </a:extLst>
          </p:cNvPr>
          <p:cNvCxnSpPr>
            <a:cxnSpLocks/>
          </p:cNvCxnSpPr>
          <p:nvPr/>
        </p:nvCxnSpPr>
        <p:spPr>
          <a:xfrm>
            <a:off x="7320136" y="3212976"/>
            <a:ext cx="3024336" cy="18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09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31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err="1">
                <a:ea typeface="+mn-ea"/>
                <a:cs typeface="+mn-cs"/>
              </a:rPr>
              <a:t>Cross-linking</a:t>
            </a:r>
            <a:r>
              <a:rPr lang="cs-CZ" sz="2800" b="1" dirty="0">
                <a:ea typeface="+mn-ea"/>
                <a:cs typeface="+mn-cs"/>
              </a:rPr>
              <a:t> </a:t>
            </a:r>
            <a:r>
              <a:rPr lang="cs-CZ" sz="2800" b="1" dirty="0" err="1">
                <a:ea typeface="+mn-ea"/>
                <a:cs typeface="+mn-cs"/>
              </a:rPr>
              <a:t>of</a:t>
            </a:r>
            <a:r>
              <a:rPr lang="cs-CZ" sz="2800" b="1" dirty="0">
                <a:ea typeface="+mn-ea"/>
                <a:cs typeface="+mn-cs"/>
              </a:rPr>
              <a:t> </a:t>
            </a:r>
            <a:r>
              <a:rPr lang="cs-CZ" sz="2800" b="1" dirty="0" err="1">
                <a:ea typeface="+mn-ea"/>
                <a:cs typeface="+mn-cs"/>
              </a:rPr>
              <a:t>phenol</a:t>
            </a:r>
            <a:r>
              <a:rPr lang="cs-CZ" sz="2800" b="1" dirty="0">
                <a:ea typeface="+mn-ea"/>
                <a:cs typeface="+mn-cs"/>
              </a:rPr>
              <a:t>-formaldehyde </a:t>
            </a:r>
            <a:r>
              <a:rPr lang="cs-CZ" sz="2800" b="1" dirty="0" err="1">
                <a:ea typeface="+mn-ea"/>
                <a:cs typeface="+mn-cs"/>
              </a:rPr>
              <a:t>polymers</a:t>
            </a:r>
            <a:r>
              <a:rPr lang="cs-CZ" sz="2800" b="1" dirty="0">
                <a:ea typeface="+mn-ea"/>
                <a:cs typeface="+mn-cs"/>
              </a:rPr>
              <a:t> – </a:t>
            </a:r>
            <a:r>
              <a:rPr lang="cs-CZ" sz="2800" b="1" dirty="0" err="1">
                <a:ea typeface="+mn-ea"/>
                <a:cs typeface="+mn-cs"/>
              </a:rPr>
              <a:t>phenol</a:t>
            </a:r>
            <a:r>
              <a:rPr lang="cs-CZ" sz="2800" b="1" dirty="0">
                <a:ea typeface="+mn-ea"/>
                <a:cs typeface="+mn-cs"/>
              </a:rPr>
              <a:t>-formaldehyde </a:t>
            </a:r>
            <a:r>
              <a:rPr lang="cs-CZ" sz="2800" b="1" dirty="0" err="1">
                <a:ea typeface="+mn-ea"/>
                <a:cs typeface="+mn-cs"/>
              </a:rPr>
              <a:t>resins</a:t>
            </a:r>
            <a:endParaRPr lang="cs-CZ" sz="28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4794814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cs-CZ" dirty="0" err="1"/>
              <a:t>cross-linking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novolacs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formaldehyde-</a:t>
            </a:r>
            <a:r>
              <a:rPr lang="cs-CZ" dirty="0" err="1"/>
              <a:t>releasing</a:t>
            </a:r>
            <a:r>
              <a:rPr lang="cs-CZ" dirty="0"/>
              <a:t> </a:t>
            </a:r>
            <a:r>
              <a:rPr lang="cs-CZ" dirty="0" err="1"/>
              <a:t>substances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hexamethylenetetramine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water</a:t>
            </a:r>
            <a:r>
              <a:rPr lang="cs-CZ" dirty="0"/>
              <a:t>)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temperatures</a:t>
            </a:r>
            <a:r>
              <a:rPr lang="cs-CZ" dirty="0"/>
              <a:t> (160 </a:t>
            </a:r>
            <a:r>
              <a:rPr lang="cs-CZ" dirty="0" smtClean="0"/>
              <a:t>°C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methylene</a:t>
            </a:r>
            <a:r>
              <a:rPr lang="cs-CZ" dirty="0"/>
              <a:t> </a:t>
            </a:r>
            <a:r>
              <a:rPr lang="cs-CZ" dirty="0" err="1"/>
              <a:t>bridges</a:t>
            </a:r>
            <a:endParaRPr lang="cs-CZ" dirty="0"/>
          </a:p>
          <a:p>
            <a:pPr lvl="1"/>
            <a:r>
              <a:rPr lang="cs-CZ" dirty="0" err="1"/>
              <a:t>benzylamine</a:t>
            </a:r>
            <a:r>
              <a:rPr lang="cs-CZ" dirty="0"/>
              <a:t> </a:t>
            </a:r>
            <a:r>
              <a:rPr lang="cs-CZ" dirty="0" err="1"/>
              <a:t>bridges</a:t>
            </a:r>
            <a:r>
              <a:rPr lang="cs-CZ" dirty="0"/>
              <a:t> (</a:t>
            </a:r>
            <a:r>
              <a:rPr lang="cs-CZ" dirty="0" err="1"/>
              <a:t>Ph</a:t>
            </a:r>
            <a:r>
              <a:rPr lang="cs-CZ" dirty="0"/>
              <a:t>-CH</a:t>
            </a:r>
            <a:r>
              <a:rPr lang="cs-CZ" baseline="-25000" dirty="0"/>
              <a:t>2</a:t>
            </a:r>
            <a:r>
              <a:rPr lang="cs-CZ" dirty="0"/>
              <a:t>-</a:t>
            </a:r>
            <a:r>
              <a:rPr lang="cs-CZ" dirty="0" err="1"/>
              <a:t>NH</a:t>
            </a:r>
            <a:r>
              <a:rPr lang="cs-CZ" dirty="0"/>
              <a:t>-)</a:t>
            </a:r>
            <a:endParaRPr lang="cs-CZ" dirty="0">
              <a:sym typeface="Symbol" panose="05050102010706020507" pitchFamily="18" charset="2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12F6117-4C19-F2BD-47B2-7FCF462ECDB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9936" y="1916832"/>
            <a:ext cx="5400600" cy="4514922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19ED3919-3731-C832-4175-816E5E5FA5C3}"/>
              </a:ext>
            </a:extLst>
          </p:cNvPr>
          <p:cNvSpPr/>
          <p:nvPr/>
        </p:nvSpPr>
        <p:spPr>
          <a:xfrm>
            <a:off x="6456040" y="2780928"/>
            <a:ext cx="504056" cy="648072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FEDB0941-CBB1-11C0-A7F0-FA8BBBC6A614}"/>
              </a:ext>
            </a:extLst>
          </p:cNvPr>
          <p:cNvSpPr/>
          <p:nvPr/>
        </p:nvSpPr>
        <p:spPr>
          <a:xfrm rot="5400000">
            <a:off x="6960096" y="2134843"/>
            <a:ext cx="504056" cy="648072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3D0D549C-7EB8-E419-473E-6162DE2B171B}"/>
              </a:ext>
            </a:extLst>
          </p:cNvPr>
          <p:cNvSpPr/>
          <p:nvPr/>
        </p:nvSpPr>
        <p:spPr>
          <a:xfrm>
            <a:off x="9823272" y="2780928"/>
            <a:ext cx="504056" cy="648072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557F9249-4491-ECB8-D3A6-B15D674E72E9}"/>
              </a:ext>
            </a:extLst>
          </p:cNvPr>
          <p:cNvSpPr/>
          <p:nvPr/>
        </p:nvSpPr>
        <p:spPr>
          <a:xfrm rot="5400000">
            <a:off x="8040216" y="2129982"/>
            <a:ext cx="504056" cy="648072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436F99AB-90CC-4021-4E76-DC6D51CEA050}"/>
              </a:ext>
            </a:extLst>
          </p:cNvPr>
          <p:cNvSpPr/>
          <p:nvPr/>
        </p:nvSpPr>
        <p:spPr>
          <a:xfrm rot="5400000">
            <a:off x="9147554" y="2129404"/>
            <a:ext cx="504056" cy="648072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E65A7866-E109-9535-A41E-2CD9EEFE0E64}"/>
              </a:ext>
            </a:extLst>
          </p:cNvPr>
          <p:cNvSpPr/>
          <p:nvPr/>
        </p:nvSpPr>
        <p:spPr>
          <a:xfrm rot="6567436">
            <a:off x="6894650" y="3556149"/>
            <a:ext cx="504056" cy="648072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05FD0401-3304-C525-9D02-D2D81C76A7D5}"/>
              </a:ext>
            </a:extLst>
          </p:cNvPr>
          <p:cNvSpPr/>
          <p:nvPr/>
        </p:nvSpPr>
        <p:spPr>
          <a:xfrm rot="11149416">
            <a:off x="7464777" y="4620227"/>
            <a:ext cx="576064" cy="1460974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Zaoblený obdélník 5">
            <a:extLst>
              <a:ext uri="{FF2B5EF4-FFF2-40B4-BE49-F238E27FC236}">
                <a16:creationId xmlns:a16="http://schemas.microsoft.com/office/drawing/2014/main" id="{BC77DC81-CB2A-6F19-90F0-A3C3771EBB99}"/>
              </a:ext>
            </a:extLst>
          </p:cNvPr>
          <p:cNvSpPr/>
          <p:nvPr/>
        </p:nvSpPr>
        <p:spPr>
          <a:xfrm>
            <a:off x="1446196" y="4445096"/>
            <a:ext cx="2417556" cy="432049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Zaoblený obdélník 11">
            <a:extLst>
              <a:ext uri="{FF2B5EF4-FFF2-40B4-BE49-F238E27FC236}">
                <a16:creationId xmlns:a16="http://schemas.microsoft.com/office/drawing/2014/main" id="{F548E79F-D243-0FCB-A12B-F2A6770E1155}"/>
              </a:ext>
            </a:extLst>
          </p:cNvPr>
          <p:cNvSpPr/>
          <p:nvPr/>
        </p:nvSpPr>
        <p:spPr>
          <a:xfrm>
            <a:off x="1446196" y="4869160"/>
            <a:ext cx="2633580" cy="406648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44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9681DDE-A76A-40CD-953C-EA594A24E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876" y="2654693"/>
            <a:ext cx="6686652" cy="3659249"/>
          </a:xfrm>
          <a:prstGeom prst="rect">
            <a:avLst/>
          </a:prstGeom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32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Cross-linking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of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aminoplasts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2850598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sz="2400" dirty="0">
                <a:sym typeface="Symbol" panose="05050102010706020507" pitchFamily="18" charset="2"/>
              </a:rPr>
              <a:t>again increased temperature and acidic environment</a:t>
            </a:r>
          </a:p>
          <a:p>
            <a:r>
              <a:rPr lang="en-US" sz="2400" dirty="0">
                <a:sym typeface="Symbol" panose="05050102010706020507" pitchFamily="18" charset="2"/>
              </a:rPr>
              <a:t>again methylene and methyl ether bridges</a:t>
            </a:r>
          </a:p>
          <a:p>
            <a:r>
              <a:rPr lang="en-US" sz="2400" dirty="0">
                <a:sym typeface="Symbol" panose="05050102010706020507" pitchFamily="18" charset="2"/>
              </a:rPr>
              <a:t>due to the high functionality of urea and melamine, a very dense network is created</a:t>
            </a:r>
            <a:endParaRPr lang="cs-CZ" sz="2400" dirty="0">
              <a:sym typeface="Symbol" panose="05050102010706020507" pitchFamily="18" charset="2"/>
            </a:endParaRPr>
          </a:p>
        </p:txBody>
      </p:sp>
      <p:sp>
        <p:nvSpPr>
          <p:cNvPr id="11" name="Zaoblený obdélník 5">
            <a:extLst>
              <a:ext uri="{FF2B5EF4-FFF2-40B4-BE49-F238E27FC236}">
                <a16:creationId xmlns:a16="http://schemas.microsoft.com/office/drawing/2014/main" id="{F31667A5-CD99-BAA7-C538-915CB32AA5E2}"/>
              </a:ext>
            </a:extLst>
          </p:cNvPr>
          <p:cNvSpPr/>
          <p:nvPr/>
        </p:nvSpPr>
        <p:spPr>
          <a:xfrm>
            <a:off x="1712345" y="3224498"/>
            <a:ext cx="1431327" cy="324605"/>
          </a:xfrm>
          <a:prstGeom prst="roundRect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Zaoblený obdélník 11">
            <a:extLst>
              <a:ext uri="{FF2B5EF4-FFF2-40B4-BE49-F238E27FC236}">
                <a16:creationId xmlns:a16="http://schemas.microsoft.com/office/drawing/2014/main" id="{0F017F82-3FDD-BB8A-E3E0-8C0E01CFFC77}"/>
              </a:ext>
            </a:extLst>
          </p:cNvPr>
          <p:cNvSpPr/>
          <p:nvPr/>
        </p:nvSpPr>
        <p:spPr>
          <a:xfrm>
            <a:off x="1559496" y="3562301"/>
            <a:ext cx="1747442" cy="336073"/>
          </a:xfrm>
          <a:prstGeom prst="round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8B50283-9E76-C1FC-7B5C-B793AA492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576" y="0"/>
            <a:ext cx="3435424" cy="3351249"/>
          </a:xfrm>
          <a:prstGeom prst="rect">
            <a:avLst/>
          </a:prstGeom>
        </p:spPr>
      </p:pic>
      <p:sp>
        <p:nvSpPr>
          <p:cNvPr id="13" name="Ovál 12">
            <a:extLst>
              <a:ext uri="{FF2B5EF4-FFF2-40B4-BE49-F238E27FC236}">
                <a16:creationId xmlns:a16="http://schemas.microsoft.com/office/drawing/2014/main" id="{F82429C7-3122-60D4-7EBC-6B1CAEEF5A7B}"/>
              </a:ext>
            </a:extLst>
          </p:cNvPr>
          <p:cNvSpPr/>
          <p:nvPr/>
        </p:nvSpPr>
        <p:spPr>
          <a:xfrm rot="5400000">
            <a:off x="9472946" y="970200"/>
            <a:ext cx="540000" cy="540000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B1C3508E-561C-EA65-C43E-1894595BEBC4}"/>
              </a:ext>
            </a:extLst>
          </p:cNvPr>
          <p:cNvSpPr/>
          <p:nvPr/>
        </p:nvSpPr>
        <p:spPr>
          <a:xfrm>
            <a:off x="10581146" y="368713"/>
            <a:ext cx="821810" cy="1038319"/>
          </a:xfrm>
          <a:prstGeom prst="ellipse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FFC02F5C-19D3-DE98-6D11-519208561693}"/>
              </a:ext>
            </a:extLst>
          </p:cNvPr>
          <p:cNvSpPr/>
          <p:nvPr/>
        </p:nvSpPr>
        <p:spPr>
          <a:xfrm rot="5400000">
            <a:off x="6029516" y="3734086"/>
            <a:ext cx="540000" cy="612008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95291000-B517-F0B9-8EDA-28B191D79163}"/>
              </a:ext>
            </a:extLst>
          </p:cNvPr>
          <p:cNvSpPr/>
          <p:nvPr/>
        </p:nvSpPr>
        <p:spPr>
          <a:xfrm>
            <a:off x="8303910" y="3701510"/>
            <a:ext cx="1055310" cy="830530"/>
          </a:xfrm>
          <a:prstGeom prst="ellipse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02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20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bg1">
                    <a:lumMod val="75000"/>
                  </a:schemeClr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Insula" panose="03060702030608030705" pitchFamily="66" charset="0"/>
              </a:rPr>
              <a:pPr algn="ctr"/>
              <a:t>33</a:t>
            </a:fld>
            <a:endParaRPr lang="cs-CZ" altLang="cs-CZ" sz="1400" dirty="0">
              <a:solidFill>
                <a:schemeClr val="bg1">
                  <a:lumMod val="75000"/>
                </a:schemeClr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n w="0"/>
                <a:ea typeface="+mn-ea"/>
                <a:cs typeface="+mn-cs"/>
              </a:rPr>
              <a:t>Sulfur crosslinking of elastomers - vulcanization</a:t>
            </a:r>
            <a:endParaRPr lang="cs-CZ" sz="3600" b="1" dirty="0">
              <a:ln w="0"/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>
                <a:ln w="0"/>
              </a:rPr>
              <a:t>the most common cross-linking reaction</a:t>
            </a:r>
          </a:p>
          <a:p>
            <a:pPr lvl="1"/>
            <a:r>
              <a:rPr lang="en-US" dirty="0">
                <a:ln w="0"/>
              </a:rPr>
              <a:t>action of sulfur and heat (around 140 </a:t>
            </a:r>
            <a:r>
              <a:rPr lang="en-US" dirty="0" smtClean="0">
                <a:ln w="0"/>
              </a:rPr>
              <a:t>°C</a:t>
            </a:r>
            <a:r>
              <a:rPr lang="en-US" dirty="0">
                <a:ln w="0"/>
              </a:rPr>
              <a:t>)</a:t>
            </a:r>
          </a:p>
          <a:p>
            <a:r>
              <a:rPr lang="en-US" dirty="0">
                <a:ln w="0"/>
              </a:rPr>
              <a:t>can be used for practically all butadiene </a:t>
            </a:r>
            <a:r>
              <a:rPr lang="en-US" dirty="0" err="1">
                <a:ln w="0"/>
              </a:rPr>
              <a:t>homopolymers</a:t>
            </a:r>
            <a:r>
              <a:rPr lang="en-US" dirty="0">
                <a:ln w="0"/>
              </a:rPr>
              <a:t> and copolymers</a:t>
            </a:r>
          </a:p>
          <a:p>
            <a:r>
              <a:rPr lang="en-US" dirty="0">
                <a:ln w="0"/>
              </a:rPr>
              <a:t>the product of elastomer vulcanization is rubber</a:t>
            </a:r>
          </a:p>
          <a:p>
            <a:pPr lvl="1"/>
            <a:r>
              <a:rPr lang="en-US" dirty="0">
                <a:ln w="0"/>
              </a:rPr>
              <a:t>other additives are added to the final products (fillers, dyes, UV stabilizers, etc.)</a:t>
            </a:r>
          </a:p>
          <a:p>
            <a:r>
              <a:rPr lang="en-US" dirty="0">
                <a:ln w="0"/>
              </a:rPr>
              <a:t>resulting properties dependent on the amount of sulfur</a:t>
            </a:r>
          </a:p>
          <a:p>
            <a:pPr lvl="1"/>
            <a:r>
              <a:rPr lang="en-US" dirty="0">
                <a:ln w="0"/>
              </a:rPr>
              <a:t>is determined in parts by weight of sulfur per </a:t>
            </a:r>
            <a:r>
              <a:rPr lang="cs-CZ" dirty="0" err="1" smtClean="0">
                <a:ln w="0"/>
              </a:rPr>
              <a:t>hundred</a:t>
            </a:r>
            <a:r>
              <a:rPr lang="en-US" dirty="0" smtClean="0">
                <a:ln w="0"/>
              </a:rPr>
              <a:t> </a:t>
            </a:r>
            <a:r>
              <a:rPr lang="en-US" dirty="0">
                <a:ln w="0"/>
              </a:rPr>
              <a:t>wt. rubber parts </a:t>
            </a:r>
            <a:r>
              <a:rPr lang="en-US" dirty="0" smtClean="0">
                <a:ln w="0"/>
              </a:rPr>
              <a:t>(</a:t>
            </a:r>
            <a:r>
              <a:rPr lang="cs-CZ" dirty="0" err="1" smtClean="0">
                <a:ln w="0"/>
              </a:rPr>
              <a:t>phr</a:t>
            </a:r>
            <a:r>
              <a:rPr lang="en-US" dirty="0" smtClean="0">
                <a:ln w="0"/>
              </a:rPr>
              <a:t>)</a:t>
            </a:r>
            <a:endParaRPr lang="en-US" dirty="0">
              <a:ln w="0"/>
            </a:endParaRPr>
          </a:p>
          <a:p>
            <a:pPr lvl="2"/>
            <a:r>
              <a:rPr lang="en-US" dirty="0">
                <a:ln w="0"/>
              </a:rPr>
              <a:t>soft rubber - up to about 4 </a:t>
            </a:r>
            <a:r>
              <a:rPr lang="cs-CZ" dirty="0" err="1" smtClean="0">
                <a:ln w="0"/>
              </a:rPr>
              <a:t>phr</a:t>
            </a:r>
            <a:endParaRPr lang="en-US" dirty="0">
              <a:ln w="0"/>
            </a:endParaRPr>
          </a:p>
          <a:p>
            <a:pPr lvl="2"/>
            <a:r>
              <a:rPr lang="en-US" dirty="0">
                <a:ln w="0"/>
              </a:rPr>
              <a:t>semi-hard – usually 12 to 25 </a:t>
            </a:r>
            <a:r>
              <a:rPr lang="cs-CZ" dirty="0" err="1" smtClean="0">
                <a:ln w="0"/>
              </a:rPr>
              <a:t>phr</a:t>
            </a:r>
            <a:endParaRPr lang="en-US" dirty="0">
              <a:ln w="0"/>
            </a:endParaRPr>
          </a:p>
          <a:p>
            <a:pPr lvl="2"/>
            <a:r>
              <a:rPr lang="en-US" dirty="0">
                <a:ln w="0"/>
              </a:rPr>
              <a:t>hard (ebonite) – 25 to 50 </a:t>
            </a:r>
            <a:r>
              <a:rPr lang="cs-CZ" dirty="0" err="1" smtClean="0">
                <a:ln w="0"/>
              </a:rPr>
              <a:t>phr</a:t>
            </a:r>
            <a:endParaRPr lang="cs-CZ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318070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600">
                <a:solidFill>
                  <a:schemeClr val="bg1">
                    <a:lumMod val="75000"/>
                  </a:schemeClr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n-lt"/>
                <a:cs typeface="+mn-cs"/>
              </a:rPr>
              <a:pPr algn="ctr"/>
              <a:t>34</a:t>
            </a:fld>
            <a:endParaRPr lang="cs-CZ" altLang="cs-CZ" sz="2400" dirty="0">
              <a:solidFill>
                <a:schemeClr val="bg1">
                  <a:lumMod val="75000"/>
                </a:schemeClr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n w="0"/>
              </a:rPr>
              <a:t>Sulfur crosslinking of elastomers - vulcanization</a:t>
            </a:r>
            <a:endParaRPr lang="cs-CZ" sz="3600" dirty="0">
              <a:solidFill>
                <a:schemeClr val="bg1">
                  <a:lumMod val="75000"/>
                </a:schemeClr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>
                <a:ln w="0"/>
              </a:rPr>
              <a:t>it doesn't work very well without other substances</a:t>
            </a:r>
          </a:p>
          <a:p>
            <a:r>
              <a:rPr lang="en-US" dirty="0">
                <a:ln w="0"/>
              </a:rPr>
              <a:t>in this case, the sulfide bridges are quite long after vulcanization (40 to 50 sulfur atoms)</a:t>
            </a:r>
          </a:p>
          <a:p>
            <a:pPr lvl="1"/>
            <a:r>
              <a:rPr lang="en-US" dirty="0">
                <a:ln w="0"/>
              </a:rPr>
              <a:t>bridges on neighboring atoms and cyclic sulfide structures do not particularly help physically</a:t>
            </a:r>
          </a:p>
          <a:p>
            <a:pPr lvl="1"/>
            <a:r>
              <a:rPr lang="en-US" dirty="0">
                <a:ln w="0"/>
              </a:rPr>
              <a:t>therefore accelerators and activators are used</a:t>
            </a:r>
          </a:p>
          <a:p>
            <a:r>
              <a:rPr lang="en-US" dirty="0">
                <a:ln w="0"/>
              </a:rPr>
              <a:t>the average number of sulfur atoms is reduced to about 1.6</a:t>
            </a:r>
          </a:p>
          <a:p>
            <a:pPr lvl="1"/>
            <a:r>
              <a:rPr lang="en-US" dirty="0">
                <a:ln w="0"/>
              </a:rPr>
              <a:t>no cyclic structures or bridges are formed on neighboring atoms</a:t>
            </a:r>
          </a:p>
          <a:p>
            <a:r>
              <a:rPr lang="en-US" dirty="0">
                <a:ln w="0"/>
              </a:rPr>
              <a:t>activators</a:t>
            </a:r>
          </a:p>
          <a:p>
            <a:pPr lvl="1"/>
            <a:r>
              <a:rPr lang="en-US" dirty="0" err="1">
                <a:ln w="0"/>
              </a:rPr>
              <a:t>ZnO</a:t>
            </a:r>
            <a:r>
              <a:rPr lang="en-US" dirty="0">
                <a:ln w="0"/>
              </a:rPr>
              <a:t>, stearic acid</a:t>
            </a:r>
          </a:p>
          <a:p>
            <a:pPr lvl="1"/>
            <a:r>
              <a:rPr lang="en-US" dirty="0">
                <a:ln w="0"/>
              </a:rPr>
              <a:t>accelerators</a:t>
            </a:r>
          </a:p>
          <a:p>
            <a:pPr lvl="1"/>
            <a:r>
              <a:rPr lang="en-US" dirty="0">
                <a:ln w="0"/>
              </a:rPr>
              <a:t>2-</a:t>
            </a:r>
            <a:r>
              <a:rPr lang="en-US" dirty="0" err="1">
                <a:ln w="0"/>
              </a:rPr>
              <a:t>mercaptobenzthiazole</a:t>
            </a:r>
            <a:r>
              <a:rPr lang="en-US" dirty="0">
                <a:ln w="0"/>
              </a:rPr>
              <a:t>, </a:t>
            </a:r>
            <a:r>
              <a:rPr lang="en-US" dirty="0" err="1">
                <a:ln w="0"/>
              </a:rPr>
              <a:t>tetraalkylthiuram</a:t>
            </a:r>
            <a:r>
              <a:rPr lang="en-US" dirty="0">
                <a:ln w="0"/>
              </a:rPr>
              <a:t> disulfide, zinc salts of </a:t>
            </a:r>
            <a:r>
              <a:rPr lang="en-US" dirty="0" err="1">
                <a:ln w="0"/>
              </a:rPr>
              <a:t>dialkyldithiocarbamates</a:t>
            </a:r>
            <a:endParaRPr lang="cs-CZ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21234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600">
                <a:solidFill>
                  <a:schemeClr val="bg1">
                    <a:lumMod val="75000"/>
                  </a:schemeClr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n-lt"/>
                <a:cs typeface="+mn-cs"/>
              </a:rPr>
              <a:pPr algn="ctr"/>
              <a:t>35</a:t>
            </a:fld>
            <a:endParaRPr lang="cs-CZ" altLang="cs-CZ" sz="2400" dirty="0">
              <a:solidFill>
                <a:schemeClr val="bg1">
                  <a:lumMod val="75000"/>
                </a:schemeClr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n w="0"/>
              </a:rPr>
              <a:t>Sulfur crosslinking of elastomers - vulcanization</a:t>
            </a:r>
            <a:endParaRPr lang="cs-CZ" sz="3600" dirty="0">
              <a:solidFill>
                <a:schemeClr val="bg1">
                  <a:lumMod val="75000"/>
                </a:schemeClr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sz="2400" dirty="0">
                <a:ln w="0"/>
              </a:rPr>
              <a:t>probably takes place through an ionic mechanism</a:t>
            </a:r>
          </a:p>
          <a:p>
            <a:pPr lvl="1"/>
            <a:r>
              <a:rPr lang="en-US" sz="2000" dirty="0">
                <a:ln w="0"/>
              </a:rPr>
              <a:t>observe the positive charge to understand the reaction</a:t>
            </a:r>
          </a:p>
          <a:p>
            <a:pPr lvl="1"/>
            <a:r>
              <a:rPr lang="en-US" sz="2000" dirty="0">
                <a:ln w="0"/>
              </a:rPr>
              <a:t>the interesting thing is that both double elastomers do not participate in the cross-linking reaction, but only one - the other thus remains in the structure</a:t>
            </a:r>
            <a:endParaRPr lang="cs-CZ" sz="1600" dirty="0">
              <a:ln w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F28C2AA-3E59-96A0-C321-2FBC1E63A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823" y="3758538"/>
            <a:ext cx="7268354" cy="70160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9708CBC-5AA2-7F04-51A5-BF016AD2D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39" y="4536296"/>
            <a:ext cx="12016122" cy="1869415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4DB368F1-D07D-39ED-A97E-EAFB80A2FD98}"/>
              </a:ext>
            </a:extLst>
          </p:cNvPr>
          <p:cNvSpPr/>
          <p:nvPr/>
        </p:nvSpPr>
        <p:spPr>
          <a:xfrm>
            <a:off x="2999656" y="3747162"/>
            <a:ext cx="360040" cy="462416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378A3552-00FD-25FC-2804-BC3CCCBB6C14}"/>
              </a:ext>
            </a:extLst>
          </p:cNvPr>
          <p:cNvSpPr/>
          <p:nvPr/>
        </p:nvSpPr>
        <p:spPr>
          <a:xfrm>
            <a:off x="7104112" y="3941101"/>
            <a:ext cx="360040" cy="462416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FC7F2068-DABA-D6AC-D7ED-1E57BA0603D6}"/>
              </a:ext>
            </a:extLst>
          </p:cNvPr>
          <p:cNvSpPr/>
          <p:nvPr/>
        </p:nvSpPr>
        <p:spPr>
          <a:xfrm>
            <a:off x="8417144" y="3989746"/>
            <a:ext cx="360040" cy="462416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776AB588-EB70-8BD1-877D-8CDDB6BD6081}"/>
              </a:ext>
            </a:extLst>
          </p:cNvPr>
          <p:cNvSpPr/>
          <p:nvPr/>
        </p:nvSpPr>
        <p:spPr>
          <a:xfrm>
            <a:off x="744380" y="4797152"/>
            <a:ext cx="360040" cy="462416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35E3A090-99C7-F1D7-FBE8-91120DC2FC80}"/>
              </a:ext>
            </a:extLst>
          </p:cNvPr>
          <p:cNvSpPr/>
          <p:nvPr/>
        </p:nvSpPr>
        <p:spPr>
          <a:xfrm>
            <a:off x="5087888" y="4479417"/>
            <a:ext cx="360040" cy="462416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919E51F1-B8FF-7109-95B4-D4D1DC2D7B5C}"/>
              </a:ext>
            </a:extLst>
          </p:cNvPr>
          <p:cNvSpPr/>
          <p:nvPr/>
        </p:nvSpPr>
        <p:spPr>
          <a:xfrm>
            <a:off x="216533" y="5541615"/>
            <a:ext cx="360040" cy="462416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C7D5E28A-706B-6617-9FA9-097212D2B26D}"/>
              </a:ext>
            </a:extLst>
          </p:cNvPr>
          <p:cNvSpPr/>
          <p:nvPr/>
        </p:nvSpPr>
        <p:spPr>
          <a:xfrm>
            <a:off x="5863019" y="5854505"/>
            <a:ext cx="360040" cy="462416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33F250FD-593D-2541-AF4B-A4EC1813EF4D}"/>
              </a:ext>
            </a:extLst>
          </p:cNvPr>
          <p:cNvSpPr/>
          <p:nvPr/>
        </p:nvSpPr>
        <p:spPr>
          <a:xfrm>
            <a:off x="10416480" y="5625488"/>
            <a:ext cx="360040" cy="462416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C15C146E-3C18-2FB4-BC0D-39CD0608CBCB}"/>
              </a:ext>
            </a:extLst>
          </p:cNvPr>
          <p:cNvSpPr/>
          <p:nvPr/>
        </p:nvSpPr>
        <p:spPr>
          <a:xfrm>
            <a:off x="9331318" y="5291003"/>
            <a:ext cx="360040" cy="360000"/>
          </a:xfrm>
          <a:prstGeom prst="ellipse">
            <a:avLst/>
          </a:prstGeom>
          <a:solidFill>
            <a:srgbClr val="45821C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C00C678F-812A-C762-367F-04E17EC1EC4F}"/>
              </a:ext>
            </a:extLst>
          </p:cNvPr>
          <p:cNvSpPr/>
          <p:nvPr/>
        </p:nvSpPr>
        <p:spPr>
          <a:xfrm>
            <a:off x="6103270" y="5327132"/>
            <a:ext cx="360040" cy="360000"/>
          </a:xfrm>
          <a:prstGeom prst="ellipse">
            <a:avLst/>
          </a:prstGeom>
          <a:solidFill>
            <a:srgbClr val="45821C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20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36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Ionomers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7315094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crosslinking bonds are not covalent but ionic (or hydrogen)</a:t>
            </a:r>
          </a:p>
          <a:p>
            <a:r>
              <a:rPr lang="en-US" dirty="0"/>
              <a:t>copolymer of </a:t>
            </a:r>
            <a:r>
              <a:rPr lang="en-US" dirty="0" err="1"/>
              <a:t>ethene</a:t>
            </a:r>
            <a:r>
              <a:rPr lang="en-US" dirty="0"/>
              <a:t> and 5-10% acrylic or </a:t>
            </a:r>
            <a:r>
              <a:rPr lang="en-US" dirty="0" err="1"/>
              <a:t>methacrylic</a:t>
            </a:r>
            <a:r>
              <a:rPr lang="en-US" dirty="0"/>
              <a:t> acid</a:t>
            </a:r>
          </a:p>
          <a:p>
            <a:pPr lvl="1"/>
            <a:r>
              <a:rPr lang="en-US" dirty="0"/>
              <a:t>carboxyl groups can be neutralized to form an acrylate or methacrylate salt (Na, Ca, Mg, Zn, Al, Ba)</a:t>
            </a:r>
          </a:p>
          <a:p>
            <a:pPr lvl="1"/>
            <a:r>
              <a:rPr lang="en-US" dirty="0"/>
              <a:t>it is not a static network and monovalent ions (Na) contribute to its strength</a:t>
            </a:r>
          </a:p>
          <a:p>
            <a:r>
              <a:rPr lang="en-US" dirty="0"/>
              <a:t>with enough temperature I can disrupt the network without degrading the macromolecules themselves</a:t>
            </a:r>
          </a:p>
          <a:p>
            <a:pPr lvl="1"/>
            <a:r>
              <a:rPr lang="en-US" dirty="0"/>
              <a:t>can be melted and after cooling I get the network again</a:t>
            </a:r>
          </a:p>
          <a:p>
            <a:r>
              <a:rPr lang="en-US" dirty="0"/>
              <a:t>physically they behave similarly to thermoplastic elastomers</a:t>
            </a:r>
            <a:endParaRPr lang="cs-CZ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1CC805BD-1C6B-7F9F-31DA-2060499A5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4856" y="2708920"/>
            <a:ext cx="31623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5AB0C972-61BE-1A19-3CEE-FE24253C822D}"/>
              </a:ext>
            </a:extLst>
          </p:cNvPr>
          <p:cNvSpPr/>
          <p:nvPr/>
        </p:nvSpPr>
        <p:spPr>
          <a:xfrm>
            <a:off x="9984432" y="3519314"/>
            <a:ext cx="648072" cy="1008112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E2B838B-9A6B-D827-6493-5F4936D5B628}"/>
              </a:ext>
            </a:extLst>
          </p:cNvPr>
          <p:cNvCxnSpPr>
            <a:cxnSpLocks/>
          </p:cNvCxnSpPr>
          <p:nvPr/>
        </p:nvCxnSpPr>
        <p:spPr>
          <a:xfrm>
            <a:off x="10243889" y="3707507"/>
            <a:ext cx="0" cy="58558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7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37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23488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 smtClean="0"/>
              <a:t>Depolymerization</a:t>
            </a:r>
            <a:r>
              <a:rPr lang="cs-CZ" sz="3600" b="1" dirty="0" smtClean="0"/>
              <a:t> and </a:t>
            </a:r>
            <a:r>
              <a:rPr lang="cs-CZ" sz="3600" b="1" dirty="0" err="1" smtClean="0"/>
              <a:t>degradation</a:t>
            </a:r>
            <a:r>
              <a:rPr lang="cs-CZ" sz="3600" b="1" dirty="0" smtClean="0"/>
              <a:t> </a:t>
            </a:r>
            <a:r>
              <a:rPr lang="cs-CZ" sz="3600" b="1" dirty="0" err="1"/>
              <a:t>of</a:t>
            </a:r>
            <a:r>
              <a:rPr lang="cs-CZ" sz="3600" b="1" dirty="0"/>
              <a:t> </a:t>
            </a:r>
            <a:r>
              <a:rPr lang="cs-CZ" sz="3600" b="1" dirty="0" err="1"/>
              <a:t>polymers</a:t>
            </a:r>
            <a:endParaRPr lang="cs-CZ" sz="3600" b="1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22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38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Depolymerization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of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polymers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6018950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the opposite of polymerization reactions</a:t>
            </a:r>
          </a:p>
          <a:p>
            <a:pPr lvl="1"/>
            <a:r>
              <a:rPr lang="en-US" dirty="0"/>
              <a:t>there is a gradual splitting off of the </a:t>
            </a:r>
            <a:r>
              <a:rPr lang="en-US" dirty="0" err="1"/>
              <a:t>mers</a:t>
            </a:r>
            <a:r>
              <a:rPr lang="en-US" dirty="0"/>
              <a:t> from the ends of the macromolecules</a:t>
            </a:r>
          </a:p>
          <a:p>
            <a:pPr lvl="1"/>
            <a:r>
              <a:rPr lang="en-US" dirty="0"/>
              <a:t>molecular weight decreases gradually</a:t>
            </a:r>
          </a:p>
          <a:p>
            <a:r>
              <a:rPr lang="en-US" dirty="0"/>
              <a:t>sometimes the monomer can be recovered in this way</a:t>
            </a:r>
          </a:p>
          <a:p>
            <a:pPr lvl="1"/>
            <a:r>
              <a:rPr lang="en-US" dirty="0"/>
              <a:t>Opus Magnum of ecologically based macromolecular chemists</a:t>
            </a:r>
          </a:p>
          <a:p>
            <a:pPr lvl="1"/>
            <a:r>
              <a:rPr lang="en-US" dirty="0"/>
              <a:t>the Czech product </a:t>
            </a:r>
            <a:r>
              <a:rPr lang="en-US" dirty="0" err="1"/>
              <a:t>ERVOeco</a:t>
            </a:r>
            <a:r>
              <a:rPr lang="en-US" dirty="0"/>
              <a:t> comes a little closer to that</a:t>
            </a:r>
          </a:p>
          <a:p>
            <a:r>
              <a:rPr lang="en-US" dirty="0" err="1"/>
              <a:t>depolymerization</a:t>
            </a:r>
            <a:r>
              <a:rPr lang="en-US" dirty="0"/>
              <a:t> is usually caused by higher temperature</a:t>
            </a:r>
          </a:p>
          <a:p>
            <a:pPr lvl="1"/>
            <a:r>
              <a:rPr lang="en-US" dirty="0"/>
              <a:t>it must not be overdone, otherwise the polymer would begin to degrade</a:t>
            </a:r>
          </a:p>
          <a:p>
            <a:pPr lvl="1"/>
            <a:r>
              <a:rPr lang="en-US" dirty="0"/>
              <a:t>sometimes it can also be started chemically (e.g. </a:t>
            </a:r>
            <a:r>
              <a:rPr lang="en-US" dirty="0" err="1"/>
              <a:t>depolymerization</a:t>
            </a:r>
            <a:r>
              <a:rPr lang="en-US" dirty="0"/>
              <a:t> of cellulose due to alkaline pH)</a:t>
            </a:r>
          </a:p>
          <a:p>
            <a:r>
              <a:rPr lang="en-US" dirty="0"/>
              <a:t>they </a:t>
            </a:r>
            <a:r>
              <a:rPr lang="en-US" dirty="0" err="1"/>
              <a:t>dopolymerize</a:t>
            </a:r>
            <a:r>
              <a:rPr lang="en-US" dirty="0"/>
              <a:t> well with polymers that</a:t>
            </a:r>
          </a:p>
          <a:p>
            <a:pPr lvl="1"/>
            <a:r>
              <a:rPr lang="en-US" dirty="0"/>
              <a:t>have quaternary carbon (e.g. </a:t>
            </a:r>
            <a:r>
              <a:rPr lang="en-US" dirty="0" err="1"/>
              <a:t>PMMA</a:t>
            </a:r>
            <a:r>
              <a:rPr lang="en-US" dirty="0"/>
              <a:t>),</a:t>
            </a:r>
          </a:p>
          <a:p>
            <a:pPr lvl="1"/>
            <a:r>
              <a:rPr lang="en-US" dirty="0"/>
              <a:t>or can stabilize a reactive intermediate with a conjugated structure (e.g. PS)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2775" y="2234283"/>
            <a:ext cx="5247881" cy="353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4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39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a typeface="+mn-ea"/>
                <a:cs typeface="+mn-cs"/>
              </a:rPr>
              <a:t>Polymer </a:t>
            </a:r>
            <a:r>
              <a:rPr lang="cs-CZ" sz="3600" b="1" dirty="0" err="1">
                <a:ea typeface="+mn-ea"/>
                <a:cs typeface="+mn-cs"/>
              </a:rPr>
              <a:t>degradation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primary bonds are split at a random location in the chain</a:t>
            </a:r>
          </a:p>
          <a:p>
            <a:pPr lvl="1"/>
            <a:r>
              <a:rPr lang="en-US" dirty="0" smtClean="0"/>
              <a:t>occurs </a:t>
            </a:r>
            <a:r>
              <a:rPr lang="en-US" dirty="0"/>
              <a:t>when the energy of the external action is greater than the strength of the bonds in the main chain</a:t>
            </a:r>
          </a:p>
          <a:p>
            <a:r>
              <a:rPr lang="en-US" dirty="0"/>
              <a:t>accompanied by a deterioration of the useful properties of the polymer</a:t>
            </a:r>
          </a:p>
          <a:p>
            <a:pPr lvl="1"/>
            <a:r>
              <a:rPr lang="en-US" dirty="0"/>
              <a:t>in particular, there is a reduction in strength, a change in color, the polymer becomes more brittle,...</a:t>
            </a:r>
          </a:p>
          <a:p>
            <a:r>
              <a:rPr lang="en-US" dirty="0"/>
              <a:t>occurs </a:t>
            </a:r>
            <a:r>
              <a:rPr lang="en-US" dirty="0" smtClean="0"/>
              <a:t>by</a:t>
            </a:r>
            <a:r>
              <a:rPr lang="cs-CZ" dirty="0" smtClean="0"/>
              <a:t>:</a:t>
            </a:r>
            <a:endParaRPr lang="en-US" dirty="0"/>
          </a:p>
          <a:p>
            <a:pPr lvl="1"/>
            <a:r>
              <a:rPr lang="en-US" dirty="0"/>
              <a:t>heat</a:t>
            </a:r>
          </a:p>
          <a:p>
            <a:pPr lvl="1"/>
            <a:r>
              <a:rPr lang="en-US" dirty="0"/>
              <a:t>radiation (light, UV, high energy)</a:t>
            </a:r>
          </a:p>
          <a:p>
            <a:pPr lvl="1"/>
            <a:r>
              <a:rPr lang="en-US" dirty="0"/>
              <a:t>oxygen</a:t>
            </a:r>
          </a:p>
          <a:p>
            <a:pPr lvl="1"/>
            <a:r>
              <a:rPr lang="en-US" dirty="0"/>
              <a:t>water</a:t>
            </a:r>
          </a:p>
          <a:p>
            <a:pPr lvl="1"/>
            <a:r>
              <a:rPr lang="en-US" dirty="0"/>
              <a:t>enzymes</a:t>
            </a:r>
          </a:p>
          <a:p>
            <a:pPr lvl="1"/>
            <a:r>
              <a:rPr lang="en-US" dirty="0"/>
              <a:t>mechanical stress</a:t>
            </a:r>
          </a:p>
          <a:p>
            <a:pPr lvl="1"/>
            <a:r>
              <a:rPr lang="en-US" dirty="0"/>
              <a:t>most often a combination of the previous one</a:t>
            </a:r>
            <a:endParaRPr lang="cs-CZ" dirty="0"/>
          </a:p>
        </p:txBody>
      </p:sp>
      <p:pic>
        <p:nvPicPr>
          <p:cNvPr id="3074" name="Picture 2" descr="Pakistan moves to ban non-degradable plastic products | Labels &amp; Labeling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84232" y="3652698"/>
            <a:ext cx="2592288" cy="2729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7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a typeface="+mn-ea"/>
                <a:cs typeface="+mn-cs"/>
              </a:rPr>
              <a:t>I. Polymer </a:t>
            </a:r>
            <a:r>
              <a:rPr lang="cs-CZ" sz="3600" b="1" dirty="0" err="1">
                <a:ea typeface="+mn-ea"/>
                <a:cs typeface="+mn-cs"/>
              </a:rPr>
              <a:t>analogue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transformations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7531118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take place in polymers with a stable main chain</a:t>
            </a:r>
          </a:p>
          <a:p>
            <a:pPr lvl="1"/>
            <a:r>
              <a:rPr lang="en-US" dirty="0"/>
              <a:t>preferably pure carbon</a:t>
            </a:r>
          </a:p>
          <a:p>
            <a:r>
              <a:rPr lang="en-US" dirty="0"/>
              <a:t>take place in solution or swollen polymer</a:t>
            </a:r>
          </a:p>
          <a:p>
            <a:pPr lvl="1"/>
            <a:r>
              <a:rPr lang="en-US" dirty="0"/>
              <a:t>easier contact of reacting substances</a:t>
            </a:r>
          </a:p>
          <a:p>
            <a:r>
              <a:rPr lang="en-US" dirty="0"/>
              <a:t>better performed in a nitrogen atmosphere</a:t>
            </a:r>
          </a:p>
          <a:p>
            <a:pPr lvl="1"/>
            <a:r>
              <a:rPr lang="en-US" dirty="0"/>
              <a:t>preventing oxidative cleavage of the backbone of macromolecules</a:t>
            </a:r>
            <a:endParaRPr lang="cs-CZ" dirty="0"/>
          </a:p>
        </p:txBody>
      </p:sp>
      <p:pic>
        <p:nvPicPr>
          <p:cNvPr id="3074" name="Picture 2" descr="What if I told you That sometimes change is a good thing? - Matrix Morpheus  | Make a M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4123" y="3005350"/>
            <a:ext cx="2977901" cy="2695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29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40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a typeface="+mn-ea"/>
                <a:cs typeface="+mn-cs"/>
              </a:rPr>
              <a:t>The principle of </a:t>
            </a:r>
            <a:r>
              <a:rPr lang="en-US" sz="3600" b="1" dirty="0" err="1">
                <a:ea typeface="+mn-ea"/>
                <a:cs typeface="+mn-cs"/>
              </a:rPr>
              <a:t>depolymerization</a:t>
            </a:r>
            <a:r>
              <a:rPr lang="en-US" sz="3600" b="1" dirty="0">
                <a:ea typeface="+mn-ea"/>
                <a:cs typeface="+mn-cs"/>
              </a:rPr>
              <a:t> and degradation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10" name="Ovál 9"/>
          <p:cNvSpPr/>
          <p:nvPr/>
        </p:nvSpPr>
        <p:spPr>
          <a:xfrm>
            <a:off x="119336" y="3072494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11" name="Ovál 10"/>
          <p:cNvSpPr/>
          <p:nvPr/>
        </p:nvSpPr>
        <p:spPr>
          <a:xfrm>
            <a:off x="510514" y="3237470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12" name="Ovál 11"/>
          <p:cNvSpPr/>
          <p:nvPr/>
        </p:nvSpPr>
        <p:spPr>
          <a:xfrm>
            <a:off x="814514" y="2935460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13" name="Ovál 12"/>
          <p:cNvSpPr/>
          <p:nvPr/>
        </p:nvSpPr>
        <p:spPr>
          <a:xfrm>
            <a:off x="1134869" y="2661954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14" name="Ovál 13"/>
          <p:cNvSpPr/>
          <p:nvPr/>
        </p:nvSpPr>
        <p:spPr>
          <a:xfrm>
            <a:off x="1566917" y="2719436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15" name="Ovál 14"/>
          <p:cNvSpPr/>
          <p:nvPr/>
        </p:nvSpPr>
        <p:spPr>
          <a:xfrm>
            <a:off x="1705120" y="3122213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16" name="Ovál 15"/>
          <p:cNvSpPr/>
          <p:nvPr/>
        </p:nvSpPr>
        <p:spPr>
          <a:xfrm>
            <a:off x="2137168" y="3219446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17" name="Ovál 16"/>
          <p:cNvSpPr/>
          <p:nvPr/>
        </p:nvSpPr>
        <p:spPr>
          <a:xfrm>
            <a:off x="2551020" y="3103970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18" name="Ovál 17"/>
          <p:cNvSpPr/>
          <p:nvPr/>
        </p:nvSpPr>
        <p:spPr>
          <a:xfrm>
            <a:off x="2431013" y="2661954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19" name="Ovál 18"/>
          <p:cNvSpPr/>
          <p:nvPr/>
        </p:nvSpPr>
        <p:spPr>
          <a:xfrm>
            <a:off x="2184556" y="2311444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3FF8AB52-E50A-F353-FE2D-79AED73B22D2}"/>
              </a:ext>
            </a:extLst>
          </p:cNvPr>
          <p:cNvCxnSpPr>
            <a:cxnSpLocks/>
          </p:cNvCxnSpPr>
          <p:nvPr/>
        </p:nvCxnSpPr>
        <p:spPr>
          <a:xfrm>
            <a:off x="3169703" y="3136119"/>
            <a:ext cx="70452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21F61F96-C0AB-ABDB-C62F-696D98249575}"/>
              </a:ext>
            </a:extLst>
          </p:cNvPr>
          <p:cNvSpPr txBox="1"/>
          <p:nvPr/>
        </p:nvSpPr>
        <p:spPr>
          <a:xfrm>
            <a:off x="3159470" y="2689819"/>
            <a:ext cx="6903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E</a:t>
            </a:r>
            <a:endParaRPr lang="cs-CZ" sz="2800" dirty="0">
              <a:latin typeface="+mn-lt"/>
            </a:endParaRPr>
          </a:p>
        </p:txBody>
      </p:sp>
      <p:sp>
        <p:nvSpPr>
          <p:cNvPr id="31" name="Ovál 30"/>
          <p:cNvSpPr/>
          <p:nvPr/>
        </p:nvSpPr>
        <p:spPr>
          <a:xfrm>
            <a:off x="4219261" y="2518025"/>
            <a:ext cx="432048" cy="432048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32" name="Ovál 31"/>
          <p:cNvSpPr/>
          <p:nvPr/>
        </p:nvSpPr>
        <p:spPr>
          <a:xfrm>
            <a:off x="4343526" y="3284984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33" name="Ovál 32"/>
          <p:cNvSpPr/>
          <p:nvPr/>
        </p:nvSpPr>
        <p:spPr>
          <a:xfrm>
            <a:off x="4647526" y="2982974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34" name="Ovál 33"/>
          <p:cNvSpPr/>
          <p:nvPr/>
        </p:nvSpPr>
        <p:spPr>
          <a:xfrm>
            <a:off x="4967881" y="2709468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35" name="Ovál 34"/>
          <p:cNvSpPr/>
          <p:nvPr/>
        </p:nvSpPr>
        <p:spPr>
          <a:xfrm>
            <a:off x="5399929" y="2766950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36" name="Ovál 35"/>
          <p:cNvSpPr/>
          <p:nvPr/>
        </p:nvSpPr>
        <p:spPr>
          <a:xfrm>
            <a:off x="5538132" y="3169727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37" name="Ovál 36"/>
          <p:cNvSpPr/>
          <p:nvPr/>
        </p:nvSpPr>
        <p:spPr>
          <a:xfrm>
            <a:off x="5970180" y="3266960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38" name="Ovál 37"/>
          <p:cNvSpPr/>
          <p:nvPr/>
        </p:nvSpPr>
        <p:spPr>
          <a:xfrm>
            <a:off x="6384032" y="3151484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39" name="Ovál 38"/>
          <p:cNvSpPr/>
          <p:nvPr/>
        </p:nvSpPr>
        <p:spPr>
          <a:xfrm>
            <a:off x="6264025" y="2709468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40" name="Ovál 39"/>
          <p:cNvSpPr/>
          <p:nvPr/>
        </p:nvSpPr>
        <p:spPr>
          <a:xfrm>
            <a:off x="5743360" y="2148149"/>
            <a:ext cx="432048" cy="432048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cxnSp>
        <p:nvCxnSpPr>
          <p:cNvPr id="45" name="Přímá spojnice se šipkou 44">
            <a:extLst>
              <a:ext uri="{FF2B5EF4-FFF2-40B4-BE49-F238E27FC236}">
                <a16:creationId xmlns:a16="http://schemas.microsoft.com/office/drawing/2014/main" id="{3FF8AB52-E50A-F353-FE2D-79AED73B22D2}"/>
              </a:ext>
            </a:extLst>
          </p:cNvPr>
          <p:cNvCxnSpPr>
            <a:cxnSpLocks/>
          </p:cNvCxnSpPr>
          <p:nvPr/>
        </p:nvCxnSpPr>
        <p:spPr>
          <a:xfrm>
            <a:off x="7248128" y="3116054"/>
            <a:ext cx="70452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21F61F96-C0AB-ABDB-C62F-696D98249575}"/>
              </a:ext>
            </a:extLst>
          </p:cNvPr>
          <p:cNvSpPr txBox="1"/>
          <p:nvPr/>
        </p:nvSpPr>
        <p:spPr>
          <a:xfrm>
            <a:off x="7248128" y="2669754"/>
            <a:ext cx="6903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E</a:t>
            </a:r>
            <a:endParaRPr lang="cs-CZ" sz="2800" dirty="0">
              <a:latin typeface="+mn-lt"/>
            </a:endParaRPr>
          </a:p>
        </p:txBody>
      </p:sp>
      <p:sp>
        <p:nvSpPr>
          <p:cNvPr id="47" name="Ovál 46"/>
          <p:cNvSpPr/>
          <p:nvPr/>
        </p:nvSpPr>
        <p:spPr>
          <a:xfrm>
            <a:off x="8743031" y="2445930"/>
            <a:ext cx="432048" cy="432048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48" name="Ovál 47"/>
          <p:cNvSpPr/>
          <p:nvPr/>
        </p:nvSpPr>
        <p:spPr>
          <a:xfrm>
            <a:off x="8219190" y="3013756"/>
            <a:ext cx="432048" cy="432048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49" name="Ovál 48"/>
          <p:cNvSpPr/>
          <p:nvPr/>
        </p:nvSpPr>
        <p:spPr>
          <a:xfrm>
            <a:off x="9132393" y="2937154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50" name="Ovál 49"/>
          <p:cNvSpPr/>
          <p:nvPr/>
        </p:nvSpPr>
        <p:spPr>
          <a:xfrm>
            <a:off x="9452748" y="2663648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51" name="Ovál 50"/>
          <p:cNvSpPr/>
          <p:nvPr/>
        </p:nvSpPr>
        <p:spPr>
          <a:xfrm>
            <a:off x="9884796" y="2721130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52" name="Ovál 51"/>
          <p:cNvSpPr/>
          <p:nvPr/>
        </p:nvSpPr>
        <p:spPr>
          <a:xfrm>
            <a:off x="10022999" y="3123907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53" name="Ovál 52"/>
          <p:cNvSpPr/>
          <p:nvPr/>
        </p:nvSpPr>
        <p:spPr>
          <a:xfrm>
            <a:off x="10455047" y="3221140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54" name="Ovál 53"/>
          <p:cNvSpPr/>
          <p:nvPr/>
        </p:nvSpPr>
        <p:spPr>
          <a:xfrm>
            <a:off x="10868899" y="3105664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55" name="Ovál 54"/>
          <p:cNvSpPr/>
          <p:nvPr/>
        </p:nvSpPr>
        <p:spPr>
          <a:xfrm>
            <a:off x="11449627" y="2471729"/>
            <a:ext cx="432048" cy="432048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56" name="Ovál 55"/>
          <p:cNvSpPr/>
          <p:nvPr/>
        </p:nvSpPr>
        <p:spPr>
          <a:xfrm>
            <a:off x="10523886" y="2120994"/>
            <a:ext cx="432048" cy="432048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57" name="Ovál 56"/>
          <p:cNvSpPr/>
          <p:nvPr/>
        </p:nvSpPr>
        <p:spPr>
          <a:xfrm>
            <a:off x="497500" y="5734105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58" name="Ovál 57"/>
          <p:cNvSpPr/>
          <p:nvPr/>
        </p:nvSpPr>
        <p:spPr>
          <a:xfrm>
            <a:off x="801500" y="5432095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59" name="Ovál 58"/>
          <p:cNvSpPr/>
          <p:nvPr/>
        </p:nvSpPr>
        <p:spPr>
          <a:xfrm>
            <a:off x="1121855" y="5158589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60" name="Ovál 59"/>
          <p:cNvSpPr/>
          <p:nvPr/>
        </p:nvSpPr>
        <p:spPr>
          <a:xfrm>
            <a:off x="1553903" y="5216071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61" name="Ovál 60"/>
          <p:cNvSpPr/>
          <p:nvPr/>
        </p:nvSpPr>
        <p:spPr>
          <a:xfrm>
            <a:off x="1692106" y="5618848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62" name="Ovál 61"/>
          <p:cNvSpPr/>
          <p:nvPr/>
        </p:nvSpPr>
        <p:spPr>
          <a:xfrm>
            <a:off x="2124154" y="5716081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63" name="Ovál 62"/>
          <p:cNvSpPr/>
          <p:nvPr/>
        </p:nvSpPr>
        <p:spPr>
          <a:xfrm>
            <a:off x="2538006" y="5600605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64" name="Ovál 63"/>
          <p:cNvSpPr/>
          <p:nvPr/>
        </p:nvSpPr>
        <p:spPr>
          <a:xfrm>
            <a:off x="2417999" y="5158589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65" name="Ovál 64"/>
          <p:cNvSpPr/>
          <p:nvPr/>
        </p:nvSpPr>
        <p:spPr>
          <a:xfrm>
            <a:off x="2171542" y="4808079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cxnSp>
        <p:nvCxnSpPr>
          <p:cNvPr id="66" name="Přímá spojnice se šipkou 65">
            <a:extLst>
              <a:ext uri="{FF2B5EF4-FFF2-40B4-BE49-F238E27FC236}">
                <a16:creationId xmlns:a16="http://schemas.microsoft.com/office/drawing/2014/main" id="{3FF8AB52-E50A-F353-FE2D-79AED73B22D2}"/>
              </a:ext>
            </a:extLst>
          </p:cNvPr>
          <p:cNvCxnSpPr>
            <a:cxnSpLocks/>
          </p:cNvCxnSpPr>
          <p:nvPr/>
        </p:nvCxnSpPr>
        <p:spPr>
          <a:xfrm>
            <a:off x="3156689" y="5632754"/>
            <a:ext cx="70452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21F61F96-C0AB-ABDB-C62F-696D98249575}"/>
              </a:ext>
            </a:extLst>
          </p:cNvPr>
          <p:cNvSpPr txBox="1"/>
          <p:nvPr/>
        </p:nvSpPr>
        <p:spPr>
          <a:xfrm>
            <a:off x="3146456" y="5186454"/>
            <a:ext cx="6903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E</a:t>
            </a:r>
            <a:endParaRPr lang="cs-CZ" sz="2800" dirty="0">
              <a:latin typeface="+mn-lt"/>
            </a:endParaRPr>
          </a:p>
        </p:txBody>
      </p:sp>
      <p:cxnSp>
        <p:nvCxnSpPr>
          <p:cNvPr id="78" name="Přímá spojnice se šipkou 77">
            <a:extLst>
              <a:ext uri="{FF2B5EF4-FFF2-40B4-BE49-F238E27FC236}">
                <a16:creationId xmlns:a16="http://schemas.microsoft.com/office/drawing/2014/main" id="{3FF8AB52-E50A-F353-FE2D-79AED73B22D2}"/>
              </a:ext>
            </a:extLst>
          </p:cNvPr>
          <p:cNvCxnSpPr>
            <a:cxnSpLocks/>
          </p:cNvCxnSpPr>
          <p:nvPr/>
        </p:nvCxnSpPr>
        <p:spPr>
          <a:xfrm>
            <a:off x="7235114" y="5612689"/>
            <a:ext cx="70452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21F61F96-C0AB-ABDB-C62F-696D98249575}"/>
              </a:ext>
            </a:extLst>
          </p:cNvPr>
          <p:cNvSpPr txBox="1"/>
          <p:nvPr/>
        </p:nvSpPr>
        <p:spPr>
          <a:xfrm>
            <a:off x="7235114" y="5166389"/>
            <a:ext cx="6903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E</a:t>
            </a:r>
            <a:endParaRPr lang="cs-CZ" sz="2800" dirty="0">
              <a:latin typeface="+mn-lt"/>
            </a:endParaRPr>
          </a:p>
        </p:txBody>
      </p:sp>
      <p:sp>
        <p:nvSpPr>
          <p:cNvPr id="90" name="Ovál 89"/>
          <p:cNvSpPr/>
          <p:nvPr/>
        </p:nvSpPr>
        <p:spPr>
          <a:xfrm>
            <a:off x="4015083" y="5752348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91" name="Ovál 90"/>
          <p:cNvSpPr/>
          <p:nvPr/>
        </p:nvSpPr>
        <p:spPr>
          <a:xfrm>
            <a:off x="4319083" y="5450338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92" name="Ovál 91"/>
          <p:cNvSpPr/>
          <p:nvPr/>
        </p:nvSpPr>
        <p:spPr>
          <a:xfrm>
            <a:off x="4639438" y="5176832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93" name="Ovál 92"/>
          <p:cNvSpPr/>
          <p:nvPr/>
        </p:nvSpPr>
        <p:spPr>
          <a:xfrm>
            <a:off x="5071486" y="5234314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94" name="Ovál 93"/>
          <p:cNvSpPr/>
          <p:nvPr/>
        </p:nvSpPr>
        <p:spPr>
          <a:xfrm>
            <a:off x="5209689" y="5637091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95" name="Ovál 94"/>
          <p:cNvSpPr/>
          <p:nvPr/>
        </p:nvSpPr>
        <p:spPr>
          <a:xfrm>
            <a:off x="6095120" y="5716081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96" name="Ovál 95"/>
          <p:cNvSpPr/>
          <p:nvPr/>
        </p:nvSpPr>
        <p:spPr>
          <a:xfrm>
            <a:off x="6508972" y="5600605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97" name="Ovál 96"/>
          <p:cNvSpPr/>
          <p:nvPr/>
        </p:nvSpPr>
        <p:spPr>
          <a:xfrm>
            <a:off x="6388965" y="5158589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98" name="Ovál 97"/>
          <p:cNvSpPr/>
          <p:nvPr/>
        </p:nvSpPr>
        <p:spPr>
          <a:xfrm>
            <a:off x="6142508" y="4808079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99" name="Ovál 98"/>
          <p:cNvSpPr/>
          <p:nvPr/>
        </p:nvSpPr>
        <p:spPr>
          <a:xfrm>
            <a:off x="8177244" y="5892647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100" name="Ovál 99"/>
          <p:cNvSpPr/>
          <p:nvPr/>
        </p:nvSpPr>
        <p:spPr>
          <a:xfrm>
            <a:off x="8481244" y="5590637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101" name="Ovál 100"/>
          <p:cNvSpPr/>
          <p:nvPr/>
        </p:nvSpPr>
        <p:spPr>
          <a:xfrm>
            <a:off x="9001807" y="5176832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102" name="Ovál 101"/>
          <p:cNvSpPr/>
          <p:nvPr/>
        </p:nvSpPr>
        <p:spPr>
          <a:xfrm>
            <a:off x="9433855" y="5234314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103" name="Ovál 102"/>
          <p:cNvSpPr/>
          <p:nvPr/>
        </p:nvSpPr>
        <p:spPr>
          <a:xfrm>
            <a:off x="9572058" y="5637091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104" name="Ovál 103"/>
          <p:cNvSpPr/>
          <p:nvPr/>
        </p:nvSpPr>
        <p:spPr>
          <a:xfrm>
            <a:off x="10457489" y="5716081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105" name="Ovál 104"/>
          <p:cNvSpPr/>
          <p:nvPr/>
        </p:nvSpPr>
        <p:spPr>
          <a:xfrm>
            <a:off x="10871341" y="5600605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106" name="Ovál 105"/>
          <p:cNvSpPr/>
          <p:nvPr/>
        </p:nvSpPr>
        <p:spPr>
          <a:xfrm>
            <a:off x="11064552" y="4920104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107" name="Ovál 106"/>
          <p:cNvSpPr/>
          <p:nvPr/>
        </p:nvSpPr>
        <p:spPr>
          <a:xfrm>
            <a:off x="10818095" y="4569594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108" name="TextovéPole 107">
            <a:extLst>
              <a:ext uri="{FF2B5EF4-FFF2-40B4-BE49-F238E27FC236}">
                <a16:creationId xmlns:a16="http://schemas.microsoft.com/office/drawing/2014/main" id="{21F61F96-C0AB-ABDB-C62F-696D98249575}"/>
              </a:ext>
            </a:extLst>
          </p:cNvPr>
          <p:cNvSpPr txBox="1"/>
          <p:nvPr/>
        </p:nvSpPr>
        <p:spPr>
          <a:xfrm>
            <a:off x="195971" y="2031832"/>
            <a:ext cx="2019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depolymeration</a:t>
            </a:r>
            <a:endParaRPr lang="cs-CZ" sz="2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9" name="TextovéPole 108">
            <a:extLst>
              <a:ext uri="{FF2B5EF4-FFF2-40B4-BE49-F238E27FC236}">
                <a16:creationId xmlns:a16="http://schemas.microsoft.com/office/drawing/2014/main" id="{21F61F96-C0AB-ABDB-C62F-696D98249575}"/>
              </a:ext>
            </a:extLst>
          </p:cNvPr>
          <p:cNvSpPr txBox="1"/>
          <p:nvPr/>
        </p:nvSpPr>
        <p:spPr>
          <a:xfrm>
            <a:off x="321160" y="4551684"/>
            <a:ext cx="2019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degradation</a:t>
            </a:r>
            <a:endParaRPr lang="cs-CZ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249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41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pic>
        <p:nvPicPr>
          <p:cNvPr id="4102" name="Picture 6" descr="Je větší Balrog nebo Godzilla? Představujeme 5 největších filmových  monster! | Prima Cool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56240" y="2172890"/>
            <a:ext cx="3690652" cy="3872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Thermal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degradation</a:t>
            </a:r>
            <a:r>
              <a:rPr lang="cs-CZ" sz="3600" b="1" dirty="0">
                <a:ea typeface="+mn-ea"/>
                <a:cs typeface="+mn-cs"/>
              </a:rPr>
              <a:t> in </a:t>
            </a:r>
            <a:r>
              <a:rPr lang="cs-CZ" sz="3600" b="1" dirty="0" err="1">
                <a:ea typeface="+mn-ea"/>
                <a:cs typeface="+mn-cs"/>
              </a:rPr>
              <a:t>an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inert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atmosphere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7531118" cy="31552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effective heat</a:t>
            </a:r>
          </a:p>
          <a:p>
            <a:pPr lvl="1"/>
            <a:r>
              <a:rPr lang="en-US" dirty="0"/>
              <a:t>generally pyrolysis</a:t>
            </a:r>
          </a:p>
          <a:p>
            <a:r>
              <a:rPr lang="en-US" dirty="0"/>
              <a:t>first the chains are split</a:t>
            </a:r>
          </a:p>
          <a:p>
            <a:r>
              <a:rPr lang="en-US" dirty="0"/>
              <a:t>subsequently sufficiently low molecular weight substances escape in the form of gases</a:t>
            </a:r>
          </a:p>
          <a:p>
            <a:pPr lvl="1"/>
            <a:r>
              <a:rPr lang="en-US" dirty="0"/>
              <a:t>stable low molecular weight substances can form liquid oily products</a:t>
            </a:r>
          </a:p>
          <a:p>
            <a:pPr lvl="1"/>
            <a:r>
              <a:rPr lang="en-US" dirty="0"/>
              <a:t>eventually the residue will char (if it has a carbon base)</a:t>
            </a:r>
          </a:p>
          <a:p>
            <a:pPr lvl="1"/>
            <a:r>
              <a:rPr lang="en-US" dirty="0"/>
              <a:t>can occur together with </a:t>
            </a:r>
            <a:r>
              <a:rPr lang="en-US" dirty="0" err="1"/>
              <a:t>depolymerization</a:t>
            </a:r>
            <a:r>
              <a:rPr lang="en-US" dirty="0"/>
              <a:t> (PS)</a:t>
            </a:r>
          </a:p>
          <a:p>
            <a:r>
              <a:rPr lang="en-US" dirty="0"/>
              <a:t>sometimes the bonds of the substituents to the main chain are weaker than those in the main chain</a:t>
            </a:r>
          </a:p>
          <a:p>
            <a:pPr lvl="1"/>
            <a:r>
              <a:rPr lang="en-US" dirty="0"/>
              <a:t>primary cleavage of substituents then occurs</a:t>
            </a:r>
            <a:endParaRPr lang="cs-CZ" dirty="0"/>
          </a:p>
        </p:txBody>
      </p:sp>
      <p:pic>
        <p:nvPicPr>
          <p:cNvPr id="4100" name="Picture 4" descr="Collaboration key to ending plastic was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36" b="91649" l="2143" r="99714">
                        <a14:foregroundMark x1="83286" y1="30835" x2="94714" y2="55460"/>
                        <a14:foregroundMark x1="94571" y1="54390" x2="97714" y2="61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5601" y="4509120"/>
            <a:ext cx="2591929" cy="1729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352" y="5498025"/>
            <a:ext cx="3240360" cy="85790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3164" y="5330433"/>
            <a:ext cx="3168352" cy="1050588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3FF8AB52-E50A-F353-FE2D-79AED73B22D2}"/>
              </a:ext>
            </a:extLst>
          </p:cNvPr>
          <p:cNvCxnSpPr>
            <a:cxnSpLocks/>
          </p:cNvCxnSpPr>
          <p:nvPr/>
        </p:nvCxnSpPr>
        <p:spPr>
          <a:xfrm>
            <a:off x="3671623" y="5981086"/>
            <a:ext cx="96684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1F61F96-C0AB-ABDB-C62F-696D98249575}"/>
              </a:ext>
            </a:extLst>
          </p:cNvPr>
          <p:cNvSpPr txBox="1"/>
          <p:nvPr/>
        </p:nvSpPr>
        <p:spPr>
          <a:xfrm>
            <a:off x="3630834" y="5457866"/>
            <a:ext cx="10484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+mn-lt"/>
              </a:rPr>
              <a:t>T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20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42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Thermooxidative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degradation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6"/>
            <a:ext cx="10712034" cy="306363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combination of heat and oxygen</a:t>
            </a:r>
          </a:p>
          <a:p>
            <a:pPr lvl="1"/>
            <a:r>
              <a:rPr lang="en-US" dirty="0"/>
              <a:t>if the temperature is high enough, it will usually burn at some stage</a:t>
            </a:r>
          </a:p>
          <a:p>
            <a:r>
              <a:rPr lang="en-US" dirty="0"/>
              <a:t>initiation</a:t>
            </a:r>
          </a:p>
          <a:p>
            <a:pPr lvl="1"/>
            <a:r>
              <a:rPr lang="en-US" dirty="0"/>
              <a:t>depends on structural defects</a:t>
            </a:r>
          </a:p>
          <a:p>
            <a:pPr lvl="1"/>
            <a:r>
              <a:rPr lang="en-US" dirty="0"/>
              <a:t>the presence of benzene nuclei or double bonds (they like to absorb radiation)</a:t>
            </a:r>
          </a:p>
          <a:p>
            <a:pPr lvl="1"/>
            <a:r>
              <a:rPr lang="en-US" dirty="0"/>
              <a:t>the accelerating element of initiation are transition metal compounds</a:t>
            </a:r>
          </a:p>
          <a:p>
            <a:pPr lvl="2"/>
            <a:r>
              <a:rPr lang="en-US" dirty="0"/>
              <a:t>Fe, </a:t>
            </a:r>
            <a:r>
              <a:rPr lang="en-US" dirty="0" err="1"/>
              <a:t>Mn</a:t>
            </a:r>
            <a:r>
              <a:rPr lang="en-US" dirty="0"/>
              <a:t>, Ni, Cu</a:t>
            </a:r>
          </a:p>
          <a:p>
            <a:r>
              <a:rPr lang="cs-CZ" dirty="0" smtClean="0"/>
              <a:t>bond </a:t>
            </a:r>
            <a:r>
              <a:rPr lang="cs-CZ" dirty="0" err="1" smtClean="0"/>
              <a:t>breakage</a:t>
            </a:r>
            <a:endParaRPr lang="en-US" dirty="0"/>
          </a:p>
          <a:p>
            <a:pPr lvl="1"/>
            <a:r>
              <a:rPr lang="en-US" dirty="0"/>
              <a:t>most often tertiary carbons are attacked by oxygen compounds</a:t>
            </a:r>
          </a:p>
          <a:p>
            <a:pPr lvl="1"/>
            <a:r>
              <a:rPr lang="en-US" dirty="0" err="1"/>
              <a:t>hydroperoxides</a:t>
            </a:r>
            <a:r>
              <a:rPr lang="en-US" dirty="0"/>
              <a:t> are formed, which break down the chains</a:t>
            </a:r>
            <a:endParaRPr lang="cs-CZ" dirty="0"/>
          </a:p>
        </p:txBody>
      </p:sp>
      <p:pic>
        <p:nvPicPr>
          <p:cNvPr id="5122" name="Picture 2" descr="Save the oceans, burn plastic | Flo-B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666" y="4269503"/>
            <a:ext cx="3274260" cy="1736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782726"/>
              </p:ext>
            </p:extLst>
          </p:nvPr>
        </p:nvGraphicFramePr>
        <p:xfrm>
          <a:off x="4151784" y="5137630"/>
          <a:ext cx="3880641" cy="1278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ChemSketch" r:id="rId5" imgW="2386584" imgH="786384" progId="ACD.ChemSketch.20">
                  <p:embed/>
                </p:oleObj>
              </mc:Choice>
              <mc:Fallback>
                <p:oleObj name="ChemSketch" r:id="rId5" imgW="2386584" imgH="786384" progId="ACD.ChemSketch.20">
                  <p:embed/>
                  <p:pic>
                    <p:nvPicPr>
                      <p:cNvPr id="3584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784" y="5137630"/>
                        <a:ext cx="3880641" cy="1278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Přímá spojnice 2"/>
          <p:cNvCxnSpPr/>
          <p:nvPr/>
        </p:nvCxnSpPr>
        <p:spPr>
          <a:xfrm>
            <a:off x="6744072" y="5949280"/>
            <a:ext cx="0" cy="40664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9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43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/>
              <a:t>Photooxidative</a:t>
            </a:r>
            <a:r>
              <a:rPr lang="cs-CZ" sz="3600" b="1" dirty="0"/>
              <a:t> </a:t>
            </a:r>
            <a:r>
              <a:rPr lang="cs-CZ" sz="3600" b="1" dirty="0" err="1"/>
              <a:t>degradation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it is not necessary for the polymer to burn, even energy from the sun will suffice (even if it will go slower)</a:t>
            </a:r>
          </a:p>
          <a:p>
            <a:pPr lvl="1"/>
            <a:r>
              <a:rPr lang="en-US" dirty="0"/>
              <a:t>occurs when the radiation energy overcomes the strength of the bond</a:t>
            </a:r>
          </a:p>
          <a:p>
            <a:pPr lvl="1"/>
            <a:r>
              <a:rPr lang="en-US" dirty="0"/>
              <a:t>the rate of decay depends on the wavelength of the light and the energy of the radiation</a:t>
            </a:r>
          </a:p>
          <a:p>
            <a:pPr lvl="2"/>
            <a:r>
              <a:rPr lang="en-US" dirty="0"/>
              <a:t>less than 330 nm (i.e. UV) is required for cleavage of C–C or C–H bonds</a:t>
            </a:r>
          </a:p>
          <a:p>
            <a:pPr lvl="2"/>
            <a:r>
              <a:rPr lang="en-US" dirty="0"/>
              <a:t>in the case of double bonds, a light wavelength of 350 nm is sufficient</a:t>
            </a:r>
          </a:p>
          <a:p>
            <a:pPr lvl="2"/>
            <a:r>
              <a:rPr lang="en-US" dirty="0"/>
              <a:t>therefore, UV absorbers are added to polymers</a:t>
            </a:r>
          </a:p>
          <a:p>
            <a:r>
              <a:rPr lang="en-US" dirty="0"/>
              <a:t>the rate of photochemical reactions depends on the presence of groups that absorb in the 300-350 nm region</a:t>
            </a:r>
          </a:p>
          <a:p>
            <a:pPr lvl="1"/>
            <a:r>
              <a:rPr lang="en-US" dirty="0"/>
              <a:t>aldehydes, ketones, </a:t>
            </a:r>
            <a:r>
              <a:rPr lang="en-US" dirty="0" err="1"/>
              <a:t>hydroperoxides</a:t>
            </a:r>
            <a:endParaRPr lang="en-US" dirty="0"/>
          </a:p>
          <a:p>
            <a:r>
              <a:rPr lang="en-US" dirty="0"/>
              <a:t>radiation is absorbed by groups of atoms, subsequently radicals are formed and the chain breaks down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159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44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Hydrolysis</a:t>
            </a:r>
            <a:r>
              <a:rPr lang="cs-CZ" sz="3600" b="1" dirty="0">
                <a:ea typeface="+mn-ea"/>
                <a:cs typeface="+mn-cs"/>
              </a:rPr>
              <a:t> and </a:t>
            </a:r>
            <a:r>
              <a:rPr lang="cs-CZ" sz="3600" b="1" dirty="0" err="1">
                <a:ea typeface="+mn-ea"/>
                <a:cs typeface="+mn-cs"/>
              </a:rPr>
              <a:t>alcoholysis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these are reactions in which the main medium is water (or alcohol) and ions</a:t>
            </a:r>
          </a:p>
          <a:p>
            <a:pPr lvl="1"/>
            <a:r>
              <a:rPr lang="en-US" dirty="0"/>
              <a:t>thus, an –OH group is usually formed at the point of bond breaking</a:t>
            </a:r>
          </a:p>
          <a:p>
            <a:pPr lvl="1"/>
            <a:r>
              <a:rPr lang="en-US" dirty="0"/>
              <a:t>can be considered the opposite of some condensation reactions (e.g. esterification or </a:t>
            </a:r>
            <a:r>
              <a:rPr lang="en-US" dirty="0" err="1"/>
              <a:t>amidification</a:t>
            </a:r>
            <a:r>
              <a:rPr lang="en-US" dirty="0"/>
              <a:t>)</a:t>
            </a:r>
          </a:p>
          <a:p>
            <a:r>
              <a:rPr lang="en-US" dirty="0"/>
              <a:t>polymers with heteroatoms in the chains are most often subject to hydrolysis</a:t>
            </a:r>
          </a:p>
          <a:p>
            <a:pPr lvl="1"/>
            <a:r>
              <a:rPr lang="en-US" dirty="0"/>
              <a:t>cellulose, PES, PA, </a:t>
            </a:r>
            <a:r>
              <a:rPr lang="en-US" dirty="0" err="1"/>
              <a:t>PUR</a:t>
            </a:r>
            <a:endParaRPr lang="en-US" dirty="0"/>
          </a:p>
          <a:p>
            <a:r>
              <a:rPr lang="en-US" dirty="0"/>
              <a:t>use in the processing of PET waste</a:t>
            </a:r>
          </a:p>
          <a:p>
            <a:pPr lvl="1"/>
            <a:r>
              <a:rPr lang="en-US" dirty="0"/>
              <a:t>splitting into starting substances</a:t>
            </a:r>
          </a:p>
          <a:p>
            <a:r>
              <a:rPr lang="en-US" dirty="0"/>
              <a:t>application in healthcare</a:t>
            </a:r>
          </a:p>
          <a:p>
            <a:pPr lvl="1"/>
            <a:r>
              <a:rPr lang="en-US" dirty="0"/>
              <a:t>absorbable surgical sutures</a:t>
            </a:r>
          </a:p>
          <a:p>
            <a:pPr lvl="2"/>
            <a:r>
              <a:rPr lang="en-US" dirty="0" err="1"/>
              <a:t>polyglycolic</a:t>
            </a:r>
            <a:r>
              <a:rPr lang="en-US" dirty="0"/>
              <a:t> acid</a:t>
            </a:r>
          </a:p>
          <a:p>
            <a:pPr lvl="2"/>
            <a:r>
              <a:rPr lang="en-US" dirty="0" err="1"/>
              <a:t>polycaprolactone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749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45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Mechanical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demolition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it is mainly used during the so-called plasticization (</a:t>
            </a:r>
            <a:r>
              <a:rPr lang="en-US" dirty="0" err="1"/>
              <a:t>mastification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facilitates processing</a:t>
            </a:r>
          </a:p>
          <a:p>
            <a:pPr lvl="1"/>
            <a:r>
              <a:rPr lang="en-US" dirty="0"/>
              <a:t>reduces and unifies molecular weights</a:t>
            </a:r>
          </a:p>
          <a:p>
            <a:r>
              <a:rPr lang="en-US" dirty="0"/>
              <a:t>degradation occurs through mechanical action</a:t>
            </a:r>
          </a:p>
          <a:p>
            <a:pPr lvl="1"/>
            <a:r>
              <a:rPr lang="en-US" dirty="0"/>
              <a:t>while extruding the polymer from the nozzle at its sharp mouth</a:t>
            </a:r>
          </a:p>
          <a:p>
            <a:pPr lvl="1"/>
            <a:r>
              <a:rPr lang="en-US" dirty="0"/>
              <a:t>by kneading between two rollers rotating at unequal speeds</a:t>
            </a:r>
          </a:p>
          <a:p>
            <a:r>
              <a:rPr lang="en-US" dirty="0"/>
              <a:t>usual for rubber compounds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25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46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a typeface="+mn-ea"/>
                <a:cs typeface="+mn-cs"/>
              </a:rPr>
              <a:t>Polymer </a:t>
            </a:r>
            <a:r>
              <a:rPr lang="cs-CZ" sz="3600" b="1" dirty="0" err="1">
                <a:ea typeface="+mn-ea"/>
                <a:cs typeface="+mn-cs"/>
              </a:rPr>
              <a:t>stabilization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7315094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reducing the rate and impacts of degradation</a:t>
            </a:r>
          </a:p>
          <a:p>
            <a:r>
              <a:rPr lang="en-US" dirty="0"/>
              <a:t>two methods</a:t>
            </a:r>
          </a:p>
          <a:p>
            <a:pPr lvl="1"/>
            <a:r>
              <a:rPr lang="en-US" dirty="0"/>
              <a:t>absorptive</a:t>
            </a:r>
          </a:p>
          <a:p>
            <a:pPr lvl="2"/>
            <a:r>
              <a:rPr lang="en-US" dirty="0"/>
              <a:t>the stabilizer absorbs the energy or influence of the harmful effect</a:t>
            </a:r>
          </a:p>
          <a:p>
            <a:pPr lvl="3"/>
            <a:r>
              <a:rPr lang="en-US" dirty="0"/>
              <a:t>in the process they can be consumed (retarders) or can be regenerated</a:t>
            </a:r>
          </a:p>
          <a:p>
            <a:pPr lvl="4"/>
            <a:r>
              <a:rPr lang="en-US" dirty="0"/>
              <a:t>they will use the incoming energy for their own transformation, and the rest of the unused energy is no longer sufficient to degrade the polymer bonds</a:t>
            </a:r>
          </a:p>
          <a:p>
            <a:pPr lvl="4"/>
            <a:r>
              <a:rPr lang="en-US" dirty="0"/>
              <a:t>the second option is to stabilize the intermediate so well that it does not want to react further (stabilization of radicals by aromatics)</a:t>
            </a:r>
          </a:p>
          <a:p>
            <a:pPr lvl="2"/>
            <a:r>
              <a:rPr lang="en-US" dirty="0"/>
              <a:t>carbon black, UV absorbers, antioxidants etc.</a:t>
            </a:r>
          </a:p>
          <a:p>
            <a:pPr lvl="1"/>
            <a:r>
              <a:rPr lang="en-US" dirty="0"/>
              <a:t>reflexive</a:t>
            </a:r>
          </a:p>
          <a:p>
            <a:pPr lvl="2"/>
            <a:r>
              <a:rPr lang="en-US" dirty="0"/>
              <a:t>the stabilizer prevents harmful influences from coming into contact with the polymer</a:t>
            </a:r>
          </a:p>
          <a:p>
            <a:r>
              <a:rPr lang="en-US" dirty="0"/>
              <a:t>coatings, foils, films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8475" y="1772816"/>
            <a:ext cx="2799484" cy="175428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8475" y="4473650"/>
            <a:ext cx="2880320" cy="185960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1F61F96-C0AB-ABDB-C62F-696D98249575}"/>
              </a:ext>
            </a:extLst>
          </p:cNvPr>
          <p:cNvSpPr txBox="1"/>
          <p:nvPr/>
        </p:nvSpPr>
        <p:spPr>
          <a:xfrm>
            <a:off x="9912424" y="3694513"/>
            <a:ext cx="10484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+mn-lt"/>
              </a:rPr>
              <a:t>UV</a:t>
            </a:r>
            <a:endParaRPr lang="cs-CZ" sz="2800" dirty="0">
              <a:latin typeface="+mn-lt"/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10168217" y="3645024"/>
            <a:ext cx="0" cy="6612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80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47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431400" y="2766218"/>
            <a:ext cx="53292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Thank you for your attention</a:t>
            </a:r>
            <a:endParaRPr lang="cs-CZ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11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5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a typeface="+mn-ea"/>
                <a:cs typeface="+mn-cs"/>
              </a:rPr>
              <a:t>Preparation of PVA from </a:t>
            </a:r>
            <a:r>
              <a:rPr lang="en-US" sz="3600" b="1" dirty="0" err="1">
                <a:ea typeface="+mn-ea"/>
                <a:cs typeface="+mn-cs"/>
              </a:rPr>
              <a:t>PVAc</a:t>
            </a:r>
            <a:endParaRPr lang="cs-CZ" sz="3600" b="1" dirty="0">
              <a:ea typeface="+mn-ea"/>
              <a:cs typeface="+mn-cs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BA5D7FB-EFB9-4C05-9EEA-C32AB029E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513" y="2784679"/>
            <a:ext cx="3266973" cy="1044843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sz="2000" dirty="0"/>
              <a:t>cannot be prepared from PVA</a:t>
            </a:r>
          </a:p>
          <a:p>
            <a:pPr lvl="1"/>
            <a:r>
              <a:rPr lang="en-US" sz="1600" dirty="0"/>
              <a:t>enol form shifts to </a:t>
            </a:r>
            <a:r>
              <a:rPr lang="en-US" sz="1600" dirty="0" err="1"/>
              <a:t>keto</a:t>
            </a:r>
            <a:r>
              <a:rPr lang="en-US" sz="1600" dirty="0"/>
              <a:t> form (here to aldehyde)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it is prepared from polyvinyl acetate by </a:t>
            </a:r>
            <a:r>
              <a:rPr lang="en-US" sz="2000" dirty="0" err="1"/>
              <a:t>alcoholysis</a:t>
            </a:r>
            <a:endParaRPr lang="en-US" sz="2000" dirty="0"/>
          </a:p>
          <a:p>
            <a:pPr lvl="1"/>
            <a:r>
              <a:rPr lang="en-US" sz="1600" dirty="0"/>
              <a:t>the amount of replaced groups describes the so-called degree of hydrolysis</a:t>
            </a:r>
          </a:p>
          <a:p>
            <a:pPr lvl="2"/>
            <a:r>
              <a:rPr lang="en-US" sz="1200" dirty="0"/>
              <a:t>usually between 80% and 99.9%</a:t>
            </a:r>
          </a:p>
          <a:p>
            <a:pPr lvl="2"/>
            <a:r>
              <a:rPr lang="en-US" sz="1200" dirty="0"/>
              <a:t>from a certain degree of hydrolysis, further increases impair water solubility</a:t>
            </a:r>
            <a:endParaRPr lang="cs-CZ" sz="600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5699956" y="3212976"/>
            <a:ext cx="936104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5879976" y="3356992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366207C2-0E9B-47CD-B172-016455F02A71}"/>
              </a:ext>
            </a:extLst>
          </p:cNvPr>
          <p:cNvGrpSpPr/>
          <p:nvPr/>
        </p:nvGrpSpPr>
        <p:grpSpPr>
          <a:xfrm>
            <a:off x="4316943" y="5108104"/>
            <a:ext cx="3528392" cy="1423118"/>
            <a:chOff x="4316943" y="5079990"/>
            <a:chExt cx="3528392" cy="1423118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6943" y="5079990"/>
              <a:ext cx="3528392" cy="1423118"/>
            </a:xfrm>
            <a:prstGeom prst="rect">
              <a:avLst/>
            </a:prstGeom>
          </p:spPr>
        </p:pic>
        <p:cxnSp>
          <p:nvCxnSpPr>
            <p:cNvPr id="10" name="Přímá spojnice se šipkou 9"/>
            <p:cNvCxnSpPr/>
            <p:nvPr/>
          </p:nvCxnSpPr>
          <p:spPr>
            <a:xfrm>
              <a:off x="5807968" y="6021288"/>
              <a:ext cx="93610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bdélník 10"/>
            <p:cNvSpPr/>
            <p:nvPr/>
          </p:nvSpPr>
          <p:spPr>
            <a:xfrm>
              <a:off x="5731448" y="5616574"/>
              <a:ext cx="10891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>
                  <a:latin typeface="+mn-lt"/>
                  <a:ea typeface="Verdana" panose="020B0604030504040204" pitchFamily="34" charset="0"/>
                </a:rPr>
                <a:t>methanol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760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6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Preparation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of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polyvinyl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acetals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cs-CZ" dirty="0" err="1"/>
              <a:t>PVF</a:t>
            </a:r>
            <a:r>
              <a:rPr lang="cs-CZ" dirty="0"/>
              <a:t> (</a:t>
            </a:r>
            <a:r>
              <a:rPr lang="cs-CZ" dirty="0" err="1"/>
              <a:t>polyvinyl</a:t>
            </a:r>
            <a:r>
              <a:rPr lang="cs-CZ" dirty="0"/>
              <a:t> </a:t>
            </a:r>
            <a:r>
              <a:rPr lang="cs-CZ" dirty="0" err="1"/>
              <a:t>formal</a:t>
            </a:r>
            <a:r>
              <a:rPr lang="cs-CZ" dirty="0"/>
              <a:t>)</a:t>
            </a:r>
          </a:p>
          <a:p>
            <a:r>
              <a:rPr lang="cs-CZ" dirty="0" err="1"/>
              <a:t>PVB</a:t>
            </a:r>
            <a:r>
              <a:rPr lang="cs-CZ" dirty="0"/>
              <a:t> (</a:t>
            </a:r>
            <a:r>
              <a:rPr lang="cs-CZ" dirty="0" err="1"/>
              <a:t>Polyvinyl</a:t>
            </a:r>
            <a:r>
              <a:rPr lang="cs-CZ" dirty="0"/>
              <a:t> </a:t>
            </a:r>
            <a:r>
              <a:rPr lang="cs-CZ" dirty="0" err="1"/>
              <a:t>Butyral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as </a:t>
            </a:r>
            <a:r>
              <a:rPr lang="cs-CZ" dirty="0" err="1"/>
              <a:t>glue</a:t>
            </a:r>
            <a:r>
              <a:rPr lang="cs-CZ" dirty="0"/>
              <a:t>, </a:t>
            </a:r>
            <a:r>
              <a:rPr lang="cs-CZ" dirty="0" err="1"/>
              <a:t>foil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gluing</a:t>
            </a:r>
            <a:r>
              <a:rPr lang="cs-CZ" dirty="0"/>
              <a:t> </a:t>
            </a:r>
            <a:r>
              <a:rPr lang="cs-CZ" dirty="0" err="1"/>
              <a:t>layers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safety</a:t>
            </a:r>
            <a:r>
              <a:rPr lang="cs-CZ" dirty="0"/>
              <a:t> </a:t>
            </a:r>
            <a:r>
              <a:rPr lang="cs-CZ" dirty="0" err="1"/>
              <a:t>glass</a:t>
            </a:r>
            <a:r>
              <a:rPr lang="cs-CZ" dirty="0"/>
              <a:t>) and </a:t>
            </a:r>
            <a:r>
              <a:rPr lang="cs-CZ" dirty="0" err="1"/>
              <a:t>varnishes</a:t>
            </a:r>
            <a:endParaRPr lang="cs-CZ" dirty="0"/>
          </a:p>
          <a:p>
            <a:r>
              <a:rPr lang="cs-CZ" dirty="0" err="1"/>
              <a:t>condensation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PVA in </a:t>
            </a:r>
            <a:r>
              <a:rPr lang="cs-CZ" dirty="0" err="1"/>
              <a:t>acidic</a:t>
            </a:r>
            <a:r>
              <a:rPr lang="cs-CZ" dirty="0"/>
              <a:t> medium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hydrolysis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aldehyde in </a:t>
            </a:r>
            <a:r>
              <a:rPr lang="cs-CZ" dirty="0" err="1"/>
              <a:t>acidic</a:t>
            </a:r>
            <a:r>
              <a:rPr lang="cs-CZ" dirty="0"/>
              <a:t> medium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3359696" y="4306242"/>
            <a:ext cx="5153202" cy="2182158"/>
            <a:chOff x="3359696" y="4306242"/>
            <a:chExt cx="5153202" cy="2182158"/>
          </a:xfrm>
        </p:grpSpPr>
        <p:grpSp>
          <p:nvGrpSpPr>
            <p:cNvPr id="12" name="Skupina 11"/>
            <p:cNvGrpSpPr/>
            <p:nvPr/>
          </p:nvGrpSpPr>
          <p:grpSpPr>
            <a:xfrm>
              <a:off x="3359696" y="4306242"/>
              <a:ext cx="5153202" cy="2182158"/>
              <a:chOff x="1775520" y="3245766"/>
              <a:chExt cx="7716327" cy="3267531"/>
            </a:xfrm>
          </p:grpSpPr>
          <p:pic>
            <p:nvPicPr>
              <p:cNvPr id="9" name="Obrázek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5520" y="3245766"/>
                <a:ext cx="7716327" cy="3267531"/>
              </a:xfrm>
              <a:prstGeom prst="rect">
                <a:avLst/>
              </a:prstGeom>
            </p:spPr>
          </p:pic>
          <p:cxnSp>
            <p:nvCxnSpPr>
              <p:cNvPr id="6" name="Přímá spojnice se šipkou 5"/>
              <p:cNvCxnSpPr/>
              <p:nvPr/>
            </p:nvCxnSpPr>
            <p:spPr>
              <a:xfrm>
                <a:off x="4949607" y="3982484"/>
                <a:ext cx="1368152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Kříž 6"/>
              <p:cNvSpPr/>
              <p:nvPr/>
            </p:nvSpPr>
            <p:spPr>
              <a:xfrm>
                <a:off x="3104616" y="4941168"/>
                <a:ext cx="216024" cy="216024"/>
              </a:xfrm>
              <a:prstGeom prst="plus">
                <a:avLst>
                  <a:gd name="adj" fmla="val 4788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Ovál 9"/>
              <p:cNvSpPr/>
              <p:nvPr/>
            </p:nvSpPr>
            <p:spPr>
              <a:xfrm rot="496344">
                <a:off x="3516171" y="4233693"/>
                <a:ext cx="765295" cy="1414951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5077755" y="4027465"/>
                <a:ext cx="1000844" cy="539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- </a:t>
                </a:r>
                <a:r>
                  <a:rPr lang="cs-CZ" sz="2000" dirty="0" err="1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H</a:t>
                </a:r>
                <a:r>
                  <a:rPr lang="cs-CZ" sz="2000" baseline="-25000" dirty="0" err="1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2</a:t>
                </a:r>
                <a:r>
                  <a:rPr lang="cs-CZ" sz="2000" dirty="0" err="1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O</a:t>
                </a:r>
                <a:endParaRPr lang="cs-CZ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  <p:cxnSp>
          <p:nvCxnSpPr>
            <p:cNvPr id="3" name="Přímá spojnice se šipkou 2"/>
            <p:cNvCxnSpPr>
              <a:stCxn id="10" idx="6"/>
            </p:cNvCxnSpPr>
            <p:nvPr/>
          </p:nvCxnSpPr>
          <p:spPr>
            <a:xfrm flipV="1">
              <a:off x="5030586" y="5188456"/>
              <a:ext cx="633366" cy="2867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4" name="Obdélník 13">
            <a:extLst>
              <a:ext uri="{FF2B5EF4-FFF2-40B4-BE49-F238E27FC236}">
                <a16:creationId xmlns:a16="http://schemas.microsoft.com/office/drawing/2014/main" id="{66586FCD-A21E-46BA-8B13-62B409BC6C21}"/>
              </a:ext>
            </a:extLst>
          </p:cNvPr>
          <p:cNvSpPr/>
          <p:nvPr/>
        </p:nvSpPr>
        <p:spPr>
          <a:xfrm>
            <a:off x="5008043" y="5610520"/>
            <a:ext cx="1475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i="1" dirty="0">
                <a:latin typeface="+mn-lt"/>
              </a:rPr>
              <a:t>in fact, the departing water is not formed by the labeled atoms, but it is enough to give an idea</a:t>
            </a:r>
            <a:endParaRPr lang="cs-CZ" sz="9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25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7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Polyvinyl</a:t>
            </a:r>
            <a:r>
              <a:rPr lang="cs-CZ" sz="3600" b="1" dirty="0">
                <a:ea typeface="+mn-ea"/>
                <a:cs typeface="+mn-cs"/>
              </a:rPr>
              <a:t> acetal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6739030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as with PVA and polyvinyl </a:t>
            </a:r>
            <a:r>
              <a:rPr lang="en-US" dirty="0" err="1"/>
              <a:t>acetals</a:t>
            </a:r>
            <a:r>
              <a:rPr lang="en-US" dirty="0"/>
              <a:t>, there is not always a complete conversion of the original substituents</a:t>
            </a:r>
          </a:p>
          <a:p>
            <a:pPr lvl="1"/>
            <a:r>
              <a:rPr lang="en-US" dirty="0"/>
              <a:t>of PVA there remain </a:t>
            </a:r>
            <a:r>
              <a:rPr lang="en-US" dirty="0" err="1"/>
              <a:t>VAc</a:t>
            </a:r>
            <a:r>
              <a:rPr lang="en-US" dirty="0"/>
              <a:t> and VA groups</a:t>
            </a:r>
          </a:p>
          <a:p>
            <a:pPr lvl="1"/>
            <a:r>
              <a:rPr lang="en-US" dirty="0"/>
              <a:t>the number of residual groups is therefore given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4348878"/>
            <a:ext cx="1310172" cy="1938470"/>
          </a:xfrm>
          <a:prstGeom prst="rect">
            <a:avLst/>
          </a:prstGeom>
        </p:spPr>
      </p:pic>
      <p:pic>
        <p:nvPicPr>
          <p:cNvPr id="7" name="Picture 2" descr="Bezpečnostní skla lepená - SKLOBENDL, tradice od roku 1897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86273" y="4379493"/>
            <a:ext cx="2143212" cy="1863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913698" y="6203219"/>
            <a:ext cx="601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PVB</a:t>
            </a:r>
            <a:endParaRPr lang="cs-CZ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218" y="2170245"/>
            <a:ext cx="4347546" cy="4032974"/>
          </a:xfrm>
          <a:prstGeom prst="rect">
            <a:avLst/>
          </a:prstGeom>
        </p:spPr>
      </p:pic>
      <p:sp>
        <p:nvSpPr>
          <p:cNvPr id="6" name="Zaoblený obdélník 5"/>
          <p:cNvSpPr/>
          <p:nvPr/>
        </p:nvSpPr>
        <p:spPr>
          <a:xfrm>
            <a:off x="7896200" y="2101359"/>
            <a:ext cx="1480369" cy="4141589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9376569" y="2720319"/>
            <a:ext cx="835941" cy="3482900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10212510" y="4215167"/>
            <a:ext cx="1354198" cy="2027781"/>
          </a:xfrm>
          <a:prstGeom prst="roundRect">
            <a:avLst/>
          </a:prstGeom>
          <a:solidFill>
            <a:schemeClr val="accent2">
              <a:lumMod val="75000"/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8102591" y="1393473"/>
            <a:ext cx="9605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vinyl</a:t>
            </a:r>
            <a:b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acetate</a:t>
            </a:r>
            <a:endParaRPr lang="cs-CZ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9325757" y="2073995"/>
            <a:ext cx="9375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vinyl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cs-CZ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alcohol</a:t>
            </a:r>
            <a:endParaRPr lang="cs-CZ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10484530" y="3510865"/>
            <a:ext cx="810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vinyl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cs-CZ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cs-CZ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acetal</a:t>
            </a:r>
          </a:p>
        </p:txBody>
      </p:sp>
      <p:cxnSp>
        <p:nvCxnSpPr>
          <p:cNvPr id="18" name="Přímá spojnice se šipkou 17"/>
          <p:cNvCxnSpPr>
            <a:stCxn id="2" idx="3"/>
          </p:cNvCxnSpPr>
          <p:nvPr/>
        </p:nvCxnSpPr>
        <p:spPr>
          <a:xfrm flipV="1">
            <a:off x="2869668" y="4906297"/>
            <a:ext cx="1328706" cy="41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>
            <a:extLst>
              <a:ext uri="{FF2B5EF4-FFF2-40B4-BE49-F238E27FC236}">
                <a16:creationId xmlns:a16="http://schemas.microsoft.com/office/drawing/2014/main" id="{35B15ADD-0F1A-450C-B351-287FF14CC6A9}"/>
              </a:ext>
            </a:extLst>
          </p:cNvPr>
          <p:cNvSpPr/>
          <p:nvPr/>
        </p:nvSpPr>
        <p:spPr>
          <a:xfrm>
            <a:off x="7095039" y="4998224"/>
            <a:ext cx="683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PVB</a:t>
            </a:r>
            <a:endParaRPr lang="cs-CZ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C1A5BF14-D55F-43B5-A490-135E2C2245E8}"/>
              </a:ext>
            </a:extLst>
          </p:cNvPr>
          <p:cNvSpPr/>
          <p:nvPr/>
        </p:nvSpPr>
        <p:spPr>
          <a:xfrm>
            <a:off x="7095039" y="2845222"/>
            <a:ext cx="683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PVA</a:t>
            </a:r>
          </a:p>
        </p:txBody>
      </p:sp>
    </p:spTree>
    <p:extLst>
      <p:ext uri="{BB962C8B-B14F-4D97-AF65-F5344CB8AC3E}">
        <p14:creationId xmlns:p14="http://schemas.microsoft.com/office/powerpoint/2010/main" val="41503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8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PVB</a:t>
            </a:r>
            <a:endParaRPr lang="cs-CZ" sz="3600" b="1" dirty="0">
              <a:ea typeface="+mn-ea"/>
              <a:cs typeface="+mn-cs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/>
          <a:srcRect t="-1" b="11727"/>
          <a:stretch/>
        </p:blipFill>
        <p:spPr>
          <a:xfrm>
            <a:off x="2208700" y="1880844"/>
            <a:ext cx="7774600" cy="4562819"/>
          </a:xfrm>
          <a:prstGeom prst="rect">
            <a:avLst/>
          </a:prstGeom>
        </p:spPr>
      </p:pic>
      <p:sp>
        <p:nvSpPr>
          <p:cNvPr id="19" name="Zaoblený obdélník 18"/>
          <p:cNvSpPr/>
          <p:nvPr/>
        </p:nvSpPr>
        <p:spPr>
          <a:xfrm>
            <a:off x="5415458" y="2421535"/>
            <a:ext cx="1190708" cy="360646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aoblený obdélník 19"/>
          <p:cNvSpPr/>
          <p:nvPr/>
        </p:nvSpPr>
        <p:spPr>
          <a:xfrm>
            <a:off x="7001660" y="2421535"/>
            <a:ext cx="1190708" cy="360646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2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9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Preparation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of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cyclized</a:t>
            </a:r>
            <a:r>
              <a:rPr lang="cs-CZ" sz="3600" b="1" dirty="0">
                <a:ea typeface="+mn-ea"/>
                <a:cs typeface="+mn-cs"/>
              </a:rPr>
              <a:t> PAN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sz="2400" dirty="0"/>
              <a:t>high chain stability (heat resistance)</a:t>
            </a:r>
          </a:p>
          <a:p>
            <a:r>
              <a:rPr lang="en-US" sz="2400" dirty="0"/>
              <a:t>conjugated double bonds (possibly conductivity) in a ladder-like arrangement</a:t>
            </a:r>
          </a:p>
          <a:p>
            <a:r>
              <a:rPr lang="en-US" sz="2400" dirty="0"/>
              <a:t>is formed by intramolecular cross-linking of PAN</a:t>
            </a:r>
          </a:p>
          <a:p>
            <a:r>
              <a:rPr lang="en-US" sz="2400" dirty="0"/>
              <a:t>it is one of the starting materials for the preparation of pure carbon fibers</a:t>
            </a:r>
            <a:endParaRPr lang="cs-CZ" sz="2400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735824" y="4542653"/>
            <a:ext cx="6259456" cy="1813275"/>
            <a:chOff x="751397" y="4077072"/>
            <a:chExt cx="6259456" cy="1813275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397" y="4077072"/>
              <a:ext cx="4320000" cy="1813275"/>
            </a:xfrm>
            <a:prstGeom prst="rect">
              <a:avLst/>
            </a:prstGeom>
          </p:spPr>
        </p:pic>
        <p:cxnSp>
          <p:nvCxnSpPr>
            <p:cNvPr id="7" name="Přímá spojnice se šipkou 6"/>
            <p:cNvCxnSpPr/>
            <p:nvPr/>
          </p:nvCxnSpPr>
          <p:spPr>
            <a:xfrm>
              <a:off x="5122154" y="5201340"/>
              <a:ext cx="188869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Přímá spojnice se šipkou 10"/>
            <p:cNvCxnSpPr/>
            <p:nvPr/>
          </p:nvCxnSpPr>
          <p:spPr>
            <a:xfrm>
              <a:off x="1441461" y="4303462"/>
              <a:ext cx="792088" cy="562918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Přímá spojnice se šipkou 11"/>
            <p:cNvCxnSpPr/>
            <p:nvPr/>
          </p:nvCxnSpPr>
          <p:spPr>
            <a:xfrm>
              <a:off x="2487354" y="4303462"/>
              <a:ext cx="792088" cy="562918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/>
            <p:cNvCxnSpPr/>
            <p:nvPr/>
          </p:nvCxnSpPr>
          <p:spPr>
            <a:xfrm>
              <a:off x="3533247" y="4303462"/>
              <a:ext cx="792088" cy="562918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6" name="Zaoblený obdélník 15"/>
          <p:cNvSpPr/>
          <p:nvPr/>
        </p:nvSpPr>
        <p:spPr>
          <a:xfrm>
            <a:off x="1102826" y="4542652"/>
            <a:ext cx="960726" cy="1813275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1243546" y="6155873"/>
            <a:ext cx="612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PAN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C27C9FF-3A09-43DF-9A34-410A923A5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460" y="4949645"/>
            <a:ext cx="4577962" cy="139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6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10679</TotalTime>
  <Words>2766</Words>
  <Application>Microsoft Office PowerPoint</Application>
  <PresentationFormat>Širokoúhlá obrazovka</PresentationFormat>
  <Paragraphs>537</Paragraphs>
  <Slides>47</Slides>
  <Notes>45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6" baseType="lpstr">
      <vt:lpstr>Arial</vt:lpstr>
      <vt:lpstr>Calibri</vt:lpstr>
      <vt:lpstr>Calibri Light</vt:lpstr>
      <vt:lpstr>Insula</vt:lpstr>
      <vt:lpstr>Symbol</vt:lpstr>
      <vt:lpstr>Times New Roman</vt:lpstr>
      <vt:lpstr>Verdana</vt:lpstr>
      <vt:lpstr>Motiv Office</vt:lpstr>
      <vt:lpstr>ChemSketch</vt:lpstr>
      <vt:lpstr>Prezentace aplikace PowerPoint</vt:lpstr>
      <vt:lpstr>Chemical reactions of polymers</vt:lpstr>
      <vt:lpstr>Chemical reactions of polymers</vt:lpstr>
      <vt:lpstr>I. Polymer analogue transformations</vt:lpstr>
      <vt:lpstr>Preparation of PVA from PVAc</vt:lpstr>
      <vt:lpstr>Preparation of polyvinyl acetals</vt:lpstr>
      <vt:lpstr>Polyvinyl acetal</vt:lpstr>
      <vt:lpstr>PVB</vt:lpstr>
      <vt:lpstr>Preparation of cyclized PAN</vt:lpstr>
      <vt:lpstr>Introduction of new substituents</vt:lpstr>
      <vt:lpstr>Chlorosulfonated PE</vt:lpstr>
      <vt:lpstr>Modification of PA</vt:lpstr>
      <vt:lpstr>Cellulose reaction</vt:lpstr>
      <vt:lpstr>Viscose fibers and foils</vt:lpstr>
      <vt:lpstr>The formation of regenerated cellulose</vt:lpstr>
      <vt:lpstr>Cellulose esters</vt:lpstr>
      <vt:lpstr>Cellulose nitrate</vt:lpstr>
      <vt:lpstr>Cellulose esters</vt:lpstr>
      <vt:lpstr>Cellulose ethers</vt:lpstr>
      <vt:lpstr>Cellulose ethers</vt:lpstr>
      <vt:lpstr>Mercerization of cellulose</vt:lpstr>
      <vt:lpstr>II. Reactions accompanied by a change in the degree of polymerization</vt:lpstr>
      <vt:lpstr>Reactions accompanied by a change in the degree of polymerization</vt:lpstr>
      <vt:lpstr>Crosslinking of polyolefins</vt:lpstr>
      <vt:lpstr>Crosslinking of polyolefins</vt:lpstr>
      <vt:lpstr>Radiation cross-linking</vt:lpstr>
      <vt:lpstr>Crosslinking of unsaturated PES resins</vt:lpstr>
      <vt:lpstr>Crosslinking of unsaturated PES resins</vt:lpstr>
      <vt:lpstr>Crosslinking of unsaturated PES resins</vt:lpstr>
      <vt:lpstr>Crosslinking of phenol-formaldehyde polymers - resins</vt:lpstr>
      <vt:lpstr>Cross-linking of phenol-formaldehyde polymers – phenol-formaldehyde resins</vt:lpstr>
      <vt:lpstr>Cross-linking of aminoplasts</vt:lpstr>
      <vt:lpstr>Sulfur crosslinking of elastomers - vulcanization</vt:lpstr>
      <vt:lpstr>Sulfur crosslinking of elastomers - vulcanization</vt:lpstr>
      <vt:lpstr>Sulfur crosslinking of elastomers - vulcanization</vt:lpstr>
      <vt:lpstr>Ionomers</vt:lpstr>
      <vt:lpstr>Depolymerization and degradation of polymers</vt:lpstr>
      <vt:lpstr>Depolymerization of polymers</vt:lpstr>
      <vt:lpstr>Polymer degradation</vt:lpstr>
      <vt:lpstr>The principle of depolymerization and degradation</vt:lpstr>
      <vt:lpstr>Thermal degradation in an inert atmosphere</vt:lpstr>
      <vt:lpstr>Thermooxidative degradation</vt:lpstr>
      <vt:lpstr>Photooxidative degradation</vt:lpstr>
      <vt:lpstr>Hydrolysis and alcoholysis</vt:lpstr>
      <vt:lpstr>Mechanical demolition</vt:lpstr>
      <vt:lpstr>Polymer stabilization</vt:lpstr>
      <vt:lpstr>Thank you for your attention</vt:lpstr>
    </vt:vector>
  </TitlesOfParts>
  <Company>PEGAS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Vyšší výkon linek</dc:title>
  <dc:creator>Kadlc</dc:creator>
  <cp:lastModifiedBy>Pavel Holec</cp:lastModifiedBy>
  <cp:revision>1123</cp:revision>
  <cp:lastPrinted>2012-10-08T09:32:30Z</cp:lastPrinted>
  <dcterms:created xsi:type="dcterms:W3CDTF">2002-03-19T18:58:51Z</dcterms:created>
  <dcterms:modified xsi:type="dcterms:W3CDTF">2023-12-11T07:26:26Z</dcterms:modified>
</cp:coreProperties>
</file>