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9" r:id="rId2"/>
    <p:sldId id="312" r:id="rId3"/>
    <p:sldId id="319" r:id="rId4"/>
    <p:sldId id="321" r:id="rId5"/>
    <p:sldId id="322" r:id="rId6"/>
    <p:sldId id="320" r:id="rId7"/>
    <p:sldId id="323" r:id="rId8"/>
    <p:sldId id="324" r:id="rId9"/>
    <p:sldId id="325" r:id="rId10"/>
    <p:sldId id="326" r:id="rId11"/>
    <p:sldId id="329" r:id="rId12"/>
    <p:sldId id="327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0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864" autoAdjust="0"/>
  </p:normalViewPr>
  <p:slideViewPr>
    <p:cSldViewPr snapToGrid="0" snapToObjects="1">
      <p:cViewPr varScale="1">
        <p:scale>
          <a:sx n="155" d="100"/>
          <a:sy n="155" d="100"/>
        </p:scale>
        <p:origin x="96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5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312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71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</a:t>
            </a:r>
            <a:r>
              <a:rPr lang="cs-CZ" b="1" dirty="0">
                <a:solidFill>
                  <a:srgbClr val="7030A0"/>
                </a:solidFill>
                <a:latin typeface="Calibri"/>
              </a:rPr>
              <a:t>9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Svařování TIG, svařování plamenem, řezání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>
                <a:solidFill>
                  <a:prstClr val="black"/>
                </a:solidFill>
                <a:latin typeface="Calibri"/>
              </a:rPr>
              <a:t>, Ph.D.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01922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977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Dodávány buď ve formě tyček (pro ruční svařování) nebo drátu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na cívce (pro strojní svařování)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Svařovací tyčky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kruhového průřezu o průměrech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1 až 8 mm a délce 600 až 1000 mm. Používají se tyčky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plného průřezu, nebo plněné legujícími přísadami.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Svařovací dráty na cívce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obdobné jako u metody MIG / MAG.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Dodávají se zpravidla v průměrech 0,6 až 2,4 mm a jsou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podávány podavačem.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Funkce přídavného materiálu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Doplnit objem svarového kovu a vytvořit svar požadovaného tvaru a průřezu.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Legovat svarový kov přísadami, které zlepšují užitné vlastnosti svaru.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Dodat do svaru přísady zajišťující desoxidaci a příznivě ovlivňující metalurgické děje.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Zlepšit formování svaru, smáčení svarových ploch a operativnost při svařování v polohách.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Přídavné materiály</a:t>
            </a:r>
          </a:p>
        </p:txBody>
      </p:sp>
      <p:pic>
        <p:nvPicPr>
          <p:cNvPr id="1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/>
          <a:stretch>
            <a:fillRect/>
          </a:stretch>
        </p:blipFill>
        <p:spPr bwMode="auto">
          <a:xfrm>
            <a:off x="6362988" y="458856"/>
            <a:ext cx="2400725" cy="13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20" y="2426893"/>
            <a:ext cx="2018060" cy="13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68881" r="36971" b="3653"/>
          <a:stretch>
            <a:fillRect/>
          </a:stretch>
        </p:blipFill>
        <p:spPr bwMode="auto">
          <a:xfrm>
            <a:off x="8170843" y="2668307"/>
            <a:ext cx="973157" cy="11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605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Výhody: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Zvýšení kvality a užitných vlastností svarového spoje s vyloučením vlivu manuálního vedení hořáku (kolísání délky oblouku, nepřesnost vedení hořáku v úkosu, kolísání rychlosti svařování, nedostatky plynové ochrany…).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Vyšší hospodárnost procesu úsporou plynu a přídavných materiálů.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Snížení podílu lidské práce při nedostatku kvalifikovaných svářečů.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Vyšší produktivita použitím vyšší rychlosti svařování a využitím vysokovýkonných variant (např.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vícehořákové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svařování).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Využití: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rovinných spojů do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tl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 5 mm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Orbitální svařování trubek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trubka – trubkovnice 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Mechanizované svařování technologií TIG</a:t>
            </a:r>
          </a:p>
        </p:txBody>
      </p:sp>
      <p:pic>
        <p:nvPicPr>
          <p:cNvPr id="8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83" y="3554962"/>
            <a:ext cx="2118919" cy="150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590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Mechanizované orbitální svařování trubek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0" y="1421751"/>
            <a:ext cx="2543541" cy="16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18" y="3260216"/>
            <a:ext cx="3220894" cy="18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43" y="1433435"/>
            <a:ext cx="1383925" cy="16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21" y="1433435"/>
            <a:ext cx="2516844" cy="16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49" y="3260215"/>
            <a:ext cx="2729561" cy="18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" y="3251127"/>
            <a:ext cx="2743038" cy="183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47" y="1438283"/>
            <a:ext cx="1667963" cy="16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189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Mechanizované svařování trubka – trubkovnice </a:t>
            </a:r>
          </a:p>
        </p:txBody>
      </p:sp>
      <p:pic>
        <p:nvPicPr>
          <p:cNvPr id="1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14742"/>
          <a:stretch>
            <a:fillRect/>
          </a:stretch>
        </p:blipFill>
        <p:spPr bwMode="auto">
          <a:xfrm>
            <a:off x="2430103" y="1413397"/>
            <a:ext cx="3241556" cy="19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30" y="3476504"/>
            <a:ext cx="2939068" cy="127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69" y="2407298"/>
            <a:ext cx="3623825" cy="258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" y="1378172"/>
            <a:ext cx="2089986" cy="19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886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01216" y="1382863"/>
            <a:ext cx="945191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Nástavec hořáku 6 – 9 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 tloušťku materiálu 6 – 9 mm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Průtok plynu (6+9)*1/2*100 = 750 l/h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(schéma) metody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13" y="2286951"/>
            <a:ext cx="4781287" cy="272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4414" r="7424" b="4310"/>
          <a:stretch/>
        </p:blipFill>
        <p:spPr bwMode="auto">
          <a:xfrm rot="5400000">
            <a:off x="431853" y="2727255"/>
            <a:ext cx="2375044" cy="17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35" y="923611"/>
            <a:ext cx="2017848" cy="13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34345" r="53229" b="22621"/>
          <a:stretch/>
        </p:blipFill>
        <p:spPr bwMode="auto">
          <a:xfrm>
            <a:off x="3024868" y="2402301"/>
            <a:ext cx="1472703" cy="17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87" y="4120600"/>
            <a:ext cx="2182663" cy="8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88" y="925215"/>
            <a:ext cx="2550441" cy="13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332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29" y="1382863"/>
            <a:ext cx="8933165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Zdrojem tepla při plamenovém svařování je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kyslíko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acetylénový plamen.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Spalováním acetylénu v kyslíku lze dosáhnout teploty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3100 až 3150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°C.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Získaná energie je využita pro natavení základního materiálu.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Lze svařovat s použitím přídavného materiálu (zpravidla u tupých svarů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 tlouštěk více než 1 mm), nebo bez přídavného materiálu pro lemové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svary plechů tlouštěk menších než 1 mm.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Využití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Montážní svařování a opravárenství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trubek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Instalatérské a topenářské práce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Předehřevy, ohřevy při rovnání materiálu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Řezání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Využití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acet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4"/>
          <a:stretch/>
        </p:blipFill>
        <p:spPr bwMode="auto">
          <a:xfrm>
            <a:off x="6746725" y="1492898"/>
            <a:ext cx="2397276" cy="365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074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Hoření probíhá ve dvou fázích: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1. spalování ve vnitřním kuželu plamene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Zde se acetylen rozkládá na vodík a také uhlík,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který reaguje s kyslíkem za vzniku oxidu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uhelnatého. Reakce jsou exotermní a spalováním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vzniká teplo.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b="1" dirty="0"/>
              <a:t>C</a:t>
            </a:r>
            <a:r>
              <a:rPr lang="cs-CZ" b="1" baseline="-25000" dirty="0"/>
              <a:t>2</a:t>
            </a:r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 + O</a:t>
            </a:r>
            <a:r>
              <a:rPr lang="cs-CZ" b="1" baseline="-25000" dirty="0"/>
              <a:t>2</a:t>
            </a:r>
            <a:r>
              <a:rPr lang="cs-CZ" b="1" dirty="0"/>
              <a:t> → 2CO + H</a:t>
            </a:r>
            <a:r>
              <a:rPr lang="cs-CZ" b="1" baseline="-25000" dirty="0"/>
              <a:t>2</a:t>
            </a:r>
            <a:r>
              <a:rPr lang="cs-CZ" b="1" dirty="0"/>
              <a:t> + teplo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2. spalování na vnějším kuželu plamene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Vzniklé produkty spalování z první fáze reagují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se vzdušným kyslíkem.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sz="1400" b="1" dirty="0"/>
              <a:t> </a:t>
            </a:r>
            <a:r>
              <a:rPr lang="cs-CZ" b="1" dirty="0"/>
              <a:t>2CO + H</a:t>
            </a:r>
            <a:r>
              <a:rPr lang="cs-CZ" b="1" baseline="-25000" dirty="0"/>
              <a:t>2</a:t>
            </a:r>
            <a:r>
              <a:rPr lang="cs-CZ" b="1" dirty="0"/>
              <a:t> + 3O → 2CO</a:t>
            </a:r>
            <a:r>
              <a:rPr lang="cs-CZ" b="1" baseline="-25000" dirty="0"/>
              <a:t>2</a:t>
            </a:r>
            <a:r>
              <a:rPr lang="cs-CZ" b="1" dirty="0"/>
              <a:t> + H</a:t>
            </a:r>
            <a:r>
              <a:rPr lang="cs-CZ" b="1" baseline="-25000" dirty="0"/>
              <a:t>2</a:t>
            </a:r>
            <a:r>
              <a:rPr lang="cs-CZ" b="1" dirty="0"/>
              <a:t>O + teplo</a:t>
            </a:r>
          </a:p>
          <a:p>
            <a:pPr lvl="2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Děje při hoření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8" name="Picture 5" descr="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29" y="646587"/>
            <a:ext cx="2316159" cy="10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cet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7"/>
          <a:stretch/>
        </p:blipFill>
        <p:spPr bwMode="auto">
          <a:xfrm>
            <a:off x="6283302" y="646587"/>
            <a:ext cx="2788456" cy="42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237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54871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Neutrální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poměr míšení plynů 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:C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H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zhruba 1:1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kužel je ostře ohraničený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používá se pro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svařování konstrukčních ocelí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Redukční (nauhličující)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má přebytek acetylénu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kužel je zakrytý bílým závojem, jehož délka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se zvětšuje s rostoucím množstvím acetylenu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u ocelí plamen nauhličuje svarový kov, svar je křehký, tvrdý a pórovitý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používá se pro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svařování hliníku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nebo k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cementování povrchu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Oxidační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má přebytek kyslíku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kužel je kratší a podle přebytku kyslíku se zabarvuje do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modrofialova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používá se pro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svařování mosazí a cínových bronzů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u nichž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oxidy vznikající na povrchu svarové lázně zabraňují vypařování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Sn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a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Zn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plamenů podle poměru mísení plynů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510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54871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Neutrální plamen 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Redukční (nauhličující) plamen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marL="114300" indent="0" eaLnBrk="1" hangingPunct="1">
              <a:buNone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Oxidační plamen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plamenů podle poměru mísení plynů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05870"/>
              </p:ext>
            </p:extLst>
          </p:nvPr>
        </p:nvGraphicFramePr>
        <p:xfrm>
          <a:off x="2388636" y="1454312"/>
          <a:ext cx="2628436" cy="1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87302" imgH="1739683" progId="Photoshop.Image.8">
                  <p:embed/>
                </p:oleObj>
              </mc:Choice>
              <mc:Fallback>
                <p:oleObj name="Image" r:id="rId2" imgW="3987302" imgH="1739683" progId="Photoshop.Image.8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636" y="1454312"/>
                        <a:ext cx="2628436" cy="1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ne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 b="10143"/>
          <a:stretch/>
        </p:blipFill>
        <p:spPr bwMode="auto">
          <a:xfrm>
            <a:off x="5290457" y="1516236"/>
            <a:ext cx="2681470" cy="9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63044"/>
              </p:ext>
            </p:extLst>
          </p:nvPr>
        </p:nvGraphicFramePr>
        <p:xfrm>
          <a:off x="3385983" y="2868184"/>
          <a:ext cx="2854835" cy="104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4000000" imgH="1485190" progId="Photoshop.Image.8">
                  <p:embed/>
                </p:oleObj>
              </mc:Choice>
              <mc:Fallback>
                <p:oleObj name="Image" r:id="rId5" imgW="4000000" imgH="1485190" progId="Photoshop.Image.8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983" y="2868184"/>
                        <a:ext cx="2854835" cy="1042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naul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4246"/>
          <a:stretch/>
        </p:blipFill>
        <p:spPr bwMode="auto">
          <a:xfrm>
            <a:off x="6167535" y="2913511"/>
            <a:ext cx="2692270" cy="9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95560"/>
              </p:ext>
            </p:extLst>
          </p:nvPr>
        </p:nvGraphicFramePr>
        <p:xfrm>
          <a:off x="2182167" y="4052303"/>
          <a:ext cx="2631233" cy="104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288889" imgH="1612698" progId="Photoshop.Image.8">
                  <p:embed/>
                </p:oleObj>
              </mc:Choice>
              <mc:Fallback>
                <p:oleObj name="Image" r:id="rId8" imgW="3288889" imgH="1612698" progId="Photoshop.Image.8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167" y="4052303"/>
                        <a:ext cx="2631233" cy="104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 descr="kysli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b="40359"/>
          <a:stretch/>
        </p:blipFill>
        <p:spPr bwMode="auto">
          <a:xfrm>
            <a:off x="4651347" y="4299404"/>
            <a:ext cx="4021494" cy="8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249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58212"/>
            <a:ext cx="8798694" cy="1309972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Měkký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výstupní rychlost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70 – 100 m/s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nestabilní, náchylný ke zpětnému šlehnutí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použití pro předehřevy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Střední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výstupní rychlost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100 – 120 m/s </a:t>
            </a:r>
          </a:p>
          <a:p>
            <a:pPr lvl="1">
              <a:buFont typeface="Arial" pitchFamily="34" charset="0"/>
              <a:buChar char="•"/>
            </a:pPr>
            <a:r>
              <a:rPr lang="pl-PL" altLang="cs-CZ" dirty="0">
                <a:latin typeface="Calibri" pitchFamily="34" charset="0"/>
                <a:cs typeface="Calibri" pitchFamily="34" charset="0"/>
              </a:rPr>
              <a:t>stabilní, zaručuje dobrou jakost svaru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použití pro svařování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Ostrý plamen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výstupní rychlost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nad 120 m/s </a:t>
            </a:r>
          </a:p>
          <a:p>
            <a:pPr lvl="1">
              <a:buFont typeface="Arial" pitchFamily="34" charset="0"/>
              <a:buChar char="•"/>
            </a:pPr>
            <a:r>
              <a:rPr lang="pl-PL" altLang="cs-CZ" dirty="0">
                <a:latin typeface="Calibri" pitchFamily="34" charset="0"/>
                <a:cs typeface="Calibri" pitchFamily="34" charset="0"/>
              </a:rPr>
              <a:t>velký dynamický účinek na  svarovou  lázeň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použití pro řezání</a:t>
            </a:r>
          </a:p>
          <a:p>
            <a:pPr marL="596900" lvl="1" indent="0"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plamenů podle výstupní rychlosti plynů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452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1513313"/>
          </a:xfrm>
        </p:spPr>
        <p:txBody>
          <a:bodyPr>
            <a:noAutofit/>
          </a:bodyPr>
          <a:lstStyle/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1. Svařování technologií TIG</a:t>
            </a:r>
          </a:p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2. Svařování / řezání plamenem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Svařování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6" y="2504291"/>
            <a:ext cx="3700851" cy="20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9" y="2504291"/>
            <a:ext cx="3093136" cy="20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388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52939"/>
            <a:ext cx="8798694" cy="1515245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Svařování vpřed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drát je veden před hořákem ve směru 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méně náročný způsob než svařování vzad, ale hrozí zde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nebezpečí nedokonalého provaření kořene svaru vlivem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předbíhání svarové lázně</a:t>
            </a:r>
          </a:p>
          <a:p>
            <a:pPr lvl="1">
              <a:buFont typeface="Arial" pitchFamily="34" charset="0"/>
              <a:buChar char="•"/>
            </a:pPr>
            <a:r>
              <a:rPr lang="pl-PL" altLang="cs-CZ" dirty="0">
                <a:latin typeface="Calibri" pitchFamily="34" charset="0"/>
                <a:cs typeface="Calibri" pitchFamily="34" charset="0"/>
              </a:rPr>
              <a:t>pro tenké plechy do 4 mm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Svařování vzad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drát postupuje za hořákem, plamen je směrován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na tavnou lázeň i na chladnoucí svar, čímž je zajištěna ochrana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 tavné lázně i tuhnoucího svaru před nepříznivými účinky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okolní atmosféry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svařováním vzad se dosáhne kvalitnějších svarů, zaručeného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provaření kořene, menších pnutí a deformací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marL="596900" lvl="1" indent="0"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Postupy svařování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dopřed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98" b="21243"/>
          <a:stretch/>
        </p:blipFill>
        <p:spPr bwMode="auto">
          <a:xfrm>
            <a:off x="6538955" y="390555"/>
            <a:ext cx="2265616" cy="25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o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4"/>
          <a:stretch/>
        </p:blipFill>
        <p:spPr bwMode="auto">
          <a:xfrm>
            <a:off x="6538955" y="3423159"/>
            <a:ext cx="2546091" cy="156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2260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58212"/>
            <a:ext cx="8798694" cy="1309972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Metoda tepelného dělení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Principem je spalování kovu v proudu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kyslíku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Postup: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1) předehřátí materiálu nahřívacím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plamenem na zápalnou teplotu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2) po předehřátí je pod tlakem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přiveden kyslík a dochází ke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spalování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3) vzniklé oxidy jsou tlakem kyslíku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vyfukovány z místa řezu</a:t>
            </a:r>
          </a:p>
          <a:p>
            <a:pPr marL="596900" lvl="1" indent="0">
              <a:buNone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Řezání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metody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7" name="Picture 3" descr="autoge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7" y="98856"/>
            <a:ext cx="867747" cy="17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2" y="1903444"/>
            <a:ext cx="4920548" cy="32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95" y="594756"/>
            <a:ext cx="4204006" cy="92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767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558212"/>
            <a:ext cx="8798694" cy="1309972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1) Zápalná teplota řezaného materiálu musí </a:t>
            </a:r>
            <a:br>
              <a:rPr lang="cs-CZ" altLang="cs-CZ" b="1" dirty="0">
                <a:latin typeface="Calibri" pitchFamily="34" charset="0"/>
                <a:cs typeface="Calibri" pitchFamily="34" charset="0"/>
              </a:rPr>
            </a:br>
            <a:r>
              <a:rPr lang="cs-CZ" altLang="cs-CZ" b="1" dirty="0">
                <a:latin typeface="Calibri" pitchFamily="34" charset="0"/>
                <a:cs typeface="Calibri" pitchFamily="34" charset="0"/>
              </a:rPr>
              <a:t>být nižší než jeho teplota tavení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Není splněno např. pro litiny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2) Teplota tavení vzniklých oxidů musí být </a:t>
            </a:r>
            <a:br>
              <a:rPr lang="cs-CZ" altLang="cs-CZ" b="1" dirty="0">
                <a:latin typeface="Calibri" pitchFamily="34" charset="0"/>
                <a:cs typeface="Calibri" pitchFamily="34" charset="0"/>
              </a:rPr>
            </a:br>
            <a:r>
              <a:rPr lang="cs-CZ" altLang="cs-CZ" b="1" dirty="0">
                <a:latin typeface="Calibri" pitchFamily="34" charset="0"/>
                <a:cs typeface="Calibri" pitchFamily="34" charset="0"/>
              </a:rPr>
              <a:t>nižší než teplota tavení řezaného materiálu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Není splněno např. pro hliník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3) Reakce řezaného materiálu s kyslíkem musí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být exotermická (musí  produkovat  teplo)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4) Množství tepla uvolněného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oxidickou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reakcí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musí postačovat na předehřátí materiálu na zápalnou teplotu.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5) Oxidy musí být natolik tekuté, aby je proud kyslíku vypudil z řezné spáry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Řezání plamenem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Podmínky řezání kyslíkem</a:t>
            </a:r>
          </a:p>
          <a:p>
            <a:pPr hangingPunct="1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" name="Picture 5" descr="tep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2" y="974824"/>
            <a:ext cx="4292082" cy="31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40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386205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netavící se elektrodou v ochranné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atmosféře plynu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Maximální používané proudy – až 500 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Polarita zapojení – elektroda (-)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Statická charakteristika zdroje – strmá 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(schéma) metody</a:t>
            </a:r>
          </a:p>
        </p:txBody>
      </p:sp>
      <p:pic>
        <p:nvPicPr>
          <p:cNvPr id="11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997541" y="113354"/>
            <a:ext cx="1146772" cy="13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7" b="31114"/>
          <a:stretch>
            <a:fillRect/>
          </a:stretch>
        </p:blipFill>
        <p:spPr bwMode="auto">
          <a:xfrm>
            <a:off x="716854" y="2896176"/>
            <a:ext cx="1699776" cy="18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29" y="1489400"/>
            <a:ext cx="2724996" cy="16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0" y="49579"/>
            <a:ext cx="2420564" cy="2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12" y="3227556"/>
            <a:ext cx="2523582" cy="181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09" y="3177932"/>
            <a:ext cx="2587818" cy="188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38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Dotykem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před zapálením oblouku se hrot elektrody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přivede do kontaktu s povrchem kovu, stiskne tlačítko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na hořáku, po oddálení hořáku a uvolnění tlačítka se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rozhoří oblouk.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Vysokofrekvenční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hořák se přiblíží k povrchu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svařovaného materiálu po stisknutí tlačítka na hořáku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dojde k  HF výboji, který ionizuje prostor mezi hrotem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elektrody a kovem a  zapálí oblouk.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Zapalování oblouku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56" y="1039846"/>
            <a:ext cx="2131585" cy="160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55" y="2896176"/>
            <a:ext cx="2131585" cy="16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997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Svařování stejnosměrným proudem (DC)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Větší hloubka průvaru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Svařování střídavým proudem (AC)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Širší svarová lázeň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Samočistící efekt (např. u svařování hliníku)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Vliv volby AC x DC na svarovou lázeň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62"/>
          <a:stretch/>
        </p:blipFill>
        <p:spPr bwMode="auto">
          <a:xfrm>
            <a:off x="4195702" y="1263178"/>
            <a:ext cx="1433313" cy="1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3"/>
          <a:stretch/>
        </p:blipFill>
        <p:spPr bwMode="auto">
          <a:xfrm>
            <a:off x="4858988" y="3015861"/>
            <a:ext cx="1455660" cy="165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488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Konstrukce z vysokolegovaných ocelí pro chemický, petrochemický, farmaceutický a potravinářský průmysl, </a:t>
            </a:r>
            <a:r>
              <a:rPr lang="pt-BR" altLang="cs-CZ" dirty="0">
                <a:latin typeface="Calibri" pitchFamily="34" charset="0"/>
                <a:cs typeface="Calibri" pitchFamily="34" charset="0"/>
              </a:rPr>
              <a:t>pro tepelnou a jadernou energetiku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Žárupevné a žáruvzdorné ocele pro stavbu kotlů, výměníků, tlakových nádob.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Použití v oblasti letectví a kosmonautiky při svařování titanu i dalších speciálních kovů a slitin.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hliníkových slitin v oblasti dopravy i všeobecného strojírenství.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Využití</a:t>
            </a:r>
          </a:p>
        </p:txBody>
      </p:sp>
    </p:spTree>
    <p:extLst>
      <p:ext uri="{BB962C8B-B14F-4D97-AF65-F5344CB8AC3E}">
        <p14:creationId xmlns:p14="http://schemas.microsoft.com/office/powerpoint/2010/main" val="22891944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Hořáky zajišťují přívod proudu k elektrodě, přívod a usměrnění ochranného plynu, fixování wolframové elektrody a zajištění chlazení hořáku.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Hořáky jsou tepelně velmi namáhány, a musí být proto chlazeny: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Chlazené procházejícím plynem (do cca 150 A)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Chlazené vodou pro ruční i strojní svařování (300 až 500 A)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Svařovací hořák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89" y="2139519"/>
            <a:ext cx="2945281" cy="297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752">
            <a:off x="114967" y="3229749"/>
            <a:ext cx="5943600" cy="1444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226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Vyráběné ze spékaného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wolframu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Většina elektrod není z čistého wolframu,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ale je legována oxidy: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Lanthanu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Ceru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Zirkonia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Ytria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(Thoria)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err="1">
                <a:latin typeface="Calibri" pitchFamily="34" charset="0"/>
                <a:cs typeface="Calibri" pitchFamily="34" charset="0"/>
              </a:rPr>
              <a:t>Legury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snižují teplotu elektrody až o 1000 °C, díky tomu se: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Zvyšuje životnost elektrody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Zlepšuje zapalování oblouku a jeho stabilita v důsledku nižší výstupní práce elektronů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netavících se elektrod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1"/>
          <a:stretch>
            <a:fillRect/>
          </a:stretch>
        </p:blipFill>
        <p:spPr bwMode="auto">
          <a:xfrm>
            <a:off x="4170782" y="1537208"/>
            <a:ext cx="4879911" cy="19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757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Značení elektrod: W – </a:t>
            </a:r>
            <a:r>
              <a:rPr lang="cs-CZ" altLang="cs-CZ" i="1" dirty="0">
                <a:latin typeface="Calibri" pitchFamily="34" charset="0"/>
                <a:cs typeface="Calibri" pitchFamily="34" charset="0"/>
              </a:rPr>
              <a:t>hlavní přísadový oxid – desetinásobek obsahu </a:t>
            </a:r>
            <a:r>
              <a:rPr lang="cs-CZ" altLang="cs-CZ" i="1" dirty="0" err="1">
                <a:latin typeface="Calibri" pitchFamily="34" charset="0"/>
                <a:cs typeface="Calibri" pitchFamily="34" charset="0"/>
              </a:rPr>
              <a:t>legury</a:t>
            </a:r>
            <a:br>
              <a:rPr lang="cs-CZ" altLang="cs-CZ" i="1" dirty="0">
                <a:latin typeface="Calibri" pitchFamily="34" charset="0"/>
                <a:cs typeface="Calibri" pitchFamily="34" charset="0"/>
              </a:rPr>
            </a:br>
            <a:r>
              <a:rPr lang="cs-CZ" altLang="cs-CZ" i="1" dirty="0">
                <a:latin typeface="Calibri" pitchFamily="34" charset="0"/>
                <a:cs typeface="Calibri" pitchFamily="34" charset="0"/>
              </a:rPr>
              <a:t>		 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př.</a:t>
            </a:r>
            <a:r>
              <a:rPr lang="cs-CZ" altLang="cs-CZ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WLa15 – netavící se wolframová elektroda s 1,5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wt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.% příměsi La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3</a:t>
            </a:r>
            <a:br>
              <a:rPr lang="cs-CZ" altLang="cs-CZ" sz="1200" dirty="0">
                <a:latin typeface="Calibri" pitchFamily="34" charset="0"/>
                <a:cs typeface="Calibri" pitchFamily="34" charset="0"/>
              </a:rPr>
            </a:b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		  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př. WP – netavící se wolframová elektroda čistá (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pure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Broušení elektrod: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Oblouk je zrcadlovým obrazem úhlu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nabroušení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TIG 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Druhy netavících se elektrod</a:t>
            </a:r>
          </a:p>
        </p:txBody>
      </p:sp>
      <p:pic>
        <p:nvPicPr>
          <p:cNvPr id="7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31" y="0"/>
            <a:ext cx="2189369" cy="16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56" y="2295728"/>
            <a:ext cx="2132328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38" y="2295728"/>
            <a:ext cx="2352583" cy="1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24355" b="21156"/>
          <a:stretch>
            <a:fillRect/>
          </a:stretch>
        </p:blipFill>
        <p:spPr bwMode="auto">
          <a:xfrm>
            <a:off x="4759725" y="3491851"/>
            <a:ext cx="1544640" cy="6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292" y="3442148"/>
            <a:ext cx="1505199" cy="16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74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1403</Words>
  <Application>Microsoft Office PowerPoint</Application>
  <PresentationFormat>Předvádění na obrazovce (16:9)</PresentationFormat>
  <Paragraphs>201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Simple Light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219</cp:revision>
  <dcterms:modified xsi:type="dcterms:W3CDTF">2024-05-15T05:35:04Z</dcterms:modified>
</cp:coreProperties>
</file>