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8" r:id="rId5"/>
    <p:sldId id="267" r:id="rId6"/>
    <p:sldId id="260" r:id="rId7"/>
    <p:sldId id="270" r:id="rId8"/>
    <p:sldId id="261" r:id="rId9"/>
    <p:sldId id="262" r:id="rId10"/>
    <p:sldId id="269" r:id="rId11"/>
    <p:sldId id="266" r:id="rId12"/>
    <p:sldId id="258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332" autoAdjust="0"/>
  </p:normalViewPr>
  <p:slideViewPr>
    <p:cSldViewPr>
      <p:cViewPr varScale="1">
        <p:scale>
          <a:sx n="88" d="100"/>
          <a:sy n="88" d="100"/>
        </p:scale>
        <p:origin x="610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29.08.2023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29.08.2023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29.08.2023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Lineární programování</a:t>
            </a:r>
            <a:endParaRPr lang="cs-CZ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řešení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modelů lineárního programování 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6" name="Picture 2" descr="https://lh6.googleusercontent.com/VoQeLh3c0ujTOwMr_muR00Fao_HWN-AtKaaWs5DbTGib5Xxy9r64CIxQEYs6xEr_7Wh3_S0ODL-GMwPoe4ZUx1uYNdNFrhmL4BgM97CHV-EdT5ccSjfneUGteQoXvM84dRsjG3Lu3ZRVrDtEalszvjAaiP0NVpvb1r14JA46sSYXj5DcfN-vEaWJt48pu6DnigT7THS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06" y="1416962"/>
            <a:ext cx="29146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4.googleusercontent.com/Sh2Y47z9x3I-7Km_Ds59xC2JWHlRAuq3cQiZxDfRZQDHCdPqWqZlPCndn7Nmvj7Getnj01kmOY1ooXLgQuFuE3zLuFdmg2m52pdEwJaKMuOzNe70DunoGAepojtJDkuok6lXb0qFJ41QwzJHqii6BN5_Pr2l94_u19jNfCDHy7XfjGP79bkWSpl2NCOouaE5DZmSNKp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870" y="1436011"/>
            <a:ext cx="288607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9yaI0PEj83a6jwh6mrisdy7adP7LshE78WELsdpSm6yhHt-2nFLo1Ooyj5EdZ28VLatwDwfGEHaaZGywdANvcr4OZPwqioaNNvRve8BlqsBKFevsx5krboI95owrG68XaYdEhc6ZKCAPf34lNBJyjfPSYLFjwoVYHYX4969tFxmTmS5mTTiU36IryT2hZJXGwI1hPwk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45337"/>
            <a:ext cx="3048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6.googleusercontent.com/X5EBvD4Cyfcuqqopne9m1eLeYbM9t-XwMEiVmhYL9lKhOVtQxNco98UGjot_ziJjVQpJXLHXO1Bbqx1qCR3NSCHJlzy-IWom6UgVYKr0g91sqUr8NDq9OyGHJnzvXE-YbspGKAlSDKSoDc8jj9Y7qNYub_7IIaWhQ3ctz4RczjAOezpf6EuPvgpMIfStbjlvTqHTWTUQ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406" y="3660543"/>
            <a:ext cx="317182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3025066" y="1670877"/>
            <a:ext cx="12339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nemá žádné přípustné řešení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32824" y="1533427"/>
            <a:ext cx="13978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má přípustné řešení, ale hodnota účelové funkce může neomezeně růst nebo klesat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89816" y="4195697"/>
            <a:ext cx="1013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má právě jedno optimální řešení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288945" y="4260481"/>
            <a:ext cx="12972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má nekonečně mnoho optimálních řešení </a:t>
            </a:r>
          </a:p>
        </p:txBody>
      </p:sp>
    </p:spTree>
    <p:extLst>
      <p:ext uri="{BB962C8B-B14F-4D97-AF65-F5344CB8AC3E}">
        <p14:creationId xmlns:p14="http://schemas.microsoft.com/office/powerpoint/2010/main" val="392101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159" y="260574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Co je podstatou úloh lineárního </a:t>
            </a:r>
            <a:r>
              <a:rPr lang="cs-CZ" dirty="0" smtClean="0"/>
              <a:t>programování? </a:t>
            </a: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Kde </a:t>
            </a:r>
            <a:r>
              <a:rPr lang="cs-CZ" dirty="0"/>
              <a:t>se </a:t>
            </a:r>
            <a:r>
              <a:rPr lang="cs-CZ" dirty="0" smtClean="0"/>
              <a:t>nejčastěji využívají </a:t>
            </a:r>
            <a:r>
              <a:rPr lang="cs-CZ" dirty="0"/>
              <a:t>úlohy lineárního programování?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je podstatou grafického řešení úlohy lineárního programování?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je podstatou dopravní úlohy lineárního </a:t>
            </a:r>
            <a:r>
              <a:rPr lang="cs-CZ" dirty="0" smtClean="0"/>
              <a:t>programování? </a:t>
            </a:r>
            <a:endParaRPr lang="cs-CZ" dirty="0"/>
          </a:p>
          <a:p>
            <a:pPr marL="0" indent="0">
              <a:buNone/>
            </a:pPr>
            <a:endParaRPr lang="cs-CZ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3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Lineární programování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</a:t>
            </a:r>
            <a:r>
              <a:rPr lang="cs-CZ" b="1" dirty="0" smtClean="0"/>
              <a:t>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</a:t>
            </a:r>
            <a:r>
              <a:rPr lang="cs-CZ" sz="1400" b="1" u="sng" dirty="0" smtClean="0"/>
              <a:t>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 smtClean="0"/>
              <a:t>NPO_TUL_MSMT-16598/2022</a:t>
            </a:r>
            <a:endParaRPr lang="cs-CZ" b="1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Natalie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Pelloneová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</p:txBody>
      </p:sp>
      <p:sp>
        <p:nvSpPr>
          <p:cNvPr id="7" name="Obdélník 6"/>
          <p:cNvSpPr/>
          <p:nvPr/>
        </p:nvSpPr>
        <p:spPr>
          <a:xfrm>
            <a:off x="3347864" y="4842417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natalie.pelloneova@tul.cz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3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semináře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Vysvětlení podstaty úlohy lineárního programování na příkladu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výrobního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problému a její grafické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Matematická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formulace obecné úlohy lineárního programování a její procvičení na příkladech směšovacích a distribučních úloh.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Praktické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procvičení řešení úlohy lineárního programování v prostředí MS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pomocí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doplňku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Řešitel.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Komponenty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modelů </a:t>
            </a:r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</a:t>
            </a:r>
            <a:endParaRPr lang="cs-CZ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Proměnné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značí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Omezující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podmínky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kapacitní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„ ≤ 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požadavkové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„ ≥ 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určení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„ = 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Účelová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Minimalizační</a:t>
            </a:r>
            <a:r>
              <a:rPr lang="cs-CZ" dirty="0">
                <a:latin typeface="Century Gothic" panose="020B0502020202020204" pitchFamily="34" charset="0"/>
                <a:cs typeface="Arial" panose="020B0604020202020204" pitchFamily="34" charset="0"/>
              </a:rPr>
              <a:t> →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ZMIN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Maximalizační </a:t>
            </a:r>
            <a:r>
              <a:rPr lang="cs-CZ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→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ZMAX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06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Přípustné, základní a optimální </a:t>
            </a:r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Přípustné řešení: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řešení, které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vyhovuje všem omezujícím podmínkám úlohy, včetně podmínek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nezápornosti,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celočíselnosti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binární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proměnné → množina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přípustných řešení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(nekonečná).</a:t>
            </a:r>
          </a:p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řešení: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přípustné řešení, které má nejvýše tolik kladných složek, kolik je lineárně nezávislých rovnic tvořících vlastní omezení (tj. v našem případě nejvýše m kladných složek a nejméně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m nulových složek za předpokladu, že n &gt; 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Optimální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 úlohy: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přípustné řešení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nejlepší hodnotou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účelové funkce.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74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věta lineárního </a:t>
            </a:r>
            <a:r>
              <a:rPr lang="cs-CZ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programování</a:t>
            </a:r>
            <a:endParaRPr lang="cs-CZ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32474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Jestliže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má úloha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lineárního programování optimální řešení, má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také optimální řešení základní.</a:t>
            </a: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1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Formulujte matematický model následující úlohy.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Restaurace plánuje zahájit provoz a manažer chce určit optimální kombinaci počtu prodaných koktejlů tak, aby maximalizoval denní tržby. Bar nabízí 4 druhy míchaných koktejlů: Extáze, Vodka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Sunrise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Orange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Hawaiian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Tai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Na tyto nápoje se spotřebovává vodku, citrusovou šťávu, pomerančový džus, broskvový likér a kokosový sirup. Informace o složení koktejlů, disponibilním množství surovin a prodejních cenách koktejlů ukazuje tabulka. Manažer si navíc uvědomuje, že nápoj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Tai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není tolik oblíbený, a proto soudí, že nápoj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Tai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se prodá maximálně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25krát.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02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- pokračování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86577"/>
              </p:ext>
            </p:extLst>
          </p:nvPr>
        </p:nvGraphicFramePr>
        <p:xfrm>
          <a:off x="827584" y="1988840"/>
          <a:ext cx="7554012" cy="368785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70383">
                  <a:extLst>
                    <a:ext uri="{9D8B030D-6E8A-4147-A177-3AD203B41FA5}">
                      <a16:colId xmlns:a16="http://schemas.microsoft.com/office/drawing/2014/main" val="3857534362"/>
                    </a:ext>
                  </a:extLst>
                </a:gridCol>
                <a:gridCol w="996984">
                  <a:extLst>
                    <a:ext uri="{9D8B030D-6E8A-4147-A177-3AD203B41FA5}">
                      <a16:colId xmlns:a16="http://schemas.microsoft.com/office/drawing/2014/main" val="189313859"/>
                    </a:ext>
                  </a:extLst>
                </a:gridCol>
                <a:gridCol w="1265081">
                  <a:extLst>
                    <a:ext uri="{9D8B030D-6E8A-4147-A177-3AD203B41FA5}">
                      <a16:colId xmlns:a16="http://schemas.microsoft.com/office/drawing/2014/main" val="178349569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281195314"/>
                    </a:ext>
                  </a:extLst>
                </a:gridCol>
                <a:gridCol w="940404">
                  <a:extLst>
                    <a:ext uri="{9D8B030D-6E8A-4147-A177-3AD203B41FA5}">
                      <a16:colId xmlns:a16="http://schemas.microsoft.com/office/drawing/2014/main" val="1759505087"/>
                    </a:ext>
                  </a:extLst>
                </a:gridCol>
                <a:gridCol w="996984">
                  <a:extLst>
                    <a:ext uri="{9D8B030D-6E8A-4147-A177-3AD203B41FA5}">
                      <a16:colId xmlns:a16="http://schemas.microsoft.com/office/drawing/2014/main" val="1239991749"/>
                    </a:ext>
                  </a:extLst>
                </a:gridCol>
              </a:tblGrid>
              <a:tr h="31454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surovin v ml na 1 ks koktejlu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Disponibilní množství (ml)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6117151"/>
                  </a:ext>
                </a:extLst>
              </a:tr>
              <a:tr h="9436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Extáze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Vodka Sunrise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 Hawaiian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 Tai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388141"/>
                  </a:ext>
                </a:extLst>
              </a:tr>
              <a:tr h="32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24585" algn="r"/>
                        </a:tabLs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Vodka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5 500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7078099"/>
                  </a:ext>
                </a:extLst>
              </a:tr>
              <a:tr h="32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Citrusová šťáva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1 650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9715762"/>
                  </a:ext>
                </a:extLst>
              </a:tr>
              <a:tr h="32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Pomerančový džus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2852511"/>
                  </a:ext>
                </a:extLst>
              </a:tr>
              <a:tr h="32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Broskvový likér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725289"/>
                  </a:ext>
                </a:extLst>
              </a:tr>
              <a:tr h="32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Kokosový sirup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2994754"/>
                  </a:ext>
                </a:extLst>
              </a:tr>
              <a:tr h="629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Prodejní cena (Kč/kus)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5809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91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Grafické řešení úloh 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Obsahuje-li matematický model úlohy LP pouze dvě proměnné,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lze využít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grafické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znázornění.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grafického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buClr>
                <a:srgbClr val="7030A0"/>
              </a:buClr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Znázornění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množiny přípustných řešení.</a:t>
            </a:r>
          </a:p>
          <a:p>
            <a:pPr marL="857250" lvl="1" indent="-457200">
              <a:buClr>
                <a:srgbClr val="7030A0"/>
              </a:buClr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Znázornění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účelové funkce.</a:t>
            </a:r>
          </a:p>
          <a:p>
            <a:pPr marL="857250" lvl="1" indent="-457200">
              <a:buClr>
                <a:srgbClr val="7030A0"/>
              </a:buClr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Určení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optimálního bodu.</a:t>
            </a:r>
          </a:p>
          <a:p>
            <a:pPr marL="857250" lvl="1" indent="-457200">
              <a:buClr>
                <a:srgbClr val="7030A0"/>
              </a:buClr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optimálního řešení a optimální hodnoty účelové funkce.</a:t>
            </a:r>
          </a:p>
          <a:p>
            <a:pPr marL="857250" lvl="1" indent="-457200">
              <a:buClr>
                <a:srgbClr val="7030A0"/>
              </a:buClr>
              <a:buFont typeface="+mj-lt"/>
              <a:buAutoNum type="arabicPeriod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Interpretace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výsledků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řešení </a:t>
            </a:r>
            <a:r>
              <a:rPr lang="cs-C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modelů lineárního programování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Model nemá žádné přípustné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přípustné řešení, ale hodnota účelové funkce může neomezeně růst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nebo klesat.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právě jedno optimální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má nekonečně mnoho optimálních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22789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497" y="6322789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33" descr="Foto / Photo: Logo MŠM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193" y="6322789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611560" y="1268760"/>
            <a:ext cx="8153400" cy="0"/>
          </a:xfrm>
          <a:prstGeom prst="line">
            <a:avLst/>
          </a:prstGeom>
          <a:noFill/>
          <a:ln w="76200" cmpd="tri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139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578</Words>
  <Application>Microsoft Office PowerPoint</Application>
  <PresentationFormat>Předvádění na obrazovce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Motiv systému Office</vt:lpstr>
      <vt:lpstr>Prezentace aplikace PowerPoint</vt:lpstr>
      <vt:lpstr>Obsah semináře</vt:lpstr>
      <vt:lpstr>Komponenty modelů LP</vt:lpstr>
      <vt:lpstr>Přípustné, základní a optimální řešení</vt:lpstr>
      <vt:lpstr>Základní věta lineárního programování</vt:lpstr>
      <vt:lpstr>Příklad</vt:lpstr>
      <vt:lpstr>Příklad - pokračování</vt:lpstr>
      <vt:lpstr>Grafické řešení úloh LP</vt:lpstr>
      <vt:lpstr>Výsledky řešení modelů lineárního programování </vt:lpstr>
      <vt:lpstr>Výsledky řešení modelů lineárního programování </vt:lpstr>
      <vt:lpstr>   Kontrolní otázky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natalie</cp:lastModifiedBy>
  <cp:revision>66</cp:revision>
  <dcterms:created xsi:type="dcterms:W3CDTF">2017-11-24T10:29:28Z</dcterms:created>
  <dcterms:modified xsi:type="dcterms:W3CDTF">2023-08-29T16:47:57Z</dcterms:modified>
</cp:coreProperties>
</file>