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3" r:id="rId8"/>
    <p:sldId id="264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982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28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47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50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399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64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7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05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89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520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42430BE-001D-47CB-8985-8F17B798C4F2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D8B28A0-3198-493B-B7F0-7A6CAACC80F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1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nes.cz/auto/zpravodajstvi/europarlament-emise-brusel-elektromobily-auta-spalovaci-motory.A220608_145630_automoto_fdv" TargetMode="External"/><Relationship Id="rId3" Type="http://schemas.openxmlformats.org/officeDocument/2006/relationships/hyperlink" Target="https://www.echo24.cz/a/HvMvw/ekonomika-zpravy-konec-konce-spalovaci-motory-elektromobily-nejsou-brusel-bezemisni-co2" TargetMode="External"/><Relationship Id="rId7" Type="http://schemas.openxmlformats.org/officeDocument/2006/relationships/hyperlink" Target="https://www.trideniodpadu.cz/jak-se-recykluji-baterie" TargetMode="External"/><Relationship Id="rId2" Type="http://schemas.openxmlformats.org/officeDocument/2006/relationships/hyperlink" Target="https://dspace.cvut.cz/bitstream/handle/10467/96271/F2-BP-2021-Bathova-Agata-BP-2021-AgataBathova.pdf?sequence=-1&amp;isAllowed=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seznam.cz/clanek/milan-smutny-zazvonil-zvonec-a-pohadkam-o-ciste-elektromobilite-v-eu-je-konec-50719" TargetMode="External"/><Relationship Id="rId5" Type="http://schemas.openxmlformats.org/officeDocument/2006/relationships/hyperlink" Target="https://www.europarl.europa.eu/topics/cs/article/20180305STO99003/snizovat-emise-co2-cile-a-opatreni-eu" TargetMode="External"/><Relationship Id="rId4" Type="http://schemas.openxmlformats.org/officeDocument/2006/relationships/hyperlink" Target="https://www.europarl.europa.eu/topics/cs/article/20221019STO44572/zakaz-prodeje-novych-benzinovych-a-naftovych-aut-od-roku-2035" TargetMode="External"/><Relationship Id="rId9" Type="http://schemas.openxmlformats.org/officeDocument/2006/relationships/hyperlink" Target="https://csrd.cz/co-prinasi-fit-for-5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rd.cz/co-prinasi-fit-for-5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04584-C662-784E-BCFC-B4632CA1B7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EU a spalovací motory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59E1CD-1436-1756-E4C4-60BC805E2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Lea Veselská, Alexandra </a:t>
            </a:r>
            <a:r>
              <a:rPr lang="cs-CZ" dirty="0" err="1"/>
              <a:t>Bašinová</a:t>
            </a:r>
            <a:r>
              <a:rPr lang="cs-CZ" dirty="0"/>
              <a:t>, Anna Kasalová</a:t>
            </a:r>
          </a:p>
        </p:txBody>
      </p:sp>
      <p:pic>
        <p:nvPicPr>
          <p:cNvPr id="4" name="Picture 2" descr="Premium Vector | Fuel meter gas gauge gas tank car control sensor vector  illustration flat design isolated on white background automobile indicator  template">
            <a:extLst>
              <a:ext uri="{FF2B5EF4-FFF2-40B4-BE49-F238E27FC236}">
                <a16:creationId xmlns:a16="http://schemas.microsoft.com/office/drawing/2014/main" id="{7259F01B-E95D-ED2E-7839-90D50B80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923" y1="50319" x2="47923" y2="50319"/>
                        <a14:foregroundMark x1="35144" y1="39617" x2="35144" y2="39617"/>
                        <a14:foregroundMark x1="20607" y1="65176" x2="20607" y2="65176"/>
                        <a14:foregroundMark x1="75399" y1="66134" x2="75399" y2="66134"/>
                        <a14:foregroundMark x1="38179" y1="37540" x2="44249" y2="35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40" y="4186807"/>
            <a:ext cx="1850615" cy="18506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52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41694-CE37-A622-3C2F-80F029F6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DB5EBA-317C-376B-F74F-182F1896F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2155"/>
            <a:ext cx="9601200" cy="4235245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hlinkClick r:id="rId2"/>
              </a:rPr>
              <a:t>https://dspace.cvut.cz/bitstream/handle/10467/96271/F2-BP-2021-Bathova-Agata-BP-2021-AgataBathova.pdf?sequence=-1&amp;isAllowed=y</a:t>
            </a:r>
            <a:endParaRPr lang="cs-CZ" sz="1800" dirty="0"/>
          </a:p>
          <a:p>
            <a:r>
              <a:rPr lang="cs-CZ" sz="1800" dirty="0">
                <a:hlinkClick r:id="rId3"/>
              </a:rPr>
              <a:t>https://www.echo24.cz/a/HvMvw/ekonomika-zpravy-konec-konce-spalovaci-motory-elektromobily-nejsou-brusel-bezemisni-co2</a:t>
            </a:r>
            <a:endParaRPr lang="cs-CZ" sz="1800" dirty="0"/>
          </a:p>
          <a:p>
            <a:r>
              <a:rPr lang="cs-CZ" sz="1800" dirty="0">
                <a:hlinkClick r:id="rId4"/>
              </a:rPr>
              <a:t>https://www.europarl.europa.eu/topics/cs/article/20221019STO44572/zakaz-prodeje-novych-benzinovych-a-naftovych-aut-od-roku-2035</a:t>
            </a:r>
            <a:endParaRPr lang="cs-CZ" sz="1800" dirty="0"/>
          </a:p>
          <a:p>
            <a:r>
              <a:rPr lang="cs-CZ" sz="1800" dirty="0">
                <a:hlinkClick r:id="rId5"/>
              </a:rPr>
              <a:t>https://www.europarl.europa.eu/topics/cs/article/20180305STO99003/snizovat-emise-co2-cile-a-opatreni-eu</a:t>
            </a:r>
            <a:endParaRPr lang="cs-CZ" sz="1800" dirty="0"/>
          </a:p>
          <a:p>
            <a:r>
              <a:rPr lang="cs-CZ" sz="1800" dirty="0">
                <a:hlinkClick r:id="rId6"/>
              </a:rPr>
              <a:t>https://medium.seznam.cz/clanek/milan-smutny-zazvonil-zvonec-a-pohadkam-o-ciste-elektromobilite-v-eu-je-konec-50719</a:t>
            </a:r>
            <a:endParaRPr lang="cs-CZ" sz="1800" dirty="0"/>
          </a:p>
          <a:p>
            <a:r>
              <a:rPr lang="cs-CZ" sz="1800" dirty="0">
                <a:hlinkClick r:id="rId7"/>
              </a:rPr>
              <a:t>https://www.trideniodpadu.cz/jak-se-recykluji-baterie</a:t>
            </a:r>
            <a:endParaRPr lang="cs-CZ" sz="1800" dirty="0"/>
          </a:p>
          <a:p>
            <a:r>
              <a:rPr lang="cs-CZ" sz="1800" dirty="0">
                <a:hlinkClick r:id="rId8"/>
              </a:rPr>
              <a:t>https://www.idnes.cz/auto/zpravodajstvi/europarlament-emise-brusel-elektromobily-auta-spalovaci-motory.A220608_145630_automoto_fdv</a:t>
            </a:r>
            <a:endParaRPr lang="cs-CZ" sz="1800" dirty="0"/>
          </a:p>
          <a:p>
            <a:r>
              <a:rPr lang="cs-CZ" sz="1800" dirty="0">
                <a:hlinkClick r:id="rId9"/>
              </a:rPr>
              <a:t>https://csrd.cz/co-prinasi-fit-for-55/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5302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583C1-F895-D2E8-1962-F78F09E6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Emise co2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676F6-BACE-371A-BD84-2BD10F073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Zákon o klimatu – do 2050 klimatická nezávislost</a:t>
            </a:r>
          </a:p>
          <a:p>
            <a:r>
              <a:rPr lang="cs-CZ" sz="2800" dirty="0"/>
              <a:t>Automobilová doprava – 15 %</a:t>
            </a:r>
          </a:p>
          <a:p>
            <a:r>
              <a:rPr lang="cs-CZ" sz="2800" dirty="0"/>
              <a:t>Balíček </a:t>
            </a:r>
            <a:r>
              <a:rPr lang="cs-CZ" sz="2800" u="sng" dirty="0"/>
              <a:t>Fit </a:t>
            </a:r>
            <a:r>
              <a:rPr lang="cs-CZ" sz="2800" u="sng" dirty="0" err="1"/>
              <a:t>for</a:t>
            </a:r>
            <a:r>
              <a:rPr lang="cs-CZ" sz="2800" u="sng" dirty="0"/>
              <a:t> 55</a:t>
            </a:r>
          </a:p>
          <a:p>
            <a:pPr lvl="1"/>
            <a:r>
              <a:rPr lang="cs-CZ" sz="2800" dirty="0"/>
              <a:t>Do roku 2030 snížení o 55 % a 50 %</a:t>
            </a:r>
          </a:p>
        </p:txBody>
      </p:sp>
      <p:pic>
        <p:nvPicPr>
          <p:cNvPr id="1028" name="Picture 4" descr="Balíček „Fit for 55“ – Plán EU pro ekologickou transformaci - Consilium">
            <a:extLst>
              <a:ext uri="{FF2B5EF4-FFF2-40B4-BE49-F238E27FC236}">
                <a16:creationId xmlns:a16="http://schemas.microsoft.com/office/drawing/2014/main" id="{A6390AED-ED96-7CD7-4F7A-EC225812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5" y="3913828"/>
            <a:ext cx="4100052" cy="2656372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4A6090-E7E9-7759-8DAB-0DB003B33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AEB7D1-1924-56B5-099F-7050A996C798}"/>
              </a:ext>
            </a:extLst>
          </p:cNvPr>
          <p:cNvSpPr txBox="1"/>
          <p:nvPr/>
        </p:nvSpPr>
        <p:spPr>
          <a:xfrm>
            <a:off x="7374193" y="6172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hlinkClick r:id="rId3"/>
              </a:rPr>
              <a:t>https://csrd.cz/co-prinasi-fit-for-55/</a:t>
            </a:r>
            <a:endParaRPr lang="cs-CZ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6960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0C6D2-72F7-A36B-E1B8-359EB24C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Zákaz prodeje spalovacích motorů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C5ED02-3B68-F152-ADCF-32184946C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Schváleno v červnu 2022</a:t>
            </a:r>
          </a:p>
          <a:p>
            <a:r>
              <a:rPr lang="cs-CZ" sz="2800" dirty="0"/>
              <a:t>Do 2035 zákaz prodeje</a:t>
            </a:r>
          </a:p>
          <a:p>
            <a:r>
              <a:rPr lang="cs-CZ" sz="2800" dirty="0"/>
              <a:t>Od 2035 rostoucí náklady na vlastnictví</a:t>
            </a:r>
          </a:p>
          <a:p>
            <a:endParaRPr lang="cs-CZ" dirty="0"/>
          </a:p>
        </p:txBody>
      </p:sp>
      <p:pic>
        <p:nvPicPr>
          <p:cNvPr id="3074" name="Picture 2" descr="290+ Petrol Car Ban Stock Illustrations, Royalty-Free Vector Graphics &amp;  Clip Art - iStock">
            <a:extLst>
              <a:ext uri="{FF2B5EF4-FFF2-40B4-BE49-F238E27FC236}">
                <a16:creationId xmlns:a16="http://schemas.microsoft.com/office/drawing/2014/main" id="{83BAF58A-2DE5-7C1A-C33C-B9D1048D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56" y="3837653"/>
            <a:ext cx="2029747" cy="2029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5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74BA1-FAF9-2D5C-1F55-E69A3CD6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Konec emisně neutrálních elektromobilů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5952C-9A21-1746-7F2B-3DF84C041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Hlasování Parlamentu 4. 3. 2024</a:t>
            </a:r>
          </a:p>
          <a:p>
            <a:r>
              <a:rPr lang="cs-CZ" sz="2800" dirty="0"/>
              <a:t>Kritika i vědců – ignorace bilance emisí </a:t>
            </a:r>
          </a:p>
          <a:p>
            <a:r>
              <a:rPr lang="cs-CZ" sz="2800" dirty="0"/>
              <a:t>Elektromobily také produkují emise </a:t>
            </a:r>
          </a:p>
          <a:p>
            <a:pPr lvl="1"/>
            <a:r>
              <a:rPr lang="cs-CZ" sz="2800" dirty="0"/>
              <a:t>výroba</a:t>
            </a:r>
          </a:p>
          <a:p>
            <a:pPr lvl="1"/>
            <a:r>
              <a:rPr lang="cs-CZ" sz="2800" dirty="0"/>
              <a:t>spotřeba elektřiny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73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91F44-ADE7-BE54-370B-1E5E4E11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Možné důvody přehodnocení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594A8-C6A0-6EE7-8986-356CE319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Červnové volby do Parlamentu</a:t>
            </a:r>
          </a:p>
          <a:p>
            <a:r>
              <a:rPr lang="cs-CZ" sz="2800" dirty="0"/>
              <a:t>Konec dotací v Německu</a:t>
            </a:r>
          </a:p>
          <a:p>
            <a:r>
              <a:rPr lang="cs-CZ" sz="2800" dirty="0"/>
              <a:t>Zvyšující se konkurence ze strany Číny</a:t>
            </a:r>
          </a:p>
          <a:p>
            <a:pPr lvl="1"/>
            <a:r>
              <a:rPr lang="cs-CZ" sz="2800" dirty="0"/>
              <a:t>Silné dotace, snaha zaplavit světové trhy </a:t>
            </a:r>
          </a:p>
          <a:p>
            <a:pPr lvl="1"/>
            <a:endParaRPr lang="cs-CZ" dirty="0"/>
          </a:p>
        </p:txBody>
      </p:sp>
      <p:pic>
        <p:nvPicPr>
          <p:cNvPr id="5122" name="Picture 2" descr="Consideration Icons - Free SVG &amp; PNG Consideration Images - Noun Project">
            <a:extLst>
              <a:ext uri="{FF2B5EF4-FFF2-40B4-BE49-F238E27FC236}">
                <a16:creationId xmlns:a16="http://schemas.microsoft.com/office/drawing/2014/main" id="{8421B6A9-E2FC-6BE9-2F1F-ED84E05A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6" y="4686301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4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7A5B4-D6C4-CFC7-214B-72D22AD9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Elektromobily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A11EB-3730-449C-8B3E-0B4E233A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Pro</a:t>
            </a:r>
            <a:r>
              <a:rPr lang="cs-CZ" sz="2800" dirty="0"/>
              <a:t>:</a:t>
            </a:r>
          </a:p>
          <a:p>
            <a:pPr lvl="1"/>
            <a:r>
              <a:rPr lang="cs-CZ" sz="2800" dirty="0"/>
              <a:t>Levnější spotřeba</a:t>
            </a:r>
          </a:p>
          <a:p>
            <a:pPr lvl="1"/>
            <a:r>
              <a:rPr lang="cs-CZ" sz="2800" dirty="0"/>
              <a:t>Možnost zelené energie</a:t>
            </a:r>
          </a:p>
          <a:p>
            <a:pPr lvl="1"/>
            <a:r>
              <a:rPr lang="cs-CZ" sz="2800" dirty="0"/>
              <a:t>Servis, dálniční známky</a:t>
            </a:r>
          </a:p>
          <a:p>
            <a:r>
              <a:rPr lang="cs-CZ" sz="2800" dirty="0">
                <a:solidFill>
                  <a:srgbClr val="FF0000"/>
                </a:solidFill>
              </a:rPr>
              <a:t>Proti</a:t>
            </a:r>
            <a:r>
              <a:rPr lang="cs-CZ" sz="2800" dirty="0"/>
              <a:t>:</a:t>
            </a:r>
          </a:p>
          <a:p>
            <a:pPr lvl="1"/>
            <a:r>
              <a:rPr lang="cs-CZ" sz="2800" dirty="0"/>
              <a:t>Likvidace baterie</a:t>
            </a:r>
          </a:p>
          <a:p>
            <a:pPr lvl="1"/>
            <a:r>
              <a:rPr lang="cs-CZ" sz="2800" dirty="0"/>
              <a:t>Nedostatek dobíjecích stanic, nedostatečná síť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65C3C5-AA71-3076-68A4-3BEEA3AAAA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47" y="2248878"/>
            <a:ext cx="3328711" cy="20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2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02BB9-B3E1-E39C-7498-545D72CF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Baterie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350DA-AC65-228D-1703-5D9740037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Několik možností recyklace</a:t>
            </a:r>
          </a:p>
          <a:p>
            <a:r>
              <a:rPr lang="cs-CZ" sz="2800" dirty="0"/>
              <a:t>Zpětné materiálové využití některých složek</a:t>
            </a:r>
          </a:p>
          <a:p>
            <a:r>
              <a:rPr lang="cs-CZ" sz="2800" dirty="0"/>
              <a:t>V ČR – ruční nebo automatické třídění</a:t>
            </a:r>
          </a:p>
          <a:p>
            <a:r>
              <a:rPr lang="cs-CZ" sz="2800" dirty="0"/>
              <a:t>Zpracování – Německo, Polsko, Skandinávie</a:t>
            </a:r>
          </a:p>
        </p:txBody>
      </p:sp>
      <p:pic>
        <p:nvPicPr>
          <p:cNvPr id="4098" name="Picture 2" descr="What Will It Take To Recycle Millions Of Worn-out EV, 49% OFF">
            <a:extLst>
              <a:ext uri="{FF2B5EF4-FFF2-40B4-BE49-F238E27FC236}">
                <a16:creationId xmlns:a16="http://schemas.microsoft.com/office/drawing/2014/main" id="{C2E4C464-3B1E-1F76-1ED2-089C60440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416" y1="33530" x2="41416" y2="33530"/>
                        <a14:foregroundMark x1="60723" y1="26785" x2="60723" y2="26785"/>
                        <a14:foregroundMark x1="61284" y1="29077" x2="61284" y2="29077"/>
                        <a14:foregroundMark x1="55935" y1="23379" x2="63933" y2="37001"/>
                        <a14:foregroundMark x1="27458" y1="77538" x2="36679" y2="78127"/>
                        <a14:foregroundMark x1="36679" y1="78127" x2="41977" y2="77145"/>
                        <a14:foregroundMark x1="56342" y1="78454" x2="77891" y2="74984"/>
                        <a14:foregroundMark x1="77891" y1="74984" x2="78248" y2="7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38" y="0"/>
            <a:ext cx="3785562" cy="29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1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459F6C4-7C2E-6B1D-2B8F-D5E998D7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48557"/>
            <a:ext cx="9617351" cy="41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20952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55</TotalTime>
  <Words>186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Franklin Gothic Book</vt:lpstr>
      <vt:lpstr>Oříznutí</vt:lpstr>
      <vt:lpstr>EU a spalovací motory</vt:lpstr>
      <vt:lpstr>Emise co2</vt:lpstr>
      <vt:lpstr>Prezentace aplikace PowerPoint</vt:lpstr>
      <vt:lpstr>Zákaz prodeje spalovacích motorů</vt:lpstr>
      <vt:lpstr>Konec emisně neutrálních elektromobilů</vt:lpstr>
      <vt:lpstr>Možné důvody přehodnocení </vt:lpstr>
      <vt:lpstr>Elektromobily</vt:lpstr>
      <vt:lpstr>Baterie </vt:lpstr>
      <vt:lpstr>Prezentace aplikace PowerPoint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 spalovací motory</dc:title>
  <dc:creator>annakasalova7@gmail.com</dc:creator>
  <cp:lastModifiedBy>pavla.bednarova</cp:lastModifiedBy>
  <cp:revision>2</cp:revision>
  <dcterms:created xsi:type="dcterms:W3CDTF">2024-03-25T11:48:47Z</dcterms:created>
  <dcterms:modified xsi:type="dcterms:W3CDTF">2024-05-13T11:13:10Z</dcterms:modified>
</cp:coreProperties>
</file>