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61" r:id="rId4"/>
    <p:sldId id="259" r:id="rId5"/>
    <p:sldId id="262" r:id="rId6"/>
    <p:sldId id="264" r:id="rId7"/>
    <p:sldId id="268" r:id="rId8"/>
    <p:sldId id="265" r:id="rId9"/>
    <p:sldId id="266" r:id="rId10"/>
    <p:sldId id="267" r:id="rId11"/>
    <p:sldId id="269" r:id="rId12"/>
    <p:sldId id="270" r:id="rId13"/>
    <p:sldId id="274" r:id="rId14"/>
    <p:sldId id="275" r:id="rId15"/>
    <p:sldId id="272" r:id="rId16"/>
    <p:sldId id="277" r:id="rId17"/>
    <p:sldId id="276" r:id="rId18"/>
    <p:sldId id="278" r:id="rId19"/>
    <p:sldId id="292" r:id="rId20"/>
    <p:sldId id="279" r:id="rId21"/>
    <p:sldId id="280" r:id="rId22"/>
    <p:sldId id="281" r:id="rId23"/>
    <p:sldId id="273" r:id="rId24"/>
    <p:sldId id="295" r:id="rId25"/>
    <p:sldId id="293" r:id="rId26"/>
    <p:sldId id="294" r:id="rId27"/>
    <p:sldId id="296" r:id="rId28"/>
    <p:sldId id="297" r:id="rId29"/>
    <p:sldId id="298" r:id="rId30"/>
    <p:sldId id="299" r:id="rId31"/>
    <p:sldId id="300" r:id="rId32"/>
    <p:sldId id="282" r:id="rId33"/>
    <p:sldId id="301" r:id="rId34"/>
  </p:sldIdLst>
  <p:sldSz cx="9144000" cy="6858000" type="screen4x3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>
      <p:cViewPr varScale="1">
        <p:scale>
          <a:sx n="159" d="100"/>
          <a:sy n="159" d="100"/>
        </p:scale>
        <p:origin x="966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73736-B707-4EC4-BCC4-F90CDC587666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93628-53BB-4C51-AD2C-842F6F53F5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9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98AC4-8CB6-4022-966D-BB70D24BBEAB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13284-4B52-456E-A220-16AA57F52B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7788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707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79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076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45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78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23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97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656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09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404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1153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62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15616" y="3234749"/>
            <a:ext cx="6912768" cy="746883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Základní přehled efektorů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1415344" y="4480599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smtClean="0">
                <a:solidFill>
                  <a:schemeClr val="tx1"/>
                </a:solidFill>
              </a:rPr>
              <a:t>Ing. Michal Starý, Ph.D.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4" y="2579064"/>
            <a:ext cx="838200" cy="295275"/>
          </a:xfrm>
          <a:prstGeom prst="rect">
            <a:avLst/>
          </a:prstGeom>
        </p:spPr>
      </p:pic>
      <p:pic>
        <p:nvPicPr>
          <p:cNvPr id="12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39" y="329297"/>
            <a:ext cx="6602095" cy="8597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636078" y="1515050"/>
            <a:ext cx="6627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Nové možnosti rozvoje vzdělávání na Technické univerzitě v </a:t>
            </a:r>
            <a:r>
              <a:rPr lang="cs-CZ" b="1" dirty="0" smtClean="0"/>
              <a:t>Liberci</a:t>
            </a:r>
          </a:p>
          <a:p>
            <a:pPr algn="ctr"/>
            <a:endParaRPr lang="cs-CZ" sz="800" dirty="0"/>
          </a:p>
          <a:p>
            <a:pPr algn="ctr"/>
            <a:r>
              <a:rPr lang="cs-CZ" sz="1400" b="1" u="sng" dirty="0"/>
              <a:t>Specifický cíl A3:Tvorba nových profesně zaměřených studijních </a:t>
            </a:r>
            <a:r>
              <a:rPr lang="cs-CZ" sz="1400" b="1" u="sng" dirty="0" smtClean="0"/>
              <a:t>programů</a:t>
            </a:r>
          </a:p>
          <a:p>
            <a:pPr algn="ctr"/>
            <a:endParaRPr lang="cs-CZ" sz="1400" b="1" u="sng" dirty="0"/>
          </a:p>
          <a:p>
            <a:pPr algn="ctr"/>
            <a:r>
              <a:rPr lang="cs-CZ" b="1" dirty="0" smtClean="0"/>
              <a:t>NPO_TUL_MSMT-16598/2022</a:t>
            </a:r>
            <a:endParaRPr lang="cs-CZ" b="1" dirty="0"/>
          </a:p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709420" y="3771741"/>
          <a:ext cx="5725160" cy="182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8175">
                  <a:extLst>
                    <a:ext uri="{9D8B030D-6E8A-4147-A177-3AD203B41FA5}">
                      <a16:colId xmlns:a16="http://schemas.microsoft.com/office/drawing/2014/main" val="222842396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4242503758"/>
                    </a:ext>
                  </a:extLst>
                </a:gridCol>
                <a:gridCol w="1908810">
                  <a:extLst>
                    <a:ext uri="{9D8B030D-6E8A-4147-A177-3AD203B41FA5}">
                      <a16:colId xmlns:a16="http://schemas.microsoft.com/office/drawing/2014/main" val="38831001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3787227"/>
                  </a:ext>
                </a:extLst>
              </a:tr>
            </a:tbl>
          </a:graphicData>
        </a:graphic>
      </p:graphicFrame>
      <p:pic>
        <p:nvPicPr>
          <p:cNvPr id="1027" name="Obrázek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79" y="5817744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Obrázek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600" y="5817744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Obrázek 33" descr="Foto / Photo: Logo MŠM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81774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95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/>
              <a:t>Obloukové </a:t>
            </a:r>
            <a:r>
              <a:rPr lang="cs-CZ" altLang="cs-CZ" sz="2400" b="1" dirty="0" smtClean="0"/>
              <a:t>svařování </a:t>
            </a:r>
            <a:r>
              <a:rPr lang="cs-CZ" altLang="cs-CZ" sz="2400" b="1" dirty="0"/>
              <a:t>technologickými efektory </a:t>
            </a:r>
            <a:r>
              <a:rPr lang="cs-CZ" altLang="cs-CZ" sz="2400" b="1" dirty="0" smtClean="0"/>
              <a:t>PR - hořáky</a:t>
            </a:r>
            <a:endParaRPr lang="cs-CZ" sz="24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7032"/>
            <a:ext cx="5634012" cy="200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5616624" cy="184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594172" y="1548285"/>
            <a:ext cx="3185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+mn-lt"/>
              </a:rPr>
              <a:t>MIG</a:t>
            </a:r>
            <a:endParaRPr lang="cs-CZ" sz="2400" dirty="0">
              <a:latin typeface="+mn-lt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94172" y="3612501"/>
            <a:ext cx="4121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+mn-lt"/>
              </a:rPr>
              <a:t>TIG</a:t>
            </a:r>
          </a:p>
          <a:p>
            <a:r>
              <a:rPr lang="cs-CZ" sz="2400" dirty="0" smtClean="0"/>
              <a:t>(WIG)</a:t>
            </a:r>
            <a:endParaRPr lang="cs-CZ" sz="2400" dirty="0"/>
          </a:p>
        </p:txBody>
      </p:sp>
      <p:sp>
        <p:nvSpPr>
          <p:cNvPr id="14" name="Obdélník 13"/>
          <p:cNvSpPr/>
          <p:nvPr/>
        </p:nvSpPr>
        <p:spPr>
          <a:xfrm>
            <a:off x="4355976" y="2701283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MIG = Metal </a:t>
            </a:r>
            <a:r>
              <a:rPr lang="cs-CZ" dirty="0" err="1"/>
              <a:t>Inert</a:t>
            </a:r>
            <a:r>
              <a:rPr lang="cs-CZ" dirty="0"/>
              <a:t> </a:t>
            </a:r>
            <a:r>
              <a:rPr lang="cs-CZ" dirty="0" err="1" smtClean="0"/>
              <a:t>Gas</a:t>
            </a:r>
            <a:r>
              <a:rPr lang="cs-CZ" dirty="0" smtClean="0"/>
              <a:t> = svařování kovů v inertním plynu (tavicí se elektroda)</a:t>
            </a:r>
            <a:endParaRPr lang="cs-CZ" dirty="0"/>
          </a:p>
        </p:txBody>
      </p:sp>
      <p:sp>
        <p:nvSpPr>
          <p:cNvPr id="15" name="Obdélník 14"/>
          <p:cNvSpPr/>
          <p:nvPr/>
        </p:nvSpPr>
        <p:spPr>
          <a:xfrm>
            <a:off x="3923928" y="5353119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TIG = </a:t>
            </a:r>
            <a:r>
              <a:rPr lang="cs-CZ" dirty="0" err="1" smtClean="0"/>
              <a:t>Tungsten</a:t>
            </a:r>
            <a:r>
              <a:rPr lang="cs-CZ" dirty="0" smtClean="0"/>
              <a:t> </a:t>
            </a:r>
            <a:r>
              <a:rPr lang="cs-CZ" dirty="0" err="1"/>
              <a:t>Inert</a:t>
            </a:r>
            <a:r>
              <a:rPr lang="cs-CZ" dirty="0"/>
              <a:t> </a:t>
            </a:r>
            <a:r>
              <a:rPr lang="cs-CZ" dirty="0" err="1" smtClean="0"/>
              <a:t>Gas</a:t>
            </a:r>
            <a:r>
              <a:rPr lang="cs-CZ" dirty="0" smtClean="0"/>
              <a:t> </a:t>
            </a:r>
            <a:r>
              <a:rPr lang="cs-CZ" dirty="0"/>
              <a:t>= svařování </a:t>
            </a:r>
            <a:r>
              <a:rPr lang="cs-CZ" dirty="0" smtClean="0"/>
              <a:t>wolframovou (netavící se) </a:t>
            </a:r>
            <a:r>
              <a:rPr lang="cs-CZ" dirty="0"/>
              <a:t>elektrodou </a:t>
            </a:r>
            <a:r>
              <a:rPr lang="cs-CZ" dirty="0" smtClean="0"/>
              <a:t>v atmosféře inertního plynu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306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Bodové svařování </a:t>
            </a:r>
            <a:r>
              <a:rPr lang="cs-CZ" altLang="cs-CZ" sz="2400" b="1" dirty="0"/>
              <a:t>technologickými efektory </a:t>
            </a:r>
            <a:r>
              <a:rPr lang="cs-CZ" altLang="cs-CZ" sz="2400" b="1" dirty="0" smtClean="0"/>
              <a:t>PR</a:t>
            </a:r>
            <a:endParaRPr lang="cs-CZ" sz="2400" b="1" dirty="0"/>
          </a:p>
        </p:txBody>
      </p:sp>
      <p:pic>
        <p:nvPicPr>
          <p:cNvPr id="16" name="Obrázek 15" descr="Robot weld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56992"/>
            <a:ext cx="4572000" cy="258064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Obdélník 16"/>
          <p:cNvSpPr/>
          <p:nvPr/>
        </p:nvSpPr>
        <p:spPr>
          <a:xfrm>
            <a:off x="5620448" y="5962325"/>
            <a:ext cx="30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Zdroj</a:t>
            </a:r>
            <a:r>
              <a:rPr lang="cs-CZ" i="1" dirty="0"/>
              <a:t>: www.blumenbecker.com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45087" y="4221088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Jedná se o odporové svařování, kde zdrojem potřebného tepla je </a:t>
            </a:r>
            <a:r>
              <a:rPr lang="cs-CZ" sz="2000" b="1" dirty="0" smtClean="0"/>
              <a:t>přechodový odpor </a:t>
            </a:r>
            <a:r>
              <a:rPr lang="cs-CZ" sz="2000" dirty="0" smtClean="0"/>
              <a:t>v místě styku dvou materiálů</a:t>
            </a:r>
            <a:endParaRPr lang="cs-CZ" sz="20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31" y="1052736"/>
            <a:ext cx="2513261" cy="3128636"/>
          </a:xfrm>
          <a:prstGeom prst="rect">
            <a:avLst/>
          </a:prstGeom>
        </p:spPr>
      </p:pic>
      <p:sp>
        <p:nvSpPr>
          <p:cNvPr id="18" name="Obdélník 17"/>
          <p:cNvSpPr/>
          <p:nvPr/>
        </p:nvSpPr>
        <p:spPr>
          <a:xfrm>
            <a:off x="2699792" y="1134346"/>
            <a:ext cx="3119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Zdroj</a:t>
            </a:r>
            <a:r>
              <a:rPr lang="cs-CZ" i="1" dirty="0"/>
              <a:t>: </a:t>
            </a:r>
            <a:r>
              <a:rPr lang="cs-CZ" i="1" dirty="0" smtClean="0"/>
              <a:t>www.technickytydenik.cz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8866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Bodové svařování </a:t>
            </a:r>
            <a:r>
              <a:rPr lang="cs-CZ" altLang="cs-CZ" sz="2400" b="1" dirty="0"/>
              <a:t>technologickými efektory </a:t>
            </a:r>
            <a:r>
              <a:rPr lang="cs-CZ" altLang="cs-CZ" sz="2400" b="1" dirty="0" smtClean="0"/>
              <a:t>PR – kleště </a:t>
            </a:r>
            <a:endParaRPr lang="cs-CZ" sz="24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62" y="1293373"/>
            <a:ext cx="3968036" cy="215684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690257" y="6039743"/>
            <a:ext cx="2297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Zdroj: www.prospot.cz</a:t>
            </a:r>
            <a:endParaRPr lang="cs-CZ" i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t="3359"/>
          <a:stretch/>
        </p:blipFill>
        <p:spPr>
          <a:xfrm>
            <a:off x="4211960" y="3573016"/>
            <a:ext cx="4546848" cy="234392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9739" y="1484784"/>
            <a:ext cx="3561037" cy="184263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72458" y="3987842"/>
            <a:ext cx="38395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Hlavními částmi </a:t>
            </a:r>
            <a:r>
              <a:rPr lang="cs-CZ" sz="2000" dirty="0" smtClean="0"/>
              <a:t>jsou bodovací kleště sloužící jako </a:t>
            </a:r>
            <a:r>
              <a:rPr lang="cs-CZ" sz="2000" b="1" dirty="0"/>
              <a:t>dvě elektrody</a:t>
            </a:r>
            <a:r>
              <a:rPr lang="cs-CZ" sz="2000" dirty="0"/>
              <a:t>, které většinou tvoří i upínací čelisti a spolu se svařovaným materiálem charakterizují </a:t>
            </a:r>
            <a:r>
              <a:rPr lang="cs-CZ" sz="2000" b="1" dirty="0"/>
              <a:t>celkový odbor svařovací sestavy</a:t>
            </a:r>
            <a:r>
              <a:rPr lang="cs-CZ" sz="2000" dirty="0"/>
              <a:t>. </a:t>
            </a:r>
            <a:r>
              <a:rPr lang="cs-CZ" sz="2000" dirty="0" smtClean="0"/>
              <a:t>Přítlak pneumatický nebo </a:t>
            </a:r>
            <a:r>
              <a:rPr lang="cs-CZ" sz="2000" dirty="0" err="1" smtClean="0"/>
              <a:t>servopohonem</a:t>
            </a:r>
            <a:r>
              <a:rPr lang="cs-CZ" sz="2000" dirty="0" smtClean="0"/>
              <a:t>.</a:t>
            </a:r>
            <a:endParaRPr lang="cs-CZ" sz="2000" dirty="0"/>
          </a:p>
          <a:p>
            <a:pPr algn="just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436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Švové svařování </a:t>
            </a:r>
            <a:r>
              <a:rPr lang="cs-CZ" altLang="cs-CZ" sz="2400" b="1" dirty="0"/>
              <a:t>technologickými efektory </a:t>
            </a:r>
            <a:r>
              <a:rPr lang="cs-CZ" altLang="cs-CZ" sz="2400" b="1" dirty="0" smtClean="0"/>
              <a:t>PR</a:t>
            </a:r>
            <a:endParaRPr lang="cs-CZ" sz="2400" b="1" dirty="0"/>
          </a:p>
        </p:txBody>
      </p:sp>
      <p:sp>
        <p:nvSpPr>
          <p:cNvPr id="6" name="Obdélník 5"/>
          <p:cNvSpPr/>
          <p:nvPr/>
        </p:nvSpPr>
        <p:spPr>
          <a:xfrm>
            <a:off x="4427984" y="1412776"/>
            <a:ext cx="3851920" cy="2016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Svařování se švovým svarem patří mezi metody odporového svařování. Tato metoda se používá všude tam, kde jsou při zpracování plechů nutné průběžné, těsné svarové švy.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/>
          <a:srcRect l="19093" r="27155"/>
          <a:stretch/>
        </p:blipFill>
        <p:spPr>
          <a:xfrm>
            <a:off x="683568" y="1412776"/>
            <a:ext cx="3452498" cy="352839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398583"/>
            <a:ext cx="4238342" cy="2955686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2154056" y="4941168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</a:t>
            </a:r>
            <a:r>
              <a:rPr lang="cs-CZ" i="1" dirty="0"/>
              <a:t>: </a:t>
            </a:r>
            <a:r>
              <a:rPr lang="cs-CZ" i="1" dirty="0" smtClean="0"/>
              <a:t>www.kuka.com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81986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Švové svařování </a:t>
            </a:r>
            <a:r>
              <a:rPr lang="cs-CZ" altLang="cs-CZ" sz="2400" b="1" dirty="0"/>
              <a:t>technologickými efektory </a:t>
            </a:r>
            <a:r>
              <a:rPr lang="cs-CZ" altLang="cs-CZ" sz="2400" b="1" dirty="0" smtClean="0"/>
              <a:t>PR</a:t>
            </a:r>
            <a:endParaRPr lang="cs-CZ" sz="2400" b="1" dirty="0"/>
          </a:p>
        </p:txBody>
      </p:sp>
      <p:sp>
        <p:nvSpPr>
          <p:cNvPr id="6" name="Obdélník 5"/>
          <p:cNvSpPr/>
          <p:nvPr/>
        </p:nvSpPr>
        <p:spPr>
          <a:xfrm>
            <a:off x="467544" y="4485005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Při plazmovém svařování se tvoří světelný oblouk mezi wolframovou elektrodou a materiálem. Světelný oblouk je zde – na rozdíl od svařování </a:t>
            </a:r>
            <a:r>
              <a:rPr lang="cs-CZ" sz="2000" dirty="0" smtClean="0"/>
              <a:t>TIG </a:t>
            </a:r>
            <a:r>
              <a:rPr lang="cs-CZ" sz="2000" dirty="0"/>
              <a:t>– svázán vodou chlazenou tryskou. Mezi elektrodu a trysku </a:t>
            </a:r>
            <a:r>
              <a:rPr lang="cs-CZ" sz="2000" dirty="0" smtClean="0"/>
              <a:t>je </a:t>
            </a:r>
            <a:r>
              <a:rPr lang="cs-CZ" sz="2000" dirty="0"/>
              <a:t>přiváděn plazmový plyn, většinou argon. Ten chrání taveninu před oxidací a stabilizuje světelný oblouk.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084168" y="3949358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</a:t>
            </a:r>
            <a:r>
              <a:rPr lang="cs-CZ" i="1" dirty="0"/>
              <a:t>: </a:t>
            </a:r>
            <a:r>
              <a:rPr lang="cs-CZ" i="1" dirty="0" smtClean="0"/>
              <a:t>www.kuka.com</a:t>
            </a:r>
            <a:endParaRPr lang="cs-CZ" i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10" y="1268760"/>
            <a:ext cx="5219548" cy="304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3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Laserové svařování </a:t>
            </a:r>
            <a:r>
              <a:rPr lang="cs-CZ" altLang="cs-CZ" sz="2400" b="1" dirty="0"/>
              <a:t>technologickými efektory </a:t>
            </a:r>
            <a:r>
              <a:rPr lang="cs-CZ" altLang="cs-CZ" sz="2400" b="1" dirty="0" smtClean="0"/>
              <a:t>PR</a:t>
            </a:r>
            <a:endParaRPr lang="cs-CZ" sz="24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82352"/>
            <a:ext cx="3581734" cy="457889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827584" y="5589240"/>
            <a:ext cx="2340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Zdroj: servo-robot.com</a:t>
            </a:r>
            <a:endParaRPr lang="cs-CZ" i="1" dirty="0"/>
          </a:p>
        </p:txBody>
      </p:sp>
      <p:sp>
        <p:nvSpPr>
          <p:cNvPr id="12" name="Obdélník 11"/>
          <p:cNvSpPr/>
          <p:nvPr/>
        </p:nvSpPr>
        <p:spPr>
          <a:xfrm>
            <a:off x="4283968" y="1418172"/>
            <a:ext cx="41399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 smtClean="0"/>
              <a:t>Laserový </a:t>
            </a:r>
            <a:r>
              <a:rPr lang="cs-CZ" sz="2000" dirty="0"/>
              <a:t>paprsek se zaměřuje na svařovaný spoj a taví </a:t>
            </a:r>
            <a:r>
              <a:rPr lang="cs-CZ" sz="2000" dirty="0" smtClean="0"/>
              <a:t>kov.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 smtClean="0"/>
              <a:t>Proces </a:t>
            </a:r>
            <a:r>
              <a:rPr lang="cs-CZ" sz="2000" dirty="0"/>
              <a:t>je vysoce přesný a umožňuje svařovat různé materiály v různých </a:t>
            </a:r>
            <a:r>
              <a:rPr lang="cs-CZ" sz="2000" dirty="0" smtClean="0"/>
              <a:t>tloušťkách 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 smtClean="0"/>
              <a:t>Produkuje </a:t>
            </a:r>
            <a:r>
              <a:rPr lang="cs-CZ" sz="2000" dirty="0"/>
              <a:t>svary vysoké kvality s malou tepelně ovlivněnou </a:t>
            </a:r>
            <a:r>
              <a:rPr lang="cs-CZ" sz="2000" dirty="0" smtClean="0"/>
              <a:t>zónou.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 smtClean="0"/>
              <a:t>Je </a:t>
            </a:r>
            <a:r>
              <a:rPr lang="cs-CZ" sz="2000" dirty="0"/>
              <a:t>vhodné využít zpětnovazebné řízení odvozené od kontroly kvality svaru v reálném </a:t>
            </a:r>
            <a:r>
              <a:rPr lang="cs-CZ" sz="2000" dirty="0" smtClean="0"/>
              <a:t>čase.</a:t>
            </a:r>
            <a:endParaRPr lang="cs-CZ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6236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/>
              <a:t>Obrábění technologickými efektory PR</a:t>
            </a:r>
            <a:endParaRPr lang="cs-CZ" sz="2400" b="1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34988" y="1398589"/>
            <a:ext cx="4613076" cy="426266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2000" dirty="0" smtClean="0"/>
              <a:t>Příklady obráběcích operací: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b="1" dirty="0" smtClean="0"/>
              <a:t>      </a:t>
            </a:r>
            <a:r>
              <a:rPr lang="cs-CZ" sz="2000" dirty="0" smtClean="0"/>
              <a:t>-</a:t>
            </a:r>
            <a:r>
              <a:rPr lang="cs-CZ" sz="2000" b="1" dirty="0" smtClean="0"/>
              <a:t> vrtání otvorů </a:t>
            </a:r>
            <a:r>
              <a:rPr lang="cs-CZ" sz="2000" dirty="0"/>
              <a:t>do složitých </a:t>
            </a:r>
            <a:r>
              <a:rPr lang="cs-CZ" sz="20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tvarových součástí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b="1" dirty="0" smtClean="0"/>
              <a:t>      </a:t>
            </a:r>
            <a:r>
              <a:rPr lang="cs-CZ" sz="2000" dirty="0" smtClean="0"/>
              <a:t>-</a:t>
            </a:r>
            <a:r>
              <a:rPr lang="cs-CZ" sz="2000" b="1" dirty="0" smtClean="0"/>
              <a:t> frézování</a:t>
            </a:r>
            <a:r>
              <a:rPr lang="cs-CZ" sz="2000" dirty="0" smtClean="0"/>
              <a:t> </a:t>
            </a:r>
            <a:r>
              <a:rPr lang="cs-CZ" sz="2000" dirty="0"/>
              <a:t>tvarových </a:t>
            </a:r>
            <a:r>
              <a:rPr lang="cs-CZ" sz="2000" dirty="0" smtClean="0"/>
              <a:t>ploch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 smtClean="0"/>
              <a:t>      </a:t>
            </a:r>
            <a:r>
              <a:rPr lang="cs-CZ" sz="2000" dirty="0" smtClean="0"/>
              <a:t>-</a:t>
            </a:r>
            <a:r>
              <a:rPr lang="cs-CZ" sz="2000" b="1" dirty="0" smtClean="0"/>
              <a:t> soustružení </a:t>
            </a:r>
            <a:r>
              <a:rPr lang="cs-CZ" sz="2000" dirty="0" smtClean="0"/>
              <a:t>(koncový efektor  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 dirty="0" smtClean="0"/>
              <a:t>        zastává vřeteno </a:t>
            </a:r>
            <a:r>
              <a:rPr lang="cs-CZ" sz="2000" dirty="0"/>
              <a:t>se </a:t>
            </a:r>
            <a:r>
              <a:rPr lang="cs-CZ" sz="2000" dirty="0" smtClean="0"/>
              <a:t>sklíčidlem)</a:t>
            </a:r>
          </a:p>
          <a:p>
            <a:pPr>
              <a:spcBef>
                <a:spcPts val="0"/>
              </a:spcBef>
            </a:pPr>
            <a:r>
              <a:rPr lang="cs-CZ" sz="2000" dirty="0" smtClean="0"/>
              <a:t>Dva přístupy:</a:t>
            </a:r>
          </a:p>
          <a:p>
            <a:pPr marL="857250" lvl="1" indent="-457200">
              <a:spcBef>
                <a:spcPts val="0"/>
              </a:spcBef>
              <a:buAutoNum type="alphaLcParenR"/>
            </a:pPr>
            <a:r>
              <a:rPr lang="cs-CZ" sz="2000" dirty="0" smtClean="0"/>
              <a:t>Robot nese nástroj</a:t>
            </a:r>
          </a:p>
          <a:p>
            <a:pPr marL="857250" lvl="1" indent="-457200">
              <a:spcBef>
                <a:spcPts val="0"/>
              </a:spcBef>
              <a:buAutoNum type="alphaLcParenR"/>
            </a:pPr>
            <a:r>
              <a:rPr lang="cs-CZ" sz="2000" dirty="0" smtClean="0"/>
              <a:t>Robot nese obrobek</a:t>
            </a:r>
          </a:p>
          <a:p>
            <a:pPr algn="just"/>
            <a:r>
              <a:rPr lang="cs-CZ" sz="2000" dirty="0" smtClean="0"/>
              <a:t>Průmyslové </a:t>
            </a:r>
            <a:r>
              <a:rPr lang="cs-CZ" sz="2000" dirty="0"/>
              <a:t>roboty </a:t>
            </a:r>
            <a:r>
              <a:rPr lang="cs-CZ" sz="2000" dirty="0" smtClean="0"/>
              <a:t>nedisponují takovou </a:t>
            </a:r>
            <a:r>
              <a:rPr lang="cs-CZ" sz="2000" dirty="0"/>
              <a:t>tuhostí jako specializované </a:t>
            </a:r>
            <a:r>
              <a:rPr lang="cs-CZ" sz="2000" dirty="0" smtClean="0"/>
              <a:t>obráběcí </a:t>
            </a:r>
            <a:r>
              <a:rPr lang="pl-PL" sz="2000" dirty="0" smtClean="0"/>
              <a:t>stroje </a:t>
            </a:r>
            <a:r>
              <a:rPr lang="pl-PL" sz="2000" dirty="0"/>
              <a:t>a proto je jejich využití </a:t>
            </a:r>
            <a:r>
              <a:rPr lang="pl-PL" sz="2000" dirty="0" smtClean="0"/>
              <a:t>v této oblasti </a:t>
            </a:r>
            <a:r>
              <a:rPr lang="cs-CZ" sz="2000" dirty="0" smtClean="0"/>
              <a:t>omezené.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98588"/>
            <a:ext cx="3447984" cy="345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6660232" y="4905078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</a:t>
            </a:r>
            <a:r>
              <a:rPr lang="cs-CZ" i="1" dirty="0"/>
              <a:t>: </a:t>
            </a:r>
            <a:r>
              <a:rPr lang="cs-CZ" i="1" dirty="0" smtClean="0"/>
              <a:t>www.kuka.com</a:t>
            </a:r>
            <a:endParaRPr lang="cs-CZ" i="1" dirty="0"/>
          </a:p>
        </p:txBody>
      </p:sp>
      <p:sp>
        <p:nvSpPr>
          <p:cNvPr id="2" name="Obdélník 1"/>
          <p:cNvSpPr/>
          <p:nvPr/>
        </p:nvSpPr>
        <p:spPr>
          <a:xfrm>
            <a:off x="534120" y="5661249"/>
            <a:ext cx="8357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Vhodné pro obrábění rozměrných dílů jako například obrábění křídel letadel nebo vyřezávání dveřních a okenních otvorů v Al skříních kolejových vozidel.</a:t>
            </a:r>
          </a:p>
        </p:txBody>
      </p:sp>
    </p:spTree>
    <p:extLst>
      <p:ext uri="{BB962C8B-B14F-4D97-AF65-F5344CB8AC3E}">
        <p14:creationId xmlns:p14="http://schemas.microsoft.com/office/powerpoint/2010/main" val="40937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17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/>
              <a:t>Obrábění technologickými efektory PR</a:t>
            </a:r>
            <a:endParaRPr lang="cs-CZ" sz="2400" b="1" dirty="0"/>
          </a:p>
        </p:txBody>
      </p:sp>
      <p:sp>
        <p:nvSpPr>
          <p:cNvPr id="9" name="Obdélník 8"/>
          <p:cNvSpPr/>
          <p:nvPr/>
        </p:nvSpPr>
        <p:spPr>
          <a:xfrm>
            <a:off x="6413500" y="4786478"/>
            <a:ext cx="2304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Zdroje: </a:t>
            </a:r>
            <a:r>
              <a:rPr lang="cs-CZ" dirty="0" smtClean="0"/>
              <a:t>www.mmsonline.com</a:t>
            </a:r>
          </a:p>
          <a:p>
            <a:r>
              <a:rPr lang="cs-CZ" dirty="0" smtClean="0"/>
              <a:t>www.solidCAM.com</a:t>
            </a:r>
            <a:endParaRPr lang="cs-CZ" dirty="0"/>
          </a:p>
          <a:p>
            <a:r>
              <a:rPr lang="cs-CZ" i="1" dirty="0" smtClean="0"/>
              <a:t>www.abb.com</a:t>
            </a:r>
            <a:endParaRPr lang="cs-CZ" i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2" b="18251"/>
          <a:stretch/>
        </p:blipFill>
        <p:spPr bwMode="auto">
          <a:xfrm>
            <a:off x="666181" y="1358597"/>
            <a:ext cx="2825699" cy="215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58597"/>
            <a:ext cx="4998755" cy="326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7"/>
          <a:stretch/>
        </p:blipFill>
        <p:spPr bwMode="auto">
          <a:xfrm>
            <a:off x="666181" y="3645024"/>
            <a:ext cx="2825699" cy="235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76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18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/>
              <a:t>Obrábění technologickými efektory </a:t>
            </a:r>
            <a:r>
              <a:rPr lang="cs-CZ" altLang="cs-CZ" sz="2400" b="1" dirty="0" smtClean="0"/>
              <a:t>PR</a:t>
            </a:r>
            <a:endParaRPr lang="cs-CZ" sz="2400" b="1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/>
          <a:stretch/>
        </p:blipFill>
        <p:spPr bwMode="auto">
          <a:xfrm>
            <a:off x="395537" y="1124743"/>
            <a:ext cx="4680520" cy="266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26"/>
          <a:stretch/>
        </p:blipFill>
        <p:spPr bwMode="auto">
          <a:xfrm>
            <a:off x="470465" y="4268118"/>
            <a:ext cx="453066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" r="1"/>
          <a:stretch/>
        </p:blipFill>
        <p:spPr bwMode="auto">
          <a:xfrm>
            <a:off x="5292080" y="1430022"/>
            <a:ext cx="3508884" cy="451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654212" y="3712493"/>
            <a:ext cx="4424425" cy="55562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000" dirty="0" smtClean="0"/>
              <a:t>Robotické obráběcí centrum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220072" y="6021288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</a:t>
            </a:r>
            <a:r>
              <a:rPr lang="cs-CZ" i="1" dirty="0"/>
              <a:t>: </a:t>
            </a:r>
            <a:r>
              <a:rPr lang="cs-CZ" i="1" dirty="0" smtClean="0"/>
              <a:t>www.kuka.com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23473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19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Montážní práce - lepení</a:t>
            </a:r>
            <a:endParaRPr lang="cs-CZ" sz="2400" b="1" dirty="0"/>
          </a:p>
        </p:txBody>
      </p:sp>
      <p:sp>
        <p:nvSpPr>
          <p:cNvPr id="15" name="Obdélník 14"/>
          <p:cNvSpPr/>
          <p:nvPr/>
        </p:nvSpPr>
        <p:spPr>
          <a:xfrm>
            <a:off x="5925234" y="6021288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</a:t>
            </a:r>
            <a:r>
              <a:rPr lang="cs-CZ" i="1" dirty="0"/>
              <a:t>: www.blumenbecker.com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446596"/>
            <a:ext cx="2807766" cy="348034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925234" y="3861048"/>
            <a:ext cx="3041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Zdroj: www.mmspektrum.com</a:t>
            </a:r>
            <a:endParaRPr lang="cs-CZ" i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b="4576"/>
          <a:stretch/>
        </p:blipFill>
        <p:spPr>
          <a:xfrm>
            <a:off x="6372200" y="4221088"/>
            <a:ext cx="2375718" cy="1762081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07480" y="1124744"/>
            <a:ext cx="521664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/>
              <a:t>Pomalejší </a:t>
            </a:r>
            <a:r>
              <a:rPr lang="cs-CZ" sz="2000" dirty="0"/>
              <a:t>procesy nanášení lepidla a aplikace, které vyžadují vysokou přizpůsobivost polohy aplikátoru, se často provádějí ručně. Procesy ručního lepení jsou však často spojeny s vysokými náklady na lepidlo, protože se potřebná dávka provádí od oka. Dalším problémem může být ztráta kvality v důsledku nedostatečného množství lepidla</a:t>
            </a:r>
            <a:r>
              <a:rPr lang="cs-CZ" sz="2000" dirty="0" smtClean="0"/>
              <a:t>.</a:t>
            </a:r>
          </a:p>
          <a:p>
            <a:pPr algn="just"/>
            <a:endParaRPr lang="cs-CZ" sz="2000" dirty="0" smtClean="0"/>
          </a:p>
          <a:p>
            <a:pPr algn="just"/>
            <a:r>
              <a:rPr lang="cs-CZ" sz="2000" dirty="0"/>
              <a:t>Lepicí systém se skládá z tavicí nebo dávkovací jednotky, hadice a nanášecí hlavy.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 smtClean="0"/>
              <a:t>Základní způsoby:</a:t>
            </a:r>
          </a:p>
          <a:p>
            <a:pPr marL="457200" indent="-457200" algn="just">
              <a:buAutoNum type="alphaLcParenR"/>
            </a:pPr>
            <a:r>
              <a:rPr lang="cs-CZ" sz="2000" dirty="0" smtClean="0"/>
              <a:t>Stacionární aplikační hlava, robot manipuluje s objektem</a:t>
            </a:r>
          </a:p>
          <a:p>
            <a:pPr marL="457200" indent="-457200" algn="just">
              <a:buAutoNum type="alphaLcParenR"/>
            </a:pPr>
            <a:r>
              <a:rPr lang="cs-CZ" sz="2000" dirty="0" smtClean="0"/>
              <a:t>Aplikační hlava je umístěna na robotu, objekt má pevnou polohu</a:t>
            </a:r>
          </a:p>
        </p:txBody>
      </p:sp>
    </p:spTree>
    <p:extLst>
      <p:ext uri="{BB962C8B-B14F-4D97-AF65-F5344CB8AC3E}">
        <p14:creationId xmlns:p14="http://schemas.microsoft.com/office/powerpoint/2010/main" val="218838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 smtClean="0"/>
              <a:t>Efektory</a:t>
            </a:r>
            <a:endParaRPr lang="cs-CZ" sz="2400" b="1" dirty="0"/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395537" y="1182687"/>
            <a:ext cx="8352928" cy="5356225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2000" b="1" dirty="0" smtClean="0"/>
              <a:t>Efektor</a:t>
            </a:r>
            <a:r>
              <a:rPr lang="cs-CZ" sz="2000" dirty="0" smtClean="0"/>
              <a:t> </a:t>
            </a:r>
            <a:r>
              <a:rPr lang="cs-CZ" sz="2000" b="1" dirty="0" smtClean="0"/>
              <a:t>je koncový člen </a:t>
            </a:r>
            <a:r>
              <a:rPr lang="cs-CZ" sz="2000" dirty="0" smtClean="0"/>
              <a:t>průmyslového robotu (/manipulátoru), který slouží ke </a:t>
            </a:r>
            <a:r>
              <a:rPr lang="cs-CZ" sz="2000" b="1" dirty="0" smtClean="0"/>
              <a:t>komunikaci</a:t>
            </a:r>
            <a:r>
              <a:rPr lang="cs-CZ" sz="2000" dirty="0" smtClean="0"/>
              <a:t> PR (/manipulátoru) s okolím.</a:t>
            </a:r>
          </a:p>
          <a:p>
            <a:pPr algn="just"/>
            <a:r>
              <a:rPr lang="cs-CZ" sz="2000" b="1" dirty="0" smtClean="0"/>
              <a:t>Efektor je výkonným orgánem</a:t>
            </a:r>
            <a:r>
              <a:rPr lang="cs-CZ" sz="2000" dirty="0" smtClean="0"/>
              <a:t>, který </a:t>
            </a:r>
            <a:r>
              <a:rPr lang="cs-CZ" sz="2000" dirty="0"/>
              <a:t>svými vlastnostmi a konstrukcí </a:t>
            </a:r>
            <a:r>
              <a:rPr lang="cs-CZ" sz="2000" dirty="0" smtClean="0"/>
              <a:t>odpovídá </a:t>
            </a:r>
            <a:r>
              <a:rPr lang="cs-CZ" sz="2000" dirty="0"/>
              <a:t>způsobu nasazení. </a:t>
            </a:r>
          </a:p>
          <a:p>
            <a:pPr algn="just"/>
            <a:endParaRPr lang="cs-CZ" sz="2000" dirty="0" smtClean="0"/>
          </a:p>
          <a:p>
            <a:pPr algn="just"/>
            <a:endParaRPr lang="cs-CZ" sz="2000" dirty="0" smtClean="0"/>
          </a:p>
          <a:p>
            <a:pPr algn="just">
              <a:spcAft>
                <a:spcPts val="600"/>
              </a:spcAft>
            </a:pPr>
            <a:r>
              <a:rPr lang="cs-CZ" sz="2000" dirty="0" smtClean="0"/>
              <a:t>Podle aplikačního nasazení lze efektory rozdělit na:</a:t>
            </a:r>
          </a:p>
          <a:p>
            <a:pPr marL="803275" algn="just">
              <a:buFont typeface="Calibri" panose="020F0502020204030204" pitchFamily="34" charset="0"/>
              <a:buChar char="–"/>
            </a:pPr>
            <a:r>
              <a:rPr lang="cs-CZ" sz="2000" b="1" dirty="0"/>
              <a:t>Ú</a:t>
            </a:r>
            <a:r>
              <a:rPr lang="cs-CZ" sz="2000" b="1" dirty="0" smtClean="0"/>
              <a:t>chopné hlavice </a:t>
            </a:r>
            <a:r>
              <a:rPr lang="cs-CZ" sz="2000" dirty="0" smtClean="0"/>
              <a:t>(chapadla, …)</a:t>
            </a:r>
          </a:p>
          <a:p>
            <a:pPr marL="803275" algn="just">
              <a:buFont typeface="Calibri" panose="020F0502020204030204" pitchFamily="34" charset="0"/>
              <a:buChar char="–"/>
            </a:pPr>
            <a:r>
              <a:rPr lang="cs-CZ" sz="2000" b="1" dirty="0" smtClean="0"/>
              <a:t>Technologické hlavice </a:t>
            </a:r>
            <a:r>
              <a:rPr lang="cs-CZ" sz="2000" dirty="0" smtClean="0"/>
              <a:t>(stříkací pistole, ...)</a:t>
            </a:r>
          </a:p>
          <a:p>
            <a:pPr marL="803275" algn="just">
              <a:buFont typeface="Calibri" panose="020F0502020204030204" pitchFamily="34" charset="0"/>
              <a:buChar char="–"/>
            </a:pPr>
            <a:r>
              <a:rPr lang="cs-CZ" sz="2000" b="1" dirty="0" smtClean="0"/>
              <a:t>Kontrolní hlavice </a:t>
            </a:r>
            <a:r>
              <a:rPr lang="cs-CZ" sz="2000" dirty="0" smtClean="0"/>
              <a:t>(měřicí zařízení, …)</a:t>
            </a:r>
            <a:endParaRPr lang="cs-CZ" sz="2000" b="1" dirty="0" smtClean="0"/>
          </a:p>
          <a:p>
            <a:pPr marL="803275" algn="just">
              <a:buFont typeface="Calibri" panose="020F0502020204030204" pitchFamily="34" charset="0"/>
              <a:buChar char="–"/>
            </a:pPr>
            <a:r>
              <a:rPr lang="cs-CZ" sz="2000" b="1" dirty="0" smtClean="0"/>
              <a:t>Speciální hlavice </a:t>
            </a:r>
            <a:r>
              <a:rPr lang="cs-CZ" sz="2000" dirty="0" smtClean="0"/>
              <a:t>(chirurgické nástroje, …)</a:t>
            </a:r>
          </a:p>
          <a:p>
            <a:pPr marL="803275" algn="just">
              <a:buFont typeface="Calibri" panose="020F0502020204030204" pitchFamily="34" charset="0"/>
              <a:buChar char="–"/>
            </a:pPr>
            <a:endParaRPr lang="cs-CZ" sz="2000" dirty="0" smtClean="0"/>
          </a:p>
          <a:p>
            <a:pPr algn="just"/>
            <a:r>
              <a:rPr lang="cs-CZ" sz="2000" dirty="0" smtClean="0"/>
              <a:t>Rozhraní pro připojení efektoru k robotu je běžně tvořeno přírubou, přičemž efektor zajišťuje většinou nepohyblivost uchopeného objektu, popř. nástroje vůči lokálnímu souřadnému systému s počátkem v ose příruby robotu.</a:t>
            </a:r>
            <a:endParaRPr lang="cs-CZ" sz="2000" dirty="0"/>
          </a:p>
        </p:txBody>
      </p:sp>
      <p:sp>
        <p:nvSpPr>
          <p:cNvPr id="16" name="Pravá složená závorka 15"/>
          <p:cNvSpPr/>
          <p:nvPr/>
        </p:nvSpPr>
        <p:spPr>
          <a:xfrm>
            <a:off x="5686950" y="3591004"/>
            <a:ext cx="216024" cy="846108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5974982" y="3428404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Kombinované hlavice</a:t>
            </a:r>
          </a:p>
          <a:p>
            <a:r>
              <a:rPr lang="cs-CZ" sz="2000" dirty="0" smtClean="0"/>
              <a:t>(montážní hlavice, …)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83685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20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Povrchové úpravy technologickými efektory PR</a:t>
            </a:r>
            <a:endParaRPr lang="cs-CZ" sz="2400" b="1" dirty="0"/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460156" y="1268760"/>
            <a:ext cx="4315044" cy="1598364"/>
          </a:xfrm>
        </p:spPr>
        <p:txBody>
          <a:bodyPr/>
          <a:lstStyle/>
          <a:p>
            <a:pPr marL="0" indent="0" algn="just">
              <a:buNone/>
            </a:pPr>
            <a:r>
              <a:rPr lang="cs-CZ" sz="2400" dirty="0"/>
              <a:t>V oblasti povrchových úprav se </a:t>
            </a:r>
            <a:r>
              <a:rPr lang="cs-CZ" sz="2400" dirty="0" smtClean="0"/>
              <a:t>průmyslových</a:t>
            </a:r>
            <a:r>
              <a:rPr lang="cs-CZ" sz="2400" dirty="0"/>
              <a:t> </a:t>
            </a:r>
            <a:r>
              <a:rPr lang="cs-CZ" sz="2400" dirty="0" smtClean="0"/>
              <a:t>robotů </a:t>
            </a:r>
            <a:r>
              <a:rPr lang="cs-CZ" sz="2400" dirty="0"/>
              <a:t>využívá zejména </a:t>
            </a:r>
            <a:r>
              <a:rPr lang="cs-CZ" sz="2400" dirty="0" smtClean="0"/>
              <a:t>při </a:t>
            </a:r>
            <a:r>
              <a:rPr lang="cs-CZ" sz="2400" dirty="0"/>
              <a:t>lakování </a:t>
            </a:r>
            <a:r>
              <a:rPr lang="cs-CZ" sz="2400" dirty="0" smtClean="0"/>
              <a:t>například</a:t>
            </a:r>
            <a:r>
              <a:rPr lang="cs-CZ" sz="2400" dirty="0"/>
              <a:t> </a:t>
            </a:r>
            <a:r>
              <a:rPr lang="cs-CZ" sz="2400" dirty="0" smtClean="0"/>
              <a:t>v </a:t>
            </a:r>
            <a:r>
              <a:rPr lang="cs-CZ" sz="2400" dirty="0"/>
              <a:t>automobilovém </a:t>
            </a:r>
            <a:r>
              <a:rPr lang="cs-CZ" sz="2400" dirty="0" smtClean="0"/>
              <a:t>průmyslu</a:t>
            </a:r>
            <a:r>
              <a:rPr lang="cs-CZ" sz="2400" dirty="0"/>
              <a:t>.</a:t>
            </a:r>
            <a:endParaRPr lang="cs-CZ" sz="2400" b="1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56" y="3023855"/>
            <a:ext cx="4208062" cy="292542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71888" y="5949280"/>
            <a:ext cx="2128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Zdroj: www.fanuc.eu</a:t>
            </a:r>
            <a:endParaRPr lang="cs-CZ" i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306" y="1340768"/>
            <a:ext cx="3931637" cy="187220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804846" y="3212976"/>
            <a:ext cx="2874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Zdroj: http</a:t>
            </a:r>
            <a:r>
              <a:rPr lang="cs-CZ" i="1" dirty="0"/>
              <a:t>://automotolife.cz</a:t>
            </a: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306" y="3614802"/>
            <a:ext cx="3904570" cy="233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1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Povrchové úpravy technologickými efektory PR</a:t>
            </a:r>
            <a:endParaRPr lang="cs-CZ" sz="2400" b="1" dirty="0"/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611188" y="1268760"/>
            <a:ext cx="7921252" cy="230425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2000" dirty="0"/>
              <a:t>Vzhledem k rozvoji nových technologií lze </a:t>
            </a:r>
            <a:r>
              <a:rPr lang="cs-CZ" sz="2000" dirty="0" smtClean="0"/>
              <a:t>v</a:t>
            </a:r>
            <a:r>
              <a:rPr lang="cs-CZ" sz="2000" dirty="0"/>
              <a:t> souvislosti s rostoucím tlakem na </a:t>
            </a:r>
            <a:r>
              <a:rPr lang="cs-CZ" sz="2000" b="1" dirty="0"/>
              <a:t>kvalitu a efektivitu </a:t>
            </a:r>
            <a:r>
              <a:rPr lang="cs-CZ" sz="2000" dirty="0"/>
              <a:t>procesu např. </a:t>
            </a:r>
            <a:r>
              <a:rPr lang="cs-CZ" sz="2000" b="1" dirty="0"/>
              <a:t>razantním snížením spotřeby barev a zmetkovitosti </a:t>
            </a:r>
            <a:r>
              <a:rPr lang="cs-CZ" sz="2000" dirty="0"/>
              <a:t>předpokládat prudký nárůst robotického lakování v kombinaci s vyspělými lakovacími technologickými hlavicemi. </a:t>
            </a:r>
            <a:endParaRPr lang="cs-CZ" sz="2000" dirty="0" smtClean="0"/>
          </a:p>
          <a:p>
            <a:pPr marL="0" indent="0" algn="just">
              <a:buNone/>
            </a:pPr>
            <a:r>
              <a:rPr lang="cs-CZ" sz="2000" dirty="0"/>
              <a:t>Na rozdíl od klasických robotů musí lakovací robot disponovat schopností </a:t>
            </a:r>
            <a:r>
              <a:rPr lang="cs-CZ" sz="2000" b="1" dirty="0"/>
              <a:t>práce ve výbušném prostředí </a:t>
            </a:r>
            <a:r>
              <a:rPr lang="cs-CZ" sz="2000" dirty="0"/>
              <a:t>a řídicí systém obsahovat funkce </a:t>
            </a:r>
            <a:r>
              <a:rPr lang="cs-CZ" sz="2000" b="1" dirty="0"/>
              <a:t>pro řízení lakovacího procesu v reálném </a:t>
            </a:r>
            <a:r>
              <a:rPr lang="cs-CZ" sz="2000" b="1" dirty="0" smtClean="0"/>
              <a:t>čase.</a:t>
            </a:r>
          </a:p>
        </p:txBody>
      </p:sp>
      <p:pic>
        <p:nvPicPr>
          <p:cNvPr id="10" name="Obrázek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4357" y="3691815"/>
            <a:ext cx="5805643" cy="226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élník 10"/>
          <p:cNvSpPr/>
          <p:nvPr/>
        </p:nvSpPr>
        <p:spPr>
          <a:xfrm>
            <a:off x="187262" y="5946953"/>
            <a:ext cx="89567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Zdroj: Skripta Novotný F. a kol: Úvod do automatizace a robotizace ve strojírenství. TUL 2020.</a:t>
            </a:r>
          </a:p>
        </p:txBody>
      </p:sp>
    </p:spTree>
    <p:extLst>
      <p:ext uri="{BB962C8B-B14F-4D97-AF65-F5344CB8AC3E}">
        <p14:creationId xmlns:p14="http://schemas.microsoft.com/office/powerpoint/2010/main" val="383268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22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Kontrolní operace - inspekce</a:t>
            </a:r>
            <a:endParaRPr lang="cs-CZ" sz="2400" b="1" dirty="0"/>
          </a:p>
        </p:txBody>
      </p:sp>
      <p:sp>
        <p:nvSpPr>
          <p:cNvPr id="15" name="Obdélník 11"/>
          <p:cNvSpPr>
            <a:spLocks noChangeArrowheads="1"/>
          </p:cNvSpPr>
          <p:nvPr/>
        </p:nvSpPr>
        <p:spPr bwMode="auto">
          <a:xfrm>
            <a:off x="539552" y="1207780"/>
            <a:ext cx="813613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000" dirty="0"/>
              <a:t>V dnešní době je kladen velký důraz na </a:t>
            </a:r>
            <a:r>
              <a:rPr lang="pl-PL" sz="2000" b="1" dirty="0"/>
              <a:t>přesnost a </a:t>
            </a:r>
            <a:r>
              <a:rPr lang="cs-CZ" sz="2000" b="1" dirty="0"/>
              <a:t>kvalitu </a:t>
            </a:r>
            <a:r>
              <a:rPr lang="cs-CZ" sz="2000" dirty="0"/>
              <a:t>dílčích výsledků i výstupních výsledků kompletních procesů jakéhokoli druhu v</a:t>
            </a:r>
            <a:r>
              <a:rPr lang="pl-PL" sz="2000" dirty="0" smtClean="0"/>
              <a:t>ýroby.</a:t>
            </a:r>
            <a:endParaRPr lang="pl-PL" sz="2000" dirty="0"/>
          </a:p>
          <a:p>
            <a:endParaRPr lang="cs-CZ" sz="2000" dirty="0" smtClean="0"/>
          </a:p>
          <a:p>
            <a:r>
              <a:rPr lang="cs-CZ" sz="2000" dirty="0" smtClean="0"/>
              <a:t>Kontrolní hlavice jsou vybaveny senzorikou k identifikaci jakostních parametrů výrobků, resp. měřícím zařízením. </a:t>
            </a:r>
          </a:p>
          <a:p>
            <a:r>
              <a:rPr lang="cs-CZ" sz="2000" dirty="0" smtClean="0"/>
              <a:t>Velmi často je používáno 2D kamer, 3D scannerů a kamer. </a:t>
            </a:r>
          </a:p>
          <a:p>
            <a:r>
              <a:rPr lang="cs-CZ" sz="2000" dirty="0" smtClean="0"/>
              <a:t>Kamery často kombinovány s obráběcími anebo manipulačními hlavicemi. </a:t>
            </a:r>
          </a:p>
          <a:p>
            <a:endParaRPr lang="cs-CZ" sz="2000" dirty="0" smtClean="0"/>
          </a:p>
          <a:p>
            <a:r>
              <a:rPr lang="cs-CZ" sz="2000" dirty="0" smtClean="0"/>
              <a:t>Ale také například automatické měřicí stanice vybavené 3D </a:t>
            </a:r>
            <a:r>
              <a:rPr lang="cs-CZ" sz="2000" dirty="0" err="1" smtClean="0"/>
              <a:t>skanovacím</a:t>
            </a:r>
            <a:r>
              <a:rPr lang="cs-CZ" sz="2000" dirty="0" smtClean="0"/>
              <a:t> vibrometrem </a:t>
            </a:r>
            <a:r>
              <a:rPr lang="cs-CZ" sz="2000" dirty="0" err="1" smtClean="0"/>
              <a:t>RoboVib</a:t>
            </a:r>
            <a:r>
              <a:rPr lang="cs-CZ" sz="2000" dirty="0" smtClean="0"/>
              <a:t>® </a:t>
            </a:r>
            <a:r>
              <a:rPr lang="cs-CZ" sz="2000" dirty="0" err="1" smtClean="0"/>
              <a:t>Structural</a:t>
            </a:r>
            <a:r>
              <a:rPr lang="cs-CZ" sz="2000" dirty="0" smtClean="0"/>
              <a:t> Test Station.</a:t>
            </a:r>
            <a:endParaRPr lang="cs-CZ" sz="2000" dirty="0"/>
          </a:p>
        </p:txBody>
      </p:sp>
      <p:pic>
        <p:nvPicPr>
          <p:cNvPr id="18" name="Obrázek 17" descr="https://www.polytec.com/fileadmin/_processed_/5/6/csm_VIB_PROD_FUL_RoboVib_StructuralTestStation_03_0ed4a77ad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128317"/>
            <a:ext cx="3358058" cy="218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2915816" y="6014602"/>
            <a:ext cx="2469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Zdroj: www.polytec.com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23657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23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Kontrolní operace - inspekce</a:t>
            </a:r>
            <a:endParaRPr lang="cs-CZ" sz="2400" b="1" dirty="0"/>
          </a:p>
        </p:txBody>
      </p:sp>
      <p:sp>
        <p:nvSpPr>
          <p:cNvPr id="11" name="Obdélník 10"/>
          <p:cNvSpPr/>
          <p:nvPr/>
        </p:nvSpPr>
        <p:spPr>
          <a:xfrm>
            <a:off x="6577775" y="822173"/>
            <a:ext cx="2340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Zdroj: servo-robot.com</a:t>
            </a:r>
            <a:endParaRPr lang="cs-CZ" i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96" y="1268761"/>
            <a:ext cx="3383590" cy="187220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76727" y="3173324"/>
            <a:ext cx="3275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i-FACT MICRO: kontrola obloukového svařování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268761"/>
            <a:ext cx="3321328" cy="1859405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4915603" y="3173324"/>
            <a:ext cx="3275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LAS-SCAN/MICRO: kontrola laserového svařování</a:t>
            </a:r>
            <a:endParaRPr lang="cs-CZ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/>
          <a:srcRect l="19761" t="5493" b="20097"/>
          <a:stretch/>
        </p:blipFill>
        <p:spPr>
          <a:xfrm>
            <a:off x="4932040" y="3861048"/>
            <a:ext cx="3321328" cy="1872209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4915603" y="5733256"/>
            <a:ext cx="3275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i-CUBE-T: univerzální kontrolní systém pro svařování, řezání, manipulaci, inspekci</a:t>
            </a:r>
            <a:endParaRPr lang="cs-CZ" dirty="0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52" y="3836287"/>
            <a:ext cx="3384376" cy="1899049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576727" y="5769279"/>
            <a:ext cx="3275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LPCS: kontrola laserového svařování v reálném čase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654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24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Kontrolní operace - inspekce</a:t>
            </a:r>
            <a:endParaRPr lang="cs-CZ" sz="2400" b="1" dirty="0"/>
          </a:p>
        </p:txBody>
      </p:sp>
      <p:sp>
        <p:nvSpPr>
          <p:cNvPr id="11" name="Obdélník 10"/>
          <p:cNvSpPr/>
          <p:nvPr/>
        </p:nvSpPr>
        <p:spPr>
          <a:xfrm>
            <a:off x="534634" y="6065168"/>
            <a:ext cx="5909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Zdroje</a:t>
            </a:r>
            <a:r>
              <a:rPr lang="cs-CZ" i="1" dirty="0"/>
              <a:t>: quality-engineering.industrie.de; https://pvp-snk.ru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3678375" y="1160967"/>
            <a:ext cx="5076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Ukázky odměřování technologickým efektorem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402108" y="5183710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/>
          </a:p>
        </p:txBody>
      </p:sp>
      <p:sp>
        <p:nvSpPr>
          <p:cNvPr id="9" name="TextovéPole 8"/>
          <p:cNvSpPr txBox="1"/>
          <p:nvPr/>
        </p:nvSpPr>
        <p:spPr>
          <a:xfrm>
            <a:off x="3402108" y="5614031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81" y="1212317"/>
            <a:ext cx="3201876" cy="469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717400"/>
            <a:ext cx="4751760" cy="41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5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25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Kontrolní operace - inspekce</a:t>
            </a:r>
            <a:endParaRPr lang="cs-CZ" sz="2400" b="1" dirty="0"/>
          </a:p>
        </p:txBody>
      </p:sp>
      <p:sp>
        <p:nvSpPr>
          <p:cNvPr id="11" name="Obdélník 10"/>
          <p:cNvSpPr/>
          <p:nvPr/>
        </p:nvSpPr>
        <p:spPr>
          <a:xfrm>
            <a:off x="4572000" y="5693215"/>
            <a:ext cx="41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</a:t>
            </a:r>
            <a:r>
              <a:rPr lang="cs-CZ" i="1" dirty="0"/>
              <a:t>: https://</a:t>
            </a:r>
            <a:r>
              <a:rPr lang="cs-CZ" i="1" dirty="0" smtClean="0"/>
              <a:t>new.abb.com </a:t>
            </a:r>
            <a:r>
              <a:rPr lang="cs-CZ" dirty="0" smtClean="0"/>
              <a:t>(ABB – 3DQI)</a:t>
            </a:r>
            <a:endParaRPr lang="cs-CZ" dirty="0"/>
          </a:p>
        </p:txBody>
      </p:sp>
      <p:pic>
        <p:nvPicPr>
          <p:cNvPr id="15" name="Obrázek 14" descr="https://resources.news.e.abb.com/images/2020/7/24/0/3DQI-1-landscape--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8"/>
          <a:stretch/>
        </p:blipFill>
        <p:spPr bwMode="auto">
          <a:xfrm>
            <a:off x="4788024" y="2178672"/>
            <a:ext cx="3672408" cy="34547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/>
          <p:cNvSpPr/>
          <p:nvPr/>
        </p:nvSpPr>
        <p:spPr>
          <a:xfrm>
            <a:off x="611188" y="1103189"/>
            <a:ext cx="77052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Škálovatelná buňka kontroly kvality urychluje výrobu pro automobilový, letecký, těžký strojírenský a stavební sektor, zvyšuje kvalitu, produktivitu a snižuje množství </a:t>
            </a:r>
            <a:r>
              <a:rPr lang="cs-CZ" sz="2000" dirty="0" smtClean="0"/>
              <a:t>odpadu.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611188" y="2178672"/>
            <a:ext cx="39608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/>
              <a:t>Klíčové vlastnosti:</a:t>
            </a:r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Rychlost</a:t>
            </a:r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Modularita</a:t>
            </a:r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Vysoká přesnost detekce vad (pod 100 </a:t>
            </a:r>
            <a:r>
              <a:rPr lang="el-GR" sz="2000" dirty="0"/>
              <a:t>μ</a:t>
            </a:r>
            <a:r>
              <a:rPr lang="cs-CZ" sz="2000" dirty="0" smtClean="0"/>
              <a:t>m)</a:t>
            </a:r>
          </a:p>
        </p:txBody>
      </p:sp>
    </p:spTree>
    <p:extLst>
      <p:ext uri="{BB962C8B-B14F-4D97-AF65-F5344CB8AC3E}">
        <p14:creationId xmlns:p14="http://schemas.microsoft.com/office/powerpoint/2010/main" val="117901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26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Kontrolní operace - inspekce</a:t>
            </a:r>
            <a:endParaRPr lang="cs-CZ" sz="2400" b="1" dirty="0"/>
          </a:p>
        </p:txBody>
      </p:sp>
      <p:sp>
        <p:nvSpPr>
          <p:cNvPr id="11" name="Obdélník 10"/>
          <p:cNvSpPr/>
          <p:nvPr/>
        </p:nvSpPr>
        <p:spPr>
          <a:xfrm>
            <a:off x="534634" y="6065168"/>
            <a:ext cx="41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</a:t>
            </a:r>
            <a:r>
              <a:rPr lang="cs-CZ" i="1" dirty="0"/>
              <a:t>: www.azorobotics.com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611188" y="1103189"/>
            <a:ext cx="77052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Ukázka odměřování technologickým efektorem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402108" y="5183710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/>
          </a:p>
        </p:txBody>
      </p:sp>
      <p:sp>
        <p:nvSpPr>
          <p:cNvPr id="9" name="TextovéPole 8"/>
          <p:cNvSpPr txBox="1"/>
          <p:nvPr/>
        </p:nvSpPr>
        <p:spPr>
          <a:xfrm>
            <a:off x="3402108" y="5614031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9"/>
          <a:stretch/>
        </p:blipFill>
        <p:spPr bwMode="auto">
          <a:xfrm>
            <a:off x="611188" y="1503299"/>
            <a:ext cx="4925883" cy="45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3099"/>
          <a:stretch/>
        </p:blipFill>
        <p:spPr bwMode="auto">
          <a:xfrm>
            <a:off x="5919537" y="1502926"/>
            <a:ext cx="2223556" cy="22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409" y="3828856"/>
            <a:ext cx="2278258" cy="227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4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27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Kontrolní operace - inspekce</a:t>
            </a:r>
            <a:endParaRPr lang="cs-CZ" sz="2400" b="1" dirty="0"/>
          </a:p>
        </p:txBody>
      </p:sp>
      <p:sp>
        <p:nvSpPr>
          <p:cNvPr id="11" name="Obdélník 10"/>
          <p:cNvSpPr/>
          <p:nvPr/>
        </p:nvSpPr>
        <p:spPr>
          <a:xfrm>
            <a:off x="534634" y="6065168"/>
            <a:ext cx="41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</a:t>
            </a:r>
            <a:r>
              <a:rPr lang="cs-CZ" i="1" dirty="0"/>
              <a:t>: www.compositesworld.com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611188" y="1103189"/>
            <a:ext cx="77052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Ukázka ultrazvukové inspekce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402108" y="5183710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/>
          </a:p>
        </p:txBody>
      </p:sp>
      <p:sp>
        <p:nvSpPr>
          <p:cNvPr id="9" name="TextovéPole 8"/>
          <p:cNvSpPr txBox="1"/>
          <p:nvPr/>
        </p:nvSpPr>
        <p:spPr>
          <a:xfrm>
            <a:off x="3402108" y="5614031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46991"/>
            <a:ext cx="7450519" cy="440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69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28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Kontrolní operace - inspekce</a:t>
            </a:r>
            <a:endParaRPr lang="cs-CZ" sz="2400" b="1" dirty="0"/>
          </a:p>
        </p:txBody>
      </p:sp>
      <p:sp>
        <p:nvSpPr>
          <p:cNvPr id="11" name="Obdélník 10"/>
          <p:cNvSpPr/>
          <p:nvPr/>
        </p:nvSpPr>
        <p:spPr>
          <a:xfrm>
            <a:off x="534634" y="6065168"/>
            <a:ext cx="41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</a:t>
            </a:r>
            <a:r>
              <a:rPr lang="cs-CZ" i="1" dirty="0"/>
              <a:t>: https://topmetrology.ro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611188" y="1103189"/>
            <a:ext cx="7705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/>
              <a:t>Rentgenový </a:t>
            </a:r>
            <a:r>
              <a:rPr lang="cs-CZ" sz="2000" dirty="0"/>
              <a:t>difraktometr určený pro </a:t>
            </a:r>
            <a:r>
              <a:rPr lang="cs-CZ" sz="2000" dirty="0" smtClean="0"/>
              <a:t>nedestruktivní analýzu </a:t>
            </a:r>
            <a:r>
              <a:rPr lang="cs-CZ" sz="2000" dirty="0"/>
              <a:t>zbytkového napětí. Zbytkové napětí může být vyvoláno obráběním, broušením, válcováním, hlubokým tažením, svařováním, tepelným </a:t>
            </a:r>
            <a:r>
              <a:rPr lang="cs-CZ" sz="2000" dirty="0" smtClean="0"/>
              <a:t>kalením, brokováním, … 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402108" y="5183710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/>
          </a:p>
        </p:txBody>
      </p:sp>
      <p:sp>
        <p:nvSpPr>
          <p:cNvPr id="9" name="TextovéPole 8"/>
          <p:cNvSpPr txBox="1"/>
          <p:nvPr/>
        </p:nvSpPr>
        <p:spPr>
          <a:xfrm>
            <a:off x="3402108" y="5614031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t="4030" b="1881"/>
          <a:stretch/>
        </p:blipFill>
        <p:spPr>
          <a:xfrm>
            <a:off x="683568" y="2492896"/>
            <a:ext cx="2486372" cy="36004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2189854"/>
            <a:ext cx="2808312" cy="39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29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Kombinované hlavice</a:t>
            </a:r>
            <a:endParaRPr lang="cs-CZ" sz="2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402108" y="5183710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/>
          </a:p>
        </p:txBody>
      </p:sp>
      <p:sp>
        <p:nvSpPr>
          <p:cNvPr id="9" name="TextovéPole 8"/>
          <p:cNvSpPr txBox="1"/>
          <p:nvPr/>
        </p:nvSpPr>
        <p:spPr>
          <a:xfrm>
            <a:off x="3402108" y="5614031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/>
          </a:p>
        </p:txBody>
      </p:sp>
      <p:sp>
        <p:nvSpPr>
          <p:cNvPr id="10" name="Obdélník 11"/>
          <p:cNvSpPr>
            <a:spLocks noChangeArrowheads="1"/>
          </p:cNvSpPr>
          <p:nvPr/>
        </p:nvSpPr>
        <p:spPr bwMode="auto">
          <a:xfrm>
            <a:off x="539552" y="1207780"/>
            <a:ext cx="813613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/>
              <a:t>Kombinované hlavice většinou plní </a:t>
            </a:r>
            <a:r>
              <a:rPr lang="cs-CZ" sz="2000" b="1" dirty="0" smtClean="0"/>
              <a:t>základní funkci úchopné hlavice </a:t>
            </a:r>
            <a:r>
              <a:rPr lang="cs-CZ" sz="2000" dirty="0" smtClean="0"/>
              <a:t>ve smyslu uchopení, avšak mohou být </a:t>
            </a:r>
            <a:r>
              <a:rPr lang="cs-CZ" sz="2000" b="1" dirty="0" smtClean="0"/>
              <a:t>doplněny přídavným technologickým zařízením</a:t>
            </a:r>
            <a:r>
              <a:rPr lang="cs-CZ" sz="2000" dirty="0" smtClean="0"/>
              <a:t>, které působí na objekt ve smyslu prováděné technologické operace. </a:t>
            </a:r>
          </a:p>
          <a:p>
            <a:pPr algn="just"/>
            <a:endParaRPr lang="cs-CZ" sz="2000" dirty="0" smtClean="0"/>
          </a:p>
          <a:p>
            <a:pPr algn="just"/>
            <a:r>
              <a:rPr lang="cs-CZ" sz="2000" dirty="0" smtClean="0"/>
              <a:t>Například </a:t>
            </a:r>
            <a:r>
              <a:rPr lang="cs-CZ" sz="2000" b="1" dirty="0" smtClean="0"/>
              <a:t>hlavice aplikované u plastikářských lisů</a:t>
            </a:r>
            <a:r>
              <a:rPr lang="cs-CZ" sz="2000" dirty="0" smtClean="0"/>
              <a:t>:</a:t>
            </a:r>
          </a:p>
          <a:p>
            <a:pPr algn="just"/>
            <a:r>
              <a:rPr lang="cs-CZ" sz="2000" dirty="0" smtClean="0"/>
              <a:t>základem je </a:t>
            </a:r>
            <a:r>
              <a:rPr lang="cs-CZ" sz="2000" b="1" dirty="0" smtClean="0"/>
              <a:t>podtlaková úchopná hlavice</a:t>
            </a:r>
            <a:r>
              <a:rPr lang="cs-CZ" sz="2000" dirty="0" smtClean="0"/>
              <a:t>, která vyjímá výlisek z formy a provádí manipulaci a je </a:t>
            </a:r>
            <a:r>
              <a:rPr lang="cs-CZ" sz="2000" b="1" dirty="0" smtClean="0"/>
              <a:t>doplněna frézovací jednotkou</a:t>
            </a:r>
            <a:r>
              <a:rPr lang="cs-CZ" sz="2000" dirty="0" smtClean="0"/>
              <a:t>, jež zajišťuje technologickou operaci odstranění vtoku. </a:t>
            </a:r>
          </a:p>
          <a:p>
            <a:pPr algn="just"/>
            <a:endParaRPr lang="cs-CZ" sz="2000" dirty="0" smtClean="0"/>
          </a:p>
          <a:p>
            <a:pPr algn="just"/>
            <a:r>
              <a:rPr lang="cs-CZ" sz="2000" dirty="0" smtClean="0"/>
              <a:t>Širokou škálu kombinovaných technologických hlavic představují </a:t>
            </a:r>
            <a:r>
              <a:rPr lang="cs-CZ" sz="2000" b="1" dirty="0" smtClean="0"/>
              <a:t>montážní hlavice</a:t>
            </a:r>
            <a:r>
              <a:rPr lang="cs-CZ" sz="2000" dirty="0" smtClean="0"/>
              <a:t>, které často zahrnují jednak </a:t>
            </a:r>
            <a:r>
              <a:rPr lang="cs-CZ" sz="2000" dirty="0" err="1" smtClean="0"/>
              <a:t>úchopnou</a:t>
            </a:r>
            <a:r>
              <a:rPr lang="cs-CZ" sz="2000" dirty="0" smtClean="0"/>
              <a:t> hlavici, jednak nástroj (např. šroubovací jednotku) k realizaci montážní operace.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7439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 smtClean="0"/>
              <a:t>Rozhraní pro připojení efektoru</a:t>
            </a:r>
            <a:endParaRPr lang="cs-CZ" sz="2400" b="1" dirty="0"/>
          </a:p>
        </p:txBody>
      </p:sp>
      <p:sp>
        <p:nvSpPr>
          <p:cNvPr id="22" name="Obdélník 11"/>
          <p:cNvSpPr>
            <a:spLocks noChangeArrowheads="1"/>
          </p:cNvSpPr>
          <p:nvPr/>
        </p:nvSpPr>
        <p:spPr bwMode="auto">
          <a:xfrm>
            <a:off x="539552" y="1124744"/>
            <a:ext cx="81361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/>
              <a:t>Běžně je rozhraní pro připojení efektoru tvořeno přírubou robotu, přičemž efektor zajišťuje tuhé fixování, tj. nepohyblivost uchopeného objektu, popř. nástroje vůči lokálnímu souřadnému systému, který má podle obrázku počátek v ose příruby robotu. </a:t>
            </a:r>
            <a:endParaRPr lang="cs-CZ" sz="2000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564904"/>
            <a:ext cx="4732353" cy="3454142"/>
          </a:xfrm>
          <a:prstGeom prst="rect">
            <a:avLst/>
          </a:prstGeom>
        </p:spPr>
      </p:pic>
      <p:sp>
        <p:nvSpPr>
          <p:cNvPr id="26" name="Obdélník 11"/>
          <p:cNvSpPr>
            <a:spLocks noChangeArrowheads="1"/>
          </p:cNvSpPr>
          <p:nvPr/>
        </p:nvSpPr>
        <p:spPr bwMode="auto">
          <a:xfrm>
            <a:off x="5652120" y="2852936"/>
            <a:ext cx="24482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 smtClean="0"/>
              <a:t>Souřadní systém vztažený na přírubu robotu</a:t>
            </a:r>
            <a:endParaRPr lang="cs-CZ" sz="20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755576" y="6093296"/>
            <a:ext cx="3657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Lokální souřadný systém efektoru</a:t>
            </a:r>
            <a:endParaRPr lang="cs-CZ" sz="2000" dirty="0"/>
          </a:p>
        </p:txBody>
      </p:sp>
      <p:sp>
        <p:nvSpPr>
          <p:cNvPr id="29" name="Obdélník 28"/>
          <p:cNvSpPr/>
          <p:nvPr/>
        </p:nvSpPr>
        <p:spPr>
          <a:xfrm>
            <a:off x="4860032" y="5833130"/>
            <a:ext cx="4144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/>
              <a:t>Zdroj: Skripta Novotný F. a kol: Úvod do automatizace a robotizace ve strojírenství. TUL 2020.</a:t>
            </a:r>
          </a:p>
        </p:txBody>
      </p:sp>
    </p:spTree>
    <p:extLst>
      <p:ext uri="{BB962C8B-B14F-4D97-AF65-F5344CB8AC3E}">
        <p14:creationId xmlns:p14="http://schemas.microsoft.com/office/powerpoint/2010/main" val="351573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30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Kombinované hlavice</a:t>
            </a:r>
            <a:endParaRPr lang="cs-CZ" sz="2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402108" y="5183710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/>
          </a:p>
        </p:txBody>
      </p:sp>
      <p:sp>
        <p:nvSpPr>
          <p:cNvPr id="9" name="TextovéPole 8"/>
          <p:cNvSpPr txBox="1"/>
          <p:nvPr/>
        </p:nvSpPr>
        <p:spPr>
          <a:xfrm>
            <a:off x="3402108" y="5614031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/>
          </a:p>
        </p:txBody>
      </p:sp>
      <p:pic>
        <p:nvPicPr>
          <p:cNvPr id="7" name="Obrázek 3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3384376" cy="4608512"/>
          </a:xfrm>
          <a:prstGeom prst="rect">
            <a:avLst/>
          </a:prstGeom>
        </p:spPr>
      </p:pic>
      <p:pic>
        <p:nvPicPr>
          <p:cNvPr id="11" name="Obrázek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8" y="1124744"/>
            <a:ext cx="3384466" cy="459810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55576" y="5793696"/>
            <a:ext cx="534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Montážní hlavice tzv. </a:t>
            </a:r>
            <a:r>
              <a:rPr lang="cs-CZ" dirty="0" err="1" smtClean="0"/>
              <a:t>frontendů</a:t>
            </a:r>
            <a:r>
              <a:rPr lang="cs-CZ" dirty="0" smtClean="0"/>
              <a:t> ve ŠKODA Auto </a:t>
            </a:r>
            <a:r>
              <a:rPr lang="cs-CZ" dirty="0" err="1" smtClean="0"/>
              <a:t>Kvasiny</a:t>
            </a:r>
            <a:endParaRPr lang="en-GB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228184" y="5793696"/>
            <a:ext cx="182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Zdroj: vlastní foto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59904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31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Kombinované hlavice</a:t>
            </a:r>
            <a:endParaRPr lang="cs-CZ" sz="2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402108" y="5183710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2958" y="5523037"/>
            <a:ext cx="864096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dirty="0"/>
              <a:t>Kombinovaná hlavice pro značení a čtení textu/kódů pomocí integrované kamery</a:t>
            </a:r>
          </a:p>
        </p:txBody>
      </p:sp>
      <p:pic>
        <p:nvPicPr>
          <p:cNvPr id="10" name="Obrázek 9" descr=" Robotic marking termin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45385"/>
            <a:ext cx="5760640" cy="378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bdélník 11"/>
          <p:cNvSpPr>
            <a:spLocks noChangeArrowheads="1"/>
          </p:cNvSpPr>
          <p:nvPr/>
        </p:nvSpPr>
        <p:spPr bwMode="auto">
          <a:xfrm>
            <a:off x="539552" y="1207780"/>
            <a:ext cx="81361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 smtClean="0"/>
              <a:t>Další možností kombinované hlavice je spojení obráběcí hlavice s kontrolní hlavicí.</a:t>
            </a:r>
            <a:endParaRPr lang="cs-CZ" sz="2000" dirty="0"/>
          </a:p>
        </p:txBody>
      </p:sp>
      <p:sp>
        <p:nvSpPr>
          <p:cNvPr id="2" name="Obdélník 1"/>
          <p:cNvSpPr/>
          <p:nvPr/>
        </p:nvSpPr>
        <p:spPr>
          <a:xfrm>
            <a:off x="338699" y="5980805"/>
            <a:ext cx="3222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Zdroj: https</a:t>
            </a:r>
            <a:r>
              <a:rPr lang="cs-CZ" i="1" dirty="0"/>
              <a:t>://pryortechnology.it</a:t>
            </a:r>
          </a:p>
        </p:txBody>
      </p:sp>
    </p:spTree>
    <p:extLst>
      <p:ext uri="{BB962C8B-B14F-4D97-AF65-F5344CB8AC3E}">
        <p14:creationId xmlns:p14="http://schemas.microsoft.com/office/powerpoint/2010/main" val="72806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32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Speciální hlavice</a:t>
            </a:r>
            <a:endParaRPr lang="cs-CZ" sz="2400" b="1" dirty="0"/>
          </a:p>
        </p:txBody>
      </p:sp>
      <p:pic>
        <p:nvPicPr>
          <p:cNvPr id="15" name="Obrázek 14" descr="Výsledek obrázku pro leonardo da vinci robot surgeon instrumen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49996"/>
            <a:ext cx="296234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bdélník 11"/>
          <p:cNvSpPr>
            <a:spLocks noChangeArrowheads="1"/>
          </p:cNvSpPr>
          <p:nvPr/>
        </p:nvSpPr>
        <p:spPr bwMode="auto">
          <a:xfrm>
            <a:off x="539552" y="1207780"/>
            <a:ext cx="81361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 smtClean="0"/>
              <a:t>Svým účelem nelze zařadit do výše uvedených skupin. </a:t>
            </a:r>
          </a:p>
          <a:p>
            <a:endParaRPr lang="cs-CZ" sz="2000" dirty="0" smtClean="0"/>
          </a:p>
          <a:p>
            <a:r>
              <a:rPr lang="cs-CZ" sz="2000" dirty="0" smtClean="0"/>
              <a:t>Řadí se sem např. hlavice pro aplikace v lékařství (chirurgické nástroje, kamery, manipulační členy atd.).</a:t>
            </a:r>
            <a:endParaRPr lang="cs-CZ" sz="2000" dirty="0"/>
          </a:p>
        </p:txBody>
      </p:sp>
      <p:pic>
        <p:nvPicPr>
          <p:cNvPr id="20" name="Obrázek 19" descr="Výsledek obrázku pro leonardo da vinci robot chirurgic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852936"/>
            <a:ext cx="510513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bdélník 20"/>
          <p:cNvSpPr/>
          <p:nvPr/>
        </p:nvSpPr>
        <p:spPr>
          <a:xfrm>
            <a:off x="5373748" y="2490688"/>
            <a:ext cx="3363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Zdroj: https</a:t>
            </a:r>
            <a:r>
              <a:rPr lang="cs-CZ" i="1" dirty="0"/>
              <a:t>://</a:t>
            </a:r>
            <a:r>
              <a:rPr lang="cs-CZ" i="1" dirty="0" smtClean="0"/>
              <a:t>www.intuitive.com</a:t>
            </a:r>
            <a:endParaRPr lang="cs-CZ" i="1" dirty="0"/>
          </a:p>
        </p:txBody>
      </p:sp>
      <p:sp>
        <p:nvSpPr>
          <p:cNvPr id="2" name="Obdélník 1"/>
          <p:cNvSpPr/>
          <p:nvPr/>
        </p:nvSpPr>
        <p:spPr>
          <a:xfrm>
            <a:off x="899592" y="588592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Robot chirurg Da Vinci a koncové efektory pro manipulaci, dělení a snímání </a:t>
            </a:r>
            <a:r>
              <a:rPr lang="cs-CZ" dirty="0" smtClean="0"/>
              <a:t>obrazu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886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33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Speciální hlavice</a:t>
            </a:r>
            <a:endParaRPr lang="cs-CZ" sz="2400" b="1" dirty="0"/>
          </a:p>
        </p:txBody>
      </p:sp>
      <p:sp>
        <p:nvSpPr>
          <p:cNvPr id="18" name="Obdélník 11"/>
          <p:cNvSpPr>
            <a:spLocks noChangeArrowheads="1"/>
          </p:cNvSpPr>
          <p:nvPr/>
        </p:nvSpPr>
        <p:spPr bwMode="auto">
          <a:xfrm>
            <a:off x="539552" y="1196752"/>
            <a:ext cx="81361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 smtClean="0"/>
              <a:t>Úchopná hlavice napodobující lidskou ruku s taktilními prvky.</a:t>
            </a:r>
            <a:endParaRPr lang="cs-CZ" sz="2000" dirty="0"/>
          </a:p>
        </p:txBody>
      </p:sp>
      <p:sp>
        <p:nvSpPr>
          <p:cNvPr id="21" name="Obdélník 20"/>
          <p:cNvSpPr/>
          <p:nvPr/>
        </p:nvSpPr>
        <p:spPr>
          <a:xfrm>
            <a:off x="1053815" y="5196703"/>
            <a:ext cx="2629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Zdroj: https</a:t>
            </a:r>
            <a:r>
              <a:rPr lang="cs-CZ" i="1" dirty="0" smtClean="0"/>
              <a:t>://robotiq.com</a:t>
            </a:r>
            <a:endParaRPr lang="cs-CZ" i="1" dirty="0"/>
          </a:p>
        </p:txBody>
      </p:sp>
      <p:sp>
        <p:nvSpPr>
          <p:cNvPr id="9" name="Obdélník 11"/>
          <p:cNvSpPr>
            <a:spLocks noChangeArrowheads="1"/>
          </p:cNvSpPr>
          <p:nvPr/>
        </p:nvSpPr>
        <p:spPr bwMode="auto">
          <a:xfrm>
            <a:off x="899592" y="5880486"/>
            <a:ext cx="81361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 smtClean="0"/>
              <a:t>Úchopná hlavice napodobující lidskou ruku s taktilními prvky.</a:t>
            </a: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87" y="1726653"/>
            <a:ext cx="2553056" cy="34199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1444"/>
            <a:ext cx="2664296" cy="333037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4990498" y="5196703"/>
            <a:ext cx="237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Zdroj: </a:t>
            </a:r>
            <a:r>
              <a:rPr lang="cs-CZ" i="1" dirty="0"/>
              <a:t>www.syntouch.nl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306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/>
              <a:t>Systém modulární koncepce efektorů</a:t>
            </a:r>
            <a:endParaRPr lang="cs-CZ" sz="2400" b="1" dirty="0"/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4572000" y="1165301"/>
            <a:ext cx="4103688" cy="4063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i="1" dirty="0" smtClean="0"/>
              <a:t>Legenda:</a:t>
            </a:r>
          </a:p>
          <a:p>
            <a:pPr marL="0" indent="0">
              <a:buNone/>
            </a:pPr>
            <a:r>
              <a:rPr lang="cs-CZ" sz="2000" dirty="0" smtClean="0"/>
              <a:t>1    ISO příruba PR		</a:t>
            </a:r>
            <a:endParaRPr lang="cs-CZ" sz="2000" b="1" dirty="0" smtClean="0"/>
          </a:p>
          <a:p>
            <a:pPr marL="0" indent="0">
              <a:buNone/>
            </a:pPr>
            <a:r>
              <a:rPr lang="cs-CZ" sz="2000" dirty="0" smtClean="0"/>
              <a:t>2    rotační jednotka	</a:t>
            </a:r>
            <a:endParaRPr lang="cs-CZ" sz="2000" b="1" dirty="0" smtClean="0"/>
          </a:p>
          <a:p>
            <a:pPr marL="0" indent="0">
              <a:buNone/>
            </a:pPr>
            <a:r>
              <a:rPr lang="cs-CZ" sz="2000" dirty="0" smtClean="0"/>
              <a:t>3    </a:t>
            </a:r>
            <a:r>
              <a:rPr lang="cs-CZ" sz="2000" dirty="0" err="1" smtClean="0"/>
              <a:t>mezipříruba</a:t>
            </a:r>
            <a:r>
              <a:rPr lang="cs-CZ" sz="2000" dirty="0" smtClean="0"/>
              <a:t>	</a:t>
            </a:r>
          </a:p>
          <a:p>
            <a:pPr marL="0" indent="0">
              <a:buNone/>
            </a:pPr>
            <a:r>
              <a:rPr lang="cs-CZ" sz="2000" dirty="0"/>
              <a:t>4 </a:t>
            </a:r>
            <a:r>
              <a:rPr lang="cs-CZ" sz="2000" dirty="0" smtClean="0"/>
              <a:t>   senzor kolize a přetížení</a:t>
            </a:r>
          </a:p>
          <a:p>
            <a:pPr marL="0" indent="0">
              <a:buNone/>
            </a:pPr>
            <a:r>
              <a:rPr lang="cs-CZ" sz="2000" dirty="0"/>
              <a:t>5 </a:t>
            </a:r>
            <a:r>
              <a:rPr lang="cs-CZ" sz="2000" dirty="0" smtClean="0"/>
              <a:t>   </a:t>
            </a:r>
            <a:r>
              <a:rPr lang="cs-CZ" sz="2000" dirty="0" err="1" smtClean="0"/>
              <a:t>mezipříruba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/>
              <a:t>6 </a:t>
            </a:r>
            <a:r>
              <a:rPr lang="cs-CZ" sz="2000" dirty="0" smtClean="0"/>
              <a:t>   </a:t>
            </a:r>
            <a:r>
              <a:rPr lang="cs-CZ" sz="2000" dirty="0"/>
              <a:t>výměnný systém </a:t>
            </a:r>
            <a:r>
              <a:rPr lang="cs-CZ" sz="2000" dirty="0" smtClean="0"/>
              <a:t>- pevná část</a:t>
            </a: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7    výměnný systém - výměnná část</a:t>
            </a:r>
          </a:p>
          <a:p>
            <a:pPr marL="0" indent="0">
              <a:buNone/>
            </a:pPr>
            <a:r>
              <a:rPr lang="cs-CZ" sz="2000" dirty="0" smtClean="0"/>
              <a:t>8    příruba pro chapadlo</a:t>
            </a:r>
          </a:p>
          <a:p>
            <a:pPr marL="0" indent="0">
              <a:buNone/>
            </a:pPr>
            <a:r>
              <a:rPr lang="cs-CZ" sz="2000" dirty="0" smtClean="0"/>
              <a:t>9    kompenzátor polohy</a:t>
            </a:r>
          </a:p>
          <a:p>
            <a:pPr marL="0" indent="0">
              <a:buNone/>
            </a:pPr>
            <a:r>
              <a:rPr lang="cs-CZ" sz="2000" dirty="0" smtClean="0"/>
              <a:t>10  chapadlo 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2782070" cy="548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3037219" y="2534673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+mn-lt"/>
              </a:rPr>
              <a:t>1</a:t>
            </a:r>
            <a:endParaRPr lang="cs-CZ" sz="2000" dirty="0">
              <a:latin typeface="+mn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067298" y="3111351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+mn-lt"/>
              </a:rPr>
              <a:t>2</a:t>
            </a:r>
            <a:endParaRPr lang="cs-CZ" sz="2000" dirty="0">
              <a:latin typeface="+mn-lt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067298" y="3543399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+mn-lt"/>
              </a:rPr>
              <a:t>3</a:t>
            </a:r>
            <a:endParaRPr lang="cs-CZ" sz="2000" dirty="0">
              <a:latin typeface="+mn-lt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059832" y="3863369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+mn-lt"/>
              </a:rPr>
              <a:t>4</a:t>
            </a:r>
            <a:endParaRPr lang="cs-CZ" sz="2000" dirty="0">
              <a:latin typeface="+mn-lt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059832" y="4223409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+mn-lt"/>
              </a:rPr>
              <a:t>5</a:t>
            </a:r>
            <a:endParaRPr lang="cs-CZ" sz="2000" dirty="0">
              <a:latin typeface="+mn-lt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059832" y="4439433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+mn-lt"/>
              </a:rPr>
              <a:t>6</a:t>
            </a:r>
            <a:endParaRPr lang="cs-CZ" sz="2000" dirty="0">
              <a:latin typeface="+mn-lt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059832" y="4799473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+mn-lt"/>
              </a:rPr>
              <a:t>7</a:t>
            </a:r>
            <a:endParaRPr lang="cs-CZ" sz="2000" dirty="0">
              <a:latin typeface="+mn-lt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059832" y="5159513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+mn-lt"/>
              </a:rPr>
              <a:t>8</a:t>
            </a:r>
            <a:endParaRPr lang="cs-CZ" sz="2000" dirty="0">
              <a:latin typeface="+mn-lt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059832" y="5375537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+mn-lt"/>
              </a:rPr>
              <a:t>9</a:t>
            </a:r>
            <a:endParaRPr lang="cs-CZ" sz="2000" dirty="0">
              <a:latin typeface="+mn-lt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037219" y="5724035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+mn-lt"/>
              </a:rPr>
              <a:t>10</a:t>
            </a:r>
            <a:endParaRPr lang="cs-CZ" sz="2000" dirty="0">
              <a:latin typeface="+mn-lt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197367" y="5957418"/>
            <a:ext cx="2006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Zdroj: http://www.schunk.com</a:t>
            </a:r>
            <a:endParaRPr lang="cs-CZ" sz="1400" i="1" dirty="0"/>
          </a:p>
        </p:txBody>
      </p:sp>
      <p:sp>
        <p:nvSpPr>
          <p:cNvPr id="27" name="Obdélník 11"/>
          <p:cNvSpPr>
            <a:spLocks noChangeArrowheads="1"/>
          </p:cNvSpPr>
          <p:nvPr/>
        </p:nvSpPr>
        <p:spPr bwMode="auto">
          <a:xfrm>
            <a:off x="3768411" y="5352953"/>
            <a:ext cx="498005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/>
              <a:t>Skutečné vybavení přídavnými moduly je podřízeno požadavkům dané aplikace. Nejširší stupeň vybavení vyžadují montážní aplikace.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6606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 smtClean="0"/>
              <a:t>Výběr a konstrukce efektorů</a:t>
            </a:r>
            <a:endParaRPr lang="cs-CZ" sz="2400" b="1" dirty="0"/>
          </a:p>
        </p:txBody>
      </p:sp>
      <p:sp>
        <p:nvSpPr>
          <p:cNvPr id="9" name="Obdélník 11"/>
          <p:cNvSpPr>
            <a:spLocks noChangeArrowheads="1"/>
          </p:cNvSpPr>
          <p:nvPr/>
        </p:nvSpPr>
        <p:spPr bwMode="auto">
          <a:xfrm>
            <a:off x="539552" y="1124744"/>
            <a:ext cx="8136136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/>
              <a:t>Výběr efektoru (konstrukce) je důležitá činnost, která přímo ovlivňuje možnosti využití manipulátorů nebo robotů. </a:t>
            </a:r>
          </a:p>
          <a:p>
            <a:endParaRPr lang="cs-CZ" sz="2000" dirty="0" smtClean="0"/>
          </a:p>
          <a:p>
            <a:r>
              <a:rPr lang="cs-CZ" sz="2000" dirty="0" smtClean="0"/>
              <a:t>Základní požadavky:</a:t>
            </a:r>
          </a:p>
          <a:p>
            <a:pPr marL="358775" lvl="0" indent="-358775" algn="just">
              <a:buFont typeface="Arial" pitchFamily="34" charset="0"/>
              <a:buChar char="•"/>
            </a:pPr>
            <a:r>
              <a:rPr lang="cs-CZ" sz="2000" b="1" dirty="0" smtClean="0"/>
              <a:t>Minimální hmotnost </a:t>
            </a:r>
            <a:r>
              <a:rPr lang="cs-CZ" sz="2000" dirty="0" smtClean="0"/>
              <a:t>- spolu s hmotností objektu nebo nástroje podmiňují požadovanou nosnost robotu nebo manipulátoru.</a:t>
            </a:r>
          </a:p>
          <a:p>
            <a:pPr marL="358775" indent="-358775" algn="just">
              <a:buFont typeface="Arial" pitchFamily="34" charset="0"/>
              <a:buChar char="•"/>
            </a:pPr>
            <a:r>
              <a:rPr lang="cs-CZ" sz="2000" b="1" dirty="0" smtClean="0"/>
              <a:t>Rozměry a prostorové uspořádání</a:t>
            </a:r>
            <a:r>
              <a:rPr lang="cs-CZ" sz="2000" dirty="0" smtClean="0"/>
              <a:t> - ovlivňují manipulační možnosti robotu, zejména ve stísněných podmínkách, a mají vliv na silové zatěžování výstupního členu robotu.</a:t>
            </a:r>
          </a:p>
          <a:p>
            <a:pPr marL="358775" indent="-358775" algn="just">
              <a:buFont typeface="Arial" pitchFamily="34" charset="0"/>
              <a:buChar char="•"/>
            </a:pPr>
            <a:r>
              <a:rPr lang="cs-CZ" sz="2000" b="1" dirty="0" smtClean="0"/>
              <a:t>Provozní bezpečnost</a:t>
            </a:r>
            <a:r>
              <a:rPr lang="cs-CZ" sz="2000" dirty="0" smtClean="0"/>
              <a:t> - musí být zajištěna nejen v běžných provozních režimech, ale i v nouzových a havarijních situacích a vždy musí být řešena s ohledem na vyloučení poškození zařízení a bezpečnost osob v okolí robotizovaného technologického pracoviště.</a:t>
            </a:r>
          </a:p>
          <a:p>
            <a:pPr marL="358775" indent="-358775" algn="just">
              <a:buFont typeface="Arial" pitchFamily="34" charset="0"/>
              <a:buChar char="•"/>
            </a:pPr>
            <a:r>
              <a:rPr lang="cs-CZ" sz="2000" b="1" dirty="0" smtClean="0"/>
              <a:t>Provozní spolehlivost </a:t>
            </a:r>
            <a:r>
              <a:rPr lang="cs-CZ" sz="2000" dirty="0" smtClean="0"/>
              <a:t>- bezprostředně ovlivňuje celkovou spolehlivost automatizovaného pracoviště.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9569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/>
              <a:t>Technologické efektory pro průmyslové roboty</a:t>
            </a:r>
            <a:endParaRPr lang="cs-CZ" sz="24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69732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304756" y="3861048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Zdroj: www.sjf.tuke.sk  Transfer </a:t>
            </a:r>
            <a:r>
              <a:rPr lang="cs-CZ" i="1" dirty="0" err="1"/>
              <a:t>inovácií</a:t>
            </a:r>
            <a:r>
              <a:rPr lang="cs-CZ" i="1" dirty="0"/>
              <a:t> 12/2008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5870"/>
            <a:ext cx="5837212" cy="533437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cs-CZ" sz="2000" b="1" dirty="0" smtClean="0"/>
              <a:t>tavné </a:t>
            </a:r>
            <a:r>
              <a:rPr lang="cs-CZ" sz="2000" b="1" dirty="0"/>
              <a:t>elektrické </a:t>
            </a:r>
            <a:r>
              <a:rPr lang="cs-CZ" sz="2000" b="1" dirty="0" smtClean="0"/>
              <a:t>svařování: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- </a:t>
            </a:r>
            <a:r>
              <a:rPr lang="cs-CZ" sz="2000" dirty="0"/>
              <a:t>obloukové </a:t>
            </a:r>
            <a:r>
              <a:rPr lang="cs-CZ" sz="2000" dirty="0" smtClean="0"/>
              <a:t>svařování</a:t>
            </a: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      - </a:t>
            </a:r>
            <a:r>
              <a:rPr lang="cs-CZ" sz="2000" dirty="0"/>
              <a:t>odporové svařování </a:t>
            </a:r>
            <a:r>
              <a:rPr lang="cs-CZ" sz="2000" dirty="0" smtClean="0"/>
              <a:t>bodové</a:t>
            </a:r>
            <a:endParaRPr lang="cs-CZ" sz="2000" dirty="0"/>
          </a:p>
          <a:p>
            <a:pPr marL="457200" indent="-457200">
              <a:buFont typeface="+mj-lt"/>
              <a:buAutoNum type="alphaLcParenR" startAt="2"/>
            </a:pPr>
            <a:r>
              <a:rPr lang="cs-CZ" sz="2000" b="1" dirty="0" smtClean="0"/>
              <a:t>obrábění a dělení </a:t>
            </a:r>
            <a:endParaRPr lang="cs-CZ" sz="2000" dirty="0" smtClean="0"/>
          </a:p>
          <a:p>
            <a:pPr marL="457200" indent="-457200">
              <a:buFont typeface="+mj-lt"/>
              <a:buAutoNum type="alphaLcParenR" startAt="2"/>
            </a:pPr>
            <a:r>
              <a:rPr lang="cs-CZ" sz="2000" b="1" dirty="0" smtClean="0"/>
              <a:t>montážní práce:</a:t>
            </a:r>
          </a:p>
          <a:p>
            <a:pPr marL="0" indent="0">
              <a:buNone/>
            </a:pPr>
            <a:r>
              <a:rPr lang="cs-CZ" sz="2000" dirty="0" smtClean="0"/>
              <a:t>       - prostá montáž (sestavování součástek)</a:t>
            </a: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       - lepením</a:t>
            </a:r>
          </a:p>
          <a:p>
            <a:pPr marL="534988" indent="-534988">
              <a:buNone/>
            </a:pPr>
            <a:r>
              <a:rPr lang="cs-CZ" sz="2000" dirty="0" smtClean="0"/>
              <a:t>       - </a:t>
            </a:r>
            <a:r>
              <a:rPr lang="cs-CZ" sz="2000" dirty="0"/>
              <a:t>spojování obsluhou příslušných automatů (</a:t>
            </a:r>
            <a:r>
              <a:rPr lang="cs-CZ" sz="2000" dirty="0" err="1"/>
              <a:t>hřebíkovače</a:t>
            </a:r>
            <a:r>
              <a:rPr lang="cs-CZ" sz="2000" dirty="0"/>
              <a:t>, </a:t>
            </a:r>
            <a:r>
              <a:rPr lang="cs-CZ" sz="2000" dirty="0" err="1"/>
              <a:t>sponkovače</a:t>
            </a:r>
            <a:r>
              <a:rPr lang="cs-CZ" sz="2000" dirty="0"/>
              <a:t>, …)</a:t>
            </a:r>
          </a:p>
          <a:p>
            <a:pPr marL="457200" indent="-457200">
              <a:buFont typeface="+mj-lt"/>
              <a:buAutoNum type="alphaLcParenR" startAt="4"/>
            </a:pPr>
            <a:r>
              <a:rPr lang="cs-CZ" sz="2000" b="1" dirty="0" smtClean="0"/>
              <a:t>povrchové úpravy </a:t>
            </a:r>
            <a:r>
              <a:rPr lang="cs-CZ" sz="2000" dirty="0" smtClean="0"/>
              <a:t>(stříkání </a:t>
            </a:r>
            <a:r>
              <a:rPr lang="cs-CZ" sz="2000" dirty="0"/>
              <a:t>ochranných a nátěrových </a:t>
            </a:r>
            <a:r>
              <a:rPr lang="cs-CZ" sz="2000" dirty="0" smtClean="0"/>
              <a:t>hmot, …) </a:t>
            </a:r>
          </a:p>
        </p:txBody>
      </p:sp>
    </p:spTree>
    <p:extLst>
      <p:ext uri="{BB962C8B-B14F-4D97-AF65-F5344CB8AC3E}">
        <p14:creationId xmlns:p14="http://schemas.microsoft.com/office/powerpoint/2010/main" val="4871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/>
              <a:t>Technologické efektory pro průmyslové roboty</a:t>
            </a:r>
            <a:endParaRPr lang="cs-CZ" sz="2400" b="1" dirty="0"/>
          </a:p>
        </p:txBody>
      </p:sp>
      <p:sp>
        <p:nvSpPr>
          <p:cNvPr id="9" name="Obdélník 11"/>
          <p:cNvSpPr>
            <a:spLocks noChangeArrowheads="1"/>
          </p:cNvSpPr>
          <p:nvPr/>
        </p:nvSpPr>
        <p:spPr bwMode="auto">
          <a:xfrm>
            <a:off x="539552" y="1124744"/>
            <a:ext cx="8136136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/>
              <a:t>Kromě samotných technologických hlavic je robotizace technologických procesů spojena s řadou periferních zařízení, jako jsou: </a:t>
            </a:r>
          </a:p>
          <a:p>
            <a:pPr marL="358775" indent="-358775" algn="just">
              <a:buFont typeface="Arial" pitchFamily="34" charset="0"/>
              <a:buChar char="•"/>
            </a:pPr>
            <a:r>
              <a:rPr lang="cs-CZ" sz="2000" dirty="0" smtClean="0"/>
              <a:t>výkonové agregáty, </a:t>
            </a:r>
          </a:p>
          <a:p>
            <a:pPr marL="358775" indent="-358775" algn="just">
              <a:buFont typeface="Arial" pitchFamily="34" charset="0"/>
              <a:buChar char="•"/>
            </a:pPr>
            <a:r>
              <a:rPr lang="cs-CZ" sz="2000" dirty="0" smtClean="0"/>
              <a:t>podavače materiálu (např. drátu), </a:t>
            </a:r>
          </a:p>
          <a:p>
            <a:pPr marL="358775" indent="-358775" algn="just">
              <a:buFont typeface="Arial" pitchFamily="34" charset="0"/>
              <a:buChar char="•"/>
            </a:pPr>
            <a:r>
              <a:rPr lang="cs-CZ" sz="2000" dirty="0" smtClean="0"/>
              <a:t>energetické řetězce pro vedení a přívod energií, </a:t>
            </a:r>
          </a:p>
          <a:p>
            <a:pPr marL="358775" indent="-358775" algn="just">
              <a:buFont typeface="Arial" pitchFamily="34" charset="0"/>
              <a:buChar char="•"/>
            </a:pPr>
            <a:r>
              <a:rPr lang="cs-CZ" sz="2000" dirty="0" err="1" smtClean="0"/>
              <a:t>balancéry</a:t>
            </a:r>
            <a:r>
              <a:rPr lang="cs-CZ" sz="2000" dirty="0" smtClean="0"/>
              <a:t> pro kompenzaci polohy energetických řetězců, procesních médií a dat, </a:t>
            </a:r>
          </a:p>
          <a:p>
            <a:pPr marL="358775" indent="-358775" algn="just">
              <a:buFont typeface="Arial" pitchFamily="34" charset="0"/>
              <a:buChar char="•"/>
            </a:pPr>
            <a:r>
              <a:rPr lang="cs-CZ" sz="2000" dirty="0" smtClean="0"/>
              <a:t>polohovací přípravky atd., </a:t>
            </a:r>
          </a:p>
          <a:p>
            <a:pPr algn="just"/>
            <a:r>
              <a:rPr lang="cs-CZ" sz="2000" dirty="0" smtClean="0"/>
              <a:t>které se bezprostředně podílejí na výsledném charakteru a provedení dané technologické operace. 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Důležitým prvkem pak jsou také typy a úroveň použitých </a:t>
            </a:r>
            <a:r>
              <a:rPr lang="cs-CZ" sz="2000" b="1" dirty="0"/>
              <a:t>senzorů</a:t>
            </a:r>
            <a:r>
              <a:rPr lang="cs-CZ" sz="2000" dirty="0"/>
              <a:t>, včetně </a:t>
            </a:r>
            <a:r>
              <a:rPr lang="cs-CZ" sz="2000" b="1" dirty="0"/>
              <a:t>řídicího systému</a:t>
            </a:r>
            <a:r>
              <a:rPr lang="cs-CZ" sz="2000" dirty="0"/>
              <a:t>, </a:t>
            </a:r>
            <a:r>
              <a:rPr lang="cs-CZ" sz="2000" b="1" dirty="0"/>
              <a:t>softwarového vybavení a realizace zpětných vazeb</a:t>
            </a:r>
            <a:r>
              <a:rPr lang="cs-CZ" sz="2000" dirty="0"/>
              <a:t>, které mohou být jak na interní tak externí úrovni a s výhodou je lze kombinovat. </a:t>
            </a:r>
          </a:p>
          <a:p>
            <a:pPr algn="just"/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69562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9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Svařování technologickými efektory PR</a:t>
            </a:r>
            <a:endParaRPr lang="cs-CZ" sz="2400" b="1" dirty="0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395536" y="1215638"/>
            <a:ext cx="7925444" cy="5334371"/>
          </a:xfrm>
        </p:spPr>
        <p:txBody>
          <a:bodyPr>
            <a:normAutofit/>
          </a:bodyPr>
          <a:lstStyle/>
          <a:p>
            <a:pPr algn="just">
              <a:spcAft>
                <a:spcPts val="1200"/>
              </a:spcAft>
            </a:pPr>
            <a:r>
              <a:rPr lang="cs-CZ" sz="2000" dirty="0" smtClean="0"/>
              <a:t>Většinou dodáváno jako </a:t>
            </a:r>
            <a:r>
              <a:rPr lang="cs-CZ" sz="2000" b="1" dirty="0" smtClean="0"/>
              <a:t>svařovací komplety </a:t>
            </a:r>
            <a:r>
              <a:rPr lang="cs-CZ" sz="2000" dirty="0" smtClean="0"/>
              <a:t>- průmyslový robot se svařovací hlavicí a dalšími zařízeními potřebnými pro svařovací operace (podavače </a:t>
            </a:r>
            <a:r>
              <a:rPr lang="cs-CZ" sz="2000" dirty="0"/>
              <a:t>drátu, chladící </a:t>
            </a:r>
            <a:r>
              <a:rPr lang="cs-CZ" sz="2000" dirty="0" smtClean="0"/>
              <a:t>zařízení</a:t>
            </a:r>
            <a:r>
              <a:rPr lang="cs-CZ" sz="2000" dirty="0"/>
              <a:t>, transformátory </a:t>
            </a:r>
            <a:r>
              <a:rPr lang="cs-CZ" sz="2000" dirty="0" err="1" smtClean="0"/>
              <a:t>atp</a:t>
            </a:r>
            <a:r>
              <a:rPr lang="cs-CZ" sz="2000" dirty="0" smtClean="0"/>
              <a:t>).</a:t>
            </a:r>
            <a:endParaRPr lang="cs-CZ" sz="2000" dirty="0"/>
          </a:p>
          <a:p>
            <a:pPr algn="just">
              <a:spcAft>
                <a:spcPts val="1200"/>
              </a:spcAft>
            </a:pPr>
            <a:r>
              <a:rPr lang="cs-CZ" sz="2000" b="1" dirty="0" smtClean="0"/>
              <a:t>Speciální požadavky na pohyb efektoru </a:t>
            </a:r>
            <a:r>
              <a:rPr lang="cs-CZ" sz="2000" dirty="0" smtClean="0"/>
              <a:t>- při </a:t>
            </a:r>
            <a:r>
              <a:rPr lang="cs-CZ" sz="2000" dirty="0"/>
              <a:t>programování </a:t>
            </a:r>
            <a:r>
              <a:rPr lang="cs-CZ" sz="2000" dirty="0" smtClean="0"/>
              <a:t>svařovací </a:t>
            </a:r>
            <a:r>
              <a:rPr lang="cs-CZ" sz="2000" dirty="0"/>
              <a:t>dráhy je </a:t>
            </a:r>
            <a:r>
              <a:rPr lang="cs-CZ" sz="2000" dirty="0" smtClean="0"/>
              <a:t>důležité </a:t>
            </a:r>
            <a:r>
              <a:rPr lang="cs-CZ" sz="2000" dirty="0"/>
              <a:t>dodržet stálou orientaci nástroje </a:t>
            </a:r>
            <a:r>
              <a:rPr lang="cs-CZ" sz="2000" dirty="0" smtClean="0"/>
              <a:t>vůči svařovaným součástem </a:t>
            </a:r>
            <a:r>
              <a:rPr lang="cs-CZ" sz="2000" dirty="0"/>
              <a:t>pod </a:t>
            </a:r>
            <a:r>
              <a:rPr lang="cs-CZ" sz="2000" dirty="0" smtClean="0"/>
              <a:t>předepsaným </a:t>
            </a:r>
            <a:r>
              <a:rPr lang="cs-CZ" sz="2000" dirty="0"/>
              <a:t>úhlem. </a:t>
            </a:r>
          </a:p>
          <a:p>
            <a:r>
              <a:rPr lang="cs-CZ" sz="2000" dirty="0" smtClean="0"/>
              <a:t>Způsoby svařování:</a:t>
            </a:r>
          </a:p>
          <a:p>
            <a:pPr marL="0" indent="0">
              <a:buNone/>
            </a:pPr>
            <a:r>
              <a:rPr lang="cs-CZ" sz="2000" dirty="0" smtClean="0"/>
              <a:t>     - </a:t>
            </a:r>
            <a:r>
              <a:rPr lang="cs-CZ" sz="2000" b="1" dirty="0" smtClean="0"/>
              <a:t>obloukové</a:t>
            </a:r>
            <a:endParaRPr lang="cs-CZ" sz="2000" b="1" dirty="0"/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</a:t>
            </a:r>
            <a:r>
              <a:rPr lang="cs-CZ" sz="2000" dirty="0"/>
              <a:t>- </a:t>
            </a:r>
            <a:r>
              <a:rPr lang="cs-CZ" sz="2000" b="1" dirty="0" smtClean="0"/>
              <a:t>bodové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</a:t>
            </a:r>
            <a:r>
              <a:rPr lang="cs-CZ" sz="2000" dirty="0"/>
              <a:t>- </a:t>
            </a:r>
            <a:r>
              <a:rPr lang="cs-CZ" sz="2000" b="1" dirty="0"/>
              <a:t>švové</a:t>
            </a:r>
          </a:p>
          <a:p>
            <a:pPr marL="0" indent="0">
              <a:buNone/>
            </a:pPr>
            <a:r>
              <a:rPr lang="cs-CZ" sz="2000" dirty="0" smtClean="0"/>
              <a:t>     - </a:t>
            </a:r>
            <a:r>
              <a:rPr lang="cs-CZ" sz="2000" b="1" dirty="0" smtClean="0"/>
              <a:t>plasmové</a:t>
            </a:r>
            <a:endParaRPr lang="cs-CZ" sz="2000" b="1" dirty="0"/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- </a:t>
            </a:r>
            <a:r>
              <a:rPr lang="cs-CZ" sz="2000" b="1" dirty="0"/>
              <a:t>laserové</a:t>
            </a:r>
          </a:p>
        </p:txBody>
      </p:sp>
      <p:pic>
        <p:nvPicPr>
          <p:cNvPr id="13" name="Obrázek 12" descr="Arc welding robots | KUKA A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01008"/>
            <a:ext cx="4267082" cy="239788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bdélník 13"/>
          <p:cNvSpPr/>
          <p:nvPr/>
        </p:nvSpPr>
        <p:spPr>
          <a:xfrm>
            <a:off x="6516216" y="5889598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</a:t>
            </a:r>
            <a:r>
              <a:rPr lang="cs-CZ" i="1" dirty="0"/>
              <a:t>: </a:t>
            </a:r>
            <a:r>
              <a:rPr lang="cs-CZ" i="1" dirty="0" smtClean="0"/>
              <a:t>www.kuka.com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54450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3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/>
              <a:t>Obloukové </a:t>
            </a:r>
            <a:r>
              <a:rPr lang="cs-CZ" altLang="cs-CZ" sz="2400" b="1" dirty="0" smtClean="0"/>
              <a:t>svařování technologickými efektory PR</a:t>
            </a:r>
            <a:endParaRPr lang="cs-CZ" sz="24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9" y="1124744"/>
            <a:ext cx="2190266" cy="28083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052735"/>
            <a:ext cx="2572100" cy="302433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23528" y="4005064"/>
            <a:ext cx="4644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Zdroj: www.rpkovo.cz/roboticke-svarovani</a:t>
            </a:r>
            <a:r>
              <a:rPr lang="cs-CZ" i="1" dirty="0"/>
              <a:t>/</a:t>
            </a:r>
          </a:p>
        </p:txBody>
      </p:sp>
      <p:pic>
        <p:nvPicPr>
          <p:cNvPr id="7" name="Obrázek 6" descr="Automatizované svařování v ochranné atmosféře s produkty společnosti KUKA |  KUKA A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37004"/>
            <a:ext cx="4104536" cy="23088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délník 7"/>
          <p:cNvSpPr/>
          <p:nvPr/>
        </p:nvSpPr>
        <p:spPr>
          <a:xfrm>
            <a:off x="6588224" y="3667672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</a:t>
            </a:r>
            <a:r>
              <a:rPr lang="cs-CZ" i="1" dirty="0"/>
              <a:t>: </a:t>
            </a:r>
            <a:r>
              <a:rPr lang="cs-CZ" i="1" dirty="0" smtClean="0"/>
              <a:t>www.kuka.com</a:t>
            </a:r>
            <a:endParaRPr lang="cs-CZ" i="1" dirty="0"/>
          </a:p>
        </p:txBody>
      </p:sp>
      <p:sp>
        <p:nvSpPr>
          <p:cNvPr id="9" name="Obdélník 8"/>
          <p:cNvSpPr/>
          <p:nvPr/>
        </p:nvSpPr>
        <p:spPr>
          <a:xfrm>
            <a:off x="323528" y="4743728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/>
              <a:t>Obecně je během svařovacího procesu elektrickým obloukem nutné zajistit </a:t>
            </a:r>
            <a:r>
              <a:rPr lang="cs-CZ" b="1" dirty="0"/>
              <a:t>automatickou regulaci nastavené optimální délky oblouku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4523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21576</TotalTime>
  <Words>1790</Words>
  <Application>Microsoft Office PowerPoint</Application>
  <PresentationFormat>Předvádění na obrazovce (4:3)</PresentationFormat>
  <Paragraphs>249</Paragraphs>
  <Slides>33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Robotické obráběcí centrum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TUL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Libor Tůma</dc:creator>
  <cp:lastModifiedBy>Michal</cp:lastModifiedBy>
  <cp:revision>318</cp:revision>
  <dcterms:created xsi:type="dcterms:W3CDTF">2017-11-24T10:29:28Z</dcterms:created>
  <dcterms:modified xsi:type="dcterms:W3CDTF">2024-04-10T10:32:29Z</dcterms:modified>
</cp:coreProperties>
</file>