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76" r:id="rId11"/>
    <p:sldId id="277" r:id="rId12"/>
    <p:sldId id="279" r:id="rId13"/>
    <p:sldId id="278" r:id="rId14"/>
    <p:sldId id="266" r:id="rId15"/>
    <p:sldId id="268" r:id="rId16"/>
    <p:sldId id="269" r:id="rId17"/>
    <p:sldId id="280" r:id="rId18"/>
    <p:sldId id="273" r:id="rId19"/>
    <p:sldId id="274" r:id="rId20"/>
    <p:sldId id="281" r:id="rId21"/>
    <p:sldId id="282" r:id="rId22"/>
    <p:sldId id="271" r:id="rId23"/>
    <p:sldId id="283" r:id="rId24"/>
    <p:sldId id="272" r:id="rId25"/>
    <p:sldId id="275" r:id="rId26"/>
    <p:sldId id="284" r:id="rId27"/>
    <p:sldId id="267" r:id="rId28"/>
    <p:sldId id="285" r:id="rId29"/>
    <p:sldId id="28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t>22.05.2021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pngimg.com/download/8401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nkv.cz/triaz.ph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/>
              <a:t>Ošetřovatelský proces u pacienta s popáleninovým traumatem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77076" y="4869160"/>
            <a:ext cx="6400800" cy="1752600"/>
          </a:xfrm>
        </p:spPr>
        <p:txBody>
          <a:bodyPr/>
          <a:lstStyle/>
          <a:p>
            <a:pPr algn="r"/>
            <a:r>
              <a:rPr lang="cs-CZ" dirty="0"/>
              <a:t>Ing. Pavla Šafránková</a:t>
            </a:r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Neodkladné období = </a:t>
            </a:r>
            <a:r>
              <a:rPr lang="cs-CZ" dirty="0" err="1"/>
              <a:t>emergency</a:t>
            </a:r>
            <a:r>
              <a:rPr lang="cs-CZ" dirty="0"/>
              <a:t> period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Trvá cca 24h – 14 dnů</a:t>
            </a:r>
          </a:p>
          <a:p>
            <a:r>
              <a:rPr lang="cs-CZ" dirty="0"/>
              <a:t>Základem je intenzivní resuscitační léčba – kvalitní </a:t>
            </a:r>
            <a:r>
              <a:rPr lang="cs-CZ" dirty="0" err="1"/>
              <a:t>i.v</a:t>
            </a:r>
            <a:r>
              <a:rPr lang="cs-CZ" dirty="0"/>
              <a:t>. vstupy, PMK, NGS, důsledný monitoring ZŽF → pokud není řešení dostatečné dochází k rozvratu vnitřního prostředí případně ke smrti</a:t>
            </a:r>
          </a:p>
          <a:p>
            <a:r>
              <a:rPr lang="cs-CZ" dirty="0"/>
              <a:t>Zásadní je zajištění dýchacích cest a </a:t>
            </a:r>
            <a:r>
              <a:rPr lang="cs-CZ" dirty="0" err="1"/>
              <a:t>oxygenace</a:t>
            </a:r>
            <a:endParaRPr lang="cs-CZ" dirty="0"/>
          </a:p>
          <a:p>
            <a:r>
              <a:rPr lang="cs-CZ" dirty="0"/>
              <a:t>Důležité – řešení hypovolémie (kapiláry propouštějí nadměrné množství tekutiny – nutná resuscitace tekutinami)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82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Tekutinová resuscitace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Parklandův</a:t>
            </a:r>
            <a:r>
              <a:rPr lang="cs-CZ" dirty="0"/>
              <a:t> vzorec – 4 x hmotnost [kg] x rozsah pop. plochy [% povrchu těla] = krystaloidy na 24hod [ml]</a:t>
            </a:r>
          </a:p>
          <a:p>
            <a:r>
              <a:rPr lang="cs-CZ" dirty="0" err="1"/>
              <a:t>Brokova</a:t>
            </a:r>
            <a:r>
              <a:rPr lang="cs-CZ" dirty="0"/>
              <a:t> modifikovaná formule – 3 x hmotnost [kg] x rozsah pop. plochy [% povrchu těla] = krystaloidy na 24hod [ml]</a:t>
            </a:r>
          </a:p>
          <a:p>
            <a:endParaRPr lang="cs-CZ" dirty="0"/>
          </a:p>
          <a:p>
            <a:r>
              <a:rPr lang="cs-CZ" dirty="0"/>
              <a:t>½ vypočítaného množství se podá v prvních 8 hodinách po úrazu, druhá polovina v následujících 16 </a:t>
            </a:r>
            <a:r>
              <a:rPr lang="cs-CZ" dirty="0" err="1"/>
              <a:t>hodinách;druhý</a:t>
            </a:r>
            <a:r>
              <a:rPr lang="cs-CZ" dirty="0"/>
              <a:t> den zhruba ½ vypočítaného množství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5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Neodkladné období = </a:t>
            </a:r>
            <a:r>
              <a:rPr lang="cs-CZ" dirty="0" err="1"/>
              <a:t>emergency</a:t>
            </a:r>
            <a:r>
              <a:rPr lang="cs-CZ" dirty="0"/>
              <a:t> period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Významným řešením je úleva od bolesti, strachu (</a:t>
            </a:r>
            <a:r>
              <a:rPr lang="cs-CZ" dirty="0" err="1"/>
              <a:t>analgosedace</a:t>
            </a:r>
            <a:r>
              <a:rPr lang="cs-CZ" dirty="0"/>
              <a:t>), eventuálně chladu </a:t>
            </a:r>
          </a:p>
          <a:p>
            <a:r>
              <a:rPr lang="cs-CZ" dirty="0"/>
              <a:t>Prevence TEN – kontinuální podání nízkomolekulárního heparinu</a:t>
            </a:r>
          </a:p>
          <a:p>
            <a:r>
              <a:rPr lang="cs-CZ" dirty="0"/>
              <a:t>Prevence </a:t>
            </a:r>
            <a:r>
              <a:rPr lang="cs-CZ" dirty="0" err="1"/>
              <a:t>Curlingova</a:t>
            </a:r>
            <a:r>
              <a:rPr lang="cs-CZ" dirty="0"/>
              <a:t> stresového vředu – </a:t>
            </a:r>
            <a:r>
              <a:rPr lang="cs-CZ" dirty="0" err="1"/>
              <a:t>anacida</a:t>
            </a:r>
            <a:r>
              <a:rPr lang="cs-CZ" dirty="0"/>
              <a:t>, H2 blokátory, časná enterální výživa</a:t>
            </a:r>
          </a:p>
          <a:p>
            <a:r>
              <a:rPr lang="cs-CZ" dirty="0"/>
              <a:t>Zabezpečení dostatečné výživy – kombinovaná parenterální a enterální výživa od 2. poúrazového dne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61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Neodkladné období = </a:t>
            </a:r>
            <a:r>
              <a:rPr lang="cs-CZ" dirty="0" err="1"/>
              <a:t>emergency</a:t>
            </a:r>
            <a:r>
              <a:rPr lang="cs-CZ" dirty="0"/>
              <a:t> period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Nezbytná je profylaxe tetanu</a:t>
            </a:r>
          </a:p>
          <a:p>
            <a:r>
              <a:rPr lang="cs-CZ" dirty="0"/>
              <a:t>Podání ATB</a:t>
            </a:r>
          </a:p>
          <a:p>
            <a:r>
              <a:rPr lang="cs-CZ" dirty="0"/>
              <a:t>Dodržování přísně aseptických podmínek</a:t>
            </a:r>
          </a:p>
          <a:p>
            <a:r>
              <a:rPr lang="cs-CZ" dirty="0"/>
              <a:t>Dodržování zásad bariérové ošetřovatelské péče</a:t>
            </a:r>
          </a:p>
          <a:p>
            <a:endParaRPr lang="cs-CZ" dirty="0"/>
          </a:p>
          <a:p>
            <a:r>
              <a:rPr lang="cs-CZ" dirty="0"/>
              <a:t>Období obvykle končí začátkem diuretické fáze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75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cs-CZ" dirty="0"/>
              <a:t>Akutní období = </a:t>
            </a:r>
            <a:r>
              <a:rPr lang="cs-CZ" dirty="0" err="1"/>
              <a:t>acute</a:t>
            </a:r>
            <a:r>
              <a:rPr lang="cs-CZ" dirty="0"/>
              <a:t> period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/>
          </a:bodyPr>
          <a:lstStyle/>
          <a:p>
            <a:r>
              <a:rPr lang="cs-CZ" dirty="0"/>
              <a:t>Začíná začátkem diuretické (</a:t>
            </a:r>
            <a:r>
              <a:rPr lang="cs-CZ" dirty="0" err="1"/>
              <a:t>polyuretické</a:t>
            </a:r>
            <a:r>
              <a:rPr lang="cs-CZ" dirty="0"/>
              <a:t>) fáze</a:t>
            </a:r>
          </a:p>
          <a:p>
            <a:r>
              <a:rPr lang="cs-CZ" dirty="0"/>
              <a:t>Může trvat řadu týdnů i měsíců</a:t>
            </a:r>
          </a:p>
          <a:p>
            <a:r>
              <a:rPr lang="cs-CZ" dirty="0"/>
              <a:t>Stěžejní je péče o popálené plochy – řada chirurgických intervencí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53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cs-CZ" dirty="0"/>
              <a:t>Akutní období – volba ošetření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Péče o plochy s částečnou ztrátou kůže – spontánní epitelizace – cílem je zabránit vzniku infekce</a:t>
            </a:r>
          </a:p>
          <a:p>
            <a:r>
              <a:rPr lang="cs-CZ" dirty="0"/>
              <a:t>Péče o plochy s úplnou ztrátou kůže – pod nekrotickými ložisky je zachována celulární a kapilární aktivita – nutné chirurgické řešení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85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dirty="0"/>
              <a:t>Akutní období = </a:t>
            </a:r>
            <a:r>
              <a:rPr lang="cs-CZ" dirty="0" err="1"/>
              <a:t>acute</a:t>
            </a:r>
            <a:r>
              <a:rPr lang="cs-CZ" dirty="0"/>
              <a:t> period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Popálené plochy jsou od vzniku osídlovány mikroorganismy → nutná důkladná toaleta poraněných ploch (roztoky saponátů) → oholení (ideálně 10 cm od okrajů rány) → dezinfekce </a:t>
            </a:r>
            <a:r>
              <a:rPr lang="cs-CZ" dirty="0" err="1"/>
              <a:t>Betadine</a:t>
            </a:r>
            <a:r>
              <a:rPr lang="cs-CZ" dirty="0"/>
              <a:t> mýdlem nebo ředěným </a:t>
            </a:r>
            <a:r>
              <a:rPr lang="cs-CZ" dirty="0" err="1"/>
              <a:t>Betadine</a:t>
            </a:r>
            <a:r>
              <a:rPr lang="cs-CZ" dirty="0"/>
              <a:t> roztokem a oplach borovou vodou nebo FR</a:t>
            </a:r>
          </a:p>
          <a:p>
            <a:r>
              <a:rPr lang="cs-CZ" dirty="0"/>
              <a:t>Ošetření za přísně aseptických podmínek – vzhledem k bolestivosti v </a:t>
            </a:r>
            <a:r>
              <a:rPr lang="cs-CZ" dirty="0" err="1"/>
              <a:t>analgosedaci</a:t>
            </a:r>
            <a:r>
              <a:rPr lang="cs-CZ" dirty="0"/>
              <a:t> nebo CA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25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Akutní období = </a:t>
            </a:r>
            <a:r>
              <a:rPr lang="cs-CZ" dirty="0" err="1"/>
              <a:t>acute</a:t>
            </a:r>
            <a:r>
              <a:rPr lang="cs-CZ" dirty="0"/>
              <a:t> period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Puchýře do 6 cm v průměru může být propíchnut – kryt puchýře ponechán jako biologický kryt</a:t>
            </a:r>
          </a:p>
          <a:p>
            <a:r>
              <a:rPr lang="cs-CZ" dirty="0"/>
              <a:t>Akutní období je ukončeno, když jsou rány zcela zhojeny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66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Období rehabilitační a rekonstrukční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Rehabilitace</a:t>
            </a:r>
          </a:p>
          <a:p>
            <a:r>
              <a:rPr lang="cs-CZ" dirty="0"/>
              <a:t>Důkladná hygiena kůže</a:t>
            </a:r>
          </a:p>
          <a:p>
            <a:r>
              <a:rPr lang="cs-CZ" dirty="0"/>
              <a:t>Promašťování kůže</a:t>
            </a:r>
          </a:p>
          <a:p>
            <a:r>
              <a:rPr lang="cs-CZ" dirty="0"/>
              <a:t>Dlahování</a:t>
            </a:r>
          </a:p>
          <a:p>
            <a:r>
              <a:rPr lang="cs-CZ" dirty="0"/>
              <a:t>Elastické kompresivní prádlo</a:t>
            </a:r>
          </a:p>
          <a:p>
            <a:r>
              <a:rPr lang="cs-CZ" dirty="0" err="1"/>
              <a:t>Biostimulační</a:t>
            </a:r>
            <a:r>
              <a:rPr lang="cs-CZ" dirty="0"/>
              <a:t> laser</a:t>
            </a:r>
          </a:p>
          <a:p>
            <a:r>
              <a:rPr lang="cs-CZ" dirty="0"/>
              <a:t>V případě nedůsledné rehabilitace – komplikace – kontraktury, obtížný </a:t>
            </a:r>
            <a:r>
              <a:rPr lang="cs-CZ" dirty="0" err="1"/>
              <a:t>weaning</a:t>
            </a:r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79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Období rehabilitační a rekonstrukční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Sekundární rekonstrukční operace</a:t>
            </a:r>
          </a:p>
          <a:p>
            <a:r>
              <a:rPr lang="cs-CZ" dirty="0"/>
              <a:t>Laloky</a:t>
            </a:r>
          </a:p>
          <a:p>
            <a:r>
              <a:rPr lang="cs-CZ" dirty="0"/>
              <a:t>Místní posuny</a:t>
            </a:r>
          </a:p>
          <a:p>
            <a:r>
              <a:rPr lang="cs-CZ" dirty="0"/>
              <a:t>Z plastiky</a:t>
            </a:r>
          </a:p>
          <a:p>
            <a:r>
              <a:rPr lang="cs-CZ" dirty="0"/>
              <a:t>Excize jizvy</a:t>
            </a:r>
          </a:p>
          <a:p>
            <a:r>
              <a:rPr lang="cs-CZ" dirty="0"/>
              <a:t>Autotransplantace</a:t>
            </a:r>
          </a:p>
          <a:p>
            <a:r>
              <a:rPr lang="cs-CZ" dirty="0"/>
              <a:t>Tkáňové expanze</a:t>
            </a:r>
          </a:p>
          <a:p>
            <a:r>
              <a:rPr lang="cs-CZ" dirty="0"/>
              <a:t>Kožní štěpy v plné tloušťce</a:t>
            </a:r>
          </a:p>
          <a:p>
            <a:r>
              <a:rPr lang="cs-CZ" dirty="0"/>
              <a:t>Volné laloky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49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Popáleninové trauma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poranění způsobená účinkem vysokých či nízkých teplot na lidský organismus</a:t>
            </a:r>
          </a:p>
          <a:p>
            <a:pPr marL="0" indent="0">
              <a:buNone/>
            </a:pPr>
            <a:endParaRPr lang="cs-CZ" sz="700" dirty="0"/>
          </a:p>
          <a:p>
            <a:r>
              <a:rPr lang="cs-CZ" dirty="0"/>
              <a:t>termické poranění způsobené účinkem vysokých teplot, společně s úpalem, úžehem, poraněním elektrickým proudem a poraněním zářivou energií</a:t>
            </a:r>
          </a:p>
          <a:p>
            <a:pPr marL="0" indent="0">
              <a:buNone/>
            </a:pPr>
            <a:endParaRPr lang="cs-CZ" sz="800" dirty="0"/>
          </a:p>
          <a:p>
            <a:r>
              <a:rPr lang="cs-CZ" dirty="0"/>
              <a:t>s rostoucím rozsahem popálených ploch se zvyšuje i celkový účinek popáleninového traumatu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Chirurgická léčba popáleninového traumatu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Zásadní role – již v neodkladném období zhodnocení rozsahu chirurgem</a:t>
            </a:r>
          </a:p>
          <a:p>
            <a:r>
              <a:rPr lang="cs-CZ" dirty="0"/>
              <a:t>Důsledné očištění → dezinfekce → sterilní krytí</a:t>
            </a:r>
          </a:p>
          <a:p>
            <a:r>
              <a:rPr lang="cs-CZ" dirty="0"/>
              <a:t>Na popáleniny v oblasti obličeje, periferie končetin a genitálu → chladné obklady s FR nebo RR o T 4-8°C</a:t>
            </a:r>
          </a:p>
          <a:p>
            <a:r>
              <a:rPr lang="cs-CZ" dirty="0"/>
              <a:t>Po primárním ošetření → volba – konzervativní x chirurgická terapie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63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30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Chirurgická léčba popáleninového traumatu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dirty="0"/>
              <a:t>U některých popálenin </a:t>
            </a:r>
            <a:r>
              <a:rPr lang="cs-CZ" dirty="0" err="1"/>
              <a:t>IIb</a:t>
            </a:r>
            <a:r>
              <a:rPr lang="cs-CZ" dirty="0"/>
              <a:t>. Stupně, III. a IV. stupně → jediná možnost – chirurgické řešení → </a:t>
            </a:r>
            <a:r>
              <a:rPr lang="cs-CZ" dirty="0" err="1"/>
              <a:t>nekrektomie</a:t>
            </a:r>
            <a:r>
              <a:rPr lang="cs-CZ" dirty="0"/>
              <a:t> (nekróza brání procesu hojení a je tedy nutné ji odstranit)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75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Nekrektomie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Většinou cca týden od úrazu</a:t>
            </a:r>
          </a:p>
          <a:p>
            <a:r>
              <a:rPr lang="cs-CZ" dirty="0"/>
              <a:t>Vysoká bolestivost</a:t>
            </a:r>
          </a:p>
          <a:p>
            <a:r>
              <a:rPr lang="cs-CZ" dirty="0"/>
              <a:t>Provádí se na etapy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Druhy: 1. Ostrá – tangenciální x </a:t>
            </a:r>
            <a:r>
              <a:rPr lang="cs-CZ" dirty="0" err="1"/>
              <a:t>fasciální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   2. Chemická</a:t>
            </a:r>
          </a:p>
          <a:p>
            <a:pPr marL="0" indent="0">
              <a:buNone/>
            </a:pPr>
            <a:r>
              <a:rPr lang="cs-CZ" dirty="0"/>
              <a:t>	   3. Enzymatická </a:t>
            </a:r>
            <a:r>
              <a:rPr lang="cs-CZ" dirty="0" err="1"/>
              <a:t>nekrolýza</a:t>
            </a:r>
            <a:r>
              <a:rPr lang="cs-CZ" dirty="0"/>
              <a:t>		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05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Nekrektomie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Tangenciální - postupné seřezávání nekrotické tkáně po vrstvách až do dosažení vitální tkáně. Zachová se zbylá zdravá tkáň a tělesné kontury tak podléhají minimálnímu narušení</a:t>
            </a:r>
          </a:p>
          <a:p>
            <a:r>
              <a:rPr lang="cs-CZ" dirty="0" err="1"/>
              <a:t>Fasciální</a:t>
            </a:r>
            <a:r>
              <a:rPr lang="cs-CZ" dirty="0"/>
              <a:t> - úplné odstranění poškozené tkáně včetně podkoží, tuku až k fascii, známé také jako ,,en bloc“; indikací jsou hluboké popáleniny, kdy je kůže postižena v celé své tloušťce</a:t>
            </a:r>
          </a:p>
          <a:p>
            <a:r>
              <a:rPr lang="cs-CZ" dirty="0"/>
              <a:t>Chemická - na nekrotické ložisko je aplikován 40% roztok kyseliny benzoové, která působí po dobu 48 hodin. Za tuto dobu dojde k odloučení pouze odumřelých tkání za minimálních krevních ztrát; místo je většinou ihned připraveno k autotransplantaci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92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Krytí </a:t>
            </a:r>
            <a:r>
              <a:rPr lang="cs-CZ" dirty="0" err="1"/>
              <a:t>nekrektomované</a:t>
            </a:r>
            <a:r>
              <a:rPr lang="cs-CZ" dirty="0"/>
              <a:t> plochy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Kryty: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Dočasné - syntetické, </a:t>
            </a:r>
            <a:r>
              <a:rPr lang="cs-CZ" dirty="0" err="1"/>
              <a:t>polosyntetické</a:t>
            </a:r>
            <a:r>
              <a:rPr lang="cs-CZ" dirty="0"/>
              <a:t>, biologické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Trvalé - kožní štěpy autologního původu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Kryty: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Syntetické (COM, </a:t>
            </a:r>
            <a:r>
              <a:rPr lang="cs-CZ" dirty="0" err="1"/>
              <a:t>hydrogely</a:t>
            </a:r>
            <a:r>
              <a:rPr lang="cs-CZ" dirty="0"/>
              <a:t>, algináty, </a:t>
            </a:r>
            <a:r>
              <a:rPr lang="cs-CZ" dirty="0" err="1"/>
              <a:t>mepitel</a:t>
            </a:r>
            <a:r>
              <a:rPr lang="cs-CZ" dirty="0"/>
              <a:t>...)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Biosyntetické (</a:t>
            </a:r>
            <a:r>
              <a:rPr lang="cs-CZ" dirty="0" err="1"/>
              <a:t>Biobrane</a:t>
            </a:r>
            <a:r>
              <a:rPr lang="cs-CZ" dirty="0"/>
              <a:t>®)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Biologické (allogenní, xenogenní, autogenní)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19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 u popálenin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Omezené možnosti monitorace</a:t>
            </a:r>
          </a:p>
          <a:p>
            <a:r>
              <a:rPr lang="cs-CZ" dirty="0" err="1"/>
              <a:t>Peroperační</a:t>
            </a:r>
            <a:r>
              <a:rPr lang="cs-CZ" dirty="0"/>
              <a:t> změny polohy</a:t>
            </a:r>
          </a:p>
          <a:p>
            <a:r>
              <a:rPr lang="cs-CZ" dirty="0"/>
              <a:t>Velké krevní ztráty</a:t>
            </a:r>
          </a:p>
          <a:p>
            <a:r>
              <a:rPr lang="cs-CZ" dirty="0"/>
              <a:t>Velké tepelné ztráty</a:t>
            </a:r>
          </a:p>
          <a:p>
            <a:r>
              <a:rPr lang="cs-CZ" dirty="0"/>
              <a:t>Primární ošetření – akutní výkon se všemi důsledky</a:t>
            </a:r>
          </a:p>
          <a:p>
            <a:r>
              <a:rPr lang="cs-CZ" dirty="0"/>
              <a:t>Převaz – výkon plánovaný, ale neodkladný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05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Komlikace</a:t>
            </a:r>
            <a:r>
              <a:rPr lang="cs-CZ" dirty="0"/>
              <a:t> popáleninového traumatu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Čásné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respirační - otravy oxidem uhelnatým, inhalační trauma, cirkulární popáleniny v oblasti krku - otok, který utlačuje vnitřní struktury → uvolňující nářezy = </a:t>
            </a:r>
            <a:r>
              <a:rPr lang="cs-CZ" dirty="0" err="1"/>
              <a:t>escharotomie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oběhové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komplikace gastrointestinálního traktu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Escharotomie</a:t>
            </a:r>
            <a:r>
              <a:rPr lang="cs-CZ" dirty="0"/>
              <a:t> 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07868E71-311D-4910-83BD-6BBA5A6FFB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96" y="1600200"/>
            <a:ext cx="6038407" cy="4525963"/>
          </a:xfrm>
        </p:spPr>
      </p:pic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86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Komplikace popáleninového traumatu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Následné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Infekční komplikace - bronchopneumonie, endokarditidy, celkové infekce až sepse a diseminovaná intravaskulární </a:t>
            </a:r>
            <a:r>
              <a:rPr lang="cs-CZ" dirty="0" err="1"/>
              <a:t>koagulopatie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Orgánové selhání – převážně ledviny, syndrom multiorgánové dysfunkce (MODS)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07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BED4FC9-FD48-4B9B-867D-74114FD75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933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Děkuji Vám za pozornost.</a:t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842C8EC-7B50-4719-8208-753674F237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652120" y="2996952"/>
            <a:ext cx="2446691" cy="315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Klasifikace popáleninového traumatu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probíhá v rámci PNP</a:t>
            </a:r>
          </a:p>
          <a:p>
            <a:r>
              <a:rPr lang="cs-CZ" dirty="0"/>
              <a:t>prognóza za závisí na kvalitě poskytnuté první pomoci a dostatečně rychlém a šetrném transportu na specializované pracoviště</a:t>
            </a:r>
          </a:p>
          <a:p>
            <a:r>
              <a:rPr lang="cs-CZ" dirty="0"/>
              <a:t>Závažnost ovlivňuje také mechanismus úrazu, rozsah, lokalizace a hloubka poranění, věk pacienta i jeho celkový stav před vznikem popálenin</a:t>
            </a:r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7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Rozsah a lokalizace popáleninového traumatu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804B8DC-95D3-4638-B8F5-D615F7BE6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680"/>
            <a:ext cx="9144000" cy="516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3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popálenin podle hloubky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Popáleniny I. stupně</a:t>
            </a:r>
            <a:r>
              <a:rPr lang="cs-CZ" dirty="0"/>
              <a:t>- zarudnutí (erytém), značná bolestivost, změny na kůži jsou reverzibilní, zhojení spontánně během několika dnů bez následků</a:t>
            </a:r>
          </a:p>
          <a:p>
            <a:r>
              <a:rPr lang="cs-CZ" b="1" dirty="0"/>
              <a:t>Popáleniny II. stupně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IIa</a:t>
            </a:r>
            <a:r>
              <a:rPr lang="cs-CZ" dirty="0"/>
              <a:t>– povrchní vrstvy – erytém + </a:t>
            </a:r>
            <a:r>
              <a:rPr lang="cs-CZ" dirty="0" err="1"/>
              <a:t>bully</a:t>
            </a:r>
            <a:r>
              <a:rPr lang="cs-CZ" dirty="0"/>
              <a:t> (puchýře)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IIb</a:t>
            </a:r>
            <a:r>
              <a:rPr lang="cs-CZ" dirty="0"/>
              <a:t>– hlubší vrstvy – bolest ustává, hojení epitelizací ze zbytků vlasových </a:t>
            </a:r>
            <a:r>
              <a:rPr lang="cs-CZ" dirty="0" err="1"/>
              <a:t>foliklů</a:t>
            </a:r>
            <a:r>
              <a:rPr lang="cs-CZ" dirty="0"/>
              <a:t> a mazových žlázek, zdlouhavé hojení – několik týdnů, někdy nutná chirurgická intervence, hypertrofické jizvy</a:t>
            </a:r>
          </a:p>
          <a:p>
            <a:r>
              <a:rPr lang="cs-CZ" b="1" dirty="0"/>
              <a:t>Popáleniny III. stupně </a:t>
            </a:r>
            <a:r>
              <a:rPr lang="cs-CZ" dirty="0"/>
              <a:t>- postižení kůže v celé tloušťce – bez bolesti, nekróza, chirurgické léčení </a:t>
            </a:r>
            <a:r>
              <a:rPr lang="cs-CZ" dirty="0" err="1"/>
              <a:t>nekrektomií</a:t>
            </a:r>
            <a:r>
              <a:rPr lang="cs-CZ" dirty="0"/>
              <a:t> a autotransplantací kožním štěpem</a:t>
            </a:r>
          </a:p>
          <a:p>
            <a:r>
              <a:rPr lang="cs-CZ" b="1" dirty="0"/>
              <a:t>Popáleniny IV. stupně </a:t>
            </a:r>
            <a:r>
              <a:rPr lang="cs-CZ" dirty="0"/>
              <a:t>- postižena kůže a hlubší struktury (fascie, šlachy, svaly...kost), zuhelnatění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24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6318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Rozsah těžkého popálení v závislosti na věku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dirty="0"/>
              <a:t>děti do 2 let ..................	5% povrchu těla</a:t>
            </a:r>
          </a:p>
          <a:p>
            <a:r>
              <a:rPr lang="cs-CZ" dirty="0"/>
              <a:t>děti 3 -10 let .................	10% povrchu těla</a:t>
            </a:r>
          </a:p>
          <a:p>
            <a:r>
              <a:rPr lang="cs-CZ" dirty="0"/>
              <a:t>děti 11-15 let ................	15% povrchu těla</a:t>
            </a:r>
          </a:p>
          <a:p>
            <a:r>
              <a:rPr lang="cs-CZ" dirty="0"/>
              <a:t>dospělí ..........................	20% povrchu těla</a:t>
            </a:r>
          </a:p>
          <a:p>
            <a:r>
              <a:rPr lang="cs-CZ" dirty="0"/>
              <a:t>senioři nad 70 let ..........	10% povrchu těla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1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Popáleninová centra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FN Královské Vinohrady</a:t>
            </a:r>
          </a:p>
          <a:p>
            <a:r>
              <a:rPr lang="cs-CZ" dirty="0"/>
              <a:t>FN Brno</a:t>
            </a:r>
          </a:p>
          <a:p>
            <a:r>
              <a:rPr lang="cs-CZ" dirty="0"/>
              <a:t>FN Ostrava</a:t>
            </a:r>
          </a:p>
          <a:p>
            <a:endParaRPr lang="cs-CZ" dirty="0"/>
          </a:p>
          <a:p>
            <a:r>
              <a:rPr lang="cs-CZ" dirty="0"/>
              <a:t>Indikace k transportu pacienta do popáleninového centra</a:t>
            </a:r>
          </a:p>
          <a:p>
            <a:pPr marL="0" indent="0">
              <a:buNone/>
            </a:pPr>
            <a:r>
              <a:rPr lang="cs-CZ" dirty="0">
                <a:hlinkClick r:id="rId3" tooltip="https://www.fnkv.cz/triaz.php"/>
              </a:rPr>
              <a:t>https://www.fnkv.cz/triaz.php</a:t>
            </a:r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2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principy léčby rozsáhlých popálenin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individualizovaná resuscitace</a:t>
            </a:r>
          </a:p>
          <a:p>
            <a:r>
              <a:rPr lang="cs-CZ" dirty="0"/>
              <a:t>zábrana infekce popálených ploch</a:t>
            </a:r>
          </a:p>
          <a:p>
            <a:r>
              <a:rPr lang="cs-CZ" dirty="0"/>
              <a:t>časná </a:t>
            </a:r>
            <a:r>
              <a:rPr lang="cs-CZ" dirty="0" err="1"/>
              <a:t>nekrektomie</a:t>
            </a:r>
            <a:r>
              <a:rPr lang="cs-CZ" dirty="0"/>
              <a:t> hlubokých popálenin a okamžité krytí </a:t>
            </a:r>
            <a:r>
              <a:rPr lang="cs-CZ" dirty="0" err="1"/>
              <a:t>nekrektomovaných</a:t>
            </a:r>
            <a:r>
              <a:rPr lang="cs-CZ" dirty="0"/>
              <a:t> ploch biologickými kryty</a:t>
            </a:r>
          </a:p>
          <a:p>
            <a:r>
              <a:rPr lang="cs-CZ" dirty="0"/>
              <a:t>kontinuální intenzivní rehabilitace</a:t>
            </a:r>
          </a:p>
          <a:p>
            <a:r>
              <a:rPr lang="cs-CZ" dirty="0"/>
              <a:t>antibiotická terapie</a:t>
            </a:r>
          </a:p>
          <a:p>
            <a:r>
              <a:rPr lang="cs-CZ" dirty="0"/>
              <a:t>psychosociální podpora</a:t>
            </a:r>
          </a:p>
          <a:p>
            <a:r>
              <a:rPr lang="cs-CZ" dirty="0"/>
              <a:t>rekonstrukční výkony v návaznosti</a:t>
            </a: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9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Popáleninová nemoc a její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Neodkladné období – popáleninový šok, resuscitace</a:t>
            </a:r>
          </a:p>
          <a:p>
            <a:r>
              <a:rPr lang="cs-CZ" dirty="0"/>
              <a:t>Akutní nemoc z popálení – nejvyšší frekvence chirurgických intervencí (podpora spontánní epitelizace, </a:t>
            </a:r>
            <a:r>
              <a:rPr lang="cs-CZ" dirty="0" err="1"/>
              <a:t>nekrektomie</a:t>
            </a:r>
            <a:r>
              <a:rPr lang="cs-CZ" dirty="0"/>
              <a:t>, autotransplantace)</a:t>
            </a:r>
          </a:p>
          <a:p>
            <a:r>
              <a:rPr lang="cs-CZ" dirty="0"/>
              <a:t>Období rehabilitační a rekonstrukční – rehabilitace, sekundární plasticko-chirurgické operace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PREZENTACE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883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1295</Words>
  <Application>Microsoft Office PowerPoint</Application>
  <PresentationFormat>Předvádění na obrazovce (4:3)</PresentationFormat>
  <Paragraphs>175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Myriad Pro</vt:lpstr>
      <vt:lpstr>Wingdings</vt:lpstr>
      <vt:lpstr>Motiv systému Office</vt:lpstr>
      <vt:lpstr>Ošetřovatelský proces u pacienta s popáleninovým traumatem</vt:lpstr>
      <vt:lpstr>Popáleninové trauma</vt:lpstr>
      <vt:lpstr>Klasifikace popáleninového traumatu</vt:lpstr>
      <vt:lpstr>Rozsah a lokalizace popáleninového traumatu</vt:lpstr>
      <vt:lpstr>Dělení popálenin podle hloubky</vt:lpstr>
      <vt:lpstr>Rozsah těžkého popálení v závislosti na věku</vt:lpstr>
      <vt:lpstr>Popáleninová centra v ČR</vt:lpstr>
      <vt:lpstr>Základní principy léčby rozsáhlých popálenin</vt:lpstr>
      <vt:lpstr>Popáleninová nemoc a její průběh</vt:lpstr>
      <vt:lpstr>Neodkladné období = emergency period</vt:lpstr>
      <vt:lpstr>Tekutinová resuscitace</vt:lpstr>
      <vt:lpstr>Neodkladné období = emergency period</vt:lpstr>
      <vt:lpstr>Neodkladné období = emergency period</vt:lpstr>
      <vt:lpstr>Akutní období = acute period</vt:lpstr>
      <vt:lpstr>Akutní období – volba ošetření</vt:lpstr>
      <vt:lpstr>Akutní období = acute period</vt:lpstr>
      <vt:lpstr>Akutní období = acute period</vt:lpstr>
      <vt:lpstr>Období rehabilitační a rekonstrukční</vt:lpstr>
      <vt:lpstr>Období rehabilitační a rekonstrukční</vt:lpstr>
      <vt:lpstr>Chirurgická léčba popáleninového traumatu</vt:lpstr>
      <vt:lpstr>Chirurgická léčba popáleninového traumatu</vt:lpstr>
      <vt:lpstr>Nekrektomie</vt:lpstr>
      <vt:lpstr>Nekrektomie</vt:lpstr>
      <vt:lpstr>Krytí nekrektomované plochy</vt:lpstr>
      <vt:lpstr>CA u popálenin</vt:lpstr>
      <vt:lpstr>Komlikace popáleninového traumatu</vt:lpstr>
      <vt:lpstr>Escharotomie </vt:lpstr>
      <vt:lpstr>Komplikace popáleninového traumatu</vt:lpstr>
      <vt:lpstr>Děkuji Vám za pozornost.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Jana Sehnalová</cp:lastModifiedBy>
  <cp:revision>37</cp:revision>
  <dcterms:created xsi:type="dcterms:W3CDTF">2016-06-21T07:27:36Z</dcterms:created>
  <dcterms:modified xsi:type="dcterms:W3CDTF">2021-05-22T20:49:23Z</dcterms:modified>
</cp:coreProperties>
</file>