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ml-class\lectures-slides\assets\portla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x"/>
            <c:size val="8"/>
            <c:spPr>
              <a:noFill/>
              <a:ln w="12700">
                <a:solidFill>
                  <a:srgbClr val="C00000"/>
                </a:solidFill>
              </a:ln>
            </c:spPr>
          </c:marker>
          <c:xVal>
            <c:numRef>
              <c:f>portland!$A$1:$A$48</c:f>
              <c:numCache>
                <c:formatCode>General</c:formatCode>
                <c:ptCount val="48"/>
                <c:pt idx="0">
                  <c:v>2104</c:v>
                </c:pt>
                <c:pt idx="1">
                  <c:v>1600</c:v>
                </c:pt>
                <c:pt idx="2">
                  <c:v>2400</c:v>
                </c:pt>
                <c:pt idx="3">
                  <c:v>1416</c:v>
                </c:pt>
                <c:pt idx="4">
                  <c:v>3000</c:v>
                </c:pt>
                <c:pt idx="5">
                  <c:v>1985</c:v>
                </c:pt>
                <c:pt idx="6">
                  <c:v>1534</c:v>
                </c:pt>
                <c:pt idx="7">
                  <c:v>1427</c:v>
                </c:pt>
                <c:pt idx="8">
                  <c:v>1380</c:v>
                </c:pt>
                <c:pt idx="9">
                  <c:v>1494</c:v>
                </c:pt>
                <c:pt idx="10">
                  <c:v>1940</c:v>
                </c:pt>
                <c:pt idx="11">
                  <c:v>2000</c:v>
                </c:pt>
                <c:pt idx="12">
                  <c:v>1890</c:v>
                </c:pt>
                <c:pt idx="13">
                  <c:v>4478</c:v>
                </c:pt>
                <c:pt idx="14">
                  <c:v>1268</c:v>
                </c:pt>
                <c:pt idx="15">
                  <c:v>2300</c:v>
                </c:pt>
                <c:pt idx="16">
                  <c:v>1320</c:v>
                </c:pt>
                <c:pt idx="17">
                  <c:v>1236</c:v>
                </c:pt>
                <c:pt idx="18">
                  <c:v>2609</c:v>
                </c:pt>
                <c:pt idx="19">
                  <c:v>3031</c:v>
                </c:pt>
                <c:pt idx="20">
                  <c:v>1767</c:v>
                </c:pt>
                <c:pt idx="21">
                  <c:v>1888</c:v>
                </c:pt>
                <c:pt idx="22">
                  <c:v>1604</c:v>
                </c:pt>
                <c:pt idx="23">
                  <c:v>1962</c:v>
                </c:pt>
                <c:pt idx="24">
                  <c:v>3890</c:v>
                </c:pt>
                <c:pt idx="25">
                  <c:v>1100</c:v>
                </c:pt>
                <c:pt idx="26">
                  <c:v>1458</c:v>
                </c:pt>
                <c:pt idx="27">
                  <c:v>2526</c:v>
                </c:pt>
                <c:pt idx="28">
                  <c:v>2200</c:v>
                </c:pt>
                <c:pt idx="29">
                  <c:v>2637</c:v>
                </c:pt>
                <c:pt idx="30">
                  <c:v>1839</c:v>
                </c:pt>
                <c:pt idx="31">
                  <c:v>1000</c:v>
                </c:pt>
                <c:pt idx="32">
                  <c:v>2040</c:v>
                </c:pt>
                <c:pt idx="33">
                  <c:v>3137</c:v>
                </c:pt>
                <c:pt idx="34">
                  <c:v>1811</c:v>
                </c:pt>
                <c:pt idx="35">
                  <c:v>1437</c:v>
                </c:pt>
                <c:pt idx="36">
                  <c:v>1239</c:v>
                </c:pt>
                <c:pt idx="37">
                  <c:v>2132</c:v>
                </c:pt>
                <c:pt idx="38">
                  <c:v>4215</c:v>
                </c:pt>
                <c:pt idx="39">
                  <c:v>2162</c:v>
                </c:pt>
                <c:pt idx="40">
                  <c:v>1664</c:v>
                </c:pt>
                <c:pt idx="41">
                  <c:v>2238</c:v>
                </c:pt>
                <c:pt idx="42">
                  <c:v>2567</c:v>
                </c:pt>
                <c:pt idx="43">
                  <c:v>1200</c:v>
                </c:pt>
                <c:pt idx="44">
                  <c:v>852</c:v>
                </c:pt>
                <c:pt idx="45">
                  <c:v>1852</c:v>
                </c:pt>
                <c:pt idx="46">
                  <c:v>1203</c:v>
                </c:pt>
              </c:numCache>
            </c:numRef>
          </c:xVal>
          <c:yVal>
            <c:numRef>
              <c:f>portland!$B$1:$B$48</c:f>
              <c:numCache>
                <c:formatCode>General</c:formatCode>
                <c:ptCount val="48"/>
                <c:pt idx="0">
                  <c:v>399900</c:v>
                </c:pt>
                <c:pt idx="1">
                  <c:v>329900</c:v>
                </c:pt>
                <c:pt idx="2">
                  <c:v>369000</c:v>
                </c:pt>
                <c:pt idx="3">
                  <c:v>232000</c:v>
                </c:pt>
                <c:pt idx="4">
                  <c:v>539900</c:v>
                </c:pt>
                <c:pt idx="5">
                  <c:v>299900</c:v>
                </c:pt>
                <c:pt idx="6">
                  <c:v>314900</c:v>
                </c:pt>
                <c:pt idx="7">
                  <c:v>198999</c:v>
                </c:pt>
                <c:pt idx="8">
                  <c:v>212000</c:v>
                </c:pt>
                <c:pt idx="9">
                  <c:v>242500</c:v>
                </c:pt>
                <c:pt idx="10">
                  <c:v>239999</c:v>
                </c:pt>
                <c:pt idx="11">
                  <c:v>347000</c:v>
                </c:pt>
                <c:pt idx="12">
                  <c:v>329999</c:v>
                </c:pt>
                <c:pt idx="13">
                  <c:v>699900</c:v>
                </c:pt>
                <c:pt idx="14">
                  <c:v>259900</c:v>
                </c:pt>
                <c:pt idx="15">
                  <c:v>449900</c:v>
                </c:pt>
                <c:pt idx="16">
                  <c:v>299900</c:v>
                </c:pt>
                <c:pt idx="17">
                  <c:v>199900</c:v>
                </c:pt>
                <c:pt idx="18">
                  <c:v>499998</c:v>
                </c:pt>
                <c:pt idx="19">
                  <c:v>599000</c:v>
                </c:pt>
                <c:pt idx="20">
                  <c:v>252900</c:v>
                </c:pt>
                <c:pt idx="21">
                  <c:v>255000</c:v>
                </c:pt>
                <c:pt idx="22">
                  <c:v>242900</c:v>
                </c:pt>
                <c:pt idx="23">
                  <c:v>259900</c:v>
                </c:pt>
                <c:pt idx="24">
                  <c:v>573900</c:v>
                </c:pt>
                <c:pt idx="25">
                  <c:v>249900</c:v>
                </c:pt>
                <c:pt idx="26">
                  <c:v>464500</c:v>
                </c:pt>
                <c:pt idx="27">
                  <c:v>469000</c:v>
                </c:pt>
                <c:pt idx="28">
                  <c:v>475000</c:v>
                </c:pt>
                <c:pt idx="29">
                  <c:v>299900</c:v>
                </c:pt>
                <c:pt idx="30">
                  <c:v>349900</c:v>
                </c:pt>
                <c:pt idx="31">
                  <c:v>169900</c:v>
                </c:pt>
                <c:pt idx="32">
                  <c:v>314900</c:v>
                </c:pt>
                <c:pt idx="33">
                  <c:v>579900</c:v>
                </c:pt>
                <c:pt idx="34">
                  <c:v>285900</c:v>
                </c:pt>
                <c:pt idx="35">
                  <c:v>249900</c:v>
                </c:pt>
                <c:pt idx="36">
                  <c:v>229900</c:v>
                </c:pt>
                <c:pt idx="37">
                  <c:v>345000</c:v>
                </c:pt>
                <c:pt idx="38">
                  <c:v>549000</c:v>
                </c:pt>
                <c:pt idx="39">
                  <c:v>287000</c:v>
                </c:pt>
                <c:pt idx="40">
                  <c:v>368500</c:v>
                </c:pt>
                <c:pt idx="41">
                  <c:v>329900</c:v>
                </c:pt>
                <c:pt idx="42">
                  <c:v>314000</c:v>
                </c:pt>
                <c:pt idx="43">
                  <c:v>299000</c:v>
                </c:pt>
                <c:pt idx="44">
                  <c:v>179900</c:v>
                </c:pt>
                <c:pt idx="45">
                  <c:v>299900</c:v>
                </c:pt>
                <c:pt idx="46">
                  <c:v>239500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52578816"/>
        <c:axId val="-1952579360"/>
      </c:scatterChart>
      <c:valAx>
        <c:axId val="-1952578816"/>
        <c:scaling>
          <c:orientation val="minMax"/>
          <c:max val="3000"/>
        </c:scaling>
        <c:delete val="0"/>
        <c:axPos val="b"/>
        <c:numFmt formatCode="General" sourceLinked="1"/>
        <c:majorTickMark val="out"/>
        <c:minorTickMark val="none"/>
        <c:tickLblPos val="nextTo"/>
        <c:crossAx val="-1952579360"/>
        <c:crosses val="autoZero"/>
        <c:crossBetween val="midCat"/>
      </c:valAx>
      <c:valAx>
        <c:axId val="-1952579360"/>
        <c:scaling>
          <c:orientation val="minMax"/>
          <c:max val="50000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-1952578816"/>
        <c:crosses val="autoZero"/>
        <c:crossBetween val="midCat"/>
        <c:majorUnit val="100000"/>
        <c:dispUnits>
          <c:builtInUnit val="thousands"/>
        </c:dispUnits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5F8F-0B8E-4293-A612-9BC6997C9F57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1BFC1-DCB9-4E34-94A7-A217CF4A0D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0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4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6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93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81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1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7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52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6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26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59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71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09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57DFE-F823-448A-9E85-AA038F25AFD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56408-E09B-4207-9D1C-DCE9B8F41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96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3.xml"/><Relationship Id="rId7" Type="http://schemas.openxmlformats.org/officeDocument/2006/relationships/image" Target="../media/image1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chart" Target="../charts/chart1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4.png"/><Relationship Id="rId4" Type="http://schemas.openxmlformats.org/officeDocument/2006/relationships/tags" Target="../tags/tag4.xm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588000" y="889000"/>
            <a:ext cx="6604000" cy="1905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867" dirty="0">
                <a:solidFill>
                  <a:prstClr val="black">
                    <a:lumMod val="75000"/>
                    <a:lumOff val="25000"/>
                  </a:prstClr>
                </a:solidFill>
              </a:rPr>
              <a:t>Lineární regrese</a:t>
            </a:r>
            <a:endParaRPr lang="en-US" sz="5867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633153" y="2867371"/>
            <a:ext cx="57302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633153" y="2988749"/>
            <a:ext cx="5994400" cy="2167452"/>
          </a:xfrm>
        </p:spPr>
        <p:txBody>
          <a:bodyPr>
            <a:noAutofit/>
          </a:bodyPr>
          <a:lstStyle/>
          <a:p>
            <a:pPr algn="l"/>
            <a:r>
              <a:rPr lang="cs-CZ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Hodnotová funkce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2" descr="C:\Users\ang\Desktop\iStock_000012344803Large.jpg"/>
          <p:cNvPicPr>
            <a:picLocks noChangeAspect="1" noChangeArrowheads="1"/>
          </p:cNvPicPr>
          <p:nvPr/>
        </p:nvPicPr>
        <p:blipFill>
          <a:blip r:embed="rId3" cstate="print"/>
          <a:srcRect b="7246"/>
          <a:stretch>
            <a:fillRect/>
          </a:stretch>
        </p:blipFill>
        <p:spPr bwMode="auto">
          <a:xfrm>
            <a:off x="914400" y="482600"/>
            <a:ext cx="4267200" cy="48768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17600" y="5156200"/>
            <a:ext cx="3860800" cy="11176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71200" y="6273800"/>
            <a:ext cx="1320800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Jak nalézt parametry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cs-CZ" dirty="0" smtClean="0"/>
                  <a:t>?</a:t>
                </a:r>
                <a:endParaRPr lang="cs-CZ" dirty="0"/>
              </a:p>
            </p:txBody>
          </p:sp>
        </mc:Choice>
        <mc:Fallback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ástupný symbol pro obsah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692761" y="2385026"/>
                <a:ext cx="2274469" cy="332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+mj-lt"/>
                          </a:rPr>
                          <m:t>h</m:t>
                        </m:r>
                      </m:e>
                      <m:sub>
                        <m:r>
                          <a:rPr lang="cs-CZ" sz="2400" i="1" smtClean="0">
                            <a:latin typeface="+mj-lt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cs-CZ" sz="2400" b="0" i="1" smtClean="0">
                            <a:latin typeface="+mj-lt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+mj-lt"/>
                          </a:rPr>
                          <m:t>𝑥</m:t>
                        </m:r>
                      </m:e>
                    </m:d>
                    <m:r>
                      <a:rPr lang="cs-CZ" sz="2400" b="0" i="1" smtClean="0">
                        <a:latin typeface="+mj-lt"/>
                      </a:rPr>
                      <m:t>= </m:t>
                    </m:r>
                    <m:sSub>
                      <m:sSubPr>
                        <m:ctrlPr>
                          <a:rPr lang="cs-CZ" sz="2400" b="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+mj-lt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400" dirty="0" smtClean="0">
                    <a:latin typeface="+mj-lt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+mj-lt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+mj-lt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+mj-lt"/>
                      </a:rPr>
                      <m:t>𝑥</m:t>
                    </m:r>
                  </m:oMath>
                </a14:m>
                <a:endParaRPr lang="cs-CZ" sz="2400" dirty="0">
                  <a:latin typeface="+mj-lt"/>
                </a:endParaRPr>
              </a:p>
            </p:txBody>
          </p:sp>
        </mc:Choice>
        <mc:Fallback>
          <p:sp>
            <p:nvSpPr>
              <p:cNvPr id="4" name="Zástupný symbol pro obsah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92761" y="2385026"/>
                <a:ext cx="2274469" cy="332399"/>
              </a:xfrm>
              <a:prstGeom prst="rect">
                <a:avLst/>
              </a:prstGeom>
              <a:blipFill rotWithShape="0">
                <a:blip r:embed="rId3"/>
                <a:stretch>
                  <a:fillRect l="-4826" t="-38182" r="-2413" b="-545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838200" y="1690688"/>
            <a:ext cx="27478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dirty="0" smtClean="0"/>
              <a:t>Regresní funkce:</a:t>
            </a:r>
            <a:endParaRPr lang="cs-CZ" sz="3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38200" y="2939024"/>
            <a:ext cx="19091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dirty="0" smtClean="0"/>
              <a:t>Parametry:</a:t>
            </a:r>
            <a:endParaRPr lang="cs-CZ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1692761" y="3448696"/>
                <a:ext cx="9187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761" y="3448696"/>
                <a:ext cx="918778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2000" b="-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838199" y="4156582"/>
            <a:ext cx="31429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dirty="0" smtClean="0"/>
              <a:t>Hodnotová funkce:</a:t>
            </a:r>
            <a:endParaRPr lang="cs-CZ" sz="3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731127" y="2939024"/>
            <a:ext cx="8963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Cíl:</a:t>
            </a:r>
            <a:endParaRPr lang="cs-CZ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7627526" y="2939024"/>
                <a:ext cx="3234412" cy="965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4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4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44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cs-CZ" sz="4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4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cs-CZ" sz="4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cs-CZ" sz="4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4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cs-CZ" sz="4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r>
                            <a:rPr lang="cs-CZ" sz="4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cs-CZ" sz="4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cs-CZ" sz="4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4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4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cs-CZ" sz="4400" dirty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526" y="2939024"/>
                <a:ext cx="3234412" cy="9655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1692761" y="4710580"/>
                <a:ext cx="5038366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p>
                            <m:sSup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cs-CZ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sup>
                                  </m:sSup>
                                </m:e>
                              </m:d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p>
                                <m:sSupPr>
                                  <m:ctrlP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761" y="4710580"/>
                <a:ext cx="5038366" cy="10082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délník 12"/>
          <p:cNvSpPr/>
          <p:nvPr/>
        </p:nvSpPr>
        <p:spPr>
          <a:xfrm>
            <a:off x="6606862" y="2550017"/>
            <a:ext cx="4546242" cy="18030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/>
              <p:cNvSpPr txBox="1"/>
              <p:nvPr/>
            </p:nvSpPr>
            <p:spPr>
              <a:xfrm>
                <a:off x="838199" y="5908838"/>
                <a:ext cx="105682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Chceme zvolit parametry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 smtClean="0"/>
                  <a:t> tak, aby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cs-CZ" sz="2400" dirty="0" smtClean="0"/>
                  <a:t> byla pro všechny body co nejbližší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 smtClean="0"/>
                  <a:t> </a:t>
                </a:r>
                <a:endParaRPr lang="cs-CZ" sz="2400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5908838"/>
                <a:ext cx="10568278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865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se šipkou 15"/>
          <p:cNvCxnSpPr>
            <a:endCxn id="13" idx="2"/>
          </p:cNvCxnSpPr>
          <p:nvPr/>
        </p:nvCxnSpPr>
        <p:spPr>
          <a:xfrm flipV="1">
            <a:off x="8879983" y="4353059"/>
            <a:ext cx="0" cy="15557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2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Documents\ml-class\lectures-slides\assets\2.bow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637" y="0"/>
            <a:ext cx="8414363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67426" y="334851"/>
            <a:ext cx="6314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Vykreslená plocha hodnotové funkce</a:t>
            </a:r>
            <a:endParaRPr lang="cs-CZ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167426" y="1378039"/>
                <a:ext cx="3953813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Proč ji využíváme?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000" dirty="0" smtClean="0"/>
                  <a:t>Je konvexní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000" dirty="0" smtClean="0"/>
                  <a:t>Existuje dvojice parametrů </a:t>
                </a:r>
                <a14:m>
                  <m:oMath xmlns:m="http://schemas.openxmlformats.org/officeDocument/2006/math">
                    <m:r>
                      <a:rPr lang="cs-CZ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cs-CZ" sz="2000" dirty="0" smtClean="0"/>
                  <a:t>, pro kterou má funkce minimální hodnotu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000" dirty="0" smtClean="0"/>
                  <a:t>Pomocí těchto parametrů nalezneme nejoptimálnější regresní funkci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000" dirty="0" smtClean="0"/>
                  <a:t>Říkáme, že má miskovitý tvar (angl. </a:t>
                </a:r>
                <a:r>
                  <a:rPr lang="cs-CZ" sz="2000" dirty="0" err="1" smtClean="0"/>
                  <a:t>bowl-shaped</a:t>
                </a:r>
                <a:r>
                  <a:rPr lang="cs-CZ" sz="2000" dirty="0" smtClean="0"/>
                  <a:t> </a:t>
                </a:r>
                <a:r>
                  <a:rPr lang="cs-CZ" sz="2000" dirty="0" err="1" smtClean="0"/>
                  <a:t>function</a:t>
                </a:r>
                <a:r>
                  <a:rPr lang="cs-CZ" sz="2000" dirty="0" smtClean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cs-CZ" sz="2000" dirty="0" smtClean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26" y="1378039"/>
                <a:ext cx="3953813" cy="3539430"/>
              </a:xfrm>
              <a:prstGeom prst="rect">
                <a:avLst/>
              </a:prstGeom>
              <a:blipFill rotWithShape="0">
                <a:blip r:embed="rId3"/>
                <a:stretch>
                  <a:fillRect l="-2311" t="-1377" r="-15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9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5525" y="1173843"/>
            <a:ext cx="5851675" cy="438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733" y="279400"/>
            <a:ext cx="905256" cy="4084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7601" y="771568"/>
            <a:ext cx="421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cs-CZ" sz="2400" dirty="0" smtClean="0"/>
              <a:t>pro fixní</a:t>
            </a:r>
            <a:r>
              <a:rPr lang="en-US" sz="2400" dirty="0" smtClean="0"/>
              <a:t>           </a:t>
            </a:r>
            <a:r>
              <a:rPr lang="cs-CZ" sz="2400" dirty="0" smtClean="0"/>
              <a:t> </a:t>
            </a:r>
            <a:r>
              <a:rPr lang="en-US" sz="2400" dirty="0" smtClean="0"/>
              <a:t> </a:t>
            </a:r>
            <a:r>
              <a:rPr lang="cs-CZ" sz="2400" dirty="0" smtClean="0"/>
              <a:t>je toto funkce x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092" y="889001"/>
            <a:ext cx="692521" cy="2971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379" y="279400"/>
            <a:ext cx="1435608" cy="4084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37996" y="771568"/>
            <a:ext cx="3428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cs-CZ" sz="2400" dirty="0" smtClean="0"/>
              <a:t>funkce parametrů</a:t>
            </a:r>
            <a:r>
              <a:rPr lang="en-US" sz="2400" dirty="0" smtClean="0"/>
              <a:t>            </a:t>
            </a:r>
            <a:r>
              <a:rPr lang="en-US" sz="2400" dirty="0"/>
              <a:t>)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799" y="889001"/>
            <a:ext cx="687629" cy="292608"/>
          </a:xfrm>
          <a:prstGeom prst="rect">
            <a:avLst/>
          </a:prstGeom>
        </p:spPr>
      </p:pic>
      <p:grpSp>
        <p:nvGrpSpPr>
          <p:cNvPr id="11" name="Skupina 10"/>
          <p:cNvGrpSpPr/>
          <p:nvPr/>
        </p:nvGrpSpPr>
        <p:grpSpPr>
          <a:xfrm>
            <a:off x="193183" y="1286815"/>
            <a:ext cx="5842342" cy="4379889"/>
            <a:chOff x="-261610" y="168422"/>
            <a:chExt cx="12453609" cy="6820988"/>
          </a:xfrm>
        </p:grpSpPr>
        <p:graphicFrame>
          <p:nvGraphicFramePr>
            <p:cNvPr id="12" name="Chart 6"/>
            <p:cNvGraphicFramePr>
              <a:graphicFrameLocks/>
            </p:cNvGraphicFramePr>
            <p:nvPr>
              <p:extLst/>
            </p:nvPr>
          </p:nvGraphicFramePr>
          <p:xfrm>
            <a:off x="643944" y="412124"/>
            <a:ext cx="10509160" cy="58856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sp>
          <p:nvSpPr>
            <p:cNvPr id="13" name="TextovéPole 12"/>
            <p:cNvSpPr txBox="1"/>
            <p:nvPr/>
          </p:nvSpPr>
          <p:spPr>
            <a:xfrm>
              <a:off x="0" y="6297768"/>
              <a:ext cx="121919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/>
                <a:t>Plocha domu v m</a:t>
              </a:r>
              <a:r>
                <a:rPr lang="en-US" sz="2800" baseline="30000" dirty="0" smtClean="0"/>
                <a:t>2</a:t>
              </a:r>
              <a:endParaRPr lang="cs-CZ" sz="2800" dirty="0"/>
            </a:p>
          </p:txBody>
        </p:sp>
        <p:sp>
          <p:nvSpPr>
            <p:cNvPr id="14" name="TextovéPole 13"/>
            <p:cNvSpPr txBox="1"/>
            <p:nvPr/>
          </p:nvSpPr>
          <p:spPr>
            <a:xfrm rot="16200000">
              <a:off x="-3410494" y="3317306"/>
              <a:ext cx="6820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/>
                <a:t>Cena domu v 1000 $</a:t>
              </a:r>
              <a:endParaRPr lang="cs-CZ" sz="2800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0" y="611746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Jak ale hodnotovou funkci minimalizujeme?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544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$&#10;h_\theta(x)&#10;$&#10;% \delta_i^{(l)} = \left(\sum_j W_{ji}^{(l)} \delta_j^{(l+1)}\right) f'(z_i^{(l)})&#10;&#10;&#10;&#10;\end{document}"/>
  <p:tag name="IGUANATEXSIZE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$&#10;\theta_0, \theta_1&#10;$&#10;% \delta_i^{(l)} = \left(\sum_j W_{ji}^{(l)} \delta_j^{(l+1)}\right) f'(z_i^{(l)})&#10;&#10;&#10;&#10;\end{document}"/>
  <p:tag name="IGUANATEXSIZE" val="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$&#10;J(\theta_0,\theta_1)&#10;$&#10;% \delta_i^{(l)} = \left(\sum_j W_{ji}^{(l)} \delta_j^{(l+1)}\right) f'(z_i^{(l)})&#10;&#10;&#10;&#10;\end{document}"/>
  <p:tag name="IGUANATEXSIZE" val="3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$&#10;\theta_0,\theta_1&#10;$&#10;% \delta_i^{(l)} = \left(\sum_j W_{ji}^{(l)} \delta_j^{(l+1)}\right) f'(z_i^{(l)})&#10;&#10;&#10;&#10;\end{document}"/>
  <p:tag name="IGUANATEXSIZE" val="24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92</Words>
  <Application>Microsoft Office PowerPoint</Application>
  <PresentationFormat>Širokoúhlá obrazovka</PresentationFormat>
  <Paragraphs>24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Motiv Office</vt:lpstr>
      <vt:lpstr>Hodnotová funkce</vt:lpstr>
      <vt:lpstr>Jak nalézt parametry θ?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Hodnotová funkce</dc:title>
  <dc:creator>User</dc:creator>
  <cp:lastModifiedBy>User</cp:lastModifiedBy>
  <cp:revision>7</cp:revision>
  <dcterms:created xsi:type="dcterms:W3CDTF">2015-05-28T12:30:49Z</dcterms:created>
  <dcterms:modified xsi:type="dcterms:W3CDTF">2015-05-28T13:41:59Z</dcterms:modified>
</cp:coreProperties>
</file>