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9"/>
  </p:notesMasterIdLst>
  <p:sldIdLst>
    <p:sldId id="296" r:id="rId2"/>
    <p:sldId id="256" r:id="rId3"/>
    <p:sldId id="259" r:id="rId4"/>
    <p:sldId id="260" r:id="rId5"/>
    <p:sldId id="261" r:id="rId6"/>
    <p:sldId id="295" r:id="rId7"/>
    <p:sldId id="262" r:id="rId8"/>
    <p:sldId id="264" r:id="rId9"/>
    <p:sldId id="279" r:id="rId10"/>
    <p:sldId id="275" r:id="rId11"/>
    <p:sldId id="276" r:id="rId12"/>
    <p:sldId id="277" r:id="rId13"/>
    <p:sldId id="281" r:id="rId14"/>
    <p:sldId id="282" r:id="rId15"/>
    <p:sldId id="294" r:id="rId16"/>
    <p:sldId id="283" r:id="rId17"/>
    <p:sldId id="285" r:id="rId18"/>
    <p:sldId id="287" r:id="rId19"/>
    <p:sldId id="288" r:id="rId20"/>
    <p:sldId id="286" r:id="rId21"/>
    <p:sldId id="265" r:id="rId22"/>
    <p:sldId id="289" r:id="rId23"/>
    <p:sldId id="293" r:id="rId24"/>
    <p:sldId id="290" r:id="rId25"/>
    <p:sldId id="292" r:id="rId26"/>
    <p:sldId id="291" r:id="rId27"/>
    <p:sldId id="297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B76A47-1380-44C1-85E5-CB4D752961B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89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B76A47-1380-44C1-85E5-CB4D752961B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67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DAD45D-BD4A-47FE-AFB4-C91A5D012F92}" type="datetimeFigureOut">
              <a:rPr lang="cs-CZ" smtClean="0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FDA79F-4A15-42D3-8E24-F167A1245580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6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68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  <p:sldLayoutId id="214748374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fr.org/free-downloads/" TargetMode="External"/><Relationship Id="rId7" Type="http://schemas.openxmlformats.org/officeDocument/2006/relationships/hyperlink" Target="https://www.google.com/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nuc.eu/cz/cs/roboty" TargetMode="External"/><Relationship Id="rId5" Type="http://schemas.openxmlformats.org/officeDocument/2006/relationships/hyperlink" Target="https://www.kuka.com/" TargetMode="External"/><Relationship Id="rId4" Type="http://schemas.openxmlformats.org/officeDocument/2006/relationships/hyperlink" Target="http://triom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5" y="2603309"/>
            <a:ext cx="6400800" cy="109129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Automatizace a robotizace ve strojírenství 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79771" cy="143810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1560" y="4797152"/>
            <a:ext cx="6400800" cy="8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Marie Stará, Ph.D.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1268760"/>
            <a:ext cx="56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b="1" dirty="0"/>
              <a:t>Rozvoj lidských zdrojů TUL pro zvyšování relevance, </a:t>
            </a:r>
          </a:p>
          <a:p>
            <a:r>
              <a:rPr lang="cs-CZ" b="1" dirty="0"/>
              <a:t>kvality a přístupu ke vzdělání v podmínkách Průmyslu 4.0</a:t>
            </a:r>
            <a:endParaRPr lang="cs-CZ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1916832"/>
            <a:ext cx="2699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varianta-a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949280"/>
            <a:ext cx="4972060" cy="6480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802125D-FE7F-4C06-B9CE-E99C00101DB5}"/>
              </a:ext>
            </a:extLst>
          </p:cNvPr>
          <p:cNvSpPr/>
          <p:nvPr/>
        </p:nvSpPr>
        <p:spPr>
          <a:xfrm>
            <a:off x="3785703" y="3837801"/>
            <a:ext cx="1572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324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Strojírenství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77211" y="601737"/>
            <a:ext cx="8218215" cy="72008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Přehled kinematických dvojic a určování pohyblivosti </a:t>
            </a:r>
            <a:endParaRPr lang="cs-CZ" sz="2400" b="1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4294967295"/>
          </p:nvPr>
        </p:nvSpPr>
        <p:spPr>
          <a:xfrm>
            <a:off x="435521" y="1628800"/>
            <a:ext cx="8301597" cy="482453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 stupňů volnosti kinematické dvojice je roven počtu nezávislých posuvů a rotací, které mohou členy dvojice vůči sobě navzájem vykonávat.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Kinematická dvojice, odebírající j stupňů volnosti se nazývá  dvojicí j-té třídy a v prostoru platí</a:t>
            </a:r>
          </a:p>
          <a:p>
            <a:pPr marL="0" indent="0">
              <a:buNone/>
            </a:pPr>
            <a:r>
              <a:rPr lang="cs-CZ" sz="2000" dirty="0"/>
              <a:t>	   </a:t>
            </a:r>
          </a:p>
          <a:p>
            <a:pPr marL="0" indent="0">
              <a:buNone/>
            </a:pPr>
            <a:r>
              <a:rPr lang="cs-CZ" sz="2000" dirty="0"/>
              <a:t>								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počet stupňů volnosti prostorového kinematického řetězce (pohyblivost mechanismu) je určen vazbovou závislostí</a:t>
            </a:r>
          </a:p>
          <a:p>
            <a:pPr marL="0" indent="0">
              <a:buNone/>
            </a:pPr>
            <a:r>
              <a:rPr lang="cs-CZ" sz="2000" dirty="0"/>
              <a:t>	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42176" y="4767132"/>
            <a:ext cx="4618090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cs typeface="Calibri" panose="020F0502020204030204" pitchFamily="34" charset="0"/>
              </a:rPr>
              <a:t>i</a:t>
            </a:r>
            <a:r>
              <a:rPr lang="cs-CZ" sz="2000" dirty="0">
                <a:cs typeface="Calibri" panose="020F0502020204030204" pitchFamily="34" charset="0"/>
              </a:rPr>
              <a:t>      počet stupňů </a:t>
            </a:r>
            <a:r>
              <a:rPr lang="cs-CZ" sz="2000" dirty="0" smtClean="0">
                <a:cs typeface="Calibri" panose="020F0502020204030204" pitchFamily="34" charset="0"/>
              </a:rPr>
              <a:t>volnosti,</a:t>
            </a:r>
            <a:endParaRPr lang="cs-CZ" sz="2000" dirty="0">
              <a:cs typeface="Calibri" panose="020F0502020204030204" pitchFamily="34" charset="0"/>
            </a:endParaRPr>
          </a:p>
          <a:p>
            <a:r>
              <a:rPr lang="cs-CZ" sz="2000" i="1" dirty="0">
                <a:cs typeface="Calibri" panose="020F0502020204030204" pitchFamily="34" charset="0"/>
              </a:rPr>
              <a:t>n     </a:t>
            </a:r>
            <a:r>
              <a:rPr lang="cs-CZ" sz="2000" dirty="0">
                <a:cs typeface="Calibri" panose="020F0502020204030204" pitchFamily="34" charset="0"/>
              </a:rPr>
              <a:t>počet členů včetně </a:t>
            </a:r>
            <a:r>
              <a:rPr lang="cs-CZ" sz="2000" dirty="0" smtClean="0">
                <a:cs typeface="Calibri" panose="020F0502020204030204" pitchFamily="34" charset="0"/>
              </a:rPr>
              <a:t>rámu,</a:t>
            </a:r>
            <a:endParaRPr lang="cs-CZ" sz="2000" dirty="0">
              <a:cs typeface="Calibri" panose="020F0502020204030204" pitchFamily="34" charset="0"/>
            </a:endParaRPr>
          </a:p>
          <a:p>
            <a:r>
              <a:rPr lang="cs-CZ" sz="2000" i="1" dirty="0">
                <a:cs typeface="Calibri" panose="020F0502020204030204" pitchFamily="34" charset="0"/>
              </a:rPr>
              <a:t>d</a:t>
            </a:r>
            <a:r>
              <a:rPr lang="cs-CZ" sz="2000" i="1" baseline="-25000" dirty="0">
                <a:cs typeface="Calibri" panose="020F0502020204030204" pitchFamily="34" charset="0"/>
              </a:rPr>
              <a:t>j</a:t>
            </a:r>
            <a:r>
              <a:rPr lang="cs-CZ" sz="2000" i="1" dirty="0">
                <a:cs typeface="Calibri" panose="020F0502020204030204" pitchFamily="34" charset="0"/>
              </a:rPr>
              <a:t>    </a:t>
            </a:r>
            <a:r>
              <a:rPr lang="cs-CZ" sz="2000" dirty="0">
                <a:cs typeface="Calibri" panose="020F0502020204030204" pitchFamily="34" charset="0"/>
              </a:rPr>
              <a:t>počet kinematických dvojic </a:t>
            </a:r>
            <a:r>
              <a:rPr lang="cs-CZ" sz="2000" i="1" dirty="0">
                <a:cs typeface="Calibri" panose="020F0502020204030204" pitchFamily="34" charset="0"/>
              </a:rPr>
              <a:t>j-té </a:t>
            </a:r>
            <a:r>
              <a:rPr lang="cs-CZ" sz="2000" dirty="0" smtClean="0">
                <a:cs typeface="Calibri" panose="020F0502020204030204" pitchFamily="34" charset="0"/>
              </a:rPr>
              <a:t>třídy,</a:t>
            </a:r>
            <a:endParaRPr lang="cs-CZ" sz="2000" dirty="0">
              <a:cs typeface="Calibri" panose="020F0502020204030204" pitchFamily="34" charset="0"/>
            </a:endParaRPr>
          </a:p>
          <a:p>
            <a:r>
              <a:rPr lang="cs-CZ" sz="2000" i="1" dirty="0">
                <a:cs typeface="Calibri" panose="020F0502020204030204" pitchFamily="34" charset="0"/>
              </a:rPr>
              <a:t>j      </a:t>
            </a:r>
            <a:r>
              <a:rPr lang="cs-CZ" sz="2000" dirty="0">
                <a:cs typeface="Calibri" panose="020F0502020204030204" pitchFamily="34" charset="0"/>
              </a:rPr>
              <a:t>třída kinematické </a:t>
            </a:r>
            <a:r>
              <a:rPr lang="cs-CZ" sz="2000" dirty="0" smtClean="0">
                <a:cs typeface="Calibri" panose="020F0502020204030204" pitchFamily="34" charset="0"/>
              </a:rPr>
              <a:t>dvojice.</a:t>
            </a:r>
            <a:endParaRPr lang="cs-CZ" sz="2000" dirty="0">
              <a:cs typeface="Calibri" panose="020F0502020204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276901" y="2996952"/>
            <a:ext cx="1512168" cy="576064"/>
            <a:chOff x="3419872" y="3356992"/>
            <a:chExt cx="1512168" cy="576064"/>
          </a:xfrm>
        </p:grpSpPr>
        <p:sp>
          <p:nvSpPr>
            <p:cNvPr id="2" name="Obdélník 1"/>
            <p:cNvSpPr/>
            <p:nvPr/>
          </p:nvSpPr>
          <p:spPr>
            <a:xfrm>
              <a:off x="3419872" y="3356992"/>
              <a:ext cx="1512168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3419872" y="342482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i="1" dirty="0" smtClean="0"/>
                <a:t>j = 6 - i</a:t>
              </a:r>
              <a:endParaRPr lang="cs-CZ" sz="2000" b="1" i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55576" y="5001418"/>
            <a:ext cx="3024336" cy="720080"/>
            <a:chOff x="755576" y="5001418"/>
            <a:chExt cx="3024336" cy="720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1115616" y="5132485"/>
                  <a:ext cx="2448272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i="1" dirty="0" smtClean="0"/>
                    <a:t>i ≥ 6∙(n-1)-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cs-CZ" sz="2000" b="1" i="1" dirty="0"/>
                            <m:t>j</m:t>
                          </m:r>
                          <m:r>
                            <m:rPr>
                              <m:nor/>
                            </m:rPr>
                            <a:rPr lang="cs-CZ" sz="2000" b="1" i="1" dirty="0"/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b="1" i="1" dirty="0"/>
                            <m:t>dj</m:t>
                          </m:r>
                        </m:e>
                      </m:nary>
                    </m:oMath>
                  </a14:m>
                  <a:endParaRPr lang="cs-CZ" sz="2000" b="1" i="1" baseline="-25000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132485"/>
                  <a:ext cx="2448272" cy="457946"/>
                </a:xfrm>
                <a:prstGeom prst="rect">
                  <a:avLst/>
                </a:prstGeom>
                <a:blipFill>
                  <a:blip r:embed="rId2"/>
                  <a:stretch>
                    <a:fillRect l="-2488" t="-102667" b="-15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bdélník 12"/>
            <p:cNvSpPr/>
            <p:nvPr/>
          </p:nvSpPr>
          <p:spPr>
            <a:xfrm>
              <a:off x="755576" y="5001418"/>
              <a:ext cx="3024336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972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8313" y="566325"/>
            <a:ext cx="8218215" cy="72008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Přehled kinematických dvojic a určování pohyblivosti </a:t>
            </a:r>
            <a:endParaRPr lang="cs-CZ" sz="2400" b="1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700808"/>
            <a:ext cx="8301597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Analogicky pro rovinný případ kinematického řetězce platí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Rovnost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 výše uvedených vztazích platí v běžných případech, kdy všechny vazebné rovnice jsou nezávislé. Je nutné pozorně sledovat výjimečné případy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67744" y="3381669"/>
            <a:ext cx="6095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cs typeface="Calibri" panose="020F0502020204030204" pitchFamily="34" charset="0"/>
              </a:rPr>
              <a:t>n</a:t>
            </a:r>
            <a:r>
              <a:rPr lang="cs-CZ" sz="2000" dirty="0">
                <a:cs typeface="Calibri" panose="020F0502020204030204" pitchFamily="34" charset="0"/>
              </a:rPr>
              <a:t>	počet členů včetně rámu;</a:t>
            </a:r>
          </a:p>
          <a:p>
            <a:r>
              <a:rPr lang="cs-CZ" sz="2000" i="1" dirty="0">
                <a:cs typeface="Calibri" panose="020F0502020204030204" pitchFamily="34" charset="0"/>
              </a:rPr>
              <a:t>j</a:t>
            </a:r>
            <a:r>
              <a:rPr lang="cs-CZ" sz="2000" dirty="0">
                <a:cs typeface="Calibri" panose="020F0502020204030204" pitchFamily="34" charset="0"/>
              </a:rPr>
              <a:t>	třída rovinné kinematické dvojice;</a:t>
            </a:r>
          </a:p>
          <a:p>
            <a:r>
              <a:rPr lang="cs-CZ" sz="2000" i="1" dirty="0" err="1">
                <a:cs typeface="Calibri" panose="020F0502020204030204" pitchFamily="34" charset="0"/>
              </a:rPr>
              <a:t>r</a:t>
            </a:r>
            <a:r>
              <a:rPr lang="cs-CZ" sz="2000" i="1" baseline="-25000" dirty="0" err="1">
                <a:cs typeface="Calibri" panose="020F0502020204030204" pitchFamily="34" charset="0"/>
              </a:rPr>
              <a:t>j</a:t>
            </a:r>
            <a:r>
              <a:rPr lang="cs-CZ" sz="2000" dirty="0">
                <a:cs typeface="Calibri" panose="020F0502020204030204" pitchFamily="34" charset="0"/>
              </a:rPr>
              <a:t>	počet kinematických dvojic dané třídy v rovině</a:t>
            </a:r>
            <a:r>
              <a:rPr lang="cs-CZ" sz="2000" dirty="0" smtClean="0">
                <a:cs typeface="Calibri" panose="020F0502020204030204" pitchFamily="34" charset="0"/>
              </a:rPr>
              <a:t>.</a:t>
            </a:r>
            <a:endParaRPr lang="cs-CZ" sz="2000" dirty="0">
              <a:cs typeface="Calibri" panose="020F050202020403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555776" y="2420888"/>
            <a:ext cx="3024336" cy="720080"/>
            <a:chOff x="755576" y="5001418"/>
            <a:chExt cx="3024336" cy="720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1115616" y="5132485"/>
                  <a:ext cx="2448272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i="1" dirty="0" smtClean="0"/>
                    <a:t>i ≥ 3∙(n-1)-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cs-CZ" sz="2000" b="1" i="1" dirty="0"/>
                            <m:t>j</m:t>
                          </m:r>
                          <m:r>
                            <m:rPr>
                              <m:nor/>
                            </m:rPr>
                            <a:rPr lang="cs-CZ" sz="2000" b="1" i="1" dirty="0"/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b="1" i="1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cs-CZ" sz="2000" b="1" i="1" baseline="-25000" dirty="0"/>
                            <m:t>j</m:t>
                          </m:r>
                        </m:e>
                      </m:nary>
                    </m:oMath>
                  </a14:m>
                  <a:endParaRPr lang="cs-CZ" sz="2000" b="1" i="1" baseline="-25000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132485"/>
                  <a:ext cx="2448272" cy="457946"/>
                </a:xfrm>
                <a:prstGeom prst="rect">
                  <a:avLst/>
                </a:prstGeom>
                <a:blipFill>
                  <a:blip r:embed="rId2"/>
                  <a:stretch>
                    <a:fillRect l="-2488" t="-104000" b="-152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délník 9"/>
            <p:cNvSpPr/>
            <p:nvPr/>
          </p:nvSpPr>
          <p:spPr>
            <a:xfrm>
              <a:off x="755576" y="5001418"/>
              <a:ext cx="3024336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55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8215" cy="720080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Přehled prostorových kinematických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dvojic</a:t>
            </a:r>
            <a:endParaRPr lang="cs-CZ" sz="2400" b="1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5" descr="E:\Horak\Základy robotiky\Cviceni 1\rotační dvojic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52" y="1569109"/>
            <a:ext cx="1440160" cy="8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1844824"/>
            <a:ext cx="17595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ROTAČNÍ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POSUVNÁ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ŠROUBOVÁ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VALIVÁ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08104" y="14847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°=1°</a:t>
            </a:r>
          </a:p>
          <a:p>
            <a:r>
              <a:rPr lang="cs-CZ" dirty="0" smtClean="0"/>
              <a:t>Označení:	</a:t>
            </a:r>
            <a:r>
              <a:rPr lang="cs-CZ" b="1" i="1" dirty="0" smtClean="0"/>
              <a:t>R</a:t>
            </a:r>
            <a:endParaRPr lang="cs-CZ" b="1" i="1" dirty="0"/>
          </a:p>
          <a:p>
            <a:r>
              <a:rPr lang="cs-CZ" dirty="0" smtClean="0"/>
              <a:t>Třída:		</a:t>
            </a:r>
            <a:r>
              <a:rPr lang="cs-CZ" b="1" i="1" dirty="0" smtClean="0"/>
              <a:t>j=5</a:t>
            </a:r>
            <a:endParaRPr lang="cs-CZ" b="1" i="1" dirty="0"/>
          </a:p>
        </p:txBody>
      </p:sp>
      <p:sp>
        <p:nvSpPr>
          <p:cNvPr id="5" name="Obdélník 4"/>
          <p:cNvSpPr/>
          <p:nvPr/>
        </p:nvSpPr>
        <p:spPr>
          <a:xfrm>
            <a:off x="539552" y="1196752"/>
            <a:ext cx="8064896" cy="5256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5" descr="E:\Horak\Základy robotiky\Cviceni 1\posuvná dvojic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52" y="2924944"/>
            <a:ext cx="1909192" cy="8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E:\Horak\Základy robotiky\Cviceni 1\šroubová dvojic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176817"/>
            <a:ext cx="2592288" cy="8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E:\Horak\Základy robotiky\Cviceni 1\valivá dvojic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34921"/>
            <a:ext cx="1447800" cy="11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508104" y="41224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°=1°</a:t>
            </a:r>
          </a:p>
          <a:p>
            <a:r>
              <a:rPr lang="cs-CZ" dirty="0" smtClean="0"/>
              <a:t>Označení:	</a:t>
            </a:r>
            <a:r>
              <a:rPr lang="cs-CZ" b="1" i="1" dirty="0" smtClean="0"/>
              <a:t>H</a:t>
            </a:r>
            <a:endParaRPr lang="cs-CZ" b="1" i="1" dirty="0"/>
          </a:p>
          <a:p>
            <a:r>
              <a:rPr lang="cs-CZ" dirty="0" smtClean="0"/>
              <a:t>Třída:		</a:t>
            </a:r>
            <a:r>
              <a:rPr lang="cs-CZ" b="1" i="1" dirty="0" smtClean="0"/>
              <a:t>j=5</a:t>
            </a:r>
            <a:endParaRPr lang="cs-CZ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53797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°=1°</a:t>
            </a:r>
          </a:p>
          <a:p>
            <a:r>
              <a:rPr lang="cs-CZ" dirty="0" smtClean="0"/>
              <a:t>Označení:	</a:t>
            </a:r>
            <a:r>
              <a:rPr lang="cs-CZ" b="1" i="1" dirty="0"/>
              <a:t>V</a:t>
            </a:r>
          </a:p>
          <a:p>
            <a:r>
              <a:rPr lang="cs-CZ" dirty="0" smtClean="0"/>
              <a:t>Třída:		</a:t>
            </a:r>
            <a:r>
              <a:rPr lang="cs-CZ" b="1" i="1" dirty="0" smtClean="0"/>
              <a:t>j=5</a:t>
            </a:r>
            <a:endParaRPr lang="cs-CZ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26981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°=1°</a:t>
            </a:r>
          </a:p>
          <a:p>
            <a:r>
              <a:rPr lang="cs-CZ" dirty="0" smtClean="0"/>
              <a:t>Označení:	</a:t>
            </a:r>
            <a:r>
              <a:rPr lang="cs-CZ" b="1" dirty="0" smtClean="0"/>
              <a:t>T</a:t>
            </a:r>
            <a:endParaRPr lang="cs-CZ" b="1" i="1" dirty="0"/>
          </a:p>
          <a:p>
            <a:r>
              <a:rPr lang="cs-CZ" dirty="0" smtClean="0"/>
              <a:t>Třída:		</a:t>
            </a:r>
            <a:r>
              <a:rPr lang="cs-CZ" b="1" i="1" dirty="0" smtClean="0"/>
              <a:t>j=5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568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8215" cy="720080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Přehled prostorových kinematických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dvojic</a:t>
            </a:r>
            <a:endParaRPr lang="cs-CZ" sz="2400" b="1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1872020"/>
            <a:ext cx="1759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VÁLCOVÁ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SFÉRICKÁ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ROVINNÁ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08104" y="164157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°=2°</a:t>
            </a:r>
          </a:p>
          <a:p>
            <a:r>
              <a:rPr lang="cs-CZ" dirty="0" smtClean="0"/>
              <a:t>Označení:	</a:t>
            </a:r>
            <a:r>
              <a:rPr lang="cs-CZ" b="1" i="1" dirty="0"/>
              <a:t>C</a:t>
            </a:r>
          </a:p>
          <a:p>
            <a:r>
              <a:rPr lang="cs-CZ" dirty="0" smtClean="0"/>
              <a:t>Třída:		</a:t>
            </a:r>
            <a:r>
              <a:rPr lang="cs-CZ" b="1" i="1" dirty="0" smtClean="0"/>
              <a:t>j=4</a:t>
            </a:r>
            <a:endParaRPr lang="cs-CZ" b="1" i="1" dirty="0"/>
          </a:p>
        </p:txBody>
      </p:sp>
      <p:sp>
        <p:nvSpPr>
          <p:cNvPr id="5" name="Obdélník 4"/>
          <p:cNvSpPr/>
          <p:nvPr/>
        </p:nvSpPr>
        <p:spPr>
          <a:xfrm>
            <a:off x="539552" y="1196752"/>
            <a:ext cx="8064896" cy="5256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508104" y="50851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°=3°</a:t>
            </a:r>
          </a:p>
          <a:p>
            <a:r>
              <a:rPr lang="cs-CZ" dirty="0" smtClean="0"/>
              <a:t>Označení:	</a:t>
            </a:r>
            <a:r>
              <a:rPr lang="cs-CZ" b="1" i="1" dirty="0"/>
              <a:t>F</a:t>
            </a:r>
          </a:p>
          <a:p>
            <a:r>
              <a:rPr lang="cs-CZ" dirty="0" smtClean="0"/>
              <a:t>Třída:		</a:t>
            </a:r>
            <a:r>
              <a:rPr lang="cs-CZ" b="1" i="1" dirty="0" smtClean="0"/>
              <a:t>j=3</a:t>
            </a:r>
            <a:endParaRPr lang="cs-CZ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345602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°=3°</a:t>
            </a:r>
          </a:p>
          <a:p>
            <a:r>
              <a:rPr lang="cs-CZ" dirty="0" smtClean="0"/>
              <a:t>Označení:	</a:t>
            </a:r>
            <a:r>
              <a:rPr lang="cs-CZ" b="1" dirty="0"/>
              <a:t>S</a:t>
            </a:r>
            <a:endParaRPr lang="cs-CZ" b="1" i="1" dirty="0"/>
          </a:p>
          <a:p>
            <a:r>
              <a:rPr lang="cs-CZ" dirty="0" smtClean="0"/>
              <a:t>Třída:		</a:t>
            </a:r>
            <a:r>
              <a:rPr lang="cs-CZ" b="1" i="1" dirty="0" smtClean="0"/>
              <a:t>j=3</a:t>
            </a:r>
            <a:endParaRPr lang="cs-CZ" b="1" i="1" dirty="0"/>
          </a:p>
        </p:txBody>
      </p:sp>
      <p:pic>
        <p:nvPicPr>
          <p:cNvPr id="15" name="Picture 16" descr="E:\Horak\Základy robotiky\Cviceni 1\válcová dvojic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13" y="1798234"/>
            <a:ext cx="2097781" cy="8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E:\Horak\Základy robotiky\Cviceni 1\sférická dvojic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59" y="3298878"/>
            <a:ext cx="1655267" cy="133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:\Horak\Základy robotiky\Cviceni 1\rovinná dvojic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59" y="4941168"/>
            <a:ext cx="2145482" cy="119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8215" cy="720080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Přehled prostorových kinematických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dvojic</a:t>
            </a:r>
            <a:endParaRPr lang="cs-CZ" sz="2400" b="1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1872020"/>
            <a:ext cx="1759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VÁLEC NA ROVINĚ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/>
          </a:p>
          <a:p>
            <a:r>
              <a:rPr lang="cs-CZ" sz="2000" b="1" dirty="0" smtClean="0"/>
              <a:t>OBECNÁ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08104" y="14847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°=4°</a:t>
            </a:r>
          </a:p>
          <a:p>
            <a:r>
              <a:rPr lang="cs-CZ" dirty="0" smtClean="0"/>
              <a:t>Označení:	</a:t>
            </a:r>
            <a:r>
              <a:rPr lang="cs-CZ" b="1" i="1" dirty="0" smtClean="0"/>
              <a:t>-</a:t>
            </a:r>
            <a:endParaRPr lang="cs-CZ" b="1" i="1" dirty="0"/>
          </a:p>
          <a:p>
            <a:r>
              <a:rPr lang="cs-CZ" dirty="0" smtClean="0"/>
              <a:t>Třída:		</a:t>
            </a:r>
            <a:r>
              <a:rPr lang="cs-CZ" b="1" i="1" dirty="0" smtClean="0"/>
              <a:t>j=2</a:t>
            </a:r>
            <a:endParaRPr lang="cs-CZ" b="1" i="1" dirty="0"/>
          </a:p>
        </p:txBody>
      </p:sp>
      <p:sp>
        <p:nvSpPr>
          <p:cNvPr id="5" name="Obdélník 4"/>
          <p:cNvSpPr/>
          <p:nvPr/>
        </p:nvSpPr>
        <p:spPr>
          <a:xfrm>
            <a:off x="539552" y="1196752"/>
            <a:ext cx="8064896" cy="5256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32849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Pohyblivost A:B	</a:t>
            </a:r>
            <a:r>
              <a:rPr lang="cs-CZ" b="1" i="1" dirty="0" smtClean="0"/>
              <a:t>i</a:t>
            </a:r>
            <a:r>
              <a:rPr lang="cs-CZ" b="1" dirty="0" smtClean="0"/>
              <a:t>°=5°</a:t>
            </a:r>
          </a:p>
          <a:p>
            <a:r>
              <a:rPr lang="cs-CZ" dirty="0" smtClean="0"/>
              <a:t>Označení:	</a:t>
            </a:r>
            <a:r>
              <a:rPr lang="cs-CZ" b="1" dirty="0" smtClean="0"/>
              <a:t>O</a:t>
            </a:r>
            <a:endParaRPr lang="cs-CZ" b="1" i="1" dirty="0"/>
          </a:p>
          <a:p>
            <a:r>
              <a:rPr lang="cs-CZ" dirty="0" smtClean="0"/>
              <a:t>Třída:		</a:t>
            </a:r>
            <a:r>
              <a:rPr lang="cs-CZ" b="1" i="1" dirty="0" smtClean="0"/>
              <a:t>j=1</a:t>
            </a:r>
            <a:endParaRPr lang="cs-CZ" b="1" i="1" dirty="0"/>
          </a:p>
        </p:txBody>
      </p:sp>
      <p:pic>
        <p:nvPicPr>
          <p:cNvPr id="11" name="Picture 16" descr="E:\Horak\Základy robotiky\Cviceni 1\válec na rovině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03149"/>
            <a:ext cx="2167264" cy="12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:\Horak\Základy robotiky\Cviceni 1\obecná dvojic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49551"/>
            <a:ext cx="2040377" cy="11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43" y="368660"/>
            <a:ext cx="8218215" cy="720080"/>
          </a:xfrm>
        </p:spPr>
        <p:txBody>
          <a:bodyPr>
            <a:noAutofit/>
          </a:bodyPr>
          <a:lstStyle/>
          <a:p>
            <a:r>
              <a:rPr 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Soustavové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skupiny</a:t>
            </a:r>
            <a:endParaRPr lang="cs-CZ" sz="2400" b="1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497860" y="1340768"/>
            <a:ext cx="8301597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Soustavová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skupina je takový kinematický řetězec, který 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 připojení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volnými kinematickými dvojicemi na rám dává nepohyblivou staticky určitou soustavu.</a:t>
            </a:r>
          </a:p>
          <a:p>
            <a:pPr algn="just"/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Soustavová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skupina připojená k soustavě těles (např. k mechanismu PR) nebo odpojená od ní nemění její pohyblivost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Pohony PR jsou připojovány ke kinem. řetězci jako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soustavové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skupiny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812454" y="3753036"/>
            <a:ext cx="3528392" cy="720080"/>
            <a:chOff x="2843808" y="3997832"/>
            <a:chExt cx="3528392" cy="720080"/>
          </a:xfrm>
        </p:grpSpPr>
        <p:sp>
          <p:nvSpPr>
            <p:cNvPr id="13" name="Obdélník 12"/>
            <p:cNvSpPr/>
            <p:nvPr/>
          </p:nvSpPr>
          <p:spPr>
            <a:xfrm>
              <a:off x="2843808" y="3997832"/>
              <a:ext cx="352839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2987824" y="4136131"/>
                  <a:ext cx="3384376" cy="467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i="1" dirty="0"/>
                    <a:t>i</a:t>
                  </a:r>
                  <a:r>
                    <a:rPr lang="cs-CZ" sz="2000" b="1" i="1" dirty="0" smtClean="0"/>
                    <a:t> ≥ 6∙(n-1)-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𝒅𝒋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nary>
                    </m:oMath>
                  </a14:m>
                  <a:endParaRPr lang="cs-CZ" sz="2000" b="1" i="1" dirty="0"/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4136131"/>
                  <a:ext cx="3384376" cy="467820"/>
                </a:xfrm>
                <a:prstGeom prst="rect">
                  <a:avLst/>
                </a:prstGeom>
                <a:blipFill>
                  <a:blip r:embed="rId2"/>
                  <a:stretch>
                    <a:fillRect l="-1982" t="-98701" b="-14805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99592" y="4738836"/>
            <a:ext cx="561662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/>
              <a:t>p	</a:t>
            </a:r>
            <a:r>
              <a:rPr lang="cs-CZ" altLang="cs-CZ" dirty="0"/>
              <a:t>počet pasivních vazeb (vazba, která se aktivně 	nepodílí na omezené pohyblivosti)</a:t>
            </a:r>
          </a:p>
          <a:p>
            <a:pPr algn="l">
              <a:spcBef>
                <a:spcPct val="50000"/>
              </a:spcBef>
            </a:pPr>
            <a:r>
              <a:rPr lang="cs-CZ" altLang="cs-CZ" i="1" dirty="0"/>
              <a:t>f	</a:t>
            </a:r>
            <a:r>
              <a:rPr lang="cs-CZ" altLang="cs-CZ" dirty="0"/>
              <a:t>počet nadbytečných pohyblivostí (případ rotace 	tyče s kulovými klouby na obou koncích kolem 	podélné osy tyče)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253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Určete počet stupňů volnosti kinematického řetězce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508104" y="494116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 err="1"/>
              <a:t>i</a:t>
            </a:r>
            <a:r>
              <a:rPr lang="cs-CZ" altLang="cs-CZ" i="1" baseline="-25000" dirty="0" err="1"/>
              <a:t>p</a:t>
            </a:r>
            <a:r>
              <a:rPr lang="cs-CZ" altLang="cs-CZ" i="1" dirty="0"/>
              <a:t> = 6 . ( 5 – 1 ) – 5 . 4 = 4</a:t>
            </a:r>
            <a:r>
              <a:rPr lang="cs-CZ" altLang="cs-CZ" i="1" dirty="0" smtClean="0"/>
              <a:t>°</a:t>
            </a:r>
            <a:endParaRPr lang="cs-CZ" alt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5513341" y="4758870"/>
            <a:ext cx="2592288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47987"/>
            <a:ext cx="5087857" cy="22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796136" y="5390755"/>
            <a:ext cx="1097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 err="1"/>
              <a:t>i</a:t>
            </a:r>
            <a:r>
              <a:rPr lang="cs-CZ" altLang="cs-CZ" i="1" baseline="-25000" dirty="0" err="1"/>
              <a:t>p</a:t>
            </a:r>
            <a:r>
              <a:rPr lang="cs-CZ" altLang="cs-CZ" i="1" dirty="0"/>
              <a:t> = </a:t>
            </a:r>
            <a:r>
              <a:rPr lang="cs-CZ" altLang="cs-CZ" i="1" dirty="0" smtClean="0"/>
              <a:t>1°</a:t>
            </a:r>
            <a:endParaRPr lang="cs-CZ" altLang="cs-CZ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Určete počet stupňů volnosti kinematického řetězce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115616" y="5373216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 err="1"/>
              <a:t>i</a:t>
            </a:r>
            <a:r>
              <a:rPr lang="cs-CZ" altLang="cs-CZ" i="1" baseline="-25000" dirty="0" err="1"/>
              <a:t>p</a:t>
            </a:r>
            <a:r>
              <a:rPr lang="cs-CZ" altLang="cs-CZ" i="1" dirty="0"/>
              <a:t> = </a:t>
            </a:r>
            <a:r>
              <a:rPr lang="cs-CZ" altLang="cs-CZ" i="1" dirty="0" smtClean="0"/>
              <a:t>6 . ( 3 – 1 ) – 2 . 5 </a:t>
            </a:r>
            <a:r>
              <a:rPr lang="cs-CZ" altLang="cs-CZ" i="1" dirty="0"/>
              <a:t>= 2</a:t>
            </a:r>
            <a:r>
              <a:rPr lang="cs-CZ" altLang="cs-CZ" i="1" dirty="0" smtClean="0"/>
              <a:t>°</a:t>
            </a:r>
            <a:endParaRPr lang="cs-CZ" alt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1116410" y="5165866"/>
            <a:ext cx="2592288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762960" y="5269850"/>
            <a:ext cx="1080120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408762" cy="28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Určete počet stupňů volnosti kinematického řetězce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203428" y="5445224"/>
            <a:ext cx="4276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 err="1"/>
              <a:t>i</a:t>
            </a:r>
            <a:r>
              <a:rPr lang="cs-CZ" altLang="cs-CZ" i="1" baseline="-25000" dirty="0" err="1"/>
              <a:t>p</a:t>
            </a:r>
            <a:r>
              <a:rPr lang="cs-CZ" altLang="cs-CZ" i="1" dirty="0"/>
              <a:t> = 6 . ( </a:t>
            </a:r>
            <a:r>
              <a:rPr lang="cs-CZ" altLang="cs-CZ" i="1" dirty="0" smtClean="0"/>
              <a:t>7 </a:t>
            </a:r>
            <a:r>
              <a:rPr lang="cs-CZ" altLang="cs-CZ" i="1" dirty="0"/>
              <a:t>– 1 ) – </a:t>
            </a:r>
            <a:r>
              <a:rPr lang="cs-CZ" altLang="cs-CZ" i="1" dirty="0" smtClean="0"/>
              <a:t>(2 . 5 + 4 . 3 + 2 . 4) - 4 </a:t>
            </a:r>
            <a:r>
              <a:rPr lang="cs-CZ" altLang="cs-CZ" i="1" dirty="0"/>
              <a:t>= </a:t>
            </a:r>
            <a:r>
              <a:rPr lang="cs-CZ" altLang="cs-CZ" i="1" dirty="0" smtClean="0"/>
              <a:t>2°</a:t>
            </a:r>
            <a:endParaRPr lang="cs-CZ" alt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4217430" y="5341858"/>
            <a:ext cx="424847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3417517" cy="39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Určete počet stupňů volnosti kinematického řetězce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240569" y="5373216"/>
            <a:ext cx="4339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 err="1"/>
              <a:t>i</a:t>
            </a:r>
            <a:r>
              <a:rPr lang="cs-CZ" altLang="cs-CZ" i="1" baseline="-25000" dirty="0" err="1"/>
              <a:t>p</a:t>
            </a:r>
            <a:r>
              <a:rPr lang="cs-CZ" altLang="cs-CZ" i="1" dirty="0"/>
              <a:t> </a:t>
            </a:r>
            <a:r>
              <a:rPr lang="cs-CZ" altLang="cs-CZ" i="1" dirty="0" smtClean="0"/>
              <a:t>= 6 . (5-1) – (2 . 5 +2 . 3 + 1 . 4) – 2 = 2°</a:t>
            </a:r>
            <a:endParaRPr lang="cs-CZ" alt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4139952" y="5269850"/>
            <a:ext cx="4267944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5" y="1893367"/>
            <a:ext cx="3717057" cy="34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Struktura mechanismů PR, typy struktur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Určete počet stupňů volnosti kinematického řetězce </a:t>
            </a:r>
            <a:r>
              <a:rPr lang="cs-CZ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- DÚ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508104" y="494116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i="1" dirty="0" smtClean="0"/>
              <a:t>i</a:t>
            </a:r>
            <a:r>
              <a:rPr lang="cs-CZ" altLang="cs-CZ" i="1" baseline="-25000" dirty="0" smtClean="0"/>
              <a:t>r</a:t>
            </a:r>
            <a:r>
              <a:rPr lang="cs-CZ" altLang="cs-CZ" i="1" dirty="0" smtClean="0"/>
              <a:t> </a:t>
            </a:r>
            <a:r>
              <a:rPr lang="cs-CZ" altLang="cs-CZ" i="1" dirty="0"/>
              <a:t>= </a:t>
            </a:r>
            <a:r>
              <a:rPr lang="cs-CZ" altLang="cs-CZ" i="1" dirty="0" smtClean="0"/>
              <a:t>3 </a:t>
            </a:r>
            <a:r>
              <a:rPr lang="cs-CZ" altLang="cs-CZ" i="1" dirty="0"/>
              <a:t>. ( 5 – 1 ) – </a:t>
            </a:r>
            <a:r>
              <a:rPr lang="cs-CZ" altLang="cs-CZ" i="1" dirty="0" smtClean="0"/>
              <a:t>( 5 . 2) = 2°</a:t>
            </a:r>
            <a:endParaRPr lang="cs-CZ" alt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5508104" y="4837802"/>
            <a:ext cx="2664296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2808312" cy="41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Členění kinematického řetězce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4561140"/>
          </a:xfrm>
        </p:spPr>
        <p:txBody>
          <a:bodyPr/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Poloha manipulovaného objektu je v prostoru obecně určena 6-ti souřadnicemi,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tři souřadnice určují polohu těžiště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S(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tři souřadnice určují natočení objektu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kolem os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x, y, z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unášeného souřadného systému v těžišti objektu o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úhly 	      ,které definují orientaci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objektu v prostoru .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souladu s výše uvedeným je kinematický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 řetězec rozdělen na:</a:t>
            </a:r>
          </a:p>
          <a:p>
            <a:pPr algn="just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3577" indent="-268779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polohovací ústrojí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13577" indent="-268779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orientační ústrojí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13577" indent="-268779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efektor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13577" indent="-268779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pojezdové ústrojí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cs-CZ" sz="2052" dirty="0"/>
          </a:p>
          <a:p>
            <a:pPr algn="just"/>
            <a:endParaRPr lang="cs-CZ" sz="2052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553653"/>
              </p:ext>
            </p:extLst>
          </p:nvPr>
        </p:nvGraphicFramePr>
        <p:xfrm>
          <a:off x="5508104" y="2336929"/>
          <a:ext cx="798200" cy="32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Rovnice" r:id="rId3" imgW="583947" imgH="241195" progId="Equation.3">
                  <p:embed/>
                </p:oleObj>
              </mc:Choice>
              <mc:Fallback>
                <p:oleObj name="Rovnice" r:id="rId3" imgW="583947" imgH="241195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336929"/>
                        <a:ext cx="798200" cy="327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b="4396"/>
          <a:stretch/>
        </p:blipFill>
        <p:spPr bwMode="auto">
          <a:xfrm>
            <a:off x="5436096" y="3076406"/>
            <a:ext cx="3080777" cy="28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5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Členění kinematického řetězce průmyslových robotů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82369"/>
            <a:ext cx="2414588" cy="26622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82369"/>
            <a:ext cx="2390775" cy="26860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861048"/>
            <a:ext cx="2447925" cy="26289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394460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Pojezdové ústrojí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25195" y="3944607"/>
            <a:ext cx="18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Polohovací ústrojí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54997" y="5085184"/>
            <a:ext cx="18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Orientační ústrojí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20145" y="5085184"/>
            <a:ext cx="106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Efektor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4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Přehled struktur kinematického řetězce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157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Počet ° volnosti	Popis </a:t>
            </a:r>
            <a:r>
              <a:rPr lang="cs-CZ" sz="2000" dirty="0" err="1" smtClean="0"/>
              <a:t>kinemat</a:t>
            </a:r>
            <a:r>
              <a:rPr lang="cs-CZ" sz="2000" dirty="0" smtClean="0"/>
              <a:t>.	Počet možných	Dráha objektu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řetězce		uspořádání</a:t>
            </a:r>
          </a:p>
          <a:p>
            <a:endParaRPr lang="cs-CZ" sz="2000" dirty="0"/>
          </a:p>
          <a:p>
            <a:r>
              <a:rPr lang="cs-CZ" sz="2000" dirty="0" smtClean="0"/>
              <a:t>1° volnosti	T		           3		Úsečka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R		           3		Kružnice, oblouk</a:t>
            </a:r>
          </a:p>
          <a:p>
            <a:endParaRPr lang="cs-CZ" sz="2000" dirty="0"/>
          </a:p>
          <a:p>
            <a:r>
              <a:rPr lang="cs-CZ" sz="2000" dirty="0" smtClean="0"/>
              <a:t>2° volnosti</a:t>
            </a:r>
            <a:r>
              <a:rPr lang="cs-CZ" sz="2000" dirty="0"/>
              <a:t>	</a:t>
            </a:r>
            <a:r>
              <a:rPr lang="cs-CZ" sz="2000" dirty="0" smtClean="0"/>
              <a:t>TT		           6		Obecná rovinná křivka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RT, TR		           9		resp. křivka na válcové</a:t>
            </a:r>
          </a:p>
          <a:p>
            <a:r>
              <a:rPr lang="cs-CZ" sz="2000" dirty="0"/>
              <a:t>		</a:t>
            </a:r>
            <a:r>
              <a:rPr lang="cs-CZ" sz="2000" dirty="0" smtClean="0"/>
              <a:t>RR		           6		nebo sférické ploše</a:t>
            </a:r>
          </a:p>
          <a:p>
            <a:endParaRPr lang="cs-CZ" sz="2000" dirty="0"/>
          </a:p>
          <a:p>
            <a:r>
              <a:rPr lang="cs-CZ" sz="2000" dirty="0" smtClean="0"/>
              <a:t>3° volnosti</a:t>
            </a:r>
            <a:r>
              <a:rPr lang="cs-CZ" sz="2000" dirty="0"/>
              <a:t>	</a:t>
            </a:r>
            <a:r>
              <a:rPr lang="cs-CZ" sz="2000" dirty="0" smtClean="0"/>
              <a:t>TTT		           6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RTT, TRT, TTR	         18		Obecná prostorová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RRT, TRR, RTR	         27		křivka</a:t>
            </a:r>
          </a:p>
          <a:p>
            <a:r>
              <a:rPr lang="cs-CZ" sz="2000" dirty="0"/>
              <a:t>		</a:t>
            </a:r>
            <a:r>
              <a:rPr lang="cs-CZ" sz="2000" dirty="0" smtClean="0"/>
              <a:t>RRR		           6	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556792"/>
            <a:ext cx="8229600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234888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7544" y="450912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7544" y="3280865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339752" y="1556792"/>
            <a:ext cx="0" cy="4464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007814" y="1556792"/>
            <a:ext cx="4346" cy="4464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211960" y="1556792"/>
            <a:ext cx="0" cy="44644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kinematických struktur – určete stupně volnosti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b="36279"/>
          <a:stretch/>
        </p:blipFill>
        <p:spPr bwMode="auto">
          <a:xfrm>
            <a:off x="2411760" y="1340768"/>
            <a:ext cx="41764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64854"/>
          <a:stretch/>
        </p:blipFill>
        <p:spPr bwMode="auto">
          <a:xfrm>
            <a:off x="1619672" y="4149080"/>
            <a:ext cx="6192688" cy="1943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3995936" y="4149080"/>
            <a:ext cx="122413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kinematických struktur – určete stupně volnosti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3"/>
          <a:stretch/>
        </p:blipFill>
        <p:spPr bwMode="auto">
          <a:xfrm>
            <a:off x="2051720" y="1340768"/>
            <a:ext cx="6120680" cy="186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3"/>
          <a:stretch/>
        </p:blipFill>
        <p:spPr bwMode="auto">
          <a:xfrm>
            <a:off x="2267744" y="3865911"/>
            <a:ext cx="5281320" cy="25140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411760" y="134076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411760" y="38537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9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Kinematický řetězec polohovacího ústrojí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56784" cy="3057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88887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NOVOTNÝ, František, Vlastimil HOTAŘ, Marcel HORÁK, Marie STARÁ a Michal STARÝ. </a:t>
            </a:r>
            <a:r>
              <a:rPr lang="cs-CZ" sz="1600" i="1" dirty="0"/>
              <a:t>Úvod do automatizace a robotizace ve strojírenství</a:t>
            </a:r>
            <a:r>
              <a:rPr lang="cs-CZ" sz="1600" dirty="0"/>
              <a:t> [online]. Liberec: Technická univerzita v Liberci, 2020 [cit. </a:t>
            </a:r>
            <a:r>
              <a:rPr lang="cs-CZ" sz="1600" dirty="0" smtClean="0"/>
              <a:t>2021-10-19</a:t>
            </a:r>
            <a:r>
              <a:rPr lang="cs-CZ" sz="1600" dirty="0"/>
              <a:t>]. ISBN 978-80-7494-545-8. Dostupné z: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etul.publi.cz/</a:t>
            </a:r>
            <a:r>
              <a:rPr lang="cs-CZ" sz="1600" dirty="0" err="1" smtClean="0">
                <a:hlinkClick r:id="rId2"/>
              </a:rPr>
              <a:t>book</a:t>
            </a:r>
            <a:r>
              <a:rPr lang="cs-CZ" sz="1600" dirty="0" smtClean="0">
                <a:hlinkClick r:id="rId2"/>
              </a:rPr>
              <a:t>/1275-uvod-do-automatizace-a-robotizace-ve-strojirenstvi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en-US" sz="1600" dirty="0" smtClean="0"/>
              <a:t>IFR</a:t>
            </a:r>
            <a:r>
              <a:rPr lang="cs-CZ" sz="1600" smtClean="0"/>
              <a:t>:</a:t>
            </a:r>
            <a:r>
              <a:rPr lang="en-US" sz="1600" smtClean="0"/>
              <a:t> </a:t>
            </a:r>
            <a:r>
              <a:rPr lang="en-US" sz="1600" dirty="0"/>
              <a:t>World Robotics Service Robots [online]. 19. 9. </a:t>
            </a:r>
            <a:r>
              <a:rPr lang="en-US" sz="1600" dirty="0" smtClean="0"/>
              <a:t>20</a:t>
            </a:r>
            <a:r>
              <a:rPr lang="cs-CZ" sz="1600" dirty="0" smtClean="0"/>
              <a:t>21</a:t>
            </a:r>
            <a:r>
              <a:rPr lang="en-US" sz="1600" dirty="0" smtClean="0"/>
              <a:t> </a:t>
            </a:r>
            <a:r>
              <a:rPr lang="en-US" sz="1600" dirty="0"/>
              <a:t>[cit. </a:t>
            </a:r>
            <a:r>
              <a:rPr lang="en-US" sz="1600" dirty="0" smtClean="0"/>
              <a:t>20</a:t>
            </a:r>
            <a:r>
              <a:rPr lang="cs-CZ" sz="1600" dirty="0" smtClean="0"/>
              <a:t>21</a:t>
            </a:r>
            <a:r>
              <a:rPr lang="en-US" sz="1600" dirty="0" smtClean="0"/>
              <a:t>-0</a:t>
            </a:r>
            <a:r>
              <a:rPr lang="cs-CZ" sz="1600" dirty="0" smtClean="0"/>
              <a:t>9</a:t>
            </a:r>
            <a:r>
              <a:rPr lang="en-US" sz="1600" dirty="0" smtClean="0"/>
              <a:t>-25</a:t>
            </a:r>
            <a:r>
              <a:rPr lang="en-US" sz="1600" dirty="0"/>
              <a:t>]. </a:t>
            </a:r>
            <a:r>
              <a:rPr lang="cs-CZ" sz="1600" dirty="0" smtClean="0"/>
              <a:t>Dostupné z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cs-CZ" sz="1600" dirty="0">
                <a:hlinkClick r:id="rId3"/>
              </a:rPr>
              <a:t>https://ifr.org/free-downloads</a:t>
            </a:r>
            <a:r>
              <a:rPr lang="cs-CZ" sz="1600" dirty="0" smtClean="0">
                <a:hlinkClick r:id="rId3"/>
              </a:rPr>
              <a:t>/</a:t>
            </a:r>
            <a:endParaRPr lang="cs-CZ" sz="1600" dirty="0" smtClean="0"/>
          </a:p>
          <a:p>
            <a:endParaRPr lang="cs-CZ" sz="1600" dirty="0"/>
          </a:p>
          <a:p>
            <a:r>
              <a:rPr lang="pl-PL" sz="1600" i="1" dirty="0" smtClean="0"/>
              <a:t>TRIOM: </a:t>
            </a:r>
            <a:r>
              <a:rPr lang="pl-PL" sz="1600" i="1" dirty="0" smtClean="0"/>
              <a:t>Manipulační technika</a:t>
            </a:r>
            <a:r>
              <a:rPr lang="pl-PL" sz="1600" dirty="0" smtClean="0"/>
              <a:t> </a:t>
            </a:r>
            <a:r>
              <a:rPr lang="pl-PL" sz="1600" dirty="0"/>
              <a:t>[online]. [cit. </a:t>
            </a:r>
            <a:r>
              <a:rPr lang="pl-PL" sz="1600" dirty="0" smtClean="0"/>
              <a:t>2019-11-01]. </a:t>
            </a:r>
            <a:r>
              <a:rPr lang="pl-PL" sz="1600" dirty="0"/>
              <a:t>Dostupné z: </a:t>
            </a:r>
            <a:r>
              <a:rPr lang="pl-PL" sz="1600" dirty="0">
                <a:hlinkClick r:id="rId4"/>
              </a:rPr>
              <a:t>http://triom.cz</a:t>
            </a:r>
            <a:r>
              <a:rPr lang="pl-PL" sz="1600" dirty="0" smtClean="0">
                <a:hlinkClick r:id="rId4"/>
              </a:rPr>
              <a:t>/</a:t>
            </a:r>
            <a:endParaRPr lang="pl-PL" sz="1600" dirty="0"/>
          </a:p>
          <a:p>
            <a:pPr algn="just"/>
            <a:endParaRPr lang="cs-CZ" sz="1600" i="1" dirty="0" smtClean="0"/>
          </a:p>
          <a:p>
            <a:r>
              <a:rPr lang="cs-CZ" sz="1600" i="1" dirty="0" smtClean="0"/>
              <a:t>KUKA</a:t>
            </a:r>
            <a:r>
              <a:rPr lang="cs-CZ" sz="1600" dirty="0"/>
              <a:t>:</a:t>
            </a:r>
            <a:r>
              <a:rPr lang="cs-CZ" sz="1600" dirty="0" smtClean="0"/>
              <a:t> </a:t>
            </a:r>
            <a:r>
              <a:rPr lang="cs-CZ" sz="1600" i="1" dirty="0" smtClean="0"/>
              <a:t>Robotické systémy</a:t>
            </a:r>
            <a:r>
              <a:rPr lang="cs-CZ" sz="1600" dirty="0" smtClean="0"/>
              <a:t> [online</a:t>
            </a:r>
            <a:r>
              <a:rPr lang="cs-CZ" sz="1600" dirty="0"/>
              <a:t>]. [cit. </a:t>
            </a:r>
            <a:r>
              <a:rPr lang="cs-CZ" sz="1600" dirty="0" smtClean="0"/>
              <a:t>2019-01-19</a:t>
            </a:r>
            <a:r>
              <a:rPr lang="cs-CZ" sz="1600" dirty="0"/>
              <a:t>]. Dostupné z: </a:t>
            </a:r>
            <a:r>
              <a:rPr lang="cs-CZ" sz="1600" dirty="0">
                <a:hlinkClick r:id="rId5"/>
              </a:rPr>
              <a:t>https://www.kuka.com</a:t>
            </a:r>
            <a:r>
              <a:rPr lang="cs-CZ" sz="1600" dirty="0" smtClean="0">
                <a:hlinkClick r:id="rId5"/>
              </a:rPr>
              <a:t>/</a:t>
            </a:r>
            <a:endParaRPr lang="cs-CZ" sz="1600" dirty="0" smtClean="0"/>
          </a:p>
          <a:p>
            <a:endParaRPr lang="cs-CZ" sz="1600" i="1" dirty="0" smtClean="0"/>
          </a:p>
          <a:p>
            <a:r>
              <a:rPr lang="cs-CZ" sz="1600" i="1" dirty="0" smtClean="0"/>
              <a:t>FANUC:</a:t>
            </a:r>
            <a:r>
              <a:rPr lang="cs-CZ" sz="1600" dirty="0" smtClean="0"/>
              <a:t> </a:t>
            </a:r>
            <a:r>
              <a:rPr lang="cs-CZ" sz="1600" i="1" dirty="0" smtClean="0"/>
              <a:t>Průmyslové roboty </a:t>
            </a:r>
            <a:r>
              <a:rPr lang="cs-CZ" sz="1600" dirty="0" smtClean="0"/>
              <a:t>[online</a:t>
            </a:r>
            <a:r>
              <a:rPr lang="cs-CZ" sz="1600" dirty="0"/>
              <a:t>]. [cit. </a:t>
            </a:r>
            <a:r>
              <a:rPr lang="cs-CZ" sz="1600" dirty="0" smtClean="0"/>
              <a:t>2019-01-19</a:t>
            </a:r>
            <a:r>
              <a:rPr lang="cs-CZ" sz="1600" dirty="0"/>
              <a:t>]. Dostupné z: </a:t>
            </a:r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www.fanuc.eu/cz/cs/roboty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it-IT" sz="1600" i="1" dirty="0" smtClean="0"/>
              <a:t>ABB</a:t>
            </a:r>
            <a:r>
              <a:rPr lang="cs-CZ" sz="1600" dirty="0"/>
              <a:t>:</a:t>
            </a:r>
            <a:r>
              <a:rPr lang="cs-CZ" sz="1600" dirty="0" smtClean="0"/>
              <a:t> </a:t>
            </a:r>
            <a:r>
              <a:rPr lang="cs-CZ" sz="1600" i="1" dirty="0" smtClean="0"/>
              <a:t>Robotika</a:t>
            </a:r>
            <a:r>
              <a:rPr lang="cs-CZ" sz="1600" dirty="0" smtClean="0"/>
              <a:t> </a:t>
            </a:r>
            <a:r>
              <a:rPr lang="it-IT" sz="1600" dirty="0" smtClean="0"/>
              <a:t>[online</a:t>
            </a:r>
            <a:r>
              <a:rPr lang="it-IT" sz="1600" dirty="0"/>
              <a:t>]. [cit. </a:t>
            </a:r>
            <a:r>
              <a:rPr lang="it-IT" sz="1600" dirty="0" smtClean="0"/>
              <a:t>20</a:t>
            </a:r>
            <a:r>
              <a:rPr lang="cs-CZ" sz="1600" dirty="0" smtClean="0"/>
              <a:t>19</a:t>
            </a:r>
            <a:r>
              <a:rPr lang="it-IT" sz="1600" dirty="0" smtClean="0"/>
              <a:t>-</a:t>
            </a:r>
            <a:r>
              <a:rPr lang="cs-CZ" sz="1600" dirty="0" smtClean="0"/>
              <a:t>02</a:t>
            </a:r>
            <a:r>
              <a:rPr lang="it-IT" sz="1600" dirty="0" smtClean="0"/>
              <a:t>-19</a:t>
            </a:r>
            <a:r>
              <a:rPr lang="it-IT" sz="1600" dirty="0"/>
              <a:t>]. Dostupné z: https://new.abb.com/products/robotics?_ga=2.202486545.1417283177.1634636668-2120825869.1623753433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i="1" dirty="0" smtClean="0"/>
              <a:t>GOOGLE</a:t>
            </a:r>
            <a:r>
              <a:rPr lang="cs-CZ" sz="1600" i="1" dirty="0"/>
              <a:t>: Picture</a:t>
            </a:r>
            <a:r>
              <a:rPr lang="cs-CZ" sz="1600" dirty="0"/>
              <a:t> [online]. [cit. </a:t>
            </a:r>
            <a:r>
              <a:rPr lang="cs-CZ" sz="1600" dirty="0" smtClean="0"/>
              <a:t>2019-02-17]. </a:t>
            </a:r>
            <a:r>
              <a:rPr lang="cs-CZ" sz="1600" dirty="0"/>
              <a:t>Dostupné z: </a:t>
            </a:r>
            <a:r>
              <a:rPr lang="cs-CZ" sz="1600" dirty="0">
                <a:hlinkClick r:id="rId7"/>
              </a:rPr>
              <a:t>https://www.google.com</a:t>
            </a:r>
            <a:r>
              <a:rPr lang="cs-CZ" sz="1600" dirty="0" smtClean="0">
                <a:hlinkClick r:id="rId7"/>
              </a:rPr>
              <a:t>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792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rmAutofit/>
          </a:bodyPr>
          <a:lstStyle/>
          <a:p>
            <a:pPr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Cíl předmětu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472" y="1392099"/>
            <a:ext cx="8290992" cy="1964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960" tIns="38480" rIns="76960" bIns="38480"/>
          <a:lstStyle/>
          <a:p>
            <a:pPr marL="1357" algn="just">
              <a:spcBef>
                <a:spcPts val="460"/>
              </a:spcBef>
              <a:spcAft>
                <a:spcPts val="855"/>
              </a:spcAft>
              <a:buSzPct val="45000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Studenti se seznámí s poznatky z oboru </a:t>
            </a:r>
            <a:r>
              <a:rPr lang="cs-CZ" sz="2000" dirty="0" smtClean="0">
                <a:solidFill>
                  <a:srgbClr val="000000"/>
                </a:solidFill>
                <a:latin typeface="Calibri" charset="0"/>
              </a:rPr>
              <a:t>stavby </a:t>
            </a: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průmyslových a servisních robotů. Důraz je kladen zejména na ucelenou představu o PR jako komplexních mechanismech sestávajících se z řady pokročilých systémů. Studenti budou umět rozlišit základní typy robotů včetně jejich pracovních prostorů a stanovení příslušných počtů stupňů volnosti. </a:t>
            </a:r>
          </a:p>
          <a:p>
            <a:pPr marL="333938" indent="-332581">
              <a:spcBef>
                <a:spcPts val="460"/>
              </a:spcBef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2052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Obrázek 7" descr="mall.cz-eshop-dorucovani-drony-2.jpg"/>
          <p:cNvPicPr>
            <a:picLocks noChangeAspect="1"/>
          </p:cNvPicPr>
          <p:nvPr/>
        </p:nvPicPr>
        <p:blipFill>
          <a:blip r:embed="rId3" cstate="print"/>
          <a:srcRect l="10747" t="12604" r="13551" b="6371"/>
          <a:stretch>
            <a:fillRect/>
          </a:stretch>
        </p:blipFill>
        <p:spPr>
          <a:xfrm>
            <a:off x="6699892" y="418791"/>
            <a:ext cx="1253678" cy="905434"/>
          </a:xfrm>
          <a:prstGeom prst="rect">
            <a:avLst/>
          </a:prstGeom>
        </p:spPr>
      </p:pic>
      <p:pic>
        <p:nvPicPr>
          <p:cNvPr id="11" name="Obrázek 10" descr="Robovie-R3.jpg"/>
          <p:cNvPicPr>
            <a:picLocks noChangeAspect="1"/>
          </p:cNvPicPr>
          <p:nvPr/>
        </p:nvPicPr>
        <p:blipFill>
          <a:blip r:embed="rId4"/>
          <a:srcRect l="30469" r="29687"/>
          <a:stretch>
            <a:fillRect/>
          </a:stretch>
        </p:blipFill>
        <p:spPr>
          <a:xfrm>
            <a:off x="7653375" y="4004693"/>
            <a:ext cx="1160655" cy="21847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27" y="3265298"/>
            <a:ext cx="5508104" cy="3099033"/>
          </a:xfrm>
          <a:prstGeom prst="rect">
            <a:avLst/>
          </a:prstGeom>
        </p:spPr>
      </p:pic>
      <p:pic>
        <p:nvPicPr>
          <p:cNvPr id="10" name="Obrázek 9" descr="NBCmax CBRNE Service Robot-l.jpg"/>
          <p:cNvPicPr>
            <a:picLocks noChangeAspect="1"/>
          </p:cNvPicPr>
          <p:nvPr/>
        </p:nvPicPr>
        <p:blipFill>
          <a:blip r:embed="rId6" cstate="print"/>
          <a:srcRect t="14146"/>
          <a:stretch>
            <a:fillRect/>
          </a:stretch>
        </p:blipFill>
        <p:spPr>
          <a:xfrm>
            <a:off x="239697" y="5517232"/>
            <a:ext cx="2504572" cy="11066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84" y="5517232"/>
            <a:ext cx="2073054" cy="11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1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33" y="3065890"/>
            <a:ext cx="1652129" cy="1272140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40764" y="5460473"/>
            <a:ext cx="1476941" cy="39502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rmAutofit/>
          </a:bodyPr>
          <a:lstStyle/>
          <a:p>
            <a:pPr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Průmyslový robot</a:t>
            </a:r>
          </a:p>
        </p:txBody>
      </p:sp>
      <p:sp>
        <p:nvSpPr>
          <p:cNvPr id="12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962" y="680080"/>
            <a:ext cx="1631900" cy="2284658"/>
          </a:xfrm>
          <a:prstGeom prst="rect">
            <a:avLst/>
          </a:prstGeom>
          <a:noFill/>
        </p:spPr>
      </p:pic>
      <p:pic>
        <p:nvPicPr>
          <p:cNvPr id="11" name="Picture 2" descr="Výsledek obrázku pro robotu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614" y="4508993"/>
            <a:ext cx="2229632" cy="1485666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473" y="1392099"/>
            <a:ext cx="5947141" cy="4580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960" tIns="38480" rIns="76960" bIns="38480"/>
          <a:lstStyle/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 je automaticky řízený, </a:t>
            </a:r>
            <a:r>
              <a:rPr lang="cs-CZ" sz="2000" dirty="0" err="1">
                <a:solidFill>
                  <a:srgbClr val="000000"/>
                </a:solidFill>
                <a:latin typeface="Calibri" charset="0"/>
              </a:rPr>
              <a:t>reprogramovatelný</a:t>
            </a: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 víceúčelový manipulační stroj, stacionární nebo umístěný na pojezdu, určený k použití v průmyslové automatizaci.</a:t>
            </a:r>
          </a:p>
          <a:p>
            <a:pPr marL="333938" indent="-332581">
              <a:spcBef>
                <a:spcPts val="460"/>
              </a:spcBef>
              <a:spcAft>
                <a:spcPts val="855"/>
              </a:spcAft>
              <a:buSzPct val="45000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Calibri" charset="0"/>
              </a:rPr>
              <a:t>Manipulátor</a:t>
            </a:r>
            <a:endParaRPr lang="cs-CZ" sz="2000" dirty="0">
              <a:solidFill>
                <a:srgbClr val="000000"/>
              </a:solidFill>
              <a:latin typeface="Calibri" charset="0"/>
            </a:endParaRPr>
          </a:p>
          <a:p>
            <a:pPr marL="333938" indent="-332581" algn="just">
              <a:spcBef>
                <a:spcPts val="460"/>
              </a:spcBef>
              <a:spcAft>
                <a:spcPts val="684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Jednoduchý PR pro mechanizaci a automatizaci manipulačních operací pracující automaticky dle programu zadaného člověkem nebo přímo řízený člověkem. Je opatřen vlastními pohony.     </a:t>
            </a:r>
          </a:p>
          <a:p>
            <a:pPr marL="333938" indent="-332581">
              <a:spcBef>
                <a:spcPts val="460"/>
              </a:spcBef>
              <a:spcAft>
                <a:spcPts val="684"/>
              </a:spcAft>
              <a:buSzPct val="45000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Calibri" charset="0"/>
              </a:rPr>
              <a:t>Servisní robot</a:t>
            </a:r>
          </a:p>
          <a:p>
            <a:pPr marL="333938" indent="-332581" algn="just">
              <a:spcBef>
                <a:spcPts val="460"/>
              </a:spcBef>
              <a:spcAft>
                <a:spcPts val="684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Pohyblivé manipulační zařízení, </a:t>
            </a:r>
            <a:r>
              <a:rPr lang="cs-CZ" sz="2000" dirty="0" err="1">
                <a:solidFill>
                  <a:srgbClr val="000000"/>
                </a:solidFill>
                <a:latin typeface="Calibri" charset="0"/>
              </a:rPr>
              <a:t>reprogramovatelné</a:t>
            </a: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, vykonává úlohy a služby částečně či zcela samostatně v prostředí s bohatými interakcemi mezi robotem a člověkem.</a:t>
            </a:r>
          </a:p>
          <a:p>
            <a:pPr marL="333938" indent="-332581">
              <a:spcBef>
                <a:spcPts val="460"/>
              </a:spcBef>
              <a:spcAft>
                <a:spcPts val="855"/>
              </a:spcAft>
              <a:buSzPct val="45000"/>
              <a:buFont typeface="Arial" pitchFamily="34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2052" dirty="0">
              <a:latin typeface="Calibri" charset="0"/>
            </a:endParaRPr>
          </a:p>
          <a:p>
            <a:pPr marL="333938" indent="-332581">
              <a:spcBef>
                <a:spcPts val="460"/>
              </a:spcBef>
              <a:spcAft>
                <a:spcPts val="855"/>
              </a:spcAft>
              <a:buSzPct val="45000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2052" dirty="0">
              <a:solidFill>
                <a:srgbClr val="000000"/>
              </a:solidFill>
              <a:latin typeface="Calibri" charset="0"/>
            </a:endParaRPr>
          </a:p>
          <a:p>
            <a:pPr marL="333938" indent="-332581">
              <a:spcBef>
                <a:spcPts val="460"/>
              </a:spcBef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2052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60697" y="1413125"/>
            <a:ext cx="427610" cy="488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960" tIns="38480" rIns="76960" bIns="38480"/>
          <a:lstStyle/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1710" dirty="0">
                <a:solidFill>
                  <a:srgbClr val="000000"/>
                </a:solidFill>
                <a:latin typeface="Calibri" charset="0"/>
              </a:rPr>
              <a:t>,</a:t>
            </a:r>
          </a:p>
          <a:p>
            <a:pPr marL="333938" indent="-332581">
              <a:spcBef>
                <a:spcPts val="460"/>
              </a:spcBef>
              <a:spcAft>
                <a:spcPts val="855"/>
              </a:spcAft>
              <a:buSzPct val="45000"/>
              <a:buFont typeface="Arial" pitchFamily="34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1710" dirty="0">
              <a:latin typeface="Calibri" charset="0"/>
            </a:endParaRPr>
          </a:p>
          <a:p>
            <a:pPr marL="333938" indent="-332581">
              <a:spcBef>
                <a:spcPts val="460"/>
              </a:spcBef>
              <a:spcAft>
                <a:spcPts val="855"/>
              </a:spcAft>
              <a:buSzPct val="45000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1710" dirty="0">
              <a:solidFill>
                <a:srgbClr val="000000"/>
              </a:solidFill>
              <a:latin typeface="Calibri" charset="0"/>
            </a:endParaRPr>
          </a:p>
          <a:p>
            <a:pPr marL="333938" indent="-332581">
              <a:spcBef>
                <a:spcPts val="460"/>
              </a:spcBef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endParaRPr lang="cs-CZ" sz="171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41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Úvod – nasazení průmyslových robotů ve světě</a:t>
            </a:r>
            <a:endParaRPr lang="cs-CZ" altLang="cs-CZ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417638"/>
            <a:ext cx="6819900" cy="42291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4600" y="5364091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cs typeface="Calibri" panose="020F0502020204030204" pitchFamily="34" charset="0"/>
              </a:rPr>
              <a:t>zdroj </a:t>
            </a:r>
            <a:r>
              <a:rPr lang="cs-CZ" altLang="cs-CZ" b="1" dirty="0">
                <a:cs typeface="Calibri" panose="020F0502020204030204" pitchFamily="34" charset="0"/>
              </a:rPr>
              <a:t>IFR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4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Úvod – nasazení PR ve světě dle výrobního zaměření</a:t>
            </a:r>
            <a:endParaRPr lang="cs-CZ" altLang="cs-CZ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479439"/>
            <a:ext cx="6791325" cy="46482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88224" y="5877272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cs typeface="Calibri" panose="020F0502020204030204" pitchFamily="34" charset="0"/>
              </a:rPr>
              <a:t>zdroj </a:t>
            </a:r>
            <a:r>
              <a:rPr lang="cs-CZ" altLang="cs-CZ" b="1" dirty="0">
                <a:cs typeface="Calibri" panose="020F0502020204030204" pitchFamily="34" charset="0"/>
              </a:rPr>
              <a:t>IFR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3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/>
              <a:t>Úvod – vývoj robotů ve vazbě na člověka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 rot="5400000">
            <a:off x="-192796" y="3551174"/>
            <a:ext cx="4398273" cy="135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662424" y="5505962"/>
            <a:ext cx="7513716" cy="135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62424" y="4794359"/>
            <a:ext cx="7513716" cy="1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662424" y="4048239"/>
            <a:ext cx="7513716" cy="1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62424" y="3310721"/>
            <a:ext cx="7513716" cy="1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662424" y="2564601"/>
            <a:ext cx="7513716" cy="1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01337" y="4895091"/>
            <a:ext cx="1282830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dirty="0"/>
              <a:t>Mechanické automaty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01337" y="4162045"/>
            <a:ext cx="1282830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dirty="0"/>
              <a:t>Průmyslové roboty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01337" y="3367913"/>
            <a:ext cx="1282830" cy="72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dirty="0"/>
              <a:t>Roboty pro účelové aplikace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01337" y="2700750"/>
            <a:ext cx="1343917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dirty="0" err="1"/>
              <a:t>Multiaplikační</a:t>
            </a:r>
            <a:r>
              <a:rPr lang="cs-CZ" sz="1368" dirty="0"/>
              <a:t> roboty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01337" y="1901822"/>
            <a:ext cx="1343917" cy="72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dirty="0"/>
              <a:t>Roboty spolupracující s člověkem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662424" y="1786664"/>
            <a:ext cx="7513716" cy="1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62424" y="1229863"/>
            <a:ext cx="1282830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b="1" dirty="0"/>
              <a:t>GENERACE ROBOTŮ</a:t>
            </a:r>
          </a:p>
        </p:txBody>
      </p:sp>
      <p:sp>
        <p:nvSpPr>
          <p:cNvPr id="33" name="TextovéPole 32"/>
          <p:cNvSpPr txBox="1"/>
          <p:nvPr/>
        </p:nvSpPr>
        <p:spPr>
          <a:xfrm rot="16200000">
            <a:off x="1540220" y="4988020"/>
            <a:ext cx="61087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i="1" dirty="0"/>
              <a:t>1700</a:t>
            </a:r>
          </a:p>
        </p:txBody>
      </p:sp>
      <p:sp>
        <p:nvSpPr>
          <p:cNvPr id="34" name="TextovéPole 33"/>
          <p:cNvSpPr txBox="1"/>
          <p:nvPr/>
        </p:nvSpPr>
        <p:spPr>
          <a:xfrm rot="16200000">
            <a:off x="1540220" y="4288415"/>
            <a:ext cx="61087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i="1" dirty="0"/>
              <a:t>1950</a:t>
            </a:r>
          </a:p>
        </p:txBody>
      </p:sp>
      <p:sp>
        <p:nvSpPr>
          <p:cNvPr id="35" name="TextovéPole 34"/>
          <p:cNvSpPr txBox="1"/>
          <p:nvPr/>
        </p:nvSpPr>
        <p:spPr>
          <a:xfrm rot="16200000">
            <a:off x="1540220" y="3543420"/>
            <a:ext cx="61087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i="1" dirty="0"/>
              <a:t>1980</a:t>
            </a:r>
          </a:p>
        </p:txBody>
      </p:sp>
      <p:sp>
        <p:nvSpPr>
          <p:cNvPr id="36" name="TextovéPole 35"/>
          <p:cNvSpPr txBox="1"/>
          <p:nvPr/>
        </p:nvSpPr>
        <p:spPr>
          <a:xfrm rot="16200000">
            <a:off x="1540220" y="1316762"/>
            <a:ext cx="61087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i="1" dirty="0"/>
              <a:t>2020</a:t>
            </a:r>
          </a:p>
        </p:txBody>
      </p:sp>
      <p:sp>
        <p:nvSpPr>
          <p:cNvPr id="37" name="TextovéPole 36"/>
          <p:cNvSpPr txBox="1"/>
          <p:nvPr/>
        </p:nvSpPr>
        <p:spPr>
          <a:xfrm rot="16200000">
            <a:off x="1540220" y="2796302"/>
            <a:ext cx="61087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i="1" dirty="0"/>
              <a:t>1990</a:t>
            </a:r>
          </a:p>
        </p:txBody>
      </p:sp>
      <p:sp>
        <p:nvSpPr>
          <p:cNvPr id="38" name="TextovéPole 37"/>
          <p:cNvSpPr txBox="1"/>
          <p:nvPr/>
        </p:nvSpPr>
        <p:spPr>
          <a:xfrm rot="16200000">
            <a:off x="1540220" y="2036186"/>
            <a:ext cx="61087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i="1" dirty="0"/>
              <a:t>2000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382008" y="5628136"/>
            <a:ext cx="1588265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8" b="1" dirty="0"/>
              <a:t>SEGMENT TRHU</a:t>
            </a:r>
          </a:p>
        </p:txBody>
      </p:sp>
      <p:cxnSp>
        <p:nvCxnSpPr>
          <p:cNvPr id="41" name="Přímá spojovací čára 40"/>
          <p:cNvCxnSpPr/>
          <p:nvPr/>
        </p:nvCxnSpPr>
        <p:spPr>
          <a:xfrm rot="5400000">
            <a:off x="3412023" y="5566370"/>
            <a:ext cx="366523" cy="1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5400000">
            <a:off x="5132969" y="5566370"/>
            <a:ext cx="366523" cy="1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2067428" y="5505962"/>
            <a:ext cx="1466091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dirty="0"/>
              <a:t>Automobilový průmysl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728636" y="5505962"/>
            <a:ext cx="1466091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dirty="0"/>
              <a:t>Všeobecný průmysl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451256" y="5505962"/>
            <a:ext cx="146609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68" dirty="0"/>
              <a:t>Servisní činnosti</a:t>
            </a:r>
          </a:p>
        </p:txBody>
      </p:sp>
      <p:sp>
        <p:nvSpPr>
          <p:cNvPr id="47" name="Šipka dolů 46"/>
          <p:cNvSpPr/>
          <p:nvPr/>
        </p:nvSpPr>
        <p:spPr>
          <a:xfrm rot="10800000">
            <a:off x="7931792" y="1168776"/>
            <a:ext cx="549784" cy="4215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 rot="16200000">
            <a:off x="7345850" y="3152704"/>
            <a:ext cx="238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Humanoidní</a:t>
            </a:r>
            <a:r>
              <a:rPr lang="cs-CZ" b="1" dirty="0" smtClean="0"/>
              <a:t> roboty</a:t>
            </a:r>
            <a:endParaRPr lang="cs-CZ" b="1" dirty="0"/>
          </a:p>
        </p:txBody>
      </p:sp>
      <p:pic>
        <p:nvPicPr>
          <p:cNvPr id="52" name="Obrázek 51" descr="Svarovaci_ro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1326" y="3306826"/>
            <a:ext cx="1555403" cy="735170"/>
          </a:xfrm>
          <a:prstGeom prst="rect">
            <a:avLst/>
          </a:prstGeom>
        </p:spPr>
      </p:pic>
      <p:pic>
        <p:nvPicPr>
          <p:cNvPr id="53" name="Obrázek 52" descr="Robot pro manipula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727" y="3328346"/>
            <a:ext cx="691992" cy="708600"/>
          </a:xfrm>
          <a:prstGeom prst="rect">
            <a:avLst/>
          </a:prstGeom>
        </p:spPr>
      </p:pic>
      <p:pic>
        <p:nvPicPr>
          <p:cNvPr id="54" name="Obrázek 53" descr="RT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1662" y="2580778"/>
            <a:ext cx="972505" cy="729378"/>
          </a:xfrm>
          <a:prstGeom prst="rect">
            <a:avLst/>
          </a:prstGeom>
        </p:spPr>
      </p:pic>
      <p:pic>
        <p:nvPicPr>
          <p:cNvPr id="56" name="Obrázek 55" descr="Roboticke_pa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1342" y="1814757"/>
            <a:ext cx="1099568" cy="725839"/>
          </a:xfrm>
          <a:prstGeom prst="rect">
            <a:avLst/>
          </a:prstGeom>
        </p:spPr>
      </p:pic>
      <p:pic>
        <p:nvPicPr>
          <p:cNvPr id="57" name="Obrázek 56" descr="Robot_Unim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5038" y="4061989"/>
            <a:ext cx="1105424" cy="737309"/>
          </a:xfrm>
          <a:prstGeom prst="rect">
            <a:avLst/>
          </a:prstGeom>
        </p:spPr>
      </p:pic>
      <p:pic>
        <p:nvPicPr>
          <p:cNvPr id="49" name="Obrázek 48" descr="Robot_Unimation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8739" y="4048789"/>
            <a:ext cx="916307" cy="733046"/>
          </a:xfrm>
          <a:prstGeom prst="rect">
            <a:avLst/>
          </a:prstGeom>
        </p:spPr>
      </p:pic>
      <p:sp>
        <p:nvSpPr>
          <p:cNvPr id="59" name="TextovéPole 58"/>
          <p:cNvSpPr txBox="1"/>
          <p:nvPr/>
        </p:nvSpPr>
        <p:spPr>
          <a:xfrm>
            <a:off x="6282439" y="4966523"/>
            <a:ext cx="105937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Šachový automat</a:t>
            </a:r>
            <a:endParaRPr lang="en-US" sz="855" dirty="0"/>
          </a:p>
          <a:p>
            <a:pPr algn="ctr"/>
            <a:r>
              <a:rPr lang="en-US" sz="855" dirty="0"/>
              <a:t>17</a:t>
            </a:r>
            <a:r>
              <a:rPr lang="cs-CZ" sz="855" dirty="0"/>
              <a:t>70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655693" y="4162045"/>
            <a:ext cx="67195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První robot firmy </a:t>
            </a:r>
            <a:r>
              <a:rPr lang="cs-CZ" sz="855" dirty="0" err="1"/>
              <a:t>Unimation</a:t>
            </a:r>
            <a:r>
              <a:rPr lang="cs-CZ" sz="855" dirty="0"/>
              <a:t> 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999610" y="3490087"/>
            <a:ext cx="97583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Robot určený pro manipulaci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561140" y="3501832"/>
            <a:ext cx="81724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Svařovací robot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116679" y="2757042"/>
            <a:ext cx="134391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Roboty pro montážní a technologické operace 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666966" y="2757042"/>
            <a:ext cx="120373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Servisní roboty pro složité operace 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083303" y="2023996"/>
            <a:ext cx="91630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Nová generace robotů </a:t>
            </a:r>
          </a:p>
        </p:txBody>
      </p:sp>
      <p:pic>
        <p:nvPicPr>
          <p:cNvPr id="66" name="Obrázek 65" descr="KU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23111" y="2577078"/>
            <a:ext cx="1008853" cy="710423"/>
          </a:xfrm>
          <a:prstGeom prst="rect">
            <a:avLst/>
          </a:prstGeom>
        </p:spPr>
      </p:pic>
      <p:sp>
        <p:nvSpPr>
          <p:cNvPr id="68" name="TextovéPole 67"/>
          <p:cNvSpPr txBox="1"/>
          <p:nvPr/>
        </p:nvSpPr>
        <p:spPr>
          <a:xfrm>
            <a:off x="6831731" y="2023997"/>
            <a:ext cx="91630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Multifunkční roboty</a:t>
            </a:r>
          </a:p>
        </p:txBody>
      </p:sp>
      <p:pic>
        <p:nvPicPr>
          <p:cNvPr id="69" name="Obrázek 68" descr="Asistencni_robo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8307" y="1779647"/>
            <a:ext cx="1421904" cy="799640"/>
          </a:xfrm>
          <a:prstGeom prst="rect">
            <a:avLst/>
          </a:prstGeom>
        </p:spPr>
      </p:pic>
      <p:sp>
        <p:nvSpPr>
          <p:cNvPr id="72" name="TextovéPole 71"/>
          <p:cNvSpPr txBox="1"/>
          <p:nvPr/>
        </p:nvSpPr>
        <p:spPr>
          <a:xfrm>
            <a:off x="7137659" y="3490087"/>
            <a:ext cx="91630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/>
              <a:t>Jednoduché servisní roboty </a:t>
            </a:r>
          </a:p>
        </p:txBody>
      </p:sp>
      <p:pic>
        <p:nvPicPr>
          <p:cNvPr id="73" name="Obrázek 72" descr="Servisni_vozik.jpg"/>
          <p:cNvPicPr>
            <a:picLocks noChangeAspect="1"/>
          </p:cNvPicPr>
          <p:nvPr/>
        </p:nvPicPr>
        <p:blipFill>
          <a:blip r:embed="rId11"/>
          <a:srcRect l="15836"/>
          <a:stretch>
            <a:fillRect/>
          </a:stretch>
        </p:blipFill>
        <p:spPr>
          <a:xfrm>
            <a:off x="6038091" y="3306826"/>
            <a:ext cx="1156754" cy="737111"/>
          </a:xfrm>
          <a:prstGeom prst="rect">
            <a:avLst/>
          </a:prstGeom>
        </p:spPr>
      </p:pic>
      <p:pic>
        <p:nvPicPr>
          <p:cNvPr id="50" name="Obrázek 49" descr="Kachn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99396" y="4819757"/>
            <a:ext cx="671958" cy="634160"/>
          </a:xfrm>
          <a:prstGeom prst="rect">
            <a:avLst/>
          </a:prstGeom>
        </p:spPr>
      </p:pic>
      <p:pic>
        <p:nvPicPr>
          <p:cNvPr id="51" name="Obrázek 50" descr="Sachovy_automa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44827" y="4811731"/>
            <a:ext cx="631227" cy="673908"/>
          </a:xfrm>
          <a:prstGeom prst="rect">
            <a:avLst/>
          </a:prstGeom>
        </p:spPr>
      </p:pic>
      <p:sp>
        <p:nvSpPr>
          <p:cNvPr id="58" name="TextovéPole 57"/>
          <p:cNvSpPr txBox="1"/>
          <p:nvPr/>
        </p:nvSpPr>
        <p:spPr>
          <a:xfrm>
            <a:off x="2922647" y="4834004"/>
            <a:ext cx="128283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55" dirty="0" err="1"/>
              <a:t>Vaucansonova</a:t>
            </a:r>
            <a:r>
              <a:rPr lang="cs-CZ" sz="855" dirty="0"/>
              <a:t> kachna</a:t>
            </a:r>
            <a:endParaRPr lang="en-US" sz="855" dirty="0"/>
          </a:p>
          <a:p>
            <a:pPr algn="ctr"/>
            <a:r>
              <a:rPr lang="en-US" sz="855" dirty="0"/>
              <a:t>1738</a:t>
            </a:r>
            <a:r>
              <a:rPr lang="cs-CZ" sz="855" dirty="0"/>
              <a:t> </a:t>
            </a:r>
          </a:p>
        </p:txBody>
      </p:sp>
      <p:pic>
        <p:nvPicPr>
          <p:cNvPr id="75" name="Obrázek 74" descr="Sojourner_on_Mars_PIA01122.jpg"/>
          <p:cNvPicPr>
            <a:picLocks noChangeAspect="1"/>
          </p:cNvPicPr>
          <p:nvPr/>
        </p:nvPicPr>
        <p:blipFill>
          <a:blip r:embed="rId14" cstate="print"/>
          <a:srcRect l="5116" t="33479" r="7908" b="5144"/>
          <a:stretch>
            <a:fillRect/>
          </a:stretch>
        </p:blipFill>
        <p:spPr>
          <a:xfrm>
            <a:off x="5671568" y="2595340"/>
            <a:ext cx="1099568" cy="711486"/>
          </a:xfrm>
          <a:prstGeom prst="rect">
            <a:avLst/>
          </a:prstGeom>
        </p:spPr>
      </p:pic>
      <p:pic>
        <p:nvPicPr>
          <p:cNvPr id="5122" name="Picture 2" descr="Výsledek obrázku pro Vaucanson du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73296" y="3612261"/>
            <a:ext cx="3093620" cy="2919771"/>
          </a:xfrm>
          <a:prstGeom prst="rect">
            <a:avLst/>
          </a:prstGeom>
          <a:noFill/>
        </p:spPr>
      </p:pic>
      <p:pic>
        <p:nvPicPr>
          <p:cNvPr id="76" name="Obrázek 75" descr="Kempelen_chess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88738" y="3673349"/>
            <a:ext cx="2643464" cy="2822203"/>
          </a:xfrm>
          <a:prstGeom prst="rect">
            <a:avLst/>
          </a:prstGeom>
        </p:spPr>
      </p:pic>
      <p:pic>
        <p:nvPicPr>
          <p:cNvPr id="77" name="Obrázek 76" descr="Robot_Unimation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2208" y="3245739"/>
            <a:ext cx="3761329" cy="2508776"/>
          </a:xfrm>
          <a:prstGeom prst="rect">
            <a:avLst/>
          </a:prstGeom>
        </p:spPr>
      </p:pic>
      <p:pic>
        <p:nvPicPr>
          <p:cNvPr id="78" name="Obrázek 77" descr="Robot_Unimation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4822" y="3001390"/>
            <a:ext cx="3436151" cy="2748921"/>
          </a:xfrm>
          <a:prstGeom prst="rect">
            <a:avLst/>
          </a:prstGeom>
        </p:spPr>
      </p:pic>
      <p:pic>
        <p:nvPicPr>
          <p:cNvPr id="79" name="Obrázek 78" descr="Svarovaci_ro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98" y="2818129"/>
            <a:ext cx="4157478" cy="1965057"/>
          </a:xfrm>
          <a:prstGeom prst="rect">
            <a:avLst/>
          </a:prstGeom>
        </p:spPr>
      </p:pic>
      <p:pic>
        <p:nvPicPr>
          <p:cNvPr id="83" name="Obrázek 82" descr="Robot pro manipula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1345" y="2329432"/>
            <a:ext cx="2624838" cy="2687834"/>
          </a:xfrm>
          <a:prstGeom prst="rect">
            <a:avLst/>
          </a:prstGeom>
        </p:spPr>
      </p:pic>
      <p:pic>
        <p:nvPicPr>
          <p:cNvPr id="85" name="Obrázek 84" descr="Servisni_vozik.jpg"/>
          <p:cNvPicPr>
            <a:picLocks noChangeAspect="1"/>
          </p:cNvPicPr>
          <p:nvPr/>
        </p:nvPicPr>
        <p:blipFill>
          <a:blip r:embed="rId11"/>
          <a:srcRect l="15836"/>
          <a:stretch>
            <a:fillRect/>
          </a:stretch>
        </p:blipFill>
        <p:spPr>
          <a:xfrm>
            <a:off x="4816349" y="2512693"/>
            <a:ext cx="3649230" cy="2325376"/>
          </a:xfrm>
          <a:prstGeom prst="rect">
            <a:avLst/>
          </a:prstGeom>
        </p:spPr>
      </p:pic>
      <p:pic>
        <p:nvPicPr>
          <p:cNvPr id="86" name="Obrázek 85" descr="KUKA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1028947" y="1779648"/>
            <a:ext cx="3090812" cy="2176514"/>
          </a:xfrm>
          <a:prstGeom prst="rect">
            <a:avLst/>
          </a:prstGeom>
        </p:spPr>
      </p:pic>
      <p:pic>
        <p:nvPicPr>
          <p:cNvPr id="87" name="Obrázek 86" descr="RT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7428" y="1718560"/>
            <a:ext cx="3273281" cy="2454959"/>
          </a:xfrm>
          <a:prstGeom prst="rect">
            <a:avLst/>
          </a:prstGeom>
        </p:spPr>
      </p:pic>
      <p:pic>
        <p:nvPicPr>
          <p:cNvPr id="88" name="Obrázek 87" descr="Sojourner_on_Mars_PIA01122.jpg"/>
          <p:cNvPicPr>
            <a:picLocks noChangeAspect="1"/>
          </p:cNvPicPr>
          <p:nvPr/>
        </p:nvPicPr>
        <p:blipFill>
          <a:blip r:embed="rId19" cstate="print"/>
          <a:srcRect l="5116" t="33479" r="7908" b="5144"/>
          <a:stretch>
            <a:fillRect/>
          </a:stretch>
        </p:blipFill>
        <p:spPr>
          <a:xfrm>
            <a:off x="4266564" y="1657474"/>
            <a:ext cx="3837381" cy="2483012"/>
          </a:xfrm>
          <a:prstGeom prst="rect">
            <a:avLst/>
          </a:prstGeom>
        </p:spPr>
      </p:pic>
      <p:pic>
        <p:nvPicPr>
          <p:cNvPr id="89" name="Obrázek 88" descr="Roboticke_pa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905" y="985515"/>
            <a:ext cx="3451014" cy="2278057"/>
          </a:xfrm>
          <a:prstGeom prst="rect">
            <a:avLst/>
          </a:prstGeom>
        </p:spPr>
      </p:pic>
      <p:pic>
        <p:nvPicPr>
          <p:cNvPr id="91" name="Obrázek 90" descr="Asistencni_robo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7651" y="1107689"/>
            <a:ext cx="3703008" cy="20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3" grpId="0"/>
      <p:bldP spid="34" grpId="0"/>
      <p:bldP spid="35" grpId="0"/>
      <p:bldP spid="38" grpId="0"/>
      <p:bldP spid="59" grpId="0"/>
      <p:bldP spid="60" grpId="0"/>
      <p:bldP spid="61" grpId="0"/>
      <p:bldP spid="62" grpId="0"/>
      <p:bldP spid="65" grpId="0"/>
      <p:bldP spid="68" grpId="0"/>
      <p:bldP spid="72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Základy mechaniky manipulačních zařízení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4561140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Základem mechaniky robotů je systémové zjednodušení nahrazením příslušného zařízení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mechanickým modelem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Model musí být co nejjednodušší a přitom zahrnovat všechny parametry daného zařízení.</a:t>
            </a:r>
          </a:p>
          <a:p>
            <a:pPr algn="just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Podle charakteru formulovaného problému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 sestavují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0952" indent="-390952" algn="just"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Modely strukturální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(otázka zkoumání charakteru pohybu);</a:t>
            </a:r>
          </a:p>
          <a:p>
            <a:pPr marL="390952" indent="-390952" algn="just"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Modely kinematické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(vyšetřování polohy, rychlostí a zrychlení bez ohledu na působící síly);</a:t>
            </a:r>
          </a:p>
          <a:p>
            <a:pPr marL="390952" indent="-390952" algn="just"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Modely dynamické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(umožňují nalezení souvislostí mezi působícími silami a pohybem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soustavy, hledání silových a kinematických veličin).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Charakteristika průmyslového robotu a manipulátoru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1842533" y="1417638"/>
            <a:ext cx="5538055" cy="791872"/>
            <a:chOff x="1979712" y="2492896"/>
            <a:chExt cx="4968552" cy="775248"/>
          </a:xfrm>
        </p:grpSpPr>
        <p:sp>
          <p:nvSpPr>
            <p:cNvPr id="5" name="TextovéPole 4"/>
            <p:cNvSpPr txBox="1"/>
            <p:nvPr/>
          </p:nvSpPr>
          <p:spPr>
            <a:xfrm>
              <a:off x="2051720" y="2560258"/>
              <a:ext cx="4824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Charakteristika stavby průmyslového robotu</a:t>
              </a:r>
              <a:endParaRPr lang="cs-CZ" sz="2000" b="1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1979712" y="2492896"/>
              <a:ext cx="496855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99592" y="2276872"/>
            <a:ext cx="1656184" cy="1944216"/>
            <a:chOff x="1475656" y="3717032"/>
            <a:chExt cx="1656184" cy="1944216"/>
          </a:xfrm>
        </p:grpSpPr>
        <p:sp>
          <p:nvSpPr>
            <p:cNvPr id="8" name="Obdélník 7"/>
            <p:cNvSpPr/>
            <p:nvPr/>
          </p:nvSpPr>
          <p:spPr>
            <a:xfrm>
              <a:off x="1475656" y="3717032"/>
              <a:ext cx="1656184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619672" y="3811977"/>
              <a:ext cx="13681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b="1" dirty="0" smtClean="0"/>
                <a:t>Kinematické</a:t>
              </a:r>
            </a:p>
            <a:p>
              <a:pPr algn="just"/>
              <a:r>
                <a:rPr lang="cs-CZ" b="1" dirty="0"/>
                <a:t>u</a:t>
              </a:r>
              <a:r>
                <a:rPr lang="cs-CZ" b="1" dirty="0" smtClean="0"/>
                <a:t>spořádání</a:t>
              </a:r>
            </a:p>
            <a:p>
              <a:pPr algn="just"/>
              <a:r>
                <a:rPr lang="cs-CZ" b="1" dirty="0" smtClean="0"/>
                <a:t>+</a:t>
              </a:r>
            </a:p>
            <a:p>
              <a:pPr algn="just"/>
              <a:r>
                <a:rPr lang="cs-CZ" b="1" dirty="0" smtClean="0"/>
                <a:t>Konstrukce pohybového systému</a:t>
              </a:r>
              <a:endParaRPr lang="cs-CZ" b="1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904239" y="2276872"/>
            <a:ext cx="1656184" cy="1944216"/>
            <a:chOff x="1475656" y="3717032"/>
            <a:chExt cx="1656184" cy="1944216"/>
          </a:xfrm>
        </p:grpSpPr>
        <p:sp>
          <p:nvSpPr>
            <p:cNvPr id="14" name="Obdélník 13"/>
            <p:cNvSpPr/>
            <p:nvPr/>
          </p:nvSpPr>
          <p:spPr>
            <a:xfrm>
              <a:off x="1475656" y="3717032"/>
              <a:ext cx="1656184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619672" y="3811977"/>
              <a:ext cx="13681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b="1" dirty="0" smtClean="0"/>
                <a:t>Typ</a:t>
              </a:r>
            </a:p>
            <a:p>
              <a:pPr algn="just"/>
              <a:endParaRPr lang="cs-CZ" b="1" dirty="0" smtClean="0"/>
            </a:p>
            <a:p>
              <a:pPr algn="just"/>
              <a:r>
                <a:rPr lang="cs-CZ" b="1" dirty="0" smtClean="0"/>
                <a:t>+</a:t>
              </a:r>
            </a:p>
            <a:p>
              <a:pPr algn="just"/>
              <a:endParaRPr lang="cs-CZ" b="1" dirty="0" smtClean="0"/>
            </a:p>
            <a:p>
              <a:pPr algn="just"/>
              <a:r>
                <a:rPr lang="cs-CZ" b="1" dirty="0" smtClean="0"/>
                <a:t>Způsob</a:t>
              </a:r>
            </a:p>
            <a:p>
              <a:pPr algn="just"/>
              <a:r>
                <a:rPr lang="cs-CZ" b="1" dirty="0" smtClean="0"/>
                <a:t>pohonu</a:t>
              </a:r>
              <a:endParaRPr lang="cs-CZ" b="1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794585" y="2276872"/>
            <a:ext cx="1656184" cy="1944216"/>
            <a:chOff x="1475656" y="3717032"/>
            <a:chExt cx="1656184" cy="1944216"/>
          </a:xfrm>
        </p:grpSpPr>
        <p:sp>
          <p:nvSpPr>
            <p:cNvPr id="17" name="Obdélník 16"/>
            <p:cNvSpPr/>
            <p:nvPr/>
          </p:nvSpPr>
          <p:spPr>
            <a:xfrm>
              <a:off x="1475656" y="3717032"/>
              <a:ext cx="1656184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619672" y="3811977"/>
              <a:ext cx="13681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b="1" dirty="0" smtClean="0"/>
                <a:t>Typ</a:t>
              </a:r>
            </a:p>
            <a:p>
              <a:pPr algn="just"/>
              <a:endParaRPr lang="cs-CZ" b="1" dirty="0" smtClean="0"/>
            </a:p>
            <a:p>
              <a:pPr algn="just"/>
              <a:r>
                <a:rPr lang="cs-CZ" b="1" dirty="0"/>
                <a:t>a</a:t>
              </a:r>
              <a:endParaRPr lang="cs-CZ" b="1" dirty="0" smtClean="0"/>
            </a:p>
            <a:p>
              <a:pPr algn="just"/>
              <a:endParaRPr lang="cs-CZ" b="1" dirty="0" smtClean="0"/>
            </a:p>
            <a:p>
              <a:pPr algn="just"/>
              <a:r>
                <a:rPr lang="cs-CZ" b="1" dirty="0" smtClean="0"/>
                <a:t>Struktura</a:t>
              </a:r>
            </a:p>
            <a:p>
              <a:pPr algn="just"/>
              <a:r>
                <a:rPr lang="cs-CZ" b="1" dirty="0" smtClean="0"/>
                <a:t>řízení</a:t>
              </a:r>
              <a:endParaRPr lang="cs-CZ" b="1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6667347" y="2276872"/>
            <a:ext cx="1656184" cy="1944216"/>
            <a:chOff x="1475656" y="3717032"/>
            <a:chExt cx="1656184" cy="1944216"/>
          </a:xfrm>
        </p:grpSpPr>
        <p:sp>
          <p:nvSpPr>
            <p:cNvPr id="20" name="Obdélník 19"/>
            <p:cNvSpPr/>
            <p:nvPr/>
          </p:nvSpPr>
          <p:spPr>
            <a:xfrm>
              <a:off x="1475656" y="3717032"/>
              <a:ext cx="1656184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619672" y="3811977"/>
              <a:ext cx="136815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b="1" dirty="0" smtClean="0"/>
                <a:t>Typy</a:t>
              </a:r>
            </a:p>
            <a:p>
              <a:pPr algn="just"/>
              <a:endParaRPr lang="cs-CZ" sz="1000" b="1" dirty="0" smtClean="0"/>
            </a:p>
            <a:p>
              <a:pPr algn="just"/>
              <a:r>
                <a:rPr lang="cs-CZ" b="1" dirty="0"/>
                <a:t>a</a:t>
              </a:r>
              <a:endParaRPr lang="cs-CZ" b="1" dirty="0" smtClean="0"/>
            </a:p>
            <a:p>
              <a:pPr algn="just"/>
              <a:endParaRPr lang="cs-CZ" sz="1000" b="1" dirty="0" smtClean="0"/>
            </a:p>
            <a:p>
              <a:pPr algn="just"/>
              <a:r>
                <a:rPr lang="cs-CZ" b="1" dirty="0" smtClean="0"/>
                <a:t>Úroveň použitých senzorů</a:t>
              </a:r>
              <a:endParaRPr lang="cs-CZ" b="1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600760" y="4324238"/>
            <a:ext cx="2106528" cy="504056"/>
            <a:chOff x="2058281" y="4398230"/>
            <a:chExt cx="2106528" cy="504056"/>
          </a:xfrm>
        </p:grpSpPr>
        <p:sp>
          <p:nvSpPr>
            <p:cNvPr id="23" name="TextovéPole 22"/>
            <p:cNvSpPr txBox="1"/>
            <p:nvPr/>
          </p:nvSpPr>
          <p:spPr>
            <a:xfrm>
              <a:off x="2139585" y="4465592"/>
              <a:ext cx="2025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Architektura PR</a:t>
              </a:r>
              <a:endParaRPr lang="cs-CZ" sz="2000" b="1" dirty="0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2058281" y="4398230"/>
              <a:ext cx="210652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583675" y="4324238"/>
            <a:ext cx="2106528" cy="504056"/>
            <a:chOff x="2058281" y="4398230"/>
            <a:chExt cx="2106528" cy="504056"/>
          </a:xfrm>
        </p:grpSpPr>
        <p:sp>
          <p:nvSpPr>
            <p:cNvPr id="27" name="TextovéPole 26"/>
            <p:cNvSpPr txBox="1"/>
            <p:nvPr/>
          </p:nvSpPr>
          <p:spPr>
            <a:xfrm>
              <a:off x="2139585" y="4465592"/>
              <a:ext cx="2025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Úroveň řízení</a:t>
              </a:r>
              <a:endParaRPr lang="cs-CZ" sz="2000" b="1" dirty="0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2058281" y="4398230"/>
              <a:ext cx="210652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99592" y="5373216"/>
            <a:ext cx="74239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000" dirty="0"/>
              <a:t>Mechanismy PR jsou odvozeny z otevřených prostorových kinematických řetězců a vázány prostorovými  kinematickými    dvojicemi.    </a:t>
            </a:r>
            <a:r>
              <a:rPr lang="cs-CZ" altLang="cs-CZ" sz="2000" dirty="0" smtClean="0"/>
              <a:t>Kinematický řetězec pak určuje kinematickou strukturu.</a:t>
            </a: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2037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fs-prezentace-cz</Template>
  <TotalTime>8316</TotalTime>
  <Words>1472</Words>
  <Application>Microsoft Office PowerPoint</Application>
  <PresentationFormat>Předvádění na obrazovce (4:3)</PresentationFormat>
  <Paragraphs>259</Paragraphs>
  <Slides>27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Myriad Pro</vt:lpstr>
      <vt:lpstr>Times New Roman</vt:lpstr>
      <vt:lpstr>fs-prezentace-cz</vt:lpstr>
      <vt:lpstr>Rovnice</vt:lpstr>
      <vt:lpstr>Prezentace aplikace PowerPoint</vt:lpstr>
      <vt:lpstr>Struktura mechanismů PR, typy struktur </vt:lpstr>
      <vt:lpstr>Cíl předmětu</vt:lpstr>
      <vt:lpstr>Průmyslový robot</vt:lpstr>
      <vt:lpstr>Úvod – nasazení průmyslových robotů ve světě</vt:lpstr>
      <vt:lpstr>Úvod – nasazení PR ve světě dle výrobního zaměření</vt:lpstr>
      <vt:lpstr>Úvod – vývoj robotů ve vazbě na člověka</vt:lpstr>
      <vt:lpstr>Základy mechaniky manipulačních zařízení</vt:lpstr>
      <vt:lpstr>Charakteristika průmyslového robotu a manipulátoru</vt:lpstr>
      <vt:lpstr>Přehled kinematických dvojic a určování pohyblivosti </vt:lpstr>
      <vt:lpstr>Přehled kinematických dvojic a určování pohyblivosti </vt:lpstr>
      <vt:lpstr>Přehled prostorových kinematických dvojic</vt:lpstr>
      <vt:lpstr>Přehled prostorových kinematických dvojic</vt:lpstr>
      <vt:lpstr>Přehled prostorových kinematických dvojic</vt:lpstr>
      <vt:lpstr>Soustavové skupiny</vt:lpstr>
      <vt:lpstr>Určete počet stupňů volnosti kinematického řetězce</vt:lpstr>
      <vt:lpstr>Určete počet stupňů volnosti kinematického řetězce</vt:lpstr>
      <vt:lpstr>Určete počet stupňů volnosti kinematického řetězce</vt:lpstr>
      <vt:lpstr>Určete počet stupňů volnosti kinematického řetězce</vt:lpstr>
      <vt:lpstr>Určete počet stupňů volnosti kinematického řetězce - DÚ</vt:lpstr>
      <vt:lpstr>Členění kinematického řetězce</vt:lpstr>
      <vt:lpstr>Členění kinematického řetězce průmyslových robotů</vt:lpstr>
      <vt:lpstr>Přehled struktur kinematického řetězce</vt:lpstr>
      <vt:lpstr>Příklady kinematických struktur – určete stupně volnosti</vt:lpstr>
      <vt:lpstr>Příklady kinematických struktur – určete stupně volnosti</vt:lpstr>
      <vt:lpstr>Kinematický řetězec polohovacího ústrojí</vt:lpstr>
      <vt:lpstr>Literatura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zuzana.horcickova</dc:creator>
  <cp:keywords>TUL</cp:keywords>
  <cp:lastModifiedBy>LRS</cp:lastModifiedBy>
  <cp:revision>110</cp:revision>
  <dcterms:created xsi:type="dcterms:W3CDTF">2018-11-26T09:19:37Z</dcterms:created>
  <dcterms:modified xsi:type="dcterms:W3CDTF">2021-10-26T09:06:43Z</dcterms:modified>
</cp:coreProperties>
</file>