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A4F84-BE8F-44B8-8008-CCD7DB3215B8}" v="7" dt="2021-03-22T15:36:05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énó Vernyik" userId="9f5ce2124afc070d" providerId="LiveId" clId="{E15A4F84-BE8F-44B8-8008-CCD7DB3215B8}"/>
    <pc:docChg chg="undo custSel addSld delSld modSld sldOrd">
      <pc:chgData name="Zénó Vernyik" userId="9f5ce2124afc070d" providerId="LiveId" clId="{E15A4F84-BE8F-44B8-8008-CCD7DB3215B8}" dt="2021-03-22T15:36:10.095" v="1715" actId="26606"/>
      <pc:docMkLst>
        <pc:docMk/>
      </pc:docMkLst>
      <pc:sldChg chg="addSp delSp modSp add mod ord">
        <pc:chgData name="Zénó Vernyik" userId="9f5ce2124afc070d" providerId="LiveId" clId="{E15A4F84-BE8F-44B8-8008-CCD7DB3215B8}" dt="2021-03-22T15:10:54.505" v="669" actId="255"/>
        <pc:sldMkLst>
          <pc:docMk/>
          <pc:sldMk cId="874729489" sldId="264"/>
        </pc:sldMkLst>
        <pc:spChg chg="mod">
          <ac:chgData name="Zénó Vernyik" userId="9f5ce2124afc070d" providerId="LiveId" clId="{E15A4F84-BE8F-44B8-8008-CCD7DB3215B8}" dt="2021-03-22T15:04:53.421" v="413" actId="20577"/>
          <ac:spMkLst>
            <pc:docMk/>
            <pc:sldMk cId="874729489" sldId="264"/>
            <ac:spMk id="2" creationId="{F5CF44F7-BEAF-49F5-B0F5-39AFB4FAFF3A}"/>
          </ac:spMkLst>
        </pc:spChg>
        <pc:spChg chg="mod ord">
          <ac:chgData name="Zénó Vernyik" userId="9f5ce2124afc070d" providerId="LiveId" clId="{E15A4F84-BE8F-44B8-8008-CCD7DB3215B8}" dt="2021-03-22T15:10:54.505" v="669" actId="255"/>
          <ac:spMkLst>
            <pc:docMk/>
            <pc:sldMk cId="874729489" sldId="264"/>
            <ac:spMk id="3" creationId="{7D09ADB9-F5B5-4655-9E6E-D0B00EC38492}"/>
          </ac:spMkLst>
        </pc:spChg>
        <pc:spChg chg="del">
          <ac:chgData name="Zénó Vernyik" userId="9f5ce2124afc070d" providerId="LiveId" clId="{E15A4F84-BE8F-44B8-8008-CCD7DB3215B8}" dt="2021-03-22T14:53:41.550" v="43" actId="26606"/>
          <ac:spMkLst>
            <pc:docMk/>
            <pc:sldMk cId="874729489" sldId="264"/>
            <ac:spMk id="71" creationId="{460B0EFB-53ED-4F35-B05D-F658EA021C65}"/>
          </ac:spMkLst>
        </pc:spChg>
        <pc:spChg chg="del">
          <ac:chgData name="Zénó Vernyik" userId="9f5ce2124afc070d" providerId="LiveId" clId="{E15A4F84-BE8F-44B8-8008-CCD7DB3215B8}" dt="2021-03-22T14:53:41.550" v="43" actId="26606"/>
          <ac:spMkLst>
            <pc:docMk/>
            <pc:sldMk cId="874729489" sldId="264"/>
            <ac:spMk id="73" creationId="{835EF3DD-7D43-4A27-8967-A92FD8CC9365}"/>
          </ac:spMkLst>
        </pc:spChg>
        <pc:spChg chg="add">
          <ac:chgData name="Zénó Vernyik" userId="9f5ce2124afc070d" providerId="LiveId" clId="{E15A4F84-BE8F-44B8-8008-CCD7DB3215B8}" dt="2021-03-22T14:53:41.550" v="43" actId="26606"/>
          <ac:spMkLst>
            <pc:docMk/>
            <pc:sldMk cId="874729489" sldId="264"/>
            <ac:spMk id="135" creationId="{2C61293E-6EBE-43EF-A52C-9BEBFD7679D4}"/>
          </ac:spMkLst>
        </pc:spChg>
        <pc:spChg chg="add">
          <ac:chgData name="Zénó Vernyik" userId="9f5ce2124afc070d" providerId="LiveId" clId="{E15A4F84-BE8F-44B8-8008-CCD7DB3215B8}" dt="2021-03-22T14:53:41.550" v="43" actId="26606"/>
          <ac:spMkLst>
            <pc:docMk/>
            <pc:sldMk cId="874729489" sldId="264"/>
            <ac:spMk id="137" creationId="{3FCFB1DE-0B7E-48CC-BA90-B2AB0889F9D6}"/>
          </ac:spMkLst>
        </pc:spChg>
        <pc:picChg chg="del">
          <ac:chgData name="Zénó Vernyik" userId="9f5ce2124afc070d" providerId="LiveId" clId="{E15A4F84-BE8F-44B8-8008-CCD7DB3215B8}" dt="2021-03-22T14:53:24.063" v="41" actId="478"/>
          <ac:picMkLst>
            <pc:docMk/>
            <pc:sldMk cId="874729489" sldId="264"/>
            <ac:picMk id="1026" creationId="{158D7880-B46D-4117-B20C-C2A8DF30F197}"/>
          </ac:picMkLst>
        </pc:picChg>
        <pc:picChg chg="add mod">
          <ac:chgData name="Zénó Vernyik" userId="9f5ce2124afc070d" providerId="LiveId" clId="{E15A4F84-BE8F-44B8-8008-CCD7DB3215B8}" dt="2021-03-22T15:00:05.260" v="288" actId="1076"/>
          <ac:picMkLst>
            <pc:docMk/>
            <pc:sldMk cId="874729489" sldId="264"/>
            <ac:picMk id="5122" creationId="{1667DB11-D2F5-4972-ADE3-D36AC7AEB84F}"/>
          </ac:picMkLst>
        </pc:picChg>
      </pc:sldChg>
      <pc:sldChg chg="addSp delSp modSp add mod">
        <pc:chgData name="Zénó Vernyik" userId="9f5ce2124afc070d" providerId="LiveId" clId="{E15A4F84-BE8F-44B8-8008-CCD7DB3215B8}" dt="2021-03-22T15:26:14.880" v="1240" actId="27636"/>
        <pc:sldMkLst>
          <pc:docMk/>
          <pc:sldMk cId="2188880216" sldId="265"/>
        </pc:sldMkLst>
        <pc:spChg chg="mod">
          <ac:chgData name="Zénó Vernyik" userId="9f5ce2124afc070d" providerId="LiveId" clId="{E15A4F84-BE8F-44B8-8008-CCD7DB3215B8}" dt="2021-03-22T15:25:53.701" v="1232" actId="26606"/>
          <ac:spMkLst>
            <pc:docMk/>
            <pc:sldMk cId="2188880216" sldId="265"/>
            <ac:spMk id="2" creationId="{F5CF44F7-BEAF-49F5-B0F5-39AFB4FAFF3A}"/>
          </ac:spMkLst>
        </pc:spChg>
        <pc:spChg chg="mod ord">
          <ac:chgData name="Zénó Vernyik" userId="9f5ce2124afc070d" providerId="LiveId" clId="{E15A4F84-BE8F-44B8-8008-CCD7DB3215B8}" dt="2021-03-22T15:26:14.880" v="1240" actId="27636"/>
          <ac:spMkLst>
            <pc:docMk/>
            <pc:sldMk cId="2188880216" sldId="265"/>
            <ac:spMk id="3" creationId="{7D09ADB9-F5B5-4655-9E6E-D0B00EC38492}"/>
          </ac:spMkLst>
        </pc:spChg>
        <pc:spChg chg="del">
          <ac:chgData name="Zénó Vernyik" userId="9f5ce2124afc070d" providerId="LiveId" clId="{E15A4F84-BE8F-44B8-8008-CCD7DB3215B8}" dt="2021-03-22T15:25:53.701" v="1232" actId="26606"/>
          <ac:spMkLst>
            <pc:docMk/>
            <pc:sldMk cId="2188880216" sldId="265"/>
            <ac:spMk id="135" creationId="{2C61293E-6EBE-43EF-A52C-9BEBFD7679D4}"/>
          </ac:spMkLst>
        </pc:spChg>
        <pc:spChg chg="del">
          <ac:chgData name="Zénó Vernyik" userId="9f5ce2124afc070d" providerId="LiveId" clId="{E15A4F84-BE8F-44B8-8008-CCD7DB3215B8}" dt="2021-03-22T15:25:53.701" v="1232" actId="26606"/>
          <ac:spMkLst>
            <pc:docMk/>
            <pc:sldMk cId="2188880216" sldId="265"/>
            <ac:spMk id="137" creationId="{3FCFB1DE-0B7E-48CC-BA90-B2AB0889F9D6}"/>
          </ac:spMkLst>
        </pc:spChg>
        <pc:spChg chg="add">
          <ac:chgData name="Zénó Vernyik" userId="9f5ce2124afc070d" providerId="LiveId" clId="{E15A4F84-BE8F-44B8-8008-CCD7DB3215B8}" dt="2021-03-22T15:25:53.701" v="1232" actId="26606"/>
          <ac:spMkLst>
            <pc:docMk/>
            <pc:sldMk cId="2188880216" sldId="265"/>
            <ac:spMk id="192" creationId="{2C61293E-6EBE-43EF-A52C-9BEBFD7679D4}"/>
          </ac:spMkLst>
        </pc:spChg>
        <pc:spChg chg="add">
          <ac:chgData name="Zénó Vernyik" userId="9f5ce2124afc070d" providerId="LiveId" clId="{E15A4F84-BE8F-44B8-8008-CCD7DB3215B8}" dt="2021-03-22T15:25:53.701" v="1232" actId="26606"/>
          <ac:spMkLst>
            <pc:docMk/>
            <pc:sldMk cId="2188880216" sldId="265"/>
            <ac:spMk id="193" creationId="{21540236-BFD5-4A9D-8840-4703E7F76825}"/>
          </ac:spMkLst>
        </pc:spChg>
        <pc:picChg chg="del">
          <ac:chgData name="Zénó Vernyik" userId="9f5ce2124afc070d" providerId="LiveId" clId="{E15A4F84-BE8F-44B8-8008-CCD7DB3215B8}" dt="2021-03-22T15:25:48.382" v="1230" actId="478"/>
          <ac:picMkLst>
            <pc:docMk/>
            <pc:sldMk cId="2188880216" sldId="265"/>
            <ac:picMk id="5122" creationId="{1667DB11-D2F5-4972-ADE3-D36AC7AEB84F}"/>
          </ac:picMkLst>
        </pc:picChg>
        <pc:picChg chg="add mod">
          <ac:chgData name="Zénó Vernyik" userId="9f5ce2124afc070d" providerId="LiveId" clId="{E15A4F84-BE8F-44B8-8008-CCD7DB3215B8}" dt="2021-03-22T15:25:53.701" v="1232" actId="26606"/>
          <ac:picMkLst>
            <pc:docMk/>
            <pc:sldMk cId="2188880216" sldId="265"/>
            <ac:picMk id="6146" creationId="{8C55D925-698C-419D-80F2-CB9AB9EDC20A}"/>
          </ac:picMkLst>
        </pc:picChg>
      </pc:sldChg>
      <pc:sldChg chg="modSp new del mod">
        <pc:chgData name="Zénó Vernyik" userId="9f5ce2124afc070d" providerId="LiveId" clId="{E15A4F84-BE8F-44B8-8008-CCD7DB3215B8}" dt="2021-03-22T15:14:08.078" v="678" actId="680"/>
        <pc:sldMkLst>
          <pc:docMk/>
          <pc:sldMk cId="4175781313" sldId="265"/>
        </pc:sldMkLst>
        <pc:spChg chg="mod">
          <ac:chgData name="Zénó Vernyik" userId="9f5ce2124afc070d" providerId="LiveId" clId="{E15A4F84-BE8F-44B8-8008-CCD7DB3215B8}" dt="2021-03-22T15:14:07.336" v="677" actId="20577"/>
          <ac:spMkLst>
            <pc:docMk/>
            <pc:sldMk cId="4175781313" sldId="265"/>
            <ac:spMk id="2" creationId="{843BA9FD-93F4-4B5C-A3F1-A4B2F595311F}"/>
          </ac:spMkLst>
        </pc:spChg>
      </pc:sldChg>
      <pc:sldChg chg="addSp delSp modSp add mod">
        <pc:chgData name="Zénó Vernyik" userId="9f5ce2124afc070d" providerId="LiveId" clId="{E15A4F84-BE8F-44B8-8008-CCD7DB3215B8}" dt="2021-03-22T15:36:10.095" v="1715" actId="26606"/>
        <pc:sldMkLst>
          <pc:docMk/>
          <pc:sldMk cId="2562253694" sldId="266"/>
        </pc:sldMkLst>
        <pc:spChg chg="mod">
          <ac:chgData name="Zénó Vernyik" userId="9f5ce2124afc070d" providerId="LiveId" clId="{E15A4F84-BE8F-44B8-8008-CCD7DB3215B8}" dt="2021-03-22T15:36:10.095" v="1715" actId="26606"/>
          <ac:spMkLst>
            <pc:docMk/>
            <pc:sldMk cId="2562253694" sldId="266"/>
            <ac:spMk id="2" creationId="{F5CF44F7-BEAF-49F5-B0F5-39AFB4FAFF3A}"/>
          </ac:spMkLst>
        </pc:spChg>
        <pc:spChg chg="mod ord">
          <ac:chgData name="Zénó Vernyik" userId="9f5ce2124afc070d" providerId="LiveId" clId="{E15A4F84-BE8F-44B8-8008-CCD7DB3215B8}" dt="2021-03-22T15:36:10.095" v="1715" actId="26606"/>
          <ac:spMkLst>
            <pc:docMk/>
            <pc:sldMk cId="2562253694" sldId="266"/>
            <ac:spMk id="3" creationId="{7D09ADB9-F5B5-4655-9E6E-D0B00EC38492}"/>
          </ac:spMkLst>
        </pc:spChg>
        <pc:spChg chg="add">
          <ac:chgData name="Zénó Vernyik" userId="9f5ce2124afc070d" providerId="LiveId" clId="{E15A4F84-BE8F-44B8-8008-CCD7DB3215B8}" dt="2021-03-22T15:36:10.095" v="1715" actId="26606"/>
          <ac:spMkLst>
            <pc:docMk/>
            <pc:sldMk cId="2562253694" sldId="266"/>
            <ac:spMk id="73" creationId="{2C61293E-6EBE-43EF-A52C-9BEBFD7679D4}"/>
          </ac:spMkLst>
        </pc:spChg>
        <pc:spChg chg="add">
          <ac:chgData name="Zénó Vernyik" userId="9f5ce2124afc070d" providerId="LiveId" clId="{E15A4F84-BE8F-44B8-8008-CCD7DB3215B8}" dt="2021-03-22T15:36:10.095" v="1715" actId="26606"/>
          <ac:spMkLst>
            <pc:docMk/>
            <pc:sldMk cId="2562253694" sldId="266"/>
            <ac:spMk id="75" creationId="{3FCFB1DE-0B7E-48CC-BA90-B2AB0889F9D6}"/>
          </ac:spMkLst>
        </pc:spChg>
        <pc:spChg chg="del">
          <ac:chgData name="Zénó Vernyik" userId="9f5ce2124afc070d" providerId="LiveId" clId="{E15A4F84-BE8F-44B8-8008-CCD7DB3215B8}" dt="2021-03-22T15:36:10.095" v="1715" actId="26606"/>
          <ac:spMkLst>
            <pc:docMk/>
            <pc:sldMk cId="2562253694" sldId="266"/>
            <ac:spMk id="192" creationId="{2C61293E-6EBE-43EF-A52C-9BEBFD7679D4}"/>
          </ac:spMkLst>
        </pc:spChg>
        <pc:spChg chg="del">
          <ac:chgData name="Zénó Vernyik" userId="9f5ce2124afc070d" providerId="LiveId" clId="{E15A4F84-BE8F-44B8-8008-CCD7DB3215B8}" dt="2021-03-22T15:36:10.095" v="1715" actId="26606"/>
          <ac:spMkLst>
            <pc:docMk/>
            <pc:sldMk cId="2562253694" sldId="266"/>
            <ac:spMk id="193" creationId="{21540236-BFD5-4A9D-8840-4703E7F76825}"/>
          </ac:spMkLst>
        </pc:spChg>
        <pc:picChg chg="del">
          <ac:chgData name="Zénó Vernyik" userId="9f5ce2124afc070d" providerId="LiveId" clId="{E15A4F84-BE8F-44B8-8008-CCD7DB3215B8}" dt="2021-03-22T15:36:03.654" v="1713" actId="478"/>
          <ac:picMkLst>
            <pc:docMk/>
            <pc:sldMk cId="2562253694" sldId="266"/>
            <ac:picMk id="6146" creationId="{8C55D925-698C-419D-80F2-CB9AB9EDC20A}"/>
          </ac:picMkLst>
        </pc:picChg>
        <pc:picChg chg="add mod">
          <ac:chgData name="Zénó Vernyik" userId="9f5ce2124afc070d" providerId="LiveId" clId="{E15A4F84-BE8F-44B8-8008-CCD7DB3215B8}" dt="2021-03-22T15:36:10.095" v="1715" actId="26606"/>
          <ac:picMkLst>
            <pc:docMk/>
            <pc:sldMk cId="2562253694" sldId="266"/>
            <ac:picMk id="7170" creationId="{C43DA2E0-697A-4058-9860-D19AFEC77F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6409C-CBE2-453B-A486-258B9A686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AD2A2E-A76E-4B6E-A3E4-18E3A92FA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7F0578-F7C6-4A73-88E1-0C07F96D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FF1FC9-AE21-4E55-BE68-D561E763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4C83B8-EBF3-4A0F-9C5C-77DF1821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62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1742F-F4BF-46BA-A12F-7FEAD8E7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178DD7-D858-458A-8AC3-550FBD33B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4DA534-B6ED-4283-B312-FC3F8D6C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110689-F310-4A0D-8CDD-352BC424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048CA7-64EA-4BF7-828F-631D69E5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53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DEA201-104B-4D85-B528-8DF1009AA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17DED9-5330-4DA2-8631-17AF8EEBE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867DCD-D472-414B-B2EF-EFDE52B8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D1EB53-3C9F-4E90-8908-569859B5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D56102-6963-474C-9872-1F6ABBD7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21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92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16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79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54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2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4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3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5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12C26-7038-457A-9E77-C64E3DE9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2220F-B265-4E47-86F7-BB901B0A1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C5F305-A424-42E5-8B96-6DCCAF60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986CFD-5831-477A-8230-3C2A9888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73AF50-4D8D-4975-80F4-8B5F654B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30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8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873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82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13CA9-2C0C-4EF2-8A16-A1C00C6F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91295B-DBFF-4EE3-8ED5-159A7180F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E60734-2859-46DC-A85C-0EC1142D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CA51D7-3E96-40C7-B0CF-3A969C1F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FD09D9-8847-412F-A5D8-856CADAE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1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AC2DA-ECAB-447F-A0C9-C0052B8D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5E0A4-1A5F-45EF-9A5B-FB3E8AE0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317E87-4C8A-4B32-B4BE-4A0A01E0E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DDDD5A-19C1-4661-BD9F-829B298A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94837B-1AA4-4219-972A-3835FA99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EE593E-AEFA-4D58-8CCC-8C25FBCA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88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3FA14-1BBE-4B55-A46F-7D1E7607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A3C83C-406D-4FCD-A961-0151A9F87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8E4EE-F256-43C4-A9A0-897CA6E60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38961D-9278-4963-A182-FC083D5BD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35F3E3-D1E8-4485-BBC4-65F71402D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562553-1E6C-4EA7-9C44-21E8E3C9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94EC333-A284-4523-B8F3-B79DEA0B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0FB3F7-9008-46E4-BB49-6A0FE5F6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0E379-34DF-41C7-9A7A-3E9FDF1C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BEB4EB-BB32-4AF2-89EB-B365E7E2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179FDE-39B8-4328-9BE7-5E10BCC6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AA4610-BCBA-4110-A906-7C4999D6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26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89C260-8FDE-498E-A129-1E40AF7C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B2387F-372C-4055-8EE2-A581F9CC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CC0EA6-8631-4E3F-8AC8-4F873D7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2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2C375-47A6-4083-826B-17A9F598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9BBE4-F127-45FA-A2B5-EC03163B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9696D1-0347-442F-9BD4-C217015FD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DC693F-7392-40A5-9436-849C18D2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B9BE7F-1F3D-46F3-896B-245F36A6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234C07-DA80-47EC-B30B-0D54069C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07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E7FBC-AA81-40D2-9D24-E97D0DA6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86FEBF-E178-422E-8524-0B638AF2C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35FBBE-AE39-4975-8991-229085271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416EA9-6FF6-48B2-8ED9-576EDA7C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D3CB5D-7045-48EE-9CAF-DE877C4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1A7366-D357-414C-8149-3C2B7602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3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E16614-F5E2-4AFB-8997-B3552BB0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947AD8-BCCE-4C94-BAAC-FCA141E0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6160BE-F41E-415D-9076-5543BC777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EB0D-3660-4B81-B0B8-3B21BBC39335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D943D1-52E4-4A1D-B78E-36D14B478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8AAA72-A8D0-4833-9271-F1BB822C3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03C8-6071-446E-9180-BE186BC854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78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69C88-B244-455D-A017-012B25B1AC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  <a:alpha val="70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180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17CFE2C7-E8BC-4B0C-96EA-42CB1F62E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BE3C92-7510-4306-9A6B-E0924988A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/>
              <a:t>British Renaissance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D170FB-D569-4D74-BCF3-9F53AFE0F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/>
              <a:t>Theater and Beyond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93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2202"/>
            <a:ext cx="10668000" cy="844858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en-US" dirty="0"/>
              <a:t>Poetry – The Sonnet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62470"/>
            <a:ext cx="10668000" cy="4541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Italian Sonnet:</a:t>
            </a:r>
          </a:p>
          <a:p>
            <a:r>
              <a:rPr lang="en-US" dirty="0"/>
              <a:t>an octave (2 quatrains) + a sextet (2 tercets)</a:t>
            </a:r>
          </a:p>
          <a:p>
            <a:r>
              <a:rPr lang="en-US" dirty="0"/>
              <a:t>(a-b-b-a, a-b-b-a) + (c-d-e-c-d-e or c-d-c-c-d-c, ...)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English Sonnet:</a:t>
            </a:r>
          </a:p>
          <a:p>
            <a:r>
              <a:rPr lang="en-US" dirty="0"/>
              <a:t>3 quatrains and a couplet</a:t>
            </a:r>
          </a:p>
          <a:p>
            <a:r>
              <a:rPr lang="en-US" dirty="0"/>
              <a:t>(a-b-a-b, c-d-c-d, e-f-e-f, g-g)</a:t>
            </a:r>
          </a:p>
          <a:p>
            <a:r>
              <a:rPr lang="en-US" dirty="0"/>
              <a:t>sharp turn in imagery or in content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259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3" y="0"/>
            <a:ext cx="10668000" cy="1524000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cs-CZ" dirty="0" err="1"/>
              <a:t>Poetry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Italian</a:t>
            </a:r>
            <a:r>
              <a:rPr lang="cs-CZ" dirty="0"/>
              <a:t> </a:t>
            </a:r>
            <a:r>
              <a:rPr lang="cs-CZ" dirty="0" err="1"/>
              <a:t>Sonnet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25118"/>
            <a:ext cx="6828408" cy="5370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How soon hath Time, the subtle thief of youth,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Stolen on his wing my three and twentieth year!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My hasting days fly on with full career,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But my late spring no bud or blossom </a:t>
            </a:r>
            <a:r>
              <a:rPr lang="en-US" sz="1800" dirty="0" err="1"/>
              <a:t>shew'th</a:t>
            </a:r>
            <a:r>
              <a:rPr lang="en-US" sz="1800" dirty="0"/>
              <a:t>.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Perhaps my semblance might deceive the truth,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That I to manhood am arrived so near,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And inward ripeness doth much less appear,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That some more timely-happy spirits </a:t>
            </a:r>
            <a:r>
              <a:rPr lang="en-US" sz="1800" dirty="0" err="1"/>
              <a:t>indu'th</a:t>
            </a:r>
            <a:r>
              <a:rPr lang="en-US" sz="1800" dirty="0"/>
              <a:t>.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Yet be it less or more, or soon or slow, (</a:t>
            </a:r>
            <a:r>
              <a:rPr lang="cs-CZ" sz="1800" dirty="0"/>
              <a:t>C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It shall be still in strictest measure even (</a:t>
            </a:r>
            <a:r>
              <a:rPr lang="cs-CZ" sz="1800" dirty="0"/>
              <a:t>D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To that same lot, however mean or high, (</a:t>
            </a:r>
            <a:r>
              <a:rPr lang="cs-CZ" sz="1800" dirty="0"/>
              <a:t>E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Toward which Time leads me, and the will of Heaven. (</a:t>
            </a:r>
            <a:r>
              <a:rPr lang="cs-CZ" sz="1800" dirty="0"/>
              <a:t>D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All is, if I have grace to use it so, (</a:t>
            </a:r>
            <a:r>
              <a:rPr lang="cs-CZ" sz="1800" dirty="0"/>
              <a:t>C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As ever in my great Task-master's eye. (</a:t>
            </a:r>
            <a:r>
              <a:rPr lang="cs-CZ" sz="1800" dirty="0"/>
              <a:t>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1800" dirty="0"/>
              <a:t>John Milton</a:t>
            </a:r>
            <a:r>
              <a:rPr lang="cs-CZ" sz="1800" dirty="0"/>
              <a:t>,</a:t>
            </a:r>
            <a:r>
              <a:rPr lang="en-US" sz="1800" dirty="0"/>
              <a:t> “On His Being Arrived to the Age of Twenty-three”</a:t>
            </a:r>
            <a:endParaRPr lang="cs-CZ" sz="1800" dirty="0"/>
          </a:p>
        </p:txBody>
      </p:sp>
      <p:pic>
        <p:nvPicPr>
          <p:cNvPr id="2050" name="Picture 2" descr="Portrait of Milton, circa 1629">
            <a:extLst>
              <a:ext uri="{FF2B5EF4-FFF2-40B4-BE49-F238E27FC236}">
                <a16:creationId xmlns:a16="http://schemas.microsoft.com/office/drawing/2014/main" id="{CB0FD9A9-19F1-4D31-9594-6B55809F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89" y="1225118"/>
            <a:ext cx="3544888" cy="44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2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3" y="0"/>
            <a:ext cx="10668000" cy="1524000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cs-CZ" dirty="0" err="1"/>
              <a:t>Poetry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English</a:t>
            </a:r>
            <a:r>
              <a:rPr lang="cs-CZ" dirty="0"/>
              <a:t> </a:t>
            </a:r>
            <a:r>
              <a:rPr lang="cs-CZ" dirty="0" err="1"/>
              <a:t>Sonnet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25118"/>
            <a:ext cx="6828408" cy="53709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Let me not to the marriage of true minds (A)</a:t>
            </a:r>
            <a:br>
              <a:rPr lang="en-US" sz="1800" dirty="0"/>
            </a:br>
            <a:r>
              <a:rPr lang="en-US" sz="1800" dirty="0"/>
              <a:t>Admit impediments. Love is not love (B)</a:t>
            </a:r>
            <a:br>
              <a:rPr lang="en-US" sz="1800" dirty="0"/>
            </a:br>
            <a:r>
              <a:rPr lang="en-US" sz="1800" dirty="0"/>
              <a:t>Which alters when it alteration finds, (A)</a:t>
            </a:r>
            <a:br>
              <a:rPr lang="en-US" sz="1800" dirty="0"/>
            </a:br>
            <a:r>
              <a:rPr lang="en-US" sz="1800" dirty="0"/>
              <a:t>Or bends with the remover to remove. (B)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O no, it is an ever fixed mark (C)</a:t>
            </a:r>
            <a:br>
              <a:rPr lang="en-US" sz="1800" dirty="0"/>
            </a:br>
            <a:r>
              <a:rPr lang="en-US" sz="1800" dirty="0"/>
              <a:t>That looks on tempests and is never shaken; (D)</a:t>
            </a:r>
            <a:br>
              <a:rPr lang="en-US" sz="1800" dirty="0"/>
            </a:br>
            <a:r>
              <a:rPr lang="en-US" sz="1800" dirty="0"/>
              <a:t>It is the star to every </a:t>
            </a:r>
            <a:r>
              <a:rPr lang="en-US" sz="1800" dirty="0" err="1"/>
              <a:t>wand'ring</a:t>
            </a:r>
            <a:r>
              <a:rPr lang="en-US" sz="1800" dirty="0"/>
              <a:t> </a:t>
            </a:r>
            <a:r>
              <a:rPr lang="en-US" sz="1800" dirty="0" err="1"/>
              <a:t>barque</a:t>
            </a:r>
            <a:r>
              <a:rPr lang="en-US" sz="1800" dirty="0"/>
              <a:t>, (C)</a:t>
            </a:r>
            <a:br>
              <a:rPr lang="en-US" sz="1800" dirty="0"/>
            </a:br>
            <a:r>
              <a:rPr lang="en-US" sz="1800" dirty="0"/>
              <a:t>Whose worth's unknown although his height be taken. (D)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Love's not time's fool, though rosy lips and cheeks (E)</a:t>
            </a:r>
            <a:br>
              <a:rPr lang="en-US" sz="1800" dirty="0"/>
            </a:br>
            <a:r>
              <a:rPr lang="en-US" sz="1800" dirty="0"/>
              <a:t>Within his bending sickle's compass come; (F)</a:t>
            </a:r>
            <a:br>
              <a:rPr lang="en-US" sz="1800" dirty="0"/>
            </a:br>
            <a:r>
              <a:rPr lang="en-US" sz="1800" dirty="0"/>
              <a:t>Love alters not with his brief hours and weeks, (E)</a:t>
            </a:r>
            <a:br>
              <a:rPr lang="en-US" sz="1800" dirty="0"/>
            </a:br>
            <a:r>
              <a:rPr lang="en-US" sz="1800" dirty="0"/>
              <a:t>But bears it out even to the edge of doom. (F)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If this be error and upon me proved, (G)</a:t>
            </a:r>
            <a:br>
              <a:rPr lang="en-US" sz="1800" dirty="0"/>
            </a:br>
            <a:r>
              <a:rPr lang="en-US" sz="1800" dirty="0"/>
              <a:t>I never writ, nor no man ever loved. (G) </a:t>
            </a:r>
          </a:p>
          <a:p>
            <a:pPr marL="0" indent="0">
              <a:buNone/>
            </a:pPr>
            <a:r>
              <a:rPr lang="en-US" sz="1800" dirty="0"/>
              <a:t>William Shakespeare, “Sonnet 116”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C4FD820-E0D6-4B38-82D4-0E816338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28" y="1225118"/>
            <a:ext cx="3600449" cy="46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9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Sir Thomas Wyatt (1503 – 1542)</a:t>
            </a:r>
            <a:endParaRPr lang="cs-CZ" sz="5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C55D925-698C-419D-80F2-CB9AB9EDC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741838" cy="382219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politician, ambassador, </a:t>
            </a:r>
            <a:r>
              <a:rPr lang="en-US" sz="2400" b="1" dirty="0"/>
              <a:t>lyric poet</a:t>
            </a:r>
          </a:p>
          <a:p>
            <a:r>
              <a:rPr lang="en-US" sz="2400" dirty="0"/>
              <a:t>introduced the Italian/Petrarchan sonnet to England</a:t>
            </a:r>
          </a:p>
          <a:p>
            <a:pPr lvl="1"/>
            <a:r>
              <a:rPr lang="en-US" dirty="0"/>
              <a:t>modified the form, often finishing with </a:t>
            </a:r>
            <a:r>
              <a:rPr lang="en-US" b="1" i="1" dirty="0" err="1"/>
              <a:t>cddc</a:t>
            </a:r>
            <a:r>
              <a:rPr lang="en-US" b="1" i="1" dirty="0"/>
              <a:t> </a:t>
            </a:r>
            <a:r>
              <a:rPr lang="en-US" b="1" i="1" dirty="0" err="1"/>
              <a:t>ee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introducing the </a:t>
            </a:r>
            <a:r>
              <a:rPr lang="en-US" b="1" dirty="0"/>
              <a:t>closing couplet </a:t>
            </a:r>
            <a:r>
              <a:rPr lang="en-US" dirty="0"/>
              <a:t>to sonnets early on</a:t>
            </a:r>
          </a:p>
          <a:p>
            <a:pPr lvl="1"/>
            <a:r>
              <a:rPr lang="en-US" dirty="0"/>
              <a:t>strongly influenced by Chaucer’s language</a:t>
            </a:r>
          </a:p>
          <a:p>
            <a:pPr lvl="1"/>
            <a:r>
              <a:rPr lang="en-US" dirty="0"/>
              <a:t>more intimate, personal and less ceremonial than Petrarch and other Italian models</a:t>
            </a:r>
          </a:p>
          <a:p>
            <a:pPr lvl="1"/>
            <a:r>
              <a:rPr lang="en-US" dirty="0"/>
              <a:t>also wrote in other genres: songs, satires, epigrams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888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Edmund Spenser (1552 – 1599)</a:t>
            </a:r>
            <a:endParaRPr lang="cs-CZ" sz="5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3DA2E0-697A-4058-9860-D19AFEC77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r="2017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/>
              <a:t>one of the prime masters of poetry in English</a:t>
            </a:r>
          </a:p>
          <a:p>
            <a:r>
              <a:rPr lang="en-US" sz="2200"/>
              <a:t>best known for his masterpiece, </a:t>
            </a:r>
            <a:r>
              <a:rPr lang="en-US" sz="2200" i="1"/>
              <a:t>The Fairie Queene</a:t>
            </a:r>
          </a:p>
          <a:p>
            <a:pPr lvl="1"/>
            <a:r>
              <a:rPr lang="en-US" sz="2200"/>
              <a:t>an </a:t>
            </a:r>
            <a:r>
              <a:rPr lang="en-US" sz="2200" b="1"/>
              <a:t>epic poem</a:t>
            </a:r>
            <a:endParaRPr lang="en-US" sz="2200"/>
          </a:p>
          <a:p>
            <a:pPr lvl="1"/>
            <a:r>
              <a:rPr lang="en-US" sz="2200"/>
              <a:t>allegorical work, possible to read on several levels</a:t>
            </a:r>
          </a:p>
          <a:p>
            <a:r>
              <a:rPr lang="en-US" sz="2200"/>
              <a:t>also wrote in other genres:</a:t>
            </a:r>
          </a:p>
          <a:p>
            <a:pPr lvl="1"/>
            <a:r>
              <a:rPr lang="en-US" sz="2200" i="1"/>
              <a:t>The Shepheardes Calender</a:t>
            </a:r>
            <a:r>
              <a:rPr lang="en-US" sz="2200"/>
              <a:t> – a pastoral work of twelve eclogues for each month of the year</a:t>
            </a:r>
          </a:p>
          <a:p>
            <a:pPr lvl="1"/>
            <a:r>
              <a:rPr lang="en-US" sz="2200" i="1"/>
              <a:t>Amoretti </a:t>
            </a:r>
            <a:r>
              <a:rPr lang="en-US" sz="2200"/>
              <a:t>and </a:t>
            </a:r>
            <a:r>
              <a:rPr lang="en-US" sz="2200" i="1"/>
              <a:t>Epithalamion</a:t>
            </a:r>
            <a:r>
              <a:rPr lang="en-US" sz="2200"/>
              <a:t> – sonnets written to/about his second wife   </a:t>
            </a:r>
          </a:p>
        </p:txBody>
      </p:sp>
    </p:spTree>
    <p:extLst>
      <p:ext uri="{BB962C8B-B14F-4D97-AF65-F5344CB8AC3E}">
        <p14:creationId xmlns:p14="http://schemas.microsoft.com/office/powerpoint/2010/main" val="256225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Renaissance Theater – Basic Features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6858867" cy="68580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Based on the excerpt from the novel:</a:t>
            </a:r>
          </a:p>
          <a:p>
            <a:pPr lvl="1"/>
            <a:r>
              <a:rPr lang="en-US" sz="2800" dirty="0"/>
              <a:t>a form of </a:t>
            </a:r>
            <a:r>
              <a:rPr lang="en-US" sz="2800" b="1" dirty="0"/>
              <a:t>entertainment</a:t>
            </a:r>
          </a:p>
          <a:p>
            <a:pPr lvl="2"/>
            <a:r>
              <a:rPr lang="en-US" sz="2400" dirty="0"/>
              <a:t>competing with:</a:t>
            </a:r>
          </a:p>
          <a:p>
            <a:pPr lvl="3"/>
            <a:r>
              <a:rPr lang="en-US" sz="2000" dirty="0"/>
              <a:t>bear baiting arenas</a:t>
            </a:r>
          </a:p>
          <a:p>
            <a:pPr lvl="3"/>
            <a:r>
              <a:rPr lang="en-US" sz="2000" dirty="0"/>
              <a:t>inns and brothels</a:t>
            </a:r>
          </a:p>
          <a:p>
            <a:pPr lvl="2"/>
            <a:r>
              <a:rPr lang="en-US" sz="2400" b="1" dirty="0"/>
              <a:t>visited by all </a:t>
            </a:r>
            <a:r>
              <a:rPr lang="en-US" sz="2400" dirty="0"/>
              <a:t>of society:</a:t>
            </a:r>
          </a:p>
          <a:p>
            <a:pPr lvl="3"/>
            <a:r>
              <a:rPr lang="en-US" sz="2000" dirty="0"/>
              <a:t>highly educated people (e.g. John Dee himself)</a:t>
            </a:r>
          </a:p>
          <a:p>
            <a:pPr lvl="3"/>
            <a:r>
              <a:rPr lang="en-US" sz="2000" dirty="0"/>
              <a:t>the poor and miserly (cf. Dee’s frequent references to the smell)</a:t>
            </a:r>
          </a:p>
          <a:p>
            <a:pPr lvl="3"/>
            <a:r>
              <a:rPr lang="en-US" sz="2000" dirty="0"/>
              <a:t>professionals of all kind (prostitutes, hairdressers, etc.)</a:t>
            </a:r>
          </a:p>
          <a:p>
            <a:pPr lvl="2"/>
            <a:r>
              <a:rPr lang="en-US" sz="2400" b="1" dirty="0"/>
              <a:t>different</a:t>
            </a:r>
            <a:r>
              <a:rPr lang="en-US" sz="2400" dirty="0"/>
              <a:t> forms of </a:t>
            </a:r>
            <a:r>
              <a:rPr lang="en-US" sz="2400" b="1" dirty="0"/>
              <a:t>behavior</a:t>
            </a:r>
            <a:r>
              <a:rPr lang="en-US" sz="2400" dirty="0"/>
              <a:t> accepted:</a:t>
            </a:r>
          </a:p>
          <a:p>
            <a:pPr lvl="3"/>
            <a:r>
              <a:rPr lang="en-US" sz="2000" dirty="0"/>
              <a:t>many people go there to:</a:t>
            </a:r>
          </a:p>
          <a:p>
            <a:pPr lvl="4"/>
            <a:r>
              <a:rPr lang="en-US" sz="2000" dirty="0"/>
              <a:t>chat </a:t>
            </a:r>
          </a:p>
          <a:p>
            <a:pPr lvl="4"/>
            <a:r>
              <a:rPr lang="en-US" sz="2000" dirty="0"/>
              <a:t>meet friends</a:t>
            </a:r>
          </a:p>
          <a:p>
            <a:pPr lvl="4"/>
            <a:r>
              <a:rPr lang="en-US" sz="2000" dirty="0"/>
              <a:t>do networking</a:t>
            </a:r>
          </a:p>
          <a:p>
            <a:pPr lvl="4"/>
            <a:r>
              <a:rPr lang="en-US" sz="2000" dirty="0"/>
              <a:t>show off their wealth or connections</a:t>
            </a:r>
          </a:p>
          <a:p>
            <a:pPr lvl="4"/>
            <a:r>
              <a:rPr lang="en-US" sz="2000" dirty="0"/>
              <a:t>do business</a:t>
            </a:r>
          </a:p>
          <a:p>
            <a:pPr lvl="3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6452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Renaissance Theater – Basic Features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6858867" cy="68580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Based on the excerpt from the novel:</a:t>
            </a:r>
          </a:p>
          <a:p>
            <a:pPr lvl="1"/>
            <a:r>
              <a:rPr lang="en-US" sz="2800" dirty="0"/>
              <a:t>a form of </a:t>
            </a:r>
            <a:r>
              <a:rPr lang="en-US" sz="2800" b="1" dirty="0"/>
              <a:t>entertainment</a:t>
            </a:r>
          </a:p>
          <a:p>
            <a:pPr lvl="2"/>
            <a:r>
              <a:rPr lang="en-US" sz="2400" b="1" dirty="0"/>
              <a:t>different </a:t>
            </a:r>
            <a:r>
              <a:rPr lang="en-US" sz="2400" dirty="0"/>
              <a:t>forms of </a:t>
            </a:r>
            <a:r>
              <a:rPr lang="en-US" sz="2400" b="1" dirty="0"/>
              <a:t>behavior</a:t>
            </a:r>
            <a:r>
              <a:rPr lang="en-US" sz="2400" dirty="0"/>
              <a:t> accepted:</a:t>
            </a:r>
          </a:p>
          <a:p>
            <a:pPr lvl="3"/>
            <a:r>
              <a:rPr lang="en-US" sz="2000" dirty="0"/>
              <a:t>it is normal to shout back or interact in other ways</a:t>
            </a:r>
          </a:p>
          <a:p>
            <a:pPr lvl="3"/>
            <a:r>
              <a:rPr lang="en-US" sz="2000" dirty="0"/>
              <a:t>people often leave before the end or arrive after the beginning</a:t>
            </a:r>
          </a:p>
          <a:p>
            <a:pPr lvl="2"/>
            <a:r>
              <a:rPr lang="en-US" sz="2200" b="1" dirty="0"/>
              <a:t>multilayered, complex </a:t>
            </a:r>
            <a:r>
              <a:rPr lang="en-US" sz="2200" dirty="0"/>
              <a:t>performance to suit all kinds of viewers</a:t>
            </a:r>
          </a:p>
          <a:p>
            <a:pPr lvl="3"/>
            <a:r>
              <a:rPr lang="en-US" sz="2000" dirty="0"/>
              <a:t>blood flowing all over the place (Dee’s former servant’s level)</a:t>
            </a:r>
          </a:p>
          <a:p>
            <a:pPr lvl="3"/>
            <a:r>
              <a:rPr lang="en-US" sz="2000" dirty="0"/>
              <a:t>inclusion of medieval allegorical figures (level of people with average education/knowledge)</a:t>
            </a:r>
          </a:p>
          <a:p>
            <a:pPr lvl="3"/>
            <a:r>
              <a:rPr lang="en-US" sz="2000" dirty="0"/>
              <a:t>possible to interpret it in the light of books on alchemy (highly specialized, advanced knowledge – Dee’s level)  </a:t>
            </a:r>
          </a:p>
        </p:txBody>
      </p:sp>
    </p:spTree>
    <p:extLst>
      <p:ext uri="{BB962C8B-B14F-4D97-AF65-F5344CB8AC3E}">
        <p14:creationId xmlns:p14="http://schemas.microsoft.com/office/powerpoint/2010/main" val="26716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Renaissance Theater – Basic Features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6858867" cy="68580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Based on the excerpt from the novel:</a:t>
            </a:r>
          </a:p>
          <a:p>
            <a:pPr lvl="1"/>
            <a:r>
              <a:rPr lang="en-US" sz="2800" b="1" dirty="0"/>
              <a:t>technical details:</a:t>
            </a:r>
          </a:p>
          <a:p>
            <a:pPr lvl="2"/>
            <a:r>
              <a:rPr lang="en-US" dirty="0"/>
              <a:t>wooden scaffolding</a:t>
            </a:r>
          </a:p>
          <a:p>
            <a:pPr lvl="2"/>
            <a:r>
              <a:rPr lang="en-US" dirty="0"/>
              <a:t>s</a:t>
            </a:r>
            <a:r>
              <a:rPr lang="en-US" sz="2000" dirty="0"/>
              <a:t>everal floors</a:t>
            </a:r>
          </a:p>
          <a:p>
            <a:pPr lvl="2"/>
            <a:r>
              <a:rPr lang="en-US" dirty="0"/>
              <a:t>frequent problems with fire</a:t>
            </a:r>
          </a:p>
          <a:p>
            <a:pPr lvl="2"/>
            <a:r>
              <a:rPr lang="en-US" dirty="0"/>
              <a:t>d</a:t>
            </a:r>
            <a:r>
              <a:rPr lang="en-US" sz="2000" dirty="0"/>
              <a:t>ifferent types of seating</a:t>
            </a:r>
          </a:p>
          <a:p>
            <a:pPr lvl="2"/>
            <a:r>
              <a:rPr lang="en-US" dirty="0"/>
              <a:t>viewers frequently above the stage</a:t>
            </a:r>
          </a:p>
          <a:p>
            <a:pPr lvl="2"/>
            <a:r>
              <a:rPr lang="en-US" dirty="0"/>
              <a:t>s</a:t>
            </a:r>
            <a:r>
              <a:rPr lang="en-US" sz="2000" dirty="0"/>
              <a:t>tanding and huge crowds are normal</a:t>
            </a:r>
          </a:p>
          <a:p>
            <a:pPr lvl="2"/>
            <a:r>
              <a:rPr lang="en-US" dirty="0"/>
              <a:t>acoustics can be a problem</a:t>
            </a:r>
            <a:r>
              <a:rPr lang="en-US" sz="20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3791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8D7880-B46D-4117-B20C-C2A8DF30F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8511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Christopher Marlowe (1564 – 1593)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6"/>
            <a:ext cx="5721484" cy="4989513"/>
          </a:xfrm>
        </p:spPr>
        <p:txBody>
          <a:bodyPr>
            <a:normAutofit fontScale="92500"/>
          </a:bodyPr>
          <a:lstStyle/>
          <a:p>
            <a:r>
              <a:rPr lang="en-US" dirty="0"/>
              <a:t>Most famous plays:</a:t>
            </a:r>
          </a:p>
          <a:p>
            <a:pPr lvl="1"/>
            <a:r>
              <a:rPr lang="en-US" i="1" dirty="0"/>
              <a:t>Tamburlaine</a:t>
            </a:r>
          </a:p>
          <a:p>
            <a:pPr lvl="2"/>
            <a:r>
              <a:rPr lang="en-US" dirty="0"/>
              <a:t>the first English play written in blank verse</a:t>
            </a:r>
          </a:p>
          <a:p>
            <a:pPr lvl="1"/>
            <a:r>
              <a:rPr lang="en-US" i="1" dirty="0"/>
              <a:t>The Jew of Malta</a:t>
            </a:r>
          </a:p>
          <a:p>
            <a:pPr lvl="1"/>
            <a:r>
              <a:rPr lang="en-US" i="1" dirty="0"/>
              <a:t>Doctor Faustus</a:t>
            </a:r>
          </a:p>
          <a:p>
            <a:r>
              <a:rPr lang="en-US" dirty="0"/>
              <a:t>a life full of intrigue, violence, mystery</a:t>
            </a:r>
          </a:p>
          <a:p>
            <a:pPr lvl="1"/>
            <a:r>
              <a:rPr lang="en-US" dirty="0"/>
              <a:t>espionage</a:t>
            </a:r>
          </a:p>
          <a:p>
            <a:pPr lvl="1"/>
            <a:r>
              <a:rPr lang="en-US" dirty="0"/>
              <a:t>bar fights</a:t>
            </a:r>
          </a:p>
          <a:p>
            <a:pPr lvl="1"/>
            <a:r>
              <a:rPr lang="en-US" dirty="0"/>
              <a:t>homosexuality</a:t>
            </a:r>
          </a:p>
          <a:p>
            <a:pPr lvl="1"/>
            <a:r>
              <a:rPr lang="en-US" dirty="0"/>
              <a:t>university educated (Cambridge, BA)</a:t>
            </a:r>
          </a:p>
          <a:p>
            <a:r>
              <a:rPr lang="en-US" dirty="0"/>
              <a:t>very popular in the Renaissance</a:t>
            </a:r>
          </a:p>
          <a:p>
            <a:r>
              <a:rPr lang="en-US" dirty="0"/>
              <a:t>strong influence on other playwrights</a:t>
            </a:r>
          </a:p>
        </p:txBody>
      </p:sp>
    </p:spTree>
    <p:extLst>
      <p:ext uri="{BB962C8B-B14F-4D97-AF65-F5344CB8AC3E}">
        <p14:creationId xmlns:p14="http://schemas.microsoft.com/office/powerpoint/2010/main" val="348746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Thomas Kyd </a:t>
            </a:r>
            <a:br>
              <a:rPr lang="en-US" dirty="0"/>
            </a:br>
            <a:r>
              <a:rPr lang="en-US" dirty="0"/>
              <a:t>(1558 – 1594)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6"/>
            <a:ext cx="5721484" cy="49895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famous plays:</a:t>
            </a:r>
          </a:p>
          <a:p>
            <a:pPr lvl="1"/>
            <a:r>
              <a:rPr lang="en-US" i="1" dirty="0"/>
              <a:t>The Spanish Tragedy</a:t>
            </a:r>
          </a:p>
          <a:p>
            <a:pPr lvl="2"/>
            <a:r>
              <a:rPr lang="en-US" dirty="0"/>
              <a:t>establishing the genre of the revenge tragedy</a:t>
            </a:r>
          </a:p>
          <a:p>
            <a:pPr lvl="1"/>
            <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
          </a:p>
          <a:p>
            <a:r>
              <a:rPr lang="en-US" dirty="0"/>
              <a:t>a life less intriguing</a:t>
            </a:r>
          </a:p>
          <a:p>
            <a:pPr lvl="1"/>
            <a:r>
              <a:rPr lang="en-US" dirty="0"/>
              <a:t>working extensively as a lord’s secretary</a:t>
            </a:r>
          </a:p>
          <a:p>
            <a:pPr lvl="1"/>
            <a:r>
              <a:rPr lang="en-US" dirty="0"/>
              <a:t>translating works from Italian and French</a:t>
            </a:r>
          </a:p>
          <a:p>
            <a:r>
              <a:rPr lang="en-US" dirty="0"/>
              <a:t>until he shares a room with Marlowe</a:t>
            </a:r>
          </a:p>
          <a:p>
            <a:pPr lvl="1"/>
            <a:r>
              <a:rPr lang="en-US" dirty="0"/>
              <a:t>arrested</a:t>
            </a:r>
          </a:p>
          <a:p>
            <a:pPr lvl="1"/>
            <a:r>
              <a:rPr lang="en-US" dirty="0"/>
              <a:t>loses his job and good reputation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F681D9-1541-46E9-A32F-8CCA8E5CC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764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5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3" y="23812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John Lyly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(1553 – 1606)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5A22B8-7F4E-4503-8E36-F2683745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49" y="2450405"/>
            <a:ext cx="3661831" cy="19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1692176"/>
            <a:ext cx="5920451" cy="492769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Most famous plays:</a:t>
            </a:r>
          </a:p>
          <a:p>
            <a:pPr lvl="1"/>
            <a:r>
              <a:rPr lang="en-US" sz="2000" i="1" dirty="0">
                <a:solidFill>
                  <a:srgbClr val="000000"/>
                </a:solidFill>
              </a:rPr>
              <a:t>Love’s Metamorphosis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allegorical pastoral play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strong influence on Shakespeare’s </a:t>
            </a:r>
            <a:r>
              <a:rPr lang="en-US" i="1" dirty="0">
                <a:solidFill>
                  <a:srgbClr val="000000"/>
                </a:solidFill>
              </a:rPr>
              <a:t>Love’s Labor’s Lost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000" i="1" dirty="0" err="1">
                <a:solidFill>
                  <a:srgbClr val="000000"/>
                </a:solidFill>
              </a:rPr>
              <a:t>Gallathea</a:t>
            </a:r>
            <a:endParaRPr lang="en-US" sz="2000" i="1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comedy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an important source of Shakespeare’s </a:t>
            </a:r>
            <a:r>
              <a:rPr lang="en-US" i="1" dirty="0">
                <a:solidFill>
                  <a:srgbClr val="000000"/>
                </a:solidFill>
              </a:rPr>
              <a:t>A Midsummer Night’s Dream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university education (Oxford, MA)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comedies and pastorals are his theatrical genres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also important as a writer of prose romances</a:t>
            </a:r>
          </a:p>
          <a:p>
            <a:pPr lvl="1"/>
            <a:r>
              <a:rPr lang="en-US" sz="2000" i="1" dirty="0" err="1">
                <a:solidFill>
                  <a:srgbClr val="000000"/>
                </a:solidFill>
              </a:rPr>
              <a:t>Euphues</a:t>
            </a:r>
            <a:r>
              <a:rPr lang="en-US" sz="2000" i="1" dirty="0">
                <a:solidFill>
                  <a:srgbClr val="000000"/>
                </a:solidFill>
              </a:rPr>
              <a:t>: The Anatomy of Wit</a:t>
            </a:r>
          </a:p>
          <a:p>
            <a:pPr lvl="1"/>
            <a:r>
              <a:rPr lang="en-US" sz="2000" i="1" dirty="0" err="1">
                <a:solidFill>
                  <a:srgbClr val="000000"/>
                </a:solidFill>
              </a:rPr>
              <a:t>Euphues</a:t>
            </a:r>
            <a:r>
              <a:rPr lang="en-US" sz="2000" i="1" dirty="0">
                <a:solidFill>
                  <a:srgbClr val="000000"/>
                </a:solidFill>
              </a:rPr>
              <a:t> and his England</a:t>
            </a:r>
          </a:p>
        </p:txBody>
      </p:sp>
    </p:spTree>
    <p:extLst>
      <p:ext uri="{BB962C8B-B14F-4D97-AF65-F5344CB8AC3E}">
        <p14:creationId xmlns:p14="http://schemas.microsoft.com/office/powerpoint/2010/main" val="409395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593" y="208097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Ben Jonson </a:t>
            </a:r>
            <a:br>
              <a:rPr lang="en-US" sz="5400" dirty="0"/>
            </a:br>
            <a:r>
              <a:rPr lang="en-US" sz="5400" dirty="0"/>
              <a:t>(1572 – 1637)</a:t>
            </a:r>
            <a:endParaRPr lang="cs-CZ" sz="5400" dirty="0"/>
          </a:p>
        </p:txBody>
      </p:sp>
      <p:pic>
        <p:nvPicPr>
          <p:cNvPr id="4098" name="Picture 2" descr="Ben Jonson (c. 1617), by Abraham Blyenberch; oil on canvas painting at the National Portrait Gallery, London">
            <a:extLst>
              <a:ext uri="{FF2B5EF4-FFF2-40B4-BE49-F238E27FC236}">
                <a16:creationId xmlns:a16="http://schemas.microsoft.com/office/drawing/2014/main" id="{32112277-75CB-4446-8A45-634C2ADA7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r="640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593" y="2657475"/>
            <a:ext cx="6599132" cy="4163948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playwright and poet</a:t>
            </a:r>
          </a:p>
          <a:p>
            <a:r>
              <a:rPr lang="en-US" sz="2000" dirty="0"/>
              <a:t>as a playwright he is mostly known for his </a:t>
            </a:r>
            <a:r>
              <a:rPr lang="en-US" sz="2000" b="1" dirty="0"/>
              <a:t>satirical comedies</a:t>
            </a:r>
            <a:r>
              <a:rPr lang="en-US" sz="2000" dirty="0"/>
              <a:t>:</a:t>
            </a:r>
          </a:p>
          <a:p>
            <a:pPr lvl="1"/>
            <a:r>
              <a:rPr lang="en-US" sz="1600" i="1" dirty="0"/>
              <a:t>A Tale of a Tub</a:t>
            </a:r>
          </a:p>
          <a:p>
            <a:pPr lvl="1"/>
            <a:r>
              <a:rPr lang="en-US" sz="1600" i="1" dirty="0"/>
              <a:t>Every Man in His </a:t>
            </a:r>
            <a:r>
              <a:rPr lang="en-US" sz="1600" i="1" dirty="0" err="1"/>
              <a:t>Humour</a:t>
            </a:r>
            <a:endParaRPr lang="en-US" sz="1600" i="1" dirty="0"/>
          </a:p>
          <a:p>
            <a:pPr lvl="1"/>
            <a:r>
              <a:rPr lang="en-US" sz="1600" i="1" dirty="0" err="1"/>
              <a:t>Volpone</a:t>
            </a:r>
            <a:endParaRPr lang="en-US" sz="1600" i="1" dirty="0"/>
          </a:p>
          <a:p>
            <a:pPr lvl="1"/>
            <a:r>
              <a:rPr lang="en-US" sz="1600" i="1" dirty="0"/>
              <a:t>The Alchemist</a:t>
            </a:r>
          </a:p>
          <a:p>
            <a:pPr lvl="1"/>
            <a:r>
              <a:rPr lang="en-US" sz="1600" i="1" dirty="0"/>
              <a:t>Bartholomew Fair</a:t>
            </a:r>
          </a:p>
          <a:p>
            <a:r>
              <a:rPr lang="en-US" sz="2000" dirty="0"/>
              <a:t>in the 17</a:t>
            </a:r>
            <a:r>
              <a:rPr lang="en-US" sz="2000" baseline="30000" dirty="0"/>
              <a:t>th</a:t>
            </a:r>
            <a:r>
              <a:rPr lang="en-US" sz="2000" dirty="0"/>
              <a:t> century considered rivaling Shakespeare as a playwright and John Donne as a poet</a:t>
            </a:r>
          </a:p>
          <a:p>
            <a:r>
              <a:rPr lang="en-US" sz="2000" dirty="0"/>
              <a:t>also important as a writer of </a:t>
            </a:r>
            <a:r>
              <a:rPr lang="en-US" sz="2000" b="1" dirty="0"/>
              <a:t>masques</a:t>
            </a:r>
          </a:p>
          <a:p>
            <a:pPr lvl="1"/>
            <a:r>
              <a:rPr lang="en-US" sz="1600" dirty="0"/>
              <a:t>festive courtly entertainment</a:t>
            </a:r>
          </a:p>
          <a:p>
            <a:pPr lvl="1"/>
            <a:r>
              <a:rPr lang="en-US" sz="1600" dirty="0"/>
              <a:t>elaborate stage design (e.g. Jonson often cooperating with </a:t>
            </a:r>
            <a:r>
              <a:rPr lang="en-US" sz="1600" b="1" dirty="0"/>
              <a:t>Inigo Jones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a </a:t>
            </a:r>
            <a:r>
              <a:rPr lang="en-US" sz="1600" i="1" dirty="0"/>
              <a:t>Gesamtkunstwerk </a:t>
            </a:r>
            <a:r>
              <a:rPr lang="en-US" sz="1600" dirty="0"/>
              <a:t>of music, dancing, singing, acting, design and illusions</a:t>
            </a:r>
          </a:p>
        </p:txBody>
      </p:sp>
    </p:spTree>
    <p:extLst>
      <p:ext uri="{BB962C8B-B14F-4D97-AF65-F5344CB8AC3E}">
        <p14:creationId xmlns:p14="http://schemas.microsoft.com/office/powerpoint/2010/main" val="136402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F44F7-BEAF-49F5-B0F5-39AFB4FA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William Shakespeare (1564 – 1616)</a:t>
            </a:r>
            <a:endParaRPr lang="cs-CZ" sz="5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667DB11-D2F5-4972-ADE3-D36AC7AEB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r="19172" b="-1"/>
          <a:stretch/>
        </p:blipFill>
        <p:spPr bwMode="auto">
          <a:xfrm>
            <a:off x="0" y="0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ADB9-F5B5-4655-9E6E-D0B00EC3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3"/>
            <a:ext cx="6894576" cy="4046601"/>
          </a:xfrm>
        </p:spPr>
        <p:txBody>
          <a:bodyPr>
            <a:normAutofit fontScale="85000" lnSpcReduction="20000"/>
          </a:bodyPr>
          <a:lstStyle/>
          <a:p>
            <a:r>
              <a:rPr lang="en-US" sz="2500" dirty="0"/>
              <a:t>a prolific author:</a:t>
            </a:r>
          </a:p>
          <a:p>
            <a:pPr lvl="1"/>
            <a:r>
              <a:rPr lang="en-US" sz="2100" dirty="0"/>
              <a:t>about 39 plays</a:t>
            </a:r>
          </a:p>
          <a:p>
            <a:pPr lvl="2"/>
            <a:r>
              <a:rPr lang="en-US" sz="1700" dirty="0"/>
              <a:t>comedies (e.g. </a:t>
            </a:r>
            <a:r>
              <a:rPr lang="en-US" sz="1700" i="1" dirty="0"/>
              <a:t>The Comedy of Errors</a:t>
            </a:r>
            <a:r>
              <a:rPr lang="en-US" sz="1700" dirty="0"/>
              <a:t>)</a:t>
            </a:r>
          </a:p>
          <a:p>
            <a:pPr lvl="2"/>
            <a:r>
              <a:rPr lang="en-US" sz="1700" dirty="0"/>
              <a:t>histories (e.g. </a:t>
            </a:r>
            <a:r>
              <a:rPr lang="en-US" sz="1700" i="1" dirty="0"/>
              <a:t>Henry IV</a:t>
            </a:r>
            <a:r>
              <a:rPr lang="en-US" sz="1700" dirty="0"/>
              <a:t>) </a:t>
            </a:r>
          </a:p>
          <a:p>
            <a:pPr lvl="2"/>
            <a:r>
              <a:rPr lang="en-US" sz="1700" dirty="0"/>
              <a:t>tragedies (e.g. </a:t>
            </a:r>
            <a:r>
              <a:rPr lang="en-US" sz="1700" i="1" dirty="0"/>
              <a:t>Macbeth</a:t>
            </a:r>
            <a:r>
              <a:rPr lang="en-US" sz="1700" dirty="0"/>
              <a:t>)</a:t>
            </a:r>
          </a:p>
          <a:p>
            <a:pPr lvl="2"/>
            <a:r>
              <a:rPr lang="en-US" sz="1700" dirty="0"/>
              <a:t>romances (e.g. </a:t>
            </a:r>
            <a:r>
              <a:rPr lang="en-US" sz="1700" i="1" dirty="0"/>
              <a:t>The Winter’s Tale</a:t>
            </a:r>
            <a:r>
              <a:rPr lang="en-US" sz="1400" dirty="0"/>
              <a:t>) </a:t>
            </a:r>
          </a:p>
          <a:p>
            <a:pPr lvl="1"/>
            <a:r>
              <a:rPr lang="en-US" sz="2100" dirty="0"/>
              <a:t>154 sonnets</a:t>
            </a:r>
          </a:p>
          <a:p>
            <a:pPr lvl="1"/>
            <a:r>
              <a:rPr lang="en-US" sz="2100" dirty="0"/>
              <a:t>4 narrative poems:</a:t>
            </a:r>
          </a:p>
          <a:p>
            <a:pPr lvl="2"/>
            <a:r>
              <a:rPr lang="en-US" sz="1700" i="1" dirty="0"/>
              <a:t>Venus and Adonis</a:t>
            </a:r>
          </a:p>
          <a:p>
            <a:pPr lvl="2"/>
            <a:r>
              <a:rPr lang="en-US" sz="1700" i="1" dirty="0"/>
              <a:t>The Rape of </a:t>
            </a:r>
            <a:r>
              <a:rPr lang="en-US" sz="1700" i="1" dirty="0" err="1"/>
              <a:t>Lucrece</a:t>
            </a:r>
            <a:endParaRPr lang="en-US" sz="1700" i="1" dirty="0"/>
          </a:p>
          <a:p>
            <a:pPr lvl="2"/>
            <a:r>
              <a:rPr lang="en-US" sz="1700" i="1" dirty="0"/>
              <a:t>A Lover’s Complaint</a:t>
            </a:r>
          </a:p>
          <a:p>
            <a:pPr lvl="2"/>
            <a:r>
              <a:rPr lang="en-US" sz="1700" i="1" dirty="0"/>
              <a:t>The Phoenix and the Turtle</a:t>
            </a:r>
          </a:p>
          <a:p>
            <a:r>
              <a:rPr lang="en-US" sz="2500" dirty="0"/>
              <a:t>very little is known about his life</a:t>
            </a:r>
          </a:p>
          <a:p>
            <a:pPr lvl="1"/>
            <a:r>
              <a:rPr lang="en-US" sz="1900" dirty="0"/>
              <a:t>actor, writer and part owner of a theater company</a:t>
            </a:r>
          </a:p>
          <a:p>
            <a:pPr lvl="1"/>
            <a:r>
              <a:rPr lang="en-US" sz="1900" dirty="0"/>
              <a:t>from Stratford-upon-Avon</a:t>
            </a:r>
          </a:p>
          <a:p>
            <a:pPr lvl="1"/>
            <a:r>
              <a:rPr lang="en-US" sz="1900" dirty="0"/>
              <a:t>Married to Ann Hathaway, 3 children (Susanna, </a:t>
            </a:r>
            <a:r>
              <a:rPr lang="en-US" sz="1900" dirty="0" err="1"/>
              <a:t>Hamneth</a:t>
            </a:r>
            <a:r>
              <a:rPr lang="en-US" sz="1900" dirty="0"/>
              <a:t>, Judith</a:t>
            </a:r>
            <a:r>
              <a:rPr lang="en-US" sz="1500" dirty="0"/>
              <a:t>)</a:t>
            </a:r>
          </a:p>
          <a:p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8747294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1B2F2C"/>
      </a:dk2>
      <a:lt2>
        <a:srgbClr val="F1F0F3"/>
      </a:lt2>
      <a:accent1>
        <a:srgbClr val="96A942"/>
      </a:accent1>
      <a:accent2>
        <a:srgbClr val="6AB13B"/>
      </a:accent2>
      <a:accent3>
        <a:srgbClr val="47B549"/>
      </a:accent3>
      <a:accent4>
        <a:srgbClr val="3BB16F"/>
      </a:accent4>
      <a:accent5>
        <a:srgbClr val="45B0A1"/>
      </a:accent5>
      <a:accent6>
        <a:srgbClr val="3B91B1"/>
      </a:accent6>
      <a:hlink>
        <a:srgbClr val="7A67CC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823</Words>
  <Application>Microsoft Office PowerPoint</Application>
  <PresentationFormat>Širokoúhlá obrazovka</PresentationFormat>
  <Paragraphs>137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Avenir Next LT Pro</vt:lpstr>
      <vt:lpstr>Avenir Next LT Pro Light</vt:lpstr>
      <vt:lpstr>Calibri</vt:lpstr>
      <vt:lpstr>Calibri Light</vt:lpstr>
      <vt:lpstr>Sitka Subheading</vt:lpstr>
      <vt:lpstr>Motiv Office</vt:lpstr>
      <vt:lpstr>PebbleVTI</vt:lpstr>
      <vt:lpstr>British Renaissance</vt:lpstr>
      <vt:lpstr>Renaissance Theater – Basic Features</vt:lpstr>
      <vt:lpstr>Renaissance Theater – Basic Features</vt:lpstr>
      <vt:lpstr>Renaissance Theater – Basic Features</vt:lpstr>
      <vt:lpstr>Christopher Marlowe (1564 – 1593)</vt:lpstr>
      <vt:lpstr>Thomas Kyd  (1558 – 1594)</vt:lpstr>
      <vt:lpstr>John Lyly  (1553 – 1606)</vt:lpstr>
      <vt:lpstr>Ben Jonson  (1572 – 1637)</vt:lpstr>
      <vt:lpstr>William Shakespeare (1564 – 1616)</vt:lpstr>
      <vt:lpstr>Renaissance Poetry – The Sonnet</vt:lpstr>
      <vt:lpstr>Renaissance Poetry – The Italian Sonnet</vt:lpstr>
      <vt:lpstr>Renaissance Poetry – The English Sonnet</vt:lpstr>
      <vt:lpstr>Sir Thomas Wyatt (1503 – 1542)</vt:lpstr>
      <vt:lpstr>Edmund Spenser (1552 – 1599)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Renaissance</dc:title>
  <dc:creator>Zénó Vernyik</dc:creator>
  <cp:lastModifiedBy>Zénó Vernyik</cp:lastModifiedBy>
  <cp:revision>11</cp:revision>
  <dcterms:created xsi:type="dcterms:W3CDTF">2021-03-22T12:31:49Z</dcterms:created>
  <dcterms:modified xsi:type="dcterms:W3CDTF">2022-03-24T12:32:11Z</dcterms:modified>
</cp:coreProperties>
</file>