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45.jpg" ContentType="image/jpg"/>
  <Override PartName="/ppt/media/image46.jpg" ContentType="image/jpg"/>
  <Override PartName="/ppt/media/image53.jpg" ContentType="image/jpg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8" r:id="rId2"/>
    <p:sldId id="313" r:id="rId3"/>
    <p:sldId id="383" r:id="rId4"/>
    <p:sldId id="374" r:id="rId5"/>
    <p:sldId id="373" r:id="rId6"/>
    <p:sldId id="372" r:id="rId7"/>
    <p:sldId id="370" r:id="rId8"/>
    <p:sldId id="371" r:id="rId9"/>
    <p:sldId id="369" r:id="rId10"/>
    <p:sldId id="368" r:id="rId11"/>
    <p:sldId id="367" r:id="rId12"/>
    <p:sldId id="366" r:id="rId13"/>
    <p:sldId id="365" r:id="rId14"/>
    <p:sldId id="364" r:id="rId15"/>
    <p:sldId id="363" r:id="rId16"/>
    <p:sldId id="362" r:id="rId17"/>
    <p:sldId id="361" r:id="rId18"/>
    <p:sldId id="359" r:id="rId19"/>
    <p:sldId id="360" r:id="rId20"/>
    <p:sldId id="358" r:id="rId21"/>
    <p:sldId id="356" r:id="rId22"/>
    <p:sldId id="355" r:id="rId23"/>
    <p:sldId id="354" r:id="rId24"/>
    <p:sldId id="353" r:id="rId25"/>
    <p:sldId id="352" r:id="rId26"/>
    <p:sldId id="351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C14"/>
    <a:srgbClr val="5948AD"/>
    <a:srgbClr val="917959"/>
    <a:srgbClr val="966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5" autoAdjust="0"/>
    <p:restoredTop sz="93857" autoAdjust="0"/>
  </p:normalViewPr>
  <p:slideViewPr>
    <p:cSldViewPr snapToGrid="0" snapToObjects="1">
      <p:cViewPr varScale="1">
        <p:scale>
          <a:sx n="143" d="100"/>
          <a:sy n="143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48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https://textilelearner.net/principle-and-uses-of-wet-spinning/</a:t>
            </a:r>
          </a:p>
          <a:p>
            <a:r>
              <a:rPr lang="cs-CZ" dirty="0" smtClean="0"/>
              <a:t>https://www.textileblog.com/chemical-fiber-spinning-methods-for-filament-yarns/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61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19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https://fyitester.com/wet-spinning/</a:t>
            </a:r>
          </a:p>
          <a:p>
            <a:r>
              <a:rPr lang="cs-CZ" dirty="0" smtClean="0"/>
              <a:t>https://www.researchgate.net/publication/270688427_Preparation_and_Characterization_of_Cotton_Linter_Based_Regenerated_Cellulose_Fiber_by_Dry_Jet-wet_Spinning/figures?lo=1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58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https://www.researchgate.net/publication/283448889_High_Strength_and_High_Modulus_Electrospun_Nanofibers/figures?lo=1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30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https://link.springer.com/chapter/10.1007/978-3-030-47120-0_5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69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om/search?q=spinninggodets&amp;tbm=isch&amp;hl=cs&amp;tbs=rimg:CS_1bpFwlU5mEYe6NAPasMN9esgIVCgIIABAAKAE6BAgBEAFIAVWQi2E_1wAIA2AIA4AIA&amp;client=firefox-b-d&amp;sa=X&amp;ved=0CCAQuIIBahcKEwiQ2ubZqoSCAxUAAAAAHQAAAAAQEQ&amp;biw=2125&amp;bih=1015#imgrc=3Oc_Jq0DE_5cP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246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https://www.sciencedirect.com/science/article/abs/pii/B9781845693800500060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1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https://www.researchgate.net/publication/269583255_An_experimental_study_and_model_development_of_polyethylene_terephthalate_yarn_morphology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259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file:///D:/Mirka/Downloads/V_08204_T-3.pdf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0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https://www.dharmatrading.com/rayon-fiber.html</a:t>
            </a:r>
          </a:p>
          <a:p>
            <a:r>
              <a:rPr lang="cs-CZ" dirty="0" smtClean="0"/>
              <a:t>http://texfiber.blogspot.com/p/viscose.html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68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https://depositphotos.com/cz/photos/k%C3%A1dinka.html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92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46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59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54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40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https://www.textileflowchart.com/2015/08/flow-chart-of-melt-spinning-process.html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8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om/search?q=melting+spining+cooling&amp;tbm=isch&amp;ved=2ahUKEwiGz8HDyf-BAxWxS6QEHdBOAL8Q2-cCegQIABAA&amp;oq=melting+spining+cooling&amp;gs_lcp=CgNpbWcQA1C5B1i2G2ClHWgAcAB4AIABSIgBugSSAQE5mAEAoAEBqgELZ3dzLXdpei1pbWfAAQE&amp;sclient=img&amp;ei=YswvZYaWOLGXkdUP0J2B-As&amp;bih=909&amp;biw=1920&amp;client=firefox-b-d#imgrc=l12SHskKKW_kJM</a:t>
            </a:r>
          </a:p>
          <a:p>
            <a:r>
              <a:rPr lang="cs-CZ" dirty="0" smtClean="0"/>
              <a:t>https://textile-network.com/en/Current-issue/ITMA-Nachlese/CMCs-set-the-standard/%28gallery%29/1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7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1" y="3672911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xmlns="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2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6D1710-1B25-8C43-A698-8A427B5D4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9507" y="4709992"/>
            <a:ext cx="301652" cy="300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3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xmlns="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1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71ADA-FDBC-B041-AB6E-863BFF6D1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2" y="4802400"/>
            <a:ext cx="1220711" cy="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xmlns="" id="{C2BCB195-1673-3A47-9233-C54678E827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1" y="770787"/>
            <a:ext cx="7560001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1529CB40-EF22-A849-8FDD-F1920C607CC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3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accent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41CE9D-2D8C-B142-9806-5CE4F01C6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81333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7"/>
            <a:ext cx="8520603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9507" y="4709992"/>
            <a:ext cx="301652" cy="3000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75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3" r:id="rId3"/>
  </p:sldLayoutIdLst>
  <p:transition spd="med"/>
  <p:hf hdr="0" dt="0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57175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7538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0967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4396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17825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1254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24683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28112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1541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611189" y="1707654"/>
            <a:ext cx="7921625" cy="857250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Textilní vlákna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 smtClean="0"/>
              <a:t>6. přednáška</a:t>
            </a:r>
            <a:endParaRPr lang="cs-CZ" sz="2800" dirty="0"/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1622775" y="3975906"/>
            <a:ext cx="5941219" cy="46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 anchor="b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/>
            <a:r>
              <a:rPr lang="cs-CZ" sz="1600" dirty="0" smtClean="0"/>
              <a:t>Ing. Miroslava </a:t>
            </a:r>
            <a:r>
              <a:rPr lang="cs-CZ" sz="1600" dirty="0" err="1" smtClean="0"/>
              <a:t>Pechočiaková</a:t>
            </a:r>
            <a:r>
              <a:rPr lang="cs-CZ" sz="1600" dirty="0" smtClean="0"/>
              <a:t>, Ph.D.</a:t>
            </a:r>
          </a:p>
          <a:p>
            <a:pPr algn="ctr" hangingPunct="1"/>
            <a:r>
              <a:rPr lang="cs-CZ" sz="1600" dirty="0" smtClean="0"/>
              <a:t>Prof. Ing. Jiří </a:t>
            </a:r>
            <a:r>
              <a:rPr lang="cs-CZ" sz="1600" dirty="0" err="1" smtClean="0"/>
              <a:t>Militký</a:t>
            </a:r>
            <a:r>
              <a:rPr lang="cs-CZ" sz="1600" dirty="0" smtClean="0"/>
              <a:t>, CSc. EUR ING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9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11712" y="392098"/>
            <a:ext cx="7864793" cy="456792"/>
          </a:xfrm>
          <a:prstGeom prst="rect">
            <a:avLst/>
          </a:prstGeom>
        </p:spPr>
        <p:txBody>
          <a:bodyPr vert="horz" wrap="square" lIns="0" tIns="132334" rIns="0" bIns="0" rtlCol="0">
            <a:spAutoFit/>
          </a:bodyPr>
          <a:lstStyle/>
          <a:p>
            <a:pPr marL="160020" marR="5080" indent="-14859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Zvlákňování 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taveniny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7073942" y="121848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1524000" y="381000"/>
                </a:moveTo>
                <a:lnTo>
                  <a:pt x="1524000" y="76200"/>
                </a:lnTo>
                <a:lnTo>
                  <a:pt x="1518096" y="46612"/>
                </a:lnTo>
                <a:lnTo>
                  <a:pt x="1501906" y="22383"/>
                </a:lnTo>
                <a:lnTo>
                  <a:pt x="1477713" y="6012"/>
                </a:lnTo>
                <a:lnTo>
                  <a:pt x="1447800" y="0"/>
                </a:lnTo>
                <a:lnTo>
                  <a:pt x="76200" y="0"/>
                </a:lnTo>
                <a:lnTo>
                  <a:pt x="46618" y="6012"/>
                </a:lnTo>
                <a:lnTo>
                  <a:pt x="22388" y="22383"/>
                </a:lnTo>
                <a:lnTo>
                  <a:pt x="6014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4" y="410908"/>
                </a:lnTo>
                <a:lnTo>
                  <a:pt x="22388" y="435102"/>
                </a:lnTo>
                <a:lnTo>
                  <a:pt x="46618" y="451294"/>
                </a:lnTo>
                <a:lnTo>
                  <a:pt x="76200" y="457200"/>
                </a:lnTo>
                <a:lnTo>
                  <a:pt x="1447800" y="457200"/>
                </a:lnTo>
                <a:lnTo>
                  <a:pt x="1477713" y="451294"/>
                </a:lnTo>
                <a:lnTo>
                  <a:pt x="1501906" y="435102"/>
                </a:lnTo>
                <a:lnTo>
                  <a:pt x="1518096" y="410908"/>
                </a:lnTo>
                <a:lnTo>
                  <a:pt x="1524000" y="381000"/>
                </a:lnTo>
                <a:close/>
              </a:path>
            </a:pathLst>
          </a:custGeom>
          <a:solidFill>
            <a:srgbClr val="00E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7411007" y="193729"/>
            <a:ext cx="85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Extruze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5"/>
          <p:cNvGrpSpPr/>
          <p:nvPr/>
        </p:nvGrpSpPr>
        <p:grpSpPr>
          <a:xfrm>
            <a:off x="7073942" y="553330"/>
            <a:ext cx="1524000" cy="788035"/>
            <a:chOff x="7006970" y="991298"/>
            <a:chExt cx="1524000" cy="788035"/>
          </a:xfrm>
        </p:grpSpPr>
        <p:sp>
          <p:nvSpPr>
            <p:cNvPr id="15" name="object 6"/>
            <p:cNvSpPr/>
            <p:nvPr/>
          </p:nvSpPr>
          <p:spPr>
            <a:xfrm>
              <a:off x="7768983" y="10170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40">
                  <a:moveTo>
                    <a:pt x="0" y="0"/>
                  </a:moveTo>
                  <a:lnTo>
                    <a:pt x="0" y="103632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7667624" y="11191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2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7006970" y="1321815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8096" y="46612"/>
                  </a:lnTo>
                  <a:lnTo>
                    <a:pt x="1501906" y="22383"/>
                  </a:lnTo>
                  <a:lnTo>
                    <a:pt x="1477713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618" y="6012"/>
                  </a:lnTo>
                  <a:lnTo>
                    <a:pt x="22388" y="22383"/>
                  </a:lnTo>
                  <a:lnTo>
                    <a:pt x="6014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014" y="410908"/>
                  </a:lnTo>
                  <a:lnTo>
                    <a:pt x="22388" y="435102"/>
                  </a:lnTo>
                  <a:lnTo>
                    <a:pt x="46618" y="451294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713" y="451294"/>
                  </a:lnTo>
                  <a:lnTo>
                    <a:pt x="1501906" y="435102"/>
                  </a:lnTo>
                  <a:lnTo>
                    <a:pt x="1518096" y="410908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9"/>
          <p:cNvSpPr txBox="1"/>
          <p:nvPr/>
        </p:nvSpPr>
        <p:spPr>
          <a:xfrm>
            <a:off x="7417103" y="955729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Filtrace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0"/>
          <p:cNvGrpSpPr/>
          <p:nvPr/>
        </p:nvGrpSpPr>
        <p:grpSpPr>
          <a:xfrm>
            <a:off x="7073942" y="1315330"/>
            <a:ext cx="1524000" cy="788035"/>
            <a:chOff x="7006970" y="1753298"/>
            <a:chExt cx="1524000" cy="788035"/>
          </a:xfrm>
        </p:grpSpPr>
        <p:sp>
          <p:nvSpPr>
            <p:cNvPr id="20" name="object 11"/>
            <p:cNvSpPr/>
            <p:nvPr/>
          </p:nvSpPr>
          <p:spPr>
            <a:xfrm>
              <a:off x="7768983" y="1779015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1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/>
            <p:nvPr/>
          </p:nvSpPr>
          <p:spPr>
            <a:xfrm>
              <a:off x="7667624" y="18811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1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/>
            <p:cNvSpPr/>
            <p:nvPr/>
          </p:nvSpPr>
          <p:spPr>
            <a:xfrm>
              <a:off x="7006970" y="2083815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8096" y="46612"/>
                  </a:lnTo>
                  <a:lnTo>
                    <a:pt x="1501906" y="22383"/>
                  </a:lnTo>
                  <a:lnTo>
                    <a:pt x="1477713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618" y="6012"/>
                  </a:lnTo>
                  <a:lnTo>
                    <a:pt x="22388" y="22383"/>
                  </a:lnTo>
                  <a:lnTo>
                    <a:pt x="6014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014" y="410908"/>
                  </a:lnTo>
                  <a:lnTo>
                    <a:pt x="22388" y="435102"/>
                  </a:lnTo>
                  <a:lnTo>
                    <a:pt x="46618" y="451294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713" y="451294"/>
                  </a:lnTo>
                  <a:lnTo>
                    <a:pt x="1501906" y="435102"/>
                  </a:lnTo>
                  <a:lnTo>
                    <a:pt x="1518096" y="410908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79"/>
          <p:cNvSpPr txBox="1"/>
          <p:nvPr/>
        </p:nvSpPr>
        <p:spPr>
          <a:xfrm>
            <a:off x="7296707" y="1717729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Zvláknění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9" name="object 80"/>
          <p:cNvGrpSpPr/>
          <p:nvPr/>
        </p:nvGrpSpPr>
        <p:grpSpPr>
          <a:xfrm>
            <a:off x="6847590" y="2077774"/>
            <a:ext cx="1981200" cy="1245235"/>
            <a:chOff x="6778370" y="2515298"/>
            <a:chExt cx="1981200" cy="1245235"/>
          </a:xfrm>
        </p:grpSpPr>
        <p:sp>
          <p:nvSpPr>
            <p:cNvPr id="90" name="object 81"/>
            <p:cNvSpPr/>
            <p:nvPr/>
          </p:nvSpPr>
          <p:spPr>
            <a:xfrm>
              <a:off x="7768983" y="2541015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1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2"/>
            <p:cNvSpPr/>
            <p:nvPr/>
          </p:nvSpPr>
          <p:spPr>
            <a:xfrm>
              <a:off x="7667624" y="26431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1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3"/>
            <p:cNvSpPr/>
            <p:nvPr/>
          </p:nvSpPr>
          <p:spPr>
            <a:xfrm>
              <a:off x="6778370" y="2845815"/>
              <a:ext cx="1981200" cy="914400"/>
            </a:xfrm>
            <a:custGeom>
              <a:avLst/>
              <a:gdLst/>
              <a:ahLst/>
              <a:cxnLst/>
              <a:rect l="l" t="t" r="r" b="b"/>
              <a:pathLst>
                <a:path w="1981200" h="914400">
                  <a:moveTo>
                    <a:pt x="1981200" y="762000"/>
                  </a:moveTo>
                  <a:lnTo>
                    <a:pt x="1981200" y="152400"/>
                  </a:lnTo>
                  <a:lnTo>
                    <a:pt x="1973471" y="104363"/>
                  </a:lnTo>
                  <a:lnTo>
                    <a:pt x="1951918" y="62544"/>
                  </a:lnTo>
                  <a:lnTo>
                    <a:pt x="1918989" y="29504"/>
                  </a:lnTo>
                  <a:lnTo>
                    <a:pt x="1877133" y="7802"/>
                  </a:lnTo>
                  <a:lnTo>
                    <a:pt x="1828800" y="0"/>
                  </a:ln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802" y="810329"/>
                  </a:lnTo>
                  <a:lnTo>
                    <a:pt x="29504" y="852184"/>
                  </a:lnTo>
                  <a:lnTo>
                    <a:pt x="62544" y="885114"/>
                  </a:lnTo>
                  <a:lnTo>
                    <a:pt x="104363" y="906670"/>
                  </a:lnTo>
                  <a:lnTo>
                    <a:pt x="152400" y="914400"/>
                  </a:lnTo>
                  <a:lnTo>
                    <a:pt x="1828800" y="914400"/>
                  </a:lnTo>
                  <a:lnTo>
                    <a:pt x="1877133" y="906670"/>
                  </a:lnTo>
                  <a:lnTo>
                    <a:pt x="1918989" y="885114"/>
                  </a:lnTo>
                  <a:lnTo>
                    <a:pt x="1951918" y="852184"/>
                  </a:lnTo>
                  <a:lnTo>
                    <a:pt x="1973471" y="810329"/>
                  </a:lnTo>
                  <a:lnTo>
                    <a:pt x="1981200" y="762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84"/>
          <p:cNvSpPr txBox="1"/>
          <p:nvPr/>
        </p:nvSpPr>
        <p:spPr>
          <a:xfrm>
            <a:off x="7296715" y="2571170"/>
            <a:ext cx="10795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Tuhnutí (chlazení)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4" name="object 85"/>
          <p:cNvGrpSpPr/>
          <p:nvPr/>
        </p:nvGrpSpPr>
        <p:grpSpPr>
          <a:xfrm>
            <a:off x="7073942" y="3296530"/>
            <a:ext cx="1524000" cy="788035"/>
            <a:chOff x="7006970" y="3734498"/>
            <a:chExt cx="1524000" cy="788035"/>
          </a:xfrm>
        </p:grpSpPr>
        <p:sp>
          <p:nvSpPr>
            <p:cNvPr id="95" name="object 86"/>
            <p:cNvSpPr/>
            <p:nvPr/>
          </p:nvSpPr>
          <p:spPr>
            <a:xfrm>
              <a:off x="7768983" y="3760215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2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7"/>
            <p:cNvSpPr/>
            <p:nvPr/>
          </p:nvSpPr>
          <p:spPr>
            <a:xfrm>
              <a:off x="7667624" y="38623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1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8"/>
            <p:cNvSpPr/>
            <p:nvPr/>
          </p:nvSpPr>
          <p:spPr>
            <a:xfrm>
              <a:off x="7006970" y="4065015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8096" y="46612"/>
                  </a:lnTo>
                  <a:lnTo>
                    <a:pt x="1501906" y="22383"/>
                  </a:lnTo>
                  <a:lnTo>
                    <a:pt x="1477713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618" y="6012"/>
                  </a:lnTo>
                  <a:lnTo>
                    <a:pt x="22388" y="22383"/>
                  </a:lnTo>
                  <a:lnTo>
                    <a:pt x="6014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014" y="410908"/>
                  </a:lnTo>
                  <a:lnTo>
                    <a:pt x="22388" y="435101"/>
                  </a:lnTo>
                  <a:lnTo>
                    <a:pt x="46618" y="451294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713" y="451294"/>
                  </a:lnTo>
                  <a:lnTo>
                    <a:pt x="1501906" y="435102"/>
                  </a:lnTo>
                  <a:lnTo>
                    <a:pt x="1518096" y="410908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89"/>
          <p:cNvSpPr txBox="1"/>
          <p:nvPr/>
        </p:nvSpPr>
        <p:spPr>
          <a:xfrm>
            <a:off x="7347761" y="3698929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Dloužení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9" name="object 90"/>
          <p:cNvGrpSpPr/>
          <p:nvPr/>
        </p:nvGrpSpPr>
        <p:grpSpPr>
          <a:xfrm>
            <a:off x="7776322" y="4089316"/>
            <a:ext cx="203835" cy="304800"/>
            <a:chOff x="7739265" y="4549647"/>
            <a:chExt cx="203835" cy="304800"/>
          </a:xfrm>
        </p:grpSpPr>
        <p:sp>
          <p:nvSpPr>
            <p:cNvPr id="100" name="object 91"/>
            <p:cNvSpPr/>
            <p:nvPr/>
          </p:nvSpPr>
          <p:spPr>
            <a:xfrm>
              <a:off x="7840598" y="4549647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1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2"/>
            <p:cNvSpPr/>
            <p:nvPr/>
          </p:nvSpPr>
          <p:spPr>
            <a:xfrm>
              <a:off x="7739265" y="4651755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53" y="0"/>
                  </a:moveTo>
                  <a:lnTo>
                    <a:pt x="0" y="0"/>
                  </a:lnTo>
                  <a:lnTo>
                    <a:pt x="101333" y="202692"/>
                  </a:lnTo>
                  <a:lnTo>
                    <a:pt x="203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93"/>
          <p:cNvSpPr/>
          <p:nvPr/>
        </p:nvSpPr>
        <p:spPr>
          <a:xfrm>
            <a:off x="7145570" y="4389066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1524000" y="381000"/>
                </a:moveTo>
                <a:lnTo>
                  <a:pt x="1524000" y="76200"/>
                </a:lnTo>
                <a:lnTo>
                  <a:pt x="1517987" y="46612"/>
                </a:lnTo>
                <a:lnTo>
                  <a:pt x="1501616" y="22383"/>
                </a:lnTo>
                <a:lnTo>
                  <a:pt x="1477387" y="6012"/>
                </a:lnTo>
                <a:lnTo>
                  <a:pt x="1447800" y="0"/>
                </a:lnTo>
                <a:lnTo>
                  <a:pt x="76200" y="0"/>
                </a:lnTo>
                <a:lnTo>
                  <a:pt x="46291" y="6012"/>
                </a:lnTo>
                <a:lnTo>
                  <a:pt x="22098" y="22383"/>
                </a:lnTo>
                <a:lnTo>
                  <a:pt x="5905" y="46612"/>
                </a:lnTo>
                <a:lnTo>
                  <a:pt x="0" y="76200"/>
                </a:lnTo>
                <a:lnTo>
                  <a:pt x="0" y="381000"/>
                </a:lnTo>
                <a:lnTo>
                  <a:pt x="5905" y="410587"/>
                </a:lnTo>
                <a:lnTo>
                  <a:pt x="22098" y="434816"/>
                </a:lnTo>
                <a:lnTo>
                  <a:pt x="46291" y="451187"/>
                </a:lnTo>
                <a:lnTo>
                  <a:pt x="76200" y="457200"/>
                </a:lnTo>
                <a:lnTo>
                  <a:pt x="1447800" y="457200"/>
                </a:lnTo>
                <a:lnTo>
                  <a:pt x="1477387" y="451187"/>
                </a:lnTo>
                <a:lnTo>
                  <a:pt x="1501616" y="434816"/>
                </a:lnTo>
                <a:lnTo>
                  <a:pt x="1517987" y="410587"/>
                </a:lnTo>
                <a:lnTo>
                  <a:pt x="1524000" y="381000"/>
                </a:lnTo>
                <a:close/>
              </a:path>
            </a:pathLst>
          </a:custGeom>
          <a:solidFill>
            <a:srgbClr val="00E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94"/>
          <p:cNvSpPr txBox="1"/>
          <p:nvPr/>
        </p:nvSpPr>
        <p:spPr>
          <a:xfrm>
            <a:off x="7538635" y="4470585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Fixace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23" y="1080941"/>
            <a:ext cx="3311905" cy="2443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68348" t="24536" r="14297" b="38577"/>
          <a:stretch/>
        </p:blipFill>
        <p:spPr>
          <a:xfrm>
            <a:off x="406729" y="1154866"/>
            <a:ext cx="3016317" cy="36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9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číslo snímku 13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520700" y="895350"/>
            <a:ext cx="563866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Zvlákňování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z roztoku 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58145" y="1673960"/>
            <a:ext cx="8612329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280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polymery,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netaví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tavení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rozkládají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r>
              <a:rPr sz="1800" b="1" spc="-15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1800" b="1" spc="-15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roztoku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Existují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dvě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varianty:</a:t>
            </a:r>
            <a:r>
              <a:rPr sz="18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spc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81280" indent="-285750">
              <a:buFont typeface="Arial" panose="020B0604020202020204" pitchFamily="34" charset="0"/>
              <a:buChar char="•"/>
            </a:pPr>
            <a:r>
              <a:rPr sz="1800" b="1" dirty="0" err="1" smtClean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sz="1800" b="1" spc="-30" dirty="0" smtClean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sucha</a:t>
            </a:r>
            <a:r>
              <a:rPr sz="1800" b="1" spc="2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odpařením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rozpouštědla.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polymeru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15–30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varu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rozpouštědla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 je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100–1 000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sz="1800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37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748030" indent="-285750">
              <a:buFont typeface="Arial" panose="020B0604020202020204" pitchFamily="34" charset="0"/>
              <a:buChar char="•"/>
            </a:pPr>
            <a:r>
              <a:rPr sz="1800" b="1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sz="1800" b="1" spc="-15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mokra</a:t>
            </a:r>
            <a:r>
              <a:rPr sz="1800" b="1" spc="4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volí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vysrážení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polymeru.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Vhodné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málo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těkavá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rozpouštědla.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polymeru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5–25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cs-CZ" sz="1800" spc="-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748030" indent="-285750">
              <a:buFont typeface="Arial" panose="020B0604020202020204" pitchFamily="34" charset="0"/>
              <a:buChar char="•"/>
            </a:pP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koagulace (srážení) je závislá na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difusi do vlákna a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vlákna.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zvlákňování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5–200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m·min</a:t>
            </a:r>
            <a:r>
              <a:rPr sz="1800" spc="-15" baseline="24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baseline="24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Dráha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vláken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srážecí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lázni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0,5–3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Jemnost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nízká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dtex).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pórovitá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tzv.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efekt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povrchové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vrstvy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uspořádanější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než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vnitřek.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68214" t="29079" r="12214" b="32444"/>
          <a:stretch/>
        </p:blipFill>
        <p:spPr>
          <a:xfrm>
            <a:off x="7080069" y="0"/>
            <a:ext cx="1508760" cy="166844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1143" t="32011" r="50928" b="34222"/>
          <a:stretch/>
        </p:blipFill>
        <p:spPr>
          <a:xfrm>
            <a:off x="5059036" y="0"/>
            <a:ext cx="1639388" cy="17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03476" y="4709992"/>
            <a:ext cx="317683" cy="300050"/>
          </a:xfrm>
        </p:spPr>
        <p:txBody>
          <a:bodyPr/>
          <a:lstStyle/>
          <a:p>
            <a:r>
              <a:rPr lang="cs-CZ" dirty="0" smtClean="0"/>
              <a:t>11 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42931" y="395220"/>
            <a:ext cx="547940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Zvlákňování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z roztoku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6994835" y="161396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1524000" y="381000"/>
                </a:moveTo>
                <a:lnTo>
                  <a:pt x="1524000" y="76200"/>
                </a:lnTo>
                <a:lnTo>
                  <a:pt x="1518096" y="46612"/>
                </a:lnTo>
                <a:lnTo>
                  <a:pt x="1501906" y="22383"/>
                </a:lnTo>
                <a:lnTo>
                  <a:pt x="1477713" y="6012"/>
                </a:lnTo>
                <a:lnTo>
                  <a:pt x="1447800" y="0"/>
                </a:lnTo>
                <a:lnTo>
                  <a:pt x="76200" y="0"/>
                </a:lnTo>
                <a:lnTo>
                  <a:pt x="46618" y="6012"/>
                </a:lnTo>
                <a:lnTo>
                  <a:pt x="22388" y="22383"/>
                </a:lnTo>
                <a:lnTo>
                  <a:pt x="6014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4" y="410908"/>
                </a:lnTo>
                <a:lnTo>
                  <a:pt x="22388" y="435102"/>
                </a:lnTo>
                <a:lnTo>
                  <a:pt x="46618" y="451294"/>
                </a:lnTo>
                <a:lnTo>
                  <a:pt x="76200" y="457200"/>
                </a:lnTo>
                <a:lnTo>
                  <a:pt x="1447800" y="457200"/>
                </a:lnTo>
                <a:lnTo>
                  <a:pt x="1477713" y="451294"/>
                </a:lnTo>
                <a:lnTo>
                  <a:pt x="1501906" y="435102"/>
                </a:lnTo>
                <a:lnTo>
                  <a:pt x="1518096" y="410908"/>
                </a:lnTo>
                <a:lnTo>
                  <a:pt x="1524000" y="381000"/>
                </a:lnTo>
                <a:close/>
              </a:path>
            </a:pathLst>
          </a:custGeom>
          <a:solidFill>
            <a:srgbClr val="00E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7059104" y="233277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Rozpouštění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6099" y="3409871"/>
            <a:ext cx="1963673" cy="1524000"/>
          </a:xfrm>
          <a:prstGeom prst="rect">
            <a:avLst/>
          </a:prstGeom>
        </p:spPr>
      </p:pic>
      <p:grpSp>
        <p:nvGrpSpPr>
          <p:cNvPr id="8" name="object 6"/>
          <p:cNvGrpSpPr/>
          <p:nvPr/>
        </p:nvGrpSpPr>
        <p:grpSpPr>
          <a:xfrm>
            <a:off x="6994835" y="592878"/>
            <a:ext cx="1524000" cy="788035"/>
            <a:chOff x="7006970" y="991298"/>
            <a:chExt cx="1524000" cy="788035"/>
          </a:xfrm>
        </p:grpSpPr>
        <p:sp>
          <p:nvSpPr>
            <p:cNvPr id="10" name="object 7"/>
            <p:cNvSpPr/>
            <p:nvPr/>
          </p:nvSpPr>
          <p:spPr>
            <a:xfrm>
              <a:off x="7768983" y="101701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40">
                  <a:moveTo>
                    <a:pt x="0" y="0"/>
                  </a:moveTo>
                  <a:lnTo>
                    <a:pt x="0" y="103632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7667624" y="11191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2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7006970" y="1321815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8096" y="46612"/>
                  </a:lnTo>
                  <a:lnTo>
                    <a:pt x="1501906" y="22383"/>
                  </a:lnTo>
                  <a:lnTo>
                    <a:pt x="1477713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618" y="6012"/>
                  </a:lnTo>
                  <a:lnTo>
                    <a:pt x="22388" y="22383"/>
                  </a:lnTo>
                  <a:lnTo>
                    <a:pt x="6014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014" y="410908"/>
                  </a:lnTo>
                  <a:lnTo>
                    <a:pt x="22388" y="435102"/>
                  </a:lnTo>
                  <a:lnTo>
                    <a:pt x="46618" y="451294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713" y="451294"/>
                  </a:lnTo>
                  <a:lnTo>
                    <a:pt x="1501906" y="435102"/>
                  </a:lnTo>
                  <a:lnTo>
                    <a:pt x="1518096" y="410908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/>
          <p:cNvSpPr txBox="1"/>
          <p:nvPr/>
        </p:nvSpPr>
        <p:spPr>
          <a:xfrm>
            <a:off x="7337996" y="995277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Filtrace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1"/>
          <p:cNvGrpSpPr/>
          <p:nvPr/>
        </p:nvGrpSpPr>
        <p:grpSpPr>
          <a:xfrm>
            <a:off x="6994835" y="1354878"/>
            <a:ext cx="1524000" cy="788035"/>
            <a:chOff x="7006970" y="1753298"/>
            <a:chExt cx="1524000" cy="788035"/>
          </a:xfrm>
        </p:grpSpPr>
        <p:sp>
          <p:nvSpPr>
            <p:cNvPr id="15" name="object 12"/>
            <p:cNvSpPr/>
            <p:nvPr/>
          </p:nvSpPr>
          <p:spPr>
            <a:xfrm>
              <a:off x="7768983" y="1779015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1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7667624" y="18811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1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7006970" y="2083815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8096" y="46612"/>
                  </a:lnTo>
                  <a:lnTo>
                    <a:pt x="1501906" y="22383"/>
                  </a:lnTo>
                  <a:lnTo>
                    <a:pt x="1477713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618" y="6012"/>
                  </a:lnTo>
                  <a:lnTo>
                    <a:pt x="22388" y="22383"/>
                  </a:lnTo>
                  <a:lnTo>
                    <a:pt x="6014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014" y="410908"/>
                  </a:lnTo>
                  <a:lnTo>
                    <a:pt x="22388" y="435102"/>
                  </a:lnTo>
                  <a:lnTo>
                    <a:pt x="46618" y="451294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713" y="451294"/>
                  </a:lnTo>
                  <a:lnTo>
                    <a:pt x="1501906" y="435102"/>
                  </a:lnTo>
                  <a:lnTo>
                    <a:pt x="1518096" y="410908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/>
          <p:cNvSpPr txBox="1"/>
          <p:nvPr/>
        </p:nvSpPr>
        <p:spPr>
          <a:xfrm>
            <a:off x="7217600" y="1757277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Zvláknění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8" name="object 65"/>
          <p:cNvGrpSpPr/>
          <p:nvPr/>
        </p:nvGrpSpPr>
        <p:grpSpPr>
          <a:xfrm>
            <a:off x="6418776" y="2116878"/>
            <a:ext cx="2687955" cy="1255395"/>
            <a:chOff x="6430911" y="2515298"/>
            <a:chExt cx="2687955" cy="1255395"/>
          </a:xfrm>
        </p:grpSpPr>
        <p:sp>
          <p:nvSpPr>
            <p:cNvPr id="69" name="object 66"/>
            <p:cNvSpPr/>
            <p:nvPr/>
          </p:nvSpPr>
          <p:spPr>
            <a:xfrm>
              <a:off x="7768983" y="2541015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1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7"/>
            <p:cNvSpPr/>
            <p:nvPr/>
          </p:nvSpPr>
          <p:spPr>
            <a:xfrm>
              <a:off x="7667625" y="26431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1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8"/>
            <p:cNvSpPr/>
            <p:nvPr/>
          </p:nvSpPr>
          <p:spPr>
            <a:xfrm>
              <a:off x="6430911" y="2845815"/>
              <a:ext cx="2687955" cy="924560"/>
            </a:xfrm>
            <a:custGeom>
              <a:avLst/>
              <a:gdLst/>
              <a:ahLst/>
              <a:cxnLst/>
              <a:rect l="l" t="t" r="r" b="b"/>
              <a:pathLst>
                <a:path w="2687954" h="924560">
                  <a:moveTo>
                    <a:pt x="2687688" y="828585"/>
                  </a:moveTo>
                  <a:lnTo>
                    <a:pt x="2687688" y="95720"/>
                  </a:lnTo>
                  <a:lnTo>
                    <a:pt x="2670913" y="63203"/>
                  </a:lnTo>
                  <a:lnTo>
                    <a:pt x="2637643" y="29821"/>
                  </a:lnTo>
                  <a:lnTo>
                    <a:pt x="2595377" y="7888"/>
                  </a:lnTo>
                  <a:lnTo>
                    <a:pt x="2546603" y="0"/>
                  </a:lnTo>
                  <a:lnTo>
                    <a:pt x="153911" y="0"/>
                  </a:lnTo>
                  <a:lnTo>
                    <a:pt x="105428" y="7888"/>
                  </a:lnTo>
                  <a:lnTo>
                    <a:pt x="63196" y="29821"/>
                  </a:lnTo>
                  <a:lnTo>
                    <a:pt x="29812" y="63203"/>
                  </a:lnTo>
                  <a:lnTo>
                    <a:pt x="7876" y="105436"/>
                  </a:lnTo>
                  <a:lnTo>
                    <a:pt x="0" y="153845"/>
                  </a:lnTo>
                  <a:lnTo>
                    <a:pt x="0" y="770460"/>
                  </a:lnTo>
                  <a:lnTo>
                    <a:pt x="7876" y="818869"/>
                  </a:lnTo>
                  <a:lnTo>
                    <a:pt x="29812" y="861102"/>
                  </a:lnTo>
                  <a:lnTo>
                    <a:pt x="63196" y="894484"/>
                  </a:lnTo>
                  <a:lnTo>
                    <a:pt x="105428" y="916417"/>
                  </a:lnTo>
                  <a:lnTo>
                    <a:pt x="153911" y="924306"/>
                  </a:lnTo>
                  <a:lnTo>
                    <a:pt x="2546603" y="924306"/>
                  </a:lnTo>
                  <a:lnTo>
                    <a:pt x="2595377" y="916417"/>
                  </a:lnTo>
                  <a:lnTo>
                    <a:pt x="2637643" y="894484"/>
                  </a:lnTo>
                  <a:lnTo>
                    <a:pt x="2670913" y="861102"/>
                  </a:lnTo>
                  <a:lnTo>
                    <a:pt x="2687688" y="828585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69"/>
          <p:cNvSpPr txBox="1"/>
          <p:nvPr/>
        </p:nvSpPr>
        <p:spPr>
          <a:xfrm>
            <a:off x="6512750" y="2616051"/>
            <a:ext cx="251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Odpaření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rozpouštědla </a:t>
            </a:r>
            <a:r>
              <a:rPr sz="1800" b="1" dirty="0">
                <a:latin typeface="Arial"/>
                <a:cs typeface="Arial"/>
              </a:rPr>
              <a:t>(Náhrada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srážedlem)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6" name="object 73"/>
          <p:cNvGrpSpPr/>
          <p:nvPr/>
        </p:nvGrpSpPr>
        <p:grpSpPr>
          <a:xfrm>
            <a:off x="7022199" y="3342176"/>
            <a:ext cx="1524000" cy="788035"/>
            <a:chOff x="7006970" y="3734498"/>
            <a:chExt cx="1524000" cy="788035"/>
          </a:xfrm>
        </p:grpSpPr>
        <p:sp>
          <p:nvSpPr>
            <p:cNvPr id="77" name="object 74"/>
            <p:cNvSpPr/>
            <p:nvPr/>
          </p:nvSpPr>
          <p:spPr>
            <a:xfrm>
              <a:off x="7768983" y="3760215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2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5"/>
            <p:cNvSpPr/>
            <p:nvPr/>
          </p:nvSpPr>
          <p:spPr>
            <a:xfrm>
              <a:off x="7667624" y="3862323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66" y="0"/>
                  </a:moveTo>
                  <a:lnTo>
                    <a:pt x="0" y="0"/>
                  </a:lnTo>
                  <a:lnTo>
                    <a:pt x="101358" y="202691"/>
                  </a:lnTo>
                  <a:lnTo>
                    <a:pt x="20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6"/>
            <p:cNvSpPr/>
            <p:nvPr/>
          </p:nvSpPr>
          <p:spPr>
            <a:xfrm>
              <a:off x="7006970" y="4065015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8096" y="46612"/>
                  </a:lnTo>
                  <a:lnTo>
                    <a:pt x="1501906" y="22383"/>
                  </a:lnTo>
                  <a:lnTo>
                    <a:pt x="1477713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618" y="6012"/>
                  </a:lnTo>
                  <a:lnTo>
                    <a:pt x="22388" y="22383"/>
                  </a:lnTo>
                  <a:lnTo>
                    <a:pt x="6014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014" y="410908"/>
                  </a:lnTo>
                  <a:lnTo>
                    <a:pt x="22388" y="435101"/>
                  </a:lnTo>
                  <a:lnTo>
                    <a:pt x="46618" y="451294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713" y="451294"/>
                  </a:lnTo>
                  <a:lnTo>
                    <a:pt x="1501906" y="435102"/>
                  </a:lnTo>
                  <a:lnTo>
                    <a:pt x="1518096" y="410908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77"/>
          <p:cNvSpPr txBox="1"/>
          <p:nvPr/>
        </p:nvSpPr>
        <p:spPr>
          <a:xfrm>
            <a:off x="7296018" y="3744575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Dloužení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1" name="object 78"/>
          <p:cNvGrpSpPr/>
          <p:nvPr/>
        </p:nvGrpSpPr>
        <p:grpSpPr>
          <a:xfrm>
            <a:off x="4936098" y="769125"/>
            <a:ext cx="3624584" cy="4091193"/>
            <a:chOff x="4978014" y="1211121"/>
            <a:chExt cx="3624584" cy="4091193"/>
          </a:xfrm>
        </p:grpSpPr>
        <p:sp>
          <p:nvSpPr>
            <p:cNvPr id="82" name="object 79"/>
            <p:cNvSpPr/>
            <p:nvPr/>
          </p:nvSpPr>
          <p:spPr>
            <a:xfrm>
              <a:off x="7840598" y="4549648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1"/>
                  </a:lnTo>
                </a:path>
              </a:pathLst>
            </a:custGeom>
            <a:ln w="51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0"/>
            <p:cNvSpPr/>
            <p:nvPr/>
          </p:nvSpPr>
          <p:spPr>
            <a:xfrm>
              <a:off x="7739265" y="4651756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203453" y="0"/>
                  </a:moveTo>
                  <a:lnTo>
                    <a:pt x="0" y="0"/>
                  </a:lnTo>
                  <a:lnTo>
                    <a:pt x="101333" y="202692"/>
                  </a:lnTo>
                  <a:lnTo>
                    <a:pt x="203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8014" y="1211121"/>
              <a:ext cx="1963673" cy="1652108"/>
            </a:xfrm>
            <a:prstGeom prst="rect">
              <a:avLst/>
            </a:prstGeom>
          </p:spPr>
        </p:pic>
        <p:sp>
          <p:nvSpPr>
            <p:cNvPr id="85" name="object 82"/>
            <p:cNvSpPr/>
            <p:nvPr/>
          </p:nvSpPr>
          <p:spPr>
            <a:xfrm>
              <a:off x="7078598" y="4845114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1524000" y="381000"/>
                  </a:moveTo>
                  <a:lnTo>
                    <a:pt x="1524000" y="76200"/>
                  </a:lnTo>
                  <a:lnTo>
                    <a:pt x="1517987" y="46612"/>
                  </a:lnTo>
                  <a:lnTo>
                    <a:pt x="1501616" y="22383"/>
                  </a:lnTo>
                  <a:lnTo>
                    <a:pt x="1477387" y="6012"/>
                  </a:lnTo>
                  <a:lnTo>
                    <a:pt x="1447800" y="0"/>
                  </a:lnTo>
                  <a:lnTo>
                    <a:pt x="76200" y="0"/>
                  </a:lnTo>
                  <a:lnTo>
                    <a:pt x="46291" y="6012"/>
                  </a:lnTo>
                  <a:lnTo>
                    <a:pt x="22098" y="22383"/>
                  </a:lnTo>
                  <a:lnTo>
                    <a:pt x="5905" y="46612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05" y="410587"/>
                  </a:lnTo>
                  <a:lnTo>
                    <a:pt x="22098" y="434816"/>
                  </a:lnTo>
                  <a:lnTo>
                    <a:pt x="46291" y="451187"/>
                  </a:lnTo>
                  <a:lnTo>
                    <a:pt x="76200" y="457200"/>
                  </a:lnTo>
                  <a:lnTo>
                    <a:pt x="1447800" y="457200"/>
                  </a:lnTo>
                  <a:lnTo>
                    <a:pt x="1477387" y="451187"/>
                  </a:lnTo>
                  <a:lnTo>
                    <a:pt x="1501616" y="434816"/>
                  </a:lnTo>
                  <a:lnTo>
                    <a:pt x="1517987" y="410587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3"/>
          <p:cNvSpPr txBox="1"/>
          <p:nvPr/>
        </p:nvSpPr>
        <p:spPr>
          <a:xfrm>
            <a:off x="7457562" y="4489684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Fixace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l="30857" t="34794" r="41000" b="16444"/>
          <a:stretch/>
        </p:blipFill>
        <p:spPr>
          <a:xfrm>
            <a:off x="559011" y="995276"/>
            <a:ext cx="3492647" cy="3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17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611120" y="435618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Příklady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321403" y="853956"/>
            <a:ext cx="59156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Typické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systémy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zvlákňování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za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sucha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jsou: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083229" y="1182493"/>
            <a:ext cx="2649220" cy="71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1800" b="1" spc="-10" dirty="0">
                <a:latin typeface="Tahoma"/>
                <a:cs typeface="Tahoma"/>
              </a:rPr>
              <a:t>rozpouštědlo</a:t>
            </a:r>
            <a:endParaRPr sz="1800" dirty="0">
              <a:latin typeface="Tahoma"/>
              <a:cs typeface="Tahoma"/>
            </a:endParaRPr>
          </a:p>
          <a:p>
            <a:pPr marL="31750">
              <a:lnSpc>
                <a:spcPts val="2875"/>
              </a:lnSpc>
            </a:pPr>
            <a:r>
              <a:rPr sz="1800" dirty="0">
                <a:latin typeface="Tahoma"/>
                <a:cs typeface="Tahoma"/>
              </a:rPr>
              <a:t>aceton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+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% </a:t>
            </a:r>
            <a:r>
              <a:rPr sz="1800" spc="-20" dirty="0">
                <a:latin typeface="Tahoma"/>
                <a:cs typeface="Tahoma"/>
              </a:rPr>
              <a:t>vody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587332" y="1182493"/>
            <a:ext cx="4178300" cy="71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koncentrace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polymeru</a:t>
            </a:r>
            <a:r>
              <a:rPr sz="1800" b="1" spc="-25" dirty="0">
                <a:latin typeface="Tahoma"/>
                <a:cs typeface="Tahoma"/>
              </a:rPr>
              <a:t> [%]</a:t>
            </a:r>
            <a:endParaRPr sz="1800" dirty="0">
              <a:latin typeface="Tahoma"/>
              <a:cs typeface="Tahoma"/>
            </a:endParaRPr>
          </a:p>
          <a:p>
            <a:pPr marL="604520" algn="ctr">
              <a:lnSpc>
                <a:spcPts val="2875"/>
              </a:lnSpc>
            </a:pPr>
            <a:r>
              <a:rPr sz="1800" dirty="0">
                <a:latin typeface="Tahoma"/>
                <a:cs typeface="Tahoma"/>
              </a:rPr>
              <a:t>20 – </a:t>
            </a:r>
            <a:r>
              <a:rPr sz="1800" spc="-25" dirty="0">
                <a:latin typeface="Tahoma"/>
                <a:cs typeface="Tahoma"/>
              </a:rPr>
              <a:t>30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21403" y="1319362"/>
            <a:ext cx="1587500" cy="1447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800" b="1" spc="-10" dirty="0">
                <a:latin typeface="Tahoma"/>
                <a:cs typeface="Tahoma"/>
              </a:rPr>
              <a:t>Vlákno </a:t>
            </a:r>
            <a:r>
              <a:rPr sz="1800" spc="-10" dirty="0">
                <a:latin typeface="Tahoma"/>
                <a:cs typeface="Tahoma"/>
              </a:rPr>
              <a:t>Diaceacetát </a:t>
            </a:r>
            <a:r>
              <a:rPr sz="1800" spc="-10" dirty="0" err="1">
                <a:latin typeface="Tahoma"/>
                <a:cs typeface="Tahoma"/>
              </a:rPr>
              <a:t>triacetát</a:t>
            </a:r>
            <a:r>
              <a:rPr sz="1800" spc="-10" dirty="0">
                <a:latin typeface="Tahoma"/>
                <a:cs typeface="Tahoma"/>
              </a:rPr>
              <a:t> </a:t>
            </a:r>
            <a:endParaRPr lang="cs-CZ" sz="1800" spc="-10" dirty="0" smtClean="0">
              <a:latin typeface="Tahoma"/>
              <a:cs typeface="Tahoma"/>
            </a:endParaRPr>
          </a:p>
          <a:p>
            <a:pPr marL="12700" marR="5080"/>
            <a:r>
              <a:rPr sz="1800" spc="-25" dirty="0" smtClean="0">
                <a:latin typeface="Tahoma"/>
                <a:cs typeface="Tahoma"/>
              </a:rPr>
              <a:t>PAN</a:t>
            </a:r>
            <a:endParaRPr sz="1800" dirty="0">
              <a:latin typeface="Tahoma"/>
              <a:cs typeface="Tahoma"/>
            </a:endParaRPr>
          </a:p>
          <a:p>
            <a:pPr marL="12700"/>
            <a:r>
              <a:rPr sz="1800" spc="-10" dirty="0">
                <a:latin typeface="Tahoma"/>
                <a:cs typeface="Tahoma"/>
              </a:rPr>
              <a:t>modakryl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083229" y="1867244"/>
            <a:ext cx="43103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/>
            <a:r>
              <a:rPr sz="1800" dirty="0">
                <a:latin typeface="Tahoma"/>
                <a:cs typeface="Tahoma"/>
              </a:rPr>
              <a:t>metylénchlorid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+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5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%</a:t>
            </a:r>
            <a:r>
              <a:rPr sz="1800" spc="-10" dirty="0">
                <a:latin typeface="Tahoma"/>
                <a:cs typeface="Tahoma"/>
              </a:rPr>
              <a:t> metanolu dimetylformamid</a:t>
            </a:r>
            <a:endParaRPr sz="1800" dirty="0">
              <a:latin typeface="Tahoma"/>
              <a:cs typeface="Tahoma"/>
            </a:endParaRPr>
          </a:p>
          <a:p>
            <a:pPr marL="14604"/>
            <a:r>
              <a:rPr sz="1800" spc="-10" dirty="0">
                <a:latin typeface="Tahoma"/>
                <a:cs typeface="Tahoma"/>
              </a:rPr>
              <a:t>aceton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6617425" y="1852762"/>
            <a:ext cx="11061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1800" dirty="0">
                <a:latin typeface="Tahoma"/>
                <a:cs typeface="Tahoma"/>
              </a:rPr>
              <a:t>20 – </a:t>
            </a:r>
            <a:r>
              <a:rPr sz="1800" spc="-25" dirty="0">
                <a:latin typeface="Tahoma"/>
                <a:cs typeface="Tahoma"/>
              </a:rPr>
              <a:t>22</a:t>
            </a:r>
            <a:endParaRPr sz="1800" dirty="0">
              <a:latin typeface="Tahoma"/>
              <a:cs typeface="Tahoma"/>
            </a:endParaRPr>
          </a:p>
          <a:p>
            <a:r>
              <a:rPr sz="1800" dirty="0" smtClean="0">
                <a:latin typeface="Tahoma"/>
                <a:cs typeface="Tahoma"/>
              </a:rPr>
              <a:t>25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25" dirty="0">
                <a:latin typeface="Tahoma"/>
                <a:cs typeface="Tahoma"/>
              </a:rPr>
              <a:t>32</a:t>
            </a:r>
            <a:endParaRPr sz="1800" dirty="0">
              <a:latin typeface="Tahoma"/>
              <a:cs typeface="Tahoma"/>
            </a:endParaRPr>
          </a:p>
          <a:p>
            <a:r>
              <a:rPr sz="1800" dirty="0">
                <a:latin typeface="Tahoma"/>
                <a:cs typeface="Tahoma"/>
              </a:rPr>
              <a:t>25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25" dirty="0">
                <a:latin typeface="Tahoma"/>
                <a:cs typeface="Tahoma"/>
              </a:rPr>
              <a:t>30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21403" y="2862972"/>
            <a:ext cx="5982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Typické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systémy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zvlákňování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za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mokra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jsou:</a:t>
            </a:r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12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23289"/>
              </p:ext>
            </p:extLst>
          </p:nvPr>
        </p:nvGraphicFramePr>
        <p:xfrm>
          <a:off x="286498" y="3127709"/>
          <a:ext cx="8444229" cy="155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3855"/>
                <a:gridCol w="3649345"/>
                <a:gridCol w="3161029"/>
              </a:tblGrid>
              <a:tr h="294439">
                <a:tc>
                  <a:txBody>
                    <a:bodyPr/>
                    <a:lstStyle/>
                    <a:p>
                      <a:pPr marL="31750" algn="l">
                        <a:lnSpc>
                          <a:spcPts val="2785"/>
                        </a:lnSpc>
                      </a:pPr>
                      <a:r>
                        <a:rPr sz="1700" b="1" spc="-10" dirty="0">
                          <a:latin typeface="Tahoma"/>
                          <a:cs typeface="Tahoma"/>
                        </a:rPr>
                        <a:t>Vlákno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ts val="2785"/>
                        </a:lnSpc>
                      </a:pPr>
                      <a:r>
                        <a:rPr sz="1700" b="1" spc="-10" dirty="0">
                          <a:latin typeface="Tahoma"/>
                          <a:cs typeface="Tahoma"/>
                        </a:rPr>
                        <a:t>rozpouštědlo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 algn="l">
                        <a:lnSpc>
                          <a:spcPts val="2785"/>
                        </a:lnSpc>
                      </a:pPr>
                      <a:r>
                        <a:rPr sz="1700" b="1" spc="-10" dirty="0">
                          <a:latin typeface="Tahoma"/>
                          <a:cs typeface="Tahoma"/>
                        </a:rPr>
                        <a:t>srážedlo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315925">
                <a:tc>
                  <a:txBody>
                    <a:bodyPr/>
                    <a:lstStyle/>
                    <a:p>
                      <a:pPr marL="31750" algn="l">
                        <a:lnSpc>
                          <a:spcPts val="2870"/>
                        </a:lnSpc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viskózové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 algn="l">
                        <a:lnSpc>
                          <a:spcPts val="2870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vodný</a:t>
                      </a:r>
                      <a:r>
                        <a:rPr sz="17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roztok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NaOH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 algn="l">
                        <a:lnSpc>
                          <a:spcPts val="2870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zředěná</a:t>
                      </a:r>
                      <a:r>
                        <a:rPr sz="17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H</a:t>
                      </a:r>
                      <a:r>
                        <a:rPr sz="1700" spc="-30" baseline="-20833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SO</a:t>
                      </a:r>
                      <a:r>
                        <a:rPr sz="1700" spc="-30" baseline="-20833" dirty="0">
                          <a:latin typeface="Tahoma"/>
                          <a:cs typeface="Tahoma"/>
                        </a:rPr>
                        <a:t>4</a:t>
                      </a:r>
                      <a:endParaRPr sz="1700" baseline="-20833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274987">
                <a:tc>
                  <a:txBody>
                    <a:bodyPr/>
                    <a:lstStyle/>
                    <a:p>
                      <a:pPr marL="31750" algn="l">
                        <a:lnSpc>
                          <a:spcPts val="2555"/>
                        </a:lnSpc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alginátové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 algn="l">
                        <a:lnSpc>
                          <a:spcPts val="2555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vodný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roztok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 NaOH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 algn="l">
                        <a:lnSpc>
                          <a:spcPts val="2555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kyselý</a:t>
                      </a:r>
                      <a:r>
                        <a:rPr sz="17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roztok</a:t>
                      </a:r>
                      <a:r>
                        <a:rPr sz="17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Ca</a:t>
                      </a:r>
                      <a:r>
                        <a:rPr sz="1700" spc="-30" baseline="24305" dirty="0">
                          <a:latin typeface="Tahoma"/>
                          <a:cs typeface="Tahoma"/>
                        </a:rPr>
                        <a:t>2+</a:t>
                      </a:r>
                      <a:endParaRPr sz="1700" baseline="24305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315523">
                <a:tc>
                  <a:txBody>
                    <a:bodyPr/>
                    <a:lstStyle/>
                    <a:p>
                      <a:pPr marL="31750" algn="l">
                        <a:lnSpc>
                          <a:spcPts val="2775"/>
                        </a:lnSpc>
                      </a:pPr>
                      <a:r>
                        <a:rPr sz="1700" spc="-25" dirty="0">
                          <a:latin typeface="Tahoma"/>
                          <a:cs typeface="Tahoma"/>
                        </a:rPr>
                        <a:t>PAN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l">
                        <a:lnSpc>
                          <a:spcPts val="2775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dimetylformamid</a:t>
                      </a:r>
                      <a:r>
                        <a:rPr sz="17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(DMF)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 algn="l">
                        <a:lnSpc>
                          <a:spcPts val="2775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vodný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roztok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DMF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287167">
                <a:tc>
                  <a:txBody>
                    <a:bodyPr/>
                    <a:lstStyle/>
                    <a:p>
                      <a:pPr marL="31750" algn="l">
                        <a:lnSpc>
                          <a:spcPts val="2790"/>
                        </a:lnSpc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modakryl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ts val="2790"/>
                        </a:lnSpc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aceton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 algn="l">
                        <a:lnSpc>
                          <a:spcPts val="2790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vodný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roztok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acetonu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79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95640" y="587621"/>
            <a:ext cx="7864793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zvlákňování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358145" y="1145748"/>
            <a:ext cx="84816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Nejdříve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zvláknění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vzduchu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mezera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kolem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srážecí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lázně.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výrobu</a:t>
            </a:r>
            <a:r>
              <a:rPr lang="cs-CZ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aramidových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vláken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02" y="2015217"/>
            <a:ext cx="2602125" cy="26021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5041" t="35409" r="45372" b="25656"/>
          <a:stretch/>
        </p:blipFill>
        <p:spPr>
          <a:xfrm>
            <a:off x="937071" y="1796207"/>
            <a:ext cx="4526658" cy="29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2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936" y="196187"/>
            <a:ext cx="113068" cy="80963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4351" y="495985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Gelové</a:t>
            </a: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zvlákňování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464351" y="983339"/>
            <a:ext cx="83058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fázi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připraví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spřádací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roztok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netěkavým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rozpouštědlem.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5–10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volena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molekulová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polymeru.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zvláknění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vznikne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polymerní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(zbobtnalá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sít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zapletených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polymerních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řetězců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kaučukovitým chováním),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se dá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dloužit na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vysoký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dloužící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poměr.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srážecí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lázni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dojde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náhradě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těkavým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rozpouštědlem.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Následuje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odpařovací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šachta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dloužením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5207" t="41433" r="44710" b="25657"/>
          <a:stretch/>
        </p:blipFill>
        <p:spPr>
          <a:xfrm>
            <a:off x="1049936" y="2522675"/>
            <a:ext cx="3457745" cy="212784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4959" t="31148" r="45537" b="21395"/>
          <a:stretch/>
        </p:blipFill>
        <p:spPr>
          <a:xfrm>
            <a:off x="5433500" y="2381158"/>
            <a:ext cx="2573974" cy="23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7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16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21" name="object 5"/>
          <p:cNvSpPr txBox="1"/>
          <p:nvPr/>
        </p:nvSpPr>
        <p:spPr>
          <a:xfrm>
            <a:off x="346335" y="3563123"/>
            <a:ext cx="3505200" cy="38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9800"/>
              </a:lnSpc>
              <a:spcBef>
                <a:spcPts val="100"/>
              </a:spcBef>
              <a:tabLst>
                <a:tab pos="1866264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32286" y="779102"/>
            <a:ext cx="3906145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2700" marR="5080" hangingPunct="1">
              <a:spcBef>
                <a:spcPts val="100"/>
              </a:spcBef>
            </a:pPr>
            <a:r>
              <a:rPr lang="cs-CZ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Elekro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zvlákňování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50682" y="1205956"/>
            <a:ext cx="6166859" cy="350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3545" algn="just" defTabSz="0"/>
            <a:r>
              <a:rPr sz="1800" dirty="0" err="1" smtClean="0">
                <a:latin typeface="Times New Roman"/>
                <a:cs typeface="Times New Roman"/>
              </a:rPr>
              <a:t>Jde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technologii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známou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více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let.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Výhodou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možnost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lang="cs-CZ" sz="1800" spc="-10" dirty="0" smtClean="0">
                <a:latin typeface="Times New Roman"/>
                <a:cs typeface="Times New Roman"/>
              </a:rPr>
              <a:t>p</a:t>
            </a:r>
            <a:r>
              <a:rPr sz="1800" dirty="0" err="1" smtClean="0">
                <a:latin typeface="Times New Roman"/>
                <a:cs typeface="Times New Roman"/>
              </a:rPr>
              <a:t>řípravy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průměru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5–500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velmi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nízkou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porózitou. </a:t>
            </a:r>
            <a:r>
              <a:rPr sz="1800" dirty="0">
                <a:latin typeface="Times New Roman"/>
                <a:cs typeface="Times New Roman"/>
              </a:rPr>
              <a:t>Polymer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přivádí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kovovým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injekčním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dávkovacím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zařízením </a:t>
            </a:r>
            <a:r>
              <a:rPr sz="1800" dirty="0">
                <a:latin typeface="Times New Roman"/>
                <a:cs typeface="Times New Roman"/>
              </a:rPr>
              <a:t>(anoda)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ml/hod.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Mezi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tímto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zařízením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rotující </a:t>
            </a:r>
            <a:r>
              <a:rPr sz="1800" dirty="0">
                <a:latin typeface="Times New Roman"/>
                <a:cs typeface="Times New Roman"/>
              </a:rPr>
              <a:t>sběrnou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deskou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(katodou)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vysoko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napěťové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5–15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kV.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ts val="2440"/>
              </a:lnSpc>
            </a:pP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tomto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tvoří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původně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kapénky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spojitý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proud,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který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9800"/>
              </a:lnSpc>
              <a:spcBef>
                <a:spcPts val="150"/>
              </a:spcBef>
            </a:pPr>
            <a:r>
              <a:rPr sz="1800" dirty="0">
                <a:latin typeface="Times New Roman"/>
                <a:cs typeface="Times New Roman"/>
              </a:rPr>
              <a:t>tuhne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tvoří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během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průchodu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mezerou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mezi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elektrodami </a:t>
            </a:r>
            <a:r>
              <a:rPr sz="1800" dirty="0">
                <a:latin typeface="Times New Roman"/>
                <a:cs typeface="Times New Roman"/>
              </a:rPr>
              <a:t>(20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cm).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jsou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zachycována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sběrné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desce.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 realitě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chaotickému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pohybu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polymerního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proudu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způsobených </a:t>
            </a:r>
            <a:r>
              <a:rPr sz="1800" dirty="0">
                <a:latin typeface="Times New Roman"/>
                <a:cs typeface="Times New Roman"/>
              </a:rPr>
              <a:t>repulsními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silami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mezi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nabitými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částicemi.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Ukládání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vláken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na </a:t>
            </a:r>
            <a:r>
              <a:rPr sz="1800" dirty="0">
                <a:latin typeface="Times New Roman"/>
                <a:cs typeface="Times New Roman"/>
              </a:rPr>
              <a:t>sběrnou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desku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tedy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chaotické,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některé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aplikace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(filtry, </a:t>
            </a:r>
            <a:r>
              <a:rPr sz="1800" dirty="0">
                <a:latin typeface="Times New Roman"/>
                <a:cs typeface="Times New Roman"/>
              </a:rPr>
              <a:t>membrány) </a:t>
            </a:r>
            <a:r>
              <a:rPr sz="1800" spc="-10" dirty="0">
                <a:latin typeface="Times New Roman"/>
                <a:cs typeface="Times New Roman"/>
              </a:rPr>
              <a:t>výhodné.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58728" y="3542508"/>
            <a:ext cx="182124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video</a:t>
            </a:r>
            <a:endParaRPr kumimoji="0" lang="cs-CZ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19" y="167702"/>
            <a:ext cx="2630440" cy="27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06996" y="714331"/>
            <a:ext cx="57816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Nedloužená</a:t>
            </a:r>
            <a:r>
              <a:rPr b="1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vlákna</a:t>
            </a:r>
            <a:r>
              <a:rPr b="1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358145" y="1645518"/>
            <a:ext cx="8430260" cy="276005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4165" marR="758190" indent="-247650" algn="just">
              <a:lnSpc>
                <a:spcPct val="78500"/>
              </a:lnSpc>
              <a:spcBef>
                <a:spcPts val="720"/>
              </a:spcBef>
            </a:pP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a)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zvlákňování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z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roztoků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vzniká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vždy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pórovitá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struktura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výraznější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pokožka</a:t>
            </a:r>
            <a:endParaRPr sz="1800" dirty="0">
              <a:latin typeface="Times New Roman"/>
              <a:cs typeface="Times New Roman"/>
            </a:endParaRPr>
          </a:p>
          <a:p>
            <a:pPr marL="304800" marR="182245" indent="-267335" algn="just">
              <a:lnSpc>
                <a:spcPct val="79900"/>
              </a:lnSpc>
              <a:spcBef>
                <a:spcPts val="570"/>
              </a:spcBef>
            </a:pPr>
            <a:r>
              <a:rPr sz="1800" b="1" dirty="0">
                <a:latin typeface="Times New Roman"/>
                <a:cs typeface="Times New Roman"/>
              </a:rPr>
              <a:t>a1)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suché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zvlákňování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rozpouštědlo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odpařuje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nejdříve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z </a:t>
            </a:r>
            <a:r>
              <a:rPr sz="1800" dirty="0">
                <a:latin typeface="Times New Roman"/>
                <a:cs typeface="Times New Roman"/>
              </a:rPr>
              <a:t>povrchu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difusi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tuhnoucím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polymerem.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je </a:t>
            </a:r>
            <a:r>
              <a:rPr sz="1800" dirty="0">
                <a:latin typeface="Times New Roman"/>
                <a:cs typeface="Times New Roman"/>
              </a:rPr>
              <a:t>velmi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jemně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pórovité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zachovává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přibližně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kruhový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průřez.</a:t>
            </a:r>
            <a:endParaRPr sz="1800" dirty="0">
              <a:latin typeface="Times New Roman"/>
              <a:cs typeface="Times New Roman"/>
            </a:endParaRPr>
          </a:p>
          <a:p>
            <a:pPr marL="304800" marR="30480" indent="-266700" algn="just">
              <a:lnSpc>
                <a:spcPct val="79900"/>
              </a:lnSpc>
              <a:spcBef>
                <a:spcPts val="575"/>
              </a:spcBef>
            </a:pPr>
            <a:r>
              <a:rPr sz="1800" b="1" dirty="0">
                <a:latin typeface="Times New Roman"/>
                <a:cs typeface="Times New Roman"/>
              </a:rPr>
              <a:t>a2)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mokré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zvlákňování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složky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koagulační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lázně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difundují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dovnitř </a:t>
            </a:r>
            <a:r>
              <a:rPr sz="1800" dirty="0">
                <a:latin typeface="Times New Roman"/>
                <a:cs typeface="Times New Roman"/>
              </a:rPr>
              <a:t>vlákna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(difusní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koeficient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baseline="-20833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rozpouštědlo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difunduje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ven </a:t>
            </a:r>
            <a:r>
              <a:rPr sz="1800" dirty="0">
                <a:latin typeface="Times New Roman"/>
                <a:cs typeface="Times New Roman"/>
              </a:rPr>
              <a:t>(difusní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koeficient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).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povrchu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velmi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vytvoří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tuhá </a:t>
            </a:r>
            <a:r>
              <a:rPr sz="1800" spc="-10" dirty="0">
                <a:latin typeface="Times New Roman"/>
                <a:cs typeface="Times New Roman"/>
              </a:rPr>
              <a:t>vrstva.</a:t>
            </a:r>
            <a:endParaRPr sz="1800" dirty="0">
              <a:latin typeface="Times New Roman"/>
              <a:cs typeface="Times New Roman"/>
            </a:endParaRPr>
          </a:p>
          <a:p>
            <a:pPr marL="304800" marR="836930" algn="just">
              <a:lnSpc>
                <a:spcPts val="2300"/>
              </a:lnSpc>
              <a:spcBef>
                <a:spcPts val="550"/>
              </a:spcBef>
            </a:pPr>
            <a:r>
              <a:rPr sz="1800" dirty="0">
                <a:latin typeface="Times New Roman"/>
                <a:cs typeface="Times New Roman"/>
              </a:rPr>
              <a:t>Pokud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baseline="-20833" dirty="0">
                <a:latin typeface="Times New Roman"/>
                <a:cs typeface="Times New Roman"/>
              </a:rPr>
              <a:t>1</a:t>
            </a:r>
            <a:r>
              <a:rPr sz="1800" i="1" dirty="0">
                <a:latin typeface="Times New Roman"/>
                <a:cs typeface="Times New Roman"/>
              </a:rPr>
              <a:t>&lt;D</a:t>
            </a:r>
            <a:r>
              <a:rPr sz="1800" i="1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vzniku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nerovnoměrné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struktury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s </a:t>
            </a:r>
            <a:r>
              <a:rPr sz="1800" dirty="0">
                <a:latin typeface="Times New Roman"/>
                <a:cs typeface="Times New Roman"/>
              </a:rPr>
              <a:t>velkými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póry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nepravidelným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příčný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průřez.</a:t>
            </a:r>
            <a:endParaRPr sz="1800" dirty="0">
              <a:latin typeface="Times New Roman"/>
              <a:cs typeface="Times New Roman"/>
            </a:endParaRPr>
          </a:p>
          <a:p>
            <a:pPr marL="304800" marR="973455" algn="just">
              <a:lnSpc>
                <a:spcPct val="79800"/>
              </a:lnSpc>
              <a:spcBef>
                <a:spcPts val="600"/>
              </a:spcBef>
            </a:pPr>
            <a:r>
              <a:rPr sz="1800" dirty="0">
                <a:latin typeface="Times New Roman"/>
                <a:cs typeface="Times New Roman"/>
              </a:rPr>
              <a:t>Pokud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baseline="-20833" dirty="0">
                <a:latin typeface="Times New Roman"/>
                <a:cs typeface="Times New Roman"/>
              </a:rPr>
              <a:t>1</a:t>
            </a:r>
            <a:r>
              <a:rPr sz="1800" i="1" dirty="0">
                <a:latin typeface="Times New Roman"/>
                <a:cs typeface="Times New Roman"/>
              </a:rPr>
              <a:t>&gt;D</a:t>
            </a:r>
            <a:r>
              <a:rPr sz="1800" i="1" baseline="-20833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zrovnoměrnění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struktury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malé </a:t>
            </a:r>
            <a:r>
              <a:rPr sz="1800" dirty="0">
                <a:latin typeface="Times New Roman"/>
                <a:cs typeface="Times New Roman"/>
              </a:rPr>
              <a:t>deformaci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průřezu.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350206" y="-38487"/>
            <a:ext cx="1499043" cy="1828800"/>
          </a:xfrm>
          <a:prstGeom prst="rect">
            <a:avLst/>
          </a:prstGeom>
        </p:spPr>
      </p:pic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 rot="16200000">
            <a:off x="6379557" y="621998"/>
            <a:ext cx="1426874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Amorfní struktura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0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58145" y="470900"/>
            <a:ext cx="605028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Nedloužená</a:t>
            </a:r>
            <a:r>
              <a:rPr b="1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vlákna</a:t>
            </a:r>
            <a:r>
              <a:rPr b="1" spc="-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454900" y="-108152"/>
            <a:ext cx="1541543" cy="18288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209463" y="1461543"/>
            <a:ext cx="8666480" cy="3257302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127000" algn="just"/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b)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zvlákňování</a:t>
            </a:r>
            <a:r>
              <a:rPr sz="1800" b="1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z</a:t>
            </a:r>
            <a:r>
              <a:rPr sz="1800" b="1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taveniny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chlazení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přestupem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tepla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okolí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přenosem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(konvekcí)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povrch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Rychlost </a:t>
            </a:r>
            <a:r>
              <a:rPr sz="1800" dirty="0">
                <a:latin typeface="Times New Roman"/>
                <a:cs typeface="Times New Roman"/>
              </a:rPr>
              <a:t>ochlazování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charakterizována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koeficientem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přestupu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spc="-50" dirty="0">
                <a:latin typeface="Times New Roman"/>
                <a:cs typeface="Times New Roman"/>
              </a:rPr>
              <a:t>c </a:t>
            </a:r>
            <a:r>
              <a:rPr sz="1800" spc="-10" dirty="0">
                <a:latin typeface="Times New Roman"/>
                <a:cs typeface="Times New Roman"/>
              </a:rPr>
              <a:t>[Wm</a:t>
            </a:r>
            <a:r>
              <a:rPr sz="1800" spc="-15" baseline="24305" dirty="0">
                <a:latin typeface="Times New Roman"/>
                <a:cs typeface="Times New Roman"/>
              </a:rPr>
              <a:t>-</a:t>
            </a:r>
            <a:r>
              <a:rPr sz="1800" baseline="2430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baseline="24305" dirty="0">
                <a:latin typeface="Times New Roman"/>
                <a:cs typeface="Times New Roman"/>
              </a:rPr>
              <a:t>-1</a:t>
            </a:r>
            <a:r>
              <a:rPr sz="1800" dirty="0">
                <a:latin typeface="Times New Roman"/>
                <a:cs typeface="Times New Roman"/>
              </a:rPr>
              <a:t>],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33–800.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Tepelná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vodivost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malá </a:t>
            </a:r>
            <a:r>
              <a:rPr sz="1800" dirty="0">
                <a:latin typeface="Times New Roman"/>
                <a:cs typeface="Times New Roman"/>
              </a:rPr>
              <a:t>(řádově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0,01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[Wm</a:t>
            </a:r>
            <a:r>
              <a:rPr sz="1800" spc="-15" baseline="24305" dirty="0">
                <a:latin typeface="Times New Roman"/>
                <a:cs typeface="Times New Roman"/>
              </a:rPr>
              <a:t>-</a:t>
            </a:r>
            <a:r>
              <a:rPr sz="1800" baseline="2430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baseline="24305" dirty="0">
                <a:latin typeface="Times New Roman"/>
                <a:cs typeface="Times New Roman"/>
              </a:rPr>
              <a:t>-1</a:t>
            </a:r>
            <a:r>
              <a:rPr sz="1800" dirty="0">
                <a:latin typeface="Times New Roman"/>
                <a:cs typeface="Times New Roman"/>
              </a:rPr>
              <a:t>]),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že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rozdíl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vevnitř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povrchu </a:t>
            </a:r>
            <a:r>
              <a:rPr sz="1800" dirty="0">
                <a:latin typeface="Times New Roman"/>
                <a:cs typeface="Times New Roman"/>
              </a:rPr>
              <a:t>může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být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7" baseline="24305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C.</a:t>
            </a:r>
            <a:endParaRPr sz="1800" dirty="0">
              <a:latin typeface="Times New Roman"/>
              <a:cs typeface="Times New Roman"/>
            </a:endParaRPr>
          </a:p>
          <a:p>
            <a:pPr marR="30480" algn="just">
              <a:tabLst>
                <a:tab pos="7055484" algn="l"/>
              </a:tabLst>
            </a:pPr>
            <a:r>
              <a:rPr sz="1800" dirty="0">
                <a:latin typeface="Times New Roman"/>
                <a:cs typeface="Times New Roman"/>
              </a:rPr>
              <a:t>Vlivem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odtahové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předorientaci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(amorfní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podíl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u </a:t>
            </a:r>
            <a:r>
              <a:rPr sz="1800" dirty="0">
                <a:latin typeface="Times New Roman"/>
                <a:cs typeface="Times New Roman"/>
              </a:rPr>
              <a:t>PA,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částečně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krystality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PP).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ochlazování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přechází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polymer </a:t>
            </a:r>
            <a:r>
              <a:rPr sz="1800" dirty="0">
                <a:latin typeface="Times New Roman"/>
                <a:cs typeface="Times New Roman"/>
              </a:rPr>
              <a:t>přes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zónu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nejvyšší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krystalizace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-50" dirty="0" smtClean="0">
                <a:latin typeface="Times New Roman"/>
                <a:cs typeface="Times New Roman"/>
              </a:rPr>
              <a:t>=</a:t>
            </a:r>
            <a:r>
              <a:rPr lang="cs-CZ" sz="1800" i="1" spc="-5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0,8</a:t>
            </a:r>
            <a:r>
              <a:rPr sz="1800" i="1" spc="-10" dirty="0" smtClean="0">
                <a:latin typeface="Times New Roman"/>
                <a:cs typeface="Times New Roman"/>
              </a:rPr>
              <a:t>T</a:t>
            </a:r>
            <a:r>
              <a:rPr sz="1800" i="1" spc="-15" baseline="-20833" dirty="0" smtClean="0">
                <a:latin typeface="Times New Roman"/>
                <a:cs typeface="Times New Roman"/>
              </a:rPr>
              <a:t>M </a:t>
            </a:r>
            <a:r>
              <a:rPr sz="1800" dirty="0">
                <a:latin typeface="Times New Roman"/>
                <a:cs typeface="Times New Roman"/>
              </a:rPr>
              <a:t>(vhodné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rozmez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krystalizace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g</a:t>
            </a:r>
            <a:r>
              <a:rPr sz="1800" i="1" spc="270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+30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M</a:t>
            </a:r>
            <a:r>
              <a:rPr sz="1800" i="1" spc="277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0" dirty="0">
                <a:latin typeface="Times New Roman"/>
                <a:cs typeface="Times New Roman"/>
              </a:rPr>
              <a:t>10</a:t>
            </a:r>
            <a:r>
              <a:rPr sz="1800" spc="-20" dirty="0" smtClean="0">
                <a:latin typeface="Times New Roman"/>
                <a:cs typeface="Times New Roman"/>
              </a:rPr>
              <a:t>).</a:t>
            </a:r>
            <a:endParaRPr lang="cs-CZ" sz="1800" spc="-20" dirty="0" smtClean="0">
              <a:latin typeface="Times New Roman"/>
              <a:cs typeface="Times New Roman"/>
            </a:endParaRPr>
          </a:p>
          <a:p>
            <a:pPr marR="30480" algn="just">
              <a:tabLst>
                <a:tab pos="7055484" algn="l"/>
              </a:tabLst>
            </a:pPr>
            <a:endParaRPr sz="800" dirty="0">
              <a:latin typeface="Times New Roman"/>
              <a:cs typeface="Times New Roman"/>
            </a:endParaRPr>
          </a:p>
          <a:p>
            <a:pPr marR="351155" algn="just"/>
            <a:r>
              <a:rPr sz="1800" dirty="0">
                <a:latin typeface="Times New Roman"/>
                <a:cs typeface="Times New Roman"/>
              </a:rPr>
              <a:t>Stupeň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krystalinity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závisí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silně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krystalizace </a:t>
            </a:r>
            <a:r>
              <a:rPr sz="1800" dirty="0">
                <a:latin typeface="Times New Roman"/>
                <a:cs typeface="Times New Roman"/>
              </a:rPr>
              <a:t>charakterizované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obecně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pomocí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poločasu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krystalizace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1/2</a:t>
            </a:r>
            <a:r>
              <a:rPr sz="1800" i="1" spc="254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T</a:t>
            </a:r>
            <a:r>
              <a:rPr sz="1800" spc="-25" dirty="0" smtClean="0">
                <a:latin typeface="Times New Roman"/>
                <a:cs typeface="Times New Roman"/>
              </a:rPr>
              <a:t>*</a:t>
            </a:r>
            <a:r>
              <a:rPr lang="cs-CZ" sz="1800" spc="-25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R="1217295"/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Krystalická nedloužená</a:t>
            </a:r>
            <a:r>
              <a:rPr sz="1800" b="1" spc="-1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vlákna tvoří</a:t>
            </a:r>
            <a:r>
              <a:rPr sz="1800" b="1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PP,</a:t>
            </a:r>
            <a:r>
              <a:rPr sz="1800" b="1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sz="1800" b="1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sz="1800" b="1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sz="1800" b="1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 </a:t>
            </a:r>
            <a:r>
              <a:rPr sz="1800" b="1" spc="-5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800" b="1" dirty="0" err="1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amorfní</a:t>
            </a:r>
            <a:r>
              <a:rPr sz="1800" b="1" spc="-1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nedloužené</a:t>
            </a:r>
            <a:r>
              <a:rPr sz="1800" b="1" spc="-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spc="-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lákno</a:t>
            </a:r>
            <a:r>
              <a:rPr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(krystalinita</a:t>
            </a:r>
            <a:r>
              <a:rPr sz="1800" b="1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&lt;2%)</a:t>
            </a:r>
            <a:r>
              <a:rPr sz="1800" b="1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sz="1800" b="1" spc="-2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</a:t>
            </a:r>
            <a:r>
              <a:rPr lang="cs-CZ" sz="1800" b="1" spc="-2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b="1" dirty="0">
              <a:solidFill>
                <a:srgbClr val="924C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6304931" y="604291"/>
            <a:ext cx="1576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Semikrystalická</a:t>
            </a:r>
            <a:r>
              <a:rPr kumimoji="0" lang="cs-CZ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struktura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934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14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18</a:t>
            </a:r>
            <a:endParaRPr lang="cs-CZ" dirty="0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597561" y="760088"/>
            <a:ext cx="520825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Dloužení</a:t>
            </a:r>
          </a:p>
        </p:txBody>
      </p:sp>
      <p:sp>
        <p:nvSpPr>
          <p:cNvPr id="45" name="object 41"/>
          <p:cNvSpPr txBox="1"/>
          <p:nvPr/>
        </p:nvSpPr>
        <p:spPr>
          <a:xfrm>
            <a:off x="348784" y="1272008"/>
            <a:ext cx="6058723" cy="824648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50800" marR="43180">
              <a:lnSpc>
                <a:spcPct val="96200"/>
              </a:lnSpc>
              <a:spcBef>
                <a:spcPts val="209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Principem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podélná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deformace tahem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20–2000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délky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800" i="1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Dloužící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definován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délky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dlouženého vlákna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délce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800" i="1" spc="-37" baseline="-196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/>
          <a:srcRect l="66860" t="37907" r="7686" b="17723"/>
          <a:stretch/>
        </p:blipFill>
        <p:spPr>
          <a:xfrm>
            <a:off x="6407507" y="0"/>
            <a:ext cx="2736493" cy="2683185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 rotWithShape="1">
          <a:blip r:embed="rId4"/>
          <a:srcRect l="36777" t="47428" r="23058" b="16400"/>
          <a:stretch/>
        </p:blipFill>
        <p:spPr>
          <a:xfrm>
            <a:off x="1196332" y="2096655"/>
            <a:ext cx="4931029" cy="24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7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Zástupný symbol pro číslo snímku 6"/>
          <p:cNvSpPr txBox="1">
            <a:spLocks/>
          </p:cNvSpPr>
          <p:nvPr/>
        </p:nvSpPr>
        <p:spPr>
          <a:xfrm>
            <a:off x="8836461" y="4709992"/>
            <a:ext cx="184698" cy="3000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cs-CZ" dirty="0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1415344" y="3234749"/>
            <a:ext cx="6400800" cy="74688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257175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538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0967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4396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7825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85725" indent="0" algn="ctr" hangingPunct="1">
              <a:buNone/>
            </a:pPr>
            <a:r>
              <a:rPr lang="cs-CZ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Textilní vlákna</a:t>
            </a:r>
            <a:endParaRPr lang="cs-CZ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460234" y="3821848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Ing. Miroslava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Pechočiaková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</p:txBody>
      </p:sp>
      <p:sp>
        <p:nvSpPr>
          <p:cNvPr id="13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717415" y="1515050"/>
            <a:ext cx="6464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Nové možnosti rozvoje vzdělávání na Technické univerzitě v Liberci</a:t>
            </a:r>
          </a:p>
          <a:p>
            <a:pPr algn="ctr"/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Specifický cíl A2: Rozvoj v oblasti distanční výuky, online výuky a </a:t>
            </a:r>
            <a:r>
              <a:rPr lang="cs-CZ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blended</a:t>
            </a:r>
            <a:r>
              <a:rPr lang="cs-CZ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</a:p>
          <a:p>
            <a:pPr algn="ctr"/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NPO_TUL_MSMT-16598/2022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ázek 17" descr="https://opp.cuni.cz/OPP-85-version1-_npo1_252_67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https://opp.cuni.cz/OPP-85-version1-_npo2_142_64_bwfilte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https://opp.cuni.cz/OPP-85-version1-_npo3_127_6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972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ástupný symbol pro číslo snímku 47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20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301" y="783048"/>
            <a:ext cx="56387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Přirozený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dloužící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poměr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6635995" y="4930316"/>
            <a:ext cx="21209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spc="-25" dirty="0">
                <a:latin typeface="Times New Roman"/>
                <a:cs typeface="Times New Roman"/>
              </a:rPr>
              <a:t>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51301" y="1567693"/>
            <a:ext cx="8769858" cy="19761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800" dirty="0">
                <a:latin typeface="Times New Roman"/>
                <a:cs typeface="Times New Roman"/>
              </a:rPr>
              <a:t>Charakteristikou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schopnosti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přirozený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dloužící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poměr</a:t>
            </a:r>
            <a:r>
              <a:rPr lang="cs-CZ" sz="1800" dirty="0" smtClean="0">
                <a:latin typeface="Times New Roman"/>
                <a:cs typeface="Times New Roman"/>
              </a:rPr>
              <a:t>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sz="1800" i="1" spc="-50" baseline="-25000" dirty="0" smtClean="0">
                <a:latin typeface="Times New Roman"/>
                <a:cs typeface="Times New Roman"/>
              </a:rPr>
              <a:t>p</a:t>
            </a:r>
            <a:r>
              <a:rPr sz="1800" dirty="0" smtClean="0">
                <a:latin typeface="Times New Roman"/>
                <a:cs typeface="Times New Roman"/>
              </a:rPr>
              <a:t>,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který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závisí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teplotě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deformace.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Určuje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se 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křivek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„skutečné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napětí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vs.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dloužící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poměr“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Platí,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že:</a:t>
            </a:r>
            <a:endParaRPr sz="1800" dirty="0">
              <a:latin typeface="Times New Roman"/>
              <a:cs typeface="Times New Roman"/>
            </a:endParaRPr>
          </a:p>
          <a:p>
            <a:pPr marL="540000" marR="264795">
              <a:lnSpc>
                <a:spcPts val="2160"/>
              </a:lnSpc>
              <a:buAutoNum type="arabicPeriod"/>
              <a:tabLst>
                <a:tab pos="508000" algn="l"/>
              </a:tabLst>
            </a:pPr>
            <a:r>
              <a:rPr lang="cs-CZ" sz="1800" dirty="0" smtClean="0">
                <a:latin typeface="Times New Roman"/>
                <a:cs typeface="Times New Roman"/>
              </a:rPr>
              <a:t> tuhé</a:t>
            </a:r>
            <a:r>
              <a:rPr sz="1800" spc="-4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(polystyrén,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aramidy)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lang="cs-CZ" sz="1800" spc="-10" dirty="0" smtClean="0">
                <a:latin typeface="Times New Roman"/>
                <a:cs typeface="Times New Roman"/>
              </a:rPr>
              <a:t>mají</a:t>
            </a:r>
            <a:r>
              <a:rPr sz="1800" spc="-250" dirty="0" smtClean="0">
                <a:latin typeface="Times New Roman"/>
                <a:cs typeface="Times New Roman"/>
              </a:rPr>
              <a:t>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sz="1800" i="1" spc="-50" baseline="-25000" dirty="0">
                <a:latin typeface="Times New Roman"/>
                <a:cs typeface="Times New Roman"/>
              </a:rPr>
              <a:t>p</a:t>
            </a:r>
            <a:r>
              <a:rPr sz="1800" i="1" spc="-2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1,5–2,5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(stejné </a:t>
            </a:r>
            <a:r>
              <a:rPr sz="1800" dirty="0">
                <a:latin typeface="Times New Roman"/>
                <a:cs typeface="Times New Roman"/>
              </a:rPr>
              <a:t>jako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viskózy)</a:t>
            </a:r>
            <a:endParaRPr sz="1800" dirty="0">
              <a:latin typeface="Times New Roman"/>
              <a:cs typeface="Times New Roman"/>
            </a:endParaRPr>
          </a:p>
          <a:p>
            <a:pPr marL="540000">
              <a:buAutoNum type="arabicPeriod"/>
              <a:tabLst>
                <a:tab pos="432434" algn="l"/>
              </a:tabLst>
            </a:pPr>
            <a:r>
              <a:rPr lang="cs-CZ" sz="1800" dirty="0" smtClean="0">
                <a:latin typeface="Times New Roman"/>
                <a:cs typeface="Times New Roman"/>
              </a:rPr>
              <a:t> částečně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krystalické,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středně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tuhé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(PA,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PES)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lang="cs-CZ" sz="1800" spc="-20" dirty="0" smtClean="0">
                <a:latin typeface="Times New Roman"/>
                <a:cs typeface="Times New Roman"/>
              </a:rPr>
              <a:t>mají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sz="1800" i="1" spc="-50" baseline="-25000" dirty="0">
                <a:latin typeface="Times New Roman"/>
                <a:cs typeface="Times New Roman"/>
              </a:rPr>
              <a:t>p</a:t>
            </a:r>
            <a:r>
              <a:rPr sz="1800" i="1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 </a:t>
            </a:r>
            <a:r>
              <a:rPr sz="1800" spc="-25" dirty="0">
                <a:latin typeface="Times New Roman"/>
                <a:cs typeface="Times New Roman"/>
              </a:rPr>
              <a:t>3–5</a:t>
            </a:r>
            <a:endParaRPr sz="1800" dirty="0">
              <a:latin typeface="Times New Roman"/>
              <a:cs typeface="Times New Roman"/>
            </a:endParaRPr>
          </a:p>
          <a:p>
            <a:pPr marL="540000">
              <a:buAutoNum type="arabicPeriod" startAt="3"/>
              <a:tabLst>
                <a:tab pos="431800" algn="l"/>
              </a:tabLst>
            </a:pPr>
            <a:r>
              <a:rPr lang="cs-CZ" sz="1800" dirty="0" smtClean="0">
                <a:latin typeface="Times New Roman"/>
                <a:cs typeface="Times New Roman"/>
              </a:rPr>
              <a:t> silně</a:t>
            </a:r>
            <a:r>
              <a:rPr sz="1800" spc="-3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krystalické,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ohebné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(PP,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lang="cs-CZ" sz="1800" dirty="0" smtClean="0">
                <a:latin typeface="Times New Roman"/>
                <a:cs typeface="Times New Roman"/>
              </a:rPr>
              <a:t>mají</a:t>
            </a:r>
            <a:r>
              <a:rPr sz="1800" spc="-254" dirty="0" smtClean="0">
                <a:latin typeface="Times New Roman"/>
                <a:cs typeface="Times New Roman"/>
              </a:rPr>
              <a:t>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sz="1800" i="1" spc="-50" baseline="-25000" dirty="0">
                <a:latin typeface="Times New Roman"/>
                <a:cs typeface="Times New Roman"/>
              </a:rPr>
              <a:t>p</a:t>
            </a:r>
            <a:r>
              <a:rPr sz="1800" i="1" spc="-3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5–10</a:t>
            </a:r>
            <a:endParaRPr sz="1800" dirty="0">
              <a:latin typeface="Times New Roman"/>
              <a:cs typeface="Times New Roman"/>
            </a:endParaRPr>
          </a:p>
          <a:p>
            <a:pPr marL="540000">
              <a:buAutoNum type="arabicPeriod" startAt="3"/>
              <a:tabLst>
                <a:tab pos="431800" algn="l"/>
                <a:tab pos="4354830" algn="l"/>
              </a:tabLst>
            </a:pPr>
            <a:r>
              <a:rPr lang="cs-CZ" sz="180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pro</a:t>
            </a:r>
            <a:r>
              <a:rPr sz="1800" spc="-3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gelové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zvlákňování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(PE)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 smtClean="0">
                <a:latin typeface="Times New Roman"/>
                <a:cs typeface="Times New Roman"/>
              </a:rPr>
              <a:t>je</a:t>
            </a:r>
            <a:r>
              <a:rPr lang="cs-CZ" sz="1800" spc="-25" dirty="0" smtClean="0">
                <a:latin typeface="Times New Roman"/>
                <a:cs typeface="Times New Roman"/>
              </a:rPr>
              <a:t>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sz="1800" i="1" spc="-50" baseline="-25000" dirty="0">
                <a:latin typeface="Times New Roman"/>
                <a:cs typeface="Times New Roman"/>
              </a:rPr>
              <a:t>p </a:t>
            </a:r>
            <a:r>
              <a:rPr sz="1800" dirty="0" smtClean="0">
                <a:latin typeface="Times New Roman"/>
                <a:cs typeface="Times New Roman"/>
              </a:rPr>
              <a:t>=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lang="cs-CZ" sz="1800" spc="-25" dirty="0" smtClean="0">
                <a:latin typeface="Times New Roman"/>
                <a:cs typeface="Times New Roman"/>
              </a:rPr>
              <a:t>výše.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7" name="object 6"/>
          <p:cNvGrpSpPr/>
          <p:nvPr/>
        </p:nvGrpSpPr>
        <p:grpSpPr>
          <a:xfrm>
            <a:off x="4201762" y="16820"/>
            <a:ext cx="4724400" cy="1638168"/>
            <a:chOff x="4178433" y="20650"/>
            <a:chExt cx="4724400" cy="2011169"/>
          </a:xfrm>
        </p:grpSpPr>
        <p:pic>
          <p:nvPicPr>
            <p:cNvPr id="8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133" y="20650"/>
              <a:ext cx="2819400" cy="1825498"/>
            </a:xfrm>
            <a:prstGeom prst="rect">
              <a:avLst/>
            </a:prstGeom>
          </p:spPr>
        </p:pic>
        <p:sp>
          <p:nvSpPr>
            <p:cNvPr id="9" name="object 8"/>
            <p:cNvSpPr/>
            <p:nvPr/>
          </p:nvSpPr>
          <p:spPr>
            <a:xfrm flipH="1">
              <a:off x="6332128" y="1725675"/>
              <a:ext cx="1434789" cy="306144"/>
            </a:xfrm>
            <a:custGeom>
              <a:avLst/>
              <a:gdLst/>
              <a:ahLst/>
              <a:cxnLst/>
              <a:rect l="l" t="t" r="r" b="b"/>
              <a:pathLst>
                <a:path w="629920" h="171450">
                  <a:moveTo>
                    <a:pt x="629411" y="171449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  <a:headEnd type="none"/>
              <a:tailEnd type="arrow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433" y="1255522"/>
              <a:ext cx="914400" cy="253745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8433" y="220725"/>
              <a:ext cx="1790700" cy="385572"/>
            </a:xfrm>
            <a:prstGeom prst="rect">
              <a:avLst/>
            </a:prstGeom>
          </p:spPr>
        </p:pic>
      </p:grpSp>
      <p:grpSp>
        <p:nvGrpSpPr>
          <p:cNvPr id="13" name="object 12"/>
          <p:cNvGrpSpPr/>
          <p:nvPr/>
        </p:nvGrpSpPr>
        <p:grpSpPr>
          <a:xfrm>
            <a:off x="6654913" y="3370432"/>
            <a:ext cx="2075621" cy="1423819"/>
            <a:chOff x="6849309" y="5181704"/>
            <a:chExt cx="2075621" cy="1423819"/>
          </a:xfrm>
        </p:grpSpPr>
        <p:pic>
          <p:nvPicPr>
            <p:cNvPr id="14" name="object 13"/>
            <p:cNvPicPr/>
            <p:nvPr/>
          </p:nvPicPr>
          <p:blipFill rotWithShape="1">
            <a:blip r:embed="rId5" cstate="print"/>
            <a:srcRect t="11653"/>
            <a:stretch/>
          </p:blipFill>
          <p:spPr>
            <a:xfrm>
              <a:off x="6849309" y="5181704"/>
              <a:ext cx="2075621" cy="1423819"/>
            </a:xfrm>
            <a:prstGeom prst="rect">
              <a:avLst/>
            </a:prstGeom>
          </p:spPr>
        </p:pic>
        <p:sp>
          <p:nvSpPr>
            <p:cNvPr id="15" name="object 14"/>
            <p:cNvSpPr/>
            <p:nvPr/>
          </p:nvSpPr>
          <p:spPr>
            <a:xfrm>
              <a:off x="7080123" y="5497576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4">
                  <a:moveTo>
                    <a:pt x="0" y="0"/>
                  </a:moveTo>
                  <a:lnTo>
                    <a:pt x="0" y="820674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7030605" y="6316726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29">
                  <a:moveTo>
                    <a:pt x="99822" y="0"/>
                  </a:moveTo>
                  <a:lnTo>
                    <a:pt x="0" y="0"/>
                  </a:lnTo>
                  <a:lnTo>
                    <a:pt x="49517" y="99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8064627" y="5695696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890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8015097" y="6053074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29">
                  <a:moveTo>
                    <a:pt x="99834" y="0"/>
                  </a:moveTo>
                  <a:lnTo>
                    <a:pt x="0" y="0"/>
                  </a:lnTo>
                  <a:lnTo>
                    <a:pt x="49529" y="99822"/>
                  </a:lnTo>
                  <a:lnTo>
                    <a:pt x="998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8"/>
          <p:cNvPicPr/>
          <p:nvPr/>
        </p:nvPicPr>
        <p:blipFill rotWithShape="1">
          <a:blip r:embed="rId6" cstate="print"/>
          <a:srcRect t="3353" b="-1"/>
          <a:stretch/>
        </p:blipFill>
        <p:spPr>
          <a:xfrm>
            <a:off x="562990" y="3548333"/>
            <a:ext cx="1723711" cy="1245918"/>
          </a:xfrm>
          <a:prstGeom prst="rect">
            <a:avLst/>
          </a:prstGeom>
        </p:spPr>
      </p:pic>
      <p:grpSp>
        <p:nvGrpSpPr>
          <p:cNvPr id="20" name="object 19"/>
          <p:cNvGrpSpPr/>
          <p:nvPr/>
        </p:nvGrpSpPr>
        <p:grpSpPr>
          <a:xfrm>
            <a:off x="2430952" y="3543875"/>
            <a:ext cx="3519802" cy="1340342"/>
            <a:chOff x="2325942" y="5348328"/>
            <a:chExt cx="3466283" cy="1303026"/>
          </a:xfrm>
        </p:grpSpPr>
        <p:pic>
          <p:nvPicPr>
            <p:cNvPr id="21" name="object 20"/>
            <p:cNvPicPr/>
            <p:nvPr/>
          </p:nvPicPr>
          <p:blipFill rotWithShape="1">
            <a:blip r:embed="rId7" cstate="print"/>
            <a:srcRect t="3744"/>
            <a:stretch/>
          </p:blipFill>
          <p:spPr>
            <a:xfrm>
              <a:off x="2325942" y="5348328"/>
              <a:ext cx="1704228" cy="123917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 rotWithShape="1">
            <a:blip r:embed="rId8" cstate="print"/>
            <a:srcRect t="9055"/>
            <a:stretch/>
          </p:blipFill>
          <p:spPr>
            <a:xfrm>
              <a:off x="4165976" y="5348328"/>
              <a:ext cx="1626249" cy="1303026"/>
            </a:xfrm>
            <a:prstGeom prst="rect">
              <a:avLst/>
            </a:prstGeom>
          </p:spPr>
        </p:pic>
      </p:grpSp>
      <p:sp>
        <p:nvSpPr>
          <p:cNvPr id="23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21</a:t>
            </a:r>
            <a:endParaRPr lang="cs-CZ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73100" y="767915"/>
            <a:ext cx="5257799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2700" marR="5080" hangingPunct="1">
              <a:spcBef>
                <a:spcPts val="100"/>
              </a:spcBef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 </a:t>
            </a:r>
            <a:r>
              <a:rPr lang="cs-CZ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dloužení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58145" y="1174974"/>
            <a:ext cx="4810860" cy="280140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966469" lvl="1" algn="just">
              <a:buClr>
                <a:srgbClr val="3333CC"/>
              </a:buClr>
              <a:buSzPct val="60714"/>
              <a:tabLst>
                <a:tab pos="0" algn="l"/>
                <a:tab pos="356400" algn="l"/>
                <a:tab pos="356400" algn="l"/>
              </a:tabLst>
            </a:pP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ovlivňuje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především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teplota, </a:t>
            </a:r>
            <a:r>
              <a:rPr lang="cs-CZ" sz="1800" spc="-10" dirty="0" smtClean="0">
                <a:latin typeface="Times New Roman"/>
                <a:cs typeface="Times New Roman"/>
              </a:rPr>
              <a:t>r</a:t>
            </a:r>
            <a:r>
              <a:rPr sz="1800" dirty="0" err="1" smtClean="0">
                <a:latin typeface="Times New Roman"/>
                <a:cs typeface="Times New Roman"/>
              </a:rPr>
              <a:t>ychlost</a:t>
            </a:r>
            <a:r>
              <a:rPr lang="cs-CZ" sz="1800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deformace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a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přítomnost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plastifikátorů</a:t>
            </a:r>
            <a:r>
              <a:rPr sz="1800" spc="-10" dirty="0" smtClean="0">
                <a:latin typeface="Times New Roman"/>
                <a:cs typeface="Times New Roman"/>
              </a:rPr>
              <a:t>.</a:t>
            </a:r>
            <a:endParaRPr lang="cs-CZ" sz="1800" spc="-10" dirty="0" smtClean="0">
              <a:latin typeface="Times New Roman"/>
              <a:cs typeface="Times New Roman"/>
            </a:endParaRPr>
          </a:p>
          <a:p>
            <a:pPr marR="966469" algn="just">
              <a:buClr>
                <a:srgbClr val="3333CC"/>
              </a:buClr>
              <a:buSzPct val="60714"/>
              <a:tabLst>
                <a:tab pos="0" algn="l"/>
                <a:tab pos="356400" algn="l"/>
                <a:tab pos="356400" algn="l"/>
              </a:tabLst>
            </a:pPr>
            <a:endParaRPr sz="800" dirty="0">
              <a:latin typeface="Times New Roman"/>
              <a:cs typeface="Times New Roman"/>
            </a:endParaRPr>
          </a:p>
          <a:p>
            <a:pPr marR="5080" algn="just">
              <a:buClr>
                <a:srgbClr val="3333CC"/>
              </a:buClr>
              <a:buSzPct val="60714"/>
              <a:tabLst>
                <a:tab pos="0" algn="l"/>
                <a:tab pos="356400" algn="l"/>
                <a:tab pos="356400" algn="l"/>
              </a:tabLst>
            </a:pP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nedlouženém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náhodná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orientace </a:t>
            </a:r>
            <a:r>
              <a:rPr sz="1800" dirty="0">
                <a:latin typeface="Times New Roman"/>
                <a:cs typeface="Times New Roman"/>
              </a:rPr>
              <a:t>řetězců,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tj.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pouze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33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směru </a:t>
            </a:r>
            <a:r>
              <a:rPr sz="1800" dirty="0">
                <a:latin typeface="Times New Roman"/>
                <a:cs typeface="Times New Roman"/>
              </a:rPr>
              <a:t>osy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dlouženém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kolem </a:t>
            </a:r>
            <a:r>
              <a:rPr sz="1800" dirty="0">
                <a:latin typeface="Times New Roman"/>
                <a:cs typeface="Times New Roman"/>
              </a:rPr>
              <a:t>80–90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orientováno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směru</a:t>
            </a:r>
            <a:r>
              <a:rPr sz="1800" spc="-25" dirty="0">
                <a:latin typeface="Times New Roman"/>
                <a:cs typeface="Times New Roman"/>
              </a:rPr>
              <a:t> osy </a:t>
            </a:r>
            <a:r>
              <a:rPr sz="1800" dirty="0">
                <a:latin typeface="Times New Roman"/>
                <a:cs typeface="Times New Roman"/>
              </a:rPr>
              <a:t>vlákna.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endParaRPr lang="cs-CZ" sz="1800" spc="-35" dirty="0" smtClean="0">
              <a:latin typeface="Times New Roman"/>
              <a:cs typeface="Times New Roman"/>
            </a:endParaRPr>
          </a:p>
          <a:p>
            <a:pPr marR="5080" algn="just">
              <a:buClr>
                <a:srgbClr val="3333CC"/>
              </a:buClr>
              <a:buSzPct val="60714"/>
              <a:tabLst>
                <a:tab pos="0" algn="l"/>
                <a:tab pos="356400" algn="l"/>
                <a:tab pos="356400" algn="l"/>
              </a:tabLst>
            </a:pPr>
            <a:endParaRPr lang="cs-CZ" sz="800" spc="-35" dirty="0" smtClean="0">
              <a:latin typeface="Times New Roman"/>
              <a:cs typeface="Times New Roman"/>
            </a:endParaRPr>
          </a:p>
          <a:p>
            <a:pPr marR="5080" algn="just">
              <a:buClr>
                <a:srgbClr val="3333CC"/>
              </a:buClr>
              <a:buSzPct val="60714"/>
              <a:tabLst>
                <a:tab pos="0" algn="l"/>
                <a:tab pos="356400" algn="l"/>
                <a:tab pos="356400" algn="l"/>
              </a:tabLst>
            </a:pPr>
            <a:r>
              <a:rPr sz="1800" dirty="0" err="1" smtClean="0">
                <a:latin typeface="Times New Roman"/>
                <a:cs typeface="Times New Roman"/>
              </a:rPr>
              <a:t>Dloužení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tedy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zvýšení </a:t>
            </a:r>
            <a:r>
              <a:rPr sz="1800" b="1" dirty="0">
                <a:latin typeface="Times New Roman"/>
                <a:cs typeface="Times New Roman"/>
              </a:rPr>
              <a:t>pevnosti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snížení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tažnosti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vzniku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vlákenné </a:t>
            </a:r>
            <a:r>
              <a:rPr sz="1800" b="1" dirty="0">
                <a:latin typeface="Times New Roman"/>
                <a:cs typeface="Times New Roman"/>
              </a:rPr>
              <a:t>(fibrilární)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struktury.</a:t>
            </a:r>
            <a:endParaRPr sz="1800" b="1" dirty="0">
              <a:latin typeface="Times New Roman"/>
              <a:cs typeface="Times New Roman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21" y="536745"/>
            <a:ext cx="3724275" cy="40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2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Zástupný symbol pro číslo snímku 653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22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479443" y="3217074"/>
            <a:ext cx="181737" cy="16815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749300" y="819150"/>
            <a:ext cx="646259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 indent="-149225">
              <a:lnSpc>
                <a:spcPct val="100000"/>
              </a:lnSpc>
              <a:spcBef>
                <a:spcPts val="100"/>
              </a:spcBef>
              <a:tabLst>
                <a:tab pos="3332479" algn="l"/>
              </a:tabLst>
            </a:pPr>
            <a:r>
              <a:rPr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dloužení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62371" y="1550422"/>
            <a:ext cx="8160384" cy="293657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sz="1800" dirty="0">
                <a:latin typeface="Times New Roman"/>
                <a:cs typeface="Times New Roman"/>
              </a:rPr>
              <a:t>Závisí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jaké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stavu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jsou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nedloužená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vlákna.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AutoNum type="alphaLcParenR"/>
              <a:tabLst>
                <a:tab pos="467359" algn="l"/>
              </a:tabLst>
            </a:pPr>
            <a:r>
              <a:rPr lang="cs-CZ" sz="1800" b="1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amorfní</a:t>
            </a:r>
            <a:r>
              <a:rPr sz="1800" b="1" spc="-3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nedloužená</a:t>
            </a:r>
            <a:r>
              <a:rPr sz="1800" b="1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924C14"/>
                </a:solidFill>
                <a:latin typeface="Times New Roman"/>
                <a:cs typeface="Times New Roman"/>
              </a:rPr>
              <a:t>vlákna</a:t>
            </a:r>
            <a:r>
              <a:rPr sz="1800" b="1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dirty="0" smtClean="0">
                <a:latin typeface="Times New Roman"/>
                <a:cs typeface="Times New Roman"/>
              </a:rPr>
              <a:t>-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dochází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lang="cs-CZ" sz="1800" spc="-25" dirty="0" smtClean="0">
                <a:latin typeface="Times New Roman"/>
                <a:cs typeface="Times New Roman"/>
              </a:rPr>
              <a:t/>
            </a:r>
            <a:br>
              <a:rPr lang="cs-CZ" sz="1800" spc="-25" dirty="0" smtClean="0">
                <a:latin typeface="Times New Roman"/>
                <a:cs typeface="Times New Roman"/>
              </a:rPr>
            </a:br>
            <a:r>
              <a:rPr lang="cs-CZ" sz="1800" spc="-25" dirty="0" smtClean="0">
                <a:latin typeface="Times New Roman"/>
                <a:cs typeface="Times New Roman"/>
              </a:rPr>
              <a:t>    </a:t>
            </a:r>
            <a:r>
              <a:rPr sz="1800" dirty="0" smtClean="0">
                <a:latin typeface="Times New Roman"/>
                <a:cs typeface="Times New Roman"/>
              </a:rPr>
              <a:t>k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orientaci</a:t>
            </a:r>
            <a:r>
              <a:rPr lang="cs-CZ" sz="1800" spc="-10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řetězců</a:t>
            </a:r>
            <a:r>
              <a:rPr sz="1800" spc="-5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vzniku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krystalické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"fibrilární"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struktury</a:t>
            </a:r>
            <a:endParaRPr sz="1800" dirty="0">
              <a:latin typeface="Times New Roman"/>
              <a:cs typeface="Times New Roman"/>
            </a:endParaRPr>
          </a:p>
          <a:p>
            <a:pPr marR="582930" algn="just">
              <a:lnSpc>
                <a:spcPct val="130000"/>
              </a:lnSpc>
              <a:buClr>
                <a:srgbClr val="000000"/>
              </a:buClr>
              <a:buAutoNum type="alphaLcParenR" startAt="2"/>
              <a:tabLst>
                <a:tab pos="487680" algn="l"/>
              </a:tabLst>
            </a:pPr>
            <a:r>
              <a:rPr lang="cs-CZ" sz="1800" b="1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krystalická</a:t>
            </a:r>
            <a:r>
              <a:rPr sz="1800" b="1" spc="-4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nedloužená</a:t>
            </a:r>
            <a:r>
              <a:rPr sz="1800" b="1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924C14"/>
                </a:solidFill>
                <a:latin typeface="Times New Roman"/>
                <a:cs typeface="Times New Roman"/>
              </a:rPr>
              <a:t>vlákna</a:t>
            </a:r>
            <a:r>
              <a:rPr sz="1800" b="1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dirty="0" smtClean="0">
                <a:latin typeface="Times New Roman"/>
                <a:cs typeface="Times New Roman"/>
              </a:rPr>
              <a:t>-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tomto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případě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transformaci</a:t>
            </a:r>
            <a:r>
              <a:rPr lang="cs-CZ" sz="1800" dirty="0" smtClean="0">
                <a:latin typeface="Times New Roman"/>
                <a:cs typeface="Times New Roman"/>
              </a:rPr>
              <a:t/>
            </a:r>
            <a:br>
              <a:rPr lang="cs-CZ" sz="1800" dirty="0" smtClean="0">
                <a:latin typeface="Times New Roman"/>
                <a:cs typeface="Times New Roman"/>
              </a:rPr>
            </a:br>
            <a:r>
              <a:rPr lang="cs-CZ" sz="1800" dirty="0" smtClean="0">
                <a:latin typeface="Times New Roman"/>
                <a:cs typeface="Times New Roman"/>
              </a:rPr>
              <a:t>   </a:t>
            </a:r>
            <a:r>
              <a:rPr sz="1800" spc="-4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původní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lamelární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resp. </a:t>
            </a:r>
            <a:r>
              <a:rPr sz="1800" dirty="0">
                <a:latin typeface="Times New Roman"/>
                <a:cs typeface="Times New Roman"/>
              </a:rPr>
              <a:t>sférolitické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krystalické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struktury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fibrilární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k </a:t>
            </a:r>
            <a:r>
              <a:rPr lang="cs-CZ" sz="1800" spc="-50" dirty="0" smtClean="0">
                <a:latin typeface="Times New Roman"/>
                <a:cs typeface="Times New Roman"/>
              </a:rPr>
              <a:t/>
            </a:r>
            <a:br>
              <a:rPr lang="cs-CZ" sz="1800" spc="-50" dirty="0" smtClean="0">
                <a:latin typeface="Times New Roman"/>
                <a:cs typeface="Times New Roman"/>
              </a:rPr>
            </a:br>
            <a:r>
              <a:rPr lang="cs-CZ" sz="1800" spc="-50" dirty="0" smtClean="0">
                <a:latin typeface="Times New Roman"/>
                <a:cs typeface="Times New Roman"/>
              </a:rPr>
              <a:t>    </a:t>
            </a:r>
            <a:r>
              <a:rPr sz="1800" dirty="0" err="1" smtClean="0">
                <a:latin typeface="Times New Roman"/>
                <a:cs typeface="Times New Roman"/>
              </a:rPr>
              <a:t>orientaci</a:t>
            </a:r>
            <a:r>
              <a:rPr sz="1800" spc="-5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amorfních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oblastech.</a:t>
            </a:r>
            <a:endParaRPr sz="1800" dirty="0">
              <a:latin typeface="Times New Roman"/>
              <a:cs typeface="Times New Roman"/>
            </a:endParaRPr>
          </a:p>
          <a:p>
            <a:pPr marR="40640" algn="just">
              <a:lnSpc>
                <a:spcPct val="130000"/>
              </a:lnSpc>
            </a:pP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vždy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plastické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deformaci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původní </a:t>
            </a:r>
            <a:r>
              <a:rPr sz="1800" dirty="0">
                <a:latin typeface="Times New Roman"/>
                <a:cs typeface="Times New Roman"/>
              </a:rPr>
              <a:t>struktury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(neorientované),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vzniku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tzv.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vlákenné </a:t>
            </a:r>
            <a:r>
              <a:rPr sz="1800" dirty="0">
                <a:latin typeface="Times New Roman"/>
                <a:cs typeface="Times New Roman"/>
              </a:rPr>
              <a:t>struktury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plastické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deformaci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vlákenné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struktury.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4" y="173990"/>
            <a:ext cx="3433525" cy="22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35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9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23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52977" y="499528"/>
            <a:ext cx="525779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dloužení</a:t>
            </a:r>
          </a:p>
        </p:txBody>
      </p:sp>
      <p:pic>
        <p:nvPicPr>
          <p:cNvPr id="5" name="object 3"/>
          <p:cNvPicPr/>
          <p:nvPr/>
        </p:nvPicPr>
        <p:blipFill rotWithShape="1">
          <a:blip r:embed="rId2" cstate="print"/>
          <a:srcRect b="32671"/>
          <a:stretch/>
        </p:blipFill>
        <p:spPr>
          <a:xfrm>
            <a:off x="5242542" y="952316"/>
            <a:ext cx="2728511" cy="737317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7861" y="952316"/>
            <a:ext cx="1714500" cy="828294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2871" y="952316"/>
            <a:ext cx="1733550" cy="800100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285663" y="1882039"/>
            <a:ext cx="859028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49860" algn="just">
              <a:lnSpc>
                <a:spcPct val="100000"/>
              </a:lnSpc>
              <a:spcBef>
                <a:spcPts val="100"/>
              </a:spcBef>
              <a:tabLst>
                <a:tab pos="3384550" algn="l"/>
              </a:tabLst>
            </a:pPr>
            <a:r>
              <a:rPr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Dloužení</a:t>
            </a:r>
            <a:r>
              <a:rPr sz="1800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za</a:t>
            </a:r>
            <a:r>
              <a:rPr sz="1800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tepla</a:t>
            </a:r>
            <a:r>
              <a:rPr sz="1800" spc="-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(homogenní)</a:t>
            </a:r>
            <a:r>
              <a:rPr sz="1800" spc="-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projevuje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jisté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přechodové </a:t>
            </a:r>
            <a:r>
              <a:rPr sz="1800" dirty="0">
                <a:latin typeface="Times New Roman"/>
                <a:cs typeface="Times New Roman"/>
              </a:rPr>
              <a:t>teplotě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D</a:t>
            </a:r>
            <a:r>
              <a:rPr sz="1800" i="1" spc="277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D</a:t>
            </a:r>
            <a:r>
              <a:rPr sz="1800" i="1" spc="284" baseline="-20833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&gt;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=80</a:t>
            </a:r>
            <a:r>
              <a:rPr sz="1800" baseline="2430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C.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růstem</a:t>
            </a:r>
            <a:r>
              <a:rPr sz="1800" spc="-10" dirty="0">
                <a:latin typeface="Times New Roman"/>
                <a:cs typeface="Times New Roman"/>
              </a:rPr>
              <a:t> rychlosti </a:t>
            </a: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roste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Velké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však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vyžadují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velké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tahové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napětí </a:t>
            </a:r>
            <a:r>
              <a:rPr sz="1800" dirty="0">
                <a:latin typeface="Times New Roman"/>
                <a:cs typeface="Times New Roman"/>
              </a:rPr>
              <a:t>pro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zajištění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orientace.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 err="1" smtClean="0">
                <a:latin typeface="Times New Roman"/>
                <a:cs typeface="Times New Roman"/>
              </a:rPr>
              <a:t>Při</a:t>
            </a:r>
            <a:r>
              <a:rPr lang="cs-CZ" sz="1800" spc="-25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zvýšení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tahového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roste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teplota</a:t>
            </a:r>
            <a:r>
              <a:rPr sz="1800" spc="-20" dirty="0">
                <a:latin typeface="Times New Roman"/>
                <a:cs typeface="Times New Roman"/>
              </a:rPr>
              <a:t> tání </a:t>
            </a:r>
            <a:r>
              <a:rPr sz="1800" dirty="0">
                <a:latin typeface="Times New Roman"/>
                <a:cs typeface="Times New Roman"/>
              </a:rPr>
              <a:t>(PP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lze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180</a:t>
            </a:r>
            <a:r>
              <a:rPr sz="1800" baseline="2430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když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taje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173</a:t>
            </a:r>
            <a:r>
              <a:rPr sz="1800" baseline="2430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C).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Čím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dloužení </a:t>
            </a:r>
            <a:r>
              <a:rPr sz="1800" dirty="0">
                <a:latin typeface="Times New Roman"/>
                <a:cs typeface="Times New Roman"/>
              </a:rPr>
              <a:t>rychlejší,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tím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třeba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větší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tahové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Doba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kolem</a:t>
            </a:r>
            <a:r>
              <a:rPr lang="cs-CZ" sz="1800" spc="-1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1-20 </a:t>
            </a:r>
            <a:r>
              <a:rPr sz="1800" spc="-25" dirty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.</a:t>
            </a:r>
            <a:endParaRPr lang="cs-CZ" sz="1800" spc="-25" dirty="0" smtClean="0">
              <a:latin typeface="Times New Roman"/>
              <a:cs typeface="Times New Roman"/>
            </a:endParaRPr>
          </a:p>
          <a:p>
            <a:pPr marL="38100" marR="149860" algn="just">
              <a:lnSpc>
                <a:spcPct val="100000"/>
              </a:lnSpc>
              <a:spcBef>
                <a:spcPts val="100"/>
              </a:spcBef>
              <a:tabLst>
                <a:tab pos="3384550" algn="l"/>
              </a:tabLst>
            </a:pPr>
            <a:endParaRPr sz="800" dirty="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9800"/>
              </a:lnSpc>
            </a:pP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dloužení</a:t>
            </a:r>
            <a:r>
              <a:rPr sz="1800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za</a:t>
            </a:r>
            <a:r>
              <a:rPr sz="1800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studena</a:t>
            </a:r>
            <a:r>
              <a:rPr sz="1800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(heterogenní</a:t>
            </a:r>
            <a:r>
              <a:rPr sz="1800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–</a:t>
            </a:r>
            <a:r>
              <a:rPr sz="1800" spc="-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adiabatické)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velkým </a:t>
            </a:r>
            <a:r>
              <a:rPr sz="1800" dirty="0">
                <a:latin typeface="Times New Roman"/>
                <a:cs typeface="Times New Roman"/>
              </a:rPr>
              <a:t>plastickým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deformacím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stálém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vzniku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krčku.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krčku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disipaci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mechanické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energie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tepelnou,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lokálnímu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snížení </a:t>
            </a:r>
            <a:r>
              <a:rPr sz="1800" dirty="0">
                <a:latin typeface="Times New Roman"/>
                <a:cs typeface="Times New Roman"/>
              </a:rPr>
              <a:t>viskozity,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parciálnímu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tání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krystalitů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růstu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orientace.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typ </a:t>
            </a: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projevuje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kolem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baseline="-20833" dirty="0">
                <a:latin typeface="Times New Roman"/>
                <a:cs typeface="Times New Roman"/>
              </a:rPr>
              <a:t>g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Doba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dloužení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kolem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0,005s.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5562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Zástupný symbol pro číslo snímku 339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24</a:t>
            </a:r>
            <a:endParaRPr lang="cs-CZ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11205" y="361902"/>
            <a:ext cx="8364738" cy="33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12700" rIns="0" bIns="0" rtlCol="0">
            <a:sp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2700" marR="5080" hangingPunct="1">
              <a:spcBef>
                <a:spcPts val="100"/>
              </a:spcBef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Vliv dloužení na 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vlastnosti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</a:t>
            </a:r>
            <a:r>
              <a:rPr lang="cs-CZ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vláken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0929" t="34667" r="16214" b="17206"/>
          <a:stretch/>
        </p:blipFill>
        <p:spPr>
          <a:xfrm>
            <a:off x="1084217" y="966651"/>
            <a:ext cx="6988458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37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17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25</a:t>
            </a:r>
            <a:endParaRPr lang="cs-CZ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41899" y="566161"/>
            <a:ext cx="830669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Vliv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dloužení na vlastnosti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PES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vláken 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879696" y="996290"/>
            <a:ext cx="7025276" cy="3795304"/>
            <a:chOff x="958983" y="1592325"/>
            <a:chExt cx="8159750" cy="4965700"/>
          </a:xfrm>
        </p:grpSpPr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983" y="1904746"/>
              <a:ext cx="7272528" cy="4652771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4653" y="1592325"/>
              <a:ext cx="4703946" cy="2913126"/>
            </a:xfrm>
            <a:prstGeom prst="rect">
              <a:avLst/>
            </a:prstGeom>
          </p:spPr>
        </p:pic>
      </p:grpSp>
      <p:sp>
        <p:nvSpPr>
          <p:cNvPr id="8" name="object 6"/>
          <p:cNvSpPr txBox="1"/>
          <p:nvPr/>
        </p:nvSpPr>
        <p:spPr>
          <a:xfrm>
            <a:off x="6079224" y="1539748"/>
            <a:ext cx="12496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Polyester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774479" y="3420653"/>
            <a:ext cx="12357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Polyamid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9381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26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96900" y="692026"/>
            <a:ext cx="7864793" cy="456792"/>
          </a:xfrm>
          <a:prstGeom prst="rect">
            <a:avLst/>
          </a:prstGeom>
        </p:spPr>
        <p:txBody>
          <a:bodyPr vert="horz" wrap="square" lIns="0" tIns="132334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Rychlostní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zvlákňování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20700" y="1390527"/>
            <a:ext cx="354838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rychlostním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vzniku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orientované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struktury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což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postačuje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 stabilizaci. 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Vzniká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předorientovaná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vlákna </a:t>
            </a:r>
            <a:r>
              <a:rPr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(POY)</a:t>
            </a:r>
            <a:r>
              <a:rPr sz="1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zcela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orientovaná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(FOY)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stálá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tvarovat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textilních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provozech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dodloužením.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6"/>
          <p:cNvGrpSpPr/>
          <p:nvPr/>
        </p:nvGrpSpPr>
        <p:grpSpPr>
          <a:xfrm>
            <a:off x="4756053" y="209005"/>
            <a:ext cx="3316115" cy="4709992"/>
            <a:chOff x="4848480" y="-47198"/>
            <a:chExt cx="3836670" cy="6327455"/>
          </a:xfrm>
        </p:grpSpPr>
        <p:pic>
          <p:nvPicPr>
            <p:cNvPr id="8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8480" y="2839814"/>
              <a:ext cx="3836670" cy="3440443"/>
            </a:xfrm>
            <a:prstGeom prst="rect">
              <a:avLst/>
            </a:prstGeom>
          </p:spPr>
        </p:pic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7359" y="-47198"/>
              <a:ext cx="2768466" cy="2810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783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27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605446" y="681465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Fixace</a:t>
            </a:r>
          </a:p>
        </p:txBody>
      </p:sp>
      <p:pic>
        <p:nvPicPr>
          <p:cNvPr id="5" name="object 4"/>
          <p:cNvPicPr/>
          <p:nvPr/>
        </p:nvPicPr>
        <p:blipFill rotWithShape="1">
          <a:blip r:embed="rId2" cstate="print"/>
          <a:srcRect b="7784"/>
          <a:stretch/>
        </p:blipFill>
        <p:spPr>
          <a:xfrm>
            <a:off x="4646456" y="453589"/>
            <a:ext cx="4380096" cy="3059487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426246" y="1275275"/>
            <a:ext cx="3941714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Následná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dloužení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tepelná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stabilizace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(fixace).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endParaRPr lang="cs-CZ" sz="1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Účelem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34645" lvl="1" indent="-342900" algn="just">
              <a:lnSpc>
                <a:spcPct val="100000"/>
              </a:lnSpc>
              <a:buClr>
                <a:srgbClr val="000000"/>
              </a:buClr>
              <a:buFont typeface="+mj-lt"/>
              <a:buAutoNum type="alphaLcParenR"/>
              <a:tabLst>
                <a:tab pos="480695" algn="l"/>
              </a:tabLst>
            </a:pPr>
            <a:r>
              <a:rPr lang="cs-CZ" sz="180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ustálení</a:t>
            </a:r>
            <a:r>
              <a:rPr sz="1800" spc="-3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rozměrů</a:t>
            </a:r>
            <a:r>
              <a:rPr sz="1800" spc="-2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vláken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(omezení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sráživosti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vlivem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retrakce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řetězců)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00000"/>
              </a:lnSpc>
              <a:buClr>
                <a:srgbClr val="000000"/>
              </a:buClr>
              <a:buFont typeface="+mj-lt"/>
              <a:buAutoNum type="alphaLcParenR"/>
              <a:tabLst>
                <a:tab pos="488315" algn="l"/>
              </a:tabLst>
            </a:pPr>
            <a:r>
              <a:rPr sz="18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relaxace</a:t>
            </a:r>
            <a:r>
              <a:rPr sz="1800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napětí</a:t>
            </a:r>
            <a:r>
              <a:rPr sz="1800" spc="-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vlákně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5760" lvl="1" indent="-342900" algn="just">
              <a:lnSpc>
                <a:spcPct val="100000"/>
              </a:lnSpc>
              <a:buClr>
                <a:srgbClr val="000000"/>
              </a:buClr>
              <a:buFont typeface="+mj-lt"/>
              <a:buAutoNum type="alphaLcParenR"/>
              <a:tabLst>
                <a:tab pos="461645" algn="l"/>
              </a:tabLst>
            </a:pPr>
            <a:r>
              <a:rPr lang="cs-CZ" sz="180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stabilizace</a:t>
            </a:r>
            <a:r>
              <a:rPr sz="1800" spc="-4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struktury</a:t>
            </a:r>
            <a:r>
              <a:rPr sz="1800" spc="-3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(tání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malých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krystalů a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perfektnějších,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větších)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790137" y="3558344"/>
            <a:ext cx="15913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Izometrická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165949" y="3545372"/>
            <a:ext cx="1399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Izotonická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6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28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626904" y="714416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fixace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626904" y="1127493"/>
            <a:ext cx="8125459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Existují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tři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základní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způsoby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fixace</a:t>
            </a:r>
            <a:r>
              <a:rPr sz="1800" spc="-10" dirty="0" smtClean="0">
                <a:latin typeface="Times New Roman"/>
                <a:cs typeface="Times New Roman"/>
              </a:rPr>
              <a:t>:</a:t>
            </a:r>
            <a:endParaRPr lang="cs-CZ" sz="1800" spc="-10" dirty="0" smtClean="0">
              <a:latin typeface="Times New Roman"/>
              <a:cs typeface="Times New Roman"/>
            </a:endParaRPr>
          </a:p>
          <a:p>
            <a:pPr algn="just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endParaRPr lang="cs-CZ" sz="1800" spc="-10" dirty="0" smtClean="0">
              <a:latin typeface="Times New Roman"/>
              <a:cs typeface="Times New Roman"/>
            </a:endParaRPr>
          </a:p>
          <a:p>
            <a:pPr algn="just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endParaRPr lang="cs-CZ" sz="100" spc="-10" dirty="0" smtClean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R="101600" indent="-342900" algn="just">
              <a:buClr>
                <a:srgbClr val="000000"/>
              </a:buClr>
              <a:buFont typeface="Times New Roman"/>
              <a:buAutoNum type="romanUcParenR"/>
              <a:tabLst>
                <a:tab pos="354965" algn="l"/>
                <a:tab pos="355600" algn="l"/>
              </a:tabLst>
            </a:pPr>
            <a:r>
              <a:rPr sz="1800" b="1" i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izotonická</a:t>
            </a:r>
            <a:r>
              <a:rPr sz="1800" b="1" i="1" spc="-35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fixace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kdy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srážení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retrakci </a:t>
            </a:r>
            <a:r>
              <a:rPr sz="1800" dirty="0">
                <a:latin typeface="Times New Roman"/>
                <a:cs typeface="Times New Roman"/>
              </a:rPr>
              <a:t>řetězců,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relaxaci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rekrystalizaci,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která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stav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fixuje. </a:t>
            </a:r>
            <a:r>
              <a:rPr sz="1800" dirty="0">
                <a:latin typeface="Times New Roman"/>
                <a:cs typeface="Times New Roman"/>
              </a:rPr>
              <a:t>Klesá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pevnost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roste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tažnost.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Prakticky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se</a:t>
            </a:r>
            <a:r>
              <a:rPr sz="1800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realizuje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ve</a:t>
            </a:r>
            <a:r>
              <a:rPr sz="1800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24C14"/>
                </a:solidFill>
                <a:latin typeface="Times New Roman"/>
                <a:cs typeface="Times New Roman"/>
              </a:rPr>
              <a:t>volném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stavu,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kdy</a:t>
            </a:r>
            <a:r>
              <a:rPr sz="1800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nejsou</a:t>
            </a:r>
            <a:r>
              <a:rPr sz="1800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omezeny</a:t>
            </a:r>
            <a:r>
              <a:rPr sz="1800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rozměrové</a:t>
            </a:r>
            <a:r>
              <a:rPr sz="1800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>
                <a:solidFill>
                  <a:srgbClr val="924C14"/>
                </a:solidFill>
                <a:latin typeface="Times New Roman"/>
                <a:cs typeface="Times New Roman"/>
              </a:rPr>
              <a:t>změny</a:t>
            </a:r>
            <a:r>
              <a:rPr sz="1800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.</a:t>
            </a:r>
            <a:endParaRPr lang="cs-CZ" sz="1800" spc="-10" dirty="0" smtClean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R="101600" indent="-342900" algn="just">
              <a:buClr>
                <a:srgbClr val="000000"/>
              </a:buClr>
              <a:buFont typeface="Times New Roman"/>
              <a:buAutoNum type="romanUcParenR"/>
              <a:tabLst>
                <a:tab pos="354965" algn="l"/>
                <a:tab pos="355600" algn="l"/>
              </a:tabLst>
            </a:pPr>
            <a:endParaRPr lang="cs-CZ" sz="800" spc="-1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R="5080" indent="-342900" algn="just">
              <a:buClr>
                <a:srgbClr val="000000"/>
              </a:buClr>
              <a:buFont typeface="Times New Roman"/>
              <a:buAutoNum type="romanUcParenR"/>
              <a:tabLst>
                <a:tab pos="356235" algn="l"/>
              </a:tabLst>
            </a:pPr>
            <a:r>
              <a:rPr sz="1800" b="1" i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izometrická</a:t>
            </a:r>
            <a:r>
              <a:rPr sz="1800" b="1" i="1" spc="-4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fixace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kdy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nedochází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rozměrovým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změnám.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relaxaci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spojené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prokluzem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krystalizaci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Nemění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pevnost.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24C14"/>
                </a:solidFill>
                <a:latin typeface="Times New Roman"/>
                <a:cs typeface="Times New Roman"/>
              </a:rPr>
              <a:t>Prakticky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se</a:t>
            </a:r>
            <a:r>
              <a:rPr sz="1800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realizuje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při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konstantní</a:t>
            </a:r>
            <a:r>
              <a:rPr sz="1800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délce,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kdy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se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vlákna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24C14"/>
                </a:solidFill>
                <a:latin typeface="Times New Roman"/>
                <a:cs typeface="Times New Roman"/>
              </a:rPr>
              <a:t>nemohou </a:t>
            </a:r>
            <a:r>
              <a:rPr sz="1800" spc="-10" dirty="0" err="1">
                <a:solidFill>
                  <a:srgbClr val="924C14"/>
                </a:solidFill>
                <a:latin typeface="Times New Roman"/>
                <a:cs typeface="Times New Roman"/>
              </a:rPr>
              <a:t>deformovat</a:t>
            </a:r>
            <a:r>
              <a:rPr sz="1800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.</a:t>
            </a:r>
            <a:endParaRPr lang="cs-CZ" sz="1800" spc="-10" dirty="0" smtClean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R="5080" indent="-342900" algn="just">
              <a:buClr>
                <a:srgbClr val="000000"/>
              </a:buClr>
              <a:buFont typeface="Times New Roman"/>
              <a:buAutoNum type="romanUcParenR"/>
              <a:tabLst>
                <a:tab pos="356235" algn="l"/>
              </a:tabLst>
            </a:pPr>
            <a:endParaRPr sz="800" dirty="0">
              <a:latin typeface="Times New Roman"/>
              <a:cs typeface="Times New Roman"/>
            </a:endParaRPr>
          </a:p>
          <a:p>
            <a:pPr marR="163195" indent="-342900" algn="just">
              <a:buClr>
                <a:srgbClr val="000000"/>
              </a:buClr>
              <a:buFont typeface="Times New Roman"/>
              <a:buAutoNum type="romanUcParenR"/>
              <a:tabLst>
                <a:tab pos="494665" algn="l"/>
                <a:tab pos="3964940" algn="l"/>
              </a:tabLst>
            </a:pPr>
            <a:r>
              <a:rPr lang="cs-CZ" sz="1800" b="1" i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dodloužení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kdy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provádí</a:t>
            </a:r>
            <a:r>
              <a:rPr lang="cs-CZ" sz="1800" spc="-10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dodatečná</a:t>
            </a:r>
            <a:r>
              <a:rPr sz="1800" spc="-4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tahová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deformace. </a:t>
            </a:r>
            <a:r>
              <a:rPr sz="1800" dirty="0">
                <a:latin typeface="Times New Roman"/>
                <a:cs typeface="Times New Roman"/>
              </a:rPr>
              <a:t>Vlivem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však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relaxuje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dochází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rekrystalizaci.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289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29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68300" y="742950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Podmínky</a:t>
            </a:r>
            <a:r>
              <a:rPr b="1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fixace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581184" y="1364837"/>
            <a:ext cx="7864793" cy="275857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>
            <a:lvl1pPr marL="342900" marR="0" indent="-257175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538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0967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4396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7825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89534" marR="669290" indent="0" hangingPunct="1">
              <a:lnSpc>
                <a:spcPct val="80000"/>
              </a:lnSpc>
              <a:spcBef>
                <a:spcPts val="775"/>
              </a:spcBef>
              <a:buFont typeface="Arial"/>
              <a:buNone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podmínkou dobré fixace je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plastifikace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vláken,</a:t>
            </a:r>
            <a:r>
              <a:rPr lang="cs-CZ"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dociluje:</a:t>
            </a:r>
          </a:p>
          <a:p>
            <a:pPr marL="635000" indent="-434340" hangingPunct="1">
              <a:lnSpc>
                <a:spcPct val="100000"/>
              </a:lnSpc>
              <a:buFont typeface="Arial"/>
              <a:buAutoNum type="alphaLcParenR"/>
              <a:tabLst>
                <a:tab pos="635635" algn="l"/>
                <a:tab pos="3720465" algn="l"/>
              </a:tabLst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horkým</a:t>
            </a:r>
            <a:r>
              <a:rPr lang="cs-CZ"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vzduchem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(170–210 °C</a:t>
            </a:r>
            <a:r>
              <a:rPr lang="cs-CZ"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5795" indent="-445134" hangingPunct="1">
              <a:lnSpc>
                <a:spcPct val="100000"/>
              </a:lnSpc>
              <a:buFont typeface="Arial"/>
              <a:buAutoNum type="alphaLcParenR"/>
              <a:tabLst>
                <a:tab pos="646430" algn="l"/>
              </a:tabLst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vodní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párou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(115–130 °C</a:t>
            </a:r>
            <a:r>
              <a:rPr lang="cs-CZ"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775" indent="-412115" hangingPunct="1"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  <a:tabLst>
                <a:tab pos="613410" algn="l"/>
              </a:tabLst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plastifikačními</a:t>
            </a:r>
            <a:r>
              <a:rPr lang="cs-CZ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činidly</a:t>
            </a:r>
            <a:r>
              <a:rPr lang="cs-CZ"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bobtnadla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970" hangingPunct="1">
              <a:lnSpc>
                <a:spcPct val="100000"/>
              </a:lnSpc>
              <a:spcBef>
                <a:spcPts val="25"/>
              </a:spcBef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8580" indent="0" hangingPunct="1">
              <a:lnSpc>
                <a:spcPct val="120000"/>
              </a:lnSpc>
              <a:buNone/>
              <a:tabLst>
                <a:tab pos="6749415" algn="l"/>
              </a:tabLst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vlákna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fixována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teplotě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i="1" spc="-37" baseline="-19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neovlivní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zpracování</a:t>
            </a:r>
            <a:r>
              <a:rPr lang="cs-CZ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cs-CZ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teplotách</a:t>
            </a:r>
            <a:r>
              <a:rPr lang="cs-CZ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i="1" baseline="-19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i="1" spc="322" baseline="-19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800" i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cs-CZ"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cs-CZ"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cs-CZ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 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tvar.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1">
              <a:lnSpc>
                <a:spcPct val="120000"/>
              </a:lnSpc>
              <a:buNone/>
              <a:tabLst>
                <a:tab pos="3510915" algn="l"/>
              </a:tabLst>
            </a:pPr>
            <a:endParaRPr lang="cs-CZ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1">
              <a:lnSpc>
                <a:spcPct val="120000"/>
              </a:lnSpc>
              <a:buNone/>
              <a:tabLst>
                <a:tab pos="3510915" algn="l"/>
              </a:tabLst>
            </a:pP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Horní</a:t>
            </a:r>
            <a:r>
              <a:rPr lang="cs-CZ" sz="1800" b="1" spc="-2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</a:t>
            </a:r>
            <a:r>
              <a:rPr lang="cs-CZ" sz="1800" b="1" spc="-1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spc="-2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b="1" i="1" spc="-37" baseline="-19444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cs-CZ" sz="1800" b="1" spc="-3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cs-CZ" sz="1800" b="1" spc="-3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spc="-9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b="1" i="1" spc="-135" baseline="-19444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b="1" i="1" spc="-82" baseline="-19444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800" b="1" i="1" spc="-7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cs-CZ" sz="1800" b="1" spc="-2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cs-CZ" sz="1800" b="1" spc="-2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924C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8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417059" y="585902"/>
            <a:ext cx="7864793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2065" marR="5080" hangingPunct="1">
              <a:spcBef>
                <a:spcPts val="100"/>
              </a:spcBef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cs-CZ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chemických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vláken </a:t>
            </a:r>
            <a:r>
              <a:rPr lang="cs-CZ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4371" y="685799"/>
            <a:ext cx="2697481" cy="3690257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1143363" y="1683475"/>
            <a:ext cx="405765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ke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Dloužení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Fixace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Aviváž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Tvarování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10"/>
              </a:spcBef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Řezání/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trhání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4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30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713859" y="415645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924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Tvarování</a:t>
            </a: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59" y="1037624"/>
            <a:ext cx="1866056" cy="3672368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2719416" y="1081303"/>
            <a:ext cx="9925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Vzduch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719416" y="1831522"/>
            <a:ext cx="2350770" cy="1624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Falešný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zákrut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3025">
              <a:lnSpc>
                <a:spcPct val="157500"/>
              </a:lnSpc>
              <a:spcBef>
                <a:spcPts val="565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Pěchování Pletení/rozplétání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Ozubená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070186" y="1825275"/>
            <a:ext cx="33467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Účelem</a:t>
            </a:r>
            <a:r>
              <a:rPr sz="2000" spc="-1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sz="2000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zvýšení </a:t>
            </a:r>
            <a:r>
              <a:rPr sz="20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objemnosti</a:t>
            </a:r>
            <a:r>
              <a:rPr sz="2000" spc="-4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vláken vytvořením </a:t>
            </a:r>
            <a:r>
              <a:rPr sz="200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plošných</a:t>
            </a:r>
            <a:r>
              <a:rPr sz="2000" spc="-1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sz="2000" spc="-10" dirty="0" err="1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prostorových</a:t>
            </a:r>
            <a:r>
              <a:rPr sz="2000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obloučků</a:t>
            </a:r>
            <a:r>
              <a:rPr lang="cs-CZ" sz="2000" spc="-1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rgbClr val="924C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2756563" y="3615173"/>
            <a:ext cx="22764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Ohyb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2719416" y="4302472"/>
            <a:ext cx="21120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Různá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sráživost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60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31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40373" y="769607"/>
            <a:ext cx="466825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Preparace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vláken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40373" y="1575924"/>
            <a:ext cx="4908109" cy="2497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30000"/>
              </a:lnSpc>
              <a:buClr>
                <a:srgbClr val="3333CC"/>
              </a:buClr>
              <a:buSzPct val="60714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 se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aviváže</a:t>
            </a:r>
            <a:r>
              <a:rPr lang="cs-CZ"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vodn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emulze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minerálních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olejů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emulgátorů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povrchově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aktivních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tenzidů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nanáší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vlákno po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dloužení.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3333CC"/>
              </a:buClr>
              <a:buSzPct val="60714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tření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elektrostatický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náboj.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30000"/>
              </a:lnSpc>
              <a:buClr>
                <a:srgbClr val="3333CC"/>
              </a:buClr>
              <a:buSzPct val="60714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Používají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kombinace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prostředků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úpravu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hladkosti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povrchu,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úpravu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soudržnosti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vláken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antistatickou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úpravu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238172" y="243192"/>
            <a:ext cx="1273810" cy="10528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869"/>
              </a:spcBef>
              <a:tabLst>
                <a:tab pos="836930" algn="l"/>
              </a:tabLst>
            </a:pPr>
            <a:r>
              <a:rPr sz="1600" spc="-25" dirty="0">
                <a:latin typeface="Times New Roman"/>
                <a:cs typeface="Times New Roman"/>
              </a:rPr>
              <a:t>CH</a:t>
            </a:r>
            <a:r>
              <a:rPr sz="1800" spc="-37" baseline="-13888" dirty="0">
                <a:latin typeface="Times New Roman"/>
                <a:cs typeface="Times New Roman"/>
              </a:rPr>
              <a:t>3</a:t>
            </a:r>
            <a:r>
              <a:rPr sz="1800" baseline="-13888" dirty="0">
                <a:latin typeface="Times New Roman"/>
                <a:cs typeface="Times New Roman"/>
              </a:rPr>
              <a:t>	</a:t>
            </a:r>
            <a:r>
              <a:rPr sz="1600" spc="-25" dirty="0">
                <a:latin typeface="Times New Roman"/>
                <a:cs typeface="Times New Roman"/>
              </a:rPr>
              <a:t>CH</a:t>
            </a:r>
            <a:r>
              <a:rPr sz="1800" spc="-37" baseline="-13888" dirty="0">
                <a:latin typeface="Times New Roman"/>
                <a:cs typeface="Times New Roman"/>
              </a:rPr>
              <a:t>3</a:t>
            </a:r>
            <a:endParaRPr sz="1800" baseline="-13888" dirty="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775"/>
              </a:spcBef>
              <a:tabLst>
                <a:tab pos="488315" algn="l"/>
                <a:tab pos="849630" algn="l"/>
              </a:tabLst>
            </a:pPr>
            <a:r>
              <a:rPr sz="1600" spc="-25" dirty="0">
                <a:latin typeface="Times New Roman"/>
                <a:cs typeface="Times New Roman"/>
              </a:rPr>
              <a:t>Si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5" dirty="0">
                <a:latin typeface="Times New Roman"/>
                <a:cs typeface="Times New Roman"/>
              </a:rPr>
              <a:t>Si</a:t>
            </a:r>
            <a:endParaRPr sz="16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80"/>
              </a:spcBef>
              <a:tabLst>
                <a:tab pos="836930" algn="l"/>
              </a:tabLst>
            </a:pPr>
            <a:r>
              <a:rPr sz="1600" spc="-25" dirty="0">
                <a:latin typeface="Times New Roman"/>
                <a:cs typeface="Times New Roman"/>
              </a:rPr>
              <a:t>CH</a:t>
            </a:r>
            <a:r>
              <a:rPr sz="1800" spc="-37" baseline="-13888" dirty="0">
                <a:latin typeface="Times New Roman"/>
                <a:cs typeface="Times New Roman"/>
              </a:rPr>
              <a:t>3</a:t>
            </a:r>
            <a:r>
              <a:rPr sz="1800" baseline="-13888" dirty="0">
                <a:latin typeface="Times New Roman"/>
                <a:cs typeface="Times New Roman"/>
              </a:rPr>
              <a:t>	</a:t>
            </a:r>
            <a:r>
              <a:rPr sz="1600" spc="-25" dirty="0">
                <a:latin typeface="Times New Roman"/>
                <a:cs typeface="Times New Roman"/>
              </a:rPr>
              <a:t>CH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345612" y="1113537"/>
            <a:ext cx="10287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25402" y="83894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117" y="0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4887402" y="838946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117" y="0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4384482" y="586724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150114"/>
                </a:moveTo>
                <a:lnTo>
                  <a:pt x="0" y="0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4384482" y="928862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114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5146482" y="586724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150114"/>
                </a:moveTo>
                <a:lnTo>
                  <a:pt x="0" y="0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5146482" y="928862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114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4500306" y="339074"/>
            <a:ext cx="338455" cy="1077595"/>
          </a:xfrm>
          <a:custGeom>
            <a:avLst/>
            <a:gdLst/>
            <a:ahLst/>
            <a:cxnLst/>
            <a:rect l="l" t="t" r="r" b="b"/>
            <a:pathLst>
              <a:path w="338454" h="1077595">
                <a:moveTo>
                  <a:pt x="0" y="499872"/>
                </a:moveTo>
                <a:lnTo>
                  <a:pt x="207263" y="499872"/>
                </a:lnTo>
              </a:path>
              <a:path w="338454" h="1077595">
                <a:moveTo>
                  <a:pt x="338328" y="0"/>
                </a:moveTo>
                <a:lnTo>
                  <a:pt x="209550" y="0"/>
                </a:lnTo>
              </a:path>
              <a:path w="338454" h="1077595">
                <a:moveTo>
                  <a:pt x="209550" y="0"/>
                </a:moveTo>
                <a:lnTo>
                  <a:pt x="209550" y="1077468"/>
                </a:lnTo>
              </a:path>
              <a:path w="338454" h="1077595">
                <a:moveTo>
                  <a:pt x="209550" y="1077468"/>
                </a:moveTo>
                <a:lnTo>
                  <a:pt x="338328" y="1077468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5262306" y="339074"/>
            <a:ext cx="304800" cy="1077595"/>
          </a:xfrm>
          <a:custGeom>
            <a:avLst/>
            <a:gdLst/>
            <a:ahLst/>
            <a:cxnLst/>
            <a:rect l="l" t="t" r="r" b="b"/>
            <a:pathLst>
              <a:path w="304800" h="1077595">
                <a:moveTo>
                  <a:pt x="0" y="499872"/>
                </a:moveTo>
                <a:lnTo>
                  <a:pt x="304800" y="499872"/>
                </a:lnTo>
              </a:path>
              <a:path w="304800" h="1077595">
                <a:moveTo>
                  <a:pt x="76962" y="0"/>
                </a:moveTo>
                <a:lnTo>
                  <a:pt x="205739" y="0"/>
                </a:lnTo>
              </a:path>
              <a:path w="304800" h="1077595">
                <a:moveTo>
                  <a:pt x="205739" y="0"/>
                </a:moveTo>
                <a:lnTo>
                  <a:pt x="205739" y="1077468"/>
                </a:lnTo>
              </a:path>
              <a:path w="304800" h="1077595">
                <a:moveTo>
                  <a:pt x="205739" y="1077468"/>
                </a:moveTo>
                <a:lnTo>
                  <a:pt x="76962" y="1077468"/>
                </a:lnTo>
              </a:path>
            </a:pathLst>
          </a:custGeom>
          <a:ln w="6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/>
          <p:nvPr/>
        </p:nvSpPr>
        <p:spPr>
          <a:xfrm>
            <a:off x="5519348" y="1266449"/>
            <a:ext cx="128270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5"/>
          <p:cNvGrpSpPr/>
          <p:nvPr/>
        </p:nvGrpSpPr>
        <p:grpSpPr>
          <a:xfrm>
            <a:off x="4314326" y="3828926"/>
            <a:ext cx="1411605" cy="807720"/>
            <a:chOff x="4487805" y="5752084"/>
            <a:chExt cx="1411605" cy="807720"/>
          </a:xfrm>
        </p:grpSpPr>
        <p:sp>
          <p:nvSpPr>
            <p:cNvPr id="18" name="object 16"/>
            <p:cNvSpPr/>
            <p:nvPr/>
          </p:nvSpPr>
          <p:spPr>
            <a:xfrm>
              <a:off x="4815465" y="575856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62484" y="0"/>
                  </a:lnTo>
                </a:path>
                <a:path w="139064">
                  <a:moveTo>
                    <a:pt x="75437" y="0"/>
                  </a:moveTo>
                  <a:lnTo>
                    <a:pt x="138684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4840605" y="5765050"/>
              <a:ext cx="87630" cy="50800"/>
            </a:xfrm>
            <a:custGeom>
              <a:avLst/>
              <a:gdLst/>
              <a:ahLst/>
              <a:cxnLst/>
              <a:rect l="l" t="t" r="r" b="b"/>
              <a:pathLst>
                <a:path w="87629" h="50800">
                  <a:moveTo>
                    <a:pt x="12192" y="37338"/>
                  </a:moveTo>
                  <a:lnTo>
                    <a:pt x="0" y="37338"/>
                  </a:lnTo>
                  <a:lnTo>
                    <a:pt x="0" y="50279"/>
                  </a:lnTo>
                  <a:lnTo>
                    <a:pt x="12192" y="50279"/>
                  </a:lnTo>
                  <a:lnTo>
                    <a:pt x="12192" y="37338"/>
                  </a:lnTo>
                  <a:close/>
                </a:path>
                <a:path w="87629" h="50800">
                  <a:moveTo>
                    <a:pt x="12192" y="12192"/>
                  </a:moveTo>
                  <a:lnTo>
                    <a:pt x="0" y="12192"/>
                  </a:lnTo>
                  <a:lnTo>
                    <a:pt x="0" y="25146"/>
                  </a:lnTo>
                  <a:lnTo>
                    <a:pt x="0" y="37325"/>
                  </a:lnTo>
                  <a:lnTo>
                    <a:pt x="12192" y="37325"/>
                  </a:lnTo>
                  <a:lnTo>
                    <a:pt x="12192" y="25146"/>
                  </a:lnTo>
                  <a:lnTo>
                    <a:pt x="12192" y="12192"/>
                  </a:lnTo>
                  <a:close/>
                </a:path>
                <a:path w="87629" h="50800">
                  <a:moveTo>
                    <a:pt x="12192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12192" y="12179"/>
                  </a:lnTo>
                  <a:lnTo>
                    <a:pt x="12192" y="0"/>
                  </a:lnTo>
                  <a:close/>
                </a:path>
                <a:path w="87629" h="50800">
                  <a:moveTo>
                    <a:pt x="87630" y="37338"/>
                  </a:moveTo>
                  <a:lnTo>
                    <a:pt x="75438" y="37338"/>
                  </a:lnTo>
                  <a:lnTo>
                    <a:pt x="75438" y="50279"/>
                  </a:lnTo>
                  <a:lnTo>
                    <a:pt x="87630" y="50279"/>
                  </a:lnTo>
                  <a:lnTo>
                    <a:pt x="87630" y="37338"/>
                  </a:lnTo>
                  <a:close/>
                </a:path>
                <a:path w="87629" h="50800">
                  <a:moveTo>
                    <a:pt x="87630" y="12192"/>
                  </a:moveTo>
                  <a:lnTo>
                    <a:pt x="75438" y="12192"/>
                  </a:lnTo>
                  <a:lnTo>
                    <a:pt x="75438" y="25146"/>
                  </a:lnTo>
                  <a:lnTo>
                    <a:pt x="75438" y="37325"/>
                  </a:lnTo>
                  <a:lnTo>
                    <a:pt x="87630" y="37325"/>
                  </a:lnTo>
                  <a:lnTo>
                    <a:pt x="87630" y="25146"/>
                  </a:lnTo>
                  <a:lnTo>
                    <a:pt x="87630" y="12192"/>
                  </a:lnTo>
                  <a:close/>
                </a:path>
                <a:path w="87629" h="50800">
                  <a:moveTo>
                    <a:pt x="87630" y="0"/>
                  </a:moveTo>
                  <a:lnTo>
                    <a:pt x="75438" y="0"/>
                  </a:lnTo>
                  <a:lnTo>
                    <a:pt x="75438" y="12179"/>
                  </a:lnTo>
                  <a:lnTo>
                    <a:pt x="87630" y="12179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4840611" y="5821426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>
                  <a:moveTo>
                    <a:pt x="0" y="0"/>
                  </a:moveTo>
                  <a:lnTo>
                    <a:pt x="8763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4840605" y="5827534"/>
              <a:ext cx="87630" cy="51435"/>
            </a:xfrm>
            <a:custGeom>
              <a:avLst/>
              <a:gdLst/>
              <a:ahLst/>
              <a:cxnLst/>
              <a:rect l="l" t="t" r="r" b="b"/>
              <a:pathLst>
                <a:path w="87629" h="51435">
                  <a:moveTo>
                    <a:pt x="12192" y="25908"/>
                  </a:moveTo>
                  <a:lnTo>
                    <a:pt x="0" y="25908"/>
                  </a:lnTo>
                  <a:lnTo>
                    <a:pt x="0" y="38100"/>
                  </a:lnTo>
                  <a:lnTo>
                    <a:pt x="0" y="51041"/>
                  </a:lnTo>
                  <a:lnTo>
                    <a:pt x="12192" y="51041"/>
                  </a:lnTo>
                  <a:lnTo>
                    <a:pt x="12192" y="38100"/>
                  </a:lnTo>
                  <a:lnTo>
                    <a:pt x="12192" y="25908"/>
                  </a:lnTo>
                  <a:close/>
                </a:path>
                <a:path w="87629" h="51435">
                  <a:moveTo>
                    <a:pt x="12192" y="12954"/>
                  </a:moveTo>
                  <a:lnTo>
                    <a:pt x="0" y="12954"/>
                  </a:lnTo>
                  <a:lnTo>
                    <a:pt x="0" y="25895"/>
                  </a:lnTo>
                  <a:lnTo>
                    <a:pt x="12192" y="25895"/>
                  </a:lnTo>
                  <a:lnTo>
                    <a:pt x="12192" y="12954"/>
                  </a:lnTo>
                  <a:close/>
                </a:path>
                <a:path w="87629" h="51435">
                  <a:moveTo>
                    <a:pt x="12192" y="0"/>
                  </a:moveTo>
                  <a:lnTo>
                    <a:pt x="0" y="0"/>
                  </a:lnTo>
                  <a:lnTo>
                    <a:pt x="0" y="12941"/>
                  </a:lnTo>
                  <a:lnTo>
                    <a:pt x="12192" y="12941"/>
                  </a:lnTo>
                  <a:lnTo>
                    <a:pt x="12192" y="0"/>
                  </a:lnTo>
                  <a:close/>
                </a:path>
                <a:path w="87629" h="51435">
                  <a:moveTo>
                    <a:pt x="87630" y="25908"/>
                  </a:moveTo>
                  <a:lnTo>
                    <a:pt x="75438" y="25908"/>
                  </a:lnTo>
                  <a:lnTo>
                    <a:pt x="75438" y="38100"/>
                  </a:lnTo>
                  <a:lnTo>
                    <a:pt x="75438" y="51041"/>
                  </a:lnTo>
                  <a:lnTo>
                    <a:pt x="87630" y="51041"/>
                  </a:lnTo>
                  <a:lnTo>
                    <a:pt x="87630" y="38100"/>
                  </a:lnTo>
                  <a:lnTo>
                    <a:pt x="87630" y="25908"/>
                  </a:lnTo>
                  <a:close/>
                </a:path>
                <a:path w="87629" h="51435">
                  <a:moveTo>
                    <a:pt x="87630" y="12954"/>
                  </a:moveTo>
                  <a:lnTo>
                    <a:pt x="75438" y="12954"/>
                  </a:lnTo>
                  <a:lnTo>
                    <a:pt x="75438" y="25895"/>
                  </a:lnTo>
                  <a:lnTo>
                    <a:pt x="87630" y="25895"/>
                  </a:lnTo>
                  <a:lnTo>
                    <a:pt x="87630" y="12954"/>
                  </a:lnTo>
                  <a:close/>
                </a:path>
                <a:path w="87629" h="51435">
                  <a:moveTo>
                    <a:pt x="87630" y="0"/>
                  </a:moveTo>
                  <a:lnTo>
                    <a:pt x="75438" y="0"/>
                  </a:lnTo>
                  <a:lnTo>
                    <a:pt x="75438" y="12941"/>
                  </a:lnTo>
                  <a:lnTo>
                    <a:pt x="87630" y="12941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4815465" y="5884670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62484" y="0"/>
                  </a:lnTo>
                </a:path>
                <a:path w="139064">
                  <a:moveTo>
                    <a:pt x="75437" y="0"/>
                  </a:moveTo>
                  <a:lnTo>
                    <a:pt x="13868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4890897" y="5928880"/>
              <a:ext cx="12700" cy="151765"/>
            </a:xfrm>
            <a:custGeom>
              <a:avLst/>
              <a:gdLst/>
              <a:ahLst/>
              <a:cxnLst/>
              <a:rect l="l" t="t" r="r" b="b"/>
              <a:pathLst>
                <a:path w="12700" h="151764">
                  <a:moveTo>
                    <a:pt x="12192" y="113538"/>
                  </a:moveTo>
                  <a:lnTo>
                    <a:pt x="0" y="113538"/>
                  </a:lnTo>
                  <a:lnTo>
                    <a:pt x="0" y="125717"/>
                  </a:lnTo>
                  <a:lnTo>
                    <a:pt x="0" y="138671"/>
                  </a:lnTo>
                  <a:lnTo>
                    <a:pt x="0" y="151625"/>
                  </a:lnTo>
                  <a:lnTo>
                    <a:pt x="12192" y="151625"/>
                  </a:lnTo>
                  <a:lnTo>
                    <a:pt x="12192" y="138671"/>
                  </a:lnTo>
                  <a:lnTo>
                    <a:pt x="12192" y="125730"/>
                  </a:lnTo>
                  <a:lnTo>
                    <a:pt x="12192" y="113538"/>
                  </a:lnTo>
                  <a:close/>
                </a:path>
                <a:path w="12700" h="151764">
                  <a:moveTo>
                    <a:pt x="12192" y="75438"/>
                  </a:moveTo>
                  <a:lnTo>
                    <a:pt x="0" y="75438"/>
                  </a:lnTo>
                  <a:lnTo>
                    <a:pt x="0" y="88379"/>
                  </a:lnTo>
                  <a:lnTo>
                    <a:pt x="0" y="100571"/>
                  </a:lnTo>
                  <a:lnTo>
                    <a:pt x="0" y="113525"/>
                  </a:lnTo>
                  <a:lnTo>
                    <a:pt x="12192" y="113525"/>
                  </a:lnTo>
                  <a:lnTo>
                    <a:pt x="12192" y="100571"/>
                  </a:lnTo>
                  <a:lnTo>
                    <a:pt x="12192" y="88392"/>
                  </a:lnTo>
                  <a:lnTo>
                    <a:pt x="12192" y="75438"/>
                  </a:lnTo>
                  <a:close/>
                </a:path>
                <a:path w="12700" h="151764">
                  <a:moveTo>
                    <a:pt x="12192" y="38100"/>
                  </a:moveTo>
                  <a:lnTo>
                    <a:pt x="0" y="38100"/>
                  </a:lnTo>
                  <a:lnTo>
                    <a:pt x="0" y="50279"/>
                  </a:lnTo>
                  <a:lnTo>
                    <a:pt x="0" y="63233"/>
                  </a:lnTo>
                  <a:lnTo>
                    <a:pt x="0" y="75425"/>
                  </a:lnTo>
                  <a:lnTo>
                    <a:pt x="12192" y="75425"/>
                  </a:lnTo>
                  <a:lnTo>
                    <a:pt x="12192" y="63233"/>
                  </a:lnTo>
                  <a:lnTo>
                    <a:pt x="12192" y="50292"/>
                  </a:lnTo>
                  <a:lnTo>
                    <a:pt x="12192" y="38100"/>
                  </a:lnTo>
                  <a:close/>
                </a:path>
                <a:path w="12700" h="151764">
                  <a:moveTo>
                    <a:pt x="12192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25133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133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4865757" y="6099173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4">
                  <a:moveTo>
                    <a:pt x="0" y="0"/>
                  </a:moveTo>
                  <a:lnTo>
                    <a:pt x="50292" y="0"/>
                  </a:lnTo>
                </a:path>
                <a:path w="75564">
                  <a:moveTo>
                    <a:pt x="62484" y="0"/>
                  </a:moveTo>
                  <a:lnTo>
                    <a:pt x="75437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4846707" y="6111746"/>
              <a:ext cx="94615" cy="19050"/>
            </a:xfrm>
            <a:custGeom>
              <a:avLst/>
              <a:gdLst/>
              <a:ahLst/>
              <a:cxnLst/>
              <a:rect l="l" t="t" r="r" b="b"/>
              <a:pathLst>
                <a:path w="94614" h="19050">
                  <a:moveTo>
                    <a:pt x="6096" y="0"/>
                  </a:moveTo>
                  <a:lnTo>
                    <a:pt x="19049" y="0"/>
                  </a:lnTo>
                </a:path>
                <a:path w="94614" h="19050">
                  <a:moveTo>
                    <a:pt x="69342" y="0"/>
                  </a:moveTo>
                  <a:lnTo>
                    <a:pt x="94488" y="0"/>
                  </a:lnTo>
                </a:path>
                <a:path w="94614" h="19050">
                  <a:moveTo>
                    <a:pt x="0" y="19051"/>
                  </a:moveTo>
                  <a:lnTo>
                    <a:pt x="0" y="6097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827651" y="6117856"/>
              <a:ext cx="113664" cy="50800"/>
            </a:xfrm>
            <a:custGeom>
              <a:avLst/>
              <a:gdLst/>
              <a:ahLst/>
              <a:cxnLst/>
              <a:rect l="l" t="t" r="r" b="b"/>
              <a:pathLst>
                <a:path w="113664" h="50800">
                  <a:moveTo>
                    <a:pt x="12954" y="12954"/>
                  </a:moveTo>
                  <a:lnTo>
                    <a:pt x="0" y="12954"/>
                  </a:lnTo>
                  <a:lnTo>
                    <a:pt x="0" y="25146"/>
                  </a:lnTo>
                  <a:lnTo>
                    <a:pt x="0" y="38100"/>
                  </a:lnTo>
                  <a:lnTo>
                    <a:pt x="0" y="50279"/>
                  </a:lnTo>
                  <a:lnTo>
                    <a:pt x="12954" y="50279"/>
                  </a:lnTo>
                  <a:lnTo>
                    <a:pt x="12954" y="38100"/>
                  </a:lnTo>
                  <a:lnTo>
                    <a:pt x="12954" y="25146"/>
                  </a:lnTo>
                  <a:lnTo>
                    <a:pt x="12954" y="12954"/>
                  </a:lnTo>
                  <a:close/>
                </a:path>
                <a:path w="113664" h="50800">
                  <a:moveTo>
                    <a:pt x="113538" y="0"/>
                  </a:moveTo>
                  <a:lnTo>
                    <a:pt x="100584" y="0"/>
                  </a:lnTo>
                  <a:lnTo>
                    <a:pt x="100584" y="12954"/>
                  </a:lnTo>
                  <a:lnTo>
                    <a:pt x="100584" y="25146"/>
                  </a:lnTo>
                  <a:lnTo>
                    <a:pt x="113538" y="25146"/>
                  </a:lnTo>
                  <a:lnTo>
                    <a:pt x="113538" y="12954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4487805" y="6099173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>
                  <a:moveTo>
                    <a:pt x="0" y="0"/>
                  </a:moveTo>
                  <a:lnTo>
                    <a:pt x="62484" y="0"/>
                  </a:lnTo>
                </a:path>
                <a:path w="138429">
                  <a:moveTo>
                    <a:pt x="75437" y="0"/>
                  </a:moveTo>
                  <a:lnTo>
                    <a:pt x="137922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4512945" y="6105652"/>
              <a:ext cx="87630" cy="50800"/>
            </a:xfrm>
            <a:custGeom>
              <a:avLst/>
              <a:gdLst/>
              <a:ahLst/>
              <a:cxnLst/>
              <a:rect l="l" t="t" r="r" b="b"/>
              <a:pathLst>
                <a:path w="87629" h="50800">
                  <a:moveTo>
                    <a:pt x="12192" y="12204"/>
                  </a:moveTo>
                  <a:lnTo>
                    <a:pt x="0" y="12204"/>
                  </a:lnTo>
                  <a:lnTo>
                    <a:pt x="0" y="25158"/>
                  </a:lnTo>
                  <a:lnTo>
                    <a:pt x="0" y="37350"/>
                  </a:lnTo>
                  <a:lnTo>
                    <a:pt x="0" y="50304"/>
                  </a:lnTo>
                  <a:lnTo>
                    <a:pt x="12192" y="50304"/>
                  </a:lnTo>
                  <a:lnTo>
                    <a:pt x="12192" y="37350"/>
                  </a:lnTo>
                  <a:lnTo>
                    <a:pt x="12192" y="25158"/>
                  </a:lnTo>
                  <a:lnTo>
                    <a:pt x="12192" y="12204"/>
                  </a:lnTo>
                  <a:close/>
                </a:path>
                <a:path w="87629" h="50800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  <a:path w="87629" h="50800">
                  <a:moveTo>
                    <a:pt x="87630" y="12204"/>
                  </a:moveTo>
                  <a:lnTo>
                    <a:pt x="75438" y="12204"/>
                  </a:lnTo>
                  <a:lnTo>
                    <a:pt x="75438" y="25158"/>
                  </a:lnTo>
                  <a:lnTo>
                    <a:pt x="75438" y="37350"/>
                  </a:lnTo>
                  <a:lnTo>
                    <a:pt x="75438" y="50304"/>
                  </a:lnTo>
                  <a:lnTo>
                    <a:pt x="87630" y="50304"/>
                  </a:lnTo>
                  <a:lnTo>
                    <a:pt x="87630" y="37350"/>
                  </a:lnTo>
                  <a:lnTo>
                    <a:pt x="87630" y="25158"/>
                  </a:lnTo>
                  <a:lnTo>
                    <a:pt x="87630" y="12204"/>
                  </a:lnTo>
                  <a:close/>
                </a:path>
                <a:path w="87629" h="50800">
                  <a:moveTo>
                    <a:pt x="87630" y="0"/>
                  </a:moveTo>
                  <a:lnTo>
                    <a:pt x="75438" y="0"/>
                  </a:lnTo>
                  <a:lnTo>
                    <a:pt x="75438" y="12192"/>
                  </a:lnTo>
                  <a:lnTo>
                    <a:pt x="87630" y="12192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4512951" y="6162040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>
                  <a:moveTo>
                    <a:pt x="0" y="0"/>
                  </a:moveTo>
                  <a:lnTo>
                    <a:pt x="8763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4512945" y="6168148"/>
              <a:ext cx="87630" cy="13335"/>
            </a:xfrm>
            <a:custGeom>
              <a:avLst/>
              <a:gdLst/>
              <a:ahLst/>
              <a:cxnLst/>
              <a:rect l="l" t="t" r="r" b="b"/>
              <a:pathLst>
                <a:path w="87629" h="13335">
                  <a:moveTo>
                    <a:pt x="12192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12192" y="12954"/>
                  </a:lnTo>
                  <a:lnTo>
                    <a:pt x="12192" y="0"/>
                  </a:lnTo>
                  <a:close/>
                </a:path>
                <a:path w="87629" h="13335">
                  <a:moveTo>
                    <a:pt x="87630" y="0"/>
                  </a:moveTo>
                  <a:lnTo>
                    <a:pt x="75438" y="0"/>
                  </a:lnTo>
                  <a:lnTo>
                    <a:pt x="75438" y="12954"/>
                  </a:lnTo>
                  <a:lnTo>
                    <a:pt x="87630" y="12954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4638681" y="6174613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29">
                  <a:moveTo>
                    <a:pt x="0" y="0"/>
                  </a:moveTo>
                  <a:lnTo>
                    <a:pt x="163829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4827657" y="616813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12953"/>
                  </a:moveTo>
                  <a:lnTo>
                    <a:pt x="12953" y="12953"/>
                  </a:lnTo>
                  <a:lnTo>
                    <a:pt x="12953" y="0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5155317" y="575856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63246" y="0"/>
                  </a:lnTo>
                </a:path>
                <a:path w="139064">
                  <a:moveTo>
                    <a:pt x="75437" y="0"/>
                  </a:moveTo>
                  <a:lnTo>
                    <a:pt x="138684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5180457" y="5765050"/>
              <a:ext cx="88900" cy="50800"/>
            </a:xfrm>
            <a:custGeom>
              <a:avLst/>
              <a:gdLst/>
              <a:ahLst/>
              <a:cxnLst/>
              <a:rect l="l" t="t" r="r" b="b"/>
              <a:pathLst>
                <a:path w="88900" h="50800">
                  <a:moveTo>
                    <a:pt x="12954" y="37338"/>
                  </a:moveTo>
                  <a:lnTo>
                    <a:pt x="0" y="37338"/>
                  </a:lnTo>
                  <a:lnTo>
                    <a:pt x="0" y="50279"/>
                  </a:lnTo>
                  <a:lnTo>
                    <a:pt x="12954" y="50279"/>
                  </a:lnTo>
                  <a:lnTo>
                    <a:pt x="12954" y="37338"/>
                  </a:lnTo>
                  <a:close/>
                </a:path>
                <a:path w="88900" h="50800">
                  <a:moveTo>
                    <a:pt x="12954" y="25146"/>
                  </a:moveTo>
                  <a:lnTo>
                    <a:pt x="0" y="25146"/>
                  </a:lnTo>
                  <a:lnTo>
                    <a:pt x="0" y="37325"/>
                  </a:lnTo>
                  <a:lnTo>
                    <a:pt x="12954" y="37325"/>
                  </a:lnTo>
                  <a:lnTo>
                    <a:pt x="12954" y="25146"/>
                  </a:lnTo>
                  <a:close/>
                </a:path>
                <a:path w="88900" h="50800">
                  <a:moveTo>
                    <a:pt x="12954" y="12192"/>
                  </a:moveTo>
                  <a:lnTo>
                    <a:pt x="0" y="12192"/>
                  </a:lnTo>
                  <a:lnTo>
                    <a:pt x="0" y="25133"/>
                  </a:lnTo>
                  <a:lnTo>
                    <a:pt x="12954" y="25133"/>
                  </a:lnTo>
                  <a:lnTo>
                    <a:pt x="12954" y="12192"/>
                  </a:lnTo>
                  <a:close/>
                </a:path>
                <a:path w="88900" h="50800">
                  <a:moveTo>
                    <a:pt x="12954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12954" y="12179"/>
                  </a:lnTo>
                  <a:lnTo>
                    <a:pt x="12954" y="0"/>
                  </a:lnTo>
                  <a:close/>
                </a:path>
                <a:path w="88900" h="50800">
                  <a:moveTo>
                    <a:pt x="88392" y="37338"/>
                  </a:moveTo>
                  <a:lnTo>
                    <a:pt x="76200" y="37338"/>
                  </a:lnTo>
                  <a:lnTo>
                    <a:pt x="76200" y="50279"/>
                  </a:lnTo>
                  <a:lnTo>
                    <a:pt x="88392" y="50279"/>
                  </a:lnTo>
                  <a:lnTo>
                    <a:pt x="88392" y="37338"/>
                  </a:lnTo>
                  <a:close/>
                </a:path>
                <a:path w="88900" h="50800">
                  <a:moveTo>
                    <a:pt x="88392" y="25146"/>
                  </a:moveTo>
                  <a:lnTo>
                    <a:pt x="76200" y="25146"/>
                  </a:lnTo>
                  <a:lnTo>
                    <a:pt x="76200" y="37325"/>
                  </a:lnTo>
                  <a:lnTo>
                    <a:pt x="88392" y="37325"/>
                  </a:lnTo>
                  <a:lnTo>
                    <a:pt x="88392" y="25146"/>
                  </a:lnTo>
                  <a:close/>
                </a:path>
                <a:path w="88900" h="50800">
                  <a:moveTo>
                    <a:pt x="88392" y="12192"/>
                  </a:moveTo>
                  <a:lnTo>
                    <a:pt x="76200" y="12192"/>
                  </a:lnTo>
                  <a:lnTo>
                    <a:pt x="76200" y="25133"/>
                  </a:lnTo>
                  <a:lnTo>
                    <a:pt x="88392" y="25133"/>
                  </a:lnTo>
                  <a:lnTo>
                    <a:pt x="88392" y="12192"/>
                  </a:lnTo>
                  <a:close/>
                </a:path>
                <a:path w="88900" h="50800">
                  <a:moveTo>
                    <a:pt x="88392" y="0"/>
                  </a:moveTo>
                  <a:lnTo>
                    <a:pt x="76200" y="0"/>
                  </a:lnTo>
                  <a:lnTo>
                    <a:pt x="76200" y="12179"/>
                  </a:lnTo>
                  <a:lnTo>
                    <a:pt x="88392" y="12179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5180463" y="5821426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5180457" y="5827534"/>
              <a:ext cx="88900" cy="51435"/>
            </a:xfrm>
            <a:custGeom>
              <a:avLst/>
              <a:gdLst/>
              <a:ahLst/>
              <a:cxnLst/>
              <a:rect l="l" t="t" r="r" b="b"/>
              <a:pathLst>
                <a:path w="88900" h="51435">
                  <a:moveTo>
                    <a:pt x="12954" y="38100"/>
                  </a:moveTo>
                  <a:lnTo>
                    <a:pt x="0" y="38100"/>
                  </a:lnTo>
                  <a:lnTo>
                    <a:pt x="0" y="51041"/>
                  </a:lnTo>
                  <a:lnTo>
                    <a:pt x="12954" y="51041"/>
                  </a:lnTo>
                  <a:lnTo>
                    <a:pt x="12954" y="38100"/>
                  </a:lnTo>
                  <a:close/>
                </a:path>
                <a:path w="88900" h="51435">
                  <a:moveTo>
                    <a:pt x="12954" y="25908"/>
                  </a:moveTo>
                  <a:lnTo>
                    <a:pt x="0" y="25908"/>
                  </a:lnTo>
                  <a:lnTo>
                    <a:pt x="0" y="38087"/>
                  </a:lnTo>
                  <a:lnTo>
                    <a:pt x="12954" y="38087"/>
                  </a:lnTo>
                  <a:lnTo>
                    <a:pt x="12954" y="25908"/>
                  </a:lnTo>
                  <a:close/>
                </a:path>
                <a:path w="88900" h="51435">
                  <a:moveTo>
                    <a:pt x="12954" y="12954"/>
                  </a:moveTo>
                  <a:lnTo>
                    <a:pt x="0" y="12954"/>
                  </a:lnTo>
                  <a:lnTo>
                    <a:pt x="0" y="25895"/>
                  </a:lnTo>
                  <a:lnTo>
                    <a:pt x="12954" y="25895"/>
                  </a:lnTo>
                  <a:lnTo>
                    <a:pt x="12954" y="12954"/>
                  </a:lnTo>
                  <a:close/>
                </a:path>
                <a:path w="88900" h="51435">
                  <a:moveTo>
                    <a:pt x="12954" y="0"/>
                  </a:moveTo>
                  <a:lnTo>
                    <a:pt x="0" y="0"/>
                  </a:lnTo>
                  <a:lnTo>
                    <a:pt x="0" y="12941"/>
                  </a:lnTo>
                  <a:lnTo>
                    <a:pt x="12954" y="12941"/>
                  </a:lnTo>
                  <a:lnTo>
                    <a:pt x="12954" y="0"/>
                  </a:lnTo>
                  <a:close/>
                </a:path>
                <a:path w="88900" h="51435">
                  <a:moveTo>
                    <a:pt x="88392" y="38100"/>
                  </a:moveTo>
                  <a:lnTo>
                    <a:pt x="76200" y="38100"/>
                  </a:lnTo>
                  <a:lnTo>
                    <a:pt x="76200" y="51041"/>
                  </a:lnTo>
                  <a:lnTo>
                    <a:pt x="88392" y="51041"/>
                  </a:lnTo>
                  <a:lnTo>
                    <a:pt x="88392" y="38100"/>
                  </a:lnTo>
                  <a:close/>
                </a:path>
                <a:path w="88900" h="51435">
                  <a:moveTo>
                    <a:pt x="88392" y="25908"/>
                  </a:moveTo>
                  <a:lnTo>
                    <a:pt x="76200" y="25908"/>
                  </a:lnTo>
                  <a:lnTo>
                    <a:pt x="76200" y="38087"/>
                  </a:lnTo>
                  <a:lnTo>
                    <a:pt x="88392" y="38087"/>
                  </a:lnTo>
                  <a:lnTo>
                    <a:pt x="88392" y="25908"/>
                  </a:lnTo>
                  <a:close/>
                </a:path>
                <a:path w="88900" h="51435">
                  <a:moveTo>
                    <a:pt x="88392" y="12954"/>
                  </a:moveTo>
                  <a:lnTo>
                    <a:pt x="76200" y="12954"/>
                  </a:lnTo>
                  <a:lnTo>
                    <a:pt x="76200" y="25895"/>
                  </a:lnTo>
                  <a:lnTo>
                    <a:pt x="88392" y="25895"/>
                  </a:lnTo>
                  <a:lnTo>
                    <a:pt x="88392" y="12954"/>
                  </a:lnTo>
                  <a:close/>
                </a:path>
                <a:path w="88900" h="51435">
                  <a:moveTo>
                    <a:pt x="88392" y="0"/>
                  </a:moveTo>
                  <a:lnTo>
                    <a:pt x="76200" y="0"/>
                  </a:lnTo>
                  <a:lnTo>
                    <a:pt x="76200" y="12941"/>
                  </a:lnTo>
                  <a:lnTo>
                    <a:pt x="88392" y="12941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5155317" y="5884670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63246" y="0"/>
                  </a:lnTo>
                </a:path>
                <a:path w="139064">
                  <a:moveTo>
                    <a:pt x="75437" y="0"/>
                  </a:moveTo>
                  <a:lnTo>
                    <a:pt x="13868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5218557" y="5928880"/>
              <a:ext cx="12700" cy="151765"/>
            </a:xfrm>
            <a:custGeom>
              <a:avLst/>
              <a:gdLst/>
              <a:ahLst/>
              <a:cxnLst/>
              <a:rect l="l" t="t" r="r" b="b"/>
              <a:pathLst>
                <a:path w="12700" h="151764">
                  <a:moveTo>
                    <a:pt x="12192" y="113538"/>
                  </a:moveTo>
                  <a:lnTo>
                    <a:pt x="0" y="113538"/>
                  </a:lnTo>
                  <a:lnTo>
                    <a:pt x="0" y="125717"/>
                  </a:lnTo>
                  <a:lnTo>
                    <a:pt x="0" y="138671"/>
                  </a:lnTo>
                  <a:lnTo>
                    <a:pt x="0" y="151625"/>
                  </a:lnTo>
                  <a:lnTo>
                    <a:pt x="12192" y="151625"/>
                  </a:lnTo>
                  <a:lnTo>
                    <a:pt x="12192" y="138671"/>
                  </a:lnTo>
                  <a:lnTo>
                    <a:pt x="12192" y="125717"/>
                  </a:lnTo>
                  <a:lnTo>
                    <a:pt x="12192" y="113538"/>
                  </a:lnTo>
                  <a:close/>
                </a:path>
                <a:path w="12700" h="151764">
                  <a:moveTo>
                    <a:pt x="12192" y="75438"/>
                  </a:moveTo>
                  <a:lnTo>
                    <a:pt x="0" y="75438"/>
                  </a:lnTo>
                  <a:lnTo>
                    <a:pt x="0" y="88379"/>
                  </a:lnTo>
                  <a:lnTo>
                    <a:pt x="0" y="100571"/>
                  </a:lnTo>
                  <a:lnTo>
                    <a:pt x="0" y="113525"/>
                  </a:lnTo>
                  <a:lnTo>
                    <a:pt x="12192" y="113525"/>
                  </a:lnTo>
                  <a:lnTo>
                    <a:pt x="12192" y="100571"/>
                  </a:lnTo>
                  <a:lnTo>
                    <a:pt x="12192" y="88379"/>
                  </a:lnTo>
                  <a:lnTo>
                    <a:pt x="12192" y="75438"/>
                  </a:lnTo>
                  <a:close/>
                </a:path>
                <a:path w="12700" h="151764">
                  <a:moveTo>
                    <a:pt x="12192" y="38100"/>
                  </a:moveTo>
                  <a:lnTo>
                    <a:pt x="0" y="38100"/>
                  </a:lnTo>
                  <a:lnTo>
                    <a:pt x="0" y="50279"/>
                  </a:lnTo>
                  <a:lnTo>
                    <a:pt x="0" y="63233"/>
                  </a:lnTo>
                  <a:lnTo>
                    <a:pt x="0" y="75425"/>
                  </a:lnTo>
                  <a:lnTo>
                    <a:pt x="12192" y="75425"/>
                  </a:lnTo>
                  <a:lnTo>
                    <a:pt x="12192" y="63233"/>
                  </a:lnTo>
                  <a:lnTo>
                    <a:pt x="12192" y="50279"/>
                  </a:lnTo>
                  <a:lnTo>
                    <a:pt x="12192" y="38100"/>
                  </a:lnTo>
                  <a:close/>
                </a:path>
                <a:path w="12700" h="151764">
                  <a:moveTo>
                    <a:pt x="12192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25133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133"/>
                  </a:lnTo>
                  <a:lnTo>
                    <a:pt x="12192" y="12179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5205609" y="609917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51053" y="0"/>
                  </a:lnTo>
                </a:path>
                <a:path w="76200">
                  <a:moveTo>
                    <a:pt x="63246" y="0"/>
                  </a:moveTo>
                  <a:lnTo>
                    <a:pt x="76199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193417" y="6111746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12191" y="0"/>
                  </a:lnTo>
                </a:path>
                <a:path w="88900">
                  <a:moveTo>
                    <a:pt x="63246" y="0"/>
                  </a:moveTo>
                  <a:lnTo>
                    <a:pt x="88392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5180463" y="6124321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2953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5168265" y="6117856"/>
              <a:ext cx="113664" cy="50800"/>
            </a:xfrm>
            <a:custGeom>
              <a:avLst/>
              <a:gdLst/>
              <a:ahLst/>
              <a:cxnLst/>
              <a:rect l="l" t="t" r="r" b="b"/>
              <a:pathLst>
                <a:path w="113664" h="50800">
                  <a:moveTo>
                    <a:pt x="12192" y="12954"/>
                  </a:moveTo>
                  <a:lnTo>
                    <a:pt x="0" y="12954"/>
                  </a:lnTo>
                  <a:lnTo>
                    <a:pt x="0" y="25146"/>
                  </a:lnTo>
                  <a:lnTo>
                    <a:pt x="0" y="38100"/>
                  </a:lnTo>
                  <a:lnTo>
                    <a:pt x="0" y="50279"/>
                  </a:lnTo>
                  <a:lnTo>
                    <a:pt x="12192" y="50279"/>
                  </a:lnTo>
                  <a:lnTo>
                    <a:pt x="12192" y="38100"/>
                  </a:lnTo>
                  <a:lnTo>
                    <a:pt x="12192" y="25146"/>
                  </a:lnTo>
                  <a:lnTo>
                    <a:pt x="12192" y="12954"/>
                  </a:lnTo>
                  <a:close/>
                </a:path>
                <a:path w="113664" h="50800">
                  <a:moveTo>
                    <a:pt x="113538" y="12954"/>
                  </a:moveTo>
                  <a:lnTo>
                    <a:pt x="100584" y="12954"/>
                  </a:lnTo>
                  <a:lnTo>
                    <a:pt x="100584" y="25146"/>
                  </a:lnTo>
                  <a:lnTo>
                    <a:pt x="113538" y="25146"/>
                  </a:lnTo>
                  <a:lnTo>
                    <a:pt x="113538" y="12954"/>
                  </a:lnTo>
                  <a:close/>
                </a:path>
                <a:path w="113664" h="50800">
                  <a:moveTo>
                    <a:pt x="113538" y="0"/>
                  </a:moveTo>
                  <a:lnTo>
                    <a:pt x="100584" y="0"/>
                  </a:lnTo>
                  <a:lnTo>
                    <a:pt x="100584" y="12941"/>
                  </a:lnTo>
                  <a:lnTo>
                    <a:pt x="113538" y="12941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4966341" y="6174613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29">
                  <a:moveTo>
                    <a:pt x="0" y="0"/>
                  </a:moveTo>
                  <a:lnTo>
                    <a:pt x="163829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5168271" y="616813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953"/>
                  </a:moveTo>
                  <a:lnTo>
                    <a:pt x="12191" y="12953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5495931" y="575856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63246" y="0"/>
                  </a:lnTo>
                </a:path>
                <a:path w="139064">
                  <a:moveTo>
                    <a:pt x="75437" y="0"/>
                  </a:moveTo>
                  <a:lnTo>
                    <a:pt x="138684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5521071" y="5765050"/>
              <a:ext cx="88900" cy="50800"/>
            </a:xfrm>
            <a:custGeom>
              <a:avLst/>
              <a:gdLst/>
              <a:ahLst/>
              <a:cxnLst/>
              <a:rect l="l" t="t" r="r" b="b"/>
              <a:pathLst>
                <a:path w="88900" h="50800">
                  <a:moveTo>
                    <a:pt x="12192" y="37338"/>
                  </a:moveTo>
                  <a:lnTo>
                    <a:pt x="0" y="37338"/>
                  </a:lnTo>
                  <a:lnTo>
                    <a:pt x="0" y="50279"/>
                  </a:lnTo>
                  <a:lnTo>
                    <a:pt x="12192" y="50279"/>
                  </a:lnTo>
                  <a:lnTo>
                    <a:pt x="12192" y="37338"/>
                  </a:lnTo>
                  <a:close/>
                </a:path>
                <a:path w="88900" h="50800">
                  <a:moveTo>
                    <a:pt x="12192" y="25146"/>
                  </a:moveTo>
                  <a:lnTo>
                    <a:pt x="0" y="25146"/>
                  </a:lnTo>
                  <a:lnTo>
                    <a:pt x="0" y="37325"/>
                  </a:lnTo>
                  <a:lnTo>
                    <a:pt x="12192" y="37325"/>
                  </a:lnTo>
                  <a:lnTo>
                    <a:pt x="12192" y="25146"/>
                  </a:lnTo>
                  <a:close/>
                </a:path>
                <a:path w="88900" h="50800">
                  <a:moveTo>
                    <a:pt x="12192" y="12192"/>
                  </a:moveTo>
                  <a:lnTo>
                    <a:pt x="0" y="12192"/>
                  </a:lnTo>
                  <a:lnTo>
                    <a:pt x="0" y="25133"/>
                  </a:lnTo>
                  <a:lnTo>
                    <a:pt x="12192" y="25133"/>
                  </a:lnTo>
                  <a:lnTo>
                    <a:pt x="12192" y="12192"/>
                  </a:lnTo>
                  <a:close/>
                </a:path>
                <a:path w="88900" h="50800">
                  <a:moveTo>
                    <a:pt x="12192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12192" y="12179"/>
                  </a:lnTo>
                  <a:lnTo>
                    <a:pt x="12192" y="0"/>
                  </a:lnTo>
                  <a:close/>
                </a:path>
                <a:path w="88900" h="50800">
                  <a:moveTo>
                    <a:pt x="88392" y="37338"/>
                  </a:moveTo>
                  <a:lnTo>
                    <a:pt x="75438" y="37338"/>
                  </a:lnTo>
                  <a:lnTo>
                    <a:pt x="75438" y="50279"/>
                  </a:lnTo>
                  <a:lnTo>
                    <a:pt x="88392" y="50279"/>
                  </a:lnTo>
                  <a:lnTo>
                    <a:pt x="88392" y="37338"/>
                  </a:lnTo>
                  <a:close/>
                </a:path>
                <a:path w="88900" h="50800">
                  <a:moveTo>
                    <a:pt x="88392" y="25146"/>
                  </a:moveTo>
                  <a:lnTo>
                    <a:pt x="75438" y="25146"/>
                  </a:lnTo>
                  <a:lnTo>
                    <a:pt x="75438" y="37325"/>
                  </a:lnTo>
                  <a:lnTo>
                    <a:pt x="88392" y="37325"/>
                  </a:lnTo>
                  <a:lnTo>
                    <a:pt x="88392" y="25146"/>
                  </a:lnTo>
                  <a:close/>
                </a:path>
                <a:path w="88900" h="50800">
                  <a:moveTo>
                    <a:pt x="88392" y="12192"/>
                  </a:moveTo>
                  <a:lnTo>
                    <a:pt x="75438" y="12192"/>
                  </a:lnTo>
                  <a:lnTo>
                    <a:pt x="75438" y="25133"/>
                  </a:lnTo>
                  <a:lnTo>
                    <a:pt x="88392" y="25133"/>
                  </a:lnTo>
                  <a:lnTo>
                    <a:pt x="88392" y="12192"/>
                  </a:lnTo>
                  <a:close/>
                </a:path>
                <a:path w="88900" h="50800">
                  <a:moveTo>
                    <a:pt x="88392" y="0"/>
                  </a:moveTo>
                  <a:lnTo>
                    <a:pt x="75438" y="0"/>
                  </a:lnTo>
                  <a:lnTo>
                    <a:pt x="75438" y="12179"/>
                  </a:lnTo>
                  <a:lnTo>
                    <a:pt x="88392" y="12179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5521077" y="5821426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5521071" y="5827534"/>
              <a:ext cx="88900" cy="51435"/>
            </a:xfrm>
            <a:custGeom>
              <a:avLst/>
              <a:gdLst/>
              <a:ahLst/>
              <a:cxnLst/>
              <a:rect l="l" t="t" r="r" b="b"/>
              <a:pathLst>
                <a:path w="88900" h="51435">
                  <a:moveTo>
                    <a:pt x="12192" y="38100"/>
                  </a:moveTo>
                  <a:lnTo>
                    <a:pt x="0" y="38100"/>
                  </a:lnTo>
                  <a:lnTo>
                    <a:pt x="0" y="51041"/>
                  </a:lnTo>
                  <a:lnTo>
                    <a:pt x="12192" y="51041"/>
                  </a:lnTo>
                  <a:lnTo>
                    <a:pt x="12192" y="38100"/>
                  </a:lnTo>
                  <a:close/>
                </a:path>
                <a:path w="88900" h="51435">
                  <a:moveTo>
                    <a:pt x="12192" y="25908"/>
                  </a:moveTo>
                  <a:lnTo>
                    <a:pt x="0" y="25908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908"/>
                  </a:lnTo>
                  <a:close/>
                </a:path>
                <a:path w="88900" h="51435">
                  <a:moveTo>
                    <a:pt x="12192" y="12954"/>
                  </a:moveTo>
                  <a:lnTo>
                    <a:pt x="0" y="12954"/>
                  </a:lnTo>
                  <a:lnTo>
                    <a:pt x="0" y="25895"/>
                  </a:lnTo>
                  <a:lnTo>
                    <a:pt x="12192" y="25895"/>
                  </a:lnTo>
                  <a:lnTo>
                    <a:pt x="12192" y="12954"/>
                  </a:lnTo>
                  <a:close/>
                </a:path>
                <a:path w="88900" h="51435">
                  <a:moveTo>
                    <a:pt x="12192" y="0"/>
                  </a:moveTo>
                  <a:lnTo>
                    <a:pt x="0" y="0"/>
                  </a:lnTo>
                  <a:lnTo>
                    <a:pt x="0" y="12941"/>
                  </a:lnTo>
                  <a:lnTo>
                    <a:pt x="12192" y="12941"/>
                  </a:lnTo>
                  <a:lnTo>
                    <a:pt x="12192" y="0"/>
                  </a:lnTo>
                  <a:close/>
                </a:path>
                <a:path w="88900" h="51435">
                  <a:moveTo>
                    <a:pt x="88392" y="38100"/>
                  </a:moveTo>
                  <a:lnTo>
                    <a:pt x="75438" y="38100"/>
                  </a:lnTo>
                  <a:lnTo>
                    <a:pt x="75438" y="51041"/>
                  </a:lnTo>
                  <a:lnTo>
                    <a:pt x="88392" y="51041"/>
                  </a:lnTo>
                  <a:lnTo>
                    <a:pt x="88392" y="38100"/>
                  </a:lnTo>
                  <a:close/>
                </a:path>
                <a:path w="88900" h="51435">
                  <a:moveTo>
                    <a:pt x="88392" y="25908"/>
                  </a:moveTo>
                  <a:lnTo>
                    <a:pt x="75438" y="25908"/>
                  </a:lnTo>
                  <a:lnTo>
                    <a:pt x="75438" y="38087"/>
                  </a:lnTo>
                  <a:lnTo>
                    <a:pt x="88392" y="38087"/>
                  </a:lnTo>
                  <a:lnTo>
                    <a:pt x="88392" y="25908"/>
                  </a:lnTo>
                  <a:close/>
                </a:path>
                <a:path w="88900" h="51435">
                  <a:moveTo>
                    <a:pt x="88392" y="12954"/>
                  </a:moveTo>
                  <a:lnTo>
                    <a:pt x="75438" y="12954"/>
                  </a:lnTo>
                  <a:lnTo>
                    <a:pt x="75438" y="25895"/>
                  </a:lnTo>
                  <a:lnTo>
                    <a:pt x="88392" y="25895"/>
                  </a:lnTo>
                  <a:lnTo>
                    <a:pt x="88392" y="12954"/>
                  </a:lnTo>
                  <a:close/>
                </a:path>
                <a:path w="88900" h="51435">
                  <a:moveTo>
                    <a:pt x="88392" y="0"/>
                  </a:moveTo>
                  <a:lnTo>
                    <a:pt x="75438" y="0"/>
                  </a:lnTo>
                  <a:lnTo>
                    <a:pt x="75438" y="12941"/>
                  </a:lnTo>
                  <a:lnTo>
                    <a:pt x="88392" y="12941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5495931" y="5884670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63246" y="0"/>
                  </a:lnTo>
                </a:path>
                <a:path w="139064">
                  <a:moveTo>
                    <a:pt x="75437" y="0"/>
                  </a:moveTo>
                  <a:lnTo>
                    <a:pt x="13868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5559171" y="5928880"/>
              <a:ext cx="12700" cy="151765"/>
            </a:xfrm>
            <a:custGeom>
              <a:avLst/>
              <a:gdLst/>
              <a:ahLst/>
              <a:cxnLst/>
              <a:rect l="l" t="t" r="r" b="b"/>
              <a:pathLst>
                <a:path w="12700" h="151764">
                  <a:moveTo>
                    <a:pt x="12192" y="113538"/>
                  </a:moveTo>
                  <a:lnTo>
                    <a:pt x="0" y="113538"/>
                  </a:lnTo>
                  <a:lnTo>
                    <a:pt x="0" y="125717"/>
                  </a:lnTo>
                  <a:lnTo>
                    <a:pt x="0" y="138671"/>
                  </a:lnTo>
                  <a:lnTo>
                    <a:pt x="0" y="151625"/>
                  </a:lnTo>
                  <a:lnTo>
                    <a:pt x="12192" y="151625"/>
                  </a:lnTo>
                  <a:lnTo>
                    <a:pt x="12192" y="138671"/>
                  </a:lnTo>
                  <a:lnTo>
                    <a:pt x="12192" y="125717"/>
                  </a:lnTo>
                  <a:lnTo>
                    <a:pt x="12192" y="113538"/>
                  </a:lnTo>
                  <a:close/>
                </a:path>
                <a:path w="12700" h="151764">
                  <a:moveTo>
                    <a:pt x="12192" y="75438"/>
                  </a:moveTo>
                  <a:lnTo>
                    <a:pt x="0" y="75438"/>
                  </a:lnTo>
                  <a:lnTo>
                    <a:pt x="0" y="88379"/>
                  </a:lnTo>
                  <a:lnTo>
                    <a:pt x="0" y="100571"/>
                  </a:lnTo>
                  <a:lnTo>
                    <a:pt x="0" y="113525"/>
                  </a:lnTo>
                  <a:lnTo>
                    <a:pt x="12192" y="113525"/>
                  </a:lnTo>
                  <a:lnTo>
                    <a:pt x="12192" y="100571"/>
                  </a:lnTo>
                  <a:lnTo>
                    <a:pt x="12192" y="88379"/>
                  </a:lnTo>
                  <a:lnTo>
                    <a:pt x="12192" y="75438"/>
                  </a:lnTo>
                  <a:close/>
                </a:path>
                <a:path w="12700" h="151764">
                  <a:moveTo>
                    <a:pt x="12192" y="38100"/>
                  </a:moveTo>
                  <a:lnTo>
                    <a:pt x="0" y="38100"/>
                  </a:lnTo>
                  <a:lnTo>
                    <a:pt x="0" y="50279"/>
                  </a:lnTo>
                  <a:lnTo>
                    <a:pt x="0" y="63233"/>
                  </a:lnTo>
                  <a:lnTo>
                    <a:pt x="0" y="75425"/>
                  </a:lnTo>
                  <a:lnTo>
                    <a:pt x="12192" y="75425"/>
                  </a:lnTo>
                  <a:lnTo>
                    <a:pt x="12192" y="63233"/>
                  </a:lnTo>
                  <a:lnTo>
                    <a:pt x="12192" y="50279"/>
                  </a:lnTo>
                  <a:lnTo>
                    <a:pt x="12192" y="38100"/>
                  </a:lnTo>
                  <a:close/>
                </a:path>
                <a:path w="12700" h="151764">
                  <a:moveTo>
                    <a:pt x="12192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25133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133"/>
                  </a:lnTo>
                  <a:lnTo>
                    <a:pt x="12192" y="12179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5546223" y="609917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5527173" y="6092696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4" h="38100">
                  <a:moveTo>
                    <a:pt x="88391" y="12953"/>
                  </a:moveTo>
                  <a:lnTo>
                    <a:pt x="88391" y="0"/>
                  </a:lnTo>
                </a:path>
                <a:path w="94614" h="38100">
                  <a:moveTo>
                    <a:pt x="6096" y="19049"/>
                  </a:moveTo>
                  <a:lnTo>
                    <a:pt x="19049" y="19049"/>
                  </a:lnTo>
                </a:path>
                <a:path w="94614" h="38100">
                  <a:moveTo>
                    <a:pt x="69342" y="19049"/>
                  </a:moveTo>
                  <a:lnTo>
                    <a:pt x="94488" y="19049"/>
                  </a:lnTo>
                </a:path>
                <a:path w="94614" h="38100">
                  <a:moveTo>
                    <a:pt x="0" y="38101"/>
                  </a:moveTo>
                  <a:lnTo>
                    <a:pt x="0" y="25147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5508117" y="6117856"/>
              <a:ext cx="113664" cy="50800"/>
            </a:xfrm>
            <a:custGeom>
              <a:avLst/>
              <a:gdLst/>
              <a:ahLst/>
              <a:cxnLst/>
              <a:rect l="l" t="t" r="r" b="b"/>
              <a:pathLst>
                <a:path w="113664" h="50800">
                  <a:moveTo>
                    <a:pt x="12954" y="12954"/>
                  </a:moveTo>
                  <a:lnTo>
                    <a:pt x="0" y="12954"/>
                  </a:lnTo>
                  <a:lnTo>
                    <a:pt x="0" y="25146"/>
                  </a:lnTo>
                  <a:lnTo>
                    <a:pt x="0" y="38100"/>
                  </a:lnTo>
                  <a:lnTo>
                    <a:pt x="0" y="50279"/>
                  </a:lnTo>
                  <a:lnTo>
                    <a:pt x="12954" y="50279"/>
                  </a:lnTo>
                  <a:lnTo>
                    <a:pt x="12954" y="38100"/>
                  </a:lnTo>
                  <a:lnTo>
                    <a:pt x="12954" y="25146"/>
                  </a:lnTo>
                  <a:lnTo>
                    <a:pt x="12954" y="12954"/>
                  </a:lnTo>
                  <a:close/>
                </a:path>
                <a:path w="113664" h="50800">
                  <a:moveTo>
                    <a:pt x="113538" y="12954"/>
                  </a:moveTo>
                  <a:lnTo>
                    <a:pt x="101346" y="12954"/>
                  </a:lnTo>
                  <a:lnTo>
                    <a:pt x="101346" y="25146"/>
                  </a:lnTo>
                  <a:lnTo>
                    <a:pt x="113538" y="25146"/>
                  </a:lnTo>
                  <a:lnTo>
                    <a:pt x="113538" y="12954"/>
                  </a:lnTo>
                  <a:close/>
                </a:path>
                <a:path w="113664" h="50800">
                  <a:moveTo>
                    <a:pt x="113538" y="0"/>
                  </a:moveTo>
                  <a:lnTo>
                    <a:pt x="101346" y="0"/>
                  </a:lnTo>
                  <a:lnTo>
                    <a:pt x="101346" y="12941"/>
                  </a:lnTo>
                  <a:lnTo>
                    <a:pt x="113538" y="12941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5294001" y="6174613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5508123" y="616813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12953"/>
                  </a:moveTo>
                  <a:lnTo>
                    <a:pt x="12953" y="12953"/>
                  </a:lnTo>
                  <a:lnTo>
                    <a:pt x="12953" y="0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5634615" y="6174613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13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4512945" y="6181102"/>
              <a:ext cx="1008380" cy="25400"/>
            </a:xfrm>
            <a:custGeom>
              <a:avLst/>
              <a:gdLst/>
              <a:ahLst/>
              <a:cxnLst/>
              <a:rect l="l" t="t" r="r" b="b"/>
              <a:pathLst>
                <a:path w="1008379" h="25400">
                  <a:moveTo>
                    <a:pt x="12192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0" y="25133"/>
                  </a:lnTo>
                  <a:lnTo>
                    <a:pt x="12192" y="25133"/>
                  </a:lnTo>
                  <a:lnTo>
                    <a:pt x="12192" y="12954"/>
                  </a:lnTo>
                  <a:lnTo>
                    <a:pt x="12192" y="0"/>
                  </a:lnTo>
                  <a:close/>
                </a:path>
                <a:path w="1008379" h="25400">
                  <a:moveTo>
                    <a:pt x="87630" y="0"/>
                  </a:moveTo>
                  <a:lnTo>
                    <a:pt x="75438" y="0"/>
                  </a:lnTo>
                  <a:lnTo>
                    <a:pt x="75438" y="12954"/>
                  </a:lnTo>
                  <a:lnTo>
                    <a:pt x="75438" y="25133"/>
                  </a:lnTo>
                  <a:lnTo>
                    <a:pt x="87630" y="25133"/>
                  </a:lnTo>
                  <a:lnTo>
                    <a:pt x="87630" y="12954"/>
                  </a:lnTo>
                  <a:lnTo>
                    <a:pt x="87630" y="0"/>
                  </a:lnTo>
                  <a:close/>
                </a:path>
                <a:path w="1008379" h="25400">
                  <a:moveTo>
                    <a:pt x="327660" y="0"/>
                  </a:moveTo>
                  <a:lnTo>
                    <a:pt x="314706" y="0"/>
                  </a:lnTo>
                  <a:lnTo>
                    <a:pt x="314706" y="12954"/>
                  </a:lnTo>
                  <a:lnTo>
                    <a:pt x="327660" y="12954"/>
                  </a:lnTo>
                  <a:lnTo>
                    <a:pt x="327660" y="0"/>
                  </a:lnTo>
                  <a:close/>
                </a:path>
                <a:path w="1008379" h="25400">
                  <a:moveTo>
                    <a:pt x="667512" y="0"/>
                  </a:moveTo>
                  <a:lnTo>
                    <a:pt x="655320" y="0"/>
                  </a:lnTo>
                  <a:lnTo>
                    <a:pt x="655320" y="12954"/>
                  </a:lnTo>
                  <a:lnTo>
                    <a:pt x="667512" y="12954"/>
                  </a:lnTo>
                  <a:lnTo>
                    <a:pt x="667512" y="0"/>
                  </a:lnTo>
                  <a:close/>
                </a:path>
                <a:path w="1008379" h="25400">
                  <a:moveTo>
                    <a:pt x="1008126" y="0"/>
                  </a:moveTo>
                  <a:lnTo>
                    <a:pt x="995172" y="0"/>
                  </a:lnTo>
                  <a:lnTo>
                    <a:pt x="995172" y="12954"/>
                  </a:lnTo>
                  <a:lnTo>
                    <a:pt x="1008126" y="12954"/>
                  </a:lnTo>
                  <a:lnTo>
                    <a:pt x="10081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4840611" y="6200140"/>
              <a:ext cx="781050" cy="0"/>
            </a:xfrm>
            <a:custGeom>
              <a:avLst/>
              <a:gdLst/>
              <a:ahLst/>
              <a:cxnLst/>
              <a:rect l="l" t="t" r="r" b="b"/>
              <a:pathLst>
                <a:path w="781050">
                  <a:moveTo>
                    <a:pt x="0" y="0"/>
                  </a:moveTo>
                  <a:lnTo>
                    <a:pt x="12191" y="0"/>
                  </a:lnTo>
                </a:path>
                <a:path w="781050">
                  <a:moveTo>
                    <a:pt x="87629" y="0"/>
                  </a:moveTo>
                  <a:lnTo>
                    <a:pt x="100583" y="0"/>
                  </a:lnTo>
                </a:path>
                <a:path w="781050">
                  <a:moveTo>
                    <a:pt x="339851" y="0"/>
                  </a:moveTo>
                  <a:lnTo>
                    <a:pt x="352805" y="0"/>
                  </a:lnTo>
                </a:path>
                <a:path w="781050">
                  <a:moveTo>
                    <a:pt x="428243" y="0"/>
                  </a:moveTo>
                  <a:lnTo>
                    <a:pt x="441197" y="0"/>
                  </a:lnTo>
                </a:path>
                <a:path w="781050">
                  <a:moveTo>
                    <a:pt x="680465" y="0"/>
                  </a:moveTo>
                  <a:lnTo>
                    <a:pt x="692657" y="0"/>
                  </a:lnTo>
                </a:path>
                <a:path w="781050">
                  <a:moveTo>
                    <a:pt x="768857" y="0"/>
                  </a:moveTo>
                  <a:lnTo>
                    <a:pt x="781049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4512945" y="6206248"/>
              <a:ext cx="87630" cy="13335"/>
            </a:xfrm>
            <a:custGeom>
              <a:avLst/>
              <a:gdLst/>
              <a:ahLst/>
              <a:cxnLst/>
              <a:rect l="l" t="t" r="r" b="b"/>
              <a:pathLst>
                <a:path w="87629" h="13335">
                  <a:moveTo>
                    <a:pt x="12192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12192" y="12954"/>
                  </a:lnTo>
                  <a:lnTo>
                    <a:pt x="12192" y="0"/>
                  </a:lnTo>
                  <a:close/>
                </a:path>
                <a:path w="87629" h="13335">
                  <a:moveTo>
                    <a:pt x="87630" y="0"/>
                  </a:moveTo>
                  <a:lnTo>
                    <a:pt x="75438" y="0"/>
                  </a:lnTo>
                  <a:lnTo>
                    <a:pt x="75438" y="12954"/>
                  </a:lnTo>
                  <a:lnTo>
                    <a:pt x="87630" y="12954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4852803" y="6212713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2953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4922145" y="6206236"/>
              <a:ext cx="340995" cy="13335"/>
            </a:xfrm>
            <a:custGeom>
              <a:avLst/>
              <a:gdLst/>
              <a:ahLst/>
              <a:cxnLst/>
              <a:rect l="l" t="t" r="r" b="b"/>
              <a:pathLst>
                <a:path w="340995" h="13335">
                  <a:moveTo>
                    <a:pt x="0" y="12953"/>
                  </a:moveTo>
                  <a:lnTo>
                    <a:pt x="0" y="0"/>
                  </a:lnTo>
                </a:path>
                <a:path w="340995" h="13335">
                  <a:moveTo>
                    <a:pt x="277367" y="12953"/>
                  </a:moveTo>
                  <a:lnTo>
                    <a:pt x="277367" y="0"/>
                  </a:lnTo>
                </a:path>
                <a:path w="340995" h="13335">
                  <a:moveTo>
                    <a:pt x="340613" y="12953"/>
                  </a:moveTo>
                  <a:lnTo>
                    <a:pt x="340613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5533269" y="621271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12953" y="0"/>
                  </a:lnTo>
                </a:path>
                <a:path w="76200">
                  <a:moveTo>
                    <a:pt x="63246" y="0"/>
                  </a:moveTo>
                  <a:lnTo>
                    <a:pt x="76199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4487805" y="6225286"/>
              <a:ext cx="1108710" cy="0"/>
            </a:xfrm>
            <a:custGeom>
              <a:avLst/>
              <a:gdLst/>
              <a:ahLst/>
              <a:cxnLst/>
              <a:rect l="l" t="t" r="r" b="b"/>
              <a:pathLst>
                <a:path w="1108710">
                  <a:moveTo>
                    <a:pt x="0" y="0"/>
                  </a:moveTo>
                  <a:lnTo>
                    <a:pt x="62484" y="0"/>
                  </a:lnTo>
                </a:path>
                <a:path w="1108710">
                  <a:moveTo>
                    <a:pt x="75437" y="0"/>
                  </a:moveTo>
                  <a:lnTo>
                    <a:pt x="137922" y="0"/>
                  </a:lnTo>
                </a:path>
                <a:path w="1108710">
                  <a:moveTo>
                    <a:pt x="377951" y="0"/>
                  </a:moveTo>
                  <a:lnTo>
                    <a:pt x="428244" y="0"/>
                  </a:lnTo>
                </a:path>
                <a:path w="1108710">
                  <a:moveTo>
                    <a:pt x="717803" y="0"/>
                  </a:moveTo>
                  <a:lnTo>
                    <a:pt x="768857" y="0"/>
                  </a:lnTo>
                </a:path>
                <a:path w="1108710">
                  <a:moveTo>
                    <a:pt x="1058418" y="0"/>
                  </a:moveTo>
                  <a:lnTo>
                    <a:pt x="110871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4890897" y="6256540"/>
              <a:ext cx="680720" cy="151765"/>
            </a:xfrm>
            <a:custGeom>
              <a:avLst/>
              <a:gdLst/>
              <a:ahLst/>
              <a:cxnLst/>
              <a:rect l="l" t="t" r="r" b="b"/>
              <a:pathLst>
                <a:path w="680720" h="151764">
                  <a:moveTo>
                    <a:pt x="12192" y="138684"/>
                  </a:moveTo>
                  <a:lnTo>
                    <a:pt x="0" y="138684"/>
                  </a:lnTo>
                  <a:lnTo>
                    <a:pt x="0" y="151638"/>
                  </a:lnTo>
                  <a:lnTo>
                    <a:pt x="12192" y="151638"/>
                  </a:lnTo>
                  <a:lnTo>
                    <a:pt x="12192" y="138684"/>
                  </a:lnTo>
                  <a:close/>
                </a:path>
                <a:path w="680720" h="151764">
                  <a:moveTo>
                    <a:pt x="12192" y="76200"/>
                  </a:moveTo>
                  <a:lnTo>
                    <a:pt x="0" y="76200"/>
                  </a:lnTo>
                  <a:lnTo>
                    <a:pt x="0" y="88392"/>
                  </a:lnTo>
                  <a:lnTo>
                    <a:pt x="0" y="101346"/>
                  </a:lnTo>
                  <a:lnTo>
                    <a:pt x="0" y="113538"/>
                  </a:lnTo>
                  <a:lnTo>
                    <a:pt x="0" y="126492"/>
                  </a:lnTo>
                  <a:lnTo>
                    <a:pt x="0" y="138671"/>
                  </a:lnTo>
                  <a:lnTo>
                    <a:pt x="12192" y="138671"/>
                  </a:lnTo>
                  <a:lnTo>
                    <a:pt x="12192" y="126492"/>
                  </a:lnTo>
                  <a:lnTo>
                    <a:pt x="12192" y="113538"/>
                  </a:lnTo>
                  <a:lnTo>
                    <a:pt x="12192" y="101346"/>
                  </a:lnTo>
                  <a:lnTo>
                    <a:pt x="12192" y="88392"/>
                  </a:lnTo>
                  <a:lnTo>
                    <a:pt x="12192" y="76200"/>
                  </a:lnTo>
                  <a:close/>
                </a:path>
                <a:path w="680720" h="151764">
                  <a:moveTo>
                    <a:pt x="12192" y="51054"/>
                  </a:moveTo>
                  <a:lnTo>
                    <a:pt x="0" y="51054"/>
                  </a:lnTo>
                  <a:lnTo>
                    <a:pt x="0" y="63246"/>
                  </a:lnTo>
                  <a:lnTo>
                    <a:pt x="0" y="76187"/>
                  </a:lnTo>
                  <a:lnTo>
                    <a:pt x="12192" y="76187"/>
                  </a:lnTo>
                  <a:lnTo>
                    <a:pt x="12192" y="63246"/>
                  </a:lnTo>
                  <a:lnTo>
                    <a:pt x="12192" y="51054"/>
                  </a:lnTo>
                  <a:close/>
                </a:path>
                <a:path w="680720" h="151764">
                  <a:moveTo>
                    <a:pt x="12192" y="38100"/>
                  </a:moveTo>
                  <a:lnTo>
                    <a:pt x="0" y="38100"/>
                  </a:lnTo>
                  <a:lnTo>
                    <a:pt x="0" y="51041"/>
                  </a:lnTo>
                  <a:lnTo>
                    <a:pt x="12192" y="51041"/>
                  </a:lnTo>
                  <a:lnTo>
                    <a:pt x="12192" y="38100"/>
                  </a:lnTo>
                  <a:close/>
                </a:path>
                <a:path w="680720" h="151764">
                  <a:moveTo>
                    <a:pt x="12192" y="12954"/>
                  </a:moveTo>
                  <a:lnTo>
                    <a:pt x="0" y="12954"/>
                  </a:lnTo>
                  <a:lnTo>
                    <a:pt x="0" y="25146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146"/>
                  </a:lnTo>
                  <a:lnTo>
                    <a:pt x="12192" y="12954"/>
                  </a:lnTo>
                  <a:close/>
                </a:path>
                <a:path w="680720" h="151764">
                  <a:moveTo>
                    <a:pt x="12192" y="0"/>
                  </a:moveTo>
                  <a:lnTo>
                    <a:pt x="0" y="0"/>
                  </a:lnTo>
                  <a:lnTo>
                    <a:pt x="0" y="12941"/>
                  </a:lnTo>
                  <a:lnTo>
                    <a:pt x="12192" y="12941"/>
                  </a:lnTo>
                  <a:lnTo>
                    <a:pt x="12192" y="0"/>
                  </a:lnTo>
                  <a:close/>
                </a:path>
                <a:path w="680720" h="151764">
                  <a:moveTo>
                    <a:pt x="339852" y="138684"/>
                  </a:moveTo>
                  <a:lnTo>
                    <a:pt x="327660" y="138684"/>
                  </a:lnTo>
                  <a:lnTo>
                    <a:pt x="327660" y="151638"/>
                  </a:lnTo>
                  <a:lnTo>
                    <a:pt x="339852" y="151638"/>
                  </a:lnTo>
                  <a:lnTo>
                    <a:pt x="339852" y="138684"/>
                  </a:lnTo>
                  <a:close/>
                </a:path>
                <a:path w="680720" h="151764">
                  <a:moveTo>
                    <a:pt x="339852" y="76200"/>
                  </a:moveTo>
                  <a:lnTo>
                    <a:pt x="327660" y="76200"/>
                  </a:lnTo>
                  <a:lnTo>
                    <a:pt x="327660" y="88392"/>
                  </a:lnTo>
                  <a:lnTo>
                    <a:pt x="327660" y="101346"/>
                  </a:lnTo>
                  <a:lnTo>
                    <a:pt x="327660" y="113538"/>
                  </a:lnTo>
                  <a:lnTo>
                    <a:pt x="327660" y="126492"/>
                  </a:lnTo>
                  <a:lnTo>
                    <a:pt x="327660" y="138671"/>
                  </a:lnTo>
                  <a:lnTo>
                    <a:pt x="339852" y="138671"/>
                  </a:lnTo>
                  <a:lnTo>
                    <a:pt x="339852" y="126492"/>
                  </a:lnTo>
                  <a:lnTo>
                    <a:pt x="339852" y="113538"/>
                  </a:lnTo>
                  <a:lnTo>
                    <a:pt x="339852" y="101346"/>
                  </a:lnTo>
                  <a:lnTo>
                    <a:pt x="339852" y="88392"/>
                  </a:lnTo>
                  <a:lnTo>
                    <a:pt x="339852" y="76200"/>
                  </a:lnTo>
                  <a:close/>
                </a:path>
                <a:path w="680720" h="151764">
                  <a:moveTo>
                    <a:pt x="339852" y="51054"/>
                  </a:moveTo>
                  <a:lnTo>
                    <a:pt x="327660" y="51054"/>
                  </a:lnTo>
                  <a:lnTo>
                    <a:pt x="327660" y="63246"/>
                  </a:lnTo>
                  <a:lnTo>
                    <a:pt x="327660" y="76187"/>
                  </a:lnTo>
                  <a:lnTo>
                    <a:pt x="339852" y="76187"/>
                  </a:lnTo>
                  <a:lnTo>
                    <a:pt x="339852" y="63246"/>
                  </a:lnTo>
                  <a:lnTo>
                    <a:pt x="339852" y="51054"/>
                  </a:lnTo>
                  <a:close/>
                </a:path>
                <a:path w="680720" h="151764">
                  <a:moveTo>
                    <a:pt x="339852" y="38100"/>
                  </a:moveTo>
                  <a:lnTo>
                    <a:pt x="327660" y="38100"/>
                  </a:lnTo>
                  <a:lnTo>
                    <a:pt x="327660" y="51041"/>
                  </a:lnTo>
                  <a:lnTo>
                    <a:pt x="339852" y="51041"/>
                  </a:lnTo>
                  <a:lnTo>
                    <a:pt x="339852" y="38100"/>
                  </a:lnTo>
                  <a:close/>
                </a:path>
                <a:path w="680720" h="151764">
                  <a:moveTo>
                    <a:pt x="339852" y="12954"/>
                  </a:moveTo>
                  <a:lnTo>
                    <a:pt x="327660" y="12954"/>
                  </a:lnTo>
                  <a:lnTo>
                    <a:pt x="327660" y="25146"/>
                  </a:lnTo>
                  <a:lnTo>
                    <a:pt x="327660" y="38087"/>
                  </a:lnTo>
                  <a:lnTo>
                    <a:pt x="339852" y="38087"/>
                  </a:lnTo>
                  <a:lnTo>
                    <a:pt x="339852" y="25146"/>
                  </a:lnTo>
                  <a:lnTo>
                    <a:pt x="339852" y="12954"/>
                  </a:lnTo>
                  <a:close/>
                </a:path>
                <a:path w="680720" h="151764">
                  <a:moveTo>
                    <a:pt x="339852" y="0"/>
                  </a:moveTo>
                  <a:lnTo>
                    <a:pt x="327660" y="0"/>
                  </a:lnTo>
                  <a:lnTo>
                    <a:pt x="327660" y="12941"/>
                  </a:lnTo>
                  <a:lnTo>
                    <a:pt x="339852" y="12941"/>
                  </a:lnTo>
                  <a:lnTo>
                    <a:pt x="339852" y="0"/>
                  </a:lnTo>
                  <a:close/>
                </a:path>
                <a:path w="680720" h="151764">
                  <a:moveTo>
                    <a:pt x="680466" y="138684"/>
                  </a:moveTo>
                  <a:lnTo>
                    <a:pt x="668274" y="138684"/>
                  </a:lnTo>
                  <a:lnTo>
                    <a:pt x="668274" y="151638"/>
                  </a:lnTo>
                  <a:lnTo>
                    <a:pt x="680466" y="151638"/>
                  </a:lnTo>
                  <a:lnTo>
                    <a:pt x="680466" y="138684"/>
                  </a:lnTo>
                  <a:close/>
                </a:path>
                <a:path w="680720" h="151764">
                  <a:moveTo>
                    <a:pt x="680466" y="76200"/>
                  </a:moveTo>
                  <a:lnTo>
                    <a:pt x="668274" y="76200"/>
                  </a:lnTo>
                  <a:lnTo>
                    <a:pt x="668274" y="88392"/>
                  </a:lnTo>
                  <a:lnTo>
                    <a:pt x="668274" y="101346"/>
                  </a:lnTo>
                  <a:lnTo>
                    <a:pt x="668274" y="113538"/>
                  </a:lnTo>
                  <a:lnTo>
                    <a:pt x="668274" y="126492"/>
                  </a:lnTo>
                  <a:lnTo>
                    <a:pt x="668274" y="138671"/>
                  </a:lnTo>
                  <a:lnTo>
                    <a:pt x="680466" y="138671"/>
                  </a:lnTo>
                  <a:lnTo>
                    <a:pt x="680466" y="126492"/>
                  </a:lnTo>
                  <a:lnTo>
                    <a:pt x="680466" y="113538"/>
                  </a:lnTo>
                  <a:lnTo>
                    <a:pt x="680466" y="101346"/>
                  </a:lnTo>
                  <a:lnTo>
                    <a:pt x="680466" y="88392"/>
                  </a:lnTo>
                  <a:lnTo>
                    <a:pt x="680466" y="76200"/>
                  </a:lnTo>
                  <a:close/>
                </a:path>
                <a:path w="680720" h="151764">
                  <a:moveTo>
                    <a:pt x="680466" y="51054"/>
                  </a:moveTo>
                  <a:lnTo>
                    <a:pt x="668274" y="51054"/>
                  </a:lnTo>
                  <a:lnTo>
                    <a:pt x="668274" y="63246"/>
                  </a:lnTo>
                  <a:lnTo>
                    <a:pt x="668274" y="76187"/>
                  </a:lnTo>
                  <a:lnTo>
                    <a:pt x="680466" y="76187"/>
                  </a:lnTo>
                  <a:lnTo>
                    <a:pt x="680466" y="63246"/>
                  </a:lnTo>
                  <a:lnTo>
                    <a:pt x="680466" y="51054"/>
                  </a:lnTo>
                  <a:close/>
                </a:path>
                <a:path w="680720" h="151764">
                  <a:moveTo>
                    <a:pt x="680466" y="38100"/>
                  </a:moveTo>
                  <a:lnTo>
                    <a:pt x="668274" y="38100"/>
                  </a:lnTo>
                  <a:lnTo>
                    <a:pt x="668274" y="51041"/>
                  </a:lnTo>
                  <a:lnTo>
                    <a:pt x="680466" y="51041"/>
                  </a:lnTo>
                  <a:lnTo>
                    <a:pt x="680466" y="38100"/>
                  </a:lnTo>
                  <a:close/>
                </a:path>
                <a:path w="680720" h="151764">
                  <a:moveTo>
                    <a:pt x="680466" y="12954"/>
                  </a:moveTo>
                  <a:lnTo>
                    <a:pt x="668274" y="12954"/>
                  </a:lnTo>
                  <a:lnTo>
                    <a:pt x="668274" y="25146"/>
                  </a:lnTo>
                  <a:lnTo>
                    <a:pt x="668274" y="38087"/>
                  </a:lnTo>
                  <a:lnTo>
                    <a:pt x="680466" y="38087"/>
                  </a:lnTo>
                  <a:lnTo>
                    <a:pt x="680466" y="25146"/>
                  </a:lnTo>
                  <a:lnTo>
                    <a:pt x="680466" y="12954"/>
                  </a:lnTo>
                  <a:close/>
                </a:path>
                <a:path w="680720" h="151764">
                  <a:moveTo>
                    <a:pt x="680466" y="0"/>
                  </a:moveTo>
                  <a:lnTo>
                    <a:pt x="668274" y="0"/>
                  </a:lnTo>
                  <a:lnTo>
                    <a:pt x="668274" y="12941"/>
                  </a:lnTo>
                  <a:lnTo>
                    <a:pt x="680466" y="12941"/>
                  </a:lnTo>
                  <a:lnTo>
                    <a:pt x="680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4815465" y="6427216"/>
              <a:ext cx="819150" cy="0"/>
            </a:xfrm>
            <a:custGeom>
              <a:avLst/>
              <a:gdLst/>
              <a:ahLst/>
              <a:cxnLst/>
              <a:rect l="l" t="t" r="r" b="b"/>
              <a:pathLst>
                <a:path w="819150">
                  <a:moveTo>
                    <a:pt x="0" y="0"/>
                  </a:moveTo>
                  <a:lnTo>
                    <a:pt x="62484" y="0"/>
                  </a:lnTo>
                </a:path>
                <a:path w="819150">
                  <a:moveTo>
                    <a:pt x="75437" y="0"/>
                  </a:moveTo>
                  <a:lnTo>
                    <a:pt x="138684" y="0"/>
                  </a:lnTo>
                </a:path>
                <a:path w="819150">
                  <a:moveTo>
                    <a:pt x="339851" y="0"/>
                  </a:moveTo>
                  <a:lnTo>
                    <a:pt x="403098" y="0"/>
                  </a:lnTo>
                </a:path>
                <a:path w="819150">
                  <a:moveTo>
                    <a:pt x="415289" y="0"/>
                  </a:moveTo>
                  <a:lnTo>
                    <a:pt x="478536" y="0"/>
                  </a:lnTo>
                </a:path>
                <a:path w="819150">
                  <a:moveTo>
                    <a:pt x="680465" y="0"/>
                  </a:moveTo>
                  <a:lnTo>
                    <a:pt x="743712" y="0"/>
                  </a:lnTo>
                </a:path>
                <a:path w="819150">
                  <a:moveTo>
                    <a:pt x="755903" y="0"/>
                  </a:moveTo>
                  <a:lnTo>
                    <a:pt x="81915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4840605" y="6433324"/>
              <a:ext cx="768985" cy="50800"/>
            </a:xfrm>
            <a:custGeom>
              <a:avLst/>
              <a:gdLst/>
              <a:ahLst/>
              <a:cxnLst/>
              <a:rect l="l" t="t" r="r" b="b"/>
              <a:pathLst>
                <a:path w="768985" h="50800">
                  <a:moveTo>
                    <a:pt x="12192" y="38100"/>
                  </a:moveTo>
                  <a:lnTo>
                    <a:pt x="0" y="38100"/>
                  </a:lnTo>
                  <a:lnTo>
                    <a:pt x="0" y="50279"/>
                  </a:lnTo>
                  <a:lnTo>
                    <a:pt x="12192" y="50279"/>
                  </a:lnTo>
                  <a:lnTo>
                    <a:pt x="12192" y="38100"/>
                  </a:lnTo>
                  <a:close/>
                </a:path>
                <a:path w="768985" h="50800">
                  <a:moveTo>
                    <a:pt x="12192" y="25146"/>
                  </a:moveTo>
                  <a:lnTo>
                    <a:pt x="0" y="25146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146"/>
                  </a:lnTo>
                  <a:close/>
                </a:path>
                <a:path w="768985" h="50800">
                  <a:moveTo>
                    <a:pt x="12192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0" y="25133"/>
                  </a:lnTo>
                  <a:lnTo>
                    <a:pt x="12192" y="25133"/>
                  </a:lnTo>
                  <a:lnTo>
                    <a:pt x="12192" y="12954"/>
                  </a:lnTo>
                  <a:lnTo>
                    <a:pt x="12192" y="0"/>
                  </a:lnTo>
                  <a:close/>
                </a:path>
                <a:path w="768985" h="50800">
                  <a:moveTo>
                    <a:pt x="87630" y="38100"/>
                  </a:moveTo>
                  <a:lnTo>
                    <a:pt x="75438" y="38100"/>
                  </a:lnTo>
                  <a:lnTo>
                    <a:pt x="75438" y="50279"/>
                  </a:lnTo>
                  <a:lnTo>
                    <a:pt x="87630" y="50279"/>
                  </a:lnTo>
                  <a:lnTo>
                    <a:pt x="87630" y="38100"/>
                  </a:lnTo>
                  <a:close/>
                </a:path>
                <a:path w="768985" h="50800">
                  <a:moveTo>
                    <a:pt x="87630" y="25146"/>
                  </a:moveTo>
                  <a:lnTo>
                    <a:pt x="75438" y="25146"/>
                  </a:lnTo>
                  <a:lnTo>
                    <a:pt x="75438" y="38087"/>
                  </a:lnTo>
                  <a:lnTo>
                    <a:pt x="87630" y="38087"/>
                  </a:lnTo>
                  <a:lnTo>
                    <a:pt x="87630" y="25146"/>
                  </a:lnTo>
                  <a:close/>
                </a:path>
                <a:path w="768985" h="50800">
                  <a:moveTo>
                    <a:pt x="87630" y="0"/>
                  </a:moveTo>
                  <a:lnTo>
                    <a:pt x="75438" y="0"/>
                  </a:lnTo>
                  <a:lnTo>
                    <a:pt x="75438" y="12954"/>
                  </a:lnTo>
                  <a:lnTo>
                    <a:pt x="75438" y="25133"/>
                  </a:lnTo>
                  <a:lnTo>
                    <a:pt x="87630" y="25133"/>
                  </a:lnTo>
                  <a:lnTo>
                    <a:pt x="87630" y="12954"/>
                  </a:lnTo>
                  <a:lnTo>
                    <a:pt x="87630" y="0"/>
                  </a:lnTo>
                  <a:close/>
                </a:path>
                <a:path w="768985" h="50800">
                  <a:moveTo>
                    <a:pt x="352806" y="38100"/>
                  </a:moveTo>
                  <a:lnTo>
                    <a:pt x="339852" y="38100"/>
                  </a:lnTo>
                  <a:lnTo>
                    <a:pt x="339852" y="50279"/>
                  </a:lnTo>
                  <a:lnTo>
                    <a:pt x="352806" y="50279"/>
                  </a:lnTo>
                  <a:lnTo>
                    <a:pt x="352806" y="38100"/>
                  </a:lnTo>
                  <a:close/>
                </a:path>
                <a:path w="768985" h="50800">
                  <a:moveTo>
                    <a:pt x="352806" y="25146"/>
                  </a:moveTo>
                  <a:lnTo>
                    <a:pt x="339852" y="25146"/>
                  </a:lnTo>
                  <a:lnTo>
                    <a:pt x="339852" y="38087"/>
                  </a:lnTo>
                  <a:lnTo>
                    <a:pt x="352806" y="38087"/>
                  </a:lnTo>
                  <a:lnTo>
                    <a:pt x="352806" y="25146"/>
                  </a:lnTo>
                  <a:close/>
                </a:path>
                <a:path w="768985" h="50800">
                  <a:moveTo>
                    <a:pt x="352806" y="0"/>
                  </a:moveTo>
                  <a:lnTo>
                    <a:pt x="339852" y="0"/>
                  </a:lnTo>
                  <a:lnTo>
                    <a:pt x="339852" y="12954"/>
                  </a:lnTo>
                  <a:lnTo>
                    <a:pt x="339852" y="25133"/>
                  </a:lnTo>
                  <a:lnTo>
                    <a:pt x="352806" y="25133"/>
                  </a:lnTo>
                  <a:lnTo>
                    <a:pt x="352806" y="12954"/>
                  </a:lnTo>
                  <a:lnTo>
                    <a:pt x="352806" y="0"/>
                  </a:lnTo>
                  <a:close/>
                </a:path>
                <a:path w="768985" h="50800">
                  <a:moveTo>
                    <a:pt x="428244" y="38100"/>
                  </a:moveTo>
                  <a:lnTo>
                    <a:pt x="416052" y="38100"/>
                  </a:lnTo>
                  <a:lnTo>
                    <a:pt x="416052" y="50279"/>
                  </a:lnTo>
                  <a:lnTo>
                    <a:pt x="428244" y="50279"/>
                  </a:lnTo>
                  <a:lnTo>
                    <a:pt x="428244" y="38100"/>
                  </a:lnTo>
                  <a:close/>
                </a:path>
                <a:path w="768985" h="50800">
                  <a:moveTo>
                    <a:pt x="428244" y="25146"/>
                  </a:moveTo>
                  <a:lnTo>
                    <a:pt x="416052" y="25146"/>
                  </a:lnTo>
                  <a:lnTo>
                    <a:pt x="416052" y="38087"/>
                  </a:lnTo>
                  <a:lnTo>
                    <a:pt x="428244" y="38087"/>
                  </a:lnTo>
                  <a:lnTo>
                    <a:pt x="428244" y="25146"/>
                  </a:lnTo>
                  <a:close/>
                </a:path>
                <a:path w="768985" h="50800">
                  <a:moveTo>
                    <a:pt x="428244" y="0"/>
                  </a:moveTo>
                  <a:lnTo>
                    <a:pt x="416052" y="0"/>
                  </a:lnTo>
                  <a:lnTo>
                    <a:pt x="416052" y="12954"/>
                  </a:lnTo>
                  <a:lnTo>
                    <a:pt x="416052" y="25133"/>
                  </a:lnTo>
                  <a:lnTo>
                    <a:pt x="428244" y="25133"/>
                  </a:lnTo>
                  <a:lnTo>
                    <a:pt x="428244" y="12954"/>
                  </a:lnTo>
                  <a:lnTo>
                    <a:pt x="428244" y="0"/>
                  </a:lnTo>
                  <a:close/>
                </a:path>
                <a:path w="768985" h="50800">
                  <a:moveTo>
                    <a:pt x="692658" y="38100"/>
                  </a:moveTo>
                  <a:lnTo>
                    <a:pt x="680466" y="38100"/>
                  </a:lnTo>
                  <a:lnTo>
                    <a:pt x="680466" y="50279"/>
                  </a:lnTo>
                  <a:lnTo>
                    <a:pt x="692658" y="50279"/>
                  </a:lnTo>
                  <a:lnTo>
                    <a:pt x="692658" y="38100"/>
                  </a:lnTo>
                  <a:close/>
                </a:path>
                <a:path w="768985" h="50800">
                  <a:moveTo>
                    <a:pt x="692658" y="25146"/>
                  </a:moveTo>
                  <a:lnTo>
                    <a:pt x="680466" y="25146"/>
                  </a:lnTo>
                  <a:lnTo>
                    <a:pt x="680466" y="38087"/>
                  </a:lnTo>
                  <a:lnTo>
                    <a:pt x="692658" y="38087"/>
                  </a:lnTo>
                  <a:lnTo>
                    <a:pt x="692658" y="25146"/>
                  </a:lnTo>
                  <a:close/>
                </a:path>
                <a:path w="768985" h="50800">
                  <a:moveTo>
                    <a:pt x="692658" y="0"/>
                  </a:moveTo>
                  <a:lnTo>
                    <a:pt x="680466" y="0"/>
                  </a:lnTo>
                  <a:lnTo>
                    <a:pt x="680466" y="12954"/>
                  </a:lnTo>
                  <a:lnTo>
                    <a:pt x="680466" y="25133"/>
                  </a:lnTo>
                  <a:lnTo>
                    <a:pt x="692658" y="25133"/>
                  </a:lnTo>
                  <a:lnTo>
                    <a:pt x="692658" y="12954"/>
                  </a:lnTo>
                  <a:lnTo>
                    <a:pt x="692658" y="0"/>
                  </a:lnTo>
                  <a:close/>
                </a:path>
                <a:path w="768985" h="50800">
                  <a:moveTo>
                    <a:pt x="768858" y="38100"/>
                  </a:moveTo>
                  <a:lnTo>
                    <a:pt x="755904" y="38100"/>
                  </a:lnTo>
                  <a:lnTo>
                    <a:pt x="755904" y="50279"/>
                  </a:lnTo>
                  <a:lnTo>
                    <a:pt x="768858" y="50279"/>
                  </a:lnTo>
                  <a:lnTo>
                    <a:pt x="768858" y="38100"/>
                  </a:lnTo>
                  <a:close/>
                </a:path>
                <a:path w="768985" h="50800">
                  <a:moveTo>
                    <a:pt x="768858" y="25146"/>
                  </a:moveTo>
                  <a:lnTo>
                    <a:pt x="755904" y="25146"/>
                  </a:lnTo>
                  <a:lnTo>
                    <a:pt x="755904" y="38087"/>
                  </a:lnTo>
                  <a:lnTo>
                    <a:pt x="768858" y="38087"/>
                  </a:lnTo>
                  <a:lnTo>
                    <a:pt x="768858" y="25146"/>
                  </a:lnTo>
                  <a:close/>
                </a:path>
                <a:path w="768985" h="50800">
                  <a:moveTo>
                    <a:pt x="768858" y="0"/>
                  </a:moveTo>
                  <a:lnTo>
                    <a:pt x="755904" y="0"/>
                  </a:lnTo>
                  <a:lnTo>
                    <a:pt x="755904" y="12954"/>
                  </a:lnTo>
                  <a:lnTo>
                    <a:pt x="755904" y="25133"/>
                  </a:lnTo>
                  <a:lnTo>
                    <a:pt x="768858" y="25133"/>
                  </a:lnTo>
                  <a:lnTo>
                    <a:pt x="768858" y="12954"/>
                  </a:lnTo>
                  <a:lnTo>
                    <a:pt x="768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4840611" y="6490081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5">
                  <a:moveTo>
                    <a:pt x="0" y="0"/>
                  </a:moveTo>
                  <a:lnTo>
                    <a:pt x="87630" y="0"/>
                  </a:lnTo>
                </a:path>
                <a:path w="768985">
                  <a:moveTo>
                    <a:pt x="339851" y="0"/>
                  </a:moveTo>
                  <a:lnTo>
                    <a:pt x="428244" y="0"/>
                  </a:lnTo>
                </a:path>
                <a:path w="768985">
                  <a:moveTo>
                    <a:pt x="680465" y="0"/>
                  </a:moveTo>
                  <a:lnTo>
                    <a:pt x="768858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4840605" y="6496570"/>
              <a:ext cx="768985" cy="50800"/>
            </a:xfrm>
            <a:custGeom>
              <a:avLst/>
              <a:gdLst/>
              <a:ahLst/>
              <a:cxnLst/>
              <a:rect l="l" t="t" r="r" b="b"/>
              <a:pathLst>
                <a:path w="768985" h="50800">
                  <a:moveTo>
                    <a:pt x="12192" y="38100"/>
                  </a:moveTo>
                  <a:lnTo>
                    <a:pt x="0" y="38100"/>
                  </a:lnTo>
                  <a:lnTo>
                    <a:pt x="0" y="50279"/>
                  </a:lnTo>
                  <a:lnTo>
                    <a:pt x="12192" y="50279"/>
                  </a:lnTo>
                  <a:lnTo>
                    <a:pt x="12192" y="38100"/>
                  </a:lnTo>
                  <a:close/>
                </a:path>
                <a:path w="768985" h="50800">
                  <a:moveTo>
                    <a:pt x="12192" y="25146"/>
                  </a:moveTo>
                  <a:lnTo>
                    <a:pt x="0" y="25146"/>
                  </a:lnTo>
                  <a:lnTo>
                    <a:pt x="0" y="38087"/>
                  </a:lnTo>
                  <a:lnTo>
                    <a:pt x="12192" y="38087"/>
                  </a:lnTo>
                  <a:lnTo>
                    <a:pt x="12192" y="25146"/>
                  </a:lnTo>
                  <a:close/>
                </a:path>
                <a:path w="768985" h="50800">
                  <a:moveTo>
                    <a:pt x="12192" y="12192"/>
                  </a:moveTo>
                  <a:lnTo>
                    <a:pt x="0" y="12192"/>
                  </a:lnTo>
                  <a:lnTo>
                    <a:pt x="0" y="25133"/>
                  </a:lnTo>
                  <a:lnTo>
                    <a:pt x="12192" y="25133"/>
                  </a:lnTo>
                  <a:lnTo>
                    <a:pt x="12192" y="12192"/>
                  </a:lnTo>
                  <a:close/>
                </a:path>
                <a:path w="768985" h="50800">
                  <a:moveTo>
                    <a:pt x="12192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12192" y="12179"/>
                  </a:lnTo>
                  <a:lnTo>
                    <a:pt x="12192" y="0"/>
                  </a:lnTo>
                  <a:close/>
                </a:path>
                <a:path w="768985" h="50800">
                  <a:moveTo>
                    <a:pt x="87630" y="38100"/>
                  </a:moveTo>
                  <a:lnTo>
                    <a:pt x="75438" y="38100"/>
                  </a:lnTo>
                  <a:lnTo>
                    <a:pt x="75438" y="50279"/>
                  </a:lnTo>
                  <a:lnTo>
                    <a:pt x="87630" y="50279"/>
                  </a:lnTo>
                  <a:lnTo>
                    <a:pt x="87630" y="38100"/>
                  </a:lnTo>
                  <a:close/>
                </a:path>
                <a:path w="768985" h="50800">
                  <a:moveTo>
                    <a:pt x="87630" y="25146"/>
                  </a:moveTo>
                  <a:lnTo>
                    <a:pt x="75438" y="25146"/>
                  </a:lnTo>
                  <a:lnTo>
                    <a:pt x="75438" y="38087"/>
                  </a:lnTo>
                  <a:lnTo>
                    <a:pt x="87630" y="38087"/>
                  </a:lnTo>
                  <a:lnTo>
                    <a:pt x="87630" y="25146"/>
                  </a:lnTo>
                  <a:close/>
                </a:path>
                <a:path w="768985" h="50800">
                  <a:moveTo>
                    <a:pt x="87630" y="12192"/>
                  </a:moveTo>
                  <a:lnTo>
                    <a:pt x="75438" y="12192"/>
                  </a:lnTo>
                  <a:lnTo>
                    <a:pt x="75438" y="25133"/>
                  </a:lnTo>
                  <a:lnTo>
                    <a:pt x="87630" y="25133"/>
                  </a:lnTo>
                  <a:lnTo>
                    <a:pt x="87630" y="12192"/>
                  </a:lnTo>
                  <a:close/>
                </a:path>
                <a:path w="768985" h="50800">
                  <a:moveTo>
                    <a:pt x="87630" y="0"/>
                  </a:moveTo>
                  <a:lnTo>
                    <a:pt x="75438" y="0"/>
                  </a:lnTo>
                  <a:lnTo>
                    <a:pt x="75438" y="12179"/>
                  </a:lnTo>
                  <a:lnTo>
                    <a:pt x="87630" y="12179"/>
                  </a:lnTo>
                  <a:lnTo>
                    <a:pt x="87630" y="0"/>
                  </a:lnTo>
                  <a:close/>
                </a:path>
                <a:path w="768985" h="50800">
                  <a:moveTo>
                    <a:pt x="352806" y="38100"/>
                  </a:moveTo>
                  <a:lnTo>
                    <a:pt x="339852" y="38100"/>
                  </a:lnTo>
                  <a:lnTo>
                    <a:pt x="339852" y="50279"/>
                  </a:lnTo>
                  <a:lnTo>
                    <a:pt x="352806" y="50279"/>
                  </a:lnTo>
                  <a:lnTo>
                    <a:pt x="352806" y="38100"/>
                  </a:lnTo>
                  <a:close/>
                </a:path>
                <a:path w="768985" h="50800">
                  <a:moveTo>
                    <a:pt x="352806" y="25146"/>
                  </a:moveTo>
                  <a:lnTo>
                    <a:pt x="339852" y="25146"/>
                  </a:lnTo>
                  <a:lnTo>
                    <a:pt x="339852" y="38087"/>
                  </a:lnTo>
                  <a:lnTo>
                    <a:pt x="352806" y="38087"/>
                  </a:lnTo>
                  <a:lnTo>
                    <a:pt x="352806" y="25146"/>
                  </a:lnTo>
                  <a:close/>
                </a:path>
                <a:path w="768985" h="50800">
                  <a:moveTo>
                    <a:pt x="352806" y="12192"/>
                  </a:moveTo>
                  <a:lnTo>
                    <a:pt x="339852" y="12192"/>
                  </a:lnTo>
                  <a:lnTo>
                    <a:pt x="339852" y="25133"/>
                  </a:lnTo>
                  <a:lnTo>
                    <a:pt x="352806" y="25133"/>
                  </a:lnTo>
                  <a:lnTo>
                    <a:pt x="352806" y="12192"/>
                  </a:lnTo>
                  <a:close/>
                </a:path>
                <a:path w="768985" h="50800">
                  <a:moveTo>
                    <a:pt x="352806" y="0"/>
                  </a:moveTo>
                  <a:lnTo>
                    <a:pt x="339852" y="0"/>
                  </a:lnTo>
                  <a:lnTo>
                    <a:pt x="339852" y="12179"/>
                  </a:lnTo>
                  <a:lnTo>
                    <a:pt x="352806" y="12179"/>
                  </a:lnTo>
                  <a:lnTo>
                    <a:pt x="352806" y="0"/>
                  </a:lnTo>
                  <a:close/>
                </a:path>
                <a:path w="768985" h="50800">
                  <a:moveTo>
                    <a:pt x="428244" y="38100"/>
                  </a:moveTo>
                  <a:lnTo>
                    <a:pt x="416052" y="38100"/>
                  </a:lnTo>
                  <a:lnTo>
                    <a:pt x="416052" y="50279"/>
                  </a:lnTo>
                  <a:lnTo>
                    <a:pt x="428244" y="50279"/>
                  </a:lnTo>
                  <a:lnTo>
                    <a:pt x="428244" y="38100"/>
                  </a:lnTo>
                  <a:close/>
                </a:path>
                <a:path w="768985" h="50800">
                  <a:moveTo>
                    <a:pt x="428244" y="25146"/>
                  </a:moveTo>
                  <a:lnTo>
                    <a:pt x="416052" y="25146"/>
                  </a:lnTo>
                  <a:lnTo>
                    <a:pt x="416052" y="38087"/>
                  </a:lnTo>
                  <a:lnTo>
                    <a:pt x="428244" y="38087"/>
                  </a:lnTo>
                  <a:lnTo>
                    <a:pt x="428244" y="25146"/>
                  </a:lnTo>
                  <a:close/>
                </a:path>
                <a:path w="768985" h="50800">
                  <a:moveTo>
                    <a:pt x="428244" y="12192"/>
                  </a:moveTo>
                  <a:lnTo>
                    <a:pt x="416052" y="12192"/>
                  </a:lnTo>
                  <a:lnTo>
                    <a:pt x="416052" y="25133"/>
                  </a:lnTo>
                  <a:lnTo>
                    <a:pt x="428244" y="25133"/>
                  </a:lnTo>
                  <a:lnTo>
                    <a:pt x="428244" y="12192"/>
                  </a:lnTo>
                  <a:close/>
                </a:path>
                <a:path w="768985" h="50800">
                  <a:moveTo>
                    <a:pt x="428244" y="0"/>
                  </a:moveTo>
                  <a:lnTo>
                    <a:pt x="416052" y="0"/>
                  </a:lnTo>
                  <a:lnTo>
                    <a:pt x="416052" y="12179"/>
                  </a:lnTo>
                  <a:lnTo>
                    <a:pt x="428244" y="12179"/>
                  </a:lnTo>
                  <a:lnTo>
                    <a:pt x="428244" y="0"/>
                  </a:lnTo>
                  <a:close/>
                </a:path>
                <a:path w="768985" h="50800">
                  <a:moveTo>
                    <a:pt x="692658" y="38100"/>
                  </a:moveTo>
                  <a:lnTo>
                    <a:pt x="680466" y="38100"/>
                  </a:lnTo>
                  <a:lnTo>
                    <a:pt x="680466" y="50279"/>
                  </a:lnTo>
                  <a:lnTo>
                    <a:pt x="692658" y="50279"/>
                  </a:lnTo>
                  <a:lnTo>
                    <a:pt x="692658" y="38100"/>
                  </a:lnTo>
                  <a:close/>
                </a:path>
                <a:path w="768985" h="50800">
                  <a:moveTo>
                    <a:pt x="692658" y="25146"/>
                  </a:moveTo>
                  <a:lnTo>
                    <a:pt x="680466" y="25146"/>
                  </a:lnTo>
                  <a:lnTo>
                    <a:pt x="680466" y="38087"/>
                  </a:lnTo>
                  <a:lnTo>
                    <a:pt x="692658" y="38087"/>
                  </a:lnTo>
                  <a:lnTo>
                    <a:pt x="692658" y="25146"/>
                  </a:lnTo>
                  <a:close/>
                </a:path>
                <a:path w="768985" h="50800">
                  <a:moveTo>
                    <a:pt x="692658" y="12192"/>
                  </a:moveTo>
                  <a:lnTo>
                    <a:pt x="680466" y="12192"/>
                  </a:lnTo>
                  <a:lnTo>
                    <a:pt x="680466" y="25133"/>
                  </a:lnTo>
                  <a:lnTo>
                    <a:pt x="692658" y="25133"/>
                  </a:lnTo>
                  <a:lnTo>
                    <a:pt x="692658" y="12192"/>
                  </a:lnTo>
                  <a:close/>
                </a:path>
                <a:path w="768985" h="50800">
                  <a:moveTo>
                    <a:pt x="692658" y="0"/>
                  </a:moveTo>
                  <a:lnTo>
                    <a:pt x="680466" y="0"/>
                  </a:lnTo>
                  <a:lnTo>
                    <a:pt x="680466" y="12179"/>
                  </a:lnTo>
                  <a:lnTo>
                    <a:pt x="692658" y="12179"/>
                  </a:lnTo>
                  <a:lnTo>
                    <a:pt x="692658" y="0"/>
                  </a:lnTo>
                  <a:close/>
                </a:path>
                <a:path w="768985" h="50800">
                  <a:moveTo>
                    <a:pt x="768858" y="38100"/>
                  </a:moveTo>
                  <a:lnTo>
                    <a:pt x="755904" y="38100"/>
                  </a:lnTo>
                  <a:lnTo>
                    <a:pt x="755904" y="50279"/>
                  </a:lnTo>
                  <a:lnTo>
                    <a:pt x="768858" y="50279"/>
                  </a:lnTo>
                  <a:lnTo>
                    <a:pt x="768858" y="38100"/>
                  </a:lnTo>
                  <a:close/>
                </a:path>
                <a:path w="768985" h="50800">
                  <a:moveTo>
                    <a:pt x="768858" y="25146"/>
                  </a:moveTo>
                  <a:lnTo>
                    <a:pt x="755904" y="25146"/>
                  </a:lnTo>
                  <a:lnTo>
                    <a:pt x="755904" y="38087"/>
                  </a:lnTo>
                  <a:lnTo>
                    <a:pt x="768858" y="38087"/>
                  </a:lnTo>
                  <a:lnTo>
                    <a:pt x="768858" y="25146"/>
                  </a:lnTo>
                  <a:close/>
                </a:path>
                <a:path w="768985" h="50800">
                  <a:moveTo>
                    <a:pt x="768858" y="12192"/>
                  </a:moveTo>
                  <a:lnTo>
                    <a:pt x="755904" y="12192"/>
                  </a:lnTo>
                  <a:lnTo>
                    <a:pt x="755904" y="25133"/>
                  </a:lnTo>
                  <a:lnTo>
                    <a:pt x="768858" y="25133"/>
                  </a:lnTo>
                  <a:lnTo>
                    <a:pt x="768858" y="12192"/>
                  </a:lnTo>
                  <a:close/>
                </a:path>
                <a:path w="768985" h="50800">
                  <a:moveTo>
                    <a:pt x="768858" y="0"/>
                  </a:moveTo>
                  <a:lnTo>
                    <a:pt x="755904" y="0"/>
                  </a:lnTo>
                  <a:lnTo>
                    <a:pt x="755904" y="12179"/>
                  </a:lnTo>
                  <a:lnTo>
                    <a:pt x="768858" y="12179"/>
                  </a:lnTo>
                  <a:lnTo>
                    <a:pt x="768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4815465" y="6553327"/>
              <a:ext cx="819150" cy="0"/>
            </a:xfrm>
            <a:custGeom>
              <a:avLst/>
              <a:gdLst/>
              <a:ahLst/>
              <a:cxnLst/>
              <a:rect l="l" t="t" r="r" b="b"/>
              <a:pathLst>
                <a:path w="819150">
                  <a:moveTo>
                    <a:pt x="0" y="0"/>
                  </a:moveTo>
                  <a:lnTo>
                    <a:pt x="62484" y="0"/>
                  </a:lnTo>
                </a:path>
                <a:path w="819150">
                  <a:moveTo>
                    <a:pt x="75437" y="0"/>
                  </a:moveTo>
                  <a:lnTo>
                    <a:pt x="138684" y="0"/>
                  </a:lnTo>
                </a:path>
                <a:path w="819150">
                  <a:moveTo>
                    <a:pt x="339851" y="0"/>
                  </a:moveTo>
                  <a:lnTo>
                    <a:pt x="403098" y="0"/>
                  </a:lnTo>
                </a:path>
                <a:path w="819150">
                  <a:moveTo>
                    <a:pt x="415289" y="0"/>
                  </a:moveTo>
                  <a:lnTo>
                    <a:pt x="478536" y="0"/>
                  </a:lnTo>
                </a:path>
                <a:path w="819150">
                  <a:moveTo>
                    <a:pt x="680465" y="0"/>
                  </a:moveTo>
                  <a:lnTo>
                    <a:pt x="743712" y="0"/>
                  </a:lnTo>
                </a:path>
                <a:path w="819150">
                  <a:moveTo>
                    <a:pt x="755903" y="0"/>
                  </a:moveTo>
                  <a:lnTo>
                    <a:pt x="819150" y="0"/>
                  </a:lnTo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0" name="object 1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606" y="-3043"/>
            <a:ext cx="3152394" cy="324002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34033" y="4117938"/>
            <a:ext cx="210861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Obecný vzorec: C</a:t>
            </a:r>
            <a:r>
              <a:rPr kumimoji="0" lang="cs-CZ" sz="1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</a:t>
            </a:r>
            <a:r>
              <a:rPr kumimoji="0" lang="cs-CZ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</a:t>
            </a:r>
            <a:r>
              <a:rPr kumimoji="0" lang="cs-CZ" sz="1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2n+2</a:t>
            </a:r>
            <a:endParaRPr kumimoji="0" lang="cs-CZ" sz="1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128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32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74766" y="497200"/>
            <a:ext cx="669290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b="1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vláken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09339" y="1314159"/>
            <a:ext cx="8611820" cy="304519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3500" marR="68580" algn="just">
              <a:lnSpc>
                <a:spcPct val="108000"/>
              </a:lnSpc>
              <a:buClr>
                <a:srgbClr val="3333CC"/>
              </a:buClr>
              <a:buSzPct val="58333"/>
              <a:tabLst>
                <a:tab pos="405765" algn="l"/>
                <a:tab pos="406400" algn="l"/>
              </a:tabLst>
            </a:pPr>
            <a:r>
              <a:rPr sz="1800" dirty="0">
                <a:latin typeface="Times New Roman"/>
                <a:cs typeface="Times New Roman"/>
              </a:rPr>
              <a:t>Základním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útvarem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stabilizovaného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vřetenovitý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útvar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o </a:t>
            </a:r>
            <a:r>
              <a:rPr sz="1800" dirty="0">
                <a:latin typeface="Times New Roman"/>
                <a:cs typeface="Times New Roman"/>
              </a:rPr>
              <a:t>délce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=1µm,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tloušťce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=10nm,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nazývaný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mikrofibrila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se </a:t>
            </a:r>
            <a:r>
              <a:rPr sz="1800" dirty="0">
                <a:latin typeface="Times New Roman"/>
                <a:cs typeface="Times New Roman"/>
              </a:rPr>
              <a:t>skládá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pravidelně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střídajících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krystalických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oblastí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amorfních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oblastí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Délka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amorfní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oblasti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1–6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nm.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Uspořádání</a:t>
            </a:r>
            <a:r>
              <a:rPr sz="1800" spc="-25" dirty="0">
                <a:latin typeface="Times New Roman"/>
                <a:cs typeface="Times New Roman"/>
              </a:rPr>
              <a:t> je </a:t>
            </a:r>
            <a:r>
              <a:rPr sz="1800" dirty="0">
                <a:latin typeface="Times New Roman"/>
                <a:cs typeface="Times New Roman"/>
              </a:rPr>
              <a:t>zde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vysoké,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rozdíl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hustot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mezi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pouze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10%.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endParaRPr lang="cs-CZ" sz="1800" spc="-20" dirty="0">
              <a:latin typeface="Times New Roman"/>
              <a:cs typeface="Times New Roman"/>
            </a:endParaRPr>
          </a:p>
          <a:p>
            <a:pPr marL="63500" marR="68580" algn="just">
              <a:lnSpc>
                <a:spcPct val="108000"/>
              </a:lnSpc>
              <a:buClr>
                <a:srgbClr val="3333CC"/>
              </a:buClr>
              <a:buSzPct val="58333"/>
              <a:tabLst>
                <a:tab pos="405765" algn="l"/>
                <a:tab pos="406400" algn="l"/>
              </a:tabLst>
            </a:pPr>
            <a:r>
              <a:rPr lang="cs-CZ" sz="1800" dirty="0" smtClean="0">
                <a:latin typeface="Times New Roman"/>
                <a:cs typeface="Times New Roman"/>
              </a:rPr>
              <a:t>Vyšší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útvar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je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fibrila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tvořená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paralelními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svazky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mikrofibril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spojených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vaznými </a:t>
            </a:r>
            <a:r>
              <a:rPr sz="1800" dirty="0">
                <a:latin typeface="Times New Roman"/>
                <a:cs typeface="Times New Roman"/>
              </a:rPr>
              <a:t>(tie)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řetězci</a:t>
            </a:r>
            <a:r>
              <a:rPr sz="1800" spc="-10" dirty="0" smtClean="0">
                <a:latin typeface="Times New Roman"/>
                <a:cs typeface="Times New Roman"/>
              </a:rPr>
              <a:t>.</a:t>
            </a:r>
            <a:endParaRPr lang="cs-CZ" sz="1800" spc="-10" dirty="0" smtClean="0">
              <a:latin typeface="Times New Roman"/>
              <a:cs typeface="Times New Roman"/>
            </a:endParaRPr>
          </a:p>
          <a:p>
            <a:pPr marL="63500" marR="68580" algn="just">
              <a:lnSpc>
                <a:spcPct val="108000"/>
              </a:lnSpc>
              <a:buClr>
                <a:srgbClr val="3333CC"/>
              </a:buClr>
              <a:buSzPct val="58333"/>
              <a:tabLst>
                <a:tab pos="405765" algn="l"/>
                <a:tab pos="406400" algn="l"/>
              </a:tabLst>
            </a:pPr>
            <a:endParaRPr sz="800" dirty="0">
              <a:latin typeface="Times New Roman"/>
              <a:cs typeface="Times New Roman"/>
            </a:endParaRPr>
          </a:p>
          <a:p>
            <a:pPr marL="63500" marR="1126490" algn="just">
              <a:lnSpc>
                <a:spcPct val="108000"/>
              </a:lnSpc>
              <a:buSzPct val="58333"/>
              <a:tabLst>
                <a:tab pos="405765" algn="l"/>
                <a:tab pos="406400" algn="l"/>
              </a:tabLst>
            </a:pP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Fibrilární</a:t>
            </a:r>
            <a:r>
              <a:rPr sz="1800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struktura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odpovídá</a:t>
            </a:r>
            <a:r>
              <a:rPr sz="1800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vlákenné</a:t>
            </a:r>
            <a:r>
              <a:rPr sz="1800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struktuře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u</a:t>
            </a:r>
            <a:r>
              <a:rPr sz="1800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err="1">
                <a:solidFill>
                  <a:srgbClr val="924C14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většiny</a:t>
            </a:r>
            <a:r>
              <a:rPr sz="1800" b="1" spc="-1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k</a:t>
            </a:r>
            <a:r>
              <a:rPr sz="1800" b="1" dirty="0" err="1" smtClean="0">
                <a:solidFill>
                  <a:srgbClr val="924C14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lasických</a:t>
            </a:r>
            <a:r>
              <a:rPr sz="1800" b="1" spc="-55" dirty="0" smtClean="0">
                <a:solidFill>
                  <a:srgbClr val="924C14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spc="-10" dirty="0" err="1">
                <a:solidFill>
                  <a:srgbClr val="924C14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vláken</a:t>
            </a:r>
            <a:r>
              <a:rPr sz="1800" b="1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.</a:t>
            </a:r>
            <a:endParaRPr lang="cs-CZ" sz="1800" b="1" spc="-10" dirty="0" smtClean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L="63500" marR="1126490" algn="just">
              <a:lnSpc>
                <a:spcPct val="108000"/>
              </a:lnSpc>
              <a:buSzPct val="58333"/>
              <a:tabLst>
                <a:tab pos="405765" algn="l"/>
                <a:tab pos="406400" algn="l"/>
              </a:tabLst>
            </a:pPr>
            <a:endParaRPr sz="800" u="sng" dirty="0">
              <a:latin typeface="Times New Roman"/>
              <a:cs typeface="Times New Roman"/>
            </a:endParaRPr>
          </a:p>
          <a:p>
            <a:pPr marL="63500" marR="160655" algn="just">
              <a:lnSpc>
                <a:spcPct val="108000"/>
              </a:lnSpc>
              <a:buClr>
                <a:srgbClr val="3333CC"/>
              </a:buClr>
              <a:buSzPct val="58333"/>
              <a:tabLst>
                <a:tab pos="405765" algn="l"/>
                <a:tab pos="406400" algn="l"/>
              </a:tabLst>
            </a:pP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koncentrovaných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roztoků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(dlouhé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řetězce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MW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&gt;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baseline="24305" dirty="0">
                <a:latin typeface="Times New Roman"/>
                <a:cs typeface="Times New Roman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gelové </a:t>
            </a:r>
            <a:r>
              <a:rPr sz="1800" dirty="0">
                <a:latin typeface="Times New Roman"/>
                <a:cs typeface="Times New Roman"/>
              </a:rPr>
              <a:t>zvlákňování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dloužení)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vznikají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fibrily</a:t>
            </a:r>
            <a:r>
              <a:rPr sz="1800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</a:t>
            </a:r>
            <a:r>
              <a:rPr sz="1800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napjatými</a:t>
            </a:r>
            <a:r>
              <a:rPr sz="1800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24C14"/>
                </a:solidFill>
                <a:latin typeface="Times New Roman"/>
                <a:cs typeface="Times New Roman"/>
              </a:rPr>
              <a:t>řetězci</a:t>
            </a:r>
            <a:r>
              <a:rPr sz="1800" spc="-10" dirty="0">
                <a:latin typeface="Times New Roman"/>
                <a:cs typeface="Times New Roman"/>
              </a:rPr>
              <a:t>.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Polymery</a:t>
            </a:r>
            <a:r>
              <a:rPr sz="1800" spc="-4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s</a:t>
            </a:r>
            <a:r>
              <a:rPr sz="1800" spc="-1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tuhými</a:t>
            </a:r>
            <a:r>
              <a:rPr sz="1800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24C14"/>
                </a:solidFill>
                <a:latin typeface="Times New Roman"/>
                <a:cs typeface="Times New Roman"/>
              </a:rPr>
              <a:t>řetězci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uspořádávají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již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tavenině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 err="1">
                <a:latin typeface="Times New Roman"/>
                <a:cs typeface="Times New Roman"/>
              </a:rPr>
              <a:t>nebo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roztoku</a:t>
            </a:r>
            <a:r>
              <a:rPr lang="cs-CZ" sz="1800" spc="-1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69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32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94022" y="502302"/>
            <a:ext cx="6504057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Modely</a:t>
            </a:r>
            <a:r>
              <a:rPr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struktury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43800" y="1022191"/>
            <a:ext cx="603537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98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Pro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modely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struktury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vláken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používá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dvou</a:t>
            </a:r>
            <a:r>
              <a:rPr sz="1800" spc="-20" dirty="0">
                <a:latin typeface="Times New Roman"/>
                <a:cs typeface="Times New Roman"/>
              </a:rPr>
              <a:t> fází </a:t>
            </a:r>
            <a:r>
              <a:rPr sz="1800" dirty="0">
                <a:latin typeface="Times New Roman"/>
                <a:cs typeface="Times New Roman"/>
              </a:rPr>
              <a:t>(krystalické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amorfní)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nebo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tří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fází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(doplnění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fázi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vazných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jejichž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objemový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podíl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pohybuje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kolem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spc="-30" dirty="0" smtClean="0">
                <a:latin typeface="Times New Roman"/>
                <a:cs typeface="Times New Roman"/>
              </a:rPr>
              <a:t/>
            </a:r>
            <a:br>
              <a:rPr lang="cs-CZ" sz="1800" spc="-30" dirty="0" smtClean="0">
                <a:latin typeface="Times New Roman"/>
                <a:cs typeface="Times New Roman"/>
              </a:rPr>
            </a:br>
            <a:r>
              <a:rPr sz="1800" dirty="0" smtClean="0">
                <a:latin typeface="Times New Roman"/>
                <a:cs typeface="Times New Roman"/>
              </a:rPr>
              <a:t>10–15</a:t>
            </a:r>
            <a:r>
              <a:rPr sz="1800" spc="-25" dirty="0" smtClean="0">
                <a:latin typeface="Times New Roman"/>
                <a:cs typeface="Times New Roman"/>
              </a:rPr>
              <a:t> %).</a:t>
            </a:r>
            <a:r>
              <a:rPr lang="cs-CZ" sz="1800" spc="-25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Každá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fáze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má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svůj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objemový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podíl,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orientaci,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mechanické </a:t>
            </a:r>
            <a:r>
              <a:rPr sz="1800" dirty="0">
                <a:latin typeface="Times New Roman"/>
                <a:cs typeface="Times New Roman"/>
              </a:rPr>
              <a:t>vlastnosti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(modul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pružnosti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).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Standardně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přijímá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Peterlinův</a:t>
            </a:r>
            <a:r>
              <a:rPr lang="cs-CZ" sz="1800" spc="-10" dirty="0" smtClean="0">
                <a:latin typeface="Times New Roman"/>
                <a:cs typeface="Times New Roman"/>
              </a:rPr>
              <a:t> model.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681" y="2757865"/>
            <a:ext cx="1456182" cy="19661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30279" y="2888023"/>
            <a:ext cx="22336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SzPct val="95833"/>
              <a:buFont typeface="+mj-lt"/>
              <a:buAutoNum type="arabicPeriod"/>
              <a:tabLst>
                <a:tab pos="272415" algn="l"/>
              </a:tabLst>
            </a:pPr>
            <a:r>
              <a:rPr lang="cs-CZ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mikrofibrily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95833"/>
              <a:buFont typeface="+mj-lt"/>
              <a:buAutoNum type="arabicPeriod"/>
              <a:tabLst>
                <a:tab pos="272415" algn="l"/>
              </a:tabLst>
            </a:pPr>
            <a:r>
              <a:rPr sz="16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krystality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95833"/>
              <a:buFont typeface="+mj-lt"/>
              <a:buAutoNum type="arabicPeriod"/>
              <a:tabLst>
                <a:tab pos="272415" algn="l"/>
              </a:tabLst>
            </a:pP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amorfní</a:t>
            </a:r>
            <a:r>
              <a:rPr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neuspořádaná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fáze,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95833"/>
              <a:buFont typeface="+mj-lt"/>
              <a:buAutoNum type="arabicPeriod"/>
              <a:tabLst>
                <a:tab pos="272415" algn="l"/>
              </a:tabLst>
            </a:pP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amorfní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napjatými</a:t>
            </a:r>
            <a:r>
              <a:rPr lang="cs-CZ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řetězci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10"/>
          <p:cNvPicPr/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705346" y="37434"/>
            <a:ext cx="2413254" cy="24823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Mod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t="7248" r="11305" b="7057"/>
          <a:stretch/>
        </p:blipFill>
        <p:spPr bwMode="auto">
          <a:xfrm>
            <a:off x="3275639" y="2441138"/>
            <a:ext cx="2103851" cy="22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13720" y="4733043"/>
            <a:ext cx="2856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cs-CZ" altLang="cs-CZ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Peterlinův</a:t>
            </a:r>
            <a:r>
              <a:rPr kumimoji="0" lang="cs-CZ" altLang="cs-C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model </a:t>
            </a:r>
            <a:r>
              <a:rPr kumimoji="0" lang="cs-CZ" altLang="cs-CZ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semikrystalického</a:t>
            </a:r>
            <a:r>
              <a:rPr kumimoji="0" lang="cs-CZ" altLang="cs-C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vlákna</a:t>
            </a:r>
            <a:endParaRPr kumimoji="0" lang="cs-CZ" altLang="cs-CZ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0625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30727" y="4709992"/>
            <a:ext cx="290432" cy="300050"/>
          </a:xfrm>
        </p:spPr>
        <p:txBody>
          <a:bodyPr/>
          <a:lstStyle/>
          <a:p>
            <a:r>
              <a:rPr lang="cs-CZ" dirty="0" smtClean="0"/>
              <a:t>32</a:t>
            </a:r>
            <a:endParaRPr lang="cs-CZ" dirty="0"/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669694" y="466369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Orientace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7854" y="1069323"/>
            <a:ext cx="8128475" cy="6437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just">
              <a:tabLst>
                <a:tab pos="974725" algn="l"/>
              </a:tabLst>
            </a:pPr>
            <a:r>
              <a:rPr sz="1800" dirty="0">
                <a:latin typeface="Times New Roman"/>
                <a:cs typeface="Times New Roman"/>
              </a:rPr>
              <a:t>Důležitou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charakteristikou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jednotlivých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fází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jejich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orientace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tj.</a:t>
            </a:r>
            <a:r>
              <a:rPr sz="1800" spc="600" dirty="0">
                <a:latin typeface="Times New Roman"/>
                <a:cs typeface="Times New Roman"/>
              </a:rPr>
              <a:t> </a:t>
            </a:r>
            <a:r>
              <a:rPr sz="1800" spc="-20" dirty="0" err="1" smtClean="0">
                <a:latin typeface="Times New Roman"/>
                <a:cs typeface="Times New Roman"/>
              </a:rPr>
              <a:t>úhel</a:t>
            </a:r>
            <a:r>
              <a:rPr lang="cs-CZ" sz="180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sklonu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vzhledem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Orientace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vyjadřuje </a:t>
            </a:r>
            <a:r>
              <a:rPr sz="1800" dirty="0">
                <a:latin typeface="Times New Roman"/>
                <a:cs typeface="Times New Roman"/>
              </a:rPr>
              <a:t>orientačním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faktorem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854" y="1628900"/>
            <a:ext cx="7846701" cy="2783454"/>
          </a:xfrm>
          <a:prstGeom prst="rect">
            <a:avLst/>
          </a:prstGeom>
        </p:spPr>
        <p:txBody>
          <a:bodyPr vert="horz" wrap="square" lIns="0" tIns="280035" rIns="0" bIns="0" rtlCol="0">
            <a:spAutoFit/>
          </a:bodyPr>
          <a:lstStyle/>
          <a:p>
            <a:pPr marL="345440" algn="ctr">
              <a:lnSpc>
                <a:spcPct val="100000"/>
              </a:lnSpc>
              <a:spcBef>
                <a:spcPts val="2205"/>
              </a:spcBef>
            </a:pPr>
            <a:r>
              <a:rPr sz="2000" i="1" dirty="0">
                <a:latin typeface="Tahoma"/>
                <a:cs typeface="Tahoma"/>
              </a:rPr>
              <a:t>f</a:t>
            </a:r>
            <a:r>
              <a:rPr sz="2000" i="1" spc="-120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=</a:t>
            </a:r>
            <a:r>
              <a:rPr sz="2000" i="1" spc="-70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(</a:t>
            </a:r>
            <a:r>
              <a:rPr sz="2000" i="1" spc="-70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3</a:t>
            </a:r>
            <a:r>
              <a:rPr sz="2000" i="1" spc="-75" dirty="0">
                <a:latin typeface="Tahoma"/>
                <a:cs typeface="Tahoma"/>
              </a:rPr>
              <a:t> </a:t>
            </a:r>
            <a:r>
              <a:rPr sz="2000" i="1" spc="-80" dirty="0">
                <a:latin typeface="Tahoma"/>
                <a:cs typeface="Tahoma"/>
              </a:rPr>
              <a:t>&lt;</a:t>
            </a:r>
            <a:r>
              <a:rPr sz="2000" i="1" spc="-350" dirty="0">
                <a:latin typeface="Tahoma"/>
                <a:cs typeface="Tahoma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cos</a:t>
            </a:r>
            <a:r>
              <a:rPr sz="2000" spc="-360" dirty="0">
                <a:latin typeface="Times New Roman"/>
                <a:cs typeface="Times New Roman"/>
              </a:rPr>
              <a:t> </a:t>
            </a:r>
            <a:r>
              <a:rPr sz="2000" baseline="45454" dirty="0">
                <a:latin typeface="Times New Roman"/>
                <a:cs typeface="Times New Roman"/>
              </a:rPr>
              <a:t>2</a:t>
            </a:r>
            <a:r>
              <a:rPr sz="2000" spc="359" baseline="45454" dirty="0">
                <a:latin typeface="Times New Roman"/>
                <a:cs typeface="Times New Roman"/>
              </a:rPr>
              <a:t> </a:t>
            </a:r>
            <a:r>
              <a:rPr lang="cs-CZ" sz="2000" i="1" dirty="0" smtClean="0">
                <a:latin typeface="Symbol"/>
                <a:cs typeface="Symbol"/>
                <a:sym typeface="Symbol" panose="05050102010706020507" pitchFamily="18" charset="2"/>
              </a:rPr>
              <a:t></a:t>
            </a:r>
            <a:r>
              <a:rPr sz="2000" spc="260" dirty="0" smtClean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ahoma"/>
                <a:cs typeface="Tahoma"/>
              </a:rPr>
              <a:t>&gt;</a:t>
            </a:r>
            <a:r>
              <a:rPr sz="2000" i="1" spc="-70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-</a:t>
            </a:r>
            <a:r>
              <a:rPr sz="2000" i="1" spc="-75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1</a:t>
            </a:r>
            <a:r>
              <a:rPr sz="2000" i="1" spc="-75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)</a:t>
            </a:r>
            <a:r>
              <a:rPr sz="2000" i="1" spc="-70" dirty="0">
                <a:latin typeface="Tahoma"/>
                <a:cs typeface="Tahoma"/>
              </a:rPr>
              <a:t> </a:t>
            </a:r>
            <a:r>
              <a:rPr sz="2000" i="1" dirty="0">
                <a:latin typeface="Tahoma"/>
                <a:cs typeface="Tahoma"/>
              </a:rPr>
              <a:t>/</a:t>
            </a:r>
            <a:r>
              <a:rPr sz="2000" i="1" spc="-75" dirty="0">
                <a:latin typeface="Tahoma"/>
                <a:cs typeface="Tahoma"/>
              </a:rPr>
              <a:t> </a:t>
            </a:r>
            <a:r>
              <a:rPr sz="2000" i="1" spc="-50" dirty="0">
                <a:latin typeface="Tahoma"/>
                <a:cs typeface="Tahoma"/>
              </a:rPr>
              <a:t>2</a:t>
            </a:r>
            <a:endParaRPr sz="2000" dirty="0">
              <a:latin typeface="Tahoma"/>
              <a:cs typeface="Tahoma"/>
            </a:endParaRPr>
          </a:p>
          <a:p>
            <a:pPr marL="38100">
              <a:spcBef>
                <a:spcPts val="2110"/>
              </a:spcBef>
            </a:pPr>
            <a:r>
              <a:rPr sz="1800" dirty="0">
                <a:latin typeface="Times New Roman"/>
                <a:cs typeface="Times New Roman"/>
              </a:rPr>
              <a:t>Pro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perfektní</a:t>
            </a:r>
            <a:r>
              <a:rPr sz="1800" b="1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orientaci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f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tedy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&lt;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baseline="1949" dirty="0">
                <a:latin typeface="Times New Roman"/>
                <a:cs typeface="Times New Roman"/>
              </a:rPr>
              <a:t>cos</a:t>
            </a:r>
            <a:r>
              <a:rPr sz="1800" spc="-540" baseline="1949" dirty="0">
                <a:latin typeface="Times New Roman"/>
                <a:cs typeface="Times New Roman"/>
              </a:rPr>
              <a:t> </a:t>
            </a:r>
            <a:r>
              <a:rPr sz="1800" baseline="47138" dirty="0">
                <a:latin typeface="Times New Roman"/>
                <a:cs typeface="Times New Roman"/>
              </a:rPr>
              <a:t>2</a:t>
            </a:r>
            <a:r>
              <a:rPr sz="1800" spc="390" baseline="47138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Symbol"/>
                <a:cs typeface="Symbol"/>
                <a:sym typeface="Symbol" panose="05050102010706020507" pitchFamily="18" charset="2"/>
              </a:rPr>
              <a:t></a:t>
            </a:r>
            <a:r>
              <a:rPr sz="1800" spc="195" baseline="1851" dirty="0" smtClean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&gt;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spc="-50" dirty="0" smtClean="0">
                <a:latin typeface="Times New Roman"/>
                <a:cs typeface="Times New Roman"/>
              </a:rPr>
              <a:t>a</a:t>
            </a:r>
            <a:r>
              <a:rPr lang="cs-CZ" sz="1800" spc="-50" dirty="0" smtClean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Symbol"/>
                <a:cs typeface="Symbol"/>
                <a:sym typeface="Symbol" panose="05050102010706020507" pitchFamily="18" charset="2"/>
              </a:rPr>
              <a:t></a:t>
            </a:r>
            <a:r>
              <a:rPr lang="cs-CZ" sz="1800" i="1" dirty="0" smtClean="0">
                <a:latin typeface="Symbol"/>
                <a:cs typeface="Symbol"/>
              </a:rPr>
              <a:t> </a:t>
            </a:r>
            <a:r>
              <a:rPr lang="cs-CZ" sz="1800" i="1" dirty="0" smtClean="0">
                <a:latin typeface="Times New Roman"/>
                <a:cs typeface="Times New Roman"/>
              </a:rPr>
              <a:t>= </a:t>
            </a:r>
            <a:r>
              <a:rPr lang="cs-CZ" sz="1800" i="1" spc="-25" dirty="0" smtClean="0">
                <a:latin typeface="Times New Roman"/>
                <a:cs typeface="Times New Roman"/>
              </a:rPr>
              <a:t>0</a:t>
            </a:r>
            <a:r>
              <a:rPr lang="cs-CZ" sz="1800" i="1" spc="-37" baseline="24305" dirty="0" smtClean="0">
                <a:latin typeface="Times New Roman"/>
                <a:cs typeface="Times New Roman"/>
              </a:rPr>
              <a:t>o</a:t>
            </a:r>
            <a:r>
              <a:rPr lang="cs-CZ" sz="1800" spc="-25" dirty="0" smtClean="0">
                <a:latin typeface="Times New Roman"/>
                <a:cs typeface="Times New Roman"/>
              </a:rPr>
              <a:t>.</a:t>
            </a:r>
          </a:p>
          <a:p>
            <a:pPr marL="38100">
              <a:spcBef>
                <a:spcPts val="2110"/>
              </a:spcBef>
            </a:pPr>
            <a:r>
              <a:rPr lang="cs-CZ" sz="1800" dirty="0">
                <a:latin typeface="Times New Roman"/>
                <a:cs typeface="Times New Roman"/>
              </a:rPr>
              <a:t>Řetězce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leží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rovnoběžně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s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osou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vlákna.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Neorientovaná</a:t>
            </a:r>
            <a:r>
              <a:rPr lang="cs-CZ"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struktura </a:t>
            </a:r>
            <a:r>
              <a:rPr lang="cs-CZ" sz="1800" dirty="0" smtClean="0">
                <a:latin typeface="Times New Roman"/>
                <a:cs typeface="Times New Roman"/>
              </a:rPr>
              <a:t>má</a:t>
            </a:r>
            <a:r>
              <a:rPr lang="cs-CZ" sz="1800" spc="-15" dirty="0" smtClean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f</a:t>
            </a:r>
            <a:r>
              <a:rPr lang="cs-CZ" sz="1800" i="1" spc="-5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=</a:t>
            </a:r>
            <a:r>
              <a:rPr lang="cs-CZ" sz="1800" i="1" spc="-5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0</a:t>
            </a:r>
            <a:r>
              <a:rPr lang="cs-CZ" sz="1800" dirty="0">
                <a:latin typeface="Times New Roman"/>
                <a:cs typeface="Times New Roman"/>
              </a:rPr>
              <a:t>, tedy</a:t>
            </a:r>
            <a:r>
              <a:rPr lang="cs-CZ" sz="1800" spc="-5" dirty="0">
                <a:latin typeface="Times New Roman"/>
                <a:cs typeface="Times New Roman"/>
              </a:rPr>
              <a:t> </a:t>
            </a:r>
            <a:r>
              <a:rPr lang="cs-CZ" sz="1800" i="1" spc="-50" dirty="0">
                <a:latin typeface="Times New Roman"/>
                <a:cs typeface="Times New Roman"/>
              </a:rPr>
              <a:t>&lt; cos</a:t>
            </a:r>
            <a:r>
              <a:rPr lang="cs-CZ" sz="1800" i="1" spc="-50" baseline="30000" dirty="0">
                <a:latin typeface="Times New Roman"/>
                <a:cs typeface="Times New Roman"/>
              </a:rPr>
              <a:t>2</a:t>
            </a:r>
            <a:r>
              <a:rPr lang="cs-CZ" sz="1800" i="1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Symbol"/>
                <a:cs typeface="Symbol"/>
                <a:sym typeface="Symbol" panose="05050102010706020507" pitchFamily="18" charset="2"/>
              </a:rPr>
              <a:t></a:t>
            </a:r>
            <a:r>
              <a:rPr lang="cs-CZ" sz="1800" i="1" dirty="0" smtClean="0">
                <a:latin typeface="Symbol"/>
                <a:cs typeface="Symbol"/>
              </a:rPr>
              <a:t>  </a:t>
            </a:r>
            <a:r>
              <a:rPr lang="cs-CZ" sz="1800" i="1" dirty="0">
                <a:latin typeface="Times New Roman"/>
                <a:cs typeface="Times New Roman"/>
              </a:rPr>
              <a:t>&gt; = 1/3  </a:t>
            </a:r>
            <a:r>
              <a:rPr lang="cs-CZ" sz="1800" spc="-50" dirty="0">
                <a:latin typeface="Times New Roman"/>
                <a:cs typeface="Times New Roman"/>
              </a:rPr>
              <a:t>a</a:t>
            </a:r>
            <a:r>
              <a:rPr lang="cs-CZ" sz="1800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Symbol"/>
                <a:cs typeface="Symbol"/>
                <a:sym typeface="Symbol" panose="05050102010706020507" pitchFamily="18" charset="2"/>
              </a:rPr>
              <a:t></a:t>
            </a:r>
            <a:r>
              <a:rPr lang="cs-CZ" sz="1800" i="1" dirty="0" smtClean="0">
                <a:latin typeface="Symbol"/>
                <a:cs typeface="Symbol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=</a:t>
            </a:r>
            <a:r>
              <a:rPr lang="cs-CZ" sz="1800" i="1" spc="5" dirty="0">
                <a:latin typeface="Times New Roman"/>
                <a:cs typeface="Times New Roman"/>
              </a:rPr>
              <a:t> </a:t>
            </a:r>
            <a:r>
              <a:rPr lang="cs-CZ" sz="1800" i="1" spc="-20" dirty="0">
                <a:latin typeface="Times New Roman"/>
                <a:cs typeface="Times New Roman"/>
              </a:rPr>
              <a:t>55</a:t>
            </a:r>
            <a:r>
              <a:rPr lang="cs-CZ" sz="1800" i="1" spc="-30" baseline="24305" dirty="0">
                <a:latin typeface="Times New Roman"/>
                <a:cs typeface="Times New Roman"/>
              </a:rPr>
              <a:t>o</a:t>
            </a:r>
            <a:r>
              <a:rPr lang="cs-CZ" sz="1800" spc="-20" dirty="0" smtClean="0">
                <a:latin typeface="Times New Roman"/>
                <a:cs typeface="Times New Roman"/>
              </a:rPr>
              <a:t>.</a:t>
            </a:r>
          </a:p>
          <a:p>
            <a:pPr marL="38100">
              <a:spcBef>
                <a:spcPts val="2110"/>
              </a:spcBef>
            </a:pPr>
            <a:r>
              <a:rPr lang="cs-CZ" sz="1800" dirty="0">
                <a:latin typeface="Times New Roman"/>
                <a:cs typeface="Times New Roman"/>
              </a:rPr>
              <a:t>Orientace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krystalické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fáze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určená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z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RTG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difrakce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je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 smtClean="0">
                <a:latin typeface="Times New Roman"/>
                <a:cs typeface="Times New Roman"/>
              </a:rPr>
              <a:t>obvykle </a:t>
            </a:r>
            <a:r>
              <a:rPr lang="cs-CZ" sz="1800" spc="-30" dirty="0" smtClean="0">
                <a:latin typeface="Times New Roman"/>
                <a:cs typeface="Times New Roman"/>
              </a:rPr>
              <a:t> </a:t>
            </a:r>
            <a:r>
              <a:rPr lang="cs-CZ" sz="1800" i="1" dirty="0" err="1">
                <a:latin typeface="Times New Roman"/>
                <a:cs typeface="Times New Roman"/>
              </a:rPr>
              <a:t>fc</a:t>
            </a:r>
            <a:r>
              <a:rPr lang="cs-CZ" sz="1800" i="1" spc="-15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=</a:t>
            </a:r>
            <a:r>
              <a:rPr lang="cs-CZ" sz="1800" i="1" spc="-15" dirty="0">
                <a:latin typeface="Times New Roman"/>
                <a:cs typeface="Times New Roman"/>
              </a:rPr>
              <a:t> </a:t>
            </a:r>
            <a:r>
              <a:rPr lang="cs-CZ" sz="1800" i="1" spc="-20" dirty="0">
                <a:latin typeface="Times New Roman"/>
                <a:cs typeface="Times New Roman"/>
              </a:rPr>
              <a:t>0,9</a:t>
            </a:r>
            <a:r>
              <a:rPr lang="cs-CZ" sz="1800" spc="-20" dirty="0">
                <a:latin typeface="Times New Roman"/>
                <a:cs typeface="Times New Roman"/>
              </a:rPr>
              <a:t>. </a:t>
            </a:r>
            <a:r>
              <a:rPr lang="cs-CZ" sz="1800" dirty="0">
                <a:latin typeface="Times New Roman"/>
                <a:cs typeface="Times New Roman"/>
              </a:rPr>
              <a:t>Orientace</a:t>
            </a:r>
            <a:r>
              <a:rPr lang="cs-CZ" sz="1800" spc="-3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amorfní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fáze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je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obvykle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fa</a:t>
            </a:r>
            <a:r>
              <a:rPr lang="cs-CZ" sz="1800" i="1" spc="-15" dirty="0">
                <a:latin typeface="Times New Roman"/>
                <a:cs typeface="Times New Roman"/>
              </a:rPr>
              <a:t> </a:t>
            </a:r>
            <a:r>
              <a:rPr lang="cs-CZ" sz="1800" i="1" dirty="0">
                <a:latin typeface="Times New Roman"/>
                <a:cs typeface="Times New Roman"/>
              </a:rPr>
              <a:t>=</a:t>
            </a:r>
            <a:r>
              <a:rPr lang="cs-CZ" sz="1800" i="1" spc="-15" dirty="0">
                <a:latin typeface="Times New Roman"/>
                <a:cs typeface="Times New Roman"/>
              </a:rPr>
              <a:t> </a:t>
            </a:r>
            <a:r>
              <a:rPr lang="cs-CZ" sz="1800" i="1" spc="-10" dirty="0">
                <a:latin typeface="Times New Roman"/>
                <a:cs typeface="Times New Roman"/>
              </a:rPr>
              <a:t>0,2–0,7</a:t>
            </a:r>
            <a:r>
              <a:rPr lang="cs-CZ" sz="1800" spc="-1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8912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626904" y="714419"/>
            <a:ext cx="7864793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60655" marR="5080" indent="-149225" hangingPunct="1">
              <a:spcBef>
                <a:spcPts val="100"/>
              </a:spcBef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cs-CZ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chemických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vláken</a:t>
            </a:r>
            <a:r>
              <a:rPr lang="cs-CZ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358145" y="1329972"/>
            <a:ext cx="5797779" cy="327769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výrobě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chemických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nejdříve </a:t>
            </a:r>
            <a:r>
              <a:rPr sz="1800" dirty="0">
                <a:latin typeface="Times New Roman"/>
                <a:cs typeface="Times New Roman"/>
              </a:rPr>
              <a:t>tavenina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nebo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roztok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protlačen </a:t>
            </a:r>
            <a:r>
              <a:rPr sz="1800" dirty="0">
                <a:latin typeface="Times New Roman"/>
                <a:cs typeface="Times New Roman"/>
              </a:rPr>
              <a:t>otvory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zvlákňovací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trysce.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Následuje </a:t>
            </a:r>
            <a:r>
              <a:rPr sz="1800" dirty="0">
                <a:latin typeface="Times New Roman"/>
                <a:cs typeface="Times New Roman"/>
              </a:rPr>
              <a:t>deformace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kapalného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paprsku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průtahem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u </a:t>
            </a:r>
            <a:r>
              <a:rPr sz="1800" dirty="0">
                <a:latin typeface="Times New Roman"/>
                <a:cs typeface="Times New Roman"/>
              </a:rPr>
              <a:t>trysky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postupné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tuhnutí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10" dirty="0">
                <a:latin typeface="Times New Roman"/>
                <a:cs typeface="Times New Roman"/>
              </a:rPr>
              <a:t> zvlákňovací </a:t>
            </a:r>
            <a:r>
              <a:rPr sz="1800" dirty="0">
                <a:latin typeface="Times New Roman"/>
                <a:cs typeface="Times New Roman"/>
              </a:rPr>
              <a:t>lázni,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zvlákňovací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šachtě.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Fázová </a:t>
            </a:r>
            <a:r>
              <a:rPr sz="1800" dirty="0">
                <a:latin typeface="Times New Roman"/>
                <a:cs typeface="Times New Roman"/>
              </a:rPr>
              <a:t>přeměna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tuhé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probíhá: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ct val="110000"/>
              </a:lnSpc>
              <a:buClr>
                <a:srgbClr val="924C14"/>
              </a:buClr>
              <a:buFont typeface="Arial" panose="020B0604020202020204" pitchFamily="34" charset="0"/>
              <a:buChar char="•"/>
              <a:tabLst>
                <a:tab pos="419734" algn="l"/>
              </a:tabLst>
            </a:pPr>
            <a:r>
              <a:rPr lang="cs-CZ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1800" b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ochlazením</a:t>
            </a:r>
            <a:r>
              <a:rPr sz="1800" b="1" spc="-3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pod</a:t>
            </a:r>
            <a:r>
              <a:rPr sz="1800" b="1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teplotu</a:t>
            </a:r>
            <a:r>
              <a:rPr sz="1800" b="1" spc="-2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924C14"/>
                </a:solidFill>
                <a:latin typeface="Times New Roman"/>
                <a:cs typeface="Times New Roman"/>
              </a:rPr>
              <a:t>tání</a:t>
            </a:r>
            <a:endParaRPr sz="1800" dirty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lvl="1">
              <a:lnSpc>
                <a:spcPct val="110000"/>
              </a:lnSpc>
              <a:buClr>
                <a:srgbClr val="924C14"/>
              </a:buClr>
              <a:buFont typeface="Arial" panose="020B0604020202020204" pitchFamily="34" charset="0"/>
              <a:buChar char="•"/>
              <a:tabLst>
                <a:tab pos="436245" algn="l"/>
              </a:tabLst>
            </a:pPr>
            <a:r>
              <a:rPr lang="cs-CZ" sz="1800" b="1" dirty="0" smtClean="0">
                <a:solidFill>
                  <a:srgbClr val="924C14"/>
                </a:solidFill>
                <a:latin typeface="Times New Roman"/>
                <a:cs typeface="Times New Roman"/>
              </a:rPr>
              <a:t>    </a:t>
            </a:r>
            <a:r>
              <a:rPr sz="1800" b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odpařením</a:t>
            </a:r>
            <a:r>
              <a:rPr sz="1800" b="1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924C14"/>
                </a:solidFill>
                <a:latin typeface="Times New Roman"/>
                <a:cs typeface="Times New Roman"/>
              </a:rPr>
              <a:t>rozpouštědla</a:t>
            </a:r>
            <a:endParaRPr sz="1800" dirty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R="917575" lvl="2">
              <a:lnSpc>
                <a:spcPct val="110000"/>
              </a:lnSpc>
              <a:buClr>
                <a:srgbClr val="924C14"/>
              </a:buClr>
              <a:buFont typeface="Arial" panose="020B0604020202020204" pitchFamily="34" charset="0"/>
              <a:buChar char="•"/>
              <a:tabLst>
                <a:tab pos="401955" algn="l"/>
              </a:tabLst>
            </a:pPr>
            <a:r>
              <a:rPr lang="cs-CZ" sz="1800" dirty="0">
                <a:solidFill>
                  <a:srgbClr val="924C14"/>
                </a:solidFill>
              </a:rPr>
              <a:t> </a:t>
            </a:r>
            <a:r>
              <a:rPr lang="cs-CZ" sz="1800" dirty="0" smtClean="0">
                <a:solidFill>
                  <a:srgbClr val="924C14"/>
                </a:solidFill>
              </a:rPr>
              <a:t>   </a:t>
            </a:r>
            <a:r>
              <a:rPr sz="1800" b="1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vysrážením</a:t>
            </a:r>
            <a:r>
              <a:rPr sz="1800" b="1" spc="-4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vlivem</a:t>
            </a:r>
            <a:r>
              <a:rPr sz="1800" b="1" spc="-4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924C14"/>
                </a:solidFill>
                <a:latin typeface="Times New Roman"/>
                <a:cs typeface="Times New Roman"/>
              </a:rPr>
              <a:t>srážecí</a:t>
            </a:r>
            <a:r>
              <a:rPr sz="1800" b="1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solidFill>
                  <a:srgbClr val="924C14"/>
                </a:solidFill>
                <a:latin typeface="Times New Roman"/>
                <a:cs typeface="Times New Roman"/>
              </a:rPr>
              <a:t>lázně</a:t>
            </a:r>
            <a:endParaRPr lang="cs-CZ" sz="1800" b="1" spc="-10" dirty="0" smtClean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R="917575" lvl="2">
              <a:lnSpc>
                <a:spcPct val="110000"/>
              </a:lnSpc>
              <a:buClr>
                <a:srgbClr val="924C14"/>
              </a:buClr>
              <a:tabLst>
                <a:tab pos="401955" algn="l"/>
              </a:tabLst>
            </a:pPr>
            <a:r>
              <a:rPr lang="cs-CZ" sz="1800" b="1" spc="-1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   </a:t>
            </a:r>
            <a:r>
              <a:rPr sz="1800" b="1" spc="-10" dirty="0" smtClean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(zvlákňování</a:t>
            </a:r>
            <a:r>
              <a:rPr sz="1800" b="1" spc="-1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za</a:t>
            </a:r>
            <a:r>
              <a:rPr sz="1800" b="1" spc="-10" dirty="0">
                <a:solidFill>
                  <a:srgbClr val="924C14"/>
                </a:solidFill>
                <a:latin typeface="Times New Roman"/>
                <a:cs typeface="Times New Roman"/>
              </a:rPr>
              <a:t> mokra)</a:t>
            </a:r>
            <a:endParaRPr sz="1800" dirty="0">
              <a:solidFill>
                <a:srgbClr val="924C14"/>
              </a:solidFill>
              <a:latin typeface="Times New Roman"/>
              <a:cs typeface="Times New Roman"/>
            </a:endParaRPr>
          </a:p>
          <a:p>
            <a:pPr marR="6985">
              <a:lnSpc>
                <a:spcPct val="110000"/>
              </a:lnSpc>
              <a:buClr>
                <a:srgbClr val="3333CC"/>
              </a:buClr>
              <a:buSzPct val="58333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Výsledkem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nedloužené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vlákno,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které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je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nestabilním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stavu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malou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orientací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čase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velmi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křehne.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551" y="714419"/>
            <a:ext cx="2117997" cy="36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25167" y="834122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319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chemických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vláken</a:t>
            </a:r>
            <a:r>
              <a:rPr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7551" y="-13335"/>
            <a:ext cx="848867" cy="1593341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997" y="-13335"/>
            <a:ext cx="849630" cy="1606296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358145" y="1552405"/>
            <a:ext cx="8590915" cy="3470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tabLst>
                <a:tab pos="3345815" algn="l"/>
                <a:tab pos="7892415" algn="l"/>
                <a:tab pos="8241665" algn="l"/>
              </a:tabLst>
            </a:pPr>
            <a:r>
              <a:rPr sz="1800" dirty="0">
                <a:latin typeface="Times New Roman"/>
                <a:cs typeface="Times New Roman"/>
              </a:rPr>
              <a:t>Následuje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tahová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deformace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lang="cs-CZ" sz="1800" dirty="0" smtClean="0">
                <a:latin typeface="Times New Roman"/>
                <a:cs typeface="Times New Roman"/>
              </a:rPr>
              <a:t>-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dloužení</a:t>
            </a:r>
            <a:r>
              <a:rPr sz="1800" b="1" spc="-30" dirty="0">
                <a:solidFill>
                  <a:srgbClr val="924C14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24C14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vlákna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kdy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nastává </a:t>
            </a:r>
            <a:r>
              <a:rPr sz="1800" dirty="0">
                <a:latin typeface="Times New Roman"/>
                <a:cs typeface="Times New Roman"/>
              </a:rPr>
              <a:t>orientace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řetězců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polymerních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segmentů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směru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osy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případná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krystalizace.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Výsledkem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dloužené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vlákno.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lang="cs-CZ" sz="1800" dirty="0" smtClean="0">
                <a:latin typeface="Times New Roman"/>
                <a:cs typeface="Times New Roman"/>
              </a:rPr>
              <a:t>Dloužící</a:t>
            </a:r>
            <a:r>
              <a:rPr sz="1800" spc="-35" dirty="0" smtClean="0">
                <a:latin typeface="Times New Roman"/>
                <a:cs typeface="Times New Roman"/>
              </a:rPr>
              <a:t> </a:t>
            </a:r>
            <a:r>
              <a:rPr lang="cs-CZ" sz="1800" spc="-10" dirty="0" smtClean="0">
                <a:latin typeface="Times New Roman"/>
                <a:cs typeface="Times New Roman"/>
              </a:rPr>
              <a:t>poměr </a:t>
            </a:r>
            <a:r>
              <a:rPr lang="el-GR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tj.</a:t>
            </a:r>
            <a:r>
              <a:rPr lang="cs-CZ" sz="1800" spc="-4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poměr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mezi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délkou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dlouženého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a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nedlouženého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spc="-10" dirty="0" smtClean="0">
                <a:latin typeface="Times New Roman"/>
                <a:cs typeface="Times New Roman"/>
              </a:rPr>
              <a:t>stejného </a:t>
            </a:r>
            <a:r>
              <a:rPr lang="cs-CZ" sz="1800" dirty="0">
                <a:latin typeface="Times New Roman"/>
                <a:cs typeface="Times New Roman"/>
              </a:rPr>
              <a:t>úseku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vlákna</a:t>
            </a:r>
            <a:r>
              <a:rPr lang="cs-CZ" sz="1800" spc="-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je</a:t>
            </a:r>
            <a:r>
              <a:rPr lang="cs-CZ" sz="1800" spc="-5" dirty="0">
                <a:latin typeface="Times New Roman"/>
                <a:cs typeface="Times New Roman"/>
              </a:rPr>
              <a:t> </a:t>
            </a:r>
            <a:r>
              <a:rPr lang="cs-CZ" sz="1800" spc="-10" dirty="0">
                <a:latin typeface="Times New Roman"/>
                <a:cs typeface="Times New Roman"/>
              </a:rPr>
              <a:t>obvykle</a:t>
            </a:r>
            <a:r>
              <a:rPr lang="cs-CZ" sz="1800" spc="-370" dirty="0">
                <a:latin typeface="Times New Roman"/>
                <a:cs typeface="Times New Roman"/>
              </a:rPr>
              <a:t> </a:t>
            </a:r>
            <a:r>
              <a:rPr lang="cs-CZ" sz="4000" baseline="2732" dirty="0">
                <a:latin typeface="Times New Roman"/>
                <a:cs typeface="Times New Roman"/>
              </a:rPr>
              <a:t> </a:t>
            </a:r>
            <a:r>
              <a:rPr lang="el-GR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l-GR" sz="1800" dirty="0">
                <a:latin typeface="Times New Roman"/>
                <a:cs typeface="Times New Roman"/>
              </a:rPr>
              <a:t>=</a:t>
            </a:r>
            <a:r>
              <a:rPr lang="el-GR" sz="1800" spc="-25" dirty="0">
                <a:latin typeface="Times New Roman"/>
                <a:cs typeface="Times New Roman"/>
              </a:rPr>
              <a:t> </a:t>
            </a:r>
            <a:r>
              <a:rPr lang="el-GR" sz="1800" dirty="0">
                <a:latin typeface="Times New Roman"/>
                <a:cs typeface="Times New Roman"/>
              </a:rPr>
              <a:t>3–5</a:t>
            </a:r>
            <a:r>
              <a:rPr lang="el-GR" sz="1800" spc="-15" dirty="0">
                <a:latin typeface="Times New Roman"/>
                <a:cs typeface="Times New Roman"/>
              </a:rPr>
              <a:t> </a:t>
            </a:r>
            <a:r>
              <a:rPr lang="el-GR" sz="1800" dirty="0">
                <a:latin typeface="Times New Roman"/>
                <a:cs typeface="Times New Roman"/>
              </a:rPr>
              <a:t>(</a:t>
            </a:r>
            <a:r>
              <a:rPr lang="cs-CZ" sz="1800" dirty="0">
                <a:latin typeface="Times New Roman"/>
                <a:cs typeface="Times New Roman"/>
              </a:rPr>
              <a:t>vlákna</a:t>
            </a:r>
            <a:r>
              <a:rPr lang="cs-CZ" sz="1800" spc="-1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typu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LOI),</a:t>
            </a:r>
            <a:r>
              <a:rPr lang="cs-CZ" sz="1800" spc="-10" dirty="0">
                <a:latin typeface="Times New Roman"/>
                <a:cs typeface="Times New Roman"/>
              </a:rPr>
              <a:t> výjimečně</a:t>
            </a:r>
            <a:r>
              <a:rPr lang="cs-CZ" sz="1800" dirty="0">
                <a:latin typeface="Times New Roman"/>
                <a:cs typeface="Times New Roman"/>
              </a:rPr>
              <a:t> </a:t>
            </a:r>
            <a:r>
              <a:rPr lang="el-GR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l-GR" sz="1800" spc="-50" dirty="0">
                <a:latin typeface="Times New Roman"/>
                <a:cs typeface="Times New Roman"/>
              </a:rPr>
              <a:t>= </a:t>
            </a:r>
            <a:r>
              <a:rPr lang="el-GR" sz="1800" dirty="0">
                <a:latin typeface="Times New Roman"/>
                <a:cs typeface="Times New Roman"/>
              </a:rPr>
              <a:t>10.</a:t>
            </a:r>
            <a:r>
              <a:rPr lang="el-GR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U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speciálních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vláken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však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může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být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podstatně</a:t>
            </a:r>
            <a:r>
              <a:rPr lang="cs-CZ" sz="1800" spc="-15" dirty="0">
                <a:latin typeface="Times New Roman"/>
                <a:cs typeface="Times New Roman"/>
              </a:rPr>
              <a:t> </a:t>
            </a:r>
            <a:r>
              <a:rPr lang="cs-CZ" sz="1800" spc="-10" dirty="0">
                <a:latin typeface="Times New Roman"/>
                <a:cs typeface="Times New Roman"/>
              </a:rPr>
              <a:t>vyšší.</a:t>
            </a:r>
            <a:endParaRPr lang="cs-CZ" sz="1800" dirty="0">
              <a:latin typeface="Times New Roman"/>
              <a:cs typeface="Times New Roman"/>
            </a:endParaRPr>
          </a:p>
          <a:p>
            <a:pPr marL="12700"/>
            <a:r>
              <a:rPr lang="cs-CZ" sz="1800" dirty="0">
                <a:latin typeface="Times New Roman"/>
                <a:cs typeface="Times New Roman"/>
              </a:rPr>
              <a:t>Operací,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při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které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se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dokončuje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vznik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vlákenné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struktury,</a:t>
            </a:r>
            <a:r>
              <a:rPr lang="cs-CZ" sz="1800" spc="-25" dirty="0">
                <a:latin typeface="Times New Roman"/>
                <a:cs typeface="Times New Roman"/>
              </a:rPr>
              <a:t> je </a:t>
            </a:r>
            <a:r>
              <a:rPr lang="cs-CZ" sz="1800" b="1" dirty="0">
                <a:solidFill>
                  <a:srgbClr val="924C14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ustálení</a:t>
            </a:r>
            <a:r>
              <a:rPr lang="cs-CZ" sz="1800" b="1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(fixace</a:t>
            </a:r>
            <a:r>
              <a:rPr lang="cs-CZ" sz="1800" b="1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struktury)</a:t>
            </a:r>
            <a:r>
              <a:rPr lang="cs-CZ"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vláken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vlivem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ohřevu,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příp.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spc="-10" dirty="0">
                <a:latin typeface="Times New Roman"/>
                <a:cs typeface="Times New Roman"/>
              </a:rPr>
              <a:t>zbobtnání </a:t>
            </a:r>
            <a:r>
              <a:rPr lang="cs-CZ" sz="1800" dirty="0">
                <a:latin typeface="Times New Roman"/>
                <a:cs typeface="Times New Roman"/>
              </a:rPr>
              <a:t>(relaxace</a:t>
            </a:r>
            <a:r>
              <a:rPr lang="cs-CZ" sz="1800" spc="-4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vnitřních</a:t>
            </a:r>
            <a:r>
              <a:rPr lang="cs-CZ" sz="1800" spc="-4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napětí,</a:t>
            </a:r>
            <a:r>
              <a:rPr lang="cs-CZ" sz="1800" spc="-40" dirty="0">
                <a:latin typeface="Times New Roman"/>
                <a:cs typeface="Times New Roman"/>
              </a:rPr>
              <a:t> </a:t>
            </a:r>
            <a:r>
              <a:rPr lang="cs-CZ" sz="1800" spc="-10" dirty="0">
                <a:latin typeface="Times New Roman"/>
                <a:cs typeface="Times New Roman"/>
              </a:rPr>
              <a:t>rekrystalizace</a:t>
            </a:r>
            <a:r>
              <a:rPr lang="cs-CZ" sz="1800" spc="-10" dirty="0" smtClean="0">
                <a:latin typeface="Times New Roman"/>
                <a:cs typeface="Times New Roman"/>
              </a:rPr>
              <a:t>).</a:t>
            </a:r>
          </a:p>
          <a:p>
            <a:pPr marL="12700"/>
            <a:endParaRPr lang="cs-CZ" sz="1800" dirty="0">
              <a:latin typeface="Times New Roman"/>
              <a:cs typeface="Times New Roman"/>
            </a:endParaRP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/>
                <a:cs typeface="Times New Roman"/>
              </a:rPr>
              <a:t>Při</a:t>
            </a:r>
            <a:r>
              <a:rPr lang="cs-CZ" sz="1800" spc="-45" dirty="0"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fixaci</a:t>
            </a:r>
            <a:r>
              <a:rPr lang="cs-CZ" sz="1800" b="1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izometrické</a:t>
            </a:r>
            <a:r>
              <a:rPr lang="cs-CZ" sz="1800" b="1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(</a:t>
            </a:r>
            <a:r>
              <a:rPr lang="cs-CZ" sz="1800" b="1" dirty="0">
                <a:latin typeface="Times New Roman"/>
                <a:cs typeface="Times New Roman"/>
              </a:rPr>
              <a:t>za</a:t>
            </a:r>
            <a:r>
              <a:rPr lang="cs-CZ" sz="1800" b="1" spc="-30" dirty="0">
                <a:latin typeface="Times New Roman"/>
                <a:cs typeface="Times New Roman"/>
              </a:rPr>
              <a:t> </a:t>
            </a:r>
            <a:r>
              <a:rPr lang="cs-CZ"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konstantní</a:t>
            </a:r>
            <a:r>
              <a:rPr lang="cs-CZ" sz="1800" b="1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cs-CZ"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délky</a:t>
            </a:r>
            <a:r>
              <a:rPr lang="cs-CZ" sz="1800" dirty="0">
                <a:latin typeface="Times New Roman"/>
                <a:cs typeface="Times New Roman"/>
              </a:rPr>
              <a:t>)</a:t>
            </a:r>
            <a:r>
              <a:rPr lang="cs-CZ" sz="1800" spc="-3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se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orientace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spc="-10" dirty="0" smtClean="0">
                <a:latin typeface="Times New Roman"/>
                <a:cs typeface="Times New Roman"/>
              </a:rPr>
              <a:t>řetězců </a:t>
            </a:r>
            <a:r>
              <a:rPr lang="cs-CZ" sz="1800" dirty="0" smtClean="0">
                <a:latin typeface="Times New Roman"/>
                <a:cs typeface="Times New Roman"/>
              </a:rPr>
              <a:t>nemění</a:t>
            </a:r>
            <a:r>
              <a:rPr lang="cs-CZ" sz="1800" spc="-40" dirty="0" smtClean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a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dochází</a:t>
            </a:r>
            <a:r>
              <a:rPr lang="cs-CZ" sz="1800" spc="-2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především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k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jejich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vzájemným</a:t>
            </a:r>
            <a:r>
              <a:rPr lang="cs-CZ" sz="1800" spc="-25" dirty="0">
                <a:latin typeface="Times New Roman"/>
                <a:cs typeface="Times New Roman"/>
              </a:rPr>
              <a:t> </a:t>
            </a:r>
            <a:r>
              <a:rPr lang="cs-CZ" sz="1800" spc="-10" dirty="0">
                <a:latin typeface="Times New Roman"/>
                <a:cs typeface="Times New Roman"/>
              </a:rPr>
              <a:t>prokluzům.</a:t>
            </a:r>
            <a:endParaRPr lang="cs-CZ" sz="1800" dirty="0">
              <a:latin typeface="Times New Roman"/>
              <a:cs typeface="Times New Roman"/>
            </a:endParaRP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/>
                <a:cs typeface="Times New Roman"/>
              </a:rPr>
              <a:t>Při</a:t>
            </a:r>
            <a:r>
              <a:rPr lang="cs-CZ" sz="1800" spc="-35" dirty="0"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fixaci</a:t>
            </a:r>
            <a:r>
              <a:rPr lang="cs-CZ" sz="1800" b="1" spc="-35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b="1" dirty="0">
                <a:solidFill>
                  <a:srgbClr val="924C14"/>
                </a:solidFill>
                <a:latin typeface="Times New Roman"/>
                <a:cs typeface="Times New Roman"/>
              </a:rPr>
              <a:t>izotonické</a:t>
            </a:r>
            <a:r>
              <a:rPr lang="cs-CZ" sz="1800" b="1" spc="-30" dirty="0">
                <a:solidFill>
                  <a:srgbClr val="924C14"/>
                </a:solidFill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(</a:t>
            </a:r>
            <a:r>
              <a:rPr lang="cs-CZ"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beznapěťové</a:t>
            </a:r>
            <a:r>
              <a:rPr lang="cs-CZ" sz="1800" dirty="0">
                <a:latin typeface="Times New Roman"/>
                <a:cs typeface="Times New Roman"/>
              </a:rPr>
              <a:t>)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dochází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dirty="0">
                <a:latin typeface="Times New Roman"/>
                <a:cs typeface="Times New Roman"/>
              </a:rPr>
              <a:t>ke</a:t>
            </a:r>
            <a:r>
              <a:rPr lang="cs-CZ" sz="1800" spc="-30" dirty="0">
                <a:latin typeface="Times New Roman"/>
                <a:cs typeface="Times New Roman"/>
              </a:rPr>
              <a:t> </a:t>
            </a:r>
            <a:r>
              <a:rPr lang="cs-CZ" sz="1800" spc="-10" dirty="0">
                <a:latin typeface="Times New Roman"/>
                <a:cs typeface="Times New Roman"/>
              </a:rPr>
              <a:t>srážení.</a:t>
            </a:r>
            <a:endParaRPr lang="cs-CZ" sz="1800" dirty="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0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26901" y="599230"/>
            <a:ext cx="786479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Zvláknitelnost</a:t>
            </a:r>
          </a:p>
        </p:txBody>
      </p:sp>
      <p:sp>
        <p:nvSpPr>
          <p:cNvPr id="12" name="object 3"/>
          <p:cNvSpPr txBox="1"/>
          <p:nvPr/>
        </p:nvSpPr>
        <p:spPr>
          <a:xfrm>
            <a:off x="512782" y="1049639"/>
            <a:ext cx="7923530" cy="180664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26085" marR="140335" indent="-342900">
              <a:lnSpc>
                <a:spcPts val="2300"/>
              </a:lnSpc>
              <a:spcBef>
                <a:spcPts val="660"/>
              </a:spcBef>
              <a:buSzPct val="75000"/>
              <a:buFont typeface="+mj-lt"/>
              <a:buAutoNum type="arabicPeriod"/>
              <a:tabLst>
                <a:tab pos="336550" algn="l"/>
              </a:tabLst>
            </a:pP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</a:t>
            </a:r>
            <a:r>
              <a:rPr sz="1800" b="1" spc="-2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</a:t>
            </a:r>
            <a:r>
              <a:rPr sz="1800" b="1" spc="-2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sz="1800" b="1" spc="-2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termicky</a:t>
            </a:r>
            <a:r>
              <a:rPr sz="1800" b="1" spc="-2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b="1" spc="-2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chemicky</a:t>
            </a:r>
            <a:r>
              <a:rPr sz="1800" b="1" spc="-25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stálý</a:t>
            </a:r>
            <a:r>
              <a:rPr sz="1800" b="1" spc="-4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podmínkách zvlákňování.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marR="287020" indent="-342900">
              <a:lnSpc>
                <a:spcPct val="79800"/>
              </a:lnSpc>
              <a:spcBef>
                <a:spcPts val="600"/>
              </a:spcBef>
              <a:buFont typeface="+mj-lt"/>
              <a:buAutoNum type="arabicPeriod"/>
              <a:tabLst>
                <a:tab pos="393700" algn="l"/>
              </a:tabLst>
            </a:pPr>
            <a:r>
              <a:rPr sz="1800" b="1" dirty="0" err="1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Kapalný</a:t>
            </a:r>
            <a:r>
              <a:rPr sz="1800" b="1" spc="-35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paprsek</a:t>
            </a:r>
            <a:r>
              <a:rPr sz="1800" b="1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(proud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kapaliny)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ztuhnutím </a:t>
            </a:r>
            <a:r>
              <a:rPr sz="1800" b="1" spc="-10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neporušený.</a:t>
            </a:r>
            <a:endParaRPr sz="1800" b="1" dirty="0">
              <a:solidFill>
                <a:srgbClr val="924C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42900">
              <a:lnSpc>
                <a:spcPts val="2870"/>
              </a:lnSpc>
              <a:buFont typeface="+mj-lt"/>
              <a:buAutoNum type="arabicPeriod"/>
              <a:tabLst>
                <a:tab pos="393700" algn="l"/>
              </a:tabLst>
            </a:pPr>
            <a:r>
              <a:rPr sz="1800" b="1" dirty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Vlákno</a:t>
            </a:r>
            <a:r>
              <a:rPr sz="1800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dloužením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orientovatelné</a:t>
            </a:r>
            <a:r>
              <a:rPr lang="cs-CZ" sz="1800" b="1" spc="-10" dirty="0" smtClean="0">
                <a:solidFill>
                  <a:srgbClr val="924C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b="1" dirty="0">
              <a:solidFill>
                <a:srgbClr val="924C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2880"/>
              </a:lnSpc>
              <a:spcBef>
                <a:spcPts val="90"/>
              </a:spcBef>
            </a:pPr>
            <a:r>
              <a:rPr sz="180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r>
              <a:rPr sz="1800" spc="-45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ovlivňuje</a:t>
            </a:r>
            <a:r>
              <a:rPr sz="1800" spc="-35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viskozita</a:t>
            </a:r>
            <a:r>
              <a:rPr sz="1800" spc="-35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tavenin</a:t>
            </a:r>
            <a:r>
              <a:rPr sz="1800" spc="-35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resp.</a:t>
            </a:r>
            <a:r>
              <a:rPr sz="1800" spc="-35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roztoků</a:t>
            </a:r>
            <a:r>
              <a:rPr sz="1800" spc="-25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polymerů.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Viskozita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roste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rostoucí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molekulovou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hmotností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koncentrací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vztahů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25618" y="3427164"/>
            <a:ext cx="8067363" cy="91755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 algn="just"/>
            <a:r>
              <a:rPr sz="1800" i="1" dirty="0">
                <a:latin typeface="Times New Roman"/>
                <a:cs typeface="Times New Roman"/>
              </a:rPr>
              <a:t>Mc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kritická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střední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molekulová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hmotnost,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=3–5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10" dirty="0">
                <a:latin typeface="Times New Roman"/>
                <a:cs typeface="Times New Roman"/>
              </a:rPr>
              <a:t> Viskozita </a:t>
            </a:r>
            <a:r>
              <a:rPr sz="1800" dirty="0">
                <a:latin typeface="Times New Roman"/>
                <a:cs typeface="Times New Roman"/>
              </a:rPr>
              <a:t>klesá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rostoucí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teplotou.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Polymerní</a:t>
            </a:r>
            <a:r>
              <a:rPr sz="1800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zvlákňovací</a:t>
            </a:r>
            <a:r>
              <a:rPr sz="1800" spc="-2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roztoky</a:t>
            </a:r>
            <a:r>
              <a:rPr sz="1800" spc="-2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Times New Roman"/>
                <a:cs typeface="Times New Roman"/>
              </a:rPr>
              <a:t>mají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viskozitu</a:t>
            </a:r>
            <a:r>
              <a:rPr sz="1800" spc="-2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33CC"/>
                </a:solidFill>
                <a:latin typeface="Times New Roman"/>
                <a:cs typeface="Times New Roman"/>
              </a:rPr>
              <a:t>kolem</a:t>
            </a:r>
            <a:r>
              <a:rPr sz="1800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50</a:t>
            </a:r>
            <a:r>
              <a:rPr lang="cs-CZ" sz="18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Pa</a:t>
            </a:r>
            <a:r>
              <a:rPr lang="cs-CZ" sz="18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.</a:t>
            </a:r>
            <a:r>
              <a:rPr sz="18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r>
              <a:rPr sz="1800" spc="-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CC"/>
                </a:solidFill>
                <a:latin typeface="Times New Roman"/>
                <a:cs typeface="Times New Roman"/>
              </a:rPr>
              <a:t>taveniny</a:t>
            </a:r>
            <a:r>
              <a:rPr sz="1800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33CC"/>
                </a:solidFill>
                <a:latin typeface="Times New Roman"/>
                <a:cs typeface="Times New Roman"/>
              </a:rPr>
              <a:t>při</a:t>
            </a:r>
            <a:r>
              <a:rPr sz="1800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rgbClr val="3333CC"/>
                </a:solidFill>
                <a:latin typeface="Times New Roman"/>
                <a:cs typeface="Times New Roman"/>
              </a:rPr>
              <a:t>zvlákňování</a:t>
            </a:r>
            <a:r>
              <a:rPr lang="cs-CZ" sz="1800" dirty="0">
                <a:solidFill>
                  <a:srgbClr val="3333CC"/>
                </a:solidFill>
                <a:latin typeface="Times New Roman"/>
                <a:cs typeface="Times New Roman"/>
              </a:rPr>
              <a:t/>
            </a:r>
            <a:br>
              <a:rPr lang="cs-CZ" sz="1800" dirty="0">
                <a:solidFill>
                  <a:srgbClr val="3333CC"/>
                </a:solidFill>
                <a:latin typeface="Times New Roman"/>
                <a:cs typeface="Times New Roman"/>
              </a:rPr>
            </a:br>
            <a:r>
              <a:rPr sz="18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100</a:t>
            </a:r>
            <a:r>
              <a:rPr sz="1800" spc="-2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spc="-25" dirty="0" err="1">
                <a:solidFill>
                  <a:srgbClr val="3333CC"/>
                </a:solidFill>
                <a:latin typeface="Times New Roman"/>
                <a:cs typeface="Times New Roman"/>
              </a:rPr>
              <a:t>až</a:t>
            </a:r>
            <a:r>
              <a:rPr sz="1800" spc="-2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spc="-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2000</a:t>
            </a:r>
            <a:r>
              <a:rPr lang="cs-CZ" sz="1800" spc="-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800" spc="-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Pa</a:t>
            </a:r>
            <a:r>
              <a:rPr lang="cs-CZ" sz="1800" spc="-10" dirty="0">
                <a:solidFill>
                  <a:srgbClr val="3333CC"/>
                </a:solidFill>
                <a:latin typeface="Times New Roman"/>
                <a:cs typeface="Times New Roman"/>
              </a:rPr>
              <a:t>.</a:t>
            </a:r>
            <a:r>
              <a:rPr sz="1800" spc="-10" dirty="0" smtClean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r>
              <a:rPr sz="1800" spc="-10" dirty="0">
                <a:solidFill>
                  <a:srgbClr val="3333CC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8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2643" t="63619" r="10285" b="28762"/>
          <a:stretch/>
        </p:blipFill>
        <p:spPr>
          <a:xfrm>
            <a:off x="1492793" y="2983531"/>
            <a:ext cx="6133011" cy="3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5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17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596900" y="581367"/>
            <a:ext cx="507539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Zvláknitelnost</a:t>
            </a:r>
            <a:r>
              <a:rPr b="1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grpSp>
        <p:nvGrpSpPr>
          <p:cNvPr id="14" name="object 3"/>
          <p:cNvGrpSpPr/>
          <p:nvPr/>
        </p:nvGrpSpPr>
        <p:grpSpPr>
          <a:xfrm>
            <a:off x="5825494" y="24672"/>
            <a:ext cx="3215841" cy="2708148"/>
            <a:chOff x="5943060" y="240178"/>
            <a:chExt cx="3215841" cy="2708148"/>
          </a:xfrm>
        </p:grpSpPr>
        <p:pic>
          <p:nvPicPr>
            <p:cNvPr id="15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060" y="241300"/>
              <a:ext cx="1929549" cy="1317497"/>
            </a:xfrm>
            <a:prstGeom prst="rect">
              <a:avLst/>
            </a:prstGeom>
          </p:spPr>
        </p:pic>
        <p:pic>
          <p:nvPicPr>
            <p:cNvPr id="16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5807" y="240178"/>
              <a:ext cx="1133094" cy="2708148"/>
            </a:xfrm>
            <a:prstGeom prst="rect">
              <a:avLst/>
            </a:prstGeom>
          </p:spPr>
        </p:pic>
      </p:grpSp>
      <p:sp>
        <p:nvSpPr>
          <p:cNvPr id="17" name="object 6"/>
          <p:cNvSpPr txBox="1"/>
          <p:nvPr/>
        </p:nvSpPr>
        <p:spPr>
          <a:xfrm>
            <a:off x="471303" y="1083095"/>
            <a:ext cx="8285480" cy="343427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Times New Roman"/>
                <a:cs typeface="Times New Roman"/>
              </a:rPr>
              <a:t>Zvláknitelnost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souvisí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povrchovým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napětím</a:t>
            </a:r>
            <a:r>
              <a:rPr lang="cs-CZ" sz="1800" spc="-10" dirty="0" smtClean="0">
                <a:latin typeface="Times New Roman"/>
                <a:cs typeface="Times New Roman"/>
              </a:rPr>
              <a:t> </a:t>
            </a:r>
            <a:r>
              <a:rPr lang="el-GR" sz="1800" i="1" spc="-10" dirty="0" smtClean="0">
                <a:latin typeface="Times New Roman"/>
                <a:cs typeface="Times New Roman"/>
              </a:rPr>
              <a:t>ν</a:t>
            </a:r>
            <a:endParaRPr lang="cs-CZ" sz="1800" i="1" spc="-1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[N</a:t>
            </a:r>
            <a:r>
              <a:rPr sz="1800" spc="-3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baseline="24305" dirty="0">
                <a:latin typeface="Times New Roman"/>
                <a:cs typeface="Times New Roman"/>
              </a:rPr>
              <a:t>-1</a:t>
            </a:r>
            <a:r>
              <a:rPr sz="1800" dirty="0">
                <a:latin typeface="Times New Roman"/>
                <a:cs typeface="Times New Roman"/>
              </a:rPr>
              <a:t>].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Vlivem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povrchového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dochází </a:t>
            </a:r>
            <a:r>
              <a:rPr sz="1800" dirty="0" err="1">
                <a:latin typeface="Times New Roman"/>
                <a:cs typeface="Times New Roman"/>
              </a:rPr>
              <a:t>ke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endParaRPr lang="cs-CZ" sz="1800" spc="-20" dirty="0" smtClean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380"/>
              </a:spcBef>
            </a:pPr>
            <a:r>
              <a:rPr sz="1800" dirty="0" err="1" smtClean="0">
                <a:latin typeface="Times New Roman"/>
                <a:cs typeface="Times New Roman"/>
              </a:rPr>
              <a:t>snaze</a:t>
            </a:r>
            <a:r>
              <a:rPr sz="1800" spc="-2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rozdělení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kapalného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paprsku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-10" dirty="0">
                <a:latin typeface="Times New Roman"/>
                <a:cs typeface="Times New Roman"/>
              </a:rPr>
              <a:t> trysky 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kapky</a:t>
            </a:r>
            <a:r>
              <a:rPr sz="1800" spc="-10" dirty="0" smtClean="0">
                <a:latin typeface="Times New Roman"/>
                <a:cs typeface="Times New Roman"/>
              </a:rPr>
              <a:t>.</a:t>
            </a:r>
            <a:endParaRPr lang="cs-CZ" sz="1800" spc="-10" dirty="0" smtClean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38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ts val="2735"/>
              </a:lnSpc>
              <a:spcBef>
                <a:spcPts val="28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Délka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kapalného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paprsku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při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přetrhu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lmax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průměru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trysky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-50" dirty="0" smtClean="0">
                <a:latin typeface="Times New Roman"/>
                <a:cs typeface="Times New Roman"/>
              </a:rPr>
              <a:t>d</a:t>
            </a:r>
            <a:r>
              <a:rPr lang="cs-CZ" sz="1800" i="1" spc="-5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souvisí</a:t>
            </a:r>
            <a:r>
              <a:rPr sz="1800" spc="-3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viskozitou</a:t>
            </a:r>
            <a:r>
              <a:rPr lang="cs-CZ" sz="1800" dirty="0" smtClean="0">
                <a:latin typeface="Times New Roman"/>
                <a:cs typeface="Times New Roman"/>
              </a:rPr>
              <a:t/>
            </a:r>
            <a:br>
              <a:rPr lang="cs-CZ" sz="1800" dirty="0" smtClean="0">
                <a:latin typeface="Times New Roman"/>
                <a:cs typeface="Times New Roman"/>
              </a:rPr>
            </a:br>
            <a:r>
              <a:rPr sz="1800" dirty="0" smtClean="0">
                <a:latin typeface="Times New Roman"/>
                <a:cs typeface="Times New Roman"/>
              </a:rPr>
              <a:t>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povrchovým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podle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vztahu</a:t>
            </a:r>
            <a:endParaRPr sz="1800" dirty="0">
              <a:latin typeface="Times New Roman"/>
              <a:cs typeface="Times New Roman"/>
            </a:endParaRPr>
          </a:p>
          <a:p>
            <a:pPr marL="419100">
              <a:spcBef>
                <a:spcPts val="285"/>
              </a:spcBef>
              <a:tabLst>
                <a:tab pos="2842260" algn="l"/>
              </a:tabLst>
            </a:pPr>
            <a:r>
              <a:rPr sz="1800" i="1" dirty="0">
                <a:latin typeface="Times New Roman"/>
                <a:cs typeface="Times New Roman"/>
              </a:rPr>
              <a:t>lmax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/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 </a:t>
            </a:r>
            <a:r>
              <a:rPr sz="1800" i="1" spc="-25" dirty="0">
                <a:latin typeface="Times New Roman"/>
                <a:cs typeface="Times New Roman"/>
              </a:rPr>
              <a:t>(</a:t>
            </a:r>
            <a:r>
              <a:rPr sz="1800" i="1" spc="-25" dirty="0" smtClean="0">
                <a:latin typeface="Times New Roman"/>
                <a:cs typeface="Times New Roman"/>
              </a:rPr>
              <a:t>V</a:t>
            </a:r>
            <a:r>
              <a:rPr lang="cs-CZ" sz="1800" i="1" spc="-25" dirty="0" smtClean="0">
                <a:latin typeface="Times New Roman"/>
                <a:cs typeface="Times New Roman"/>
              </a:rPr>
              <a:t>.</a:t>
            </a:r>
            <a:r>
              <a:rPr lang="el-GR" sz="1800" i="1" spc="-10" dirty="0">
                <a:latin typeface="Times New Roman"/>
                <a:cs typeface="Times New Roman"/>
              </a:rPr>
              <a:t> </a:t>
            </a:r>
            <a:r>
              <a:rPr lang="el-GR" sz="1800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sz="1800" i="1" dirty="0" smtClean="0">
                <a:latin typeface="Times New Roman"/>
                <a:cs typeface="Times New Roman"/>
              </a:rPr>
              <a:t>)</a:t>
            </a:r>
            <a:r>
              <a:rPr sz="1800" i="1" spc="-15" dirty="0" smtClean="0">
                <a:latin typeface="Times New Roman"/>
                <a:cs typeface="Times New Roman"/>
              </a:rPr>
              <a:t> </a:t>
            </a:r>
            <a:r>
              <a:rPr sz="1800" i="1" spc="-50" dirty="0" smtClean="0">
                <a:latin typeface="Times New Roman"/>
                <a:cs typeface="Times New Roman"/>
              </a:rPr>
              <a:t>/</a:t>
            </a:r>
            <a:r>
              <a:rPr lang="el-GR" sz="1800" i="1" spc="-10" dirty="0" smtClean="0">
                <a:latin typeface="Times New Roman"/>
                <a:cs typeface="Times New Roman"/>
              </a:rPr>
              <a:t> ν</a:t>
            </a:r>
            <a:endParaRPr sz="1800" dirty="0">
              <a:latin typeface="Times New Roman"/>
              <a:cs typeface="Times New Roman"/>
            </a:endParaRPr>
          </a:p>
          <a:p>
            <a:pPr marL="419100" marR="43180" indent="-342900">
              <a:lnSpc>
                <a:spcPts val="2590"/>
              </a:lnSpc>
              <a:spcBef>
                <a:spcPts val="610"/>
              </a:spcBef>
            </a:pPr>
            <a:r>
              <a:rPr sz="1800" i="1" dirty="0">
                <a:latin typeface="Times New Roman"/>
                <a:cs typeface="Times New Roman"/>
              </a:rPr>
              <a:t>V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zvlákňování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konstanta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nabývající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velikosti</a:t>
            </a:r>
            <a:r>
              <a:rPr lang="cs-CZ" sz="1800" dirty="0" smtClean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1</a:t>
            </a:r>
            <a:r>
              <a:rPr sz="1800" spc="-20" dirty="0" smtClean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až 5.</a:t>
            </a: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ts val="2710"/>
              </a:lnSpc>
              <a:spcBef>
                <a:spcPts val="245"/>
              </a:spcBef>
              <a:tabLst>
                <a:tab pos="7844155" algn="l"/>
              </a:tabLst>
            </a:pP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Polymerní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roztoky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kapaliny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mají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obvykle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povrchové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napětí</a:t>
            </a:r>
            <a:r>
              <a:rPr lang="cs-CZ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lang="cs-CZ" sz="1800" i="1" baseline="1182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1800" i="1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lang="cs-CZ" sz="1800" i="1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lang="cs-CZ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025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N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1800" spc="-15" baseline="24305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1800" baseline="24305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18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resp.</a:t>
            </a:r>
            <a:r>
              <a:rPr sz="18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cs-CZ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1800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oměr</a:t>
            </a:r>
            <a:r>
              <a:rPr lang="cs-CZ"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l-GR" sz="1800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sz="1800" spc="-217" baseline="1133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5" baseline="1182" dirty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sz="1800" spc="-412" baseline="118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l-GR" sz="18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ν</a:t>
            </a:r>
            <a:r>
              <a:rPr sz="1800" i="1" spc="427" baseline="1182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je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sz="1800" spc="-15" baseline="24305" dirty="0" smtClean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sz="1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–10</a:t>
            </a:r>
            <a:r>
              <a:rPr sz="1800" spc="-15" baseline="24305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lang="cs-CZ" sz="18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4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číslo snímku 13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4" name="object 2"/>
          <p:cNvSpPr txBox="1">
            <a:spLocks noGrp="1"/>
          </p:cNvSpPr>
          <p:nvPr>
            <p:ph type="title"/>
          </p:nvPr>
        </p:nvSpPr>
        <p:spPr>
          <a:xfrm>
            <a:off x="556949" y="260840"/>
            <a:ext cx="797713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Tokové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ovlivňující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zvláknitelnost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 polymerů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629380" y="886028"/>
            <a:ext cx="2703196" cy="1483098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2865" marR="30480">
              <a:lnSpc>
                <a:spcPts val="2590"/>
              </a:lnSpc>
              <a:spcBef>
                <a:spcPts val="565"/>
              </a:spcBef>
              <a:buClr>
                <a:srgbClr val="3333CC"/>
              </a:buClr>
              <a:buSzPct val="56000"/>
              <a:tabLst>
                <a:tab pos="405765" algn="l"/>
                <a:tab pos="406400" algn="l"/>
              </a:tabLst>
            </a:pP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V*</a:t>
            </a:r>
            <a:r>
              <a:rPr sz="1800" i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800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37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odpovídající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lmax</a:t>
            </a:r>
            <a:r>
              <a:rPr sz="1800" i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trysku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průměru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" marR="30480">
              <a:lnSpc>
                <a:spcPts val="2590"/>
              </a:lnSpc>
              <a:spcBef>
                <a:spcPts val="565"/>
              </a:spcBef>
              <a:buClr>
                <a:srgbClr val="3333CC"/>
              </a:buClr>
              <a:buSzPct val="56000"/>
              <a:tabLst>
                <a:tab pos="405765" algn="l"/>
                <a:tab pos="406400" algn="l"/>
              </a:tabLst>
            </a:pPr>
            <a:r>
              <a:rPr sz="1800" i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=5·10</a:t>
            </a:r>
            <a:r>
              <a:rPr sz="1800" spc="-3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4"/>
          <p:cNvSpPr txBox="1"/>
          <p:nvPr/>
        </p:nvSpPr>
        <p:spPr>
          <a:xfrm>
            <a:off x="629380" y="3543521"/>
            <a:ext cx="8154247" cy="9736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just">
              <a:lnSpc>
                <a:spcPct val="79800"/>
              </a:lnSpc>
              <a:spcBef>
                <a:spcPts val="680"/>
              </a:spcBef>
              <a:buClr>
                <a:srgbClr val="3333CC"/>
              </a:buClr>
              <a:buSzPct val="54166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Zvlákňování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kovů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taveniny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tedy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vzhledem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jejich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nízké </a:t>
            </a:r>
            <a:r>
              <a:rPr sz="1800" dirty="0">
                <a:latin typeface="Times New Roman"/>
                <a:cs typeface="Times New Roman"/>
              </a:rPr>
              <a:t>viskozitě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vysokému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povrchovému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napětí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prakticky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nemožné </a:t>
            </a:r>
            <a:r>
              <a:rPr sz="1800" dirty="0">
                <a:latin typeface="Times New Roman"/>
                <a:cs typeface="Times New Roman"/>
              </a:rPr>
              <a:t>(odváděcí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rychlost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musela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být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příliš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vysoká).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Jsou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popsány </a:t>
            </a:r>
            <a:r>
              <a:rPr sz="1800" dirty="0">
                <a:latin typeface="Times New Roman"/>
                <a:cs typeface="Times New Roman"/>
              </a:rPr>
              <a:t>způsoby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zvlákňování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kovů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pouze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plynné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atmosféře,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dochází 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povrchové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reakci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tím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stabilizaci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povrchu</a:t>
            </a:r>
            <a:r>
              <a:rPr lang="cs-CZ" sz="1800" spc="-1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54354"/>
              </p:ext>
            </p:extLst>
          </p:nvPr>
        </p:nvGraphicFramePr>
        <p:xfrm>
          <a:off x="3603534" y="829151"/>
          <a:ext cx="5476251" cy="170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194"/>
                <a:gridCol w="1400384"/>
                <a:gridCol w="1050288"/>
                <a:gridCol w="717755"/>
                <a:gridCol w="1052630"/>
              </a:tblGrid>
              <a:tr h="516890">
                <a:tc>
                  <a:txBody>
                    <a:bodyPr/>
                    <a:lstStyle/>
                    <a:p>
                      <a:pPr marL="215265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tavenina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[Nsm</a:t>
                      </a:r>
                      <a:r>
                        <a:rPr sz="1800" b="1" spc="-30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800" b="1" spc="-3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[Nm</a:t>
                      </a:r>
                      <a:r>
                        <a:rPr sz="1800" b="1" spc="-30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800" b="1" spc="-37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l-GR" sz="1800" i="1" spc="-25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sz="1800" spc="-15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1800" spc="-2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i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b="1" i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l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0,400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3·10</a:t>
                      </a:r>
                      <a:r>
                        <a:rPr sz="1800" spc="-15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8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47675" algn="l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Sklo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l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l">
                        <a:lnSpc>
                          <a:spcPts val="2770"/>
                        </a:lnSpc>
                        <a:tabLst>
                          <a:tab pos="257810" algn="l"/>
                        </a:tabLst>
                      </a:pPr>
                      <a:r>
                        <a:rPr sz="1800" baseline="-37037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10·10</a:t>
                      </a:r>
                      <a:r>
                        <a:rPr sz="1800" spc="-15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8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4·10</a:t>
                      </a:r>
                      <a:r>
                        <a:rPr sz="1800" spc="-15" baseline="2564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800" baseline="2564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0,375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085" y="2535396"/>
            <a:ext cx="2807970" cy="1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0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1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96900" y="399737"/>
            <a:ext cx="6096000" cy="459869"/>
          </a:xfrm>
          <a:prstGeom prst="rect">
            <a:avLst/>
          </a:prstGeom>
        </p:spPr>
        <p:txBody>
          <a:bodyPr vert="horz" wrap="square" lIns="0" tIns="135382" rIns="0" bIns="0" rtlCol="0">
            <a:spAutoFit/>
          </a:bodyPr>
          <a:lstStyle/>
          <a:p>
            <a:pPr marL="125095" marR="5080" indent="-148590">
              <a:lnSpc>
                <a:spcPct val="100000"/>
              </a:lnSpc>
              <a:spcBef>
                <a:spcPts val="100"/>
              </a:spcBef>
            </a:pP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Zvlákňování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taveniny 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44500" y="1255039"/>
            <a:ext cx="8211184" cy="33316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 z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taveniny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platí,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marR="222250" indent="-285750">
              <a:lnSpc>
                <a:spcPts val="2870"/>
              </a:lnSpc>
              <a:spcBef>
                <a:spcPts val="5"/>
              </a:spcBef>
              <a:buSzPct val="95833"/>
              <a:buFont typeface="Arial" panose="020B0604020202020204" pitchFamily="34" charset="0"/>
              <a:buChar char="•"/>
              <a:tabLst>
                <a:tab pos="2032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teplota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rozkladu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polymeru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800" i="1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800" i="1" spc="270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leží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dostatečně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teplotou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tání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spc="-4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222250">
              <a:lnSpc>
                <a:spcPts val="2870"/>
              </a:lnSpc>
              <a:spcBef>
                <a:spcPts val="5"/>
              </a:spcBef>
              <a:buSzPct val="95833"/>
              <a:tabLst>
                <a:tab pos="203200" algn="l"/>
              </a:tabLst>
            </a:pPr>
            <a:r>
              <a:rPr lang="cs-CZ" sz="18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800" i="1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800" i="1" spc="262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800" i="1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800" i="1" spc="254" baseline="-196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baseline="24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marR="131445" indent="-285750">
              <a:lnSpc>
                <a:spcPct val="100000"/>
              </a:lnSpc>
              <a:spcBef>
                <a:spcPts val="2775"/>
              </a:spcBef>
              <a:buFont typeface="Arial" panose="020B0604020202020204" pitchFamily="34" charset="0"/>
              <a:buChar char="•"/>
            </a:pP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chladicí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šachty,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ofukuje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(chlazení), délka šachty kolem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marR="43180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6449060" algn="l"/>
                <a:tab pos="6635115" algn="l"/>
              </a:tabLst>
            </a:pP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zvlákňování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400–10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sz="1800" spc="-15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390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(závisí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intenzitě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chlazení).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Jemná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vlákna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dtex)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cs-CZ"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ntenzivním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chlazení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6 000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sz="1800" baseline="24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velmi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hrubá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vlákna</a:t>
            </a:r>
            <a:r>
              <a:rPr lang="cs-CZ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vlasce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žíně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0,1–1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mm)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20–30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m·min</a:t>
            </a:r>
            <a:r>
              <a:rPr sz="1800" spc="-15" baseline="24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37" baseline="24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"/>
          <p:cNvSpPr txBox="1">
            <a:spLocks noChangeArrowheads="1"/>
          </p:cNvSpPr>
          <p:nvPr/>
        </p:nvSpPr>
        <p:spPr bwMode="auto">
          <a:xfrm>
            <a:off x="358145" y="6457950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6. přednáška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2148" t="26593" r="48761" b="14932"/>
          <a:stretch/>
        </p:blipFill>
        <p:spPr>
          <a:xfrm>
            <a:off x="6483928" y="2965"/>
            <a:ext cx="2660072" cy="30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2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FT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4C14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2357</Words>
  <Application>Microsoft Office PowerPoint</Application>
  <PresentationFormat>Předvádění na obrazovce (16:9)</PresentationFormat>
  <Paragraphs>310</Paragraphs>
  <Slides>34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MS Mincho</vt:lpstr>
      <vt:lpstr>Myriad Pro</vt:lpstr>
      <vt:lpstr>Symbol</vt:lpstr>
      <vt:lpstr>Tahoma</vt:lpstr>
      <vt:lpstr>Times New Roman</vt:lpstr>
      <vt:lpstr>Simple Light</vt:lpstr>
      <vt:lpstr>Textilní vlákna  6. přednáška</vt:lpstr>
      <vt:lpstr>Prezentace aplikace PowerPoint</vt:lpstr>
      <vt:lpstr>Prezentace aplikace PowerPoint</vt:lpstr>
      <vt:lpstr>Prezentace aplikace PowerPoint</vt:lpstr>
      <vt:lpstr>Výroba chemických vláken III</vt:lpstr>
      <vt:lpstr>Zvláknitelnost</vt:lpstr>
      <vt:lpstr>Zvláknitelnost II</vt:lpstr>
      <vt:lpstr>Tokové vlastnosti ovlivňující zvláknitelnost polymerů</vt:lpstr>
      <vt:lpstr>Zvlákňování z taveniny I</vt:lpstr>
      <vt:lpstr>Zvlákňování z taveniny II</vt:lpstr>
      <vt:lpstr>Zvlákňování z roztoku I</vt:lpstr>
      <vt:lpstr>Zvlákňování z roztoku II</vt:lpstr>
      <vt:lpstr>Příklady</vt:lpstr>
      <vt:lpstr>Dry jet wet zvlákňování</vt:lpstr>
      <vt:lpstr>Gelové zvlákňování</vt:lpstr>
      <vt:lpstr>Prezentace aplikace PowerPoint</vt:lpstr>
      <vt:lpstr>Nedloužená vlákna I</vt:lpstr>
      <vt:lpstr>Nedloužená vlákna II</vt:lpstr>
      <vt:lpstr>Dloužení</vt:lpstr>
      <vt:lpstr>Přirozený dloužící poměr</vt:lpstr>
      <vt:lpstr>Prezentace aplikace PowerPoint</vt:lpstr>
      <vt:lpstr>Mechanismy při dloužení</vt:lpstr>
      <vt:lpstr>Typy dloužení</vt:lpstr>
      <vt:lpstr>Prezentace aplikace PowerPoint</vt:lpstr>
      <vt:lpstr>Vliv dloužení na vlastnosti PA a PES vláken I</vt:lpstr>
      <vt:lpstr>Rychlostní zvlákňování</vt:lpstr>
      <vt:lpstr>Fixace</vt:lpstr>
      <vt:lpstr>Typy fixace</vt:lpstr>
      <vt:lpstr>Podmínky fixace</vt:lpstr>
      <vt:lpstr>Tvarování</vt:lpstr>
      <vt:lpstr>Preparace vláken</vt:lpstr>
      <vt:lpstr>Struktura vláken</vt:lpstr>
      <vt:lpstr>Modely struktury</vt:lpstr>
      <vt:lpstr>Orientace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Mirka</dc:creator>
  <cp:lastModifiedBy>Mirka</cp:lastModifiedBy>
  <cp:revision>202</cp:revision>
  <dcterms:modified xsi:type="dcterms:W3CDTF">2024-06-03T06:41:38Z</dcterms:modified>
</cp:coreProperties>
</file>