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2" r:id="rId24"/>
    <p:sldId id="284" r:id="rId2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660"/>
  </p:normalViewPr>
  <p:slideViewPr>
    <p:cSldViewPr>
      <p:cViewPr>
        <p:scale>
          <a:sx n="145" d="100"/>
          <a:sy n="145" d="100"/>
        </p:scale>
        <p:origin x="225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Základy pneumatických obvodů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2" cstate="print"/>
          <a:srcRect t="8933"/>
          <a:stretch>
            <a:fillRect/>
          </a:stretch>
        </p:blipFill>
        <p:spPr bwMode="auto">
          <a:xfrm>
            <a:off x="539552" y="1742519"/>
            <a:ext cx="760286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schémata zapojení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34976" y="1268760"/>
            <a:ext cx="840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Zvyšování rychlosti </a:t>
            </a:r>
            <a:r>
              <a:rPr lang="cs-CZ" sz="2000" dirty="0" err="1" smtClean="0"/>
              <a:t>pneumotoru</a:t>
            </a:r>
            <a:r>
              <a:rPr lang="cs-CZ" sz="2000" dirty="0" smtClean="0"/>
              <a:t> aplikací </a:t>
            </a:r>
            <a:r>
              <a:rPr lang="cs-CZ" sz="2000" dirty="0" err="1" smtClean="0"/>
              <a:t>rychloodvětrávacího</a:t>
            </a:r>
            <a:r>
              <a:rPr lang="cs-CZ" sz="2000" dirty="0" smtClean="0"/>
              <a:t> ventilu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6208657" y="5617686"/>
            <a:ext cx="295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346787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schémata zapojení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539552" y="1373810"/>
            <a:ext cx="813613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Hlavní faktory ovlivňující rychlost </a:t>
            </a:r>
            <a:r>
              <a:rPr lang="cs-CZ" sz="2000" dirty="0" err="1" smtClean="0"/>
              <a:t>pneumotoru</a:t>
            </a:r>
            <a:r>
              <a:rPr lang="cs-CZ" sz="2000" dirty="0" smtClean="0"/>
              <a:t>:</a:t>
            </a:r>
            <a:endParaRPr lang="cs-CZ" sz="2000" dirty="0" smtClean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b="1" dirty="0" smtClean="0"/>
              <a:t>Pracovní tlak </a:t>
            </a:r>
            <a:r>
              <a:rPr lang="cs-CZ" sz="2000" dirty="0" smtClean="0"/>
              <a:t>(nastavení redukčního ventilu) - vyšší </a:t>
            </a:r>
            <a:r>
              <a:rPr lang="cs-CZ" sz="2000" dirty="0" smtClean="0"/>
              <a:t>tlak =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dirty="0" smtClean="0"/>
              <a:t>větší </a:t>
            </a:r>
            <a:r>
              <a:rPr lang="cs-CZ" sz="2000" dirty="0" smtClean="0"/>
              <a:t>rychlost.</a:t>
            </a:r>
            <a:endParaRPr lang="cs-CZ" sz="20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b="1" dirty="0" smtClean="0"/>
              <a:t>Tlak </a:t>
            </a:r>
            <a:r>
              <a:rPr lang="cs-CZ" sz="2000" b="1" dirty="0" smtClean="0"/>
              <a:t>v </a:t>
            </a:r>
            <a:r>
              <a:rPr lang="cs-CZ" sz="2000" b="1" dirty="0" err="1" smtClean="0"/>
              <a:t>protitlakém</a:t>
            </a:r>
            <a:r>
              <a:rPr lang="cs-CZ" sz="2000" b="1" dirty="0" smtClean="0"/>
              <a:t> </a:t>
            </a:r>
            <a:r>
              <a:rPr lang="cs-CZ" sz="2000" b="1" dirty="0" smtClean="0"/>
              <a:t>prostoru</a:t>
            </a:r>
            <a:r>
              <a:rPr lang="cs-CZ" sz="2000" dirty="0"/>
              <a:t> </a:t>
            </a:r>
            <a:r>
              <a:rPr lang="cs-CZ" sz="2000" dirty="0" smtClean="0"/>
              <a:t>-</a:t>
            </a:r>
            <a:r>
              <a:rPr lang="cs-CZ" sz="2000" dirty="0" smtClean="0"/>
              <a:t> </a:t>
            </a:r>
            <a:r>
              <a:rPr lang="cs-CZ" sz="2000" dirty="0" smtClean="0"/>
              <a:t>čím menší je tento tlak, tím vyšší rychlost a naopak. </a:t>
            </a:r>
            <a:r>
              <a:rPr lang="cs-CZ" sz="2000" dirty="0" smtClean="0"/>
              <a:t>Tlak </a:t>
            </a:r>
            <a:r>
              <a:rPr lang="cs-CZ" sz="2000" dirty="0" smtClean="0"/>
              <a:t>v </a:t>
            </a:r>
            <a:r>
              <a:rPr lang="cs-CZ" sz="2000" dirty="0" err="1" smtClean="0"/>
              <a:t>protitlakém</a:t>
            </a:r>
            <a:r>
              <a:rPr lang="cs-CZ" sz="2000" dirty="0" smtClean="0"/>
              <a:t> prostoru </a:t>
            </a:r>
            <a:r>
              <a:rPr lang="cs-CZ" sz="2000" dirty="0" smtClean="0"/>
              <a:t>můžeme zvýšit </a:t>
            </a:r>
            <a:r>
              <a:rPr lang="cs-CZ" sz="2000" dirty="0" smtClean="0"/>
              <a:t>škrcením, nebo snížit </a:t>
            </a:r>
            <a:r>
              <a:rPr lang="cs-CZ" sz="2000" dirty="0" err="1" smtClean="0"/>
              <a:t>rychloodvětráním</a:t>
            </a:r>
            <a:r>
              <a:rPr lang="cs-CZ" sz="2000" dirty="0" smtClean="0"/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cs-CZ" sz="2000" b="1" dirty="0" smtClean="0"/>
              <a:t>V</a:t>
            </a:r>
            <a:r>
              <a:rPr lang="cs-CZ" sz="2000" b="1" dirty="0" smtClean="0"/>
              <a:t>elikost </a:t>
            </a:r>
            <a:r>
              <a:rPr lang="cs-CZ" sz="2000" b="1" dirty="0" smtClean="0"/>
              <a:t>prvků </a:t>
            </a:r>
            <a:r>
              <a:rPr lang="cs-CZ" sz="2000" dirty="0" smtClean="0"/>
              <a:t>(</a:t>
            </a:r>
            <a:r>
              <a:rPr lang="cs-CZ" sz="2000" dirty="0" smtClean="0"/>
              <a:t>jmenovitý průtok), </a:t>
            </a:r>
            <a:r>
              <a:rPr lang="cs-CZ" sz="2000" b="1" dirty="0" smtClean="0"/>
              <a:t>délka </a:t>
            </a:r>
            <a:r>
              <a:rPr lang="cs-CZ" sz="2000" b="1" dirty="0" smtClean="0"/>
              <a:t>a </a:t>
            </a:r>
            <a:r>
              <a:rPr lang="cs-CZ" sz="2000" b="1" dirty="0" smtClean="0"/>
              <a:t>průměr </a:t>
            </a:r>
            <a:r>
              <a:rPr lang="cs-CZ" sz="2000" b="1" dirty="0" smtClean="0"/>
              <a:t>hadic</a:t>
            </a:r>
            <a:r>
              <a:rPr lang="cs-CZ" sz="2000" dirty="0" smtClean="0"/>
              <a:t>. Čím jsou prvky větší, hadice většího průměru a kratší délky, tím je možné dosáhnout vyšší rychlosti pohybu.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750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</a:t>
            </a:r>
            <a:r>
              <a:rPr lang="cs-CZ" sz="2400" b="1" dirty="0" smtClean="0"/>
              <a:t>logické funkce v pneumatických obvodech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539552" y="1373810"/>
            <a:ext cx="8136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000" b="1" dirty="0"/>
              <a:t>AND</a:t>
            </a:r>
            <a:r>
              <a:rPr lang="cs-CZ" sz="2000" dirty="0"/>
              <a:t> </a:t>
            </a:r>
            <a:r>
              <a:rPr lang="cs-CZ" sz="2000" dirty="0" smtClean="0"/>
              <a:t>= konjunkce, logický součin</a:t>
            </a:r>
          </a:p>
          <a:p>
            <a:r>
              <a:rPr lang="cs-CZ" sz="2000" dirty="0" smtClean="0"/>
              <a:t> </a:t>
            </a: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/>
              <a:t>OR</a:t>
            </a:r>
            <a:r>
              <a:rPr lang="cs-CZ" sz="2000" dirty="0"/>
              <a:t> </a:t>
            </a:r>
            <a:r>
              <a:rPr lang="cs-CZ" sz="2000" dirty="0" smtClean="0"/>
              <a:t>= disjunkce, logický součet</a:t>
            </a:r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pPr marL="355600" indent="-355600">
              <a:buFont typeface="Arial" pitchFamily="34" charset="0"/>
              <a:buChar char="•"/>
            </a:pPr>
            <a:r>
              <a:rPr lang="cs-CZ" sz="2000" b="1" dirty="0" smtClean="0"/>
              <a:t>NOT</a:t>
            </a:r>
            <a:r>
              <a:rPr lang="cs-CZ" sz="2000" dirty="0" smtClean="0"/>
              <a:t> = negace</a:t>
            </a:r>
          </a:p>
          <a:p>
            <a:pPr marL="355600" indent="-355600">
              <a:buFont typeface="Arial" pitchFamily="34" charset="0"/>
              <a:buChar char="•"/>
            </a:pPr>
            <a:endParaRPr lang="cs-CZ" sz="2000" dirty="0"/>
          </a:p>
          <a:p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02" y="3588395"/>
            <a:ext cx="2381250" cy="2381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6" y="3498106"/>
            <a:ext cx="2381250" cy="23812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581809" y="5712375"/>
            <a:ext cx="3166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://www.technicke-soucasti.cz</a:t>
            </a:r>
          </a:p>
        </p:txBody>
      </p:sp>
    </p:spTree>
    <p:extLst>
      <p:ext uri="{BB962C8B-B14F-4D97-AF65-F5344CB8AC3E}">
        <p14:creationId xmlns:p14="http://schemas.microsoft.com/office/powerpoint/2010/main" val="190010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</a:t>
            </a:r>
            <a:r>
              <a:rPr lang="cs-CZ" sz="2400" b="1" dirty="0" smtClean="0"/>
              <a:t>logické funkce v pneumatických obvodech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539552" y="1373810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AND </a:t>
            </a:r>
            <a:r>
              <a:rPr lang="cs-CZ" sz="2000" dirty="0"/>
              <a:t>= výstupní signál existuje jen tehdy, pokud jsou signály na obou vstupech.</a:t>
            </a:r>
          </a:p>
        </p:txBody>
      </p:sp>
      <p:pic>
        <p:nvPicPr>
          <p:cNvPr id="7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06" y="2276872"/>
            <a:ext cx="7787513" cy="285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051720" y="587727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153594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</a:t>
            </a:r>
            <a:r>
              <a:rPr lang="cs-CZ" sz="2400" b="1" dirty="0" smtClean="0"/>
              <a:t>logické funkce v pneumatických obvodech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539552" y="1373810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OR </a:t>
            </a:r>
            <a:r>
              <a:rPr lang="cs-CZ" sz="2000" dirty="0"/>
              <a:t>= výstupní signál </a:t>
            </a:r>
            <a:r>
              <a:rPr lang="cs-CZ" sz="2000" dirty="0" smtClean="0"/>
              <a:t>existuje, pokud </a:t>
            </a:r>
            <a:r>
              <a:rPr lang="cs-CZ" sz="2000" dirty="0"/>
              <a:t>je alespoň jeden ze dvou vstupů sepnut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2051720" y="587727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0" name="Obrázek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799301" cy="319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2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</a:t>
            </a:r>
            <a:r>
              <a:rPr lang="cs-CZ" sz="2400" b="1" dirty="0" smtClean="0"/>
              <a:t>logické funkce v pneumatických obvodech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539552" y="1373810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NOT </a:t>
            </a:r>
            <a:r>
              <a:rPr lang="cs-CZ" sz="2000" dirty="0"/>
              <a:t>= když je vstup, </a:t>
            </a:r>
            <a:r>
              <a:rPr lang="cs-CZ" sz="2000" dirty="0" smtClean="0"/>
              <a:t>tak není </a:t>
            </a:r>
            <a:r>
              <a:rPr lang="cs-CZ" sz="2000" dirty="0"/>
              <a:t>výstup a naopak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2051720" y="587727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1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5377"/>
            <a:ext cx="8227481" cy="33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86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 smtClean="0"/>
              <a:t>Samodržné</a:t>
            </a:r>
            <a:r>
              <a:rPr lang="cs-CZ" sz="2400" b="1" dirty="0" smtClean="0"/>
              <a:t> zapojení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834708" y="5617686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0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92349"/>
            <a:ext cx="4924754" cy="54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4860032" y="1180194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pneumatický obvod, který </a:t>
            </a:r>
            <a:r>
              <a:rPr lang="cs-CZ" dirty="0" smtClean="0"/>
              <a:t>zajišťuje </a:t>
            </a:r>
            <a:r>
              <a:rPr lang="cs-CZ" dirty="0"/>
              <a:t>po krátkém stisknutí startovacího tlačítka </a:t>
            </a:r>
            <a:r>
              <a:rPr lang="cs-CZ" b="1" dirty="0"/>
              <a:t>Vpřed</a:t>
            </a:r>
            <a:r>
              <a:rPr lang="cs-CZ" dirty="0"/>
              <a:t> vysunutí dvojčinného válce a poté při krátkém stisknutí tlačítka </a:t>
            </a:r>
            <a:r>
              <a:rPr lang="cs-CZ" b="1" dirty="0"/>
              <a:t>Zpět</a:t>
            </a:r>
            <a:r>
              <a:rPr lang="cs-CZ" dirty="0"/>
              <a:t> dojde k zasunutí </a:t>
            </a:r>
            <a:r>
              <a:rPr lang="cs-CZ" dirty="0" smtClean="0"/>
              <a:t>válce.</a:t>
            </a:r>
          </a:p>
          <a:p>
            <a:endParaRPr lang="cs-CZ" dirty="0"/>
          </a:p>
          <a:p>
            <a:r>
              <a:rPr lang="cs-CZ" dirty="0" smtClean="0"/>
              <a:t>Pozn.: lze řešit i úspornou variantou.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67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20156"/>
            <a:ext cx="46220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Pneumatické časové členy – zpoždění náběhu signálu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834708" y="5617686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575370" y="1217657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Při sepnutí signálu na vstupu se </a:t>
            </a:r>
            <a:r>
              <a:rPr lang="cs-CZ" sz="2000" b="1" dirty="0" smtClean="0"/>
              <a:t>výstupní signál objeví s nastaveným časovým zpožděním</a:t>
            </a:r>
            <a:r>
              <a:rPr lang="cs-CZ" sz="2000" dirty="0" smtClean="0"/>
              <a:t>, při vypnutí vstupu se současně zavře výstup.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962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308622"/>
            <a:ext cx="448354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Pneumatické časové členy – zpoždění konce signálu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834708" y="5617686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575370" y="1217657"/>
            <a:ext cx="8136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Přivedením tlaku do vstupu se na výstupu objeví signál okamžitě </a:t>
            </a:r>
            <a:r>
              <a:rPr lang="cs-CZ" sz="2000" b="1" dirty="0"/>
              <a:t>po odpojení vstupu signál na výstupu, setrvá nastavení čas a teprve poté (se zpožděním) zmizí.</a:t>
            </a:r>
            <a:endParaRPr lang="cs-CZ" sz="2000" b="1" dirty="0"/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3328814" y="4274046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4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"/>
          <p:cNvPicPr/>
          <p:nvPr/>
        </p:nvPicPr>
        <p:blipFill>
          <a:blip r:embed="rId2" cstate="print"/>
          <a:srcRect l="3506" r="701"/>
          <a:stretch>
            <a:fillRect/>
          </a:stretch>
        </p:blipFill>
        <p:spPr bwMode="auto">
          <a:xfrm>
            <a:off x="323528" y="1340768"/>
            <a:ext cx="6596068" cy="51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Pneumatické obvody – příklad s časovým členem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65476" y="5858108"/>
            <a:ext cx="3999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4465352" y="1484784"/>
            <a:ext cx="41756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Po </a:t>
            </a:r>
            <a:r>
              <a:rPr lang="cs-CZ" sz="2000" dirty="0" smtClean="0"/>
              <a:t>krátkém stisknutí tlačítka START </a:t>
            </a:r>
            <a:r>
              <a:rPr lang="cs-CZ" sz="2000" dirty="0" smtClean="0"/>
              <a:t>se vysune dvojčinný válec. </a:t>
            </a:r>
            <a:r>
              <a:rPr lang="cs-CZ" sz="2000" dirty="0" smtClean="0"/>
              <a:t>Poté zůstane válec vysunut 3 s a následně </a:t>
            </a:r>
            <a:r>
              <a:rPr lang="cs-CZ" sz="2000" dirty="0" smtClean="0"/>
              <a:t>se </a:t>
            </a:r>
            <a:r>
              <a:rPr lang="cs-CZ" sz="2000" dirty="0" smtClean="0"/>
              <a:t>automaticky </a:t>
            </a:r>
            <a:r>
              <a:rPr lang="cs-CZ" sz="2000" dirty="0" smtClean="0"/>
              <a:t>zasune. </a:t>
            </a:r>
            <a:r>
              <a:rPr lang="cs-CZ" sz="2000" dirty="0" smtClean="0"/>
              <a:t>Obě polohy jsou signalizovány </a:t>
            </a:r>
            <a:r>
              <a:rPr lang="cs-CZ" sz="2000" dirty="0" smtClean="0"/>
              <a:t>snímači.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00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Členění struktury nakresleného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484784"/>
            <a:ext cx="8610145" cy="4032448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2123728" y="6028853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Bezpečnostní start – základní zapojení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65476" y="5858108"/>
            <a:ext cx="3999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0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252233" cy="398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683568" y="5329779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Nejlevnější řešení, ale </a:t>
            </a:r>
            <a:r>
              <a:rPr lang="cs-CZ" sz="2000" b="1" dirty="0" smtClean="0"/>
              <a:t>nezaručí bezpečnost, když obsluha násilně zablokuje spuštěnou polohu jednoho z tlačítek.</a:t>
            </a:r>
          </a:p>
        </p:txBody>
      </p:sp>
    </p:spTree>
    <p:extLst>
      <p:ext uri="{BB962C8B-B14F-4D97-AF65-F5344CB8AC3E}">
        <p14:creationId xmlns:p14="http://schemas.microsoft.com/office/powerpoint/2010/main" val="422754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Bezpečnostní start – zlepšené zapojení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9" name="Obrázek 1"/>
          <p:cNvPicPr/>
          <p:nvPr/>
        </p:nvPicPr>
        <p:blipFill rotWithShape="1">
          <a:blip r:embed="rId2" cstate="print"/>
          <a:srcRect l="18694"/>
          <a:stretch/>
        </p:blipFill>
        <p:spPr bwMode="auto">
          <a:xfrm>
            <a:off x="179512" y="1268760"/>
            <a:ext cx="5324411" cy="518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588224" y="5373216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55976" y="4077072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635896" y="2507717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851920" y="1573926"/>
            <a:ext cx="503637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b="1" dirty="0" smtClean="0"/>
              <a:t>Tlačítka jsou stisknuta zároveň </a:t>
            </a:r>
            <a:r>
              <a:rPr lang="cs-CZ" dirty="0" smtClean="0"/>
              <a:t>(např. do 0,5 s)</a:t>
            </a:r>
            <a:r>
              <a:rPr lang="cs-CZ" b="1" dirty="0" smtClean="0"/>
              <a:t>: </a:t>
            </a:r>
            <a:r>
              <a:rPr lang="cs-CZ" dirty="0" smtClean="0"/>
              <a:t>dojde </a:t>
            </a:r>
            <a:r>
              <a:rPr lang="cs-CZ" dirty="0"/>
              <a:t>k odstartování pracovního </a:t>
            </a:r>
            <a:r>
              <a:rPr lang="cs-CZ" dirty="0" smtClean="0"/>
              <a:t>cyklu</a:t>
            </a:r>
            <a:r>
              <a:rPr lang="cs-CZ" dirty="0"/>
              <a:t>.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cs-CZ" b="1" dirty="0" smtClean="0"/>
              <a:t>Tlačítka nejsou stisknuta zároveň:              </a:t>
            </a:r>
            <a:r>
              <a:rPr lang="cs-CZ" dirty="0" smtClean="0"/>
              <a:t>tlačítko stisknuté </a:t>
            </a:r>
            <a:r>
              <a:rPr lang="cs-CZ" dirty="0"/>
              <a:t>jako </a:t>
            </a:r>
            <a:r>
              <a:rPr lang="cs-CZ" dirty="0" smtClean="0"/>
              <a:t>první </a:t>
            </a:r>
            <a:r>
              <a:rPr lang="cs-CZ" dirty="0"/>
              <a:t>dává signál a přes člen OR </a:t>
            </a:r>
            <a:r>
              <a:rPr lang="cs-CZ" dirty="0" smtClean="0"/>
              <a:t>proudí </a:t>
            </a:r>
            <a:r>
              <a:rPr lang="cs-CZ" dirty="0"/>
              <a:t>vzduch přes škrtící ventil do nádobky a s nastaveným zpožděním se potom ventil přestaví a uzavře výstup. Pozdější stisknutí druhého startovacího tlačítka způsobí sice signál na vstupu do ventilu, ale ten je již uzavřen. Nový start je možný až po opětovném uvolnění a následném stlačení obou startovacích tlačítek.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59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Základy bezporuchového provozu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355976" y="4077072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635896" y="2507717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531802" y="1412776"/>
            <a:ext cx="79286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/>
              <a:t>Kvalitní </a:t>
            </a:r>
            <a:r>
              <a:rPr lang="cs-CZ" sz="2000" b="1" dirty="0" smtClean="0"/>
              <a:t>rozvod vzduchu, bez ztrát a kolísání </a:t>
            </a:r>
            <a:r>
              <a:rPr lang="cs-CZ" sz="2000" b="1" dirty="0" smtClean="0"/>
              <a:t>tlaku</a:t>
            </a:r>
            <a:r>
              <a:rPr lang="cs-CZ" sz="2000" dirty="0" smtClean="0"/>
              <a:t>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/>
              <a:t>Kontrola těsnosti všech prvků, vedení, šroubení </a:t>
            </a:r>
            <a:r>
              <a:rPr lang="cs-CZ" sz="2000" dirty="0" smtClean="0"/>
              <a:t>a </a:t>
            </a:r>
            <a:r>
              <a:rPr lang="cs-CZ" sz="2000" dirty="0"/>
              <a:t>preventivní odstraňování netěsností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/>
              <a:t>Pravidelná </a:t>
            </a:r>
            <a:r>
              <a:rPr lang="cs-CZ" sz="2000" b="1" dirty="0" smtClean="0"/>
              <a:t>údržba </a:t>
            </a:r>
            <a:r>
              <a:rPr lang="cs-CZ" sz="2000" b="1" dirty="0" smtClean="0"/>
              <a:t>jednotky úpravy vzduchu</a:t>
            </a:r>
            <a:r>
              <a:rPr lang="cs-CZ" sz="2000" dirty="0" smtClean="0"/>
              <a:t>, tj. pravidelné odkalování, kontrola, výměny, popř. promytí filtrů, kontrola a správné nastavení tlaku na redukčním ventilu, a pokud je použito, pak správné nastavení tlakové maznice</a:t>
            </a:r>
            <a:r>
              <a:rPr lang="cs-CZ" sz="2000" dirty="0" smtClean="0"/>
              <a:t>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/>
              <a:t>Kontrola správného nastavení a upevnění všech snímačů</a:t>
            </a:r>
            <a:r>
              <a:rPr lang="cs-CZ" sz="2000" dirty="0" smtClean="0"/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000" dirty="0"/>
              <a:t>kontrola upevnění a nastavení </a:t>
            </a:r>
            <a:r>
              <a:rPr lang="cs-CZ" sz="2000" b="1" dirty="0"/>
              <a:t>mechanických narážek </a:t>
            </a:r>
            <a:r>
              <a:rPr lang="cs-CZ" sz="2000" dirty="0"/>
              <a:t>na koncové </a:t>
            </a:r>
            <a:r>
              <a:rPr lang="cs-CZ" sz="2000" dirty="0" smtClean="0"/>
              <a:t>spínače,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000" dirty="0" smtClean="0"/>
              <a:t>upevnění </a:t>
            </a:r>
            <a:r>
              <a:rPr lang="cs-CZ" sz="2000" dirty="0"/>
              <a:t>a správná poloha </a:t>
            </a:r>
            <a:r>
              <a:rPr lang="cs-CZ" sz="2000" b="1" dirty="0"/>
              <a:t>magneticky ovládaných </a:t>
            </a:r>
            <a:r>
              <a:rPr lang="cs-CZ" sz="2000" b="1" dirty="0" smtClean="0"/>
              <a:t>snímačů</a:t>
            </a:r>
            <a:r>
              <a:rPr lang="cs-CZ" sz="2000" dirty="0" smtClean="0"/>
              <a:t>,</a:t>
            </a:r>
            <a:endParaRPr lang="cs-CZ" sz="2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000" dirty="0"/>
              <a:t>upevnění a předepsaná vůle oproti clonce </a:t>
            </a:r>
            <a:r>
              <a:rPr lang="cs-CZ" sz="2000" b="1" dirty="0"/>
              <a:t>u indukčních snímačů</a:t>
            </a:r>
            <a:r>
              <a:rPr lang="cs-CZ" sz="2000" dirty="0"/>
              <a:t>,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000" dirty="0"/>
              <a:t>čistota a správné nastavení polohy </a:t>
            </a:r>
            <a:r>
              <a:rPr lang="cs-CZ" sz="2000" b="1" dirty="0" err="1"/>
              <a:t>optosnímačů</a:t>
            </a:r>
            <a:r>
              <a:rPr lang="cs-CZ" sz="2000" dirty="0"/>
              <a:t>,	</a:t>
            </a:r>
          </a:p>
          <a:p>
            <a:pPr marL="914400" lvl="1" indent="-457200"/>
            <a:r>
              <a:rPr lang="cs-CZ" sz="2000" dirty="0"/>
              <a:t>	</a:t>
            </a:r>
            <a:r>
              <a:rPr lang="cs-CZ" sz="2000" dirty="0" smtClean="0"/>
              <a:t>správné </a:t>
            </a:r>
            <a:r>
              <a:rPr lang="cs-CZ" sz="2000" dirty="0"/>
              <a:t>upevnění a ochrana </a:t>
            </a:r>
            <a:r>
              <a:rPr lang="cs-CZ" sz="2000" b="1" dirty="0"/>
              <a:t>přívodů k elektrickým </a:t>
            </a:r>
            <a:r>
              <a:rPr lang="cs-CZ" sz="2000" b="1" dirty="0" smtClean="0"/>
              <a:t>snímačům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758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929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Základy bezporuchového </a:t>
            </a:r>
            <a:r>
              <a:rPr lang="cs-CZ" sz="2400" b="1" dirty="0" smtClean="0"/>
              <a:t>provozu – </a:t>
            </a:r>
            <a:r>
              <a:rPr lang="cs-CZ" sz="2400" b="1" dirty="0" smtClean="0"/>
              <a:t>těsnost obvodů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0320" y="1190658"/>
            <a:ext cx="828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Netěsnosti </a:t>
            </a:r>
            <a:r>
              <a:rPr lang="cs-CZ" sz="2000" dirty="0"/>
              <a:t>vedou </a:t>
            </a:r>
            <a:r>
              <a:rPr lang="cs-CZ" sz="2000" dirty="0" smtClean="0"/>
              <a:t>ke</a:t>
            </a:r>
            <a:r>
              <a:rPr lang="cs-CZ" sz="2000" dirty="0"/>
              <a:t> </a:t>
            </a:r>
            <a:r>
              <a:rPr lang="cs-CZ" sz="2000" dirty="0" smtClean="0"/>
              <a:t>ztrátám tlakového </a:t>
            </a:r>
            <a:r>
              <a:rPr lang="cs-CZ" sz="2000" dirty="0"/>
              <a:t>vzduchu a </a:t>
            </a:r>
            <a:r>
              <a:rPr lang="cs-CZ" sz="2000" dirty="0" smtClean="0"/>
              <a:t>mohou </a:t>
            </a:r>
            <a:r>
              <a:rPr lang="cs-CZ" sz="2000" dirty="0"/>
              <a:t>způsobovat poruchy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991507"/>
            <a:ext cx="3304890" cy="216566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475121" y="6202461"/>
            <a:ext cx="2681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://kompresorypema.cz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345" y="4005065"/>
            <a:ext cx="1502560" cy="215210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18790" y="5301208"/>
            <a:ext cx="3102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Parabolická sonda pro měření nepřístupných a těžko přístupných  míst s dosahem až 25 m</a:t>
            </a:r>
            <a:endParaRPr lang="cs-CZ" sz="1400" i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rcRect t="11580"/>
          <a:stretch/>
        </p:blipFill>
        <p:spPr>
          <a:xfrm>
            <a:off x="1956420" y="1698261"/>
            <a:ext cx="6746602" cy="2244124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67544" y="3034985"/>
            <a:ext cx="1553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Příklad realizované analýzy v podniku z Jihočeského kraje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33857" y="3851176"/>
            <a:ext cx="2681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://kompresorypema.cz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164288" y="6202461"/>
            <a:ext cx="1152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Ruční sonda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34634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929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Základy bezporuchového </a:t>
            </a:r>
            <a:r>
              <a:rPr lang="cs-CZ" sz="2400" b="1" dirty="0" smtClean="0"/>
              <a:t>provozu – </a:t>
            </a:r>
            <a:r>
              <a:rPr lang="cs-CZ" sz="2400" b="1" dirty="0" smtClean="0"/>
              <a:t>hledání závad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39243" y="1268760"/>
            <a:ext cx="81361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Při zjištění závady je nutné </a:t>
            </a:r>
            <a:r>
              <a:rPr lang="cs-CZ" sz="2000" b="1" dirty="0" smtClean="0"/>
              <a:t>vědět, v jaké fázi pracovního cyklu závada vznikla a postupovat </a:t>
            </a:r>
            <a:r>
              <a:rPr lang="cs-CZ" sz="2000" b="1" dirty="0" smtClean="0"/>
              <a:t>cíleně </a:t>
            </a:r>
            <a:r>
              <a:rPr lang="cs-CZ" sz="2000" b="1" dirty="0" smtClean="0"/>
              <a:t>v postupných </a:t>
            </a:r>
            <a:r>
              <a:rPr lang="cs-CZ" sz="2000" b="1" dirty="0" smtClean="0"/>
              <a:t>krocích</a:t>
            </a:r>
            <a:r>
              <a:rPr lang="cs-CZ" sz="2000" dirty="0" smtClean="0"/>
              <a:t>, tj. nelze </a:t>
            </a:r>
            <a:r>
              <a:rPr lang="cs-CZ" sz="2000" dirty="0" smtClean="0"/>
              <a:t>provádět více úprav současně bez prověření jejich účinku na </a:t>
            </a:r>
            <a:r>
              <a:rPr lang="cs-CZ" sz="2000" dirty="0" smtClean="0"/>
              <a:t>systém.</a:t>
            </a:r>
            <a:endParaRPr lang="cs-CZ" sz="2000" dirty="0" smtClean="0"/>
          </a:p>
          <a:p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Je </a:t>
            </a:r>
            <a:r>
              <a:rPr lang="cs-CZ" sz="2000" dirty="0" smtClean="0"/>
              <a:t>nutné oddělit postup: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identifikace </a:t>
            </a:r>
            <a:r>
              <a:rPr lang="cs-CZ" sz="2000" dirty="0" smtClean="0"/>
              <a:t>místa příčiny poruchy: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 v pneumatickém výkonovém obvodu,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 v řídícím obvodu,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určení prvku komponentu, který je příčinou závady,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/>
              <a:t>odstranění závady: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 seřízením parametrů prvku způsobujícího poruchu,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 výměnou vadného prvku,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 změnou parametrů nastavených na řídicím systému.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911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Členění struktury nakresleného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268760"/>
            <a:ext cx="828092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Při kreslení schémat pneumatického obvodu je třeba dodržet tyto zásady: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schémata lze kreslit </a:t>
            </a:r>
            <a:r>
              <a:rPr lang="cs-CZ" sz="2000" b="1" dirty="0" smtClean="0"/>
              <a:t>bez ohledu na prostorovém uspořádání prvků v reálu,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pneumatické válce a ventily pro jejich ovládání kreslit </a:t>
            </a:r>
            <a:r>
              <a:rPr lang="cs-CZ" sz="2000" b="1" dirty="0" smtClean="0"/>
              <a:t>vždy ve vodorovné poloze</a:t>
            </a:r>
            <a:r>
              <a:rPr lang="cs-CZ" sz="2000" dirty="0" smtClean="0"/>
              <a:t>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vedení vzduchu vést pokud možno </a:t>
            </a:r>
            <a:r>
              <a:rPr lang="cs-CZ" sz="2000" b="1" dirty="0" smtClean="0"/>
              <a:t>přímo a bez křížení</a:t>
            </a:r>
            <a:r>
              <a:rPr lang="cs-CZ" sz="2000" dirty="0" smtClean="0"/>
              <a:t>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prvky na výkresu řadit </a:t>
            </a:r>
            <a:r>
              <a:rPr lang="cs-CZ" sz="2000" b="1" dirty="0" smtClean="0"/>
              <a:t>zdola nahoru ve směru toku řídících signálů a toku energie</a:t>
            </a:r>
            <a:r>
              <a:rPr lang="cs-CZ" sz="2000" dirty="0" smtClean="0"/>
              <a:t>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prvky řadit zleva doprava </a:t>
            </a:r>
            <a:r>
              <a:rPr lang="cs-CZ" sz="2000" b="1" dirty="0" smtClean="0"/>
              <a:t>podle časového sledu</a:t>
            </a:r>
            <a:r>
              <a:rPr lang="cs-CZ" sz="2000" dirty="0" smtClean="0"/>
              <a:t> průběhu jejich funkcí.</a:t>
            </a:r>
          </a:p>
          <a:p>
            <a:endParaRPr lang="cs-CZ" sz="2000" dirty="0" smtClean="0"/>
          </a:p>
          <a:p>
            <a:r>
              <a:rPr lang="cs-CZ" sz="2000" dirty="0" smtClean="0"/>
              <a:t>Všechny prvky ve schématu se kreslí v poloze, která odpovídá </a:t>
            </a:r>
            <a:r>
              <a:rPr lang="cs-CZ" sz="2000" b="1" dirty="0" smtClean="0"/>
              <a:t>stroji v klidu</a:t>
            </a:r>
            <a:r>
              <a:rPr lang="cs-CZ" sz="2000" dirty="0" smtClean="0"/>
              <a:t>, připravenému ke spuštění. Přitom se předpokládá, že pneumatické obvody jsou kresleny s tlakem vzduchu a elektrické obvody jsou kresleny bez proudu.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0871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Členění struktury nakresleného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268760"/>
            <a:ext cx="82809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Pneumatické obvody, které mají elektrické ovládání, jsou v pneumatickém schématu jednodušší, protože výkres elektrického řídícího obvodu se kreslí zvlášť. </a:t>
            </a:r>
          </a:p>
          <a:p>
            <a:endParaRPr lang="cs-CZ" sz="2000" dirty="0"/>
          </a:p>
          <a:p>
            <a:r>
              <a:rPr lang="cs-CZ" sz="2000" dirty="0"/>
              <a:t>Do pneumatického obvodu jsou </a:t>
            </a:r>
            <a:r>
              <a:rPr lang="cs-CZ" sz="2000" dirty="0" smtClean="0"/>
              <a:t>zakresleny </a:t>
            </a:r>
            <a:r>
              <a:rPr lang="cs-CZ" sz="2000" dirty="0"/>
              <a:t>v tom případě pouze umístění a označení snímačů.</a:t>
            </a:r>
          </a:p>
          <a:p>
            <a:endParaRPr lang="cs-CZ" sz="2000" dirty="0"/>
          </a:p>
          <a:p>
            <a:r>
              <a:rPr lang="cs-CZ" sz="2000" dirty="0"/>
              <a:t>Každý prvek na stroji má být označen shodně s označením na výkrese (nálepkou, štítkem apod.) a každý pneumatický prvek má od výrobce nálepku se schematickou značkou, která má být shodná s označením na výkrese. </a:t>
            </a:r>
          </a:p>
          <a:p>
            <a:endParaRPr lang="cs-CZ" sz="2000" dirty="0"/>
          </a:p>
          <a:p>
            <a:r>
              <a:rPr lang="cs-CZ" sz="2000" dirty="0"/>
              <a:t>Toto značení usnadňuje orientaci, pochopení funkce a opravy provozních poruch.  </a:t>
            </a:r>
          </a:p>
        </p:txBody>
      </p:sp>
    </p:spTree>
    <p:extLst>
      <p:ext uri="{BB962C8B-B14F-4D97-AF65-F5344CB8AC3E}">
        <p14:creationId xmlns:p14="http://schemas.microsoft.com/office/powerpoint/2010/main" val="112172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Členění struktury nakresleného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196752"/>
            <a:ext cx="8571495" cy="515959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580112" y="5646484"/>
            <a:ext cx="3386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345448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schémata zapojení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34976" y="1268760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Přímým zapojení jednočinného </a:t>
            </a:r>
            <a:r>
              <a:rPr lang="cs-CZ" sz="2000" dirty="0" err="1" smtClean="0"/>
              <a:t>pneumotoru</a:t>
            </a:r>
            <a:endParaRPr lang="cs-CZ" sz="2000" b="1" dirty="0"/>
          </a:p>
        </p:txBody>
      </p:sp>
      <p:pic>
        <p:nvPicPr>
          <p:cNvPr id="8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804917" cy="35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868144" y="5617686"/>
            <a:ext cx="3120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5292080" y="1268760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Přímým </a:t>
            </a:r>
            <a:r>
              <a:rPr lang="cs-CZ" sz="2000" dirty="0"/>
              <a:t>zapojení a dvojčinného </a:t>
            </a:r>
            <a:r>
              <a:rPr lang="cs-CZ" sz="2000" dirty="0" err="1" smtClean="0"/>
              <a:t>pneumotoru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4969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3"/>
          <p:cNvPicPr/>
          <p:nvPr/>
        </p:nvPicPr>
        <p:blipFill>
          <a:blip r:embed="rId2" cstate="print"/>
          <a:srcRect r="54654" b="17370"/>
          <a:stretch>
            <a:fillRect/>
          </a:stretch>
        </p:blipFill>
        <p:spPr bwMode="auto">
          <a:xfrm>
            <a:off x="2483768" y="1556791"/>
            <a:ext cx="4190847" cy="49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schémata zapojení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34976" y="1268760"/>
            <a:ext cx="840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Nepřímé ovládání </a:t>
            </a:r>
            <a:r>
              <a:rPr lang="cs-CZ" sz="2000" dirty="0" err="1" smtClean="0"/>
              <a:t>dvoučinného</a:t>
            </a:r>
            <a:r>
              <a:rPr lang="cs-CZ" sz="2000" dirty="0" smtClean="0"/>
              <a:t> </a:t>
            </a:r>
            <a:r>
              <a:rPr lang="cs-CZ" sz="2000" dirty="0" err="1" smtClean="0"/>
              <a:t>pneumotoru</a:t>
            </a:r>
            <a:r>
              <a:rPr lang="cs-CZ" sz="2000" dirty="0" smtClean="0"/>
              <a:t> při použití monostabilního ventilu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5868144" y="5617686"/>
            <a:ext cx="3120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3568" y="378904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Píst válce je vysunut dokud je drženo </a:t>
            </a:r>
            <a:r>
              <a:rPr lang="cs-CZ" dirty="0"/>
              <a:t>tlačítko </a:t>
            </a:r>
            <a:r>
              <a:rPr lang="cs-CZ" dirty="0" smtClean="0"/>
              <a:t>START.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149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 l="46641"/>
          <a:stretch>
            <a:fillRect/>
          </a:stretch>
        </p:blipFill>
        <p:spPr bwMode="auto">
          <a:xfrm>
            <a:off x="2656554" y="1737867"/>
            <a:ext cx="3973768" cy="47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schémata zapojení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34976" y="1268760"/>
            <a:ext cx="840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Nepřímé ovládání </a:t>
            </a:r>
            <a:r>
              <a:rPr lang="cs-CZ" sz="2000" dirty="0" err="1" smtClean="0"/>
              <a:t>dvoučinného</a:t>
            </a:r>
            <a:r>
              <a:rPr lang="cs-CZ" sz="2000" dirty="0" smtClean="0"/>
              <a:t> </a:t>
            </a:r>
            <a:r>
              <a:rPr lang="cs-CZ" sz="2000" dirty="0" err="1" smtClean="0"/>
              <a:t>pneumotoru</a:t>
            </a:r>
            <a:r>
              <a:rPr lang="cs-CZ" sz="2000" dirty="0" smtClean="0"/>
              <a:t> při použití impulzního ventilu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5868144" y="5617686"/>
            <a:ext cx="3120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3" name="Obdélník 2"/>
          <p:cNvSpPr/>
          <p:nvPr/>
        </p:nvSpPr>
        <p:spPr>
          <a:xfrm>
            <a:off x="639185" y="2308282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Krátkým </a:t>
            </a:r>
            <a:r>
              <a:rPr lang="cs-CZ" dirty="0"/>
              <a:t>stisknutím tlačítka START se píst válce vysouvá a po dosažení vysunuté pozice se automaticky zasune. Obě polohy jsou signalizovány koncovými spínači.</a:t>
            </a:r>
          </a:p>
        </p:txBody>
      </p:sp>
    </p:spTree>
    <p:extLst>
      <p:ext uri="{BB962C8B-B14F-4D97-AF65-F5344CB8AC3E}">
        <p14:creationId xmlns:p14="http://schemas.microsoft.com/office/powerpoint/2010/main" val="101912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66" y="1666138"/>
            <a:ext cx="7803474" cy="4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schémata zapojení pneumatického obvodu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34976" y="1268760"/>
            <a:ext cx="840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Snižování rychlosti </a:t>
            </a:r>
            <a:r>
              <a:rPr lang="cs-CZ" sz="2000" dirty="0" err="1" smtClean="0"/>
              <a:t>pneumotoru</a:t>
            </a:r>
            <a:r>
              <a:rPr lang="cs-CZ" sz="2000" dirty="0" smtClean="0"/>
              <a:t> škrcením (většinou na výtoku)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6208657" y="5617686"/>
            <a:ext cx="295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3636174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12414</TotalTime>
  <Words>1403</Words>
  <Application>Microsoft Office PowerPoint</Application>
  <PresentationFormat>Předvádění na obrazovce (4:3)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216</cp:revision>
  <dcterms:created xsi:type="dcterms:W3CDTF">2017-11-24T10:29:28Z</dcterms:created>
  <dcterms:modified xsi:type="dcterms:W3CDTF">2023-05-05T08:20:24Z</dcterms:modified>
</cp:coreProperties>
</file>