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p:sldMasterIdLst>
    <p:sldMasterId id="2147483648" r:id="rId1"/>
  </p:sldMasterIdLst>
  <p:notesMasterIdLst>
    <p:notesMasterId r:id="rId27"/>
  </p:notesMasterIdLst>
  <p:handoutMasterIdLst>
    <p:handoutMasterId r:id="rId28"/>
  </p:handoutMasterIdLst>
  <p:sldIdLst>
    <p:sldId id="313"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4C14"/>
    <a:srgbClr val="917959"/>
    <a:srgbClr val="966626"/>
    <a:srgbClr val="5948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2CD"/>
          </a:solidFill>
        </a:fill>
      </a:tcStyle>
    </a:wholeTbl>
    <a:band2H>
      <a:tcTxStyle/>
      <a:tcStyle>
        <a:tcBdr/>
        <a:fill>
          <a:solidFill>
            <a:srgbClr val="FF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a:tcStyle>
        <a:tcBdr/>
        <a:fill>
          <a:solidFill>
            <a:srgbClr val="EBEE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a:tcStyle>
        <a:tcBdr/>
        <a:fill>
          <a:solidFill>
            <a:srgbClr val="FCFF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85" autoAdjust="0"/>
    <p:restoredTop sz="94659"/>
  </p:normalViewPr>
  <p:slideViewPr>
    <p:cSldViewPr snapToGrid="0" snapToObjects="1">
      <p:cViewPr varScale="1">
        <p:scale>
          <a:sx n="147" d="100"/>
          <a:sy n="147" d="100"/>
        </p:scale>
        <p:origin x="264" y="12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6" d="100"/>
          <a:sy n="86" d="100"/>
        </p:scale>
        <p:origin x="272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1C68B45-3651-144C-9B42-ECFFE31510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a:extLst>
              <a:ext uri="{FF2B5EF4-FFF2-40B4-BE49-F238E27FC236}">
                <a16:creationId xmlns:a16="http://schemas.microsoft.com/office/drawing/2014/main" xmlns="" id="{D8957582-AB2F-6945-BF77-BD7DE7B090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B667F0-AAF2-1C40-8CBB-C161C73BDB1E}" type="datetimeFigureOut">
              <a:rPr lang="x-none" smtClean="0"/>
              <a:t>03.06.2024</a:t>
            </a:fld>
            <a:endParaRPr lang="x-none"/>
          </a:p>
        </p:txBody>
      </p:sp>
      <p:sp>
        <p:nvSpPr>
          <p:cNvPr id="4" name="Footer Placeholder 3">
            <a:extLst>
              <a:ext uri="{FF2B5EF4-FFF2-40B4-BE49-F238E27FC236}">
                <a16:creationId xmlns:a16="http://schemas.microsoft.com/office/drawing/2014/main" xmlns="" id="{7E24A7D9-EF62-3A47-86DF-C907FD53C55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5" name="Slide Number Placeholder 4">
            <a:extLst>
              <a:ext uri="{FF2B5EF4-FFF2-40B4-BE49-F238E27FC236}">
                <a16:creationId xmlns:a16="http://schemas.microsoft.com/office/drawing/2014/main" xmlns="" id="{26BA8DF4-B159-1F45-A0BE-816E4D0C71C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F7A96C-A851-C743-AA2E-E27D6B4FD2D8}" type="slidenum">
              <a:rPr lang="x-none" smtClean="0"/>
              <a:t>‹#›</a:t>
            </a:fld>
            <a:endParaRPr lang="x-none"/>
          </a:p>
        </p:txBody>
      </p:sp>
    </p:spTree>
    <p:extLst>
      <p:ext uri="{BB962C8B-B14F-4D97-AF65-F5344CB8AC3E}">
        <p14:creationId xmlns:p14="http://schemas.microsoft.com/office/powerpoint/2010/main" val="2401871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6" name="Shape 106"/>
          <p:cNvSpPr>
            <a:spLocks noGrp="1" noRot="1" noChangeAspect="1"/>
          </p:cNvSpPr>
          <p:nvPr>
            <p:ph type="sldImg"/>
          </p:nvPr>
        </p:nvSpPr>
        <p:spPr>
          <a:xfrm>
            <a:off x="381000" y="685800"/>
            <a:ext cx="6096000" cy="3429000"/>
          </a:xfrm>
          <a:prstGeom prst="rect">
            <a:avLst/>
          </a:prstGeom>
        </p:spPr>
        <p:txBody>
          <a:bodyPr/>
          <a:lstStyle/>
          <a:p>
            <a:endParaRPr/>
          </a:p>
        </p:txBody>
      </p:sp>
      <p:sp>
        <p:nvSpPr>
          <p:cNvPr id="107" name="Shape 10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076678372"/>
      </p:ext>
    </p:extLst>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Tree>
    <p:extLst>
      <p:ext uri="{BB962C8B-B14F-4D97-AF65-F5344CB8AC3E}">
        <p14:creationId xmlns:p14="http://schemas.microsoft.com/office/powerpoint/2010/main" val="637487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044345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_HEADER">
    <p:bg>
      <p:bgPr>
        <a:solidFill>
          <a:schemeClr val="accent1"/>
        </a:solidFill>
        <a:effectLst/>
      </p:bgPr>
    </p:bg>
    <p:spTree>
      <p:nvGrpSpPr>
        <p:cNvPr id="1" name=""/>
        <p:cNvGrpSpPr/>
        <p:nvPr/>
      </p:nvGrpSpPr>
      <p:grpSpPr>
        <a:xfrm>
          <a:off x="0" y="0"/>
          <a:ext cx="0" cy="0"/>
          <a:chOff x="0" y="0"/>
          <a:chExt cx="0" cy="0"/>
        </a:xfrm>
      </p:grpSpPr>
      <p:sp>
        <p:nvSpPr>
          <p:cNvPr id="21" name="Slide Number"/>
          <p:cNvSpPr txBox="1">
            <a:spLocks noGrp="1"/>
          </p:cNvSpPr>
          <p:nvPr>
            <p:ph type="sldNum" sz="quarter" idx="2"/>
          </p:nvPr>
        </p:nvSpPr>
        <p:spPr>
          <a:xfrm>
            <a:off x="8719507" y="4709992"/>
            <a:ext cx="301652" cy="300050"/>
          </a:xfrm>
          <a:prstGeom prst="rect">
            <a:avLst/>
          </a:prstGeom>
        </p:spPr>
        <p:txBody>
          <a:bodyPr/>
          <a:lstStyle>
            <a:lvl1pPr>
              <a:defRPr>
                <a:solidFill>
                  <a:schemeClr val="bg1"/>
                </a:solidFill>
              </a:defRPr>
            </a:lvl1pPr>
          </a:lstStyle>
          <a:p>
            <a:fld id="{86CB4B4D-7CA3-9044-876B-883B54F8677D}" type="slidenum">
              <a:rPr lang="x-none" smtClean="0"/>
              <a:pPr/>
              <a:t>‹#›</a:t>
            </a:fld>
            <a:endParaRPr lang="x-none"/>
          </a:p>
        </p:txBody>
      </p:sp>
      <p:sp>
        <p:nvSpPr>
          <p:cNvPr id="6" name="Title 1">
            <a:extLst>
              <a:ext uri="{FF2B5EF4-FFF2-40B4-BE49-F238E27FC236}">
                <a16:creationId xmlns:a16="http://schemas.microsoft.com/office/drawing/2014/main" xmlns="" id="{BD00B212-B963-B541-AB2C-C86A8356188D}"/>
              </a:ext>
            </a:extLst>
          </p:cNvPr>
          <p:cNvSpPr>
            <a:spLocks noGrp="1"/>
          </p:cNvSpPr>
          <p:nvPr>
            <p:ph type="title"/>
          </p:nvPr>
        </p:nvSpPr>
        <p:spPr>
          <a:xfrm>
            <a:off x="252001" y="1682229"/>
            <a:ext cx="7560000" cy="1800000"/>
          </a:xfrm>
        </p:spPr>
        <p:txBody>
          <a:bodyPr lIns="0" anchor="t">
            <a:normAutofit/>
          </a:bodyPr>
          <a:lstStyle>
            <a:lvl1pPr>
              <a:defRPr>
                <a:solidFill>
                  <a:schemeClr val="bg1"/>
                </a:solidFill>
              </a:defRPr>
            </a:lvl1pPr>
          </a:lstStyle>
          <a:p>
            <a:pPr algn="l"/>
            <a:endParaRPr lang="x-none" sz="3000" dirty="0">
              <a:solidFill>
                <a:schemeClr val="bg1"/>
              </a:solidFill>
            </a:endParaRPr>
          </a:p>
        </p:txBody>
      </p:sp>
      <p:sp>
        <p:nvSpPr>
          <p:cNvPr id="12" name="Body Level One…">
            <a:extLst>
              <a:ext uri="{FF2B5EF4-FFF2-40B4-BE49-F238E27FC236}">
                <a16:creationId xmlns:a16="http://schemas.microsoft.com/office/drawing/2014/main" xmlns="" id="{97640F16-C798-1940-98D0-41B3CDD4C872}"/>
              </a:ext>
            </a:extLst>
          </p:cNvPr>
          <p:cNvSpPr txBox="1">
            <a:spLocks noGrp="1"/>
          </p:cNvSpPr>
          <p:nvPr>
            <p:ph type="body" sz="quarter" idx="1" hasCustomPrompt="1"/>
          </p:nvPr>
        </p:nvSpPr>
        <p:spPr>
          <a:xfrm>
            <a:off x="118801" y="252001"/>
            <a:ext cx="7560001" cy="360000"/>
          </a:xfrm>
          <a:prstGeom prst="rect">
            <a:avLst/>
          </a:prstGeom>
        </p:spPr>
        <p:txBody>
          <a:bodyPr lIns="0" tIns="0" anchor="t" anchorCtr="0">
            <a:noAutofit/>
          </a:bodyPr>
          <a:lstStyle>
            <a:lvl1pPr marL="257175" indent="-171450" algn="l">
              <a:lnSpc>
                <a:spcPct val="100000"/>
              </a:lnSpc>
              <a:buClrTx/>
              <a:buSzTx/>
              <a:buFontTx/>
              <a:buNone/>
              <a:defRPr sz="1050">
                <a:solidFill>
                  <a:schemeClr val="bg1"/>
                </a:solidFill>
              </a:defRPr>
            </a:lvl1pPr>
            <a:lvl2pPr marL="257175" indent="190500" algn="l">
              <a:lnSpc>
                <a:spcPct val="100000"/>
              </a:lnSpc>
              <a:buClrTx/>
              <a:buSzTx/>
              <a:buFontTx/>
              <a:buNone/>
              <a:defRPr sz="1050">
                <a:solidFill>
                  <a:schemeClr val="bg1"/>
                </a:solidFill>
              </a:defRPr>
            </a:lvl2pPr>
            <a:lvl3pPr marL="257175" indent="533400" algn="l">
              <a:lnSpc>
                <a:spcPct val="100000"/>
              </a:lnSpc>
              <a:buClrTx/>
              <a:buSzTx/>
              <a:buFontTx/>
              <a:buNone/>
              <a:defRPr sz="1050">
                <a:solidFill>
                  <a:schemeClr val="bg1"/>
                </a:solidFill>
              </a:defRPr>
            </a:lvl3pPr>
            <a:lvl4pPr marL="257175" indent="876300" algn="l">
              <a:lnSpc>
                <a:spcPct val="100000"/>
              </a:lnSpc>
              <a:buClrTx/>
              <a:buSzTx/>
              <a:buFontTx/>
              <a:buNone/>
              <a:defRPr sz="1050">
                <a:solidFill>
                  <a:schemeClr val="bg1"/>
                </a:solidFill>
              </a:defRPr>
            </a:lvl4pPr>
            <a:lvl5pPr marL="257175" indent="1219200" algn="l">
              <a:lnSpc>
                <a:spcPct val="100000"/>
              </a:lnSpc>
              <a:buClrTx/>
              <a:buSzTx/>
              <a:buFontTx/>
              <a:buNone/>
              <a:defRPr sz="1050">
                <a:solidFill>
                  <a:schemeClr val="bg1"/>
                </a:solidFill>
              </a:defRPr>
            </a:lvl5pPr>
          </a:lstStyle>
          <a:p>
            <a:r>
              <a:rPr dirty="0"/>
              <a:t>Body Level On</a:t>
            </a:r>
            <a:r>
              <a:rPr lang="cs-CZ" dirty="0"/>
              <a:t>e</a:t>
            </a:r>
            <a:endParaRPr dirty="0"/>
          </a:p>
        </p:txBody>
      </p:sp>
      <p:pic>
        <p:nvPicPr>
          <p:cNvPr id="4" name="Picture 3">
            <a:extLst>
              <a:ext uri="{FF2B5EF4-FFF2-40B4-BE49-F238E27FC236}">
                <a16:creationId xmlns:a16="http://schemas.microsoft.com/office/drawing/2014/main" xmlns="" id="{F1471ADA-FDBC-B041-AB6E-863BFF6D16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002" y="4802400"/>
            <a:ext cx="1220711" cy="111600"/>
          </a:xfrm>
          <a:prstGeom prst="rect">
            <a:avLst/>
          </a:prstGeom>
        </p:spPr>
      </p:pic>
    </p:spTree>
    <p:extLst>
      <p:ext uri="{BB962C8B-B14F-4D97-AF65-F5344CB8AC3E}">
        <p14:creationId xmlns:p14="http://schemas.microsoft.com/office/powerpoint/2010/main" val="4797430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_ONLY">
    <p:spTree>
      <p:nvGrpSpPr>
        <p:cNvPr id="1" name=""/>
        <p:cNvGrpSpPr/>
        <p:nvPr/>
      </p:nvGrpSpPr>
      <p:grpSpPr>
        <a:xfrm>
          <a:off x="0" y="0"/>
          <a:ext cx="0" cy="0"/>
          <a:chOff x="0" y="0"/>
          <a:chExt cx="0" cy="0"/>
        </a:xfrm>
      </p:grpSpPr>
      <p:sp>
        <p:nvSpPr>
          <p:cNvPr id="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 name="Title Text">
            <a:extLst>
              <a:ext uri="{FF2B5EF4-FFF2-40B4-BE49-F238E27FC236}">
                <a16:creationId xmlns:a16="http://schemas.microsoft.com/office/drawing/2014/main" xmlns="" id="{C2BCB195-1673-3A47-9233-C54678E8275B}"/>
              </a:ext>
            </a:extLst>
          </p:cNvPr>
          <p:cNvSpPr txBox="1">
            <a:spLocks noGrp="1"/>
          </p:cNvSpPr>
          <p:nvPr>
            <p:ph type="title" hasCustomPrompt="1"/>
          </p:nvPr>
        </p:nvSpPr>
        <p:spPr>
          <a:xfrm>
            <a:off x="252001" y="770787"/>
            <a:ext cx="7560001" cy="572701"/>
          </a:xfrm>
          <a:prstGeom prst="rect">
            <a:avLst/>
          </a:prstGeom>
        </p:spPr>
        <p:txBody>
          <a:bodyPr lIns="0"/>
          <a:lstStyle>
            <a:lvl1pPr>
              <a:defRPr>
                <a:solidFill>
                  <a:schemeClr val="accent1"/>
                </a:solidFill>
              </a:defRPr>
            </a:lvl1pPr>
          </a:lstStyle>
          <a:p>
            <a:r>
              <a:rPr dirty="0"/>
              <a:t>Title Text</a:t>
            </a:r>
          </a:p>
        </p:txBody>
      </p:sp>
      <p:sp>
        <p:nvSpPr>
          <p:cNvPr id="8" name="Body Level One…">
            <a:extLst>
              <a:ext uri="{FF2B5EF4-FFF2-40B4-BE49-F238E27FC236}">
                <a16:creationId xmlns:a16="http://schemas.microsoft.com/office/drawing/2014/main" xmlns="" id="{1529CB40-EF22-A849-8FDD-F1920C607CC5}"/>
              </a:ext>
            </a:extLst>
          </p:cNvPr>
          <p:cNvSpPr txBox="1">
            <a:spLocks noGrp="1"/>
          </p:cNvSpPr>
          <p:nvPr>
            <p:ph type="body" sz="quarter" idx="10" hasCustomPrompt="1"/>
          </p:nvPr>
        </p:nvSpPr>
        <p:spPr>
          <a:xfrm>
            <a:off x="117530" y="252001"/>
            <a:ext cx="7560001" cy="360000"/>
          </a:xfrm>
          <a:prstGeom prst="rect">
            <a:avLst/>
          </a:prstGeom>
        </p:spPr>
        <p:txBody>
          <a:bodyPr lIns="0" tIns="0" anchor="t" anchorCtr="0">
            <a:noAutofit/>
          </a:bodyPr>
          <a:lstStyle>
            <a:lvl1pPr marL="257175" indent="-171450" algn="l">
              <a:lnSpc>
                <a:spcPct val="100000"/>
              </a:lnSpc>
              <a:buClrTx/>
              <a:buSzTx/>
              <a:buFontTx/>
              <a:buNone/>
              <a:defRPr sz="1050">
                <a:solidFill>
                  <a:schemeClr val="accent1"/>
                </a:solidFill>
              </a:defRPr>
            </a:lvl1pPr>
            <a:lvl2pPr marL="257175" indent="190500" algn="l">
              <a:lnSpc>
                <a:spcPct val="100000"/>
              </a:lnSpc>
              <a:buClrTx/>
              <a:buSzTx/>
              <a:buFontTx/>
              <a:buNone/>
              <a:defRPr sz="1050">
                <a:solidFill>
                  <a:schemeClr val="bg1"/>
                </a:solidFill>
              </a:defRPr>
            </a:lvl2pPr>
            <a:lvl3pPr marL="257175" indent="533400" algn="l">
              <a:lnSpc>
                <a:spcPct val="100000"/>
              </a:lnSpc>
              <a:buClrTx/>
              <a:buSzTx/>
              <a:buFontTx/>
              <a:buNone/>
              <a:defRPr sz="1050">
                <a:solidFill>
                  <a:schemeClr val="bg1"/>
                </a:solidFill>
              </a:defRPr>
            </a:lvl3pPr>
            <a:lvl4pPr marL="257175" indent="876300" algn="l">
              <a:lnSpc>
                <a:spcPct val="100000"/>
              </a:lnSpc>
              <a:buClrTx/>
              <a:buSzTx/>
              <a:buFontTx/>
              <a:buNone/>
              <a:defRPr sz="1050">
                <a:solidFill>
                  <a:schemeClr val="bg1"/>
                </a:solidFill>
              </a:defRPr>
            </a:lvl4pPr>
            <a:lvl5pPr marL="257175" indent="1219200" algn="l">
              <a:lnSpc>
                <a:spcPct val="100000"/>
              </a:lnSpc>
              <a:buClrTx/>
              <a:buSzTx/>
              <a:buFontTx/>
              <a:buNone/>
              <a:defRPr sz="1050">
                <a:solidFill>
                  <a:schemeClr val="bg1"/>
                </a:solidFill>
              </a:defRPr>
            </a:lvl5pPr>
          </a:lstStyle>
          <a:p>
            <a:r>
              <a:rPr dirty="0"/>
              <a:t>Body Level On</a:t>
            </a:r>
            <a:r>
              <a:rPr lang="cs-CZ" dirty="0"/>
              <a:t>e</a:t>
            </a:r>
            <a:endParaRPr dirty="0"/>
          </a:p>
        </p:txBody>
      </p:sp>
      <p:pic>
        <p:nvPicPr>
          <p:cNvPr id="9" name="Picture 8">
            <a:extLst>
              <a:ext uri="{FF2B5EF4-FFF2-40B4-BE49-F238E27FC236}">
                <a16:creationId xmlns:a16="http://schemas.microsoft.com/office/drawing/2014/main" xmlns="" id="{D341CE9D-2D8C-B142-9806-5CE4F01C6D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000" y="4802400"/>
            <a:ext cx="1181333" cy="108000"/>
          </a:xfrm>
          <a:prstGeom prst="rect">
            <a:avLst/>
          </a:prstGeom>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UL - úvodní snímek">
    <p:spTree>
      <p:nvGrpSpPr>
        <p:cNvPr id="1" name=""/>
        <p:cNvGrpSpPr/>
        <p:nvPr/>
      </p:nvGrpSpPr>
      <p:grpSpPr>
        <a:xfrm>
          <a:off x="0" y="0"/>
          <a:ext cx="0" cy="0"/>
          <a:chOff x="0" y="0"/>
          <a:chExt cx="0" cy="0"/>
        </a:xfrm>
      </p:grpSpPr>
      <p:sp>
        <p:nvSpPr>
          <p:cNvPr id="100" name="Text úrovně 1…"/>
          <p:cNvSpPr txBox="1">
            <a:spLocks noGrp="1"/>
          </p:cNvSpPr>
          <p:nvPr>
            <p:ph type="body" sz="quarter" idx="1"/>
          </p:nvPr>
        </p:nvSpPr>
        <p:spPr>
          <a:xfrm>
            <a:off x="611187" y="2914650"/>
            <a:ext cx="7921626" cy="467191"/>
          </a:xfrm>
          <a:prstGeom prst="rect">
            <a:avLst/>
          </a:prstGeom>
        </p:spPr>
        <p:txBody>
          <a:bodyPr/>
          <a:lstStyle>
            <a:lvl1pPr marL="0" indent="0" algn="ctr">
              <a:buSzTx/>
              <a:buFontTx/>
              <a:buNone/>
              <a:defRPr i="1"/>
            </a:lvl1pPr>
            <a:lvl2pPr marL="0" indent="342900" algn="ctr">
              <a:buSzTx/>
              <a:buFontTx/>
              <a:buNone/>
              <a:defRPr i="1"/>
            </a:lvl2pPr>
            <a:lvl3pPr marL="0" indent="685800" algn="ctr">
              <a:buSzTx/>
              <a:buFontTx/>
              <a:buNone/>
              <a:defRPr i="1"/>
            </a:lvl3pPr>
            <a:lvl4pPr marL="0" indent="1028700" algn="ctr">
              <a:buSzTx/>
              <a:buFontTx/>
              <a:buNone/>
              <a:defRPr i="1"/>
            </a:lvl4pPr>
            <a:lvl5pPr marL="0" indent="1371600" algn="ctr">
              <a:buSzTx/>
              <a:buFontTx/>
              <a:buNone/>
              <a:defRPr i="1"/>
            </a:lvl5pPr>
          </a:lstStyle>
          <a:p>
            <a:r>
              <a:t>Text úrovně 1</a:t>
            </a:r>
          </a:p>
          <a:p>
            <a:pPr lvl="1"/>
            <a:r>
              <a:t>Text úrovně 2</a:t>
            </a:r>
          </a:p>
          <a:p>
            <a:pPr lvl="2"/>
            <a:r>
              <a:t>Text úrovně 3</a:t>
            </a:r>
          </a:p>
          <a:p>
            <a:pPr lvl="3"/>
            <a:r>
              <a:t>Text úrovně 4</a:t>
            </a:r>
          </a:p>
          <a:p>
            <a:pPr lvl="4"/>
            <a:r>
              <a:t>Text úrovně 5</a:t>
            </a:r>
          </a:p>
        </p:txBody>
      </p:sp>
      <p:sp>
        <p:nvSpPr>
          <p:cNvPr id="101" name="Text názvu"/>
          <p:cNvSpPr txBox="1">
            <a:spLocks noGrp="1"/>
          </p:cNvSpPr>
          <p:nvPr>
            <p:ph type="title"/>
          </p:nvPr>
        </p:nvSpPr>
        <p:spPr>
          <a:xfrm>
            <a:off x="611187" y="1707654"/>
            <a:ext cx="7921626" cy="857251"/>
          </a:xfrm>
          <a:prstGeom prst="rect">
            <a:avLst/>
          </a:prstGeom>
        </p:spPr>
        <p:txBody>
          <a:bodyPr/>
          <a:lstStyle>
            <a:lvl1pPr>
              <a:defRPr sz="3000"/>
            </a:lvl1pPr>
          </a:lstStyle>
          <a:p>
            <a:r>
              <a:t>Text názvu</a:t>
            </a:r>
          </a:p>
        </p:txBody>
      </p:sp>
      <p:sp>
        <p:nvSpPr>
          <p:cNvPr id="102" name="Číslo snímku"/>
          <p:cNvSpPr txBox="1">
            <a:spLocks noGrp="1"/>
          </p:cNvSpPr>
          <p:nvPr>
            <p:ph type="sldNum" sz="quarter" idx="2"/>
          </p:nvPr>
        </p:nvSpPr>
        <p:spPr>
          <a:xfrm>
            <a:off x="6251548" y="4617238"/>
            <a:ext cx="301652" cy="300050"/>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03536649"/>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11699" y="445027"/>
            <a:ext cx="8520603" cy="572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91424" rIns="91424" bIns="91424">
            <a:normAutofit/>
          </a:bodyPr>
          <a:lstStyle/>
          <a:p>
            <a:r>
              <a:rPr dirty="0"/>
              <a:t>Title Text</a:t>
            </a:r>
          </a:p>
        </p:txBody>
      </p:sp>
      <p:sp>
        <p:nvSpPr>
          <p:cNvPr id="3" name="Body Level One…"/>
          <p:cNvSpPr txBox="1">
            <a:spLocks noGrp="1"/>
          </p:cNvSpPr>
          <p:nvPr>
            <p:ph type="body" idx="1"/>
          </p:nvPr>
        </p:nvSpPr>
        <p:spPr>
          <a:xfrm>
            <a:off x="311699" y="1152475"/>
            <a:ext cx="8520603" cy="341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91424" rIns="91424" bIns="91424">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lide Number"/>
          <p:cNvSpPr txBox="1">
            <a:spLocks noGrp="1"/>
          </p:cNvSpPr>
          <p:nvPr>
            <p:ph type="sldNum" sz="quarter" idx="2"/>
          </p:nvPr>
        </p:nvSpPr>
        <p:spPr>
          <a:xfrm>
            <a:off x="8719507" y="4709992"/>
            <a:ext cx="301652" cy="300050"/>
          </a:xfrm>
          <a:prstGeom prst="rect">
            <a:avLst/>
          </a:prstGeom>
          <a:ln w="12700">
            <a:miter lim="400000"/>
          </a:ln>
        </p:spPr>
        <p:txBody>
          <a:bodyPr wrap="none" lIns="91424" tIns="91424" rIns="91424" bIns="91424" anchor="ctr">
            <a:spAutoFit/>
          </a:bodyPr>
          <a:lstStyle>
            <a:lvl1pPr algn="r">
              <a:defRPr sz="750">
                <a:solidFill>
                  <a:schemeClr val="accent2">
                    <a:lumOff val="21764"/>
                  </a:schemeClr>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70" r:id="rId1"/>
    <p:sldLayoutId id="2147483653" r:id="rId2"/>
    <p:sldLayoutId id="2147483671" r:id="rId3"/>
  </p:sldLayoutIdLst>
  <p:transition spd="med"/>
  <p:hf hdr="0" ftr="0" dt="0"/>
  <p:txStyles>
    <p:titleStyle>
      <a:lvl1pPr marL="0" marR="0" indent="0" algn="l" defTabSz="685800" rtl="0" latinLnBrk="0">
        <a:lnSpc>
          <a:spcPct val="100000"/>
        </a:lnSpc>
        <a:spcBef>
          <a:spcPts val="0"/>
        </a:spcBef>
        <a:spcAft>
          <a:spcPts val="0"/>
        </a:spcAft>
        <a:buClrTx/>
        <a:buSzTx/>
        <a:buFontTx/>
        <a:buNone/>
        <a:tabLst/>
        <a:defRPr sz="2100" b="0" i="0" u="none" strike="noStrike" cap="none" spc="0" baseline="0">
          <a:solidFill>
            <a:srgbClr val="000000"/>
          </a:solidFill>
          <a:uFillTx/>
          <a:latin typeface="+mn-lt"/>
          <a:ea typeface="+mn-ea"/>
          <a:cs typeface="+mn-cs"/>
          <a:sym typeface="Arial"/>
        </a:defRPr>
      </a:lvl1pPr>
      <a:lvl2pPr marL="0" marR="0" indent="0" algn="l" defTabSz="685800" rtl="0" latinLnBrk="0">
        <a:lnSpc>
          <a:spcPct val="100000"/>
        </a:lnSpc>
        <a:spcBef>
          <a:spcPts val="0"/>
        </a:spcBef>
        <a:spcAft>
          <a:spcPts val="0"/>
        </a:spcAft>
        <a:buClrTx/>
        <a:buSzTx/>
        <a:buFontTx/>
        <a:buNone/>
        <a:tabLst/>
        <a:defRPr sz="2100" b="0" i="0" u="none" strike="noStrike" cap="none" spc="0" baseline="0">
          <a:solidFill>
            <a:srgbClr val="000000"/>
          </a:solidFill>
          <a:uFillTx/>
          <a:latin typeface="+mn-lt"/>
          <a:ea typeface="+mn-ea"/>
          <a:cs typeface="+mn-cs"/>
          <a:sym typeface="Arial"/>
        </a:defRPr>
      </a:lvl2pPr>
      <a:lvl3pPr marL="0" marR="0" indent="0" algn="l" defTabSz="685800" rtl="0" latinLnBrk="0">
        <a:lnSpc>
          <a:spcPct val="100000"/>
        </a:lnSpc>
        <a:spcBef>
          <a:spcPts val="0"/>
        </a:spcBef>
        <a:spcAft>
          <a:spcPts val="0"/>
        </a:spcAft>
        <a:buClrTx/>
        <a:buSzTx/>
        <a:buFontTx/>
        <a:buNone/>
        <a:tabLst/>
        <a:defRPr sz="2100" b="0" i="0" u="none" strike="noStrike" cap="none" spc="0" baseline="0">
          <a:solidFill>
            <a:srgbClr val="000000"/>
          </a:solidFill>
          <a:uFillTx/>
          <a:latin typeface="+mn-lt"/>
          <a:ea typeface="+mn-ea"/>
          <a:cs typeface="+mn-cs"/>
          <a:sym typeface="Arial"/>
        </a:defRPr>
      </a:lvl3pPr>
      <a:lvl4pPr marL="0" marR="0" indent="0" algn="l" defTabSz="685800" rtl="0" latinLnBrk="0">
        <a:lnSpc>
          <a:spcPct val="100000"/>
        </a:lnSpc>
        <a:spcBef>
          <a:spcPts val="0"/>
        </a:spcBef>
        <a:spcAft>
          <a:spcPts val="0"/>
        </a:spcAft>
        <a:buClrTx/>
        <a:buSzTx/>
        <a:buFontTx/>
        <a:buNone/>
        <a:tabLst/>
        <a:defRPr sz="2100" b="0" i="0" u="none" strike="noStrike" cap="none" spc="0" baseline="0">
          <a:solidFill>
            <a:srgbClr val="000000"/>
          </a:solidFill>
          <a:uFillTx/>
          <a:latin typeface="+mn-lt"/>
          <a:ea typeface="+mn-ea"/>
          <a:cs typeface="+mn-cs"/>
          <a:sym typeface="Arial"/>
        </a:defRPr>
      </a:lvl4pPr>
      <a:lvl5pPr marL="0" marR="0" indent="0" algn="l" defTabSz="685800" rtl="0" latinLnBrk="0">
        <a:lnSpc>
          <a:spcPct val="100000"/>
        </a:lnSpc>
        <a:spcBef>
          <a:spcPts val="0"/>
        </a:spcBef>
        <a:spcAft>
          <a:spcPts val="0"/>
        </a:spcAft>
        <a:buClrTx/>
        <a:buSzTx/>
        <a:buFontTx/>
        <a:buNone/>
        <a:tabLst/>
        <a:defRPr sz="2100" b="0" i="0" u="none" strike="noStrike" cap="none" spc="0" baseline="0">
          <a:solidFill>
            <a:srgbClr val="000000"/>
          </a:solidFill>
          <a:uFillTx/>
          <a:latin typeface="+mn-lt"/>
          <a:ea typeface="+mn-ea"/>
          <a:cs typeface="+mn-cs"/>
          <a:sym typeface="Arial"/>
        </a:defRPr>
      </a:lvl5pPr>
      <a:lvl6pPr marL="0" marR="0" indent="0" algn="l" defTabSz="685800" rtl="0" latinLnBrk="0">
        <a:lnSpc>
          <a:spcPct val="100000"/>
        </a:lnSpc>
        <a:spcBef>
          <a:spcPts val="0"/>
        </a:spcBef>
        <a:spcAft>
          <a:spcPts val="0"/>
        </a:spcAft>
        <a:buClrTx/>
        <a:buSzTx/>
        <a:buFontTx/>
        <a:buNone/>
        <a:tabLst/>
        <a:defRPr sz="2100" b="0" i="0" u="none" strike="noStrike" cap="none" spc="0" baseline="0">
          <a:solidFill>
            <a:srgbClr val="000000"/>
          </a:solidFill>
          <a:uFillTx/>
          <a:latin typeface="+mn-lt"/>
          <a:ea typeface="+mn-ea"/>
          <a:cs typeface="+mn-cs"/>
          <a:sym typeface="Arial"/>
        </a:defRPr>
      </a:lvl6pPr>
      <a:lvl7pPr marL="0" marR="0" indent="0" algn="l" defTabSz="685800" rtl="0" latinLnBrk="0">
        <a:lnSpc>
          <a:spcPct val="100000"/>
        </a:lnSpc>
        <a:spcBef>
          <a:spcPts val="0"/>
        </a:spcBef>
        <a:spcAft>
          <a:spcPts val="0"/>
        </a:spcAft>
        <a:buClrTx/>
        <a:buSzTx/>
        <a:buFontTx/>
        <a:buNone/>
        <a:tabLst/>
        <a:defRPr sz="2100" b="0" i="0" u="none" strike="noStrike" cap="none" spc="0" baseline="0">
          <a:solidFill>
            <a:srgbClr val="000000"/>
          </a:solidFill>
          <a:uFillTx/>
          <a:latin typeface="+mn-lt"/>
          <a:ea typeface="+mn-ea"/>
          <a:cs typeface="+mn-cs"/>
          <a:sym typeface="Arial"/>
        </a:defRPr>
      </a:lvl7pPr>
      <a:lvl8pPr marL="0" marR="0" indent="0" algn="l" defTabSz="685800" rtl="0" latinLnBrk="0">
        <a:lnSpc>
          <a:spcPct val="100000"/>
        </a:lnSpc>
        <a:spcBef>
          <a:spcPts val="0"/>
        </a:spcBef>
        <a:spcAft>
          <a:spcPts val="0"/>
        </a:spcAft>
        <a:buClrTx/>
        <a:buSzTx/>
        <a:buFontTx/>
        <a:buNone/>
        <a:tabLst/>
        <a:defRPr sz="2100" b="0" i="0" u="none" strike="noStrike" cap="none" spc="0" baseline="0">
          <a:solidFill>
            <a:srgbClr val="000000"/>
          </a:solidFill>
          <a:uFillTx/>
          <a:latin typeface="+mn-lt"/>
          <a:ea typeface="+mn-ea"/>
          <a:cs typeface="+mn-cs"/>
          <a:sym typeface="Arial"/>
        </a:defRPr>
      </a:lvl8pPr>
      <a:lvl9pPr marL="0" marR="0" indent="0" algn="l" defTabSz="685800" rtl="0" latinLnBrk="0">
        <a:lnSpc>
          <a:spcPct val="100000"/>
        </a:lnSpc>
        <a:spcBef>
          <a:spcPts val="0"/>
        </a:spcBef>
        <a:spcAft>
          <a:spcPts val="0"/>
        </a:spcAft>
        <a:buClrTx/>
        <a:buSzTx/>
        <a:buFontTx/>
        <a:buNone/>
        <a:tabLst/>
        <a:defRPr sz="2100" b="0" i="0" u="none" strike="noStrike" cap="none" spc="0" baseline="0">
          <a:solidFill>
            <a:srgbClr val="000000"/>
          </a:solidFill>
          <a:uFillTx/>
          <a:latin typeface="+mn-lt"/>
          <a:ea typeface="+mn-ea"/>
          <a:cs typeface="+mn-cs"/>
          <a:sym typeface="Arial"/>
        </a:defRPr>
      </a:lvl9pPr>
    </p:titleStyle>
    <p:bodyStyle>
      <a:lvl1pPr marL="342900" marR="0" indent="-257175"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1pPr>
      <a:lvl2pPr marL="7538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2pPr>
      <a:lvl3pPr marL="10967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3pPr>
      <a:lvl4pPr marL="14396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4pPr>
      <a:lvl5pPr marL="17825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5pPr>
      <a:lvl6pPr marL="21254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6pPr>
      <a:lvl7pPr marL="24683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7pPr>
      <a:lvl8pPr marL="28112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8pPr>
      <a:lvl9pPr marL="31541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9pPr>
    </p:bodyStyle>
    <p:otherStyle>
      <a:lvl1pPr marL="0" marR="0" indent="0" algn="r" defTabSz="685800" rtl="0" latinLnBrk="0">
        <a:lnSpc>
          <a:spcPct val="100000"/>
        </a:lnSpc>
        <a:spcBef>
          <a:spcPts val="0"/>
        </a:spcBef>
        <a:spcAft>
          <a:spcPts val="0"/>
        </a:spcAft>
        <a:buClrTx/>
        <a:buSzTx/>
        <a:buFontTx/>
        <a:buNone/>
        <a:tabLst/>
        <a:defRPr sz="750" b="0" i="0" u="none" strike="noStrike" cap="none" spc="0" baseline="0">
          <a:solidFill>
            <a:schemeClr val="tx1"/>
          </a:solidFill>
          <a:uFillTx/>
          <a:latin typeface="+mn-lt"/>
          <a:ea typeface="+mn-ea"/>
          <a:cs typeface="+mn-cs"/>
          <a:sym typeface="Arial"/>
        </a:defRPr>
      </a:lvl1pPr>
      <a:lvl2pPr marL="0" marR="0" indent="0" algn="r" defTabSz="685800" rtl="0" latinLnBrk="0">
        <a:lnSpc>
          <a:spcPct val="100000"/>
        </a:lnSpc>
        <a:spcBef>
          <a:spcPts val="0"/>
        </a:spcBef>
        <a:spcAft>
          <a:spcPts val="0"/>
        </a:spcAft>
        <a:buClrTx/>
        <a:buSzTx/>
        <a:buFontTx/>
        <a:buNone/>
        <a:tabLst/>
        <a:defRPr sz="750" b="0" i="0" u="none" strike="noStrike" cap="none" spc="0" baseline="0">
          <a:solidFill>
            <a:schemeClr val="tx1"/>
          </a:solidFill>
          <a:uFillTx/>
          <a:latin typeface="+mn-lt"/>
          <a:ea typeface="+mn-ea"/>
          <a:cs typeface="+mn-cs"/>
          <a:sym typeface="Arial"/>
        </a:defRPr>
      </a:lvl2pPr>
      <a:lvl3pPr marL="0" marR="0" indent="0" algn="r" defTabSz="685800" rtl="0" latinLnBrk="0">
        <a:lnSpc>
          <a:spcPct val="100000"/>
        </a:lnSpc>
        <a:spcBef>
          <a:spcPts val="0"/>
        </a:spcBef>
        <a:spcAft>
          <a:spcPts val="0"/>
        </a:spcAft>
        <a:buClrTx/>
        <a:buSzTx/>
        <a:buFontTx/>
        <a:buNone/>
        <a:tabLst/>
        <a:defRPr sz="750" b="0" i="0" u="none" strike="noStrike" cap="none" spc="0" baseline="0">
          <a:solidFill>
            <a:schemeClr val="tx1"/>
          </a:solidFill>
          <a:uFillTx/>
          <a:latin typeface="+mn-lt"/>
          <a:ea typeface="+mn-ea"/>
          <a:cs typeface="+mn-cs"/>
          <a:sym typeface="Arial"/>
        </a:defRPr>
      </a:lvl3pPr>
      <a:lvl4pPr marL="0" marR="0" indent="0" algn="r" defTabSz="685800" rtl="0" latinLnBrk="0">
        <a:lnSpc>
          <a:spcPct val="100000"/>
        </a:lnSpc>
        <a:spcBef>
          <a:spcPts val="0"/>
        </a:spcBef>
        <a:spcAft>
          <a:spcPts val="0"/>
        </a:spcAft>
        <a:buClrTx/>
        <a:buSzTx/>
        <a:buFontTx/>
        <a:buNone/>
        <a:tabLst/>
        <a:defRPr sz="750" b="0" i="0" u="none" strike="noStrike" cap="none" spc="0" baseline="0">
          <a:solidFill>
            <a:schemeClr val="tx1"/>
          </a:solidFill>
          <a:uFillTx/>
          <a:latin typeface="+mn-lt"/>
          <a:ea typeface="+mn-ea"/>
          <a:cs typeface="+mn-cs"/>
          <a:sym typeface="Arial"/>
        </a:defRPr>
      </a:lvl4pPr>
      <a:lvl5pPr marL="0" marR="0" indent="0" algn="r" defTabSz="685800" rtl="0" latinLnBrk="0">
        <a:lnSpc>
          <a:spcPct val="100000"/>
        </a:lnSpc>
        <a:spcBef>
          <a:spcPts val="0"/>
        </a:spcBef>
        <a:spcAft>
          <a:spcPts val="0"/>
        </a:spcAft>
        <a:buClrTx/>
        <a:buSzTx/>
        <a:buFontTx/>
        <a:buNone/>
        <a:tabLst/>
        <a:defRPr sz="750" b="0" i="0" u="none" strike="noStrike" cap="none" spc="0" baseline="0">
          <a:solidFill>
            <a:schemeClr val="tx1"/>
          </a:solidFill>
          <a:uFillTx/>
          <a:latin typeface="+mn-lt"/>
          <a:ea typeface="+mn-ea"/>
          <a:cs typeface="+mn-cs"/>
          <a:sym typeface="Arial"/>
        </a:defRPr>
      </a:lvl5pPr>
      <a:lvl6pPr marL="0" marR="0" indent="0" algn="r" defTabSz="685800" rtl="0" latinLnBrk="0">
        <a:lnSpc>
          <a:spcPct val="100000"/>
        </a:lnSpc>
        <a:spcBef>
          <a:spcPts val="0"/>
        </a:spcBef>
        <a:spcAft>
          <a:spcPts val="0"/>
        </a:spcAft>
        <a:buClrTx/>
        <a:buSzTx/>
        <a:buFontTx/>
        <a:buNone/>
        <a:tabLst/>
        <a:defRPr sz="750" b="0" i="0" u="none" strike="noStrike" cap="none" spc="0" baseline="0">
          <a:solidFill>
            <a:schemeClr val="tx1"/>
          </a:solidFill>
          <a:uFillTx/>
          <a:latin typeface="+mn-lt"/>
          <a:ea typeface="+mn-ea"/>
          <a:cs typeface="+mn-cs"/>
          <a:sym typeface="Arial"/>
        </a:defRPr>
      </a:lvl6pPr>
      <a:lvl7pPr marL="0" marR="0" indent="0" algn="r" defTabSz="685800" rtl="0" latinLnBrk="0">
        <a:lnSpc>
          <a:spcPct val="100000"/>
        </a:lnSpc>
        <a:spcBef>
          <a:spcPts val="0"/>
        </a:spcBef>
        <a:spcAft>
          <a:spcPts val="0"/>
        </a:spcAft>
        <a:buClrTx/>
        <a:buSzTx/>
        <a:buFontTx/>
        <a:buNone/>
        <a:tabLst/>
        <a:defRPr sz="750" b="0" i="0" u="none" strike="noStrike" cap="none" spc="0" baseline="0">
          <a:solidFill>
            <a:schemeClr val="tx1"/>
          </a:solidFill>
          <a:uFillTx/>
          <a:latin typeface="+mn-lt"/>
          <a:ea typeface="+mn-ea"/>
          <a:cs typeface="+mn-cs"/>
          <a:sym typeface="Arial"/>
        </a:defRPr>
      </a:lvl7pPr>
      <a:lvl8pPr marL="0" marR="0" indent="0" algn="r" defTabSz="685800" rtl="0" latinLnBrk="0">
        <a:lnSpc>
          <a:spcPct val="100000"/>
        </a:lnSpc>
        <a:spcBef>
          <a:spcPts val="0"/>
        </a:spcBef>
        <a:spcAft>
          <a:spcPts val="0"/>
        </a:spcAft>
        <a:buClrTx/>
        <a:buSzTx/>
        <a:buFontTx/>
        <a:buNone/>
        <a:tabLst/>
        <a:defRPr sz="750" b="0" i="0" u="none" strike="noStrike" cap="none" spc="0" baseline="0">
          <a:solidFill>
            <a:schemeClr val="tx1"/>
          </a:solidFill>
          <a:uFillTx/>
          <a:latin typeface="+mn-lt"/>
          <a:ea typeface="+mn-ea"/>
          <a:cs typeface="+mn-cs"/>
          <a:sym typeface="Arial"/>
        </a:defRPr>
      </a:lvl8pPr>
      <a:lvl9pPr marL="0" marR="0" indent="0" algn="r" defTabSz="685800" rtl="0" latinLnBrk="0">
        <a:lnSpc>
          <a:spcPct val="100000"/>
        </a:lnSpc>
        <a:spcBef>
          <a:spcPts val="0"/>
        </a:spcBef>
        <a:spcAft>
          <a:spcPts val="0"/>
        </a:spcAft>
        <a:buClrTx/>
        <a:buSzTx/>
        <a:buFontTx/>
        <a:buNone/>
        <a:tabLst/>
        <a:defRPr sz="75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6.tiff"/><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3.xml"/><Relationship Id="rId4" Type="http://schemas.openxmlformats.org/officeDocument/2006/relationships/image" Target="../media/image190.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1" Type="http://schemas.openxmlformats.org/officeDocument/2006/relationships/slideLayout" Target="../slideLayouts/slideLayout3.xml"/><Relationship Id="rId4" Type="http://schemas.openxmlformats.org/officeDocument/2006/relationships/image" Target="../media/image2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elearning.tul.cz/user/index.php?id=5763" TargetMode="External"/><Relationship Id="rId2" Type="http://schemas.openxmlformats.org/officeDocument/2006/relationships/hyperlink" Target="http://agch.upol.cz/userfiles/file/Termicka_analyza%20-%20ucebni_text.pdf" TargetMode="External"/><Relationship Id="rId1" Type="http://schemas.openxmlformats.org/officeDocument/2006/relationships/slideLayout" Target="../slideLayouts/slideLayout3.xml"/><Relationship Id="rId4" Type="http://schemas.openxmlformats.org/officeDocument/2006/relationships/hyperlink" Target="https://www.databazeknih.cz/knihy/termicka-analyza-43889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oleObject" Target="../embeddings/oleObject2.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a:spLocks noGrp="1"/>
          </p:cNvSpPr>
          <p:nvPr>
            <p:ph type="sldNum" sz="quarter" idx="2"/>
          </p:nvPr>
        </p:nvSpPr>
        <p:spPr>
          <a:xfrm>
            <a:off x="8783627" y="4709992"/>
            <a:ext cx="237532" cy="300050"/>
          </a:xfrm>
        </p:spPr>
        <p:txBody>
          <a:bodyPr/>
          <a:lstStyle/>
          <a:p>
            <a:r>
              <a:rPr lang="cs-CZ" dirty="0" smtClean="0"/>
              <a:t>1</a:t>
            </a:r>
            <a:endParaRPr lang="cs-CZ" dirty="0"/>
          </a:p>
        </p:txBody>
      </p:sp>
      <p:sp>
        <p:nvSpPr>
          <p:cNvPr id="33" name="Podnadpis 2"/>
          <p:cNvSpPr txBox="1">
            <a:spLocks/>
          </p:cNvSpPr>
          <p:nvPr/>
        </p:nvSpPr>
        <p:spPr>
          <a:xfrm>
            <a:off x="1415344" y="3234749"/>
            <a:ext cx="6400800" cy="746883"/>
          </a:xfrm>
          <a:prstGeom prst="rect">
            <a:avLst/>
          </a:prstGeom>
        </p:spPr>
        <p:txBody>
          <a:bodyPr>
            <a:normAutofit fontScale="92500"/>
          </a:bodyPr>
          <a:lstStyle>
            <a:lvl1pPr marL="342900" marR="0" indent="-257175"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1pPr>
            <a:lvl2pPr marL="7538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2pPr>
            <a:lvl3pPr marL="10967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3pPr>
            <a:lvl4pPr marL="14396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4pPr>
            <a:lvl5pPr marL="17825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5pPr>
            <a:lvl6pPr marL="21254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6pPr>
            <a:lvl7pPr marL="24683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7pPr>
            <a:lvl8pPr marL="28112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8pPr>
            <a:lvl9pPr marL="3154136" marR="0" indent="-306161" algn="l" defTabSz="685800" rtl="0" latinLnBrk="0">
              <a:lnSpc>
                <a:spcPct val="115000"/>
              </a:lnSpc>
              <a:spcBef>
                <a:spcPts val="0"/>
              </a:spcBef>
              <a:spcAft>
                <a:spcPts val="0"/>
              </a:spcAft>
              <a:buClr>
                <a:schemeClr val="accent2">
                  <a:lumOff val="21764"/>
                </a:schemeClr>
              </a:buClr>
              <a:buSzPts val="1800"/>
              <a:buFont typeface="Arial"/>
              <a:buChar char="■"/>
              <a:tabLst/>
              <a:defRPr sz="1350" b="0" i="0" u="none" strike="noStrike" cap="none" spc="0" baseline="0">
                <a:solidFill>
                  <a:schemeClr val="accent2">
                    <a:lumOff val="21764"/>
                  </a:schemeClr>
                </a:solidFill>
                <a:uFillTx/>
                <a:latin typeface="+mn-lt"/>
                <a:ea typeface="+mn-ea"/>
                <a:cs typeface="+mn-cs"/>
                <a:sym typeface="Arial"/>
              </a:defRPr>
            </a:lvl9pPr>
          </a:lstStyle>
          <a:p>
            <a:pPr marL="85725" indent="0" algn="ctr" hangingPunct="1">
              <a:buNone/>
            </a:pPr>
            <a:r>
              <a:rPr lang="cs-CZ" sz="2800" b="1" dirty="0" smtClean="0">
                <a:solidFill>
                  <a:srgbClr val="7030A0"/>
                </a:solidFill>
                <a:latin typeface="Calibri" panose="020F0502020204030204" pitchFamily="34" charset="0"/>
                <a:cs typeface="Calibri" panose="020F0502020204030204" pitchFamily="34" charset="0"/>
              </a:rPr>
              <a:t>Vlastnosti vláken – metody termické analýzy</a:t>
            </a:r>
            <a:endParaRPr lang="cs-CZ" sz="2800" dirty="0">
              <a:solidFill>
                <a:srgbClr val="7030A0"/>
              </a:solidFill>
              <a:latin typeface="Calibri" panose="020F0502020204030204" pitchFamily="34" charset="0"/>
              <a:cs typeface="Calibri" panose="020F0502020204030204" pitchFamily="34" charset="0"/>
            </a:endParaRPr>
          </a:p>
        </p:txBody>
      </p:sp>
      <p:sp>
        <p:nvSpPr>
          <p:cNvPr id="34" name="Podnadpis 2"/>
          <p:cNvSpPr txBox="1">
            <a:spLocks/>
          </p:cNvSpPr>
          <p:nvPr/>
        </p:nvSpPr>
        <p:spPr>
          <a:xfrm>
            <a:off x="1460234" y="3821848"/>
            <a:ext cx="6400800" cy="494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2000" dirty="0">
                <a:latin typeface="Calibri" panose="020F0502020204030204" pitchFamily="34" charset="0"/>
                <a:cs typeface="Calibri" panose="020F0502020204030204" pitchFamily="34" charset="0"/>
              </a:rPr>
              <a:t>Ing. Miroslava </a:t>
            </a:r>
            <a:r>
              <a:rPr lang="cs-CZ" sz="2000" dirty="0" err="1">
                <a:latin typeface="Calibri" panose="020F0502020204030204" pitchFamily="34" charset="0"/>
                <a:cs typeface="Calibri" panose="020F0502020204030204" pitchFamily="34" charset="0"/>
              </a:rPr>
              <a:t>Pechočiaková</a:t>
            </a:r>
            <a:r>
              <a:rPr lang="cs-CZ" sz="2000" dirty="0">
                <a:latin typeface="Calibri" panose="020F0502020204030204" pitchFamily="34" charset="0"/>
                <a:cs typeface="Calibri" panose="020F0502020204030204" pitchFamily="34" charset="0"/>
              </a:rPr>
              <a:t>, Ph.D.</a:t>
            </a:r>
          </a:p>
        </p:txBody>
      </p:sp>
      <p:sp>
        <p:nvSpPr>
          <p:cNvPr id="36" name="AutoShape 4" descr="https://www.tul.cz/document/2325"/>
          <p:cNvSpPr>
            <a:spLocks noChangeAspect="1" noChangeArrowheads="1"/>
          </p:cNvSpPr>
          <p:nvPr/>
        </p:nvSpPr>
        <p:spPr bwMode="auto">
          <a:xfrm>
            <a:off x="155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37" name="AutoShape 2" descr="https://www.tul.cz/document/2325"/>
          <p:cNvSpPr>
            <a:spLocks noChangeAspect="1" noChangeArrowheads="1"/>
          </p:cNvSpPr>
          <p:nvPr/>
        </p:nvSpPr>
        <p:spPr bwMode="auto">
          <a:xfrm>
            <a:off x="155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38" name="Obrázek 3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8424" y="2579064"/>
            <a:ext cx="838200" cy="295275"/>
          </a:xfrm>
          <a:prstGeom prst="rect">
            <a:avLst/>
          </a:prstGeom>
        </p:spPr>
      </p:pic>
      <p:pic>
        <p:nvPicPr>
          <p:cNvPr id="39" name="Picture 1"/>
          <p:cNvPicPr/>
          <p:nvPr/>
        </p:nvPicPr>
        <p:blipFill>
          <a:blip r:embed="rId4" cstate="print">
            <a:extLst>
              <a:ext uri="{28A0092B-C50C-407E-A947-70E740481C1C}">
                <a14:useLocalDpi xmlns:a14="http://schemas.microsoft.com/office/drawing/2010/main" val="0"/>
              </a:ext>
            </a:extLst>
          </a:blip>
          <a:stretch>
            <a:fillRect/>
          </a:stretch>
        </p:blipFill>
        <p:spPr>
          <a:xfrm>
            <a:off x="1258939" y="329297"/>
            <a:ext cx="6602095" cy="859790"/>
          </a:xfrm>
          <a:prstGeom prst="rect">
            <a:avLst/>
          </a:prstGeom>
        </p:spPr>
      </p:pic>
      <p:sp>
        <p:nvSpPr>
          <p:cNvPr id="40" name="TextovéPole 39"/>
          <p:cNvSpPr txBox="1"/>
          <p:nvPr/>
        </p:nvSpPr>
        <p:spPr>
          <a:xfrm>
            <a:off x="1717415" y="1515050"/>
            <a:ext cx="6464398" cy="1200329"/>
          </a:xfrm>
          <a:prstGeom prst="rect">
            <a:avLst/>
          </a:prstGeom>
          <a:noFill/>
        </p:spPr>
        <p:txBody>
          <a:bodyPr wrap="none" rtlCol="0">
            <a:spAutoFit/>
          </a:bodyPr>
          <a:lstStyle/>
          <a:p>
            <a:pPr algn="ctr"/>
            <a:r>
              <a:rPr lang="cs-CZ" b="1" dirty="0">
                <a:latin typeface="Calibri" panose="020F0502020204030204" pitchFamily="34" charset="0"/>
                <a:cs typeface="Calibri" panose="020F0502020204030204" pitchFamily="34" charset="0"/>
              </a:rPr>
              <a:t>Nové možnosti rozvoje vzdělávání na Technické univerzitě v Liberci</a:t>
            </a:r>
          </a:p>
          <a:p>
            <a:pPr algn="ctr"/>
            <a:endParaRPr lang="cs-CZ" sz="800" dirty="0">
              <a:latin typeface="Calibri" panose="020F0502020204030204" pitchFamily="34" charset="0"/>
              <a:cs typeface="Calibri" panose="020F0502020204030204" pitchFamily="34" charset="0"/>
            </a:endParaRPr>
          </a:p>
          <a:p>
            <a:pPr algn="ctr"/>
            <a:r>
              <a:rPr lang="cs-CZ" sz="1400" b="1" u="sng" dirty="0">
                <a:latin typeface="Calibri" panose="020F0502020204030204" pitchFamily="34" charset="0"/>
                <a:cs typeface="Calibri" panose="020F0502020204030204" pitchFamily="34" charset="0"/>
              </a:rPr>
              <a:t>Specifický cíl A2: Rozvoj v oblasti distanční výuky, online výuky a </a:t>
            </a:r>
            <a:r>
              <a:rPr lang="cs-CZ" sz="1400" b="1" u="sng" dirty="0" err="1">
                <a:latin typeface="Calibri" panose="020F0502020204030204" pitchFamily="34" charset="0"/>
                <a:cs typeface="Calibri" panose="020F0502020204030204" pitchFamily="34" charset="0"/>
              </a:rPr>
              <a:t>blended</a:t>
            </a:r>
            <a:r>
              <a:rPr lang="cs-CZ" sz="1400" b="1" u="sng" dirty="0">
                <a:latin typeface="Calibri" panose="020F0502020204030204" pitchFamily="34" charset="0"/>
                <a:cs typeface="Calibri" panose="020F0502020204030204" pitchFamily="34" charset="0"/>
              </a:rPr>
              <a:t> learning</a:t>
            </a:r>
          </a:p>
          <a:p>
            <a:pPr algn="ctr"/>
            <a:endParaRPr lang="cs-CZ" sz="800" dirty="0">
              <a:latin typeface="Calibri" panose="020F0502020204030204" pitchFamily="34" charset="0"/>
              <a:cs typeface="Calibri" panose="020F0502020204030204" pitchFamily="34" charset="0"/>
            </a:endParaRPr>
          </a:p>
          <a:p>
            <a:pPr algn="ctr"/>
            <a:r>
              <a:rPr lang="cs-CZ" b="1" dirty="0">
                <a:latin typeface="Calibri" panose="020F0502020204030204" pitchFamily="34" charset="0"/>
                <a:cs typeface="Calibri" panose="020F0502020204030204" pitchFamily="34" charset="0"/>
              </a:rPr>
              <a:t>NPO_TUL_MSMT-16598/2022</a:t>
            </a:r>
          </a:p>
          <a:p>
            <a:endParaRPr lang="cs-CZ" dirty="0">
              <a:latin typeface="Calibri" panose="020F0502020204030204" pitchFamily="34" charset="0"/>
              <a:cs typeface="Calibri" panose="020F0502020204030204" pitchFamily="34" charset="0"/>
            </a:endParaRPr>
          </a:p>
        </p:txBody>
      </p:sp>
      <p:pic>
        <p:nvPicPr>
          <p:cNvPr id="41" name="Obrázek 40" descr="https://opp.cuni.cz/OPP-85-version1-_npo1_252_67_bwfilter.png"/>
          <p:cNvPicPr/>
          <p:nvPr/>
        </p:nvPicPr>
        <p:blipFill>
          <a:blip r:embed="rId5">
            <a:extLst>
              <a:ext uri="{28A0092B-C50C-407E-A947-70E740481C1C}">
                <a14:useLocalDpi xmlns:a14="http://schemas.microsoft.com/office/drawing/2010/main" val="0"/>
              </a:ext>
            </a:extLst>
          </a:blip>
          <a:srcRect/>
          <a:stretch>
            <a:fillRect/>
          </a:stretch>
        </p:blipFill>
        <p:spPr bwMode="auto">
          <a:xfrm>
            <a:off x="1258939" y="5708206"/>
            <a:ext cx="2400300" cy="638175"/>
          </a:xfrm>
          <a:prstGeom prst="rect">
            <a:avLst/>
          </a:prstGeom>
          <a:noFill/>
          <a:ln>
            <a:noFill/>
          </a:ln>
        </p:spPr>
      </p:pic>
      <p:pic>
        <p:nvPicPr>
          <p:cNvPr id="42" name="Obrázek 41" descr="https://opp.cuni.cz/OPP-85-version1-_npo2_142_64_bwfilter.png"/>
          <p:cNvPicPr/>
          <p:nvPr/>
        </p:nvPicPr>
        <p:blipFill>
          <a:blip r:embed="rId6">
            <a:extLst>
              <a:ext uri="{28A0092B-C50C-407E-A947-70E740481C1C}">
                <a14:useLocalDpi xmlns:a14="http://schemas.microsoft.com/office/drawing/2010/main" val="0"/>
              </a:ext>
            </a:extLst>
          </a:blip>
          <a:srcRect/>
          <a:stretch>
            <a:fillRect/>
          </a:stretch>
        </p:blipFill>
        <p:spPr bwMode="auto">
          <a:xfrm>
            <a:off x="4273339" y="5736781"/>
            <a:ext cx="1352550" cy="609600"/>
          </a:xfrm>
          <a:prstGeom prst="rect">
            <a:avLst/>
          </a:prstGeom>
          <a:noFill/>
          <a:ln>
            <a:noFill/>
          </a:ln>
        </p:spPr>
      </p:pic>
      <p:pic>
        <p:nvPicPr>
          <p:cNvPr id="43" name="Obrázek 42" descr="https://opp.cuni.cz/OPP-85-version1-_npo3_127_63.jpg"/>
          <p:cNvPicPr/>
          <p:nvPr/>
        </p:nvPicPr>
        <p:blipFill>
          <a:blip r:embed="rId7">
            <a:extLst>
              <a:ext uri="{28A0092B-C50C-407E-A947-70E740481C1C}">
                <a14:useLocalDpi xmlns:a14="http://schemas.microsoft.com/office/drawing/2010/main" val="0"/>
              </a:ext>
            </a:extLst>
          </a:blip>
          <a:srcRect/>
          <a:stretch>
            <a:fillRect/>
          </a:stretch>
        </p:blipFill>
        <p:spPr bwMode="auto">
          <a:xfrm>
            <a:off x="6606469" y="5746306"/>
            <a:ext cx="1209675" cy="600075"/>
          </a:xfrm>
          <a:prstGeom prst="rect">
            <a:avLst/>
          </a:prstGeom>
          <a:noFill/>
          <a:ln>
            <a:noFill/>
          </a:ln>
        </p:spPr>
      </p:pic>
    </p:spTree>
    <p:extLst>
      <p:ext uri="{BB962C8B-B14F-4D97-AF65-F5344CB8AC3E}">
        <p14:creationId xmlns:p14="http://schemas.microsoft.com/office/powerpoint/2010/main" val="3163972491"/>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2"/>
          <p:cNvSpPr>
            <a:spLocks noChangeShapeType="1"/>
          </p:cNvSpPr>
          <p:nvPr/>
        </p:nvSpPr>
        <p:spPr bwMode="auto">
          <a:xfrm>
            <a:off x="4750594" y="850106"/>
            <a:ext cx="8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8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750594" y="3040856"/>
            <a:ext cx="8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10" name="TextovéPole 9"/>
          <p:cNvSpPr txBox="1"/>
          <p:nvPr/>
        </p:nvSpPr>
        <p:spPr>
          <a:xfrm>
            <a:off x="1528524" y="408653"/>
            <a:ext cx="6093203" cy="253916"/>
          </a:xfrm>
          <a:prstGeom prst="rect">
            <a:avLst/>
          </a:prstGeom>
          <a:noFill/>
        </p:spPr>
        <p:txBody>
          <a:bodyPr wrap="square" rtlCol="0">
            <a:spAutoFit/>
          </a:bodyPr>
          <a:lstStyle/>
          <a:p>
            <a:pPr lvl="1" algn="ctr"/>
            <a:r>
              <a:rPr lang="cs-CZ" sz="1050" b="1" dirty="0"/>
              <a:t>Ukázka termogramu DSC</a:t>
            </a:r>
            <a:endParaRPr lang="cs-CZ" sz="1050" b="1"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4354" y="2484686"/>
            <a:ext cx="4029587" cy="2193439"/>
          </a:xfrm>
          <a:prstGeom prst="rect">
            <a:avLst/>
          </a:prstGeom>
        </p:spPr>
      </p:pic>
      <p:pic>
        <p:nvPicPr>
          <p:cNvPr id="11" name="Obráze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7215" y="769223"/>
            <a:ext cx="4024648" cy="2190750"/>
          </a:xfrm>
          <a:prstGeom prst="rect">
            <a:avLst/>
          </a:prstGeom>
        </p:spPr>
      </p:pic>
    </p:spTree>
    <p:extLst>
      <p:ext uri="{BB962C8B-B14F-4D97-AF65-F5344CB8AC3E}">
        <p14:creationId xmlns:p14="http://schemas.microsoft.com/office/powerpoint/2010/main" val="9480964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2"/>
          <p:cNvSpPr>
            <a:spLocks noChangeShapeType="1"/>
          </p:cNvSpPr>
          <p:nvPr/>
        </p:nvSpPr>
        <p:spPr bwMode="auto">
          <a:xfrm>
            <a:off x="4750594" y="850106"/>
            <a:ext cx="90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90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750594" y="3040856"/>
            <a:ext cx="90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2" y="3138487"/>
            <a:ext cx="350849"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19" name="TextovéPole 18"/>
          <p:cNvSpPr txBox="1"/>
          <p:nvPr/>
        </p:nvSpPr>
        <p:spPr>
          <a:xfrm>
            <a:off x="1583532" y="670438"/>
            <a:ext cx="5804909" cy="253916"/>
          </a:xfrm>
          <a:prstGeom prst="rect">
            <a:avLst/>
          </a:prstGeom>
          <a:noFill/>
        </p:spPr>
        <p:txBody>
          <a:bodyPr wrap="square" rtlCol="0">
            <a:spAutoFit/>
          </a:bodyPr>
          <a:lstStyle/>
          <a:p>
            <a:pPr algn="ctr"/>
            <a:r>
              <a:rPr lang="cs-CZ" sz="1050" b="1" dirty="0">
                <a:latin typeface="Arial" panose="020B0604020202020204" pitchFamily="34" charset="0"/>
                <a:cs typeface="Arial" panose="020B0604020202020204" pitchFamily="34" charset="0"/>
              </a:rPr>
              <a:t>TGA</a:t>
            </a:r>
            <a:endParaRPr lang="cs-CZ" sz="1050" dirty="0">
              <a:latin typeface="Arial" panose="020B0604020202020204" pitchFamily="34" charset="0"/>
              <a:cs typeface="Arial" panose="020B0604020202020204" pitchFamily="34" charset="0"/>
            </a:endParaRPr>
          </a:p>
        </p:txBody>
      </p:sp>
      <p:sp>
        <p:nvSpPr>
          <p:cNvPr id="20" name="Rectangle 6"/>
          <p:cNvSpPr>
            <a:spLocks noChangeArrowheads="1"/>
          </p:cNvSpPr>
          <p:nvPr/>
        </p:nvSpPr>
        <p:spPr bwMode="auto">
          <a:xfrm>
            <a:off x="1583531" y="1064950"/>
            <a:ext cx="6082331" cy="3490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indent="449263"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indent="0" algn="just">
              <a:lnSpc>
                <a:spcPct val="120000"/>
              </a:lnSpc>
            </a:pPr>
            <a:r>
              <a:rPr lang="cs-CZ" sz="1050" dirty="0"/>
              <a:t>Termogravimetrická </a:t>
            </a:r>
            <a:r>
              <a:rPr lang="cs-CZ" sz="1050" dirty="0"/>
              <a:t>analýza nebo zkráceně </a:t>
            </a:r>
            <a:r>
              <a:rPr lang="cs-CZ" sz="1050" dirty="0" err="1"/>
              <a:t>termogravimetrie</a:t>
            </a:r>
            <a:r>
              <a:rPr lang="cs-CZ" sz="1050" dirty="0"/>
              <a:t> (TG  nebo TGA) je termická analýza, která kvantitativně sleduje změnu hmotnosti (přírůstek, úbytek) vzorku. Při statickém uspořádání se posuzuje okamžitá hmotnost </a:t>
            </a:r>
            <a:r>
              <a:rPr lang="cs-CZ" sz="1050" i="1" dirty="0"/>
              <a:t>w</a:t>
            </a:r>
            <a:r>
              <a:rPr lang="cs-CZ" sz="1050" dirty="0"/>
              <a:t> v závislosti na čase t při konstantní teplotě (isotermní technika):</a:t>
            </a:r>
          </a:p>
          <a:p>
            <a:pPr algn="ctr">
              <a:lnSpc>
                <a:spcPct val="120000"/>
              </a:lnSpc>
            </a:pPr>
            <a:r>
              <a:rPr lang="cs-CZ" sz="1050" i="1" dirty="0"/>
              <a:t>w = f(t)           T = </a:t>
            </a:r>
            <a:r>
              <a:rPr lang="cs-CZ" sz="1050" i="1" dirty="0"/>
              <a:t>konstanta</a:t>
            </a:r>
            <a:endParaRPr lang="cs-CZ" sz="1050" dirty="0"/>
          </a:p>
          <a:p>
            <a:pPr indent="0" algn="just">
              <a:lnSpc>
                <a:spcPct val="120000"/>
              </a:lnSpc>
            </a:pPr>
            <a:r>
              <a:rPr lang="cs-CZ" sz="1050" dirty="0" err="1"/>
              <a:t>Termogravimetrií</a:t>
            </a:r>
            <a:r>
              <a:rPr lang="cs-CZ" sz="1050" dirty="0"/>
              <a:t> </a:t>
            </a:r>
            <a:r>
              <a:rPr lang="cs-CZ" sz="1050" dirty="0"/>
              <a:t>se většinou označuje dynamický proces, kdy se zaznamenává hmotnost vzorku w v závislosti na programovaném růstu teploty</a:t>
            </a:r>
            <a:r>
              <a:rPr lang="cs-CZ" sz="1050" dirty="0"/>
              <a:t>.</a:t>
            </a:r>
            <a:r>
              <a:rPr lang="cs-CZ" sz="1050" dirty="0"/>
              <a:t> </a:t>
            </a:r>
          </a:p>
          <a:p>
            <a:pPr algn="ctr">
              <a:lnSpc>
                <a:spcPct val="120000"/>
              </a:lnSpc>
            </a:pPr>
            <a:r>
              <a:rPr lang="cs-CZ" sz="1050" dirty="0"/>
              <a:t>w = </a:t>
            </a:r>
            <a:r>
              <a:rPr lang="cs-CZ" sz="1050" dirty="0"/>
              <a:t>f(t)</a:t>
            </a:r>
          </a:p>
          <a:p>
            <a:pPr indent="0" algn="just">
              <a:lnSpc>
                <a:spcPct val="120000"/>
              </a:lnSpc>
            </a:pPr>
            <a:r>
              <a:rPr lang="cs-CZ" sz="1050" dirty="0"/>
              <a:t>Teplota </a:t>
            </a:r>
            <a:r>
              <a:rPr lang="cs-CZ" sz="1050" dirty="0"/>
              <a:t>T je u většiny dostupných komerčních přístrojů lineární funkcí </a:t>
            </a:r>
            <a:r>
              <a:rPr lang="cs-CZ" sz="1050" dirty="0"/>
              <a:t>času.</a:t>
            </a:r>
            <a:r>
              <a:rPr lang="cs-CZ" sz="1050" dirty="0"/>
              <a:t> Přístroje pro TGA, tzv. </a:t>
            </a:r>
            <a:r>
              <a:rPr lang="cs-CZ" sz="1050" dirty="0" err="1"/>
              <a:t>termováhy</a:t>
            </a:r>
            <a:r>
              <a:rPr lang="cs-CZ" sz="1050" dirty="0"/>
              <a:t>, jsou velmi přesné váhy </a:t>
            </a:r>
            <a:r>
              <a:rPr lang="cs-CZ" sz="1050" dirty="0"/>
              <a:t>založené </a:t>
            </a:r>
            <a:r>
              <a:rPr lang="cs-CZ" sz="1050" dirty="0"/>
              <a:t>na kompensačním principu – změna hmotnosti vzorku je vyrovnávána elektromagneticky a tak i snadno zaznamenávána. </a:t>
            </a:r>
          </a:p>
          <a:p>
            <a:pPr indent="0" algn="just">
              <a:lnSpc>
                <a:spcPct val="120000"/>
              </a:lnSpc>
            </a:pPr>
            <a:r>
              <a:rPr lang="cs-CZ" sz="1050" dirty="0"/>
              <a:t>Konstrukční </a:t>
            </a:r>
            <a:r>
              <a:rPr lang="cs-CZ" sz="1050" dirty="0"/>
              <a:t>uspořádání </a:t>
            </a:r>
            <a:r>
              <a:rPr lang="cs-CZ" sz="1050" dirty="0" err="1"/>
              <a:t>termováh</a:t>
            </a:r>
            <a:r>
              <a:rPr lang="cs-CZ" sz="1050" dirty="0"/>
              <a:t> může být v principu dvojího typu, horizontální nebo </a:t>
            </a:r>
            <a:r>
              <a:rPr lang="cs-CZ" sz="1050" dirty="0"/>
              <a:t>vertikální. </a:t>
            </a:r>
            <a:r>
              <a:rPr lang="cs-CZ" sz="1050" dirty="0"/>
              <a:t>Každé má své výhody i konstrukční komplikace. Konstrukce přístroje musí umožňovat práci pod definovanou atmosférou</a:t>
            </a:r>
            <a:r>
              <a:rPr lang="cs-CZ" sz="1050" dirty="0"/>
              <a:t>.</a:t>
            </a:r>
          </a:p>
          <a:p>
            <a:pPr indent="0" algn="just">
              <a:lnSpc>
                <a:spcPct val="120000"/>
              </a:lnSpc>
            </a:pPr>
            <a:r>
              <a:rPr lang="cs-CZ" sz="1050" dirty="0"/>
              <a:t>Výsledkem </a:t>
            </a:r>
            <a:r>
              <a:rPr lang="cs-CZ" sz="1050" dirty="0"/>
              <a:t>měření je </a:t>
            </a:r>
            <a:r>
              <a:rPr lang="cs-CZ" sz="1050" dirty="0" err="1"/>
              <a:t>termogravimetrická</a:t>
            </a:r>
            <a:r>
              <a:rPr lang="cs-CZ" sz="1050" dirty="0"/>
              <a:t> křivka, která uvádí okamžitou hmotnost vzorku v závislosti na teplotě a čase. Tvar křivky je ovlivněn rychlostí ohřívání. Čím vyšší je rychlost ohřevu, tím užší je teplotní interval, ve kterém probíhá změna hmotnosti. Vysoká rychlost ohřevu však může vést k opominutí malých změn na křivce, které mohou mít pro charakterizaci daného materiálu značný význam. </a:t>
            </a:r>
          </a:p>
        </p:txBody>
      </p:sp>
    </p:spTree>
    <p:extLst>
      <p:ext uri="{BB962C8B-B14F-4D97-AF65-F5344CB8AC3E}">
        <p14:creationId xmlns:p14="http://schemas.microsoft.com/office/powerpoint/2010/main" val="49991907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750594" y="304085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1" y="3138487"/>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12" name="Obdélník 11"/>
          <p:cNvSpPr/>
          <p:nvPr/>
        </p:nvSpPr>
        <p:spPr>
          <a:xfrm>
            <a:off x="2377416" y="434609"/>
            <a:ext cx="4358621" cy="253916"/>
          </a:xfrm>
          <a:prstGeom prst="rect">
            <a:avLst/>
          </a:prstGeom>
        </p:spPr>
        <p:txBody>
          <a:bodyPr wrap="square">
            <a:spAutoFit/>
          </a:bodyPr>
          <a:lstStyle/>
          <a:p>
            <a:pPr algn="ctr"/>
            <a:r>
              <a:rPr lang="cs-CZ" sz="1050" b="1" dirty="0">
                <a:latin typeface="Arial" panose="020B0604020202020204" pitchFamily="34" charset="0"/>
                <a:cs typeface="Arial" panose="020B0604020202020204" pitchFamily="34" charset="0"/>
              </a:rPr>
              <a:t>Příklad </a:t>
            </a:r>
            <a:r>
              <a:rPr lang="cs-CZ" sz="1050" b="1" dirty="0" err="1">
                <a:latin typeface="Arial" panose="020B0604020202020204" pitchFamily="34" charset="0"/>
                <a:cs typeface="Arial" panose="020B0604020202020204" pitchFamily="34" charset="0"/>
              </a:rPr>
              <a:t>termogravimetrické</a:t>
            </a:r>
            <a:r>
              <a:rPr lang="cs-CZ" sz="1050" b="1" dirty="0">
                <a:latin typeface="Arial" panose="020B0604020202020204" pitchFamily="34" charset="0"/>
                <a:cs typeface="Arial" panose="020B0604020202020204" pitchFamily="34" charset="0"/>
              </a:rPr>
              <a:t> křivky a její derivace</a:t>
            </a:r>
          </a:p>
        </p:txBody>
      </p:sp>
      <p:pic>
        <p:nvPicPr>
          <p:cNvPr id="1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416" y="1096708"/>
            <a:ext cx="4752470" cy="307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23310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750594" y="304085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1" y="3138487"/>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12" name="Obdélník 11"/>
          <p:cNvSpPr/>
          <p:nvPr/>
        </p:nvSpPr>
        <p:spPr>
          <a:xfrm>
            <a:off x="2377416" y="434609"/>
            <a:ext cx="4358621" cy="253916"/>
          </a:xfrm>
          <a:prstGeom prst="rect">
            <a:avLst/>
          </a:prstGeom>
        </p:spPr>
        <p:txBody>
          <a:bodyPr wrap="square">
            <a:spAutoFit/>
          </a:bodyPr>
          <a:lstStyle/>
          <a:p>
            <a:pPr algn="ctr"/>
            <a:r>
              <a:rPr lang="cs-CZ" sz="1050" b="1" dirty="0">
                <a:latin typeface="Arial" panose="020B0604020202020204" pitchFamily="34" charset="0"/>
                <a:cs typeface="Arial" panose="020B0604020202020204" pitchFamily="34" charset="0"/>
              </a:rPr>
              <a:t>Příklad </a:t>
            </a:r>
            <a:r>
              <a:rPr lang="cs-CZ" sz="1050" b="1" dirty="0">
                <a:latin typeface="Arial" panose="020B0604020202020204" pitchFamily="34" charset="0"/>
                <a:cs typeface="Arial" panose="020B0604020202020204" pitchFamily="34" charset="0"/>
              </a:rPr>
              <a:t>TGA měření</a:t>
            </a:r>
            <a:endParaRPr lang="cs-CZ" sz="1050" b="1" dirty="0">
              <a:latin typeface="Arial" panose="020B0604020202020204" pitchFamily="34" charset="0"/>
              <a:cs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4801" y="2794696"/>
            <a:ext cx="3637070" cy="1979779"/>
          </a:xfrm>
          <a:prstGeom prst="rect">
            <a:avLst/>
          </a:prstGeom>
        </p:spPr>
      </p:pic>
      <p:pic>
        <p:nvPicPr>
          <p:cNvPr id="3" name="Obráze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5880" y="681966"/>
            <a:ext cx="3607594" cy="2138101"/>
          </a:xfrm>
          <a:prstGeom prst="rect">
            <a:avLst/>
          </a:prstGeom>
        </p:spPr>
      </p:pic>
    </p:spTree>
    <p:extLst>
      <p:ext uri="{BB962C8B-B14F-4D97-AF65-F5344CB8AC3E}">
        <p14:creationId xmlns:p14="http://schemas.microsoft.com/office/powerpoint/2010/main" val="223974157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750594" y="304085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2" name="Obdélník 1"/>
          <p:cNvSpPr/>
          <p:nvPr/>
        </p:nvSpPr>
        <p:spPr>
          <a:xfrm>
            <a:off x="1528524" y="962635"/>
            <a:ext cx="6126311" cy="3291670"/>
          </a:xfrm>
          <a:prstGeom prst="rect">
            <a:avLst/>
          </a:prstGeom>
        </p:spPr>
        <p:txBody>
          <a:bodyPr wrap="square">
            <a:spAutoFit/>
          </a:bodyPr>
          <a:lstStyle/>
          <a:p>
            <a:pPr algn="just">
              <a:lnSpc>
                <a:spcPct val="110000"/>
              </a:lnSpc>
            </a:pPr>
            <a:r>
              <a:rPr lang="cs-CZ" sz="1050" dirty="0">
                <a:latin typeface="Arial" panose="020B0604020202020204" pitchFamily="34" charset="0"/>
                <a:ea typeface="Times New Roman" panose="02020603050405020304" pitchFamily="18" charset="0"/>
                <a:cs typeface="Arial" panose="020B0604020202020204" pitchFamily="34" charset="0"/>
              </a:rPr>
              <a:t>Metoda </a:t>
            </a:r>
            <a:r>
              <a:rPr lang="cs-CZ" sz="1050" dirty="0">
                <a:latin typeface="Arial" panose="020B0604020202020204" pitchFamily="34" charset="0"/>
                <a:ea typeface="Times New Roman" panose="02020603050405020304" pitchFamily="18" charset="0"/>
                <a:cs typeface="Arial" panose="020B0604020202020204" pitchFamily="34" charset="0"/>
              </a:rPr>
              <a:t>je nejčastěji využívána ke kvalitativním měřením. Možnosti použití TGA jsou rozsáhlé v případech, kdy substance uvolňuje nebo váže plynné látky. Teplotní změny hmotnosti získané TGA lze využít k identifikaci polymerů, kopolymerů a jejich směsí, k posuzování jejich termické a oxidační stability, k určení vlivu aditiv</a:t>
            </a:r>
            <a:r>
              <a:rPr lang="cs-CZ" sz="1050" dirty="0">
                <a:latin typeface="Arial" panose="020B0604020202020204" pitchFamily="34" charset="0"/>
                <a:ea typeface="Times New Roman" panose="02020603050405020304" pitchFamily="18" charset="0"/>
                <a:cs typeface="Arial" panose="020B0604020202020204" pitchFamily="34" charset="0"/>
              </a:rPr>
              <a:t>.</a:t>
            </a:r>
          </a:p>
          <a:p>
            <a:pPr algn="just">
              <a:lnSpc>
                <a:spcPct val="110000"/>
              </a:lnSpc>
            </a:pPr>
            <a:endParaRPr lang="cs-CZ" sz="1050" dirty="0">
              <a:latin typeface="Arial" panose="020B0604020202020204" pitchFamily="34" charset="0"/>
              <a:ea typeface="Times New Roman" panose="02020603050405020304" pitchFamily="18" charset="0"/>
              <a:cs typeface="Arial" panose="020B0604020202020204" pitchFamily="34" charset="0"/>
            </a:endParaRPr>
          </a:p>
          <a:p>
            <a:pPr marL="214313" indent="-214313" algn="just">
              <a:lnSpc>
                <a:spcPct val="110000"/>
              </a:lnSpc>
              <a:buFont typeface="Arial" panose="020B0604020202020204" pitchFamily="34" charset="0"/>
              <a:buChar char="•"/>
              <a:tabLst>
                <a:tab pos="171450" algn="l"/>
              </a:tabLst>
            </a:pPr>
            <a:r>
              <a:rPr lang="cs-CZ" sz="1050" b="1" dirty="0">
                <a:latin typeface="Arial" panose="020B0604020202020204" pitchFamily="34" charset="0"/>
                <a:ea typeface="Times New Roman" panose="02020603050405020304" pitchFamily="18" charset="0"/>
                <a:cs typeface="Arial" panose="020B0604020202020204" pitchFamily="34" charset="0"/>
              </a:rPr>
              <a:t>Identifikace a termická stabilita polymerů. </a:t>
            </a:r>
            <a:r>
              <a:rPr lang="cs-CZ" sz="1050" dirty="0">
                <a:latin typeface="Arial" panose="020B0604020202020204" pitchFamily="34" charset="0"/>
                <a:ea typeface="Times New Roman" panose="02020603050405020304" pitchFamily="18" charset="0"/>
                <a:cs typeface="Arial" panose="020B0604020202020204" pitchFamily="34" charset="0"/>
              </a:rPr>
              <a:t>Každý polymer či vlákno má charakteristický průběh termogramu při stejné rychlosti ohřevu  atmosféře a průtoku </a:t>
            </a:r>
            <a:r>
              <a:rPr lang="cs-CZ" sz="1050" dirty="0">
                <a:latin typeface="Arial" panose="020B0604020202020204" pitchFamily="34" charset="0"/>
                <a:ea typeface="Times New Roman" panose="02020603050405020304" pitchFamily="18" charset="0"/>
                <a:cs typeface="Arial" panose="020B0604020202020204" pitchFamily="34" charset="0"/>
              </a:rPr>
              <a:t>plynu. Charakteristická </a:t>
            </a:r>
            <a:r>
              <a:rPr lang="cs-CZ" sz="1050" dirty="0">
                <a:latin typeface="Arial" panose="020B0604020202020204" pitchFamily="34" charset="0"/>
                <a:ea typeface="Times New Roman" panose="02020603050405020304" pitchFamily="18" charset="0"/>
                <a:cs typeface="Arial" panose="020B0604020202020204" pitchFamily="34" charset="0"/>
              </a:rPr>
              <a:t>je i počáteční teplota rozkladu</a:t>
            </a:r>
            <a:r>
              <a:rPr lang="cs-CZ" sz="1050" dirty="0">
                <a:latin typeface="Arial" panose="020B0604020202020204" pitchFamily="34" charset="0"/>
                <a:ea typeface="Times New Roman" panose="02020603050405020304" pitchFamily="18" charset="0"/>
                <a:cs typeface="Arial" panose="020B0604020202020204" pitchFamily="34" charset="0"/>
              </a:rPr>
              <a:t>.</a:t>
            </a:r>
          </a:p>
          <a:p>
            <a:pPr marL="214313" indent="-214313" algn="just">
              <a:lnSpc>
                <a:spcPct val="110000"/>
              </a:lnSpc>
              <a:buFont typeface="Arial" panose="020B0604020202020204" pitchFamily="34" charset="0"/>
              <a:buChar char="•"/>
              <a:tabLst>
                <a:tab pos="171450" algn="l"/>
              </a:tabLst>
            </a:pPr>
            <a:endParaRPr lang="cs-CZ" sz="1050" dirty="0">
              <a:latin typeface="Arial" panose="020B0604020202020204" pitchFamily="34" charset="0"/>
              <a:ea typeface="Times New Roman" panose="02020603050405020304" pitchFamily="18" charset="0"/>
              <a:cs typeface="Arial" panose="020B0604020202020204" pitchFamily="34" charset="0"/>
            </a:endParaRPr>
          </a:p>
          <a:p>
            <a:pPr marL="214313" indent="-214313" algn="just">
              <a:lnSpc>
                <a:spcPct val="110000"/>
              </a:lnSpc>
              <a:buFont typeface="Arial" panose="020B0604020202020204" pitchFamily="34" charset="0"/>
              <a:buChar char="•"/>
              <a:tabLst>
                <a:tab pos="171450" algn="l"/>
              </a:tabLst>
            </a:pPr>
            <a:r>
              <a:rPr lang="cs-CZ" sz="1050" b="1" dirty="0">
                <a:latin typeface="Arial" panose="020B0604020202020204" pitchFamily="34" charset="0"/>
                <a:ea typeface="Times New Roman" panose="02020603050405020304" pitchFamily="18" charset="0"/>
                <a:cs typeface="Arial" panose="020B0604020202020204" pitchFamily="34" charset="0"/>
              </a:rPr>
              <a:t>Složení kopolymerů a směsí. </a:t>
            </a:r>
            <a:r>
              <a:rPr lang="cs-CZ" sz="1050" dirty="0">
                <a:latin typeface="Arial" panose="020B0604020202020204" pitchFamily="34" charset="0"/>
                <a:ea typeface="Times New Roman" panose="02020603050405020304" pitchFamily="18" charset="0"/>
                <a:cs typeface="Arial" panose="020B0604020202020204" pitchFamily="34" charset="0"/>
              </a:rPr>
              <a:t>Pomocí TGA lze usuzovat v příznivých případech na složení kopolymerů. Tato metoda je úspěšná, mají-li jednotlivé složky kopolymeru či směsi rozdílné teploty degradace, případně odštěpuje-li některý z </a:t>
            </a:r>
            <a:r>
              <a:rPr lang="cs-CZ" sz="1050" dirty="0" err="1">
                <a:latin typeface="Arial" panose="020B0604020202020204" pitchFamily="34" charset="0"/>
                <a:ea typeface="Times New Roman" panose="02020603050405020304" pitchFamily="18" charset="0"/>
                <a:cs typeface="Arial" panose="020B0604020202020204" pitchFamily="34" charset="0"/>
              </a:rPr>
              <a:t>komonomerů</a:t>
            </a:r>
            <a:r>
              <a:rPr lang="cs-CZ" sz="1050" dirty="0">
                <a:latin typeface="Arial" panose="020B0604020202020204" pitchFamily="34" charset="0"/>
                <a:ea typeface="Times New Roman" panose="02020603050405020304" pitchFamily="18" charset="0"/>
                <a:cs typeface="Arial" panose="020B0604020202020204" pitchFamily="34" charset="0"/>
              </a:rPr>
              <a:t> kvantitativně určitou funkční skupinu při termickém namáhání. </a:t>
            </a:r>
            <a:endParaRPr lang="cs-CZ" sz="1050" dirty="0">
              <a:latin typeface="Arial" panose="020B0604020202020204" pitchFamily="34" charset="0"/>
              <a:ea typeface="Times New Roman" panose="02020603050405020304" pitchFamily="18" charset="0"/>
              <a:cs typeface="Arial" panose="020B0604020202020204" pitchFamily="34" charset="0"/>
            </a:endParaRPr>
          </a:p>
          <a:p>
            <a:pPr marL="214313" indent="-214313" algn="just">
              <a:lnSpc>
                <a:spcPct val="110000"/>
              </a:lnSpc>
              <a:buFont typeface="Arial" panose="020B0604020202020204" pitchFamily="34" charset="0"/>
              <a:buChar char="•"/>
              <a:tabLst>
                <a:tab pos="171450" algn="l"/>
              </a:tabLst>
            </a:pPr>
            <a:endParaRPr lang="cs-CZ" sz="1050" dirty="0">
              <a:latin typeface="Arial" panose="020B0604020202020204" pitchFamily="34" charset="0"/>
              <a:ea typeface="Times New Roman" panose="02020603050405020304" pitchFamily="18" charset="0"/>
              <a:cs typeface="Arial" panose="020B0604020202020204" pitchFamily="34" charset="0"/>
            </a:endParaRPr>
          </a:p>
          <a:p>
            <a:pPr marL="214313" indent="-214313" algn="just">
              <a:lnSpc>
                <a:spcPct val="110000"/>
              </a:lnSpc>
              <a:buFont typeface="Arial" panose="020B0604020202020204" pitchFamily="34" charset="0"/>
              <a:buChar char="•"/>
              <a:tabLst>
                <a:tab pos="171450" algn="l"/>
              </a:tabLst>
            </a:pPr>
            <a:r>
              <a:rPr lang="cs-CZ" sz="1050" b="1" dirty="0">
                <a:latin typeface="Arial" panose="020B0604020202020204" pitchFamily="34" charset="0"/>
                <a:ea typeface="Times New Roman" panose="02020603050405020304" pitchFamily="18" charset="0"/>
                <a:cs typeface="Arial" panose="020B0604020202020204" pitchFamily="34" charset="0"/>
              </a:rPr>
              <a:t>Analýza aditiv v polymerech nebo vláknech. </a:t>
            </a:r>
            <a:r>
              <a:rPr lang="cs-CZ" sz="1050" dirty="0">
                <a:latin typeface="Arial" panose="020B0604020202020204" pitchFamily="34" charset="0"/>
                <a:ea typeface="Times New Roman" panose="02020603050405020304" pitchFamily="18" charset="0"/>
                <a:cs typeface="Arial" panose="020B0604020202020204" pitchFamily="34" charset="0"/>
              </a:rPr>
              <a:t>Chemické a fyzikální vlastností plastů a vláken se zlepšují přídavky různých aditiv. Jejich typ a množství je určováno nejen vlastnostmi polymeru, ale výrazně i podmínkami, za kterých bude polymer používán – jedná se především o antioxidanty, stabilizátory, UV stabilizátory, změkčovadla, retardéry hoření, </a:t>
            </a:r>
            <a:r>
              <a:rPr lang="cs-CZ" sz="1050" dirty="0">
                <a:latin typeface="Arial" panose="020B0604020202020204" pitchFamily="34" charset="0"/>
                <a:ea typeface="Times New Roman" panose="02020603050405020304" pitchFamily="18" charset="0"/>
                <a:cs typeface="Arial" panose="020B0604020202020204" pitchFamily="34" charset="0"/>
              </a:rPr>
              <a:t>plniva, voda </a:t>
            </a:r>
            <a:r>
              <a:rPr lang="cs-CZ" sz="1050" dirty="0">
                <a:latin typeface="Arial" panose="020B0604020202020204" pitchFamily="34" charset="0"/>
                <a:ea typeface="Times New Roman" panose="02020603050405020304" pitchFamily="18" charset="0"/>
                <a:cs typeface="Arial" panose="020B0604020202020204" pitchFamily="34" charset="0"/>
              </a:rPr>
              <a:t>atd. </a:t>
            </a:r>
          </a:p>
        </p:txBody>
      </p:sp>
      <p:sp>
        <p:nvSpPr>
          <p:cNvPr id="3" name="Obdélník 2"/>
          <p:cNvSpPr/>
          <p:nvPr/>
        </p:nvSpPr>
        <p:spPr>
          <a:xfrm>
            <a:off x="4136590" y="629372"/>
            <a:ext cx="938077" cy="253916"/>
          </a:xfrm>
          <a:prstGeom prst="rect">
            <a:avLst/>
          </a:prstGeom>
        </p:spPr>
        <p:txBody>
          <a:bodyPr wrap="none">
            <a:spAutoFit/>
          </a:bodyPr>
          <a:lstStyle/>
          <a:p>
            <a:pPr>
              <a:spcAft>
                <a:spcPts val="450"/>
              </a:spcAft>
            </a:pPr>
            <a:r>
              <a:rPr lang="cs-CZ" sz="1050" b="1" dirty="0">
                <a:latin typeface="Arial" panose="020B0604020202020204" pitchFamily="34" charset="0"/>
                <a:ea typeface="Times New Roman" panose="02020603050405020304" pitchFamily="18" charset="0"/>
                <a:cs typeface="Arial" panose="020B0604020202020204" pitchFamily="34" charset="0"/>
              </a:rPr>
              <a:t>Využití </a:t>
            </a:r>
            <a:r>
              <a:rPr lang="cs-CZ" sz="1050" b="1" dirty="0">
                <a:latin typeface="Arial" panose="020B0604020202020204" pitchFamily="34" charset="0"/>
                <a:ea typeface="Times New Roman" panose="02020603050405020304" pitchFamily="18" charset="0"/>
                <a:cs typeface="Arial" panose="020B0604020202020204" pitchFamily="34" charset="0"/>
              </a:rPr>
              <a:t>TGA</a:t>
            </a:r>
            <a:endParaRPr lang="cs-CZ" sz="105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3242173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689177" y="1324486"/>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696321" y="882764"/>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29258" y="882764"/>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696321" y="3073514"/>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37768" y="3171145"/>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9" name="Obdélník 8"/>
          <p:cNvSpPr/>
          <p:nvPr/>
        </p:nvSpPr>
        <p:spPr>
          <a:xfrm>
            <a:off x="4289158" y="605765"/>
            <a:ext cx="476412" cy="253916"/>
          </a:xfrm>
          <a:prstGeom prst="rect">
            <a:avLst/>
          </a:prstGeom>
        </p:spPr>
        <p:txBody>
          <a:bodyPr wrap="none">
            <a:spAutoFit/>
          </a:bodyPr>
          <a:lstStyle/>
          <a:p>
            <a:r>
              <a:rPr lang="cs-CZ" sz="1050" b="1" dirty="0"/>
              <a:t>TMA</a:t>
            </a:r>
            <a:endParaRPr lang="cs-CZ" sz="1050" dirty="0"/>
          </a:p>
        </p:txBody>
      </p:sp>
      <p:sp>
        <p:nvSpPr>
          <p:cNvPr id="2" name="Obdélník 1"/>
          <p:cNvSpPr/>
          <p:nvPr/>
        </p:nvSpPr>
        <p:spPr>
          <a:xfrm>
            <a:off x="1528524" y="882764"/>
            <a:ext cx="6034871" cy="2613023"/>
          </a:xfrm>
          <a:prstGeom prst="rect">
            <a:avLst/>
          </a:prstGeom>
        </p:spPr>
        <p:txBody>
          <a:bodyPr wrap="square">
            <a:spAutoFit/>
          </a:bodyPr>
          <a:lstStyle/>
          <a:p>
            <a:pPr algn="just">
              <a:lnSpc>
                <a:spcPct val="120000"/>
              </a:lnSpc>
            </a:pPr>
            <a:r>
              <a:rPr lang="cs-CZ" sz="1050" dirty="0">
                <a:latin typeface="Arial" panose="020B0604020202020204" pitchFamily="34" charset="0"/>
                <a:ea typeface="Times New Roman" panose="02020603050405020304" pitchFamily="18" charset="0"/>
                <a:cs typeface="Arial" panose="020B0604020202020204" pitchFamily="34" charset="0"/>
              </a:rPr>
              <a:t>Termomechanická analýza (TMA) měří deformaci při statickém nebo dynamickém zatížení v závislosti na čase nebo teplotě. Z této skupiny se někdy vyděluje měření rozměrů vzorku, které se provádí při zanedbatelné zatížení. Mluvíme o dilatometrii. TMA vyžaduje velmi citlivé měření změn rozměru vzorku.</a:t>
            </a:r>
          </a:p>
          <a:p>
            <a:pPr algn="just">
              <a:lnSpc>
                <a:spcPct val="120000"/>
              </a:lnSpc>
            </a:pPr>
            <a:r>
              <a:rPr lang="cs-CZ" sz="1050" dirty="0">
                <a:latin typeface="Arial" panose="020B0604020202020204" pitchFamily="34" charset="0"/>
                <a:ea typeface="Times New Roman" panose="02020603050405020304" pitchFamily="18" charset="0"/>
                <a:cs typeface="Arial" panose="020B0604020202020204" pitchFamily="34" charset="0"/>
              </a:rPr>
              <a:t>Na rozdíl od DMA je vzorek podroben konstantnímu zatížení. Vedle sledování expanze vzorku v závislosti na teplotě (dilatometrie), je možné např. sledovat penetraci jehly do kompaktního vzorku, která umožní sledovat měknutí vzorku. U filmů nebo vlákna může být sledována změna napětí při konstantní délce.</a:t>
            </a:r>
          </a:p>
          <a:p>
            <a:pPr algn="just">
              <a:lnSpc>
                <a:spcPct val="120000"/>
              </a:lnSpc>
            </a:pPr>
            <a:r>
              <a:rPr lang="cs-CZ" sz="1050" dirty="0">
                <a:latin typeface="Arial" panose="020B0604020202020204" pitchFamily="34" charset="0"/>
                <a:ea typeface="Times New Roman" panose="02020603050405020304" pitchFamily="18" charset="0"/>
                <a:cs typeface="Arial" panose="020B0604020202020204" pitchFamily="34" charset="0"/>
              </a:rPr>
              <a:t>Princip dilatometrických měření je zjišťování změn geometrie zkoumaných materiálů. Tyto metody umožňují sledovat proces krystalizace i stanovení krystalického podílu, teplotu tání, objemovou i lineární roztažnost.</a:t>
            </a:r>
          </a:p>
          <a:p>
            <a:pPr algn="just">
              <a:lnSpc>
                <a:spcPct val="120000"/>
              </a:lnSpc>
            </a:pPr>
            <a:r>
              <a:rPr lang="cs-CZ" sz="1050" dirty="0">
                <a:latin typeface="Arial" panose="020B0604020202020204" pitchFamily="34" charset="0"/>
                <a:ea typeface="Times New Roman" panose="02020603050405020304" pitchFamily="18" charset="0"/>
                <a:cs typeface="Arial" panose="020B0604020202020204" pitchFamily="34" charset="0"/>
              </a:rPr>
              <a:t>TMA slouží k charakterizaci pevných látek, která je založena na měření změny výšky studovaného vzorku (expanze, kontrakce) v závislosti na teplotě, čase vložené síle.</a:t>
            </a:r>
          </a:p>
        </p:txBody>
      </p:sp>
    </p:spTree>
    <p:extLst>
      <p:ext uri="{BB962C8B-B14F-4D97-AF65-F5344CB8AC3E}">
        <p14:creationId xmlns:p14="http://schemas.microsoft.com/office/powerpoint/2010/main" val="345103829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750594" y="304085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Obdélník 7"/>
          <p:cNvSpPr/>
          <p:nvPr/>
        </p:nvSpPr>
        <p:spPr>
          <a:xfrm>
            <a:off x="3907630" y="630467"/>
            <a:ext cx="952505" cy="253916"/>
          </a:xfrm>
          <a:prstGeom prst="rect">
            <a:avLst/>
          </a:prstGeom>
        </p:spPr>
        <p:txBody>
          <a:bodyPr wrap="none">
            <a:spAutoFit/>
          </a:bodyPr>
          <a:lstStyle/>
          <a:p>
            <a:pPr lvl="0" algn="ctr" eaLnBrk="0" fontAlgn="base" hangingPunct="0">
              <a:spcBef>
                <a:spcPct val="0"/>
              </a:spcBef>
              <a:spcAft>
                <a:spcPct val="0"/>
              </a:spcAft>
            </a:pPr>
            <a:r>
              <a:rPr lang="cs-CZ" altLang="cs-CZ" sz="1050" b="1" dirty="0">
                <a:latin typeface="Arial" panose="020B0604020202020204" pitchFamily="34" charset="0"/>
                <a:ea typeface="Times New Roman" panose="02020603050405020304" pitchFamily="18" charset="0"/>
              </a:rPr>
              <a:t>Použití TMA</a:t>
            </a:r>
            <a:endParaRPr lang="cs-CZ" altLang="cs-CZ" sz="525" dirty="0">
              <a:solidFill>
                <a:schemeClr val="tx1"/>
              </a:solidFill>
              <a:latin typeface="Arial" panose="020B0604020202020204" pitchFamily="34" charset="0"/>
            </a:endParaRPr>
          </a:p>
        </p:txBody>
      </p:sp>
      <p:sp>
        <p:nvSpPr>
          <p:cNvPr id="2" name="Obdélník 1"/>
          <p:cNvSpPr/>
          <p:nvPr/>
        </p:nvSpPr>
        <p:spPr>
          <a:xfrm>
            <a:off x="1583532" y="980852"/>
            <a:ext cx="5956493" cy="3970318"/>
          </a:xfrm>
          <a:prstGeom prst="rect">
            <a:avLst/>
          </a:prstGeom>
        </p:spPr>
        <p:txBody>
          <a:bodyPr wrap="square">
            <a:spAutoFit/>
          </a:bodyPr>
          <a:lstStyle/>
          <a:p>
            <a:pPr marL="214313" indent="-214313" algn="just">
              <a:lnSpc>
                <a:spcPct val="120000"/>
              </a:lnSpc>
              <a:buFont typeface="Arial" panose="020B0604020202020204" pitchFamily="34" charset="0"/>
              <a:buChar char="•"/>
              <a:tabLst>
                <a:tab pos="171450" algn="l"/>
              </a:tabLst>
            </a:pPr>
            <a:r>
              <a:rPr lang="cs-CZ" sz="1050" dirty="0">
                <a:latin typeface="Arial" panose="020B0604020202020204" pitchFamily="34" charset="0"/>
                <a:ea typeface="Times New Roman" panose="02020603050405020304" pitchFamily="18" charset="0"/>
                <a:cs typeface="Arial" panose="020B0604020202020204" pitchFamily="34" charset="0"/>
              </a:rPr>
              <a:t>koeficient tepelné roztažnosti v daném teplotním intervalu</a:t>
            </a:r>
          </a:p>
          <a:p>
            <a:pPr marL="214313" indent="-214313" algn="just">
              <a:lnSpc>
                <a:spcPct val="120000"/>
              </a:lnSpc>
              <a:buFont typeface="Arial" panose="020B0604020202020204" pitchFamily="34" charset="0"/>
              <a:buChar char="•"/>
              <a:tabLst>
                <a:tab pos="171450" algn="l"/>
              </a:tabLst>
            </a:pPr>
            <a:r>
              <a:rPr lang="cs-CZ" sz="1050" dirty="0">
                <a:latin typeface="Arial" panose="020B0604020202020204" pitchFamily="34" charset="0"/>
                <a:ea typeface="Times New Roman" panose="02020603050405020304" pitchFamily="18" charset="0"/>
                <a:cs typeface="Arial" panose="020B0604020202020204" pitchFamily="34" charset="0"/>
              </a:rPr>
              <a:t>průběh koeficientu tepelné roztažnosti v závislosti na teplotě</a:t>
            </a:r>
          </a:p>
          <a:p>
            <a:pPr marL="214313" indent="-214313" algn="just">
              <a:lnSpc>
                <a:spcPct val="120000"/>
              </a:lnSpc>
              <a:buFont typeface="Arial" panose="020B0604020202020204" pitchFamily="34" charset="0"/>
              <a:buChar char="•"/>
              <a:tabLst>
                <a:tab pos="171450" algn="l"/>
              </a:tabLst>
            </a:pPr>
            <a:r>
              <a:rPr lang="cs-CZ" sz="1050" dirty="0">
                <a:latin typeface="Arial" panose="020B0604020202020204" pitchFamily="34" charset="0"/>
                <a:ea typeface="Times New Roman" panose="02020603050405020304" pitchFamily="18" charset="0"/>
                <a:cs typeface="Arial" panose="020B0604020202020204" pitchFamily="34" charset="0"/>
              </a:rPr>
              <a:t>bod měknutí a tání </a:t>
            </a:r>
            <a:r>
              <a:rPr lang="cs-CZ" sz="1050" dirty="0">
                <a:latin typeface="Arial" panose="020B0604020202020204" pitchFamily="34" charset="0"/>
                <a:ea typeface="Times New Roman" panose="02020603050405020304" pitchFamily="18" charset="0"/>
                <a:cs typeface="Arial" panose="020B0604020202020204" pitchFamily="34" charset="0"/>
              </a:rPr>
              <a:t>materiálu T</a:t>
            </a:r>
            <a:r>
              <a:rPr lang="cs-CZ" sz="1050" baseline="-25000" dirty="0">
                <a:latin typeface="Arial" panose="020B0604020202020204" pitchFamily="34" charset="0"/>
                <a:ea typeface="Times New Roman" panose="02020603050405020304" pitchFamily="18" charset="0"/>
                <a:cs typeface="Arial" panose="020B0604020202020204" pitchFamily="34" charset="0"/>
              </a:rPr>
              <a:t>m</a:t>
            </a:r>
            <a:endParaRPr lang="cs-CZ" sz="1050" baseline="-25000" dirty="0">
              <a:latin typeface="Arial" panose="020B0604020202020204" pitchFamily="34" charset="0"/>
              <a:ea typeface="Times New Roman" panose="02020603050405020304" pitchFamily="18" charset="0"/>
              <a:cs typeface="Arial" panose="020B0604020202020204" pitchFamily="34" charset="0"/>
            </a:endParaRPr>
          </a:p>
          <a:p>
            <a:pPr marL="214313" indent="-214313" algn="just">
              <a:lnSpc>
                <a:spcPct val="120000"/>
              </a:lnSpc>
              <a:buFont typeface="Arial" panose="020B0604020202020204" pitchFamily="34" charset="0"/>
              <a:buChar char="•"/>
              <a:tabLst>
                <a:tab pos="171450" algn="l"/>
              </a:tabLst>
            </a:pPr>
            <a:r>
              <a:rPr lang="cs-CZ" sz="1050" dirty="0">
                <a:latin typeface="Arial" panose="020B0604020202020204" pitchFamily="34" charset="0"/>
                <a:ea typeface="Times New Roman" panose="02020603050405020304" pitchFamily="18" charset="0"/>
                <a:cs typeface="Arial" panose="020B0604020202020204" pitchFamily="34" charset="0"/>
              </a:rPr>
              <a:t>teplotu skelného </a:t>
            </a:r>
            <a:r>
              <a:rPr lang="cs-CZ" sz="1050" dirty="0">
                <a:latin typeface="Arial" panose="020B0604020202020204" pitchFamily="34" charset="0"/>
                <a:ea typeface="Times New Roman" panose="02020603050405020304" pitchFamily="18" charset="0"/>
                <a:cs typeface="Arial" panose="020B0604020202020204" pitchFamily="34" charset="0"/>
              </a:rPr>
              <a:t>přechodu T</a:t>
            </a:r>
            <a:r>
              <a:rPr lang="cs-CZ" sz="1050" baseline="-25000" dirty="0">
                <a:latin typeface="Arial" panose="020B0604020202020204" pitchFamily="34" charset="0"/>
                <a:ea typeface="Times New Roman" panose="02020603050405020304" pitchFamily="18" charset="0"/>
                <a:cs typeface="Arial" panose="020B0604020202020204" pitchFamily="34" charset="0"/>
              </a:rPr>
              <a:t>g</a:t>
            </a:r>
            <a:endParaRPr lang="cs-CZ" sz="1050" baseline="-25000" dirty="0">
              <a:latin typeface="Arial" panose="020B0604020202020204" pitchFamily="34" charset="0"/>
              <a:ea typeface="Times New Roman" panose="02020603050405020304" pitchFamily="18" charset="0"/>
              <a:cs typeface="Arial" panose="020B0604020202020204" pitchFamily="34" charset="0"/>
            </a:endParaRPr>
          </a:p>
          <a:p>
            <a:pPr marL="214313" indent="-214313" algn="just">
              <a:lnSpc>
                <a:spcPct val="120000"/>
              </a:lnSpc>
              <a:buFont typeface="Arial" panose="020B0604020202020204" pitchFamily="34" charset="0"/>
              <a:buChar char="•"/>
              <a:tabLst>
                <a:tab pos="171450" algn="l"/>
              </a:tabLst>
            </a:pPr>
            <a:r>
              <a:rPr lang="cs-CZ" sz="1050" dirty="0">
                <a:latin typeface="Arial" panose="020B0604020202020204" pitchFamily="34" charset="0"/>
                <a:ea typeface="Times New Roman" panose="02020603050405020304" pitchFamily="18" charset="0"/>
                <a:cs typeface="Arial" panose="020B0604020202020204" pitchFamily="34" charset="0"/>
              </a:rPr>
              <a:t>viskozitu </a:t>
            </a:r>
            <a:r>
              <a:rPr lang="cs-CZ" sz="1050" dirty="0">
                <a:latin typeface="Arial" panose="020B0604020202020204" pitchFamily="34" charset="0"/>
                <a:ea typeface="Times New Roman" panose="02020603050405020304" pitchFamily="18" charset="0"/>
                <a:cs typeface="Arial" panose="020B0604020202020204" pitchFamily="34" charset="0"/>
              </a:rPr>
              <a:t>tuhých látek</a:t>
            </a:r>
          </a:p>
          <a:p>
            <a:pPr marL="214313" indent="-214313" algn="just">
              <a:lnSpc>
                <a:spcPct val="120000"/>
              </a:lnSpc>
              <a:buFont typeface="Arial" panose="020B0604020202020204" pitchFamily="34" charset="0"/>
              <a:buChar char="•"/>
              <a:tabLst>
                <a:tab pos="171450" algn="l"/>
              </a:tabLst>
            </a:pPr>
            <a:r>
              <a:rPr lang="cs-CZ" sz="1050" dirty="0">
                <a:latin typeface="Arial" panose="020B0604020202020204" pitchFamily="34" charset="0"/>
                <a:ea typeface="Times New Roman" panose="02020603050405020304" pitchFamily="18" charset="0"/>
                <a:cs typeface="Arial" panose="020B0604020202020204" pitchFamily="34" charset="0"/>
              </a:rPr>
              <a:t>objemová relaxace nekrystalických materiálů (smrštění)</a:t>
            </a:r>
          </a:p>
          <a:p>
            <a:pPr marL="214313" indent="-214313" algn="just">
              <a:lnSpc>
                <a:spcPct val="120000"/>
              </a:lnSpc>
              <a:buFont typeface="Arial" panose="020B0604020202020204" pitchFamily="34" charset="0"/>
              <a:buChar char="•"/>
              <a:tabLst>
                <a:tab pos="171450" algn="l"/>
              </a:tabLst>
            </a:pPr>
            <a:r>
              <a:rPr lang="cs-CZ" sz="1050" dirty="0">
                <a:latin typeface="Arial" panose="020B0604020202020204" pitchFamily="34" charset="0"/>
                <a:ea typeface="Times New Roman" panose="02020603050405020304" pitchFamily="18" charset="0"/>
                <a:cs typeface="Arial" panose="020B0604020202020204" pitchFamily="34" charset="0"/>
              </a:rPr>
              <a:t>změna </a:t>
            </a:r>
            <a:r>
              <a:rPr lang="cs-CZ" sz="1050" dirty="0">
                <a:latin typeface="Arial" panose="020B0604020202020204" pitchFamily="34" charset="0"/>
                <a:ea typeface="Times New Roman" panose="02020603050405020304" pitchFamily="18" charset="0"/>
                <a:cs typeface="Arial" panose="020B0604020202020204" pitchFamily="34" charset="0"/>
              </a:rPr>
              <a:t>viskoelastických vlastností látek</a:t>
            </a:r>
          </a:p>
          <a:p>
            <a:pPr marL="214313" indent="-214313" algn="just">
              <a:lnSpc>
                <a:spcPct val="120000"/>
              </a:lnSpc>
              <a:buFont typeface="Arial" panose="020B0604020202020204" pitchFamily="34" charset="0"/>
              <a:buChar char="•"/>
              <a:tabLst>
                <a:tab pos="171450" algn="l"/>
              </a:tabLst>
            </a:pPr>
            <a:r>
              <a:rPr lang="cs-CZ" sz="1050" dirty="0">
                <a:latin typeface="Arial" panose="020B0604020202020204" pitchFamily="34" charset="0"/>
                <a:ea typeface="Times New Roman" panose="02020603050405020304" pitchFamily="18" charset="0"/>
                <a:cs typeface="Arial" panose="020B0604020202020204" pitchFamily="34" charset="0"/>
              </a:rPr>
              <a:t>změna rozměru vzorku v závislosti na stupni dehydratace, bobtnání v rozpouštědle apod</a:t>
            </a:r>
            <a:r>
              <a:rPr lang="cs-CZ" sz="1050" dirty="0">
                <a:latin typeface="Arial" panose="020B0604020202020204" pitchFamily="34" charset="0"/>
                <a:ea typeface="Times New Roman" panose="02020603050405020304" pitchFamily="18" charset="0"/>
                <a:cs typeface="Arial" panose="020B0604020202020204" pitchFamily="34" charset="0"/>
              </a:rPr>
              <a:t>.</a:t>
            </a:r>
          </a:p>
          <a:p>
            <a:pPr marL="214313" indent="-214313" algn="just">
              <a:lnSpc>
                <a:spcPct val="120000"/>
              </a:lnSpc>
              <a:buFont typeface="Arial" panose="020B0604020202020204" pitchFamily="34" charset="0"/>
              <a:buChar char="•"/>
              <a:tabLst>
                <a:tab pos="171450" algn="l"/>
              </a:tabLst>
            </a:pPr>
            <a:endParaRPr lang="cs-CZ" sz="1050" dirty="0">
              <a:latin typeface="Arial" panose="020B0604020202020204" pitchFamily="34" charset="0"/>
              <a:ea typeface="Times New Roman" panose="02020603050405020304" pitchFamily="18" charset="0"/>
              <a:cs typeface="Arial" panose="020B0604020202020204" pitchFamily="34" charset="0"/>
            </a:endParaRPr>
          </a:p>
          <a:p>
            <a:pPr algn="just">
              <a:lnSpc>
                <a:spcPct val="110000"/>
              </a:lnSpc>
            </a:pPr>
            <a:r>
              <a:rPr lang="cs-CZ" sz="1050" dirty="0"/>
              <a:t>Při sledování termomechanických vlastností pomocí TMA lze za vnější faktory působící na materiál považovat zvolenou sílu a teplotu.</a:t>
            </a:r>
          </a:p>
          <a:p>
            <a:pPr algn="just">
              <a:lnSpc>
                <a:spcPct val="110000"/>
              </a:lnSpc>
            </a:pPr>
            <a:r>
              <a:rPr lang="cs-CZ" sz="1050" dirty="0"/>
              <a:t>Sílu je možno měnit podle zvoleného režimu působení a to na statickou nebo dynamickou. U statického podnětu se jeho velikost v čase nemění, u dynamického se velikost mění to buď periodicky nebo neperiodicky.</a:t>
            </a:r>
          </a:p>
          <a:p>
            <a:pPr algn="just">
              <a:lnSpc>
                <a:spcPct val="110000"/>
              </a:lnSpc>
            </a:pPr>
            <a:r>
              <a:rPr lang="cs-CZ" sz="1050" dirty="0"/>
              <a:t>Statické a dynamické vlastnosti materiálu se číselně liší jak termodynamických důvodů, tak i v důsledku viskoelastického chování polymerního materiálu. </a:t>
            </a:r>
          </a:p>
          <a:p>
            <a:pPr algn="just">
              <a:lnSpc>
                <a:spcPct val="110000"/>
              </a:lnSpc>
            </a:pPr>
            <a:r>
              <a:rPr lang="cs-CZ" sz="1050" dirty="0"/>
              <a:t>Příkladem dynamického působení je opakovaný </a:t>
            </a:r>
            <a:r>
              <a:rPr lang="cs-CZ" sz="1050" dirty="0" err="1"/>
              <a:t>kríp</a:t>
            </a:r>
            <a:r>
              <a:rPr lang="cs-CZ" sz="1050" dirty="0"/>
              <a:t>. </a:t>
            </a:r>
            <a:r>
              <a:rPr lang="cs-CZ" sz="1050" dirty="0" err="1"/>
              <a:t>Krípová</a:t>
            </a:r>
            <a:r>
              <a:rPr lang="cs-CZ" sz="1050" dirty="0"/>
              <a:t> funkce udává časovou závislost </a:t>
            </a:r>
            <a:r>
              <a:rPr lang="cs-CZ" sz="1050" dirty="0" err="1"/>
              <a:t>krípové</a:t>
            </a:r>
            <a:r>
              <a:rPr lang="cs-CZ" sz="1050" dirty="0"/>
              <a:t> poddajnosti. Specifický pro </a:t>
            </a:r>
            <a:r>
              <a:rPr lang="cs-CZ" sz="1050" dirty="0" err="1"/>
              <a:t>krípovou</a:t>
            </a:r>
            <a:r>
              <a:rPr lang="cs-CZ" sz="1050" dirty="0"/>
              <a:t> funkci je poločas dilatace, který je charakterizován nárůstem deformace z počátku na jednu </a:t>
            </a:r>
            <a:r>
              <a:rPr lang="cs-CZ" sz="1050" dirty="0"/>
              <a:t>polovinu </a:t>
            </a:r>
            <a:r>
              <a:rPr lang="cs-CZ" sz="1050" dirty="0"/>
              <a:t>konečné deformace. Retardační doba </a:t>
            </a:r>
            <a:r>
              <a:rPr lang="cs-CZ" sz="1050" dirty="0" err="1"/>
              <a:t>krípu</a:t>
            </a:r>
            <a:r>
              <a:rPr lang="cs-CZ" sz="1050" dirty="0"/>
              <a:t> je doba, kdy deformace naroste z počáteční hodnoty na dvě třetiny hodnoty maximální. </a:t>
            </a:r>
          </a:p>
          <a:p>
            <a:pPr marL="214313" indent="-214313" algn="just">
              <a:lnSpc>
                <a:spcPct val="110000"/>
              </a:lnSpc>
              <a:buFont typeface="Arial" panose="020B0604020202020204" pitchFamily="34" charset="0"/>
              <a:buChar char="•"/>
              <a:tabLst>
                <a:tab pos="171450" algn="l"/>
              </a:tabLst>
            </a:pPr>
            <a:endParaRPr lang="cs-CZ" sz="105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9017137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750594" y="304085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1" y="3138487"/>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pic>
        <p:nvPicPr>
          <p:cNvPr id="11" name="Obráze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7124" y="581736"/>
            <a:ext cx="3607594" cy="1963734"/>
          </a:xfrm>
          <a:prstGeom prst="rect">
            <a:avLst/>
          </a:prstGeom>
        </p:spPr>
      </p:pic>
      <p:pic>
        <p:nvPicPr>
          <p:cNvPr id="14" name="Obrázek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12696" y="2687923"/>
            <a:ext cx="3761921" cy="2047739"/>
          </a:xfrm>
          <a:prstGeom prst="rect">
            <a:avLst/>
          </a:prstGeom>
        </p:spPr>
      </p:pic>
      <p:sp>
        <p:nvSpPr>
          <p:cNvPr id="2" name="TextovéPole 1"/>
          <p:cNvSpPr txBox="1"/>
          <p:nvPr/>
        </p:nvSpPr>
        <p:spPr>
          <a:xfrm rot="16200000">
            <a:off x="911489" y="1401794"/>
            <a:ext cx="1311122" cy="20774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defTabSz="685800"/>
            <a:r>
              <a:rPr lang="cs-CZ" sz="900" dirty="0">
                <a:latin typeface="Arial" panose="020B0604020202020204" pitchFamily="34" charset="0"/>
                <a:cs typeface="Arial" panose="020B0604020202020204" pitchFamily="34" charset="0"/>
              </a:rPr>
              <a:t>Absolutní</a:t>
            </a:r>
            <a:r>
              <a:rPr lang="cs-CZ" sz="900" dirty="0">
                <a:latin typeface="Arial" panose="020B0604020202020204" pitchFamily="34" charset="0"/>
                <a:cs typeface="Arial" panose="020B0604020202020204" pitchFamily="34" charset="0"/>
                <a:sym typeface="Myriad Pro"/>
              </a:rPr>
              <a:t> velikost [µm]</a:t>
            </a:r>
            <a:endParaRPr lang="cs-CZ" sz="900" dirty="0">
              <a:latin typeface="Arial" panose="020B0604020202020204" pitchFamily="34" charset="0"/>
              <a:cs typeface="Arial" panose="020B0604020202020204" pitchFamily="34" charset="0"/>
              <a:sym typeface="Myriad Pro"/>
            </a:endParaRPr>
          </a:p>
        </p:txBody>
      </p:sp>
      <p:sp>
        <p:nvSpPr>
          <p:cNvPr id="12" name="TextovéPole 11"/>
          <p:cNvSpPr txBox="1"/>
          <p:nvPr/>
        </p:nvSpPr>
        <p:spPr>
          <a:xfrm rot="16200000">
            <a:off x="2952599" y="3588806"/>
            <a:ext cx="1195251" cy="20774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defTabSz="685800"/>
            <a:r>
              <a:rPr lang="cs-CZ" sz="900" dirty="0">
                <a:latin typeface="Arial" panose="020B0604020202020204" pitchFamily="34" charset="0"/>
                <a:cs typeface="Arial" panose="020B0604020202020204" pitchFamily="34" charset="0"/>
                <a:sym typeface="Myriad Pro"/>
              </a:rPr>
              <a:t>Relativní velikost [%]</a:t>
            </a:r>
            <a:endParaRPr lang="cs-CZ" sz="900" dirty="0">
              <a:latin typeface="Arial" panose="020B0604020202020204" pitchFamily="34" charset="0"/>
              <a:cs typeface="Arial" panose="020B0604020202020204" pitchFamily="34" charset="0"/>
              <a:sym typeface="Myriad Pro"/>
            </a:endParaRPr>
          </a:p>
        </p:txBody>
      </p:sp>
    </p:spTree>
    <p:extLst>
      <p:ext uri="{BB962C8B-B14F-4D97-AF65-F5344CB8AC3E}">
        <p14:creationId xmlns:p14="http://schemas.microsoft.com/office/powerpoint/2010/main" val="115749406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ovéPole 1"/>
          <p:cNvSpPr txBox="1"/>
          <p:nvPr/>
        </p:nvSpPr>
        <p:spPr>
          <a:xfrm>
            <a:off x="1528524" y="4839890"/>
            <a:ext cx="5710715" cy="196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rIns="34289">
            <a:spAutoFit/>
          </a:bodyPr>
          <a:lstStyle/>
          <a:p>
            <a:pPr>
              <a:defRPr sz="900" b="1">
                <a:solidFill>
                  <a:srgbClr val="808080"/>
                </a:solidFill>
              </a:defRPr>
            </a:pPr>
            <a:r>
              <a:rPr sz="675" dirty="0" err="1"/>
              <a:t>Speciální</a:t>
            </a:r>
            <a:r>
              <a:rPr sz="675" dirty="0"/>
              <a:t> </a:t>
            </a:r>
            <a:r>
              <a:rPr sz="675" dirty="0" err="1"/>
              <a:t>měřící</a:t>
            </a:r>
            <a:r>
              <a:rPr sz="675" dirty="0"/>
              <a:t> </a:t>
            </a:r>
            <a:r>
              <a:rPr sz="675" dirty="0" err="1"/>
              <a:t>metody</a:t>
            </a:r>
            <a:r>
              <a:rPr sz="675" dirty="0"/>
              <a:t> | </a:t>
            </a:r>
            <a:r>
              <a:rPr lang="cs-CZ" sz="675" dirty="0"/>
              <a:t>12</a:t>
            </a:r>
            <a:r>
              <a:rPr sz="675" dirty="0"/>
              <a:t>.</a:t>
            </a:r>
            <a:r>
              <a:rPr lang="cs-CZ" sz="675" dirty="0"/>
              <a:t>1.</a:t>
            </a:r>
            <a:r>
              <a:rPr sz="675" dirty="0"/>
              <a:t> 202</a:t>
            </a:r>
            <a:r>
              <a:rPr lang="cs-CZ" sz="675" dirty="0"/>
              <a:t>1</a:t>
            </a:r>
            <a:endParaRPr sz="675" dirty="0"/>
          </a:p>
        </p:txBody>
      </p:sp>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750594" y="304085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1" y="3138487"/>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9" name="Obdélník 8"/>
          <p:cNvSpPr/>
          <p:nvPr/>
        </p:nvSpPr>
        <p:spPr>
          <a:xfrm>
            <a:off x="4085408" y="321397"/>
            <a:ext cx="492444" cy="253916"/>
          </a:xfrm>
          <a:prstGeom prst="rect">
            <a:avLst/>
          </a:prstGeom>
        </p:spPr>
        <p:txBody>
          <a:bodyPr wrap="none">
            <a:spAutoFit/>
          </a:bodyPr>
          <a:lstStyle/>
          <a:p>
            <a:pPr algn="ctr" eaLnBrk="0" fontAlgn="base" hangingPunct="0">
              <a:spcBef>
                <a:spcPct val="0"/>
              </a:spcBef>
              <a:spcAft>
                <a:spcPct val="0"/>
              </a:spcAft>
            </a:pPr>
            <a:r>
              <a:rPr lang="cs-CZ" sz="1050" b="1" dirty="0">
                <a:latin typeface="Arial" panose="020B0604020202020204" pitchFamily="34" charset="0"/>
                <a:cs typeface="Arial" panose="020B0604020202020204" pitchFamily="34" charset="0"/>
              </a:rPr>
              <a:t>DMA</a:t>
            </a:r>
            <a:endParaRPr lang="cs-CZ" altLang="cs-CZ" sz="525" b="1" dirty="0">
              <a:solidFill>
                <a:schemeClr val="tx1"/>
              </a:solidFill>
              <a:latin typeface="Arial" panose="020B0604020202020204" pitchFamily="34" charset="0"/>
              <a:cs typeface="Arial" panose="020B0604020202020204" pitchFamily="34" charset="0"/>
            </a:endParaRPr>
          </a:p>
        </p:txBody>
      </p:sp>
      <p:sp>
        <p:nvSpPr>
          <p:cNvPr id="2" name="Obdélník 1"/>
          <p:cNvSpPr/>
          <p:nvPr/>
        </p:nvSpPr>
        <p:spPr>
          <a:xfrm>
            <a:off x="1630977" y="608087"/>
            <a:ext cx="5934143" cy="1577740"/>
          </a:xfrm>
          <a:prstGeom prst="rect">
            <a:avLst/>
          </a:prstGeom>
        </p:spPr>
        <p:txBody>
          <a:bodyPr wrap="square">
            <a:spAutoFit/>
          </a:bodyPr>
          <a:lstStyle/>
          <a:p>
            <a:pPr algn="just">
              <a:lnSpc>
                <a:spcPct val="110000"/>
              </a:lnSpc>
            </a:pPr>
            <a:r>
              <a:rPr lang="cs-CZ" sz="975" dirty="0">
                <a:latin typeface="Arial" panose="020B0604020202020204" pitchFamily="34" charset="0"/>
                <a:ea typeface="Times New Roman" panose="02020603050405020304" pitchFamily="18" charset="0"/>
                <a:cs typeface="Arial" panose="020B0604020202020204" pitchFamily="34" charset="0"/>
              </a:rPr>
              <a:t>Dynamická mechanická analysa (DMA) je jedna z nejcitlivějších technik schopná charakterizovat a interpretovat mechanické chování materiálu. Podstata metody DMA je založena na sledování viskoelastické odezvy materiálu podrobeného malému oscilačnímu napětí. Metoda odděluje viskoelastickou odezvu materiálu na dvě komponenty modulu (E*): reálná část, která reprezentuje elastický modul (E') a imaginární část, která představuje útlumovou nebo viskozitní složku (E"). Celkový tzv. komplexní modul je E* = E' + </a:t>
            </a:r>
            <a:r>
              <a:rPr lang="cs-CZ" sz="975" dirty="0" err="1">
                <a:latin typeface="Arial" panose="020B0604020202020204" pitchFamily="34" charset="0"/>
                <a:ea typeface="Times New Roman" panose="02020603050405020304" pitchFamily="18" charset="0"/>
                <a:cs typeface="Arial" panose="020B0604020202020204" pitchFamily="34" charset="0"/>
              </a:rPr>
              <a:t>iE</a:t>
            </a:r>
            <a:r>
              <a:rPr lang="cs-CZ" sz="975" dirty="0">
                <a:latin typeface="Arial" panose="020B0604020202020204" pitchFamily="34" charset="0"/>
                <a:ea typeface="Times New Roman" panose="02020603050405020304" pitchFamily="18" charset="0"/>
                <a:cs typeface="Arial" panose="020B0604020202020204" pitchFamily="34" charset="0"/>
              </a:rPr>
              <a:t>". Tato separace měření do dvou komponent popisuje dva nezávislé procesy uvnitř materiálu: elasticitu (vratná složka) a viskozitu (ztrátová, disipační energie). To je základní princip DMA, který ji  charakterizuje na rozdíl do ostatních metod testování mechanických vlastností látek</a:t>
            </a:r>
            <a:r>
              <a:rPr lang="cs-CZ" sz="975" dirty="0">
                <a:latin typeface="Arial" panose="020B0604020202020204" pitchFamily="34" charset="0"/>
                <a:ea typeface="Times New Roman" panose="02020603050405020304" pitchFamily="18" charset="0"/>
                <a:cs typeface="Arial" panose="020B0604020202020204" pitchFamily="34" charset="0"/>
              </a:rPr>
              <a:t>.</a:t>
            </a:r>
          </a:p>
        </p:txBody>
      </p:sp>
      <p:pic>
        <p:nvPicPr>
          <p:cNvPr id="11" name="obrázek 2"/>
          <p:cNvPicPr/>
          <p:nvPr/>
        </p:nvPicPr>
        <p:blipFill rotWithShape="1">
          <a:blip r:embed="rId2" cstate="print"/>
          <a:srcRect t="2713" b="4316"/>
          <a:stretch/>
        </p:blipFill>
        <p:spPr bwMode="auto">
          <a:xfrm>
            <a:off x="3852643" y="2001265"/>
            <a:ext cx="3950494" cy="2756264"/>
          </a:xfrm>
          <a:prstGeom prst="rect">
            <a:avLst/>
          </a:prstGeom>
          <a:noFill/>
          <a:ln w="9525">
            <a:noFill/>
            <a:miter lim="800000"/>
            <a:headEnd/>
            <a:tailEnd/>
          </a:ln>
        </p:spPr>
      </p:pic>
      <p:sp>
        <p:nvSpPr>
          <p:cNvPr id="3" name="TextovéPole 2"/>
          <p:cNvSpPr txBox="1"/>
          <p:nvPr/>
        </p:nvSpPr>
        <p:spPr>
          <a:xfrm>
            <a:off x="1630976" y="2079495"/>
            <a:ext cx="2076995" cy="26199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algn="just"/>
            <a:r>
              <a:rPr lang="cs-CZ" sz="975" dirty="0">
                <a:latin typeface="Arial" panose="020B0604020202020204" pitchFamily="34" charset="0"/>
                <a:ea typeface="Times New Roman" panose="02020603050405020304" pitchFamily="18" charset="0"/>
                <a:cs typeface="Arial" panose="020B0604020202020204" pitchFamily="34" charset="0"/>
              </a:rPr>
              <a:t>Základem přístroje jsou dvě vyvážená rovnoběžná ramena, uložená na speciálních čepech, umístěných blízko středu ramen. Čepy jsou vysoce přesné torzní pružiny. Mezi ramena se do speciálního držáku upíná vzorek, který vytváří rezonanční systém. Rezonančním systémem je myšlena rezonanční frekvence závislá na modulu a geometrii vzorku. Celé zařízení je umístěno v </a:t>
            </a:r>
            <a:r>
              <a:rPr lang="cs-CZ" sz="975" dirty="0" err="1">
                <a:latin typeface="Arial" panose="020B0604020202020204" pitchFamily="34" charset="0"/>
                <a:ea typeface="Times New Roman" panose="02020603050405020304" pitchFamily="18" charset="0"/>
                <a:cs typeface="Arial" panose="020B0604020202020204" pitchFamily="34" charset="0"/>
              </a:rPr>
              <a:t>termostatovaném</a:t>
            </a:r>
            <a:r>
              <a:rPr lang="cs-CZ" sz="975" dirty="0">
                <a:latin typeface="Arial" panose="020B0604020202020204" pitchFamily="34" charset="0"/>
                <a:ea typeface="Times New Roman" panose="02020603050405020304" pitchFamily="18" charset="0"/>
                <a:cs typeface="Arial" panose="020B0604020202020204" pitchFamily="34" charset="0"/>
              </a:rPr>
              <a:t> prostředí, což umožňuje jak izotermní měření tak měření při změně teploty, obvykle od –150 do 500 °C.</a:t>
            </a:r>
          </a:p>
          <a:p>
            <a:pPr algn="just" defTabSz="685800"/>
            <a:endParaRPr lang="cs-CZ" sz="975" dirty="0">
              <a:sym typeface="Myriad Pro"/>
            </a:endParaRPr>
          </a:p>
        </p:txBody>
      </p:sp>
    </p:spTree>
    <p:extLst>
      <p:ext uri="{BB962C8B-B14F-4D97-AF65-F5344CB8AC3E}">
        <p14:creationId xmlns:p14="http://schemas.microsoft.com/office/powerpoint/2010/main" val="336349185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1" y="3138487"/>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9" name="Obdélník 8"/>
          <p:cNvSpPr/>
          <p:nvPr/>
        </p:nvSpPr>
        <p:spPr>
          <a:xfrm>
            <a:off x="4137659" y="573107"/>
            <a:ext cx="492444" cy="253916"/>
          </a:xfrm>
          <a:prstGeom prst="rect">
            <a:avLst/>
          </a:prstGeom>
        </p:spPr>
        <p:txBody>
          <a:bodyPr wrap="none">
            <a:spAutoFit/>
          </a:bodyPr>
          <a:lstStyle/>
          <a:p>
            <a:pPr algn="ctr" eaLnBrk="0" fontAlgn="base" hangingPunct="0">
              <a:spcBef>
                <a:spcPct val="0"/>
              </a:spcBef>
              <a:spcAft>
                <a:spcPct val="0"/>
              </a:spcAft>
            </a:pPr>
            <a:r>
              <a:rPr lang="cs-CZ" sz="1050" b="1" dirty="0">
                <a:latin typeface="Arial" panose="020B0604020202020204" pitchFamily="34" charset="0"/>
                <a:cs typeface="Arial" panose="020B0604020202020204" pitchFamily="34" charset="0"/>
              </a:rPr>
              <a:t>DMA</a:t>
            </a:r>
            <a:endParaRPr lang="cs-CZ" altLang="cs-CZ" sz="525" b="1" dirty="0">
              <a:solidFill>
                <a:schemeClr val="tx1"/>
              </a:solidFill>
              <a:latin typeface="Arial" panose="020B0604020202020204" pitchFamily="34" charset="0"/>
              <a:cs typeface="Arial" panose="020B0604020202020204" pitchFamily="34" charset="0"/>
            </a:endParaRPr>
          </a:p>
        </p:txBody>
      </p:sp>
      <p:sp>
        <p:nvSpPr>
          <p:cNvPr id="3" name="Obdélník 2"/>
          <p:cNvSpPr/>
          <p:nvPr/>
        </p:nvSpPr>
        <p:spPr>
          <a:xfrm>
            <a:off x="1528525" y="911691"/>
            <a:ext cx="6032114" cy="577081"/>
          </a:xfrm>
          <a:prstGeom prst="rect">
            <a:avLst/>
          </a:prstGeom>
        </p:spPr>
        <p:txBody>
          <a:bodyPr wrap="square">
            <a:spAutoFit/>
          </a:bodyPr>
          <a:lstStyle/>
          <a:p>
            <a:pPr algn="just"/>
            <a:r>
              <a:rPr lang="cs-CZ" sz="1050" dirty="0">
                <a:latin typeface="Arial" panose="020B0604020202020204" pitchFamily="34" charset="0"/>
                <a:cs typeface="Arial" panose="020B0604020202020204" pitchFamily="34" charset="0"/>
              </a:rPr>
              <a:t>Při dynamických experimentech se sleduje </a:t>
            </a:r>
            <a:r>
              <a:rPr lang="cs-CZ" sz="1050" dirty="0">
                <a:latin typeface="Arial" panose="020B0604020202020204" pitchFamily="34" charset="0"/>
                <a:cs typeface="Arial" panose="020B0604020202020204" pitchFamily="34" charset="0"/>
              </a:rPr>
              <a:t>odezva systému </a:t>
            </a:r>
            <a:r>
              <a:rPr lang="cs-CZ" sz="1050" dirty="0">
                <a:latin typeface="Arial" panose="020B0604020202020204" pitchFamily="34" charset="0"/>
                <a:cs typeface="Arial" panose="020B0604020202020204" pitchFamily="34" charset="0"/>
              </a:rPr>
              <a:t>na periodické změny </a:t>
            </a:r>
            <a:r>
              <a:rPr lang="cs-CZ" sz="1050" dirty="0">
                <a:latin typeface="Arial" panose="020B0604020202020204" pitchFamily="34" charset="0"/>
                <a:cs typeface="Arial" panose="020B0604020202020204" pitchFamily="34" charset="0"/>
              </a:rPr>
              <a:t>deformace </a:t>
            </a:r>
            <a:r>
              <a:rPr lang="cs-CZ" sz="1050" dirty="0">
                <a:latin typeface="Arial" panose="020B0604020202020204" pitchFamily="34" charset="0"/>
                <a:cs typeface="Arial" panose="020B0604020202020204" pitchFamily="34" charset="0"/>
              </a:rPr>
              <a:t>nebo </a:t>
            </a:r>
            <a:r>
              <a:rPr lang="cs-CZ" sz="1050" dirty="0">
                <a:latin typeface="Arial" panose="020B0604020202020204" pitchFamily="34" charset="0"/>
                <a:cs typeface="Arial" panose="020B0604020202020204" pitchFamily="34" charset="0"/>
              </a:rPr>
              <a:t>napětí (</a:t>
            </a:r>
            <a:r>
              <a:rPr lang="cs-CZ" sz="1050" dirty="0">
                <a:latin typeface="Arial" panose="020B0604020202020204" pitchFamily="34" charset="0"/>
                <a:cs typeface="Arial" panose="020B0604020202020204" pitchFamily="34" charset="0"/>
              </a:rPr>
              <a:t>dynamicky proměnné napětí, resp. deformace).</a:t>
            </a:r>
          </a:p>
          <a:p>
            <a:pPr algn="just"/>
            <a:r>
              <a:rPr lang="cs-CZ" sz="1050" dirty="0">
                <a:latin typeface="Arial" panose="020B0604020202020204" pitchFamily="34" charset="0"/>
                <a:cs typeface="Arial" panose="020B0604020202020204" pitchFamily="34" charset="0"/>
              </a:rPr>
              <a:t>Elastický </a:t>
            </a:r>
            <a:r>
              <a:rPr lang="cs-CZ" sz="1050" dirty="0">
                <a:latin typeface="Arial" panose="020B0604020202020204" pitchFamily="34" charset="0"/>
                <a:cs typeface="Arial" panose="020B0604020202020204" pitchFamily="34" charset="0"/>
              </a:rPr>
              <a:t>materiál </a:t>
            </a:r>
            <a:r>
              <a:rPr lang="cs-CZ" sz="1050" dirty="0">
                <a:latin typeface="Arial" panose="020B0604020202020204" pitchFamily="34" charset="0"/>
                <a:cs typeface="Arial" panose="020B0604020202020204" pitchFamily="34" charset="0"/>
              </a:rPr>
              <a:t>je podroben </a:t>
            </a:r>
            <a:r>
              <a:rPr lang="cs-CZ" sz="1050" dirty="0">
                <a:latin typeface="Arial" panose="020B0604020202020204" pitchFamily="34" charset="0"/>
                <a:cs typeface="Arial" panose="020B0604020202020204" pitchFamily="34" charset="0"/>
              </a:rPr>
              <a:t>časově závislé </a:t>
            </a:r>
            <a:r>
              <a:rPr lang="cs-CZ" sz="1050" dirty="0">
                <a:latin typeface="Arial" panose="020B0604020202020204" pitchFamily="34" charset="0"/>
                <a:cs typeface="Arial" panose="020B0604020202020204" pitchFamily="34" charset="0"/>
              </a:rPr>
              <a:t>deformaci </a:t>
            </a:r>
            <a:r>
              <a:rPr lang="pl-PL" sz="1050" i="1" dirty="0">
                <a:latin typeface="Arial" panose="020B0604020202020204" pitchFamily="34" charset="0"/>
                <a:cs typeface="Arial" panose="020B0604020202020204" pitchFamily="34" charset="0"/>
              </a:rPr>
              <a:t>ε(t</a:t>
            </a:r>
            <a:r>
              <a:rPr lang="pl-PL" sz="1050" i="1" dirty="0">
                <a:latin typeface="Arial" panose="020B0604020202020204" pitchFamily="34" charset="0"/>
                <a:cs typeface="Arial" panose="020B0604020202020204" pitchFamily="34" charset="0"/>
              </a:rPr>
              <a:t>)</a:t>
            </a:r>
            <a:r>
              <a:rPr lang="pl-PL" sz="1050" dirty="0">
                <a:latin typeface="Arial" panose="020B0604020202020204" pitchFamily="34" charset="0"/>
                <a:cs typeface="Arial" panose="020B0604020202020204" pitchFamily="34" charset="0"/>
              </a:rPr>
              <a:t>. </a:t>
            </a:r>
            <a:r>
              <a:rPr lang="pl-PL" sz="1050" dirty="0">
                <a:solidFill>
                  <a:schemeClr val="tx1"/>
                </a:solidFill>
                <a:latin typeface="Arial" panose="020B0604020202020204" pitchFamily="34" charset="0"/>
                <a:cs typeface="Arial" panose="020B0604020202020204" pitchFamily="34" charset="0"/>
              </a:rPr>
              <a:t>Deformace je tedy ve fázi s </a:t>
            </a:r>
            <a:r>
              <a:rPr lang="pl-PL" sz="1050" dirty="0">
                <a:solidFill>
                  <a:schemeClr val="tx1"/>
                </a:solidFill>
                <a:latin typeface="Arial" panose="020B0604020202020204" pitchFamily="34" charset="0"/>
                <a:cs typeface="Arial" panose="020B0604020202020204" pitchFamily="34" charset="0"/>
              </a:rPr>
              <a:t>napětím:</a:t>
            </a:r>
            <a:endParaRPr lang="cs-CZ" sz="1050" dirty="0">
              <a:solidFill>
                <a:schemeClr val="tx1"/>
              </a:solidFill>
              <a:latin typeface="Arial" panose="020B0604020202020204" pitchFamily="34" charset="0"/>
              <a:cs typeface="Arial" panose="020B0604020202020204" pitchFamily="34" charset="0"/>
            </a:endParaRPr>
          </a:p>
        </p:txBody>
      </p:sp>
      <p:sp>
        <p:nvSpPr>
          <p:cNvPr id="10" name="Obdélník 9"/>
          <p:cNvSpPr/>
          <p:nvPr/>
        </p:nvSpPr>
        <p:spPr>
          <a:xfrm>
            <a:off x="3454003" y="1458023"/>
            <a:ext cx="2465615" cy="738664"/>
          </a:xfrm>
          <a:prstGeom prst="rect">
            <a:avLst/>
          </a:prstGeom>
        </p:spPr>
        <p:txBody>
          <a:bodyPr wrap="square">
            <a:spAutoFit/>
          </a:bodyPr>
          <a:lstStyle/>
          <a:p>
            <a:pPr>
              <a:lnSpc>
                <a:spcPct val="200000"/>
              </a:lnSpc>
            </a:pPr>
            <a:r>
              <a:rPr lang="el-GR" sz="1050" i="1" dirty="0">
                <a:latin typeface="Arial" panose="020B0604020202020204" pitchFamily="34" charset="0"/>
                <a:cs typeface="Arial" panose="020B0604020202020204" pitchFamily="34" charset="0"/>
              </a:rPr>
              <a:t>σ(</a:t>
            </a:r>
            <a:r>
              <a:rPr lang="cs-CZ" sz="1050" i="1" dirty="0">
                <a:latin typeface="Arial" panose="020B0604020202020204" pitchFamily="34" charset="0"/>
                <a:cs typeface="Arial" panose="020B0604020202020204" pitchFamily="34" charset="0"/>
              </a:rPr>
              <a:t>t) = </a:t>
            </a:r>
            <a:r>
              <a:rPr lang="cs-CZ" sz="1050" i="1" dirty="0">
                <a:latin typeface="Arial" panose="020B0604020202020204" pitchFamily="34" charset="0"/>
                <a:cs typeface="Arial" panose="020B0604020202020204" pitchFamily="34" charset="0"/>
              </a:rPr>
              <a:t>E.</a:t>
            </a:r>
            <a:r>
              <a:rPr lang="el-GR" sz="1050" i="1" dirty="0">
                <a:latin typeface="Arial" panose="020B0604020202020204" pitchFamily="34" charset="0"/>
                <a:cs typeface="Arial" panose="020B0604020202020204" pitchFamily="34" charset="0"/>
              </a:rPr>
              <a:t>ε</a:t>
            </a:r>
            <a:r>
              <a:rPr lang="cs-CZ" sz="1050" i="1" dirty="0">
                <a:latin typeface="Arial" panose="020B0604020202020204" pitchFamily="34" charset="0"/>
                <a:cs typeface="Arial" panose="020B0604020202020204" pitchFamily="34" charset="0"/>
              </a:rPr>
              <a:t>(t</a:t>
            </a:r>
            <a:r>
              <a:rPr lang="cs-CZ" sz="1050" i="1" dirty="0">
                <a:latin typeface="Arial" panose="020B0604020202020204" pitchFamily="34" charset="0"/>
                <a:cs typeface="Arial" panose="020B0604020202020204" pitchFamily="34" charset="0"/>
              </a:rPr>
              <a:t>)  </a:t>
            </a:r>
            <a:r>
              <a:rPr lang="cs-CZ" sz="1050" i="1" dirty="0">
                <a:latin typeface="Arial" panose="020B0604020202020204" pitchFamily="34" charset="0"/>
                <a:cs typeface="Arial" panose="020B0604020202020204" pitchFamily="34" charset="0"/>
              </a:rPr>
              <a:t>     </a:t>
            </a:r>
            <a:r>
              <a:rPr lang="el-GR" sz="1050" i="1" dirty="0">
                <a:latin typeface="Arial" panose="020B0604020202020204" pitchFamily="34" charset="0"/>
                <a:cs typeface="Arial" panose="020B0604020202020204" pitchFamily="34" charset="0"/>
              </a:rPr>
              <a:t>ε</a:t>
            </a:r>
            <a:r>
              <a:rPr lang="cs-CZ" sz="1050" i="1" dirty="0">
                <a:latin typeface="Arial" panose="020B0604020202020204" pitchFamily="34" charset="0"/>
                <a:cs typeface="Arial" panose="020B0604020202020204" pitchFamily="34" charset="0"/>
              </a:rPr>
              <a:t>(t</a:t>
            </a:r>
            <a:r>
              <a:rPr lang="cs-CZ" sz="1050" i="1" dirty="0">
                <a:latin typeface="Arial" panose="020B0604020202020204" pitchFamily="34" charset="0"/>
                <a:cs typeface="Arial" panose="020B0604020202020204" pitchFamily="34" charset="0"/>
              </a:rPr>
              <a:t>)= </a:t>
            </a:r>
            <a:r>
              <a:rPr lang="el-GR" sz="1050" i="1" dirty="0">
                <a:latin typeface="Arial" panose="020B0604020202020204" pitchFamily="34" charset="0"/>
                <a:cs typeface="Arial" panose="020B0604020202020204" pitchFamily="34" charset="0"/>
              </a:rPr>
              <a:t>ε</a:t>
            </a:r>
            <a:r>
              <a:rPr lang="cs-CZ" sz="1050" i="1" baseline="-25000" dirty="0">
                <a:latin typeface="Arial" panose="020B0604020202020204" pitchFamily="34" charset="0"/>
                <a:cs typeface="Arial" panose="020B0604020202020204" pitchFamily="34" charset="0"/>
              </a:rPr>
              <a:t>0</a:t>
            </a:r>
            <a:r>
              <a:rPr lang="cs-CZ" sz="1050" i="1" dirty="0">
                <a:latin typeface="Arial" panose="020B0604020202020204" pitchFamily="34" charset="0"/>
                <a:cs typeface="Arial" panose="020B0604020202020204" pitchFamily="34" charset="0"/>
              </a:rPr>
              <a:t>.sin(</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.t) </a:t>
            </a:r>
          </a:p>
          <a:p>
            <a:pPr>
              <a:lnSpc>
                <a:spcPct val="200000"/>
              </a:lnSpc>
            </a:pPr>
            <a:r>
              <a:rPr lang="el-GR" sz="1050" i="1" dirty="0">
                <a:latin typeface="Arial" panose="020B0604020202020204" pitchFamily="34" charset="0"/>
                <a:cs typeface="Arial" panose="020B0604020202020204" pitchFamily="34" charset="0"/>
              </a:rPr>
              <a:t>σ(</a:t>
            </a:r>
            <a:r>
              <a:rPr lang="cs-CZ" sz="1050" i="1" dirty="0">
                <a:latin typeface="Arial" panose="020B0604020202020204" pitchFamily="34" charset="0"/>
                <a:cs typeface="Arial" panose="020B0604020202020204" pitchFamily="34" charset="0"/>
              </a:rPr>
              <a:t>t) = </a:t>
            </a:r>
            <a:r>
              <a:rPr lang="cs-CZ" sz="1050" i="1" dirty="0">
                <a:latin typeface="Arial" panose="020B0604020202020204" pitchFamily="34" charset="0"/>
                <a:cs typeface="Arial" panose="020B0604020202020204" pitchFamily="34" charset="0"/>
              </a:rPr>
              <a:t>E.</a:t>
            </a:r>
            <a:r>
              <a:rPr lang="el-GR" sz="1050" i="1" dirty="0">
                <a:latin typeface="Arial" panose="020B0604020202020204" pitchFamily="34" charset="0"/>
                <a:cs typeface="Arial" panose="020B0604020202020204" pitchFamily="34" charset="0"/>
              </a:rPr>
              <a:t>ε</a:t>
            </a:r>
            <a:r>
              <a:rPr lang="cs-CZ" sz="1050" i="1" baseline="-25000" dirty="0">
                <a:latin typeface="Arial" panose="020B0604020202020204" pitchFamily="34" charset="0"/>
                <a:cs typeface="Arial" panose="020B0604020202020204" pitchFamily="34" charset="0"/>
              </a:rPr>
              <a:t>0</a:t>
            </a:r>
            <a:r>
              <a:rPr lang="cs-CZ" sz="1050" i="1" dirty="0">
                <a:latin typeface="Arial" panose="020B0604020202020204" pitchFamily="34" charset="0"/>
                <a:cs typeface="Arial" panose="020B0604020202020204" pitchFamily="34" charset="0"/>
              </a:rPr>
              <a:t>.sin(</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.t)=</a:t>
            </a:r>
            <a:r>
              <a:rPr lang="el-GR" sz="1050" i="1" dirty="0">
                <a:latin typeface="Arial" panose="020B0604020202020204" pitchFamily="34" charset="0"/>
                <a:cs typeface="Arial" panose="020B0604020202020204" pitchFamily="34" charset="0"/>
              </a:rPr>
              <a:t>σ</a:t>
            </a:r>
            <a:r>
              <a:rPr lang="cs-CZ" sz="1050" i="1" baseline="-25000" dirty="0">
                <a:latin typeface="Arial" panose="020B0604020202020204" pitchFamily="34" charset="0"/>
                <a:cs typeface="Arial" panose="020B0604020202020204" pitchFamily="34" charset="0"/>
              </a:rPr>
              <a:t>0</a:t>
            </a:r>
            <a:r>
              <a:rPr lang="cs-CZ" sz="1050" i="1" dirty="0">
                <a:latin typeface="Arial" panose="020B0604020202020204" pitchFamily="34" charset="0"/>
                <a:cs typeface="Arial" panose="020B0604020202020204" pitchFamily="34" charset="0"/>
              </a:rPr>
              <a:t>.sin(</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.t</a:t>
            </a:r>
            <a:r>
              <a:rPr lang="cs-CZ" sz="1050" i="1" dirty="0">
                <a:latin typeface="Arial" panose="020B0604020202020204" pitchFamily="34" charset="0"/>
                <a:cs typeface="Arial" panose="020B0604020202020204" pitchFamily="34" charset="0"/>
              </a:rPr>
              <a:t>) </a:t>
            </a:r>
          </a:p>
        </p:txBody>
      </p:sp>
      <p:sp>
        <p:nvSpPr>
          <p:cNvPr id="11" name="Obdélník 10"/>
          <p:cNvSpPr/>
          <p:nvPr/>
        </p:nvSpPr>
        <p:spPr>
          <a:xfrm>
            <a:off x="1528524" y="2196973"/>
            <a:ext cx="5977107" cy="2608406"/>
          </a:xfrm>
          <a:prstGeom prst="rect">
            <a:avLst/>
          </a:prstGeom>
        </p:spPr>
        <p:txBody>
          <a:bodyPr wrap="square">
            <a:spAutoFit/>
          </a:bodyPr>
          <a:lstStyle/>
          <a:p>
            <a:r>
              <a:rPr lang="cs-CZ" sz="1050" dirty="0">
                <a:latin typeface="Arial" panose="020B0604020202020204" pitchFamily="34" charset="0"/>
                <a:cs typeface="Arial" panose="020B0604020202020204" pitchFamily="34" charset="0"/>
              </a:rPr>
              <a:t>Viskózní člen </a:t>
            </a:r>
            <a:r>
              <a:rPr lang="cs-CZ" sz="1050" dirty="0">
                <a:latin typeface="Arial" panose="020B0604020202020204" pitchFamily="34" charset="0"/>
                <a:cs typeface="Arial" panose="020B0604020202020204" pitchFamily="34" charset="0"/>
              </a:rPr>
              <a:t>je podroben </a:t>
            </a:r>
            <a:r>
              <a:rPr lang="cs-CZ" sz="1050" dirty="0">
                <a:latin typeface="Arial" panose="020B0604020202020204" pitchFamily="34" charset="0"/>
                <a:cs typeface="Arial" panose="020B0604020202020204" pitchFamily="34" charset="0"/>
              </a:rPr>
              <a:t>časově závislé </a:t>
            </a:r>
            <a:r>
              <a:rPr lang="cs-CZ" sz="1050" dirty="0">
                <a:latin typeface="Arial" panose="020B0604020202020204" pitchFamily="34" charset="0"/>
                <a:cs typeface="Arial" panose="020B0604020202020204" pitchFamily="34" charset="0"/>
              </a:rPr>
              <a:t>cyklické deformaci </a:t>
            </a:r>
            <a:r>
              <a:rPr lang="el-GR" sz="1050" i="1" dirty="0">
                <a:latin typeface="Arial" panose="020B0604020202020204" pitchFamily="34" charset="0"/>
                <a:cs typeface="Arial" panose="020B0604020202020204" pitchFamily="34" charset="0"/>
              </a:rPr>
              <a:t>ε(</a:t>
            </a:r>
            <a:r>
              <a:rPr lang="cs-CZ" sz="1050" i="1" dirty="0">
                <a:latin typeface="Arial" panose="020B0604020202020204" pitchFamily="34" charset="0"/>
                <a:cs typeface="Arial" panose="020B0604020202020204" pitchFamily="34" charset="0"/>
              </a:rPr>
              <a:t>t</a:t>
            </a:r>
            <a:r>
              <a:rPr lang="cs-CZ" sz="1050" i="1" dirty="0">
                <a:latin typeface="Arial" panose="020B0604020202020204" pitchFamily="34" charset="0"/>
                <a:cs typeface="Arial" panose="020B0604020202020204" pitchFamily="34" charset="0"/>
              </a:rPr>
              <a:t>):</a:t>
            </a:r>
          </a:p>
          <a:p>
            <a:pPr algn="ctr">
              <a:lnSpc>
                <a:spcPct val="200000"/>
              </a:lnSpc>
            </a:pPr>
            <a:r>
              <a:rPr lang="cs-CZ" sz="1050" i="1" dirty="0">
                <a:latin typeface="Arial" panose="020B0604020202020204" pitchFamily="34" charset="0"/>
                <a:cs typeface="Arial" panose="020B0604020202020204" pitchFamily="34" charset="0"/>
              </a:rPr>
              <a:t>d</a:t>
            </a:r>
            <a:r>
              <a:rPr lang="el-GR" sz="1050" i="1" dirty="0">
                <a:latin typeface="Arial" panose="020B0604020202020204" pitchFamily="34" charset="0"/>
                <a:cs typeface="Arial" panose="020B0604020202020204" pitchFamily="34" charset="0"/>
              </a:rPr>
              <a:t>ε</a:t>
            </a:r>
            <a:r>
              <a:rPr lang="cs-CZ" sz="1050" i="1" dirty="0">
                <a:latin typeface="Arial" panose="020B0604020202020204" pitchFamily="34" charset="0"/>
                <a:cs typeface="Arial" panose="020B0604020202020204" pitchFamily="34" charset="0"/>
              </a:rPr>
              <a:t>/</a:t>
            </a:r>
            <a:r>
              <a:rPr lang="cs-CZ" sz="1050" i="1" dirty="0" err="1">
                <a:latin typeface="Arial" panose="020B0604020202020204" pitchFamily="34" charset="0"/>
                <a:cs typeface="Arial" panose="020B0604020202020204" pitchFamily="34" charset="0"/>
              </a:rPr>
              <a:t>dt</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σ</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η</a:t>
            </a:r>
            <a:r>
              <a:rPr lang="cs-CZ" sz="1050" i="1" dirty="0">
                <a:latin typeface="Arial" panose="020B0604020202020204" pitchFamily="34" charset="0"/>
                <a:cs typeface="Arial" panose="020B0604020202020204" pitchFamily="34" charset="0"/>
              </a:rPr>
              <a:t>      d</a:t>
            </a:r>
            <a:r>
              <a:rPr lang="el-GR" sz="1050" i="1" dirty="0">
                <a:latin typeface="Arial" panose="020B0604020202020204" pitchFamily="34" charset="0"/>
                <a:cs typeface="Arial" panose="020B0604020202020204" pitchFamily="34" charset="0"/>
              </a:rPr>
              <a:t>ε</a:t>
            </a:r>
            <a:r>
              <a:rPr lang="cs-CZ" sz="1050" i="1" dirty="0">
                <a:latin typeface="Arial" panose="020B0604020202020204" pitchFamily="34" charset="0"/>
                <a:cs typeface="Arial" panose="020B0604020202020204" pitchFamily="34" charset="0"/>
              </a:rPr>
              <a:t>/</a:t>
            </a:r>
            <a:r>
              <a:rPr lang="cs-CZ" sz="1050" i="1" dirty="0" err="1">
                <a:latin typeface="Arial" panose="020B0604020202020204" pitchFamily="34" charset="0"/>
                <a:cs typeface="Arial" panose="020B0604020202020204" pitchFamily="34" charset="0"/>
              </a:rPr>
              <a:t>dt</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ε</a:t>
            </a:r>
            <a:r>
              <a:rPr lang="cs-CZ" sz="1050" i="1" baseline="-25000" dirty="0">
                <a:latin typeface="Arial" panose="020B0604020202020204" pitchFamily="34" charset="0"/>
                <a:cs typeface="Arial" panose="020B0604020202020204" pitchFamily="34" charset="0"/>
              </a:rPr>
              <a:t>0</a:t>
            </a:r>
            <a:r>
              <a:rPr lang="cs-CZ" sz="1050" i="1" dirty="0">
                <a:latin typeface="Arial" panose="020B0604020202020204" pitchFamily="34" charset="0"/>
                <a:cs typeface="Arial" panose="020B0604020202020204" pitchFamily="34" charset="0"/>
              </a:rPr>
              <a:t>.cos(</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.t)</a:t>
            </a:r>
          </a:p>
          <a:p>
            <a:pPr algn="ctr">
              <a:lnSpc>
                <a:spcPct val="200000"/>
              </a:lnSpc>
            </a:pPr>
            <a:r>
              <a:rPr lang="el-GR" sz="1050" i="1" dirty="0">
                <a:latin typeface="Arial" panose="020B0604020202020204" pitchFamily="34" charset="0"/>
                <a:cs typeface="Arial" panose="020B0604020202020204" pitchFamily="34" charset="0"/>
              </a:rPr>
              <a:t>σ(</a:t>
            </a:r>
            <a:r>
              <a:rPr lang="cs-CZ" sz="1050" i="1" dirty="0">
                <a:latin typeface="Arial" panose="020B0604020202020204" pitchFamily="34" charset="0"/>
                <a:cs typeface="Arial" panose="020B0604020202020204" pitchFamily="34" charset="0"/>
              </a:rPr>
              <a:t>t)=</a:t>
            </a:r>
            <a:r>
              <a:rPr lang="el-GR" sz="1050" i="1" dirty="0">
                <a:latin typeface="Arial" panose="020B0604020202020204" pitchFamily="34" charset="0"/>
                <a:cs typeface="Arial" panose="020B0604020202020204" pitchFamily="34" charset="0"/>
              </a:rPr>
              <a:t>η</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ε</a:t>
            </a:r>
            <a:r>
              <a:rPr lang="cs-CZ" sz="1050" i="1" baseline="-25000" dirty="0">
                <a:latin typeface="Arial" panose="020B0604020202020204" pitchFamily="34" charset="0"/>
                <a:cs typeface="Arial" panose="020B0604020202020204" pitchFamily="34" charset="0"/>
              </a:rPr>
              <a:t>0</a:t>
            </a:r>
            <a:r>
              <a:rPr lang="cs-CZ" sz="1050" i="1" dirty="0">
                <a:latin typeface="Arial" panose="020B0604020202020204" pitchFamily="34" charset="0"/>
                <a:cs typeface="Arial" panose="020B0604020202020204" pitchFamily="34" charset="0"/>
              </a:rPr>
              <a:t>.cos(</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.t)=</a:t>
            </a:r>
            <a:r>
              <a:rPr lang="el-GR" sz="1050" i="1" dirty="0">
                <a:latin typeface="Arial" panose="020B0604020202020204" pitchFamily="34" charset="0"/>
                <a:cs typeface="Arial" panose="020B0604020202020204" pitchFamily="34" charset="0"/>
              </a:rPr>
              <a:t>η</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ε</a:t>
            </a:r>
            <a:r>
              <a:rPr lang="cs-CZ" sz="1050" i="1" baseline="-25000" dirty="0">
                <a:latin typeface="Arial" panose="020B0604020202020204" pitchFamily="34" charset="0"/>
                <a:cs typeface="Arial" panose="020B0604020202020204" pitchFamily="34" charset="0"/>
              </a:rPr>
              <a:t>0</a:t>
            </a:r>
            <a:r>
              <a:rPr lang="cs-CZ" sz="1050" i="1" dirty="0">
                <a:latin typeface="Arial" panose="020B0604020202020204" pitchFamily="34" charset="0"/>
                <a:cs typeface="Arial" panose="020B0604020202020204" pitchFamily="34" charset="0"/>
              </a:rPr>
              <a:t>.sin(</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.t+</a:t>
            </a:r>
            <a:r>
              <a:rPr lang="el-GR" sz="1050" i="1" dirty="0">
                <a:latin typeface="Arial" panose="020B0604020202020204" pitchFamily="34" charset="0"/>
                <a:cs typeface="Arial" panose="020B0604020202020204" pitchFamily="34" charset="0"/>
              </a:rPr>
              <a:t>π</a:t>
            </a:r>
            <a:r>
              <a:rPr lang="cs-CZ" sz="1050" i="1" dirty="0">
                <a:latin typeface="Arial" panose="020B0604020202020204" pitchFamily="34" charset="0"/>
                <a:cs typeface="Arial" panose="020B0604020202020204" pitchFamily="34" charset="0"/>
              </a:rPr>
              <a:t>/2)=</a:t>
            </a:r>
            <a:r>
              <a:rPr lang="el-GR" sz="1050" i="1" dirty="0">
                <a:latin typeface="Arial" panose="020B0604020202020204" pitchFamily="34" charset="0"/>
                <a:cs typeface="Arial" panose="020B0604020202020204" pitchFamily="34" charset="0"/>
              </a:rPr>
              <a:t>σ</a:t>
            </a:r>
            <a:r>
              <a:rPr lang="cs-CZ" sz="1050" i="1" baseline="-25000" dirty="0">
                <a:latin typeface="Arial" panose="020B0604020202020204" pitchFamily="34" charset="0"/>
                <a:cs typeface="Arial" panose="020B0604020202020204" pitchFamily="34" charset="0"/>
              </a:rPr>
              <a:t>0</a:t>
            </a:r>
            <a:r>
              <a:rPr lang="cs-CZ" sz="1050" i="1" dirty="0">
                <a:latin typeface="Arial" panose="020B0604020202020204" pitchFamily="34" charset="0"/>
                <a:cs typeface="Arial" panose="020B0604020202020204" pitchFamily="34" charset="0"/>
              </a:rPr>
              <a:t>.sin(</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.t+</a:t>
            </a:r>
            <a:r>
              <a:rPr lang="el-GR" sz="1050" i="1" dirty="0">
                <a:latin typeface="Arial" panose="020B0604020202020204" pitchFamily="34" charset="0"/>
                <a:cs typeface="Arial" panose="020B0604020202020204" pitchFamily="34" charset="0"/>
              </a:rPr>
              <a:t>π</a:t>
            </a:r>
            <a:r>
              <a:rPr lang="cs-CZ" sz="1050" i="1" dirty="0">
                <a:latin typeface="Arial" panose="020B0604020202020204" pitchFamily="34" charset="0"/>
                <a:cs typeface="Arial" panose="020B0604020202020204" pitchFamily="34" charset="0"/>
              </a:rPr>
              <a:t>/2)</a:t>
            </a:r>
          </a:p>
          <a:p>
            <a:pPr algn="ctr"/>
            <a:endParaRPr lang="el-GR" sz="1050" i="1" dirty="0">
              <a:latin typeface="Arial" panose="020B0604020202020204" pitchFamily="34" charset="0"/>
              <a:cs typeface="Arial" panose="020B0604020202020204" pitchFamily="34" charset="0"/>
            </a:endParaRPr>
          </a:p>
          <a:p>
            <a:r>
              <a:rPr lang="pl-PL" sz="1050" dirty="0">
                <a:latin typeface="Arial" panose="020B0604020202020204" pitchFamily="34" charset="0"/>
                <a:cs typeface="Arial" panose="020B0604020202020204" pitchFamily="34" charset="0"/>
              </a:rPr>
              <a:t>Průběh napětí je o 90°</a:t>
            </a:r>
            <a:r>
              <a:rPr lang="cs-CZ" sz="1050" dirty="0">
                <a:latin typeface="Arial" panose="020B0604020202020204" pitchFamily="34" charset="0"/>
                <a:cs typeface="Arial" panose="020B0604020202020204" pitchFamily="34" charset="0"/>
              </a:rPr>
              <a:t>zpožděn za průběhem budící deformace</a:t>
            </a:r>
            <a:r>
              <a:rPr lang="cs-CZ" sz="1050" dirty="0">
                <a:latin typeface="Arial" panose="020B0604020202020204" pitchFamily="34" charset="0"/>
                <a:cs typeface="Arial" panose="020B0604020202020204" pitchFamily="34" charset="0"/>
              </a:rPr>
              <a:t>.</a:t>
            </a:r>
          </a:p>
          <a:p>
            <a:endParaRPr lang="cs-CZ" sz="600" dirty="0">
              <a:latin typeface="Arial" panose="020B0604020202020204" pitchFamily="34" charset="0"/>
              <a:cs typeface="Arial" panose="020B0604020202020204" pitchFamily="34" charset="0"/>
            </a:endParaRPr>
          </a:p>
          <a:p>
            <a:pPr algn="just"/>
            <a:r>
              <a:rPr lang="cs-CZ" sz="1050" dirty="0">
                <a:latin typeface="Arial" panose="020B0604020202020204" pitchFamily="34" charset="0"/>
                <a:cs typeface="Arial" panose="020B0604020202020204" pitchFamily="34" charset="0"/>
              </a:rPr>
              <a:t>Pokud je podrobeno cyklickému namáhání </a:t>
            </a:r>
            <a:r>
              <a:rPr lang="cs-CZ" sz="1050" dirty="0">
                <a:latin typeface="Arial" panose="020B0604020202020204" pitchFamily="34" charset="0"/>
                <a:cs typeface="Arial" panose="020B0604020202020204" pitchFamily="34" charset="0"/>
              </a:rPr>
              <a:t>viskoelastické těleso </a:t>
            </a:r>
            <a:r>
              <a:rPr lang="cs-CZ" sz="1050" dirty="0">
                <a:latin typeface="Arial" panose="020B0604020202020204" pitchFamily="34" charset="0"/>
                <a:cs typeface="Arial" panose="020B0604020202020204" pitchFamily="34" charset="0"/>
              </a:rPr>
              <a:t>dochází k fázovému posunu mezi deformací </a:t>
            </a:r>
            <a:r>
              <a:rPr lang="cs-CZ" sz="1050" dirty="0">
                <a:latin typeface="Arial" panose="020B0604020202020204" pitchFamily="34" charset="0"/>
                <a:cs typeface="Arial" panose="020B0604020202020204" pitchFamily="34" charset="0"/>
              </a:rPr>
              <a:t>a napětím fázový </a:t>
            </a:r>
            <a:r>
              <a:rPr lang="cs-CZ" sz="1050" dirty="0">
                <a:latin typeface="Arial" panose="020B0604020202020204" pitchFamily="34" charset="0"/>
                <a:cs typeface="Arial" panose="020B0604020202020204" pitchFamily="34" charset="0"/>
              </a:rPr>
              <a:t>posun je roven </a:t>
            </a:r>
            <a:r>
              <a:rPr lang="el-GR" sz="1050" i="1" dirty="0">
                <a:latin typeface="Arial" panose="020B0604020202020204" pitchFamily="34" charset="0"/>
                <a:cs typeface="Arial" panose="020B0604020202020204" pitchFamily="34" charset="0"/>
              </a:rPr>
              <a:t>δ</a:t>
            </a:r>
            <a:r>
              <a:rPr lang="el-GR"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kde:</a:t>
            </a:r>
          </a:p>
          <a:p>
            <a:pPr>
              <a:lnSpc>
                <a:spcPct val="200000"/>
              </a:lnSpc>
            </a:pPr>
            <a:r>
              <a:rPr lang="cs-CZ" sz="1050" i="1" dirty="0">
                <a:latin typeface="Arial" panose="020B0604020202020204" pitchFamily="34" charset="0"/>
                <a:cs typeface="Arial" panose="020B0604020202020204" pitchFamily="34" charset="0"/>
              </a:rPr>
              <a:t>	</a:t>
            </a:r>
            <a:r>
              <a:rPr lang="el-GR" sz="1050" i="1" dirty="0">
                <a:latin typeface="Arial" panose="020B0604020202020204" pitchFamily="34" charset="0"/>
                <a:cs typeface="Arial" panose="020B0604020202020204" pitchFamily="34" charset="0"/>
              </a:rPr>
              <a:t>0 </a:t>
            </a:r>
            <a:r>
              <a:rPr lang="el-GR" sz="1050" i="1" dirty="0">
                <a:latin typeface="Arial" panose="020B0604020202020204" pitchFamily="34" charset="0"/>
                <a:cs typeface="Arial" panose="020B0604020202020204" pitchFamily="34" charset="0"/>
              </a:rPr>
              <a:t>≤δ </a:t>
            </a:r>
            <a:r>
              <a:rPr lang="el-GR" sz="1050" i="1" dirty="0">
                <a:latin typeface="Arial" panose="020B0604020202020204" pitchFamily="34" charset="0"/>
                <a:cs typeface="Arial" panose="020B0604020202020204" pitchFamily="34" charset="0"/>
              </a:rPr>
              <a:t>≤</a:t>
            </a:r>
            <a:r>
              <a:rPr lang="cs-CZ" sz="1050" i="1" dirty="0">
                <a:latin typeface="Arial" panose="020B0604020202020204" pitchFamily="34" charset="0"/>
                <a:cs typeface="Arial" panose="020B0604020202020204" pitchFamily="34" charset="0"/>
              </a:rPr>
              <a:t> </a:t>
            </a:r>
            <a:r>
              <a:rPr lang="el-GR" sz="1050" i="1" dirty="0">
                <a:latin typeface="Arial" panose="020B0604020202020204" pitchFamily="34" charset="0"/>
                <a:cs typeface="Arial" panose="020B0604020202020204" pitchFamily="34" charset="0"/>
              </a:rPr>
              <a:t>π/2</a:t>
            </a:r>
            <a:endParaRPr lang="el-GR" sz="1050" i="1" dirty="0">
              <a:latin typeface="Arial" panose="020B0604020202020204" pitchFamily="34" charset="0"/>
              <a:cs typeface="Arial" panose="020B0604020202020204" pitchFamily="34" charset="0"/>
            </a:endParaRPr>
          </a:p>
          <a:p>
            <a:pPr>
              <a:lnSpc>
                <a:spcPct val="200000"/>
              </a:lnSpc>
            </a:pPr>
            <a:r>
              <a:rPr lang="cs-CZ" sz="1050" i="1" dirty="0">
                <a:latin typeface="Arial" panose="020B0604020202020204" pitchFamily="34" charset="0"/>
                <a:cs typeface="Arial" panose="020B0604020202020204" pitchFamily="34" charset="0"/>
              </a:rPr>
              <a:t>	</a:t>
            </a:r>
            <a:r>
              <a:rPr lang="el-GR" sz="1050" i="1" dirty="0">
                <a:latin typeface="Arial" panose="020B0604020202020204" pitchFamily="34" charset="0"/>
                <a:cs typeface="Arial" panose="020B0604020202020204" pitchFamily="34" charset="0"/>
              </a:rPr>
              <a:t>σ(</a:t>
            </a:r>
            <a:r>
              <a:rPr lang="cs-CZ" sz="1050" i="1" dirty="0">
                <a:latin typeface="Arial" panose="020B0604020202020204" pitchFamily="34" charset="0"/>
                <a:cs typeface="Arial" panose="020B0604020202020204" pitchFamily="34" charset="0"/>
              </a:rPr>
              <a:t>t) = </a:t>
            </a:r>
            <a:r>
              <a:rPr lang="el-GR" sz="1050" i="1" dirty="0">
                <a:latin typeface="Arial" panose="020B0604020202020204" pitchFamily="34" charset="0"/>
                <a:cs typeface="Arial" panose="020B0604020202020204" pitchFamily="34" charset="0"/>
              </a:rPr>
              <a:t>σ</a:t>
            </a:r>
            <a:r>
              <a:rPr lang="el-GR" sz="1050" i="1" baseline="-25000" dirty="0">
                <a:latin typeface="Arial" panose="020B0604020202020204" pitchFamily="34" charset="0"/>
                <a:cs typeface="Arial" panose="020B0604020202020204" pitchFamily="34" charset="0"/>
              </a:rPr>
              <a:t>0</a:t>
            </a:r>
            <a:r>
              <a:rPr lang="cs-CZ" sz="1050" i="1" dirty="0">
                <a:latin typeface="Arial" panose="020B0604020202020204" pitchFamily="34" charset="0"/>
                <a:cs typeface="Arial" panose="020B0604020202020204" pitchFamily="34" charset="0"/>
              </a:rPr>
              <a:t>.sin(</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t)</a:t>
            </a:r>
            <a:endParaRPr lang="cs-CZ" sz="1050" i="1" dirty="0">
              <a:latin typeface="Arial" panose="020B0604020202020204" pitchFamily="34" charset="0"/>
              <a:cs typeface="Arial" panose="020B0604020202020204" pitchFamily="34" charset="0"/>
            </a:endParaRPr>
          </a:p>
          <a:p>
            <a:pPr>
              <a:lnSpc>
                <a:spcPct val="200000"/>
              </a:lnSpc>
            </a:pPr>
            <a:r>
              <a:rPr lang="cs-CZ" sz="1050" i="1" dirty="0">
                <a:latin typeface="Arial" panose="020B0604020202020204" pitchFamily="34" charset="0"/>
                <a:cs typeface="Arial" panose="020B0604020202020204" pitchFamily="34" charset="0"/>
              </a:rPr>
              <a:t>	</a:t>
            </a:r>
            <a:r>
              <a:rPr lang="el-GR" sz="1050" i="1" dirty="0">
                <a:latin typeface="Arial" panose="020B0604020202020204" pitchFamily="34" charset="0"/>
                <a:cs typeface="Arial" panose="020B0604020202020204" pitchFamily="34" charset="0"/>
              </a:rPr>
              <a:t>ε(</a:t>
            </a:r>
            <a:r>
              <a:rPr lang="cs-CZ" sz="1050" i="1" dirty="0">
                <a:latin typeface="Arial" panose="020B0604020202020204" pitchFamily="34" charset="0"/>
                <a:cs typeface="Arial" panose="020B0604020202020204" pitchFamily="34" charset="0"/>
              </a:rPr>
              <a:t>t) = </a:t>
            </a:r>
            <a:r>
              <a:rPr lang="el-GR" sz="1050" i="1" dirty="0">
                <a:latin typeface="Arial" panose="020B0604020202020204" pitchFamily="34" charset="0"/>
                <a:cs typeface="Arial" panose="020B0604020202020204" pitchFamily="34" charset="0"/>
              </a:rPr>
              <a:t>ε</a:t>
            </a:r>
            <a:r>
              <a:rPr lang="el-GR" sz="1050" i="1" baseline="-25000" dirty="0">
                <a:latin typeface="Arial" panose="020B0604020202020204" pitchFamily="34" charset="0"/>
                <a:cs typeface="Arial" panose="020B0604020202020204" pitchFamily="34" charset="0"/>
              </a:rPr>
              <a:t>0</a:t>
            </a:r>
            <a:r>
              <a:rPr lang="cs-CZ" sz="1050" i="1" dirty="0">
                <a:latin typeface="Arial" panose="020B0604020202020204" pitchFamily="34" charset="0"/>
                <a:cs typeface="Arial" panose="020B0604020202020204" pitchFamily="34" charset="0"/>
              </a:rPr>
              <a:t>.sin(</a:t>
            </a:r>
            <a:r>
              <a:rPr lang="el-GR" sz="1050" i="1" dirty="0">
                <a:latin typeface="Arial" panose="020B0604020202020204" pitchFamily="34" charset="0"/>
                <a:cs typeface="Arial" panose="020B0604020202020204" pitchFamily="34" charset="0"/>
              </a:rPr>
              <a:t>ω</a:t>
            </a:r>
            <a:r>
              <a:rPr lang="cs-CZ" sz="1050" i="1" dirty="0">
                <a:latin typeface="Arial" panose="020B0604020202020204" pitchFamily="34" charset="0"/>
                <a:cs typeface="Arial" panose="020B0604020202020204" pitchFamily="34" charset="0"/>
              </a:rPr>
              <a:t>t+</a:t>
            </a:r>
            <a:r>
              <a:rPr lang="el-GR" sz="1050" i="1" dirty="0">
                <a:latin typeface="Arial" panose="020B0604020202020204" pitchFamily="34" charset="0"/>
                <a:cs typeface="Arial" panose="020B0604020202020204" pitchFamily="34" charset="0"/>
              </a:rPr>
              <a:t>δ</a:t>
            </a:r>
            <a:r>
              <a:rPr lang="el-GR" sz="1050" i="1" dirty="0">
                <a:latin typeface="Arial" panose="020B0604020202020204" pitchFamily="34" charset="0"/>
                <a:cs typeface="Arial" panose="020B0604020202020204" pitchFamily="34" charset="0"/>
              </a:rPr>
              <a:t>)</a:t>
            </a:r>
            <a:endParaRPr lang="cs-CZ" sz="1050" i="1" dirty="0">
              <a:latin typeface="Arial" panose="020B0604020202020204" pitchFamily="34" charset="0"/>
              <a:cs typeface="Arial" panose="020B0604020202020204" pitchFamily="34" charset="0"/>
            </a:endParaRPr>
          </a:p>
        </p:txBody>
      </p:sp>
      <p:pic>
        <p:nvPicPr>
          <p:cNvPr id="12" name="Obrázek 11"/>
          <p:cNvPicPr/>
          <p:nvPr/>
        </p:nvPicPr>
        <p:blipFill rotWithShape="1">
          <a:blip r:embed="rId2" cstate="print">
            <a:extLst>
              <a:ext uri="{28A0092B-C50C-407E-A947-70E740481C1C}">
                <a14:useLocalDpi xmlns:a14="http://schemas.microsoft.com/office/drawing/2010/main" val="0"/>
              </a:ext>
            </a:extLst>
          </a:blip>
          <a:srcRect t="5523" r="10188" b="10414"/>
          <a:stretch/>
        </p:blipFill>
        <p:spPr bwMode="auto">
          <a:xfrm>
            <a:off x="4544581" y="3650285"/>
            <a:ext cx="2540879" cy="11896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399218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3445012" y="672425"/>
            <a:ext cx="1773242" cy="253916"/>
          </a:xfrm>
          <a:prstGeom prst="rect">
            <a:avLst/>
          </a:prstGeom>
        </p:spPr>
        <p:txBody>
          <a:bodyPr wrap="none">
            <a:spAutoFit/>
          </a:bodyPr>
          <a:lstStyle/>
          <a:p>
            <a:pPr lvl="1" algn="ctr"/>
            <a:r>
              <a:rPr lang="cs-CZ" sz="1050" b="1" dirty="0">
                <a:latin typeface="Arial" panose="020B0604020202020204" pitchFamily="34" charset="0"/>
                <a:cs typeface="Arial" panose="020B0604020202020204" pitchFamily="34" charset="0"/>
              </a:rPr>
              <a:t>Metody termické analýzy</a:t>
            </a:r>
            <a:endParaRPr lang="cs-CZ" sz="1050" dirty="0">
              <a:latin typeface="Arial" panose="020B0604020202020204" pitchFamily="34" charset="0"/>
              <a:cs typeface="Arial" panose="020B0604020202020204" pitchFamily="34" charset="0"/>
            </a:endParaRPr>
          </a:p>
        </p:txBody>
      </p:sp>
      <p:graphicFrame>
        <p:nvGraphicFramePr>
          <p:cNvPr id="16" name="Tabulka 15"/>
          <p:cNvGraphicFramePr>
            <a:graphicFrameLocks noGrp="1"/>
          </p:cNvGraphicFramePr>
          <p:nvPr>
            <p:extLst/>
          </p:nvPr>
        </p:nvGraphicFramePr>
        <p:xfrm>
          <a:off x="1750423" y="1579431"/>
          <a:ext cx="5551715" cy="3129413"/>
        </p:xfrm>
        <a:graphic>
          <a:graphicData uri="http://schemas.openxmlformats.org/drawingml/2006/table">
            <a:tbl>
              <a:tblPr>
                <a:tableStyleId>{5C22544A-7EE6-4342-B048-85BDC9FD1C3A}</a:tableStyleId>
              </a:tblPr>
              <a:tblGrid>
                <a:gridCol w="890412">
                  <a:extLst>
                    <a:ext uri="{9D8B030D-6E8A-4147-A177-3AD203B41FA5}">
                      <a16:colId xmlns:a16="http://schemas.microsoft.com/office/drawing/2014/main" xmlns="" val="2377093459"/>
                    </a:ext>
                  </a:extLst>
                </a:gridCol>
                <a:gridCol w="2330652">
                  <a:extLst>
                    <a:ext uri="{9D8B030D-6E8A-4147-A177-3AD203B41FA5}">
                      <a16:colId xmlns:a16="http://schemas.microsoft.com/office/drawing/2014/main" xmlns="" val="800082216"/>
                    </a:ext>
                  </a:extLst>
                </a:gridCol>
                <a:gridCol w="2330651">
                  <a:extLst>
                    <a:ext uri="{9D8B030D-6E8A-4147-A177-3AD203B41FA5}">
                      <a16:colId xmlns:a16="http://schemas.microsoft.com/office/drawing/2014/main" xmlns="" val="808083053"/>
                    </a:ext>
                  </a:extLst>
                </a:gridCol>
              </a:tblGrid>
              <a:tr h="259127">
                <a:tc gridSpan="2">
                  <a:txBody>
                    <a:bodyPr/>
                    <a:lstStyle/>
                    <a:p>
                      <a:pPr algn="ctr">
                        <a:spcAft>
                          <a:spcPts val="0"/>
                        </a:spcAft>
                      </a:pPr>
                      <a:r>
                        <a:rPr lang="cs-CZ" sz="1000" b="1" dirty="0">
                          <a:effectLst/>
                          <a:latin typeface="Arial" panose="020B0604020202020204" pitchFamily="34" charset="0"/>
                          <a:cs typeface="Arial" panose="020B0604020202020204" pitchFamily="34" charset="0"/>
                        </a:rPr>
                        <a:t>Metoda</a:t>
                      </a:r>
                      <a:endParaRPr lang="cs-CZ" sz="1000" b="1"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nchor="ctr">
                    <a:solidFill>
                      <a:srgbClr val="FF9933"/>
                    </a:solidFill>
                  </a:tcPr>
                </a:tc>
                <a:tc hMerge="1">
                  <a:txBody>
                    <a:bodyPr/>
                    <a:lstStyle/>
                    <a:p>
                      <a:pPr algn="ctr">
                        <a:spcAft>
                          <a:spcPts val="0"/>
                        </a:spcAft>
                      </a:pPr>
                      <a:endParaRPr lang="cs-CZ" sz="1350" b="1" dirty="0">
                        <a:effectLst/>
                        <a:latin typeface="Arial" panose="020B0604020202020204" pitchFamily="34" charset="0"/>
                        <a:ea typeface="Times New Roman" panose="02020603050405020304" pitchFamily="18" charset="0"/>
                        <a:cs typeface="Arial" panose="020B0604020202020204" pitchFamily="34" charset="0"/>
                      </a:endParaRPr>
                    </a:p>
                  </a:txBody>
                  <a:tcPr marL="37287" marR="37287" marT="0" marB="0" anchor="ctr">
                    <a:solidFill>
                      <a:srgbClr val="FF993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000" b="1" i="0" u="none" strike="noStrike" cap="none" spc="0" baseline="0" dirty="0" smtClean="0">
                          <a:solidFill>
                            <a:schemeClr val="dk1"/>
                          </a:solidFill>
                          <a:effectLst/>
                          <a:uFillTx/>
                          <a:latin typeface="Arial" panose="020B0604020202020204" pitchFamily="34" charset="0"/>
                          <a:ea typeface="+mn-ea"/>
                          <a:cs typeface="Arial" panose="020B0604020202020204" pitchFamily="34" charset="0"/>
                          <a:sym typeface="Calibri"/>
                        </a:rPr>
                        <a:t>Měřená veličina</a:t>
                      </a:r>
                      <a:endParaRPr lang="cs-CZ" sz="1000" b="1" i="0" u="none" strike="noStrike" cap="none" spc="0" baseline="0" dirty="0">
                        <a:solidFill>
                          <a:schemeClr val="dk1"/>
                        </a:solidFill>
                        <a:effectLst/>
                        <a:uFillTx/>
                        <a:latin typeface="Arial" panose="020B0604020202020204" pitchFamily="34" charset="0"/>
                        <a:ea typeface="+mn-ea"/>
                        <a:cs typeface="Arial" panose="020B0604020202020204" pitchFamily="34" charset="0"/>
                        <a:sym typeface="Calibri"/>
                      </a:endParaRPr>
                    </a:p>
                  </a:txBody>
                  <a:tcPr marL="27965" marR="27965" marT="0" marB="0" anchor="ctr">
                    <a:solidFill>
                      <a:srgbClr val="FF9933"/>
                    </a:solidFill>
                  </a:tcPr>
                </a:tc>
                <a:extLst>
                  <a:ext uri="{0D108BD9-81ED-4DB2-BD59-A6C34878D82A}">
                    <a16:rowId xmlns:a16="http://schemas.microsoft.com/office/drawing/2014/main" xmlns="" val="3059217170"/>
                  </a:ext>
                </a:extLst>
              </a:tr>
              <a:tr h="462915">
                <a:tc>
                  <a:txBody>
                    <a:bodyPr/>
                    <a:lstStyle/>
                    <a:p>
                      <a:pPr algn="ctr">
                        <a:spcAft>
                          <a:spcPts val="0"/>
                        </a:spcAft>
                      </a:pPr>
                      <a:r>
                        <a:rPr lang="cs-CZ" sz="1000" b="1" dirty="0">
                          <a:effectLst/>
                          <a:latin typeface="Arial" panose="020B0604020202020204" pitchFamily="34" charset="0"/>
                          <a:cs typeface="Arial" panose="020B0604020202020204" pitchFamily="34" charset="0"/>
                        </a:rPr>
                        <a:t>DTA </a:t>
                      </a:r>
                    </a:p>
                    <a:p>
                      <a:pPr algn="ctr">
                        <a:spcAft>
                          <a:spcPts val="0"/>
                        </a:spcAft>
                      </a:pPr>
                      <a:r>
                        <a:rPr lang="cs-CZ" sz="1000" b="1" dirty="0">
                          <a:effectLst/>
                          <a:latin typeface="Arial" panose="020B0604020202020204" pitchFamily="34" charset="0"/>
                          <a:cs typeface="Arial" panose="020B0604020202020204" pitchFamily="34" charset="0"/>
                        </a:rPr>
                        <a:t> </a:t>
                      </a:r>
                    </a:p>
                    <a:p>
                      <a:pPr algn="ctr">
                        <a:spcAft>
                          <a:spcPts val="0"/>
                        </a:spcAft>
                      </a:pPr>
                      <a:r>
                        <a:rPr lang="cs-CZ" sz="1000" b="1" dirty="0">
                          <a:effectLst/>
                          <a:latin typeface="Arial" panose="020B0604020202020204" pitchFamily="34" charset="0"/>
                          <a:cs typeface="Arial" panose="020B0604020202020204" pitchFamily="34" charset="0"/>
                        </a:rPr>
                        <a:t> </a:t>
                      </a:r>
                      <a:endParaRPr lang="cs-CZ" sz="1000" b="1"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tc>
                  <a:txBody>
                    <a:bodyPr/>
                    <a:lstStyle/>
                    <a:p>
                      <a:pPr algn="l">
                        <a:spcAft>
                          <a:spcPts val="0"/>
                        </a:spcAft>
                      </a:pPr>
                      <a:r>
                        <a:rPr lang="cs-CZ" sz="1000" dirty="0" smtClean="0">
                          <a:effectLst/>
                          <a:latin typeface="Arial" panose="020B0604020202020204" pitchFamily="34" charset="0"/>
                          <a:ea typeface="Times New Roman" panose="02020603050405020304" pitchFamily="18" charset="0"/>
                          <a:cs typeface="Arial" panose="020B0604020202020204" pitchFamily="34" charset="0"/>
                        </a:rPr>
                        <a:t>Diferenční termická analýza</a:t>
                      </a:r>
                      <a:endParaRPr lang="cs-CZ" sz="1000"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tc>
                  <a:txBody>
                    <a:bodyPr/>
                    <a:lstStyle/>
                    <a:p>
                      <a:pPr algn="l">
                        <a:spcAft>
                          <a:spcPts val="0"/>
                        </a:spcAft>
                      </a:pPr>
                      <a:r>
                        <a:rPr lang="cs-CZ" sz="1000" dirty="0" smtClean="0">
                          <a:effectLst/>
                          <a:latin typeface="Arial" panose="020B0604020202020204" pitchFamily="34" charset="0"/>
                          <a:cs typeface="Arial" panose="020B0604020202020204" pitchFamily="34" charset="0"/>
                        </a:rPr>
                        <a:t>Rozdíl teplot mezi vzorkem a referenční látkou</a:t>
                      </a:r>
                      <a:endParaRPr lang="cs-CZ" sz="1000" dirty="0">
                        <a:effectLst/>
                        <a:latin typeface="Arial" panose="020B0604020202020204" pitchFamily="34" charset="0"/>
                        <a:cs typeface="Arial" panose="020B0604020202020204" pitchFamily="34" charset="0"/>
                      </a:endParaRPr>
                    </a:p>
                  </a:txBody>
                  <a:tcPr marL="27965" marR="27965" marT="0" marB="0">
                    <a:solidFill>
                      <a:srgbClr val="FF9933"/>
                    </a:solidFill>
                  </a:tcPr>
                </a:tc>
                <a:extLst>
                  <a:ext uri="{0D108BD9-81ED-4DB2-BD59-A6C34878D82A}">
                    <a16:rowId xmlns:a16="http://schemas.microsoft.com/office/drawing/2014/main" xmlns="" val="4232511516"/>
                  </a:ext>
                </a:extLst>
              </a:tr>
              <a:tr h="617220">
                <a:tc>
                  <a:txBody>
                    <a:bodyPr/>
                    <a:lstStyle/>
                    <a:p>
                      <a:pPr algn="ctr">
                        <a:spcAft>
                          <a:spcPts val="0"/>
                        </a:spcAft>
                      </a:pPr>
                      <a:r>
                        <a:rPr lang="cs-CZ" sz="1000" b="1" dirty="0">
                          <a:effectLst/>
                          <a:latin typeface="Arial" panose="020B0604020202020204" pitchFamily="34" charset="0"/>
                          <a:cs typeface="Arial" panose="020B0604020202020204" pitchFamily="34" charset="0"/>
                        </a:rPr>
                        <a:t>DSC</a:t>
                      </a:r>
                      <a:endParaRPr lang="cs-CZ" sz="1000" b="1"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tc>
                  <a:txBody>
                    <a:bodyPr/>
                    <a:lstStyle/>
                    <a:p>
                      <a:pPr algn="l">
                        <a:spcAft>
                          <a:spcPts val="0"/>
                        </a:spcAft>
                      </a:pPr>
                      <a:r>
                        <a:rPr lang="cs-CZ" sz="1000" dirty="0" smtClean="0">
                          <a:effectLst/>
                          <a:latin typeface="Arial" panose="020B0604020202020204" pitchFamily="34" charset="0"/>
                          <a:ea typeface="Times New Roman" panose="02020603050405020304" pitchFamily="18" charset="0"/>
                          <a:cs typeface="Arial" panose="020B0604020202020204" pitchFamily="34" charset="0"/>
                        </a:rPr>
                        <a:t>Diferenční </a:t>
                      </a:r>
                      <a:r>
                        <a:rPr lang="cs-CZ" sz="1000" dirty="0" err="1" smtClean="0">
                          <a:effectLst/>
                          <a:latin typeface="Arial" panose="020B0604020202020204" pitchFamily="34" charset="0"/>
                          <a:ea typeface="Times New Roman" panose="02020603050405020304" pitchFamily="18" charset="0"/>
                          <a:cs typeface="Arial" panose="020B0604020202020204" pitchFamily="34" charset="0"/>
                        </a:rPr>
                        <a:t>scanovací</a:t>
                      </a:r>
                      <a:r>
                        <a:rPr lang="cs-CZ" sz="1000" dirty="0" smtClean="0">
                          <a:effectLst/>
                          <a:latin typeface="Arial" panose="020B0604020202020204" pitchFamily="34" charset="0"/>
                          <a:ea typeface="Times New Roman" panose="02020603050405020304" pitchFamily="18" charset="0"/>
                          <a:cs typeface="Arial" panose="020B0604020202020204" pitchFamily="34" charset="0"/>
                        </a:rPr>
                        <a:t> kalorimetrie</a:t>
                      </a:r>
                      <a:endParaRPr lang="cs-CZ" sz="1000"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000" dirty="0" smtClean="0">
                          <a:effectLst/>
                          <a:latin typeface="Arial" panose="020B0604020202020204" pitchFamily="34" charset="0"/>
                          <a:cs typeface="Arial" panose="020B0604020202020204" pitchFamily="34" charset="0"/>
                        </a:rPr>
                        <a:t>Tepelná energie nutná ke kompenzaci rozdílu teplot mezi vzorkem a referenční látkou</a:t>
                      </a:r>
                      <a:endParaRPr lang="cs-CZ" sz="1000" dirty="0" smtClean="0">
                        <a:effectLst/>
                        <a:latin typeface="Arial" panose="020B0604020202020204" pitchFamily="34" charset="0"/>
                        <a:ea typeface="Times New Roman" panose="02020603050405020304" pitchFamily="18" charset="0"/>
                        <a:cs typeface="Arial" panose="020B0604020202020204" pitchFamily="34" charset="0"/>
                      </a:endParaRPr>
                    </a:p>
                    <a:p>
                      <a:pPr algn="l">
                        <a:spcAft>
                          <a:spcPts val="0"/>
                        </a:spcAft>
                      </a:pPr>
                      <a:endParaRPr lang="cs-CZ" sz="1000"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extLst>
                  <a:ext uri="{0D108BD9-81ED-4DB2-BD59-A6C34878D82A}">
                    <a16:rowId xmlns:a16="http://schemas.microsoft.com/office/drawing/2014/main" xmlns="" val="2120601428"/>
                  </a:ext>
                </a:extLst>
              </a:tr>
              <a:tr h="710016">
                <a:tc>
                  <a:txBody>
                    <a:bodyPr/>
                    <a:lstStyle/>
                    <a:p>
                      <a:pPr algn="ctr">
                        <a:spcAft>
                          <a:spcPts val="0"/>
                        </a:spcAft>
                      </a:pPr>
                      <a:r>
                        <a:rPr lang="cs-CZ" sz="1000" b="1" dirty="0">
                          <a:effectLst/>
                          <a:latin typeface="Arial" panose="020B0604020202020204" pitchFamily="34" charset="0"/>
                          <a:cs typeface="Arial" panose="020B0604020202020204" pitchFamily="34" charset="0"/>
                        </a:rPr>
                        <a:t>TGA</a:t>
                      </a:r>
                      <a:endParaRPr lang="cs-CZ" sz="1000" b="1"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nchor="ctr">
                    <a:solidFill>
                      <a:srgbClr val="FF9933"/>
                    </a:solidFill>
                  </a:tcPr>
                </a:tc>
                <a:tc>
                  <a:txBody>
                    <a:bodyPr/>
                    <a:lstStyle/>
                    <a:p>
                      <a:pPr algn="l">
                        <a:spcAft>
                          <a:spcPts val="0"/>
                        </a:spcAft>
                      </a:pPr>
                      <a:r>
                        <a:rPr lang="cs-CZ" sz="1000" b="0" dirty="0" err="1" smtClean="0">
                          <a:effectLst/>
                          <a:latin typeface="Arial" panose="020B0604020202020204" pitchFamily="34" charset="0"/>
                          <a:cs typeface="Arial" panose="020B0604020202020204" pitchFamily="34" charset="0"/>
                        </a:rPr>
                        <a:t>Termogravimetrie</a:t>
                      </a:r>
                      <a:endParaRPr lang="cs-CZ" sz="1000" b="0" dirty="0">
                        <a:effectLst/>
                        <a:latin typeface="Arial" panose="020B0604020202020204" pitchFamily="34" charset="0"/>
                        <a:cs typeface="Arial" panose="020B0604020202020204" pitchFamily="34" charset="0"/>
                      </a:endParaRPr>
                    </a:p>
                  </a:txBody>
                  <a:tcPr marL="27965" marR="27965" marT="0" marB="0" anchor="ctr">
                    <a:solidFill>
                      <a:srgbClr val="FF993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000" dirty="0" smtClean="0">
                          <a:effectLst/>
                          <a:latin typeface="Arial" panose="020B0604020202020204" pitchFamily="34" charset="0"/>
                          <a:cs typeface="Arial" panose="020B0604020202020204" pitchFamily="34" charset="0"/>
                        </a:rPr>
                        <a:t>Změny v hmotnosti vzorku</a:t>
                      </a:r>
                      <a:endParaRPr lang="cs-CZ" sz="1000" b="1" dirty="0" smtClean="0">
                        <a:effectLst/>
                        <a:latin typeface="Arial" panose="020B0604020202020204" pitchFamily="34" charset="0"/>
                        <a:cs typeface="Arial" panose="020B0604020202020204" pitchFamily="34" charset="0"/>
                      </a:endParaRPr>
                    </a:p>
                    <a:p>
                      <a:pPr algn="l">
                        <a:spcAft>
                          <a:spcPts val="0"/>
                        </a:spcAft>
                      </a:pPr>
                      <a:endParaRPr lang="cs-CZ" sz="1000" b="1" dirty="0">
                        <a:effectLst/>
                        <a:latin typeface="Arial" panose="020B0604020202020204" pitchFamily="34" charset="0"/>
                        <a:cs typeface="Arial" panose="020B0604020202020204" pitchFamily="34" charset="0"/>
                      </a:endParaRPr>
                    </a:p>
                  </a:txBody>
                  <a:tcPr marL="27965" marR="27965" marT="0" marB="0" anchor="ctr">
                    <a:solidFill>
                      <a:srgbClr val="FF9933"/>
                    </a:solidFill>
                  </a:tcPr>
                </a:tc>
                <a:extLst>
                  <a:ext uri="{0D108BD9-81ED-4DB2-BD59-A6C34878D82A}">
                    <a16:rowId xmlns:a16="http://schemas.microsoft.com/office/drawing/2014/main" xmlns="" val="2276410911"/>
                  </a:ext>
                </a:extLst>
              </a:tr>
              <a:tr h="462915">
                <a:tc>
                  <a:txBody>
                    <a:bodyPr/>
                    <a:lstStyle/>
                    <a:p>
                      <a:pPr algn="ctr">
                        <a:spcAft>
                          <a:spcPts val="0"/>
                        </a:spcAft>
                      </a:pPr>
                      <a:r>
                        <a:rPr lang="cs-CZ" sz="1000" b="1" dirty="0">
                          <a:effectLst/>
                          <a:latin typeface="Arial" panose="020B0604020202020204" pitchFamily="34" charset="0"/>
                          <a:cs typeface="Arial" panose="020B0604020202020204" pitchFamily="34" charset="0"/>
                        </a:rPr>
                        <a:t>TMA</a:t>
                      </a:r>
                    </a:p>
                    <a:p>
                      <a:pPr algn="ctr">
                        <a:spcAft>
                          <a:spcPts val="0"/>
                        </a:spcAft>
                      </a:pPr>
                      <a:r>
                        <a:rPr lang="cs-CZ" sz="1000" b="1" dirty="0">
                          <a:effectLst/>
                          <a:latin typeface="Arial" panose="020B0604020202020204" pitchFamily="34" charset="0"/>
                          <a:cs typeface="Arial" panose="020B0604020202020204" pitchFamily="34" charset="0"/>
                        </a:rPr>
                        <a:t> </a:t>
                      </a:r>
                      <a:endParaRPr lang="cs-CZ" sz="1000" b="1"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tc>
                  <a:txBody>
                    <a:bodyPr/>
                    <a:lstStyle/>
                    <a:p>
                      <a:pPr algn="l">
                        <a:spcAft>
                          <a:spcPts val="0"/>
                        </a:spcAft>
                      </a:pPr>
                      <a:r>
                        <a:rPr lang="cs-CZ" sz="1000" dirty="0" smtClean="0">
                          <a:effectLst/>
                          <a:latin typeface="Arial" panose="020B0604020202020204" pitchFamily="34" charset="0"/>
                          <a:ea typeface="Times New Roman" panose="02020603050405020304" pitchFamily="18" charset="0"/>
                          <a:cs typeface="Arial" panose="020B0604020202020204" pitchFamily="34" charset="0"/>
                        </a:rPr>
                        <a:t>Termomechanická analýza</a:t>
                      </a:r>
                      <a:endParaRPr lang="cs-CZ" sz="1000"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000" dirty="0" smtClean="0">
                          <a:effectLst/>
                          <a:latin typeface="Arial" panose="020B0604020202020204" pitchFamily="34" charset="0"/>
                          <a:cs typeface="Arial" panose="020B0604020202020204" pitchFamily="34" charset="0"/>
                        </a:rPr>
                        <a:t>Natažení/stlačení vzorku působením síly</a:t>
                      </a:r>
                      <a:endParaRPr lang="cs-CZ" sz="1000" dirty="0" smtClean="0">
                        <a:effectLst/>
                        <a:latin typeface="Arial" panose="020B0604020202020204" pitchFamily="34" charset="0"/>
                        <a:ea typeface="Times New Roman" panose="02020603050405020304" pitchFamily="18" charset="0"/>
                        <a:cs typeface="Arial" panose="020B0604020202020204" pitchFamily="34" charset="0"/>
                      </a:endParaRPr>
                    </a:p>
                    <a:p>
                      <a:pPr algn="l">
                        <a:spcAft>
                          <a:spcPts val="0"/>
                        </a:spcAft>
                      </a:pPr>
                      <a:endParaRPr lang="cs-CZ" sz="1000"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extLst>
                  <a:ext uri="{0D108BD9-81ED-4DB2-BD59-A6C34878D82A}">
                    <a16:rowId xmlns:a16="http://schemas.microsoft.com/office/drawing/2014/main" xmlns="" val="392166112"/>
                  </a:ext>
                </a:extLst>
              </a:tr>
              <a:tr h="617220">
                <a:tc>
                  <a:txBody>
                    <a:bodyPr/>
                    <a:lstStyle/>
                    <a:p>
                      <a:pPr algn="ctr">
                        <a:spcAft>
                          <a:spcPts val="0"/>
                        </a:spcAft>
                      </a:pPr>
                      <a:r>
                        <a:rPr lang="cs-CZ" sz="1000" b="1" dirty="0">
                          <a:effectLst/>
                          <a:latin typeface="Arial" panose="020B0604020202020204" pitchFamily="34" charset="0"/>
                          <a:cs typeface="Arial" panose="020B0604020202020204" pitchFamily="34" charset="0"/>
                        </a:rPr>
                        <a:t>DMA</a:t>
                      </a:r>
                      <a:endParaRPr lang="cs-CZ" sz="1000" b="1"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tc>
                  <a:txBody>
                    <a:bodyPr/>
                    <a:lstStyle/>
                    <a:p>
                      <a:pPr algn="l">
                        <a:spcAft>
                          <a:spcPts val="0"/>
                        </a:spcAft>
                      </a:pPr>
                      <a:r>
                        <a:rPr lang="cs-CZ" sz="1000" dirty="0" err="1" smtClean="0">
                          <a:effectLst/>
                          <a:latin typeface="Arial" panose="020B0604020202020204" pitchFamily="34" charset="0"/>
                          <a:ea typeface="Times New Roman" panose="02020603050405020304" pitchFamily="18" charset="0"/>
                          <a:cs typeface="Arial" panose="020B0604020202020204" pitchFamily="34" charset="0"/>
                        </a:rPr>
                        <a:t>Dynamickomechanická</a:t>
                      </a:r>
                      <a:r>
                        <a:rPr lang="cs-CZ" sz="1000" dirty="0" smtClean="0">
                          <a:effectLst/>
                          <a:latin typeface="Arial" panose="020B0604020202020204" pitchFamily="34" charset="0"/>
                          <a:ea typeface="Times New Roman" panose="02020603050405020304" pitchFamily="18" charset="0"/>
                          <a:cs typeface="Arial" panose="020B0604020202020204" pitchFamily="34" charset="0"/>
                        </a:rPr>
                        <a:t> analýza</a:t>
                      </a:r>
                      <a:endParaRPr lang="cs-CZ" sz="1000"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000" dirty="0" smtClean="0">
                          <a:effectLst/>
                          <a:latin typeface="Arial" panose="020B0604020202020204" pitchFamily="34" charset="0"/>
                          <a:cs typeface="Arial" panose="020B0604020202020204" pitchFamily="34" charset="0"/>
                        </a:rPr>
                        <a:t>Mechanická síla a frekvence při periodickém namáhání vzorku v tahu, ohybu, krutu penetraci</a:t>
                      </a:r>
                      <a:endParaRPr lang="cs-CZ" sz="1000" dirty="0" smtClean="0">
                        <a:effectLst/>
                        <a:latin typeface="Arial" panose="020B0604020202020204" pitchFamily="34" charset="0"/>
                        <a:ea typeface="Times New Roman" panose="02020603050405020304" pitchFamily="18" charset="0"/>
                        <a:cs typeface="Arial" panose="020B0604020202020204" pitchFamily="34" charset="0"/>
                      </a:endParaRPr>
                    </a:p>
                    <a:p>
                      <a:pPr algn="l">
                        <a:spcAft>
                          <a:spcPts val="0"/>
                        </a:spcAft>
                      </a:pPr>
                      <a:endParaRPr lang="cs-CZ" sz="1000" dirty="0">
                        <a:effectLst/>
                        <a:latin typeface="Arial" panose="020B0604020202020204" pitchFamily="34" charset="0"/>
                        <a:ea typeface="Times New Roman" panose="02020603050405020304" pitchFamily="18" charset="0"/>
                        <a:cs typeface="Arial" panose="020B0604020202020204" pitchFamily="34" charset="0"/>
                      </a:endParaRPr>
                    </a:p>
                  </a:txBody>
                  <a:tcPr marL="27965" marR="27965" marT="0" marB="0">
                    <a:solidFill>
                      <a:srgbClr val="FF9933"/>
                    </a:solidFill>
                  </a:tcPr>
                </a:tc>
                <a:extLst>
                  <a:ext uri="{0D108BD9-81ED-4DB2-BD59-A6C34878D82A}">
                    <a16:rowId xmlns:a16="http://schemas.microsoft.com/office/drawing/2014/main" xmlns="" val="310118269"/>
                  </a:ext>
                </a:extLst>
              </a:tr>
            </a:tbl>
          </a:graphicData>
        </a:graphic>
      </p:graphicFrame>
      <p:sp>
        <p:nvSpPr>
          <p:cNvPr id="4" name="TextovéPole 3"/>
          <p:cNvSpPr txBox="1"/>
          <p:nvPr/>
        </p:nvSpPr>
        <p:spPr>
          <a:xfrm>
            <a:off x="1645920" y="1025435"/>
            <a:ext cx="6015446" cy="5539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algn="just" defTabSz="685800"/>
            <a:r>
              <a:rPr lang="cs-CZ" sz="1050" dirty="0">
                <a:latin typeface="Arial" panose="020B0604020202020204" pitchFamily="34" charset="0"/>
                <a:cs typeface="Arial" panose="020B0604020202020204" pitchFamily="34" charset="0"/>
                <a:sym typeface="Myriad Pro"/>
              </a:rPr>
              <a:t>V této přednášce se budeme zabývat metodami, které patří mezi nejčastěji používané v textilním průmyslu a jsou k dispozici na FT TUL. Výjimkou je DTA, která ale tvoří základ metod termické analýzy, lze ji však nahradit metodou DSC.</a:t>
            </a:r>
            <a:endParaRPr lang="cs-CZ" sz="1050" dirty="0">
              <a:latin typeface="Arial" panose="020B0604020202020204" pitchFamily="34" charset="0"/>
              <a:cs typeface="Arial" panose="020B0604020202020204" pitchFamily="34" charset="0"/>
              <a:sym typeface="Myriad Pro"/>
            </a:endParaRPr>
          </a:p>
        </p:txBody>
      </p:sp>
    </p:spTree>
    <p:extLst>
      <p:ext uri="{BB962C8B-B14F-4D97-AF65-F5344CB8AC3E}">
        <p14:creationId xmlns:p14="http://schemas.microsoft.com/office/powerpoint/2010/main" val="140532884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Číslo snímku"/>
          <p:cNvSpPr txBox="1">
            <a:spLocks noGrp="1"/>
          </p:cNvSpPr>
          <p:nvPr>
            <p:ph type="sldNum" sz="quarter" idx="4294967295"/>
          </p:nvPr>
        </p:nvSpPr>
        <p:spPr>
          <a:xfrm>
            <a:off x="7687021" y="4889563"/>
            <a:ext cx="301652" cy="30005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21</a:t>
            </a:fld>
            <a:endParaRPr/>
          </a:p>
        </p:txBody>
      </p:sp>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1" y="3138487"/>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9" name="Obdélník 8"/>
          <p:cNvSpPr/>
          <p:nvPr/>
        </p:nvSpPr>
        <p:spPr>
          <a:xfrm>
            <a:off x="4137659" y="573107"/>
            <a:ext cx="492444" cy="253916"/>
          </a:xfrm>
          <a:prstGeom prst="rect">
            <a:avLst/>
          </a:prstGeom>
        </p:spPr>
        <p:txBody>
          <a:bodyPr wrap="none">
            <a:spAutoFit/>
          </a:bodyPr>
          <a:lstStyle/>
          <a:p>
            <a:pPr algn="ctr" eaLnBrk="0" fontAlgn="base" hangingPunct="0">
              <a:spcBef>
                <a:spcPct val="0"/>
              </a:spcBef>
              <a:spcAft>
                <a:spcPct val="0"/>
              </a:spcAft>
            </a:pPr>
            <a:r>
              <a:rPr lang="cs-CZ" sz="1050" b="1" dirty="0">
                <a:latin typeface="Arial" panose="020B0604020202020204" pitchFamily="34" charset="0"/>
                <a:cs typeface="Arial" panose="020B0604020202020204" pitchFamily="34" charset="0"/>
              </a:rPr>
              <a:t>DMA</a:t>
            </a:r>
            <a:endParaRPr lang="cs-CZ" altLang="cs-CZ" sz="525" b="1"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Obdélník 2"/>
              <p:cNvSpPr/>
              <p:nvPr/>
            </p:nvSpPr>
            <p:spPr>
              <a:xfrm>
                <a:off x="1528525" y="919243"/>
                <a:ext cx="6032114" cy="3887731"/>
              </a:xfrm>
              <a:prstGeom prst="rect">
                <a:avLst/>
              </a:prstGeom>
            </p:spPr>
            <p:txBody>
              <a:bodyPr wrap="square">
                <a:spAutoFit/>
              </a:bodyPr>
              <a:lstStyle/>
              <a:p>
                <a:pPr algn="just">
                  <a:lnSpc>
                    <a:spcPct val="120000"/>
                  </a:lnSpc>
                </a:pPr>
                <a:r>
                  <a:rPr lang="cs-CZ" sz="1050" dirty="0">
                    <a:latin typeface="Arial" panose="020B0604020202020204" pitchFamily="34" charset="0"/>
                    <a:cs typeface="Arial" panose="020B0604020202020204" pitchFamily="34" charset="0"/>
                  </a:rPr>
                  <a:t>Odezvu viskoelastického tělesa </a:t>
                </a:r>
                <a:r>
                  <a:rPr lang="cs-CZ" sz="1050" dirty="0">
                    <a:latin typeface="Arial" panose="020B0604020202020204" pitchFamily="34" charset="0"/>
                    <a:cs typeface="Arial" panose="020B0604020202020204" pitchFamily="34" charset="0"/>
                  </a:rPr>
                  <a:t>na periodické </a:t>
                </a:r>
                <a:r>
                  <a:rPr lang="cs-CZ" sz="1050" dirty="0">
                    <a:latin typeface="Arial" panose="020B0604020202020204" pitchFamily="34" charset="0"/>
                    <a:cs typeface="Arial" panose="020B0604020202020204" pitchFamily="34" charset="0"/>
                  </a:rPr>
                  <a:t>deformační kmity </a:t>
                </a:r>
                <a:r>
                  <a:rPr lang="el-GR" sz="1050" dirty="0">
                    <a:latin typeface="Arial" panose="020B0604020202020204" pitchFamily="34" charset="0"/>
                    <a:cs typeface="Arial" panose="020B0604020202020204" pitchFamily="34" charset="0"/>
                  </a:rPr>
                  <a:t>ε </a:t>
                </a:r>
                <a:r>
                  <a:rPr lang="cs-CZ" sz="1050" dirty="0">
                    <a:latin typeface="Arial" panose="020B0604020202020204" pitchFamily="34" charset="0"/>
                    <a:cs typeface="Arial" panose="020B0604020202020204" pitchFamily="34" charset="0"/>
                  </a:rPr>
                  <a:t>je </a:t>
                </a:r>
                <a:r>
                  <a:rPr lang="pt-BR" sz="1050" dirty="0">
                    <a:latin typeface="Arial" panose="020B0604020202020204" pitchFamily="34" charset="0"/>
                    <a:cs typeface="Arial" panose="020B0604020202020204" pitchFamily="34" charset="0"/>
                  </a:rPr>
                  <a:t>možno </a:t>
                </a:r>
                <a:r>
                  <a:rPr lang="pt-BR" sz="1050" dirty="0">
                    <a:latin typeface="Arial" panose="020B0604020202020204" pitchFamily="34" charset="0"/>
                    <a:cs typeface="Arial" panose="020B0604020202020204" pitchFamily="34" charset="0"/>
                  </a:rPr>
                  <a:t>rozložit do dvou částí.</a:t>
                </a:r>
              </a:p>
              <a:p>
                <a:pPr marL="214313" indent="-214313" algn="just">
                  <a:lnSpc>
                    <a:spcPct val="120000"/>
                  </a:lnSpc>
                  <a:buFont typeface="Arial" panose="020B0604020202020204" pitchFamily="34" charset="0"/>
                  <a:buChar char="•"/>
                </a:pPr>
                <a:r>
                  <a:rPr lang="cs-CZ" sz="1050" dirty="0">
                    <a:latin typeface="Arial" panose="020B0604020202020204" pitchFamily="34" charset="0"/>
                    <a:cs typeface="Arial" panose="020B0604020202020204" pitchFamily="34" charset="0"/>
                  </a:rPr>
                  <a:t>Elastická </a:t>
                </a:r>
                <a:r>
                  <a:rPr lang="cs-CZ" sz="1050" dirty="0">
                    <a:latin typeface="Arial" panose="020B0604020202020204" pitchFamily="34" charset="0"/>
                    <a:cs typeface="Arial" panose="020B0604020202020204" pitchFamily="34" charset="0"/>
                  </a:rPr>
                  <a:t>odezva je ve fázi s </a:t>
                </a:r>
                <a:r>
                  <a:rPr lang="cs-CZ" sz="1050" dirty="0">
                    <a:latin typeface="Arial" panose="020B0604020202020204" pitchFamily="34" charset="0"/>
                    <a:cs typeface="Arial" panose="020B0604020202020204" pitchFamily="34" charset="0"/>
                  </a:rPr>
                  <a:t>deformací </a:t>
                </a:r>
                <a:r>
                  <a:rPr lang="es-ES" sz="1050" dirty="0">
                    <a:latin typeface="Arial" panose="020B0604020202020204" pitchFamily="34" charset="0"/>
                    <a:cs typeface="Arial" panose="020B0604020202020204" pitchFamily="34" charset="0"/>
                  </a:rPr>
                  <a:t>(</a:t>
                </a:r>
                <a:r>
                  <a:rPr lang="es-ES" sz="1050" dirty="0">
                    <a:latin typeface="Arial" panose="020B0604020202020204" pitchFamily="34" charset="0"/>
                    <a:cs typeface="Arial" panose="020B0604020202020204" pitchFamily="34" charset="0"/>
                  </a:rPr>
                  <a:t>napětí </a:t>
                </a:r>
                <a:r>
                  <a:rPr lang="es-ES" sz="1050" i="1" dirty="0">
                    <a:latin typeface="Arial" panose="020B0604020202020204" pitchFamily="34" charset="0"/>
                    <a:cs typeface="Arial" panose="020B0604020202020204" pitchFamily="34" charset="0"/>
                  </a:rPr>
                  <a:t>σ’</a:t>
                </a:r>
                <a:r>
                  <a:rPr lang="es-ES" sz="1050" dirty="0">
                    <a:latin typeface="Arial" panose="020B0604020202020204" pitchFamily="34" charset="0"/>
                    <a:cs typeface="Arial" panose="020B0604020202020204" pitchFamily="34" charset="0"/>
                  </a:rPr>
                  <a:t> ve fázi s deformací</a:t>
                </a:r>
                <a:r>
                  <a:rPr lang="es-ES" sz="1050" dirty="0">
                    <a:latin typeface="Arial" panose="020B0604020202020204" pitchFamily="34" charset="0"/>
                    <a:cs typeface="Arial" panose="020B0604020202020204" pitchFamily="34" charset="0"/>
                  </a:rPr>
                  <a:t>)</a:t>
                </a:r>
                <a:r>
                  <a:rPr lang="cs-CZ" sz="1050" dirty="0">
                    <a:latin typeface="Arial" panose="020B0604020202020204" pitchFamily="34" charset="0"/>
                    <a:cs typeface="Arial" panose="020B0604020202020204" pitchFamily="34" charset="0"/>
                  </a:rPr>
                  <a:t>.</a:t>
                </a:r>
                <a:endParaRPr lang="es-ES" sz="1050" dirty="0">
                  <a:latin typeface="Arial" panose="020B0604020202020204" pitchFamily="34" charset="0"/>
                  <a:cs typeface="Arial" panose="020B0604020202020204" pitchFamily="34" charset="0"/>
                </a:endParaRPr>
              </a:p>
              <a:p>
                <a:pPr marL="214313" indent="-214313" algn="just">
                  <a:lnSpc>
                    <a:spcPct val="120000"/>
                  </a:lnSpc>
                  <a:buFont typeface="Arial" panose="020B0604020202020204" pitchFamily="34" charset="0"/>
                  <a:buChar char="•"/>
                </a:pPr>
                <a:r>
                  <a:rPr lang="cs-CZ" sz="1050" dirty="0">
                    <a:latin typeface="Arial" panose="020B0604020202020204" pitchFamily="34" charset="0"/>
                    <a:cs typeface="Arial" panose="020B0604020202020204" pitchFamily="34" charset="0"/>
                  </a:rPr>
                  <a:t>Plastická </a:t>
                </a:r>
                <a:r>
                  <a:rPr lang="cs-CZ" sz="1050" dirty="0">
                    <a:latin typeface="Arial" panose="020B0604020202020204" pitchFamily="34" charset="0"/>
                    <a:cs typeface="Arial" panose="020B0604020202020204" pitchFamily="34" charset="0"/>
                  </a:rPr>
                  <a:t>odezva, je v </a:t>
                </a:r>
                <a:r>
                  <a:rPr lang="cs-CZ" sz="1050" dirty="0" err="1">
                    <a:latin typeface="Arial" panose="020B0604020202020204" pitchFamily="34" charset="0"/>
                    <a:cs typeface="Arial" panose="020B0604020202020204" pitchFamily="34" charset="0"/>
                  </a:rPr>
                  <a:t>protifázi</a:t>
                </a:r>
                <a:r>
                  <a:rPr lang="cs-CZ" sz="1050" dirty="0">
                    <a:latin typeface="Arial" panose="020B0604020202020204" pitchFamily="34" charset="0"/>
                    <a:cs typeface="Arial" panose="020B0604020202020204" pitchFamily="34" charset="0"/>
                  </a:rPr>
                  <a:t> s </a:t>
                </a:r>
                <a:r>
                  <a:rPr lang="cs-CZ" sz="1050" dirty="0">
                    <a:latin typeface="Arial" panose="020B0604020202020204" pitchFamily="34" charset="0"/>
                    <a:cs typeface="Arial" panose="020B0604020202020204" pitchFamily="34" charset="0"/>
                  </a:rPr>
                  <a:t>napětím </a:t>
                </a:r>
                <a:r>
                  <a:rPr lang="pl-PL" sz="1050" dirty="0">
                    <a:latin typeface="Arial" panose="020B0604020202020204" pitchFamily="34" charset="0"/>
                    <a:cs typeface="Arial" panose="020B0604020202020204" pitchFamily="34" charset="0"/>
                  </a:rPr>
                  <a:t>(</a:t>
                </a:r>
                <a:r>
                  <a:rPr lang="pl-PL" sz="1050" dirty="0">
                    <a:latin typeface="Arial" panose="020B0604020202020204" pitchFamily="34" charset="0"/>
                    <a:cs typeface="Arial" panose="020B0604020202020204" pitchFamily="34" charset="0"/>
                  </a:rPr>
                  <a:t>napětí </a:t>
                </a:r>
                <a:r>
                  <a:rPr lang="pl-PL" sz="1050" i="1" dirty="0">
                    <a:latin typeface="Arial" panose="020B0604020202020204" pitchFamily="34" charset="0"/>
                    <a:cs typeface="Arial" panose="020B0604020202020204" pitchFamily="34" charset="0"/>
                  </a:rPr>
                  <a:t>σ‘‘ </a:t>
                </a:r>
                <a:r>
                  <a:rPr lang="pl-PL" sz="1050" dirty="0">
                    <a:latin typeface="Arial" panose="020B0604020202020204" pitchFamily="34" charset="0"/>
                    <a:cs typeface="Arial" panose="020B0604020202020204" pitchFamily="34" charset="0"/>
                  </a:rPr>
                  <a:t>se zpožďuje o 90° za deformací</a:t>
                </a:r>
                <a:r>
                  <a:rPr lang="pl-PL" sz="1050" dirty="0">
                    <a:latin typeface="Arial" panose="020B0604020202020204" pitchFamily="34" charset="0"/>
                    <a:cs typeface="Arial" panose="020B0604020202020204" pitchFamily="34" charset="0"/>
                  </a:rPr>
                  <a:t>).</a:t>
                </a:r>
              </a:p>
              <a:p>
                <a:pPr algn="just">
                  <a:lnSpc>
                    <a:spcPct val="120000"/>
                  </a:lnSpc>
                </a:pPr>
                <a:r>
                  <a:rPr lang="cs-CZ" sz="1050" dirty="0">
                    <a:latin typeface="Arial" panose="020B0604020202020204" pitchFamily="34" charset="0"/>
                    <a:cs typeface="Arial" panose="020B0604020202020204" pitchFamily="34" charset="0"/>
                  </a:rPr>
                  <a:t>Výsledné </a:t>
                </a:r>
                <a:r>
                  <a:rPr lang="cs-CZ" sz="1050" dirty="0">
                    <a:latin typeface="Arial" panose="020B0604020202020204" pitchFamily="34" charset="0"/>
                    <a:cs typeface="Arial" panose="020B0604020202020204" pitchFamily="34" charset="0"/>
                  </a:rPr>
                  <a:t>napětí </a:t>
                </a:r>
                <a:r>
                  <a:rPr lang="el-GR" sz="1050" i="1" dirty="0">
                    <a:latin typeface="Arial" panose="020B0604020202020204" pitchFamily="34" charset="0"/>
                    <a:cs typeface="Arial" panose="020B0604020202020204" pitchFamily="34" charset="0"/>
                  </a:rPr>
                  <a:t>σ</a:t>
                </a:r>
                <a:r>
                  <a:rPr lang="cs-CZ" sz="1050" i="1" baseline="-25000" dirty="0">
                    <a:latin typeface="Arial" panose="020B0604020202020204" pitchFamily="34" charset="0"/>
                    <a:cs typeface="Arial" panose="020B0604020202020204" pitchFamily="34" charset="0"/>
                  </a:rPr>
                  <a:t>V</a:t>
                </a:r>
                <a:r>
                  <a:rPr lang="cs-CZ" sz="1050" i="1"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bude tedy vůči </a:t>
                </a:r>
                <a:r>
                  <a:rPr lang="cs-CZ" sz="1050" dirty="0">
                    <a:latin typeface="Arial" panose="020B0604020202020204" pitchFamily="34" charset="0"/>
                    <a:cs typeface="Arial" panose="020B0604020202020204" pitchFamily="34" charset="0"/>
                  </a:rPr>
                  <a:t>deformaci </a:t>
                </a:r>
                <a:r>
                  <a:rPr lang="el-GR" sz="1050" i="1" dirty="0">
                    <a:latin typeface="Arial" panose="020B0604020202020204" pitchFamily="34" charset="0"/>
                    <a:cs typeface="Arial" panose="020B0604020202020204" pitchFamily="34" charset="0"/>
                  </a:rPr>
                  <a:t>ε</a:t>
                </a:r>
                <a:r>
                  <a:rPr lang="el-GR"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zpožděno o fázový posun </a:t>
                </a:r>
                <a:r>
                  <a:rPr lang="el-GR" sz="1050" i="1" dirty="0">
                    <a:latin typeface="Arial" panose="020B0604020202020204" pitchFamily="34" charset="0"/>
                    <a:cs typeface="Arial" panose="020B0604020202020204" pitchFamily="34" charset="0"/>
                  </a:rPr>
                  <a:t>δ</a:t>
                </a:r>
                <a:r>
                  <a:rPr lang="cs-CZ" sz="1050" i="1" dirty="0">
                    <a:latin typeface="Arial" panose="020B0604020202020204" pitchFamily="34" charset="0"/>
                    <a:cs typeface="Arial" panose="020B0604020202020204" pitchFamily="34" charset="0"/>
                  </a:rPr>
                  <a:t>.</a:t>
                </a:r>
              </a:p>
              <a:p>
                <a:pPr algn="just">
                  <a:lnSpc>
                    <a:spcPct val="120000"/>
                  </a:lnSpc>
                </a:pPr>
                <a:endParaRPr lang="cs-CZ" sz="1050" i="1" dirty="0">
                  <a:solidFill>
                    <a:schemeClr val="tx1"/>
                  </a:solidFill>
                  <a:latin typeface="Arial" panose="020B0604020202020204" pitchFamily="34" charset="0"/>
                  <a:cs typeface="Arial" panose="020B0604020202020204" pitchFamily="34" charset="0"/>
                </a:endParaRPr>
              </a:p>
              <a:p>
                <a:pPr>
                  <a:lnSpc>
                    <a:spcPct val="120000"/>
                  </a:lnSpc>
                </a:pPr>
                <a:r>
                  <a:rPr lang="cs-CZ" sz="1050" dirty="0">
                    <a:latin typeface="Arial" panose="020B0604020202020204" pitchFamily="34" charset="0"/>
                    <a:cs typeface="Arial" panose="020B0604020202020204" pitchFamily="34" charset="0"/>
                  </a:rPr>
                  <a:t>Elastická složka napětí je tedy </a:t>
                </a:r>
                <a:r>
                  <a:rPr lang="cs-CZ" sz="1050" dirty="0">
                    <a:latin typeface="Arial" panose="020B0604020202020204" pitchFamily="34" charset="0"/>
                    <a:cs typeface="Arial" panose="020B0604020202020204" pitchFamily="34" charset="0"/>
                  </a:rPr>
                  <a:t>rovna:	</a:t>
                </a:r>
                <a:r>
                  <a:rPr lang="el-GR" sz="1050" i="1" dirty="0">
                    <a:latin typeface="Arial" panose="020B0604020202020204" pitchFamily="34" charset="0"/>
                    <a:cs typeface="Arial" panose="020B0604020202020204" pitchFamily="34" charset="0"/>
                  </a:rPr>
                  <a:t>σ'</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 σ</a:t>
                </a:r>
                <a:r>
                  <a:rPr lang="cs-CZ" sz="1050" i="1" baseline="-25000" dirty="0">
                    <a:latin typeface="Arial" panose="020B0604020202020204" pitchFamily="34" charset="0"/>
                    <a:cs typeface="Arial" panose="020B0604020202020204" pitchFamily="34" charset="0"/>
                  </a:rPr>
                  <a:t>V</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 </a:t>
                </a:r>
                <a:r>
                  <a:rPr lang="cs-CZ" sz="1050" i="1" dirty="0">
                    <a:latin typeface="Arial" panose="020B0604020202020204" pitchFamily="34" charset="0"/>
                    <a:cs typeface="Arial" panose="020B0604020202020204" pitchFamily="34" charset="0"/>
                  </a:rPr>
                  <a:t>cos</a:t>
                </a:r>
                <a:r>
                  <a:rPr lang="el-GR" sz="1050" i="1" dirty="0">
                    <a:latin typeface="Arial" panose="020B0604020202020204" pitchFamily="34" charset="0"/>
                    <a:cs typeface="Arial" panose="020B0604020202020204" pitchFamily="34" charset="0"/>
                  </a:rPr>
                  <a:t>δ</a:t>
                </a:r>
                <a:endParaRPr lang="cs-CZ" sz="1050" i="1" dirty="0">
                  <a:latin typeface="Arial" panose="020B0604020202020204" pitchFamily="34" charset="0"/>
                  <a:cs typeface="Arial" panose="020B0604020202020204" pitchFamily="34" charset="0"/>
                </a:endParaRPr>
              </a:p>
              <a:p>
                <a:pPr>
                  <a:lnSpc>
                    <a:spcPct val="120000"/>
                  </a:lnSpc>
                </a:pPr>
                <a:r>
                  <a:rPr lang="cs-CZ" sz="1050" dirty="0">
                    <a:latin typeface="Arial" panose="020B0604020202020204" pitchFamily="34" charset="0"/>
                    <a:cs typeface="Arial" panose="020B0604020202020204" pitchFamily="34" charset="0"/>
                  </a:rPr>
                  <a:t>a plastická složka </a:t>
                </a:r>
                <a:r>
                  <a:rPr lang="cs-CZ" sz="1050" dirty="0">
                    <a:latin typeface="Arial" panose="020B0604020202020204" pitchFamily="34" charset="0"/>
                    <a:cs typeface="Arial" panose="020B0604020202020204" pitchFamily="34" charset="0"/>
                  </a:rPr>
                  <a:t>je:			</a:t>
                </a:r>
                <a:r>
                  <a:rPr lang="el-GR" sz="1050" i="1" dirty="0">
                    <a:latin typeface="Arial" panose="020B0604020202020204" pitchFamily="34" charset="0"/>
                    <a:cs typeface="Arial" panose="020B0604020202020204" pitchFamily="34" charset="0"/>
                  </a:rPr>
                  <a:t>σ</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 </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 </a:t>
                </a:r>
                <a:r>
                  <a:rPr lang="el-GR" sz="1050" i="1" dirty="0">
                    <a:latin typeface="Arial" panose="020B0604020202020204" pitchFamily="34" charset="0"/>
                    <a:cs typeface="Arial" panose="020B0604020202020204" pitchFamily="34" charset="0"/>
                  </a:rPr>
                  <a:t>σ</a:t>
                </a:r>
                <a:r>
                  <a:rPr lang="cs-CZ" sz="1050" i="1" baseline="-25000" dirty="0">
                    <a:latin typeface="Arial" panose="020B0604020202020204" pitchFamily="34" charset="0"/>
                    <a:cs typeface="Arial" panose="020B0604020202020204" pitchFamily="34" charset="0"/>
                  </a:rPr>
                  <a:t>V</a:t>
                </a:r>
                <a:r>
                  <a:rPr lang="cs-CZ" sz="1050" i="1" dirty="0">
                    <a:latin typeface="Arial" panose="020B0604020202020204" pitchFamily="34" charset="0"/>
                    <a:cs typeface="Arial" panose="020B0604020202020204" pitchFamily="34" charset="0"/>
                  </a:rPr>
                  <a:t>.</a:t>
                </a:r>
                <a:r>
                  <a:rPr lang="el-GR" sz="1050" i="1" dirty="0">
                    <a:latin typeface="Arial" panose="020B0604020202020204" pitchFamily="34" charset="0"/>
                    <a:cs typeface="Arial" panose="020B0604020202020204" pitchFamily="34" charset="0"/>
                  </a:rPr>
                  <a:t> </a:t>
                </a:r>
                <a:r>
                  <a:rPr lang="cs-CZ" sz="1050" i="1" dirty="0">
                    <a:latin typeface="Arial" panose="020B0604020202020204" pitchFamily="34" charset="0"/>
                    <a:cs typeface="Arial" panose="020B0604020202020204" pitchFamily="34" charset="0"/>
                  </a:rPr>
                  <a:t>sin</a:t>
                </a:r>
                <a:r>
                  <a:rPr lang="el-GR" sz="1050" i="1" dirty="0">
                    <a:latin typeface="Arial" panose="020B0604020202020204" pitchFamily="34" charset="0"/>
                    <a:cs typeface="Arial" panose="020B0604020202020204" pitchFamily="34" charset="0"/>
                  </a:rPr>
                  <a:t>δ</a:t>
                </a:r>
                <a:endParaRPr lang="cs-CZ" sz="1050" i="1" dirty="0">
                  <a:latin typeface="Arial" panose="020B0604020202020204" pitchFamily="34" charset="0"/>
                  <a:cs typeface="Arial" panose="020B0604020202020204" pitchFamily="34" charset="0"/>
                </a:endParaRPr>
              </a:p>
              <a:p>
                <a:pPr>
                  <a:lnSpc>
                    <a:spcPct val="120000"/>
                  </a:lnSpc>
                </a:pPr>
                <a:endParaRPr lang="cs-CZ" sz="1050" dirty="0"/>
              </a:p>
              <a:p>
                <a:pPr algn="just">
                  <a:lnSpc>
                    <a:spcPct val="120000"/>
                  </a:lnSpc>
                </a:pPr>
                <a:r>
                  <a:rPr lang="cs-CZ" sz="1050" dirty="0">
                    <a:latin typeface="Arial" panose="020B0604020202020204" pitchFamily="34" charset="0"/>
                    <a:cs typeface="Arial" panose="020B0604020202020204" pitchFamily="34" charset="0"/>
                  </a:rPr>
                  <a:t>V souladu s definicí komplexních čísel lze chápat </a:t>
                </a:r>
                <a:r>
                  <a:rPr lang="el-GR" sz="1050" i="1" dirty="0">
                    <a:latin typeface="Arial" panose="020B0604020202020204" pitchFamily="34" charset="0"/>
                    <a:cs typeface="Arial" panose="020B0604020202020204" pitchFamily="34" charset="0"/>
                  </a:rPr>
                  <a:t>σ’</a:t>
                </a:r>
                <a:r>
                  <a:rPr lang="el-GR"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jako reálnou </a:t>
                </a:r>
                <a:r>
                  <a:rPr lang="cs-CZ" sz="1050" dirty="0">
                    <a:latin typeface="Arial" panose="020B0604020202020204" pitchFamily="34" charset="0"/>
                    <a:cs typeface="Arial" panose="020B0604020202020204" pitchFamily="34" charset="0"/>
                  </a:rPr>
                  <a:t>část a </a:t>
                </a:r>
                <a:r>
                  <a:rPr lang="el-GR" sz="1050" i="1" dirty="0">
                    <a:latin typeface="Arial" panose="020B0604020202020204" pitchFamily="34" charset="0"/>
                    <a:cs typeface="Arial" panose="020B0604020202020204" pitchFamily="34" charset="0"/>
                  </a:rPr>
                  <a:t>σ</a:t>
                </a:r>
                <a:r>
                  <a:rPr lang="cs-CZ" sz="1050" i="1"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jako </a:t>
                </a:r>
                <a:r>
                  <a:rPr lang="cs-CZ" sz="1050" dirty="0">
                    <a:latin typeface="Arial" panose="020B0604020202020204" pitchFamily="34" charset="0"/>
                    <a:cs typeface="Arial" panose="020B0604020202020204" pitchFamily="34" charset="0"/>
                  </a:rPr>
                  <a:t>imaginární část </a:t>
                </a:r>
                <a:r>
                  <a:rPr lang="cs-CZ" sz="1050" dirty="0">
                    <a:latin typeface="Arial" panose="020B0604020202020204" pitchFamily="34" charset="0"/>
                    <a:cs typeface="Arial" panose="020B0604020202020204" pitchFamily="34" charset="0"/>
                  </a:rPr>
                  <a:t>komplexního čísla </a:t>
                </a:r>
                <a:r>
                  <a:rPr lang="el-GR" sz="1050" i="1" dirty="0">
                    <a:latin typeface="Arial" panose="020B0604020202020204" pitchFamily="34" charset="0"/>
                    <a:cs typeface="Arial" panose="020B0604020202020204" pitchFamily="34" charset="0"/>
                  </a:rPr>
                  <a:t>σ</a:t>
                </a:r>
                <a:r>
                  <a:rPr lang="cs-CZ" sz="1050" i="1" baseline="-25000" dirty="0">
                    <a:latin typeface="Arial" panose="020B0604020202020204" pitchFamily="34" charset="0"/>
                    <a:cs typeface="Arial" panose="020B0604020202020204" pitchFamily="34" charset="0"/>
                  </a:rPr>
                  <a:t>V</a:t>
                </a:r>
                <a:r>
                  <a:rPr lang="cs-CZ"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Podělením všech členů deformací </a:t>
                </a:r>
                <a:r>
                  <a:rPr lang="el-GR" sz="1050" i="1" dirty="0">
                    <a:latin typeface="Arial" panose="020B0604020202020204" pitchFamily="34" charset="0"/>
                    <a:cs typeface="Arial" panose="020B0604020202020204" pitchFamily="34" charset="0"/>
                  </a:rPr>
                  <a:t>ε</a:t>
                </a:r>
                <a:r>
                  <a:rPr lang="el-GR"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resultuje rozklad </a:t>
                </a:r>
                <a:r>
                  <a:rPr lang="cs-CZ" sz="1050" dirty="0">
                    <a:latin typeface="Arial" panose="020B0604020202020204" pitchFamily="34" charset="0"/>
                    <a:cs typeface="Arial" panose="020B0604020202020204" pitchFamily="34" charset="0"/>
                  </a:rPr>
                  <a:t>modulu na část ve fázi s deformací (reálná část</a:t>
                </a:r>
                <a:r>
                  <a:rPr lang="cs-CZ" sz="1050" dirty="0">
                    <a:latin typeface="Arial" panose="020B0604020202020204" pitchFamily="34" charset="0"/>
                    <a:cs typeface="Arial" panose="020B0604020202020204" pitchFamily="34" charset="0"/>
                  </a:rPr>
                  <a:t>) </a:t>
                </a:r>
                <a:r>
                  <a:rPr lang="pt-BR" sz="1050" i="1" dirty="0">
                    <a:latin typeface="Arial" panose="020B0604020202020204" pitchFamily="34" charset="0"/>
                    <a:cs typeface="Arial" panose="020B0604020202020204" pitchFamily="34" charset="0"/>
                  </a:rPr>
                  <a:t>E</a:t>
                </a:r>
                <a:r>
                  <a:rPr lang="pt-BR" sz="1050" i="1" dirty="0">
                    <a:latin typeface="Arial" panose="020B0604020202020204" pitchFamily="34" charset="0"/>
                    <a:cs typeface="Arial" panose="020B0604020202020204" pitchFamily="34" charset="0"/>
                  </a:rPr>
                  <a:t>´ </a:t>
                </a:r>
                <a:r>
                  <a:rPr lang="pt-BR" sz="1050" dirty="0">
                    <a:latin typeface="Arial" panose="020B0604020202020204" pitchFamily="34" charset="0"/>
                    <a:cs typeface="Arial" panose="020B0604020202020204" pitchFamily="34" charset="0"/>
                  </a:rPr>
                  <a:t>a část posunutou o </a:t>
                </a:r>
                <a:r>
                  <a:rPr lang="pt-BR" sz="1050" dirty="0">
                    <a:latin typeface="Arial" panose="020B0604020202020204" pitchFamily="34" charset="0"/>
                    <a:cs typeface="Arial" panose="020B0604020202020204" pitchFamily="34" charset="0"/>
                  </a:rPr>
                  <a:t>90</a:t>
                </a:r>
                <a:r>
                  <a:rPr lang="cs-CZ" sz="1050" dirty="0">
                    <a:latin typeface="Arial" panose="020B0604020202020204" pitchFamily="34" charset="0"/>
                    <a:cs typeface="Arial" panose="020B0604020202020204" pitchFamily="34" charset="0"/>
                  </a:rPr>
                  <a:t>°</a:t>
                </a:r>
                <a:r>
                  <a:rPr lang="pt-BR" sz="1050" dirty="0">
                    <a:latin typeface="Arial" panose="020B0604020202020204" pitchFamily="34" charset="0"/>
                    <a:cs typeface="Arial" panose="020B0604020202020204" pitchFamily="34" charset="0"/>
                  </a:rPr>
                  <a:t> </a:t>
                </a:r>
                <a:r>
                  <a:rPr lang="pt-BR" sz="1050" dirty="0">
                    <a:latin typeface="Arial" panose="020B0604020202020204" pitchFamily="34" charset="0"/>
                    <a:cs typeface="Arial" panose="020B0604020202020204" pitchFamily="34" charset="0"/>
                  </a:rPr>
                  <a:t>(imaginární část) </a:t>
                </a:r>
                <a:r>
                  <a:rPr lang="pt-BR" sz="1050" i="1" dirty="0">
                    <a:latin typeface="Arial" panose="020B0604020202020204" pitchFamily="34" charset="0"/>
                    <a:cs typeface="Arial" panose="020B0604020202020204" pitchFamily="34" charset="0"/>
                  </a:rPr>
                  <a:t>E´´. </a:t>
                </a:r>
                <a:r>
                  <a:rPr lang="pt-BR" sz="1050" dirty="0">
                    <a:latin typeface="Arial" panose="020B0604020202020204" pitchFamily="34" charset="0"/>
                    <a:cs typeface="Arial" panose="020B0604020202020204" pitchFamily="34" charset="0"/>
                  </a:rPr>
                  <a:t>Platí</a:t>
                </a:r>
                <a:r>
                  <a:rPr lang="cs-CZ" sz="1050" dirty="0">
                    <a:latin typeface="Arial" panose="020B0604020202020204" pitchFamily="34" charset="0"/>
                    <a:cs typeface="Arial" panose="020B0604020202020204" pitchFamily="34" charset="0"/>
                  </a:rPr>
                  <a:t> tedy</a:t>
                </a:r>
                <a:r>
                  <a:rPr lang="cs-CZ"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že:</a:t>
                </a:r>
              </a:p>
              <a:p>
                <a:pPr algn="ctr">
                  <a:lnSpc>
                    <a:spcPct val="200000"/>
                  </a:lnSpc>
                </a:pPr>
                <a14:m>
                  <m:oMathPara xmlns:m="http://schemas.openxmlformats.org/officeDocument/2006/math">
                    <m:oMathParaPr>
                      <m:jc m:val="centerGroup"/>
                    </m:oMathParaPr>
                    <m:oMath xmlns:m="http://schemas.openxmlformats.org/officeDocument/2006/math">
                      <m:sSup>
                        <m:sSupPr>
                          <m:ctrlPr>
                            <a:rPr lang="cs-CZ" sz="1200" i="1">
                              <a:latin typeface="Cambria Math" panose="02040503050406030204" pitchFamily="18" charset="0"/>
                            </a:rPr>
                          </m:ctrlPr>
                        </m:sSupPr>
                        <m:e>
                          <m:r>
                            <a:rPr lang="cs-CZ" sz="1200" i="1">
                              <a:latin typeface="Cambria Math" panose="02040503050406030204" pitchFamily="18" charset="0"/>
                            </a:rPr>
                            <m:t>𝐸</m:t>
                          </m:r>
                        </m:e>
                        <m:sup>
                          <m:r>
                            <a:rPr lang="cs-CZ" sz="1200" i="1">
                              <a:latin typeface="Cambria Math" panose="02040503050406030204" pitchFamily="18" charset="0"/>
                            </a:rPr>
                            <m:t>∗</m:t>
                          </m:r>
                        </m:sup>
                      </m:sSup>
                      <m:r>
                        <a:rPr lang="cs-CZ" sz="1200" i="1">
                          <a:latin typeface="Cambria Math" panose="02040503050406030204" pitchFamily="18" charset="0"/>
                        </a:rPr>
                        <m:t>=</m:t>
                      </m:r>
                      <m:r>
                        <a:rPr lang="cs-CZ" sz="1200" i="1">
                          <a:latin typeface="Cambria Math" panose="02040503050406030204" pitchFamily="18" charset="0"/>
                        </a:rPr>
                        <m:t>𝐸</m:t>
                      </m:r>
                      <m:r>
                        <a:rPr lang="cs-CZ" sz="1200" i="1">
                          <a:latin typeface="Cambria Math" panose="02040503050406030204" pitchFamily="18" charset="0"/>
                        </a:rPr>
                        <m:t>´+</m:t>
                      </m:r>
                      <m:r>
                        <a:rPr lang="cs-CZ" sz="1200" i="1">
                          <a:latin typeface="Cambria Math" panose="02040503050406030204" pitchFamily="18" charset="0"/>
                        </a:rPr>
                        <m:t>𝑖𝐸</m:t>
                      </m:r>
                      <m:r>
                        <a:rPr lang="cs-CZ" sz="1200" i="1">
                          <a:latin typeface="Cambria Math" panose="02040503050406030204" pitchFamily="18" charset="0"/>
                        </a:rPr>
                        <m:t>´´ </m:t>
                      </m:r>
                    </m:oMath>
                  </m:oMathPara>
                </a14:m>
                <a:endParaRPr lang="cs-CZ" sz="1200" i="1" dirty="0">
                  <a:latin typeface="Arial" panose="020B0604020202020204" pitchFamily="34" charset="0"/>
                  <a:cs typeface="Arial" panose="020B0604020202020204" pitchFamily="34" charset="0"/>
                </a:endParaRPr>
              </a:p>
              <a:p>
                <a:pPr algn="ctr">
                  <a:lnSpc>
                    <a:spcPct val="200000"/>
                  </a:lnSpc>
                </a:pPr>
                <a14:m>
                  <m:oMath xmlns:m="http://schemas.openxmlformats.org/officeDocument/2006/math">
                    <m:r>
                      <a:rPr lang="cs-CZ" sz="1200" i="1">
                        <a:latin typeface="Cambria Math" panose="02040503050406030204" pitchFamily="18" charset="0"/>
                      </a:rPr>
                      <m:t>𝐸</m:t>
                    </m:r>
                    <m:r>
                      <a:rPr lang="cs-CZ" sz="1200" i="1">
                        <a:latin typeface="Cambria Math" panose="02040503050406030204" pitchFamily="18" charset="0"/>
                      </a:rPr>
                      <m:t>´=</m:t>
                    </m:r>
                    <m:f>
                      <m:fPr>
                        <m:ctrlPr>
                          <a:rPr lang="cs-CZ" sz="1200" i="1">
                            <a:latin typeface="Cambria Math" panose="02040503050406030204" pitchFamily="18" charset="0"/>
                          </a:rPr>
                        </m:ctrlPr>
                      </m:fPr>
                      <m:num>
                        <m:sSub>
                          <m:sSubPr>
                            <m:ctrlPr>
                              <a:rPr lang="cs-CZ" sz="1200" i="1">
                                <a:latin typeface="Cambria Math" panose="02040503050406030204" pitchFamily="18" charset="0"/>
                              </a:rPr>
                            </m:ctrlPr>
                          </m:sSubPr>
                          <m:e>
                            <m:r>
                              <a:rPr lang="cs-CZ" sz="1200" i="1">
                                <a:latin typeface="Cambria Math" panose="02040503050406030204" pitchFamily="18" charset="0"/>
                                <a:sym typeface="Symbol" panose="05050102010706020507" pitchFamily="18" charset="2"/>
                              </a:rPr>
                              <m:t></m:t>
                            </m:r>
                          </m:e>
                          <m:sub>
                            <m:r>
                              <a:rPr lang="cs-CZ" sz="1200" i="1">
                                <a:latin typeface="Cambria Math" panose="02040503050406030204" pitchFamily="18" charset="0"/>
                              </a:rPr>
                              <m:t>0</m:t>
                            </m:r>
                          </m:sub>
                        </m:sSub>
                      </m:num>
                      <m:den>
                        <m:sSub>
                          <m:sSubPr>
                            <m:ctrlPr>
                              <a:rPr lang="cs-CZ" sz="1200" i="1">
                                <a:latin typeface="Cambria Math" panose="02040503050406030204" pitchFamily="18" charset="0"/>
                              </a:rPr>
                            </m:ctrlPr>
                          </m:sSubPr>
                          <m:e>
                            <m:r>
                              <a:rPr lang="cs-CZ" sz="1200" i="1">
                                <a:latin typeface="Cambria Math" panose="02040503050406030204" pitchFamily="18" charset="0"/>
                                <a:sym typeface="Symbol" panose="05050102010706020507" pitchFamily="18" charset="2"/>
                              </a:rPr>
                              <m:t></m:t>
                            </m:r>
                          </m:e>
                          <m:sub>
                            <m:r>
                              <a:rPr lang="cs-CZ" sz="1200" i="1">
                                <a:latin typeface="Cambria Math" panose="02040503050406030204" pitchFamily="18" charset="0"/>
                              </a:rPr>
                              <m:t>0</m:t>
                            </m:r>
                          </m:sub>
                        </m:sSub>
                      </m:den>
                    </m:f>
                    <m:r>
                      <a:rPr lang="cs-CZ" sz="1200" i="1">
                        <a:latin typeface="Cambria Math" panose="02040503050406030204" pitchFamily="18" charset="0"/>
                      </a:rPr>
                      <m:t>𝑐𝑜𝑠</m:t>
                    </m:r>
                  </m:oMath>
                </a14:m>
                <a:r>
                  <a:rPr lang="cs-CZ" sz="1200" i="1" dirty="0">
                    <a:latin typeface="Arial" panose="020B0604020202020204" pitchFamily="34" charset="0"/>
                    <a:cs typeface="Arial" panose="020B0604020202020204" pitchFamily="34" charset="0"/>
                    <a:sym typeface="Symbol" panose="05050102010706020507" pitchFamily="18" charset="2"/>
                  </a:rPr>
                  <a:t> </a:t>
                </a:r>
              </a:p>
              <a:p>
                <a:pPr algn="ctr">
                  <a:lnSpc>
                    <a:spcPct val="200000"/>
                  </a:lnSpc>
                </a:pPr>
                <a14:m>
                  <m:oMath xmlns:m="http://schemas.openxmlformats.org/officeDocument/2006/math">
                    <m:r>
                      <a:rPr lang="cs-CZ" sz="1200" i="1">
                        <a:latin typeface="Cambria Math" panose="02040503050406030204" pitchFamily="18" charset="0"/>
                      </a:rPr>
                      <m:t>𝐸</m:t>
                    </m:r>
                    <m:r>
                      <a:rPr lang="cs-CZ" sz="1200" i="1">
                        <a:latin typeface="Cambria Math" panose="02040503050406030204" pitchFamily="18" charset="0"/>
                      </a:rPr>
                      <m:t>´´=</m:t>
                    </m:r>
                    <m:f>
                      <m:fPr>
                        <m:ctrlPr>
                          <a:rPr lang="cs-CZ" sz="1200" i="1">
                            <a:latin typeface="Cambria Math" panose="02040503050406030204" pitchFamily="18" charset="0"/>
                          </a:rPr>
                        </m:ctrlPr>
                      </m:fPr>
                      <m:num>
                        <m:sSub>
                          <m:sSubPr>
                            <m:ctrlPr>
                              <a:rPr lang="cs-CZ" sz="1200" i="1">
                                <a:latin typeface="Cambria Math" panose="02040503050406030204" pitchFamily="18" charset="0"/>
                              </a:rPr>
                            </m:ctrlPr>
                          </m:sSubPr>
                          <m:e>
                            <m:r>
                              <a:rPr lang="cs-CZ" sz="1200" i="1">
                                <a:latin typeface="Cambria Math" panose="02040503050406030204" pitchFamily="18" charset="0"/>
                                <a:sym typeface="Symbol" panose="05050102010706020507" pitchFamily="18" charset="2"/>
                              </a:rPr>
                              <m:t></m:t>
                            </m:r>
                          </m:e>
                          <m:sub>
                            <m:r>
                              <a:rPr lang="cs-CZ" sz="1200" i="1">
                                <a:latin typeface="Cambria Math" panose="02040503050406030204" pitchFamily="18" charset="0"/>
                              </a:rPr>
                              <m:t>0</m:t>
                            </m:r>
                          </m:sub>
                        </m:sSub>
                      </m:num>
                      <m:den>
                        <m:sSub>
                          <m:sSubPr>
                            <m:ctrlPr>
                              <a:rPr lang="cs-CZ" sz="1200" i="1">
                                <a:latin typeface="Cambria Math" panose="02040503050406030204" pitchFamily="18" charset="0"/>
                              </a:rPr>
                            </m:ctrlPr>
                          </m:sSubPr>
                          <m:e>
                            <m:r>
                              <a:rPr lang="cs-CZ" sz="1200" i="1">
                                <a:latin typeface="Cambria Math" panose="02040503050406030204" pitchFamily="18" charset="0"/>
                                <a:sym typeface="Symbol" panose="05050102010706020507" pitchFamily="18" charset="2"/>
                              </a:rPr>
                              <m:t></m:t>
                            </m:r>
                          </m:e>
                          <m:sub>
                            <m:r>
                              <a:rPr lang="cs-CZ" sz="1200" i="1">
                                <a:latin typeface="Cambria Math" panose="02040503050406030204" pitchFamily="18" charset="0"/>
                              </a:rPr>
                              <m:t>0</m:t>
                            </m:r>
                          </m:sub>
                        </m:sSub>
                      </m:den>
                    </m:f>
                    <m:r>
                      <a:rPr lang="cs-CZ" sz="1200" i="1">
                        <a:latin typeface="Cambria Math" panose="02040503050406030204" pitchFamily="18" charset="0"/>
                      </a:rPr>
                      <m:t>𝑠𝑖𝑛</m:t>
                    </m:r>
                  </m:oMath>
                </a14:m>
                <a:r>
                  <a:rPr lang="cs-CZ" sz="1200" i="1" dirty="0">
                    <a:latin typeface="Arial" panose="020B0604020202020204" pitchFamily="34" charset="0"/>
                    <a:cs typeface="Arial" panose="020B0604020202020204" pitchFamily="34" charset="0"/>
                    <a:sym typeface="Symbol" panose="05050102010706020507" pitchFamily="18" charset="2"/>
                  </a:rPr>
                  <a:t></a:t>
                </a:r>
                <a:endParaRPr lang="cs-CZ" sz="1200" dirty="0">
                  <a:latin typeface="Arial" panose="020B0604020202020204" pitchFamily="34" charset="0"/>
                  <a:cs typeface="Arial" panose="020B0604020202020204" pitchFamily="34" charset="0"/>
                </a:endParaRPr>
              </a:p>
              <a:p>
                <a:pPr algn="just"/>
                <a:endParaRPr lang="cs-CZ" sz="1050" dirty="0">
                  <a:latin typeface="Arial" panose="020B0604020202020204" pitchFamily="34" charset="0"/>
                  <a:cs typeface="Arial" panose="020B0604020202020204" pitchFamily="34" charset="0"/>
                </a:endParaRPr>
              </a:p>
            </p:txBody>
          </p:sp>
        </mc:Choice>
        <mc:Fallback xmlns="">
          <p:sp>
            <p:nvSpPr>
              <p:cNvPr id="3" name="Obdélník 2"/>
              <p:cNvSpPr>
                <a:spLocks noRot="1" noChangeAspect="1" noMove="1" noResize="1" noEditPoints="1" noAdjustHandles="1" noChangeArrowheads="1" noChangeShapeType="1" noTextEdit="1"/>
              </p:cNvSpPr>
              <p:nvPr/>
            </p:nvSpPr>
            <p:spPr>
              <a:xfrm>
                <a:off x="514032" y="1225656"/>
                <a:ext cx="8042819" cy="5226303"/>
              </a:xfrm>
              <a:prstGeom prst="rect">
                <a:avLst/>
              </a:prstGeom>
              <a:blipFill>
                <a:blip r:embed="rId3"/>
                <a:stretch>
                  <a:fillRect l="-227" r="-152"/>
                </a:stretch>
              </a:blipFill>
            </p:spPr>
            <p:txBody>
              <a:bodyPr/>
              <a:lstStyle/>
              <a:p>
                <a:r>
                  <a:rPr lang="cs-CZ">
                    <a:noFill/>
                  </a:rPr>
                  <a:t> </a:t>
                </a:r>
              </a:p>
            </p:txBody>
          </p:sp>
        </mc:Fallback>
      </mc:AlternateContent>
      <p:pic>
        <p:nvPicPr>
          <p:cNvPr id="10" name="obrázek 8"/>
          <p:cNvPicPr/>
          <p:nvPr/>
        </p:nvPicPr>
        <p:blipFill>
          <a:blip r:embed="rId4" cstate="print"/>
          <a:srcRect/>
          <a:stretch>
            <a:fillRect/>
          </a:stretch>
        </p:blipFill>
        <p:spPr bwMode="auto">
          <a:xfrm>
            <a:off x="5153298" y="3138487"/>
            <a:ext cx="2455817" cy="1536949"/>
          </a:xfrm>
          <a:prstGeom prst="rect">
            <a:avLst/>
          </a:prstGeom>
          <a:noFill/>
          <a:ln w="9525">
            <a:noFill/>
            <a:miter lim="800000"/>
            <a:headEnd/>
            <a:tailEnd/>
          </a:ln>
        </p:spPr>
      </p:pic>
    </p:spTree>
    <p:extLst>
      <p:ext uri="{BB962C8B-B14F-4D97-AF65-F5344CB8AC3E}">
        <p14:creationId xmlns:p14="http://schemas.microsoft.com/office/powerpoint/2010/main" val="210146229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1" y="3138487"/>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9" name="Obdélník 8"/>
          <p:cNvSpPr/>
          <p:nvPr/>
        </p:nvSpPr>
        <p:spPr>
          <a:xfrm>
            <a:off x="3553097" y="573107"/>
            <a:ext cx="2103120" cy="253916"/>
          </a:xfrm>
          <a:prstGeom prst="rect">
            <a:avLst/>
          </a:prstGeom>
        </p:spPr>
        <p:txBody>
          <a:bodyPr wrap="square">
            <a:spAutoFit/>
          </a:bodyPr>
          <a:lstStyle/>
          <a:p>
            <a:r>
              <a:rPr lang="cs-CZ" sz="1050" b="1" dirty="0">
                <a:latin typeface="Arial" panose="020B0604020202020204" pitchFamily="34" charset="0"/>
                <a:cs typeface="Arial" panose="020B0604020202020204" pitchFamily="34" charset="0"/>
              </a:rPr>
              <a:t>Dynamické moduly</a:t>
            </a:r>
            <a:endParaRPr lang="cs-CZ" altLang="cs-CZ" sz="525" b="1" dirty="0">
              <a:solidFill>
                <a:schemeClr val="tx1"/>
              </a:solidFill>
              <a:latin typeface="Arial" panose="020B0604020202020204" pitchFamily="34" charset="0"/>
              <a:cs typeface="Arial" panose="020B0604020202020204" pitchFamily="34" charset="0"/>
            </a:endParaRPr>
          </a:p>
        </p:txBody>
      </p:sp>
      <p:sp>
        <p:nvSpPr>
          <p:cNvPr id="3" name="Obdélník 2"/>
          <p:cNvSpPr/>
          <p:nvPr/>
        </p:nvSpPr>
        <p:spPr>
          <a:xfrm>
            <a:off x="1528524" y="919242"/>
            <a:ext cx="6067528" cy="1061829"/>
          </a:xfrm>
          <a:prstGeom prst="rect">
            <a:avLst/>
          </a:prstGeom>
        </p:spPr>
        <p:txBody>
          <a:bodyPr wrap="square">
            <a:spAutoFit/>
          </a:bodyPr>
          <a:lstStyle/>
          <a:p>
            <a:pPr algn="just">
              <a:lnSpc>
                <a:spcPct val="120000"/>
              </a:lnSpc>
            </a:pPr>
            <a:r>
              <a:rPr lang="cs-CZ" sz="1050" dirty="0">
                <a:latin typeface="Arial" panose="020B0604020202020204" pitchFamily="34" charset="0"/>
                <a:cs typeface="Arial" panose="020B0604020202020204" pitchFamily="34" charset="0"/>
              </a:rPr>
              <a:t>Komplexní dynamický </a:t>
            </a:r>
            <a:r>
              <a:rPr lang="cs-CZ" sz="1050" dirty="0">
                <a:latin typeface="Arial" panose="020B0604020202020204" pitchFamily="34" charset="0"/>
                <a:cs typeface="Arial" panose="020B0604020202020204" pitchFamily="34" charset="0"/>
              </a:rPr>
              <a:t>modul </a:t>
            </a:r>
            <a:r>
              <a:rPr lang="cs-CZ" sz="1050" i="1" dirty="0">
                <a:latin typeface="Arial" panose="020B0604020202020204" pitchFamily="34" charset="0"/>
                <a:cs typeface="Arial" panose="020B0604020202020204" pitchFamily="34" charset="0"/>
              </a:rPr>
              <a:t>E</a:t>
            </a:r>
            <a:r>
              <a:rPr lang="cs-CZ" sz="1050" i="1"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(odvozený ze </a:t>
            </a:r>
            <a:r>
              <a:rPr lang="cs-CZ" sz="1050" dirty="0">
                <a:latin typeface="Arial" panose="020B0604020202020204" pitchFamily="34" charset="0"/>
                <a:cs typeface="Arial" panose="020B0604020202020204" pitchFamily="34" charset="0"/>
              </a:rPr>
              <a:t>znázornění napětí a deformace </a:t>
            </a:r>
            <a:r>
              <a:rPr lang="cs-CZ" sz="1050" dirty="0">
                <a:latin typeface="Arial" panose="020B0604020202020204" pitchFamily="34" charset="0"/>
                <a:cs typeface="Arial" panose="020B0604020202020204" pitchFamily="34" charset="0"/>
              </a:rPr>
              <a:t>v </a:t>
            </a:r>
            <a:r>
              <a:rPr lang="cs-CZ" sz="1050" dirty="0">
                <a:latin typeface="Arial" panose="020B0604020202020204" pitchFamily="34" charset="0"/>
                <a:cs typeface="Arial" panose="020B0604020202020204" pitchFamily="34" charset="0"/>
              </a:rPr>
              <a:t>komplexní rovině</a:t>
            </a:r>
            <a:r>
              <a:rPr lang="cs-CZ" sz="1050" dirty="0">
                <a:latin typeface="Arial" panose="020B0604020202020204" pitchFamily="34" charset="0"/>
                <a:cs typeface="Arial" panose="020B0604020202020204" pitchFamily="34" charset="0"/>
              </a:rPr>
              <a:t>) je možno popsat </a:t>
            </a:r>
            <a:r>
              <a:rPr lang="cs-CZ" sz="1050" dirty="0">
                <a:latin typeface="Arial" panose="020B0604020202020204" pitchFamily="34" charset="0"/>
                <a:cs typeface="Arial" panose="020B0604020202020204" pitchFamily="34" charset="0"/>
              </a:rPr>
              <a:t>dvěma ekvivalentními </a:t>
            </a:r>
            <a:r>
              <a:rPr lang="cs-CZ" sz="1050" dirty="0">
                <a:latin typeface="Arial" panose="020B0604020202020204" pitchFamily="34" charset="0"/>
                <a:cs typeface="Arial" panose="020B0604020202020204" pitchFamily="34" charset="0"/>
              </a:rPr>
              <a:t>způsoby</a:t>
            </a:r>
            <a:r>
              <a:rPr lang="cs-CZ" sz="1050" dirty="0">
                <a:latin typeface="Arial" panose="020B0604020202020204" pitchFamily="34" charset="0"/>
                <a:cs typeface="Arial" panose="020B0604020202020204" pitchFamily="34" charset="0"/>
              </a:rPr>
              <a:t>, </a:t>
            </a:r>
            <a:r>
              <a:rPr lang="pt-BR" sz="1050" dirty="0">
                <a:latin typeface="Arial" panose="020B0604020202020204" pitchFamily="34" charset="0"/>
                <a:cs typeface="Arial" panose="020B0604020202020204" pitchFamily="34" charset="0"/>
              </a:rPr>
              <a:t>jeho </a:t>
            </a:r>
            <a:r>
              <a:rPr lang="pt-BR" sz="1050" dirty="0">
                <a:latin typeface="Arial" panose="020B0604020202020204" pitchFamily="34" charset="0"/>
                <a:cs typeface="Arial" panose="020B0604020202020204" pitchFamily="34" charset="0"/>
              </a:rPr>
              <a:t>amplitudou </a:t>
            </a:r>
            <a:r>
              <a:rPr lang="pt-BR" sz="1050" i="1" dirty="0">
                <a:latin typeface="Arial" panose="020B0604020202020204" pitchFamily="34" charset="0"/>
                <a:cs typeface="Arial" panose="020B0604020202020204" pitchFamily="34" charset="0"/>
              </a:rPr>
              <a:t>E</a:t>
            </a:r>
            <a:r>
              <a:rPr lang="pt-BR" sz="1050" i="1" baseline="-25000" dirty="0">
                <a:latin typeface="Arial" panose="020B0604020202020204" pitchFamily="34" charset="0"/>
                <a:cs typeface="Arial" panose="020B0604020202020204" pitchFamily="34" charset="0"/>
              </a:rPr>
              <a:t>0</a:t>
            </a:r>
            <a:r>
              <a:rPr lang="pt-BR" sz="1050" i="1" dirty="0">
                <a:latin typeface="Arial" panose="020B0604020202020204" pitchFamily="34" charset="0"/>
                <a:cs typeface="Arial" panose="020B0604020202020204" pitchFamily="34" charset="0"/>
              </a:rPr>
              <a:t> </a:t>
            </a:r>
            <a:r>
              <a:rPr lang="pt-BR" sz="1050" dirty="0">
                <a:latin typeface="Arial" panose="020B0604020202020204" pitchFamily="34" charset="0"/>
                <a:cs typeface="Arial" panose="020B0604020202020204" pitchFamily="34" charset="0"/>
              </a:rPr>
              <a:t>a fází </a:t>
            </a:r>
            <a:r>
              <a:rPr lang="pt-BR" sz="1050" i="1" dirty="0">
                <a:latin typeface="Arial" panose="020B0604020202020204" pitchFamily="34" charset="0"/>
                <a:cs typeface="Arial" panose="020B0604020202020204" pitchFamily="34" charset="0"/>
              </a:rPr>
              <a:t>δ</a:t>
            </a:r>
            <a:r>
              <a:rPr lang="pt-BR" sz="1050" dirty="0">
                <a:latin typeface="Arial" panose="020B0604020202020204" pitchFamily="34" charset="0"/>
                <a:cs typeface="Arial" panose="020B0604020202020204" pitchFamily="34" charset="0"/>
              </a:rPr>
              <a:t>,</a:t>
            </a:r>
            <a:r>
              <a:rPr lang="cs-CZ" sz="1050" dirty="0">
                <a:latin typeface="Arial" panose="020B0604020202020204" pitchFamily="34" charset="0"/>
                <a:cs typeface="Arial" panose="020B0604020202020204" pitchFamily="34" charset="0"/>
              </a:rPr>
              <a:t> </a:t>
            </a:r>
            <a:r>
              <a:rPr lang="it-IT" sz="1050" dirty="0">
                <a:latin typeface="Arial" panose="020B0604020202020204" pitchFamily="34" charset="0"/>
                <a:cs typeface="Arial" panose="020B0604020202020204" pitchFamily="34" charset="0"/>
              </a:rPr>
              <a:t>jeho </a:t>
            </a:r>
            <a:r>
              <a:rPr lang="it-IT" sz="1050" dirty="0">
                <a:latin typeface="Arial" panose="020B0604020202020204" pitchFamily="34" charset="0"/>
                <a:cs typeface="Arial" panose="020B0604020202020204" pitchFamily="34" charset="0"/>
              </a:rPr>
              <a:t>složkami </a:t>
            </a:r>
            <a:r>
              <a:rPr lang="it-IT" sz="1050" i="1" dirty="0">
                <a:latin typeface="Arial" panose="020B0604020202020204" pitchFamily="34" charset="0"/>
                <a:cs typeface="Arial" panose="020B0604020202020204" pitchFamily="34" charset="0"/>
              </a:rPr>
              <a:t>E</a:t>
            </a:r>
            <a:r>
              <a:rPr lang="cs-CZ" sz="1050" i="1" dirty="0">
                <a:latin typeface="Arial" panose="020B0604020202020204" pitchFamily="34" charset="0"/>
                <a:cs typeface="Arial" panose="020B0604020202020204" pitchFamily="34" charset="0"/>
              </a:rPr>
              <a:t>´</a:t>
            </a:r>
            <a:r>
              <a:rPr lang="it-IT" sz="1050" i="1" dirty="0">
                <a:latin typeface="Arial" panose="020B0604020202020204" pitchFamily="34" charset="0"/>
                <a:cs typeface="Arial" panose="020B0604020202020204" pitchFamily="34" charset="0"/>
              </a:rPr>
              <a:t> </a:t>
            </a:r>
            <a:r>
              <a:rPr lang="it-IT" sz="1050" dirty="0">
                <a:latin typeface="Arial" panose="020B0604020202020204" pitchFamily="34" charset="0"/>
                <a:cs typeface="Arial" panose="020B0604020202020204" pitchFamily="34" charset="0"/>
              </a:rPr>
              <a:t>a </a:t>
            </a:r>
            <a:r>
              <a:rPr lang="it-IT" sz="1050" i="1" dirty="0">
                <a:latin typeface="Arial" panose="020B0604020202020204" pitchFamily="34" charset="0"/>
                <a:cs typeface="Arial" panose="020B0604020202020204" pitchFamily="34" charset="0"/>
              </a:rPr>
              <a:t>E</a:t>
            </a:r>
            <a:r>
              <a:rPr lang="cs-CZ" sz="1050" i="1" dirty="0">
                <a:latin typeface="Arial" panose="020B0604020202020204" pitchFamily="34" charset="0"/>
                <a:cs typeface="Arial" panose="020B0604020202020204" pitchFamily="34" charset="0"/>
              </a:rPr>
              <a:t>´´</a:t>
            </a:r>
            <a:r>
              <a:rPr lang="it-IT" sz="1050" i="1" dirty="0">
                <a:latin typeface="Arial" panose="020B0604020202020204" pitchFamily="34" charset="0"/>
                <a:cs typeface="Arial" panose="020B0604020202020204" pitchFamily="34" charset="0"/>
              </a:rPr>
              <a:t>.</a:t>
            </a:r>
            <a:endParaRPr lang="it-IT" sz="1050" i="1" dirty="0">
              <a:latin typeface="Arial" panose="020B0604020202020204" pitchFamily="34" charset="0"/>
              <a:cs typeface="Arial" panose="020B0604020202020204" pitchFamily="34" charset="0"/>
            </a:endParaRPr>
          </a:p>
          <a:p>
            <a:pPr algn="just">
              <a:lnSpc>
                <a:spcPct val="120000"/>
              </a:lnSpc>
            </a:pPr>
            <a:r>
              <a:rPr lang="cs-CZ" sz="1050" dirty="0">
                <a:latin typeface="Arial" panose="020B0604020202020204" pitchFamily="34" charset="0"/>
                <a:cs typeface="Arial" panose="020B0604020202020204" pitchFamily="34" charset="0"/>
              </a:rPr>
              <a:t>Amplituda komplexního modulu je dána poměrem </a:t>
            </a:r>
            <a:r>
              <a:rPr lang="cs-CZ" sz="1050" dirty="0">
                <a:latin typeface="Arial" panose="020B0604020202020204" pitchFamily="34" charset="0"/>
                <a:cs typeface="Arial" panose="020B0604020202020204" pitchFamily="34" charset="0"/>
              </a:rPr>
              <a:t>amplitud napětí </a:t>
            </a:r>
            <a:r>
              <a:rPr lang="cs-CZ" sz="1050" dirty="0">
                <a:latin typeface="Arial" panose="020B0604020202020204" pitchFamily="34" charset="0"/>
                <a:cs typeface="Arial" panose="020B0604020202020204" pitchFamily="34" charset="0"/>
              </a:rPr>
              <a:t>a deformace</a:t>
            </a:r>
            <a:r>
              <a:rPr lang="cs-CZ" sz="1050" dirty="0">
                <a:latin typeface="Arial" panose="020B0604020202020204" pitchFamily="34" charset="0"/>
                <a:cs typeface="Arial" panose="020B0604020202020204" pitchFamily="34" charset="0"/>
              </a:rPr>
              <a:t>. Fáze </a:t>
            </a:r>
            <a:r>
              <a:rPr lang="el-GR" sz="1050" i="1" dirty="0">
                <a:latin typeface="Arial" panose="020B0604020202020204" pitchFamily="34" charset="0"/>
                <a:cs typeface="Arial" panose="020B0604020202020204" pitchFamily="34" charset="0"/>
              </a:rPr>
              <a:t>δ</a:t>
            </a:r>
            <a:r>
              <a:rPr lang="el-GR"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udává fázový posun mezi nimi</a:t>
            </a:r>
            <a:r>
              <a:rPr lang="cs-CZ" sz="1050" dirty="0">
                <a:latin typeface="Arial" panose="020B0604020202020204" pitchFamily="34" charset="0"/>
                <a:cs typeface="Arial" panose="020B0604020202020204" pitchFamily="34" charset="0"/>
              </a:rPr>
              <a:t>. Úhel </a:t>
            </a:r>
            <a:r>
              <a:rPr lang="el-GR" sz="1050" i="1" dirty="0">
                <a:latin typeface="Arial" panose="020B0604020202020204" pitchFamily="34" charset="0"/>
                <a:cs typeface="Arial" panose="020B0604020202020204" pitchFamily="34" charset="0"/>
              </a:rPr>
              <a:t>δ</a:t>
            </a:r>
            <a:r>
              <a:rPr lang="el-GR"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je ztrátovým úhel, </a:t>
            </a:r>
            <a:r>
              <a:rPr lang="cs-CZ" sz="1050" i="1" dirty="0">
                <a:latin typeface="Arial" panose="020B0604020202020204" pitchFamily="34" charset="0"/>
                <a:cs typeface="Arial" panose="020B0604020202020204" pitchFamily="34" charset="0"/>
              </a:rPr>
              <a:t>tg</a:t>
            </a:r>
            <a:r>
              <a:rPr lang="el-GR" sz="1050" i="1" dirty="0">
                <a:latin typeface="Arial" panose="020B0604020202020204" pitchFamily="34" charset="0"/>
                <a:cs typeface="Arial" panose="020B0604020202020204" pitchFamily="34" charset="0"/>
              </a:rPr>
              <a:t>δ</a:t>
            </a:r>
            <a:r>
              <a:rPr lang="el-GR"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je </a:t>
            </a:r>
            <a:r>
              <a:rPr lang="cs-CZ" sz="1050" i="1" dirty="0">
                <a:latin typeface="Arial" panose="020B0604020202020204" pitchFamily="34" charset="0"/>
                <a:cs typeface="Arial" panose="020B0604020202020204" pitchFamily="34" charset="0"/>
              </a:rPr>
              <a:t>ztrátovým činitelem.</a:t>
            </a:r>
            <a:endParaRPr lang="cs-CZ" sz="1050" dirty="0">
              <a:latin typeface="Arial" panose="020B0604020202020204" pitchFamily="34" charset="0"/>
              <a:cs typeface="Arial" panose="020B0604020202020204" pitchFamily="34" charset="0"/>
            </a:endParaRPr>
          </a:p>
        </p:txBody>
      </p:sp>
      <p:pic>
        <p:nvPicPr>
          <p:cNvPr id="7" name="Obrázek 6"/>
          <p:cNvPicPr>
            <a:picLocks noChangeAspect="1"/>
          </p:cNvPicPr>
          <p:nvPr/>
        </p:nvPicPr>
        <p:blipFill rotWithShape="1">
          <a:blip r:embed="rId2"/>
          <a:srcRect l="2792" t="2749" r="1869" b="3116"/>
          <a:stretch/>
        </p:blipFill>
        <p:spPr>
          <a:xfrm>
            <a:off x="3154680" y="1749538"/>
            <a:ext cx="4663667" cy="2906486"/>
          </a:xfrm>
          <a:prstGeom prst="rect">
            <a:avLst/>
          </a:prstGeom>
        </p:spPr>
      </p:pic>
      <mc:AlternateContent xmlns:mc="http://schemas.openxmlformats.org/markup-compatibility/2006" xmlns:a14="http://schemas.microsoft.com/office/drawing/2010/main">
        <mc:Choice Requires="a14">
          <p:sp>
            <p:nvSpPr>
              <p:cNvPr id="12" name="Obdélník 11"/>
              <p:cNvSpPr/>
              <p:nvPr/>
            </p:nvSpPr>
            <p:spPr>
              <a:xfrm>
                <a:off x="1583532" y="2158890"/>
                <a:ext cx="1480598" cy="4447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1200" i="1">
                          <a:latin typeface="Cambria Math" panose="02040503050406030204" pitchFamily="18" charset="0"/>
                        </a:rPr>
                        <m:t>𝑡</m:t>
                      </m:r>
                      <m:r>
                        <m:rPr>
                          <m:sty m:val="p"/>
                        </m:rPr>
                        <a:rPr lang="cs-CZ" sz="1200">
                          <a:latin typeface="Cambria Math" panose="02040503050406030204" pitchFamily="18" charset="0"/>
                        </a:rPr>
                        <m:t>g</m:t>
                      </m:r>
                      <m:r>
                        <m:rPr>
                          <m:nor/>
                        </m:rPr>
                        <a:rPr lang="pt-BR" sz="1200" i="1" dirty="0">
                          <a:latin typeface="Arial" panose="020B0604020202020204" pitchFamily="34" charset="0"/>
                          <a:cs typeface="Arial" panose="020B0604020202020204" pitchFamily="34" charset="0"/>
                        </a:rPr>
                        <m:t>δ</m:t>
                      </m:r>
                      <m:r>
                        <a:rPr lang="cs-CZ" sz="1200">
                          <a:latin typeface="Cambria Math" panose="02040503050406030204" pitchFamily="18" charset="0"/>
                        </a:rPr>
                        <m:t>=</m:t>
                      </m:r>
                      <m:f>
                        <m:fPr>
                          <m:ctrlPr>
                            <a:rPr lang="cs-CZ" sz="1200" i="1">
                              <a:latin typeface="Cambria Math" panose="02040503050406030204" pitchFamily="18" charset="0"/>
                            </a:rPr>
                          </m:ctrlPr>
                        </m:fPr>
                        <m:num>
                          <m:r>
                            <a:rPr lang="cs-CZ" sz="1200" i="1">
                              <a:latin typeface="Cambria Math" panose="02040503050406030204" pitchFamily="18" charset="0"/>
                            </a:rPr>
                            <m:t>𝐸</m:t>
                          </m:r>
                          <m:r>
                            <a:rPr lang="cs-CZ" sz="1200">
                              <a:latin typeface="Cambria Math" panose="02040503050406030204" pitchFamily="18" charset="0"/>
                            </a:rPr>
                            <m:t>´´</m:t>
                          </m:r>
                        </m:num>
                        <m:den>
                          <m:r>
                            <a:rPr lang="cs-CZ" sz="1200" i="1">
                              <a:latin typeface="Cambria Math" panose="02040503050406030204" pitchFamily="18" charset="0"/>
                            </a:rPr>
                            <m:t>𝐸</m:t>
                          </m:r>
                          <m:r>
                            <a:rPr lang="cs-CZ" sz="1200">
                              <a:latin typeface="Cambria Math" panose="02040503050406030204" pitchFamily="18" charset="0"/>
                            </a:rPr>
                            <m:t>´</m:t>
                          </m:r>
                        </m:den>
                      </m:f>
                      <m:r>
                        <a:rPr lang="cs-CZ" sz="1200">
                          <a:latin typeface="Cambria Math" panose="02040503050406030204" pitchFamily="18" charset="0"/>
                        </a:rPr>
                        <m:t>=</m:t>
                      </m:r>
                      <m:f>
                        <m:fPr>
                          <m:ctrlPr>
                            <a:rPr lang="cs-CZ" sz="1200" i="1">
                              <a:latin typeface="Cambria Math" panose="02040503050406030204" pitchFamily="18" charset="0"/>
                            </a:rPr>
                          </m:ctrlPr>
                        </m:fPr>
                        <m:num>
                          <m:sSup>
                            <m:sSupPr>
                              <m:ctrlPr>
                                <a:rPr lang="cs-CZ" sz="1200" i="1">
                                  <a:latin typeface="Cambria Math" panose="02040503050406030204" pitchFamily="18" charset="0"/>
                                </a:rPr>
                              </m:ctrlPr>
                            </m:sSupPr>
                            <m:e>
                              <m:r>
                                <a:rPr lang="cs-CZ" sz="1200" i="1">
                                  <a:latin typeface="Cambria Math" panose="02040503050406030204" pitchFamily="18" charset="0"/>
                                </a:rPr>
                                <m:t>𝐸</m:t>
                              </m:r>
                            </m:e>
                            <m:sup>
                              <m:r>
                                <a:rPr lang="cs-CZ" sz="1200">
                                  <a:latin typeface="Cambria Math" panose="02040503050406030204" pitchFamily="18" charset="0"/>
                                </a:rPr>
                                <m:t>∗</m:t>
                              </m:r>
                            </m:sup>
                          </m:sSup>
                          <m:r>
                            <a:rPr lang="cs-CZ" sz="1200">
                              <a:latin typeface="Cambria Math" panose="02040503050406030204" pitchFamily="18" charset="0"/>
                            </a:rPr>
                            <m:t>.</m:t>
                          </m:r>
                          <m:r>
                            <a:rPr lang="cs-CZ" sz="1200" i="1">
                              <a:latin typeface="Cambria Math" panose="02040503050406030204" pitchFamily="18" charset="0"/>
                            </a:rPr>
                            <m:t>𝑠𝑖𝑛</m:t>
                          </m:r>
                        </m:num>
                        <m:den>
                          <m:sSup>
                            <m:sSupPr>
                              <m:ctrlPr>
                                <a:rPr lang="cs-CZ" sz="1200" i="1">
                                  <a:latin typeface="Cambria Math" panose="02040503050406030204" pitchFamily="18" charset="0"/>
                                </a:rPr>
                              </m:ctrlPr>
                            </m:sSupPr>
                            <m:e>
                              <m:r>
                                <a:rPr lang="cs-CZ" sz="1200" i="1">
                                  <a:latin typeface="Cambria Math" panose="02040503050406030204" pitchFamily="18" charset="0"/>
                                </a:rPr>
                                <m:t>𝐸</m:t>
                              </m:r>
                            </m:e>
                            <m:sup>
                              <m:r>
                                <a:rPr lang="cs-CZ" sz="1200">
                                  <a:latin typeface="Cambria Math" panose="02040503050406030204" pitchFamily="18" charset="0"/>
                                </a:rPr>
                                <m:t>∗</m:t>
                              </m:r>
                            </m:sup>
                          </m:sSup>
                          <m:r>
                            <a:rPr lang="cs-CZ" sz="1200">
                              <a:latin typeface="Cambria Math" panose="02040503050406030204" pitchFamily="18" charset="0"/>
                            </a:rPr>
                            <m:t>.</m:t>
                          </m:r>
                          <m:r>
                            <a:rPr lang="cs-CZ" sz="1200" i="1">
                              <a:latin typeface="Cambria Math" panose="02040503050406030204" pitchFamily="18" charset="0"/>
                            </a:rPr>
                            <m:t>𝑐𝑜𝑠</m:t>
                          </m:r>
                        </m:den>
                      </m:f>
                    </m:oMath>
                  </m:oMathPara>
                </a14:m>
                <a:endParaRPr lang="cs-CZ" sz="1200" dirty="0">
                  <a:latin typeface="Arial" panose="020B0604020202020204" pitchFamily="34" charset="0"/>
                  <a:cs typeface="Arial" panose="020B0604020202020204" pitchFamily="34" charset="0"/>
                </a:endParaRPr>
              </a:p>
            </p:txBody>
          </p:sp>
        </mc:Choice>
        <mc:Fallback xmlns="">
          <p:sp>
            <p:nvSpPr>
              <p:cNvPr id="12" name="Obdélník 11"/>
              <p:cNvSpPr>
                <a:spLocks noRot="1" noChangeAspect="1" noMove="1" noResize="1" noEditPoints="1" noAdjustHandles="1" noChangeArrowheads="1" noChangeShapeType="1" noTextEdit="1"/>
              </p:cNvSpPr>
              <p:nvPr/>
            </p:nvSpPr>
            <p:spPr>
              <a:xfrm>
                <a:off x="587375" y="2878520"/>
                <a:ext cx="1913537" cy="562205"/>
              </a:xfrm>
              <a:prstGeom prst="rect">
                <a:avLst/>
              </a:prstGeom>
              <a:blipFill>
                <a:blip r:embed="rId4"/>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671076986"/>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1" y="3138487"/>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9" name="Obdélník 8"/>
          <p:cNvSpPr/>
          <p:nvPr/>
        </p:nvSpPr>
        <p:spPr>
          <a:xfrm>
            <a:off x="3553097" y="573107"/>
            <a:ext cx="2103120" cy="253916"/>
          </a:xfrm>
          <a:prstGeom prst="rect">
            <a:avLst/>
          </a:prstGeom>
        </p:spPr>
        <p:txBody>
          <a:bodyPr wrap="square">
            <a:spAutoFit/>
          </a:bodyPr>
          <a:lstStyle/>
          <a:p>
            <a:r>
              <a:rPr lang="cs-CZ" sz="1050" b="1" dirty="0">
                <a:latin typeface="Arial" panose="020B0604020202020204" pitchFamily="34" charset="0"/>
                <a:cs typeface="Arial" panose="020B0604020202020204" pitchFamily="34" charset="0"/>
              </a:rPr>
              <a:t>Časově teplotní posun</a:t>
            </a:r>
            <a:endParaRPr lang="cs-CZ" altLang="cs-CZ" sz="525" b="1"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Obdélník 2"/>
              <p:cNvSpPr/>
              <p:nvPr/>
            </p:nvSpPr>
            <p:spPr>
              <a:xfrm>
                <a:off x="1528524" y="865923"/>
                <a:ext cx="6067528" cy="3925883"/>
              </a:xfrm>
              <a:prstGeom prst="rect">
                <a:avLst/>
              </a:prstGeom>
            </p:spPr>
            <p:txBody>
              <a:bodyPr wrap="square">
                <a:spAutoFit/>
              </a:bodyPr>
              <a:lstStyle/>
              <a:p>
                <a:pPr algn="just">
                  <a:lnSpc>
                    <a:spcPct val="120000"/>
                  </a:lnSpc>
                </a:pPr>
                <a:r>
                  <a:rPr lang="cs-CZ" sz="1050" dirty="0">
                    <a:latin typeface="Arial" panose="020B0604020202020204" pitchFamily="34" charset="0"/>
                    <a:cs typeface="Arial" panose="020B0604020202020204" pitchFamily="34" charset="0"/>
                  </a:rPr>
                  <a:t>U lineárních viskoelastických materiálů platí, že zvýšení </a:t>
                </a:r>
                <a:r>
                  <a:rPr lang="cs-CZ" sz="1050" dirty="0">
                    <a:latin typeface="Arial" panose="020B0604020202020204" pitchFamily="34" charset="0"/>
                    <a:cs typeface="Arial" panose="020B0604020202020204" pitchFamily="34" charset="0"/>
                  </a:rPr>
                  <a:t>teploty snižuje </a:t>
                </a:r>
                <a:r>
                  <a:rPr lang="cs-CZ" sz="1050" dirty="0">
                    <a:latin typeface="Arial" panose="020B0604020202020204" pitchFamily="34" charset="0"/>
                    <a:cs typeface="Arial" panose="020B0604020202020204" pitchFamily="34" charset="0"/>
                  </a:rPr>
                  <a:t>jak relaxační, tak i retardační čas vlivem zvýšení </a:t>
                </a:r>
                <a:r>
                  <a:rPr lang="cs-CZ" sz="1050" dirty="0">
                    <a:latin typeface="Arial" panose="020B0604020202020204" pitchFamily="34" charset="0"/>
                    <a:cs typeface="Arial" panose="020B0604020202020204" pitchFamily="34" charset="0"/>
                  </a:rPr>
                  <a:t>volného objemu </a:t>
                </a:r>
                <a:r>
                  <a:rPr lang="cs-CZ" sz="1050" dirty="0">
                    <a:latin typeface="Arial" panose="020B0604020202020204" pitchFamily="34" charset="0"/>
                    <a:cs typeface="Arial" panose="020B0604020202020204" pitchFamily="34" charset="0"/>
                  </a:rPr>
                  <a:t>a snížení potenciálních energetických barier pro </a:t>
                </a:r>
                <a:r>
                  <a:rPr lang="cs-CZ" sz="1050" dirty="0">
                    <a:latin typeface="Arial" panose="020B0604020202020204" pitchFamily="34" charset="0"/>
                    <a:cs typeface="Arial" panose="020B0604020202020204" pitchFamily="34" charset="0"/>
                  </a:rPr>
                  <a:t>pohyb polymerních </a:t>
                </a:r>
                <a:r>
                  <a:rPr lang="cs-CZ" sz="1050" dirty="0">
                    <a:latin typeface="Arial" panose="020B0604020202020204" pitchFamily="34" charset="0"/>
                    <a:cs typeface="Arial" panose="020B0604020202020204" pitchFamily="34" charset="0"/>
                  </a:rPr>
                  <a:t>segmentů</a:t>
                </a:r>
                <a:r>
                  <a:rPr lang="cs-CZ"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Poměr modulů při teplotě T</a:t>
                </a:r>
                <a:r>
                  <a:rPr lang="cs-CZ" sz="1050" baseline="-25000" dirty="0">
                    <a:latin typeface="Arial" panose="020B0604020202020204" pitchFamily="34" charset="0"/>
                    <a:cs typeface="Arial" panose="020B0604020202020204" pitchFamily="34" charset="0"/>
                  </a:rPr>
                  <a:t>R</a:t>
                </a:r>
                <a:r>
                  <a:rPr lang="cs-CZ" sz="1050" dirty="0">
                    <a:latin typeface="Arial" panose="020B0604020202020204" pitchFamily="34" charset="0"/>
                    <a:cs typeface="Arial" panose="020B0604020202020204" pitchFamily="34" charset="0"/>
                  </a:rPr>
                  <a:t> a teplotě </a:t>
                </a:r>
                <a:r>
                  <a:rPr lang="pl-PL" sz="1050" dirty="0">
                    <a:latin typeface="Arial" panose="020B0604020202020204" pitchFamily="34" charset="0"/>
                    <a:cs typeface="Arial" panose="020B0604020202020204" pitchFamily="34" charset="0"/>
                  </a:rPr>
                  <a:t>T</a:t>
                </a:r>
                <a:r>
                  <a:rPr lang="pl-PL" sz="1050" baseline="-25000" dirty="0">
                    <a:latin typeface="Arial" panose="020B0604020202020204" pitchFamily="34" charset="0"/>
                    <a:cs typeface="Arial" panose="020B0604020202020204" pitchFamily="34" charset="0"/>
                  </a:rPr>
                  <a:t>1</a:t>
                </a:r>
                <a:r>
                  <a:rPr lang="pl-PL" sz="1050" dirty="0">
                    <a:latin typeface="Arial" panose="020B0604020202020204" pitchFamily="34" charset="0"/>
                    <a:cs typeface="Arial" panose="020B0604020202020204" pitchFamily="34" charset="0"/>
                  </a:rPr>
                  <a:t> &gt; T</a:t>
                </a:r>
                <a:r>
                  <a:rPr lang="pl-PL" sz="1050" baseline="-25000" dirty="0">
                    <a:latin typeface="Arial" panose="020B0604020202020204" pitchFamily="34" charset="0"/>
                    <a:cs typeface="Arial" panose="020B0604020202020204" pitchFamily="34" charset="0"/>
                  </a:rPr>
                  <a:t>R</a:t>
                </a:r>
                <a:r>
                  <a:rPr lang="pl-PL" sz="1050" dirty="0">
                    <a:latin typeface="Arial" panose="020B0604020202020204" pitchFamily="34" charset="0"/>
                    <a:cs typeface="Arial" panose="020B0604020202020204" pitchFamily="34" charset="0"/>
                  </a:rPr>
                  <a:t> je roven posunovému faktoru </a:t>
                </a:r>
                <a:r>
                  <a:rPr lang="pl-PL" sz="1050" dirty="0">
                    <a:latin typeface="Arial" panose="020B0604020202020204" pitchFamily="34" charset="0"/>
                    <a:cs typeface="Arial" panose="020B0604020202020204" pitchFamily="34" charset="0"/>
                  </a:rPr>
                  <a:t>a</a:t>
                </a:r>
                <a:r>
                  <a:rPr lang="pl-PL" sz="1050" baseline="-25000" dirty="0">
                    <a:latin typeface="Arial" panose="020B0604020202020204" pitchFamily="34" charset="0"/>
                    <a:cs typeface="Arial" panose="020B0604020202020204" pitchFamily="34" charset="0"/>
                  </a:rPr>
                  <a:t>T</a:t>
                </a:r>
                <a:r>
                  <a:rPr lang="pl-PL" sz="1050" dirty="0">
                    <a:latin typeface="Arial" panose="020B0604020202020204" pitchFamily="34" charset="0"/>
                    <a:cs typeface="Arial" panose="020B0604020202020204" pitchFamily="34" charset="0"/>
                  </a:rPr>
                  <a:t>, </a:t>
                </a:r>
                <a:r>
                  <a:rPr lang="pl-PL" sz="1050" dirty="0">
                    <a:latin typeface="Arial" panose="020B0604020202020204" pitchFamily="34" charset="0"/>
                    <a:cs typeface="Arial" panose="020B0604020202020204" pitchFamily="34" charset="0"/>
                  </a:rPr>
                  <a:t>tedy:</a:t>
                </a:r>
              </a:p>
              <a:p>
                <a:pPr algn="just">
                  <a:lnSpc>
                    <a:spcPct val="120000"/>
                  </a:lnSpc>
                </a:pPr>
                <a:endParaRPr lang="pl-PL" sz="1050" dirty="0">
                  <a:latin typeface="Arial" panose="020B0604020202020204" pitchFamily="34" charset="0"/>
                  <a:cs typeface="Arial" panose="020B0604020202020204" pitchFamily="34" charset="0"/>
                </a:endParaRPr>
              </a:p>
              <a:p>
                <a:pPr algn="just">
                  <a:lnSpc>
                    <a:spcPct val="120000"/>
                  </a:lnSpc>
                </a:pPr>
                <a:endParaRPr lang="pl-PL" sz="1050" dirty="0">
                  <a:latin typeface="Arial" panose="020B0604020202020204" pitchFamily="34" charset="0"/>
                  <a:cs typeface="Arial" panose="020B0604020202020204" pitchFamily="34" charset="0"/>
                </a:endParaRPr>
              </a:p>
              <a:p>
                <a:pPr algn="just">
                  <a:lnSpc>
                    <a:spcPct val="120000"/>
                  </a:lnSpc>
                </a:pPr>
                <a:r>
                  <a:rPr lang="cs-CZ" sz="1050" dirty="0">
                    <a:latin typeface="Arial" panose="020B0604020202020204" pitchFamily="34" charset="0"/>
                    <a:cs typeface="Arial" panose="020B0604020202020204" pitchFamily="34" charset="0"/>
                  </a:rPr>
                  <a:t>Horizontálním posunem </a:t>
                </a:r>
                <a:r>
                  <a:rPr lang="cs-CZ" sz="1050" dirty="0">
                    <a:latin typeface="Arial" panose="020B0604020202020204" pitchFamily="34" charset="0"/>
                    <a:cs typeface="Arial" panose="020B0604020202020204" pitchFamily="34" charset="0"/>
                  </a:rPr>
                  <a:t>o </a:t>
                </a:r>
                <a:r>
                  <a:rPr lang="fr-FR" sz="1050" dirty="0">
                    <a:latin typeface="Arial" panose="020B0604020202020204" pitchFamily="34" charset="0"/>
                    <a:cs typeface="Arial" panose="020B0604020202020204" pitchFamily="34" charset="0"/>
                  </a:rPr>
                  <a:t>velikost </a:t>
                </a:r>
                <a:r>
                  <a:rPr lang="pl-PL" sz="1050" dirty="0">
                    <a:latin typeface="Arial" panose="020B0604020202020204" pitchFamily="34" charset="0"/>
                    <a:cs typeface="Arial" panose="020B0604020202020204" pitchFamily="34" charset="0"/>
                  </a:rPr>
                  <a:t>a</a:t>
                </a:r>
                <a:r>
                  <a:rPr lang="pl-PL" sz="1050" baseline="-25000" dirty="0">
                    <a:latin typeface="Arial" panose="020B0604020202020204" pitchFamily="34" charset="0"/>
                    <a:cs typeface="Arial" panose="020B0604020202020204" pitchFamily="34" charset="0"/>
                  </a:rPr>
                  <a:t>T</a:t>
                </a:r>
                <a:r>
                  <a:rPr lang="fr-FR" sz="1050" i="1" dirty="0">
                    <a:latin typeface="Arial" panose="020B0604020202020204" pitchFamily="34" charset="0"/>
                    <a:cs typeface="Arial" panose="020B0604020202020204" pitchFamily="34" charset="0"/>
                  </a:rPr>
                  <a:t> </a:t>
                </a:r>
                <a:r>
                  <a:rPr lang="fr-FR" sz="1050" dirty="0">
                    <a:latin typeface="Arial" panose="020B0604020202020204" pitchFamily="34" charset="0"/>
                    <a:cs typeface="Arial" panose="020B0604020202020204" pitchFamily="34" charset="0"/>
                  </a:rPr>
                  <a:t>pak křivky </a:t>
                </a:r>
                <a:r>
                  <a:rPr lang="fr-FR" sz="1050" i="1" dirty="0">
                    <a:latin typeface="Arial" panose="020B0604020202020204" pitchFamily="34" charset="0"/>
                    <a:cs typeface="Arial" panose="020B0604020202020204" pitchFamily="34" charset="0"/>
                  </a:rPr>
                  <a:t>E(t</a:t>
                </a:r>
                <a:r>
                  <a:rPr lang="fr-FR" sz="1050" i="1" baseline="-25000" dirty="0">
                    <a:latin typeface="Arial" panose="020B0604020202020204" pitchFamily="34" charset="0"/>
                    <a:cs typeface="Arial" panose="020B0604020202020204" pitchFamily="34" charset="0"/>
                  </a:rPr>
                  <a:t>1</a:t>
                </a:r>
                <a:r>
                  <a:rPr lang="fr-FR" sz="1050" i="1" dirty="0">
                    <a:latin typeface="Arial" panose="020B0604020202020204" pitchFamily="34" charset="0"/>
                    <a:cs typeface="Arial" panose="020B0604020202020204" pitchFamily="34" charset="0"/>
                  </a:rPr>
                  <a:t>T</a:t>
                </a:r>
                <a:r>
                  <a:rPr lang="fr-FR" sz="1050" i="1" baseline="-25000" dirty="0">
                    <a:latin typeface="Arial" panose="020B0604020202020204" pitchFamily="34" charset="0"/>
                    <a:cs typeface="Arial" panose="020B0604020202020204" pitchFamily="34" charset="0"/>
                  </a:rPr>
                  <a:t>R</a:t>
                </a:r>
                <a:r>
                  <a:rPr lang="fr-FR" sz="1050" i="1" dirty="0">
                    <a:latin typeface="Arial" panose="020B0604020202020204" pitchFamily="34" charset="0"/>
                    <a:cs typeface="Arial" panose="020B0604020202020204" pitchFamily="34" charset="0"/>
                  </a:rPr>
                  <a:t>) </a:t>
                </a:r>
                <a:r>
                  <a:rPr lang="fr-FR" sz="1050" dirty="0">
                    <a:latin typeface="Arial" panose="020B0604020202020204" pitchFamily="34" charset="0"/>
                    <a:cs typeface="Arial" panose="020B0604020202020204" pitchFamily="34" charset="0"/>
                  </a:rPr>
                  <a:t>a </a:t>
                </a:r>
                <a:r>
                  <a:rPr lang="fr-FR" sz="1050" i="1" dirty="0">
                    <a:latin typeface="Arial" panose="020B0604020202020204" pitchFamily="34" charset="0"/>
                    <a:cs typeface="Arial" panose="020B0604020202020204" pitchFamily="34" charset="0"/>
                  </a:rPr>
                  <a:t>E(t</a:t>
                </a:r>
                <a:r>
                  <a:rPr lang="fr-FR" sz="1050" i="1" baseline="-25000" dirty="0">
                    <a:latin typeface="Arial" panose="020B0604020202020204" pitchFamily="34" charset="0"/>
                    <a:cs typeface="Arial" panose="020B0604020202020204" pitchFamily="34" charset="0"/>
                  </a:rPr>
                  <a:t>1</a:t>
                </a:r>
                <a:r>
                  <a:rPr lang="fr-FR" sz="1050" i="1" dirty="0">
                    <a:latin typeface="Arial" panose="020B0604020202020204" pitchFamily="34" charset="0"/>
                    <a:cs typeface="Arial" panose="020B0604020202020204" pitchFamily="34" charset="0"/>
                  </a:rPr>
                  <a:t>T</a:t>
                </a:r>
                <a:r>
                  <a:rPr lang="fr-FR" sz="1050" i="1" baseline="-25000" dirty="0">
                    <a:latin typeface="Arial" panose="020B0604020202020204" pitchFamily="34" charset="0"/>
                    <a:cs typeface="Arial" panose="020B0604020202020204" pitchFamily="34" charset="0"/>
                  </a:rPr>
                  <a:t>1</a:t>
                </a:r>
                <a:r>
                  <a:rPr lang="fr-FR" sz="1050" i="1" dirty="0">
                    <a:latin typeface="Arial" panose="020B0604020202020204" pitchFamily="34" charset="0"/>
                    <a:cs typeface="Arial" panose="020B0604020202020204" pitchFamily="34" charset="0"/>
                  </a:rPr>
                  <a:t>)</a:t>
                </a:r>
                <a:r>
                  <a:rPr lang="cs-CZ" sz="1050" i="1"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vzájemně </a:t>
                </a:r>
                <a:r>
                  <a:rPr lang="cs-CZ" sz="1050" dirty="0">
                    <a:latin typeface="Arial" panose="020B0604020202020204" pitchFamily="34" charset="0"/>
                    <a:cs typeface="Arial" panose="020B0604020202020204" pitchFamily="34" charset="0"/>
                  </a:rPr>
                  <a:t>navážou</a:t>
                </a:r>
                <a:r>
                  <a:rPr lang="cs-CZ" sz="1050" dirty="0">
                    <a:latin typeface="Arial" panose="020B0604020202020204" pitchFamily="34" charset="0"/>
                    <a:cs typeface="Arial" panose="020B0604020202020204" pitchFamily="34" charset="0"/>
                  </a:rPr>
                  <a:t>. Prakticky </a:t>
                </a:r>
                <a:r>
                  <a:rPr lang="cs-CZ" sz="1050" dirty="0">
                    <a:latin typeface="Arial" panose="020B0604020202020204" pitchFamily="34" charset="0"/>
                    <a:cs typeface="Arial" panose="020B0604020202020204" pitchFamily="34" charset="0"/>
                  </a:rPr>
                  <a:t>to znamená, že zvýšení teploty je </a:t>
                </a:r>
                <a:r>
                  <a:rPr lang="cs-CZ" sz="1050" dirty="0">
                    <a:latin typeface="Arial" panose="020B0604020202020204" pitchFamily="34" charset="0"/>
                    <a:cs typeface="Arial" panose="020B0604020202020204" pitchFamily="34" charset="0"/>
                  </a:rPr>
                  <a:t>ekvivalentní prodloužení </a:t>
                </a:r>
                <a:r>
                  <a:rPr lang="cs-CZ" sz="1050" dirty="0">
                    <a:latin typeface="Arial" panose="020B0604020202020204" pitchFamily="34" charset="0"/>
                    <a:cs typeface="Arial" panose="020B0604020202020204" pitchFamily="34" charset="0"/>
                  </a:rPr>
                  <a:t>času experimentů</a:t>
                </a:r>
                <a:r>
                  <a:rPr lang="cs-CZ" sz="1050" dirty="0">
                    <a:latin typeface="Arial" panose="020B0604020202020204" pitchFamily="34" charset="0"/>
                    <a:cs typeface="Arial" panose="020B0604020202020204" pitchFamily="34" charset="0"/>
                  </a:rPr>
                  <a:t>.</a:t>
                </a:r>
              </a:p>
              <a:p>
                <a:pPr algn="just">
                  <a:lnSpc>
                    <a:spcPct val="120000"/>
                  </a:lnSpc>
                </a:pPr>
                <a:endParaRPr lang="cs-CZ" sz="1050" dirty="0">
                  <a:latin typeface="Arial" panose="020B0604020202020204" pitchFamily="34" charset="0"/>
                  <a:cs typeface="Arial" panose="020B0604020202020204" pitchFamily="34" charset="0"/>
                </a:endParaRPr>
              </a:p>
              <a:p>
                <a:pPr algn="ctr">
                  <a:lnSpc>
                    <a:spcPct val="120000"/>
                  </a:lnSpc>
                </a:pPr>
                <a:r>
                  <a:rPr lang="cs-CZ" sz="1050" b="1" dirty="0">
                    <a:latin typeface="Arial" panose="020B0604020202020204" pitchFamily="34" charset="0"/>
                    <a:cs typeface="Arial" panose="020B0604020202020204" pitchFamily="34" charset="0"/>
                  </a:rPr>
                  <a:t>Frekvenčně </a:t>
                </a:r>
                <a:r>
                  <a:rPr lang="cs-CZ" sz="1050" b="1" dirty="0">
                    <a:latin typeface="Arial" panose="020B0604020202020204" pitchFamily="34" charset="0"/>
                    <a:cs typeface="Arial" panose="020B0604020202020204" pitchFamily="34" charset="0"/>
                  </a:rPr>
                  <a:t>teplotní </a:t>
                </a:r>
                <a:r>
                  <a:rPr lang="cs-CZ" sz="1050" b="1" dirty="0">
                    <a:latin typeface="Arial" panose="020B0604020202020204" pitchFamily="34" charset="0"/>
                    <a:cs typeface="Arial" panose="020B0604020202020204" pitchFamily="34" charset="0"/>
                  </a:rPr>
                  <a:t>posun</a:t>
                </a:r>
              </a:p>
              <a:p>
                <a:pPr algn="just">
                  <a:lnSpc>
                    <a:spcPct val="120000"/>
                  </a:lnSpc>
                </a:pPr>
                <a:endParaRPr lang="cs-CZ" sz="1050" dirty="0">
                  <a:latin typeface="Arial" panose="020B0604020202020204" pitchFamily="34" charset="0"/>
                  <a:cs typeface="Arial" panose="020B0604020202020204" pitchFamily="34" charset="0"/>
                </a:endParaRPr>
              </a:p>
              <a:p>
                <a:pPr algn="just">
                  <a:lnSpc>
                    <a:spcPct val="110000"/>
                  </a:lnSpc>
                </a:pPr>
                <a:r>
                  <a:rPr lang="cs-CZ" sz="1050" dirty="0">
                    <a:latin typeface="Arial" panose="020B0604020202020204" pitchFamily="34" charset="0"/>
                    <a:cs typeface="Arial" panose="020B0604020202020204" pitchFamily="34" charset="0"/>
                  </a:rPr>
                  <a:t>Reálná část dynamického modulu </a:t>
                </a:r>
                <a:r>
                  <a:rPr lang="cs-CZ" sz="1050" i="1" dirty="0">
                    <a:latin typeface="Arial" panose="020B0604020202020204" pitchFamily="34" charset="0"/>
                    <a:cs typeface="Arial" panose="020B0604020202020204" pitchFamily="34" charset="0"/>
                  </a:rPr>
                  <a:t>E´</a:t>
                </a:r>
                <a:r>
                  <a:rPr lang="cs-CZ" sz="1050" dirty="0">
                    <a:latin typeface="Arial" panose="020B0604020202020204" pitchFamily="34" charset="0"/>
                    <a:cs typeface="Arial" panose="020B0604020202020204" pitchFamily="34" charset="0"/>
                  </a:rPr>
                  <a:t> při </a:t>
                </a:r>
                <a:r>
                  <a:rPr lang="cs-CZ" sz="1050" dirty="0">
                    <a:latin typeface="Arial" panose="020B0604020202020204" pitchFamily="34" charset="0"/>
                    <a:cs typeface="Arial" panose="020B0604020202020204" pitchFamily="34" charset="0"/>
                  </a:rPr>
                  <a:t>libovolné teplotě </a:t>
                </a:r>
                <a:r>
                  <a:rPr lang="cs-CZ" sz="1050" i="1" dirty="0">
                    <a:latin typeface="Arial" panose="020B0604020202020204" pitchFamily="34" charset="0"/>
                    <a:cs typeface="Arial" panose="020B0604020202020204" pitchFamily="34" charset="0"/>
                  </a:rPr>
                  <a:t>T</a:t>
                </a:r>
                <a:r>
                  <a:rPr lang="cs-CZ" sz="1050" dirty="0">
                    <a:latin typeface="Arial" panose="020B0604020202020204" pitchFamily="34" charset="0"/>
                    <a:cs typeface="Arial" panose="020B0604020202020204" pitchFamily="34" charset="0"/>
                  </a:rPr>
                  <a:t> je určena ze </a:t>
                </a:r>
                <a:r>
                  <a:rPr lang="cs-CZ" sz="1050" dirty="0">
                    <a:latin typeface="Arial" panose="020B0604020202020204" pitchFamily="34" charset="0"/>
                    <a:cs typeface="Arial" panose="020B0604020202020204" pitchFamily="34" charset="0"/>
                  </a:rPr>
                  <a:t>vztahu:</a:t>
                </a:r>
              </a:p>
              <a:p>
                <a:pPr algn="just">
                  <a:lnSpc>
                    <a:spcPct val="110000"/>
                  </a:lnSpc>
                </a:pPr>
                <a:endParaRPr lang="cs-CZ" sz="450" dirty="0">
                  <a:latin typeface="Arial" panose="020B0604020202020204" pitchFamily="34" charset="0"/>
                  <a:cs typeface="Arial" panose="020B0604020202020204" pitchFamily="34" charset="0"/>
                </a:endParaRPr>
              </a:p>
              <a:p>
                <a:pPr algn="ctr">
                  <a:lnSpc>
                    <a:spcPct val="110000"/>
                  </a:lnSpc>
                </a:pPr>
                <a:r>
                  <a:rPr lang="cs-CZ" sz="1200" dirty="0">
                    <a:latin typeface="Arial" panose="020B0604020202020204" pitchFamily="34" charset="0"/>
                    <a:cs typeface="Arial" panose="020B0604020202020204" pitchFamily="34" charset="0"/>
                  </a:rPr>
                  <a:t> </a:t>
                </a:r>
                <a14:m>
                  <m:oMath xmlns:m="http://schemas.openxmlformats.org/officeDocument/2006/math">
                    <m:r>
                      <a:rPr lang="cs-CZ" sz="1200" i="1">
                        <a:latin typeface="Cambria Math" panose="02040503050406030204" pitchFamily="18" charset="0"/>
                      </a:rPr>
                      <m:t>𝐸</m:t>
                    </m:r>
                    <m:r>
                      <a:rPr lang="cs-CZ" sz="1200" i="1">
                        <a:latin typeface="Cambria Math" panose="02040503050406030204" pitchFamily="18" charset="0"/>
                      </a:rPr>
                      <m:t>´</m:t>
                    </m:r>
                    <m:d>
                      <m:dPr>
                        <m:ctrlPr>
                          <a:rPr lang="cs-CZ" sz="1200" i="1">
                            <a:latin typeface="Cambria Math" panose="02040503050406030204" pitchFamily="18" charset="0"/>
                          </a:rPr>
                        </m:ctrlPr>
                      </m:dPr>
                      <m:e>
                        <m:r>
                          <a:rPr lang="cs-CZ" sz="1200" i="1">
                            <a:latin typeface="Cambria Math" panose="02040503050406030204" pitchFamily="18" charset="0"/>
                            <a:sym typeface="Symbol" panose="05050102010706020507" pitchFamily="18" charset="2"/>
                          </a:rPr>
                          <m:t></m:t>
                        </m:r>
                        <m:r>
                          <a:rPr lang="cs-CZ" sz="1200" i="1">
                            <a:latin typeface="Cambria Math" panose="02040503050406030204" pitchFamily="18" charset="0"/>
                          </a:rPr>
                          <m:t>, </m:t>
                        </m:r>
                        <m:r>
                          <a:rPr lang="cs-CZ" sz="1200" i="1">
                            <a:latin typeface="Cambria Math" panose="02040503050406030204" pitchFamily="18" charset="0"/>
                          </a:rPr>
                          <m:t>𝑇</m:t>
                        </m:r>
                      </m:e>
                    </m:d>
                    <m:r>
                      <a:rPr lang="cs-CZ" sz="1200" i="1">
                        <a:latin typeface="Cambria Math" panose="02040503050406030204" pitchFamily="18" charset="0"/>
                      </a:rPr>
                      <m:t>=</m:t>
                    </m:r>
                    <m:r>
                      <a:rPr lang="cs-CZ" sz="1200" i="1">
                        <a:latin typeface="Cambria Math" panose="02040503050406030204" pitchFamily="18" charset="0"/>
                      </a:rPr>
                      <m:t>𝐸</m:t>
                    </m:r>
                    <m:r>
                      <a:rPr lang="cs-CZ" sz="1200" i="1">
                        <a:latin typeface="Cambria Math" panose="02040503050406030204" pitchFamily="18" charset="0"/>
                      </a:rPr>
                      <m:t>´. </m:t>
                    </m:r>
                    <m:d>
                      <m:dPr>
                        <m:ctrlPr>
                          <a:rPr lang="cs-CZ" sz="1200" i="1">
                            <a:latin typeface="Cambria Math" panose="02040503050406030204" pitchFamily="18" charset="0"/>
                            <a:sym typeface="Symbol" panose="05050102010706020507" pitchFamily="18" charset="2"/>
                          </a:rPr>
                        </m:ctrlPr>
                      </m:dPr>
                      <m:e>
                        <m:r>
                          <a:rPr lang="cs-CZ" sz="1200" i="1">
                            <a:latin typeface="Cambria Math" panose="02040503050406030204" pitchFamily="18" charset="0"/>
                            <a:sym typeface="Symbol" panose="05050102010706020507" pitchFamily="18" charset="2"/>
                          </a:rPr>
                          <m:t></m:t>
                        </m:r>
                        <m:r>
                          <a:rPr lang="cs-CZ" sz="1200" i="1">
                            <a:latin typeface="Cambria Math" panose="02040503050406030204" pitchFamily="18" charset="0"/>
                          </a:rPr>
                          <m:t> . </m:t>
                        </m:r>
                        <m:sSub>
                          <m:sSubPr>
                            <m:ctrlPr>
                              <a:rPr lang="cs-CZ" sz="1200" i="1">
                                <a:latin typeface="Cambria Math" panose="02040503050406030204" pitchFamily="18" charset="0"/>
                              </a:rPr>
                            </m:ctrlPr>
                          </m:sSubPr>
                          <m:e>
                            <m:r>
                              <a:rPr lang="cs-CZ" sz="1200" i="1">
                                <a:latin typeface="Cambria Math" panose="02040503050406030204" pitchFamily="18" charset="0"/>
                              </a:rPr>
                              <m:t>𝑎</m:t>
                            </m:r>
                          </m:e>
                          <m:sub>
                            <m:r>
                              <a:rPr lang="cs-CZ" sz="1200" i="1">
                                <a:latin typeface="Cambria Math" panose="02040503050406030204" pitchFamily="18" charset="0"/>
                              </a:rPr>
                              <m:t>𝑇</m:t>
                            </m:r>
                          </m:sub>
                        </m:sSub>
                        <m:r>
                          <a:rPr lang="cs-CZ" sz="1200" i="1">
                            <a:latin typeface="Cambria Math" panose="02040503050406030204" pitchFamily="18" charset="0"/>
                          </a:rPr>
                          <m:t>, </m:t>
                        </m:r>
                        <m:sSub>
                          <m:sSubPr>
                            <m:ctrlPr>
                              <a:rPr lang="cs-CZ" sz="1200" i="1">
                                <a:latin typeface="Cambria Math" panose="02040503050406030204" pitchFamily="18" charset="0"/>
                              </a:rPr>
                            </m:ctrlPr>
                          </m:sSubPr>
                          <m:e>
                            <m:r>
                              <a:rPr lang="cs-CZ" sz="1200" i="1">
                                <a:latin typeface="Cambria Math" panose="02040503050406030204" pitchFamily="18" charset="0"/>
                              </a:rPr>
                              <m:t>𝑇</m:t>
                            </m:r>
                          </m:e>
                          <m:sub>
                            <m:r>
                              <a:rPr lang="cs-CZ" sz="1200" i="1">
                                <a:latin typeface="Cambria Math" panose="02040503050406030204" pitchFamily="18" charset="0"/>
                              </a:rPr>
                              <m:t>0</m:t>
                            </m:r>
                          </m:sub>
                        </m:sSub>
                      </m:e>
                    </m:d>
                  </m:oMath>
                </a14:m>
                <a:endParaRPr lang="cs-CZ" sz="1200" dirty="0">
                  <a:latin typeface="Arial" panose="020B0604020202020204" pitchFamily="34" charset="0"/>
                  <a:cs typeface="Arial" panose="020B0604020202020204" pitchFamily="34" charset="0"/>
                </a:endParaRPr>
              </a:p>
              <a:p>
                <a:pPr algn="ctr">
                  <a:lnSpc>
                    <a:spcPct val="110000"/>
                  </a:lnSpc>
                </a:pPr>
                <a:endParaRPr lang="cs-CZ" sz="450" dirty="0">
                  <a:latin typeface="Arial" panose="020B0604020202020204" pitchFamily="34" charset="0"/>
                  <a:cs typeface="Arial" panose="020B0604020202020204" pitchFamily="34" charset="0"/>
                </a:endParaRPr>
              </a:p>
              <a:p>
                <a:pPr algn="just">
                  <a:lnSpc>
                    <a:spcPct val="110000"/>
                  </a:lnSpc>
                </a:pPr>
                <a:r>
                  <a:rPr lang="cs-CZ" sz="1050" dirty="0">
                    <a:latin typeface="Arial" panose="020B0604020202020204" pitchFamily="34" charset="0"/>
                    <a:cs typeface="Arial" panose="020B0604020202020204" pitchFamily="34" charset="0"/>
                  </a:rPr>
                  <a:t>Zde T</a:t>
                </a:r>
                <a:r>
                  <a:rPr lang="cs-CZ" sz="1050" baseline="-25000" dirty="0">
                    <a:latin typeface="Arial" panose="020B0604020202020204" pitchFamily="34" charset="0"/>
                    <a:cs typeface="Arial" panose="020B0604020202020204" pitchFamily="34" charset="0"/>
                  </a:rPr>
                  <a:t>0</a:t>
                </a:r>
                <a:r>
                  <a:rPr lang="cs-CZ"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je zvolená bázová teplota a </a:t>
                </a:r>
                <a:r>
                  <a:rPr lang="cs-CZ" sz="1050" i="1" dirty="0">
                    <a:latin typeface="Arial" panose="020B0604020202020204" pitchFamily="34" charset="0"/>
                    <a:cs typeface="Arial" panose="020B0604020202020204" pitchFamily="34" charset="0"/>
                  </a:rPr>
                  <a:t>a</a:t>
                </a:r>
                <a:r>
                  <a:rPr lang="cs-CZ" sz="1050" i="1" baseline="-25000" dirty="0">
                    <a:latin typeface="Arial" panose="020B0604020202020204" pitchFamily="34" charset="0"/>
                    <a:cs typeface="Arial" panose="020B0604020202020204" pitchFamily="34" charset="0"/>
                  </a:rPr>
                  <a:t>T</a:t>
                </a:r>
                <a:r>
                  <a:rPr lang="cs-CZ" sz="1050" i="1"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je </a:t>
                </a:r>
                <a:r>
                  <a:rPr lang="cs-CZ" sz="1050" dirty="0">
                    <a:latin typeface="Arial" panose="020B0604020202020204" pitchFamily="34" charset="0"/>
                    <a:cs typeface="Arial" panose="020B0604020202020204" pitchFamily="34" charset="0"/>
                  </a:rPr>
                  <a:t>posunový faktor. Podobné </a:t>
                </a:r>
                <a:r>
                  <a:rPr lang="cs-CZ" sz="1050" dirty="0">
                    <a:latin typeface="Arial" panose="020B0604020202020204" pitchFamily="34" charset="0"/>
                    <a:cs typeface="Arial" panose="020B0604020202020204" pitchFamily="34" charset="0"/>
                  </a:rPr>
                  <a:t>vztahy platí také pro ztrátový </a:t>
                </a:r>
                <a:r>
                  <a:rPr lang="cs-CZ" sz="1050" dirty="0">
                    <a:latin typeface="Arial" panose="020B0604020202020204" pitchFamily="34" charset="0"/>
                    <a:cs typeface="Arial" panose="020B0604020202020204" pitchFamily="34" charset="0"/>
                  </a:rPr>
                  <a:t>modul. </a:t>
                </a:r>
                <a:r>
                  <a:rPr lang="cs-CZ" sz="1050" dirty="0">
                    <a:latin typeface="Arial" panose="020B0604020202020204" pitchFamily="34" charset="0"/>
                    <a:cs typeface="Arial" panose="020B0604020202020204" pitchFamily="34" charset="0"/>
                  </a:rPr>
                  <a:t>Teplotní závislost frekvence odpovídající maximu </a:t>
                </a:r>
                <a:r>
                  <a:rPr lang="pl-PL" sz="1050" dirty="0">
                    <a:latin typeface="Arial" panose="020B0604020202020204" pitchFamily="34" charset="0"/>
                    <a:cs typeface="Arial" panose="020B0604020202020204" pitchFamily="34" charset="0"/>
                  </a:rPr>
                  <a:t>na dynamických mechanických křivkách je dána </a:t>
                </a:r>
                <a:r>
                  <a:rPr lang="cs-CZ" sz="1050" dirty="0">
                    <a:latin typeface="Arial" panose="020B0604020202020204" pitchFamily="34" charset="0"/>
                    <a:cs typeface="Arial" panose="020B0604020202020204" pitchFamily="34" charset="0"/>
                  </a:rPr>
                  <a:t>vztahem</a:t>
                </a:r>
                <a:r>
                  <a:rPr lang="cs-CZ" sz="1050" dirty="0">
                    <a:latin typeface="Arial" panose="020B0604020202020204" pitchFamily="34" charset="0"/>
                    <a:cs typeface="Arial" panose="020B0604020202020204" pitchFamily="34" charset="0"/>
                  </a:rPr>
                  <a:t>: </a:t>
                </a:r>
                <a:endParaRPr lang="cs-CZ" sz="1200" i="1" dirty="0">
                  <a:latin typeface="Cambria Math" panose="02040503050406030204" pitchFamily="18" charset="0"/>
                </a:endParaRPr>
              </a:p>
              <a:p>
                <a:pPr algn="just">
                  <a:lnSpc>
                    <a:spcPct val="110000"/>
                  </a:lnSpc>
                </a:pPr>
                <a14:m>
                  <m:oMathPara xmlns:m="http://schemas.openxmlformats.org/officeDocument/2006/math">
                    <m:oMathParaPr>
                      <m:jc m:val="centerGroup"/>
                    </m:oMathParaPr>
                    <m:oMath xmlns:m="http://schemas.openxmlformats.org/officeDocument/2006/math">
                      <m:sSub>
                        <m:sSubPr>
                          <m:ctrlPr>
                            <a:rPr lang="cs-CZ" sz="1200" i="1">
                              <a:latin typeface="Cambria Math" panose="02040503050406030204" pitchFamily="18" charset="0"/>
                            </a:rPr>
                          </m:ctrlPr>
                        </m:sSubPr>
                        <m:e>
                          <m:r>
                            <a:rPr lang="cs-CZ" sz="1200">
                              <a:latin typeface="Cambria Math" panose="02040503050406030204" pitchFamily="18" charset="0"/>
                              <a:sym typeface="Symbol" panose="05050102010706020507" pitchFamily="18" charset="2"/>
                            </a:rPr>
                            <m:t></m:t>
                          </m:r>
                        </m:e>
                        <m:sub>
                          <m:r>
                            <a:rPr lang="cs-CZ" sz="1200" i="1">
                              <a:latin typeface="Cambria Math" panose="02040503050406030204" pitchFamily="18" charset="0"/>
                            </a:rPr>
                            <m:t>𝑃</m:t>
                          </m:r>
                        </m:sub>
                      </m:sSub>
                      <m:r>
                        <a:rPr lang="cs-CZ" sz="1200" i="1">
                          <a:latin typeface="Cambria Math" panose="02040503050406030204" pitchFamily="18" charset="0"/>
                        </a:rPr>
                        <m:t>=</m:t>
                      </m:r>
                      <m:r>
                        <a:rPr lang="cs-CZ" sz="1200" i="1">
                          <a:latin typeface="Cambria Math" panose="02040503050406030204" pitchFamily="18" charset="0"/>
                        </a:rPr>
                        <m:t>𝐴</m:t>
                      </m:r>
                      <m:r>
                        <a:rPr lang="cs-CZ" sz="1200" i="1">
                          <a:latin typeface="Cambria Math" panose="02040503050406030204" pitchFamily="18" charset="0"/>
                        </a:rPr>
                        <m:t>.</m:t>
                      </m:r>
                      <m:r>
                        <a:rPr lang="cs-CZ" sz="1200" i="1">
                          <a:latin typeface="Cambria Math" panose="02040503050406030204" pitchFamily="18" charset="0"/>
                        </a:rPr>
                        <m:t>𝑒𝑥𝑝</m:t>
                      </m:r>
                      <m:d>
                        <m:dPr>
                          <m:ctrlPr>
                            <a:rPr lang="cs-CZ" sz="1200" i="1">
                              <a:latin typeface="Cambria Math" panose="02040503050406030204" pitchFamily="18" charset="0"/>
                            </a:rPr>
                          </m:ctrlPr>
                        </m:dPr>
                        <m:e>
                          <m:r>
                            <a:rPr lang="cs-CZ" sz="1200" i="1">
                              <a:latin typeface="Cambria Math" panose="02040503050406030204" pitchFamily="18" charset="0"/>
                            </a:rPr>
                            <m:t>−</m:t>
                          </m:r>
                          <m:f>
                            <m:fPr>
                              <m:ctrlPr>
                                <a:rPr lang="cs-CZ" sz="1200" i="1">
                                  <a:latin typeface="Cambria Math" panose="02040503050406030204" pitchFamily="18" charset="0"/>
                                </a:rPr>
                              </m:ctrlPr>
                            </m:fPr>
                            <m:num>
                              <m:r>
                                <a:rPr lang="cs-CZ" sz="1200" i="1">
                                  <a:latin typeface="Cambria Math" panose="02040503050406030204" pitchFamily="18" charset="0"/>
                                  <a:sym typeface="Symbol" panose="05050102010706020507" pitchFamily="18" charset="2"/>
                                </a:rPr>
                                <m:t></m:t>
                              </m:r>
                              <m:r>
                                <a:rPr lang="cs-CZ" sz="1200" i="1">
                                  <a:latin typeface="Cambria Math" panose="02040503050406030204" pitchFamily="18" charset="0"/>
                                </a:rPr>
                                <m:t>𝐸</m:t>
                              </m:r>
                            </m:num>
                            <m:den>
                              <m:r>
                                <a:rPr lang="cs-CZ" sz="1200" i="1">
                                  <a:latin typeface="Cambria Math" panose="02040503050406030204" pitchFamily="18" charset="0"/>
                                </a:rPr>
                                <m:t>𝑅</m:t>
                              </m:r>
                              <m:r>
                                <a:rPr lang="cs-CZ" sz="1200" i="1">
                                  <a:latin typeface="Cambria Math" panose="02040503050406030204" pitchFamily="18" charset="0"/>
                                </a:rPr>
                                <m:t>.</m:t>
                              </m:r>
                              <m:r>
                                <a:rPr lang="cs-CZ" sz="1200" i="1">
                                  <a:latin typeface="Cambria Math" panose="02040503050406030204" pitchFamily="18" charset="0"/>
                                </a:rPr>
                                <m:t>𝑇</m:t>
                              </m:r>
                            </m:den>
                          </m:f>
                        </m:e>
                      </m:d>
                    </m:oMath>
                  </m:oMathPara>
                </a14:m>
                <a:endParaRPr lang="cs-CZ" sz="1200" dirty="0">
                  <a:latin typeface="Arial" panose="020B0604020202020204" pitchFamily="34" charset="0"/>
                  <a:cs typeface="Arial" panose="020B0604020202020204" pitchFamily="34" charset="0"/>
                </a:endParaRPr>
              </a:p>
              <a:p>
                <a:pPr>
                  <a:lnSpc>
                    <a:spcPct val="110000"/>
                  </a:lnSpc>
                </a:pPr>
                <a:r>
                  <a:rPr lang="cs-CZ" sz="1050" dirty="0">
                    <a:latin typeface="Arial" panose="020B0604020202020204" pitchFamily="34" charset="0"/>
                    <a:cs typeface="Arial" panose="020B0604020202020204" pitchFamily="34" charset="0"/>
                  </a:rPr>
                  <a:t>kde </a:t>
                </a:r>
                <a:r>
                  <a:rPr lang="el-GR" sz="1050" dirty="0">
                    <a:latin typeface="Arial" panose="020B0604020202020204" pitchFamily="34" charset="0"/>
                    <a:cs typeface="Arial" panose="020B0604020202020204" pitchFamily="34" charset="0"/>
                  </a:rPr>
                  <a:t>Δ</a:t>
                </a:r>
                <a:r>
                  <a:rPr lang="cs-CZ" sz="1050" dirty="0">
                    <a:latin typeface="Arial" panose="020B0604020202020204" pitchFamily="34" charset="0"/>
                    <a:cs typeface="Arial" panose="020B0604020202020204" pitchFamily="34" charset="0"/>
                  </a:rPr>
                  <a:t>E je aktivační energie </a:t>
                </a:r>
                <a:r>
                  <a:rPr lang="cs-CZ" sz="1050" dirty="0">
                    <a:latin typeface="Arial" panose="020B0604020202020204" pitchFamily="34" charset="0"/>
                    <a:cs typeface="Arial" panose="020B0604020202020204" pitchFamily="34" charset="0"/>
                  </a:rPr>
                  <a:t>relaxace.</a:t>
                </a:r>
                <a:endParaRPr lang="cs-CZ" sz="1050" dirty="0">
                  <a:latin typeface="Arial" panose="020B0604020202020204" pitchFamily="34" charset="0"/>
                  <a:cs typeface="Arial" panose="020B0604020202020204" pitchFamily="34" charset="0"/>
                </a:endParaRPr>
              </a:p>
            </p:txBody>
          </p:sp>
        </mc:Choice>
        <mc:Fallback xmlns="">
          <p:sp>
            <p:nvSpPr>
              <p:cNvPr id="3" name="Obdélník 2"/>
              <p:cNvSpPr>
                <a:spLocks noRot="1" noChangeAspect="1" noMove="1" noResize="1" noEditPoints="1" noAdjustHandles="1" noChangeArrowheads="1" noChangeShapeType="1" noTextEdit="1"/>
              </p:cNvSpPr>
              <p:nvPr/>
            </p:nvSpPr>
            <p:spPr>
              <a:xfrm>
                <a:off x="514032" y="1154563"/>
                <a:ext cx="8090037" cy="5277535"/>
              </a:xfrm>
              <a:prstGeom prst="rect">
                <a:avLst/>
              </a:prstGeom>
              <a:blipFill>
                <a:blip r:embed="rId3"/>
                <a:stretch>
                  <a:fillRect l="-226" r="-226"/>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 name="Obdélník 1"/>
              <p:cNvSpPr/>
              <p:nvPr/>
            </p:nvSpPr>
            <p:spPr>
              <a:xfrm>
                <a:off x="3794321" y="1528253"/>
                <a:ext cx="991490" cy="4323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cs-CZ" sz="1050" i="1">
                              <a:latin typeface="Cambria Math" panose="02040503050406030204" pitchFamily="18" charset="0"/>
                            </a:rPr>
                          </m:ctrlPr>
                        </m:sSubPr>
                        <m:e>
                          <m:r>
                            <a:rPr lang="cs-CZ" sz="1050" i="1">
                              <a:latin typeface="Cambria Math" panose="02040503050406030204" pitchFamily="18" charset="0"/>
                            </a:rPr>
                            <m:t>𝑎</m:t>
                          </m:r>
                        </m:e>
                        <m:sub>
                          <m:r>
                            <a:rPr lang="cs-CZ" sz="1050" i="1">
                              <a:latin typeface="Cambria Math" panose="02040503050406030204" pitchFamily="18" charset="0"/>
                            </a:rPr>
                            <m:t>𝑇</m:t>
                          </m:r>
                        </m:sub>
                      </m:sSub>
                      <m:r>
                        <a:rPr lang="cs-CZ" sz="1050">
                          <a:latin typeface="Cambria Math" panose="02040503050406030204" pitchFamily="18" charset="0"/>
                        </a:rPr>
                        <m:t>=</m:t>
                      </m:r>
                      <m:f>
                        <m:fPr>
                          <m:ctrlPr>
                            <a:rPr lang="cs-CZ" sz="1050" i="1">
                              <a:latin typeface="Cambria Math" panose="02040503050406030204" pitchFamily="18" charset="0"/>
                            </a:rPr>
                          </m:ctrlPr>
                        </m:fPr>
                        <m:num>
                          <m:r>
                            <a:rPr lang="cs-CZ" sz="1050" i="1">
                              <a:latin typeface="Cambria Math" panose="02040503050406030204" pitchFamily="18" charset="0"/>
                            </a:rPr>
                            <m:t>𝐸</m:t>
                          </m:r>
                          <m:d>
                            <m:dPr>
                              <m:ctrlPr>
                                <a:rPr lang="cs-CZ" sz="1050" i="1">
                                  <a:latin typeface="Cambria Math" panose="02040503050406030204" pitchFamily="18" charset="0"/>
                                </a:rPr>
                              </m:ctrlPr>
                            </m:dPr>
                            <m:e>
                              <m:r>
                                <a:rPr lang="cs-CZ" sz="1050" i="1">
                                  <a:latin typeface="Cambria Math" panose="02040503050406030204" pitchFamily="18" charset="0"/>
                                </a:rPr>
                                <m:t>𝑡</m:t>
                              </m:r>
                              <m:r>
                                <a:rPr lang="cs-CZ" sz="1050">
                                  <a:latin typeface="Cambria Math" panose="02040503050406030204" pitchFamily="18" charset="0"/>
                                </a:rPr>
                                <m:t>, </m:t>
                              </m:r>
                              <m:sSub>
                                <m:sSubPr>
                                  <m:ctrlPr>
                                    <a:rPr lang="cs-CZ" sz="1050" i="1">
                                      <a:latin typeface="Cambria Math" panose="02040503050406030204" pitchFamily="18" charset="0"/>
                                    </a:rPr>
                                  </m:ctrlPr>
                                </m:sSubPr>
                                <m:e>
                                  <m:r>
                                    <a:rPr lang="cs-CZ" sz="1050" i="1">
                                      <a:latin typeface="Cambria Math" panose="02040503050406030204" pitchFamily="18" charset="0"/>
                                    </a:rPr>
                                    <m:t>𝑇</m:t>
                                  </m:r>
                                </m:e>
                                <m:sub>
                                  <m:r>
                                    <a:rPr lang="cs-CZ" sz="1050" i="1">
                                      <a:latin typeface="Cambria Math" panose="02040503050406030204" pitchFamily="18" charset="0"/>
                                    </a:rPr>
                                    <m:t>𝑅</m:t>
                                  </m:r>
                                </m:sub>
                              </m:sSub>
                            </m:e>
                          </m:d>
                        </m:num>
                        <m:den>
                          <m:r>
                            <a:rPr lang="cs-CZ" sz="1050" i="1">
                              <a:latin typeface="Cambria Math" panose="02040503050406030204" pitchFamily="18" charset="0"/>
                            </a:rPr>
                            <m:t>𝐸</m:t>
                          </m:r>
                          <m:d>
                            <m:dPr>
                              <m:ctrlPr>
                                <a:rPr lang="cs-CZ" sz="1050" i="1">
                                  <a:latin typeface="Cambria Math" panose="02040503050406030204" pitchFamily="18" charset="0"/>
                                </a:rPr>
                              </m:ctrlPr>
                            </m:dPr>
                            <m:e>
                              <m:r>
                                <a:rPr lang="cs-CZ" sz="1050" i="1">
                                  <a:latin typeface="Cambria Math" panose="02040503050406030204" pitchFamily="18" charset="0"/>
                                </a:rPr>
                                <m:t>𝑡</m:t>
                              </m:r>
                              <m:r>
                                <a:rPr lang="cs-CZ" sz="1050">
                                  <a:latin typeface="Cambria Math" panose="02040503050406030204" pitchFamily="18" charset="0"/>
                                </a:rPr>
                                <m:t>, </m:t>
                              </m:r>
                              <m:sSub>
                                <m:sSubPr>
                                  <m:ctrlPr>
                                    <a:rPr lang="cs-CZ" sz="1050" i="1">
                                      <a:latin typeface="Cambria Math" panose="02040503050406030204" pitchFamily="18" charset="0"/>
                                    </a:rPr>
                                  </m:ctrlPr>
                                </m:sSubPr>
                                <m:e>
                                  <m:r>
                                    <a:rPr lang="cs-CZ" sz="1050" i="1">
                                      <a:latin typeface="Cambria Math" panose="02040503050406030204" pitchFamily="18" charset="0"/>
                                    </a:rPr>
                                    <m:t>𝑇</m:t>
                                  </m:r>
                                </m:e>
                                <m:sub>
                                  <m:r>
                                    <a:rPr lang="cs-CZ" sz="1050">
                                      <a:latin typeface="Cambria Math" panose="02040503050406030204" pitchFamily="18" charset="0"/>
                                    </a:rPr>
                                    <m:t>1</m:t>
                                  </m:r>
                                </m:sub>
                              </m:sSub>
                            </m:e>
                          </m:d>
                        </m:den>
                      </m:f>
                    </m:oMath>
                  </m:oMathPara>
                </a14:m>
                <a:endParaRPr lang="cs-CZ" sz="1050" dirty="0"/>
              </a:p>
            </p:txBody>
          </p:sp>
        </mc:Choice>
        <mc:Fallback xmlns="">
          <p:sp>
            <p:nvSpPr>
              <p:cNvPr id="2" name="Obdélník 1"/>
              <p:cNvSpPr>
                <a:spLocks noRot="1" noChangeAspect="1" noMove="1" noResize="1" noEditPoints="1" noAdjustHandles="1" noChangeArrowheads="1" noChangeShapeType="1" noTextEdit="1"/>
              </p:cNvSpPr>
              <p:nvPr/>
            </p:nvSpPr>
            <p:spPr>
              <a:xfrm>
                <a:off x="3535094" y="2037671"/>
                <a:ext cx="1572162" cy="675185"/>
              </a:xfrm>
              <a:prstGeom prst="rect">
                <a:avLst/>
              </a:prstGeom>
              <a:blipFill>
                <a:blip r:embed="rId4"/>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132156324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554924" y="1358411"/>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562068" y="916689"/>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395005" y="916689"/>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562068" y="3107439"/>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803515" y="3205070"/>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9" name="Obdélník 8"/>
          <p:cNvSpPr/>
          <p:nvPr/>
        </p:nvSpPr>
        <p:spPr>
          <a:xfrm>
            <a:off x="3899615" y="514400"/>
            <a:ext cx="968535" cy="253916"/>
          </a:xfrm>
          <a:prstGeom prst="rect">
            <a:avLst/>
          </a:prstGeom>
        </p:spPr>
        <p:txBody>
          <a:bodyPr wrap="none">
            <a:spAutoFit/>
          </a:bodyPr>
          <a:lstStyle/>
          <a:p>
            <a:pPr algn="ctr" eaLnBrk="0" fontAlgn="base" hangingPunct="0">
              <a:spcBef>
                <a:spcPct val="0"/>
              </a:spcBef>
              <a:spcAft>
                <a:spcPct val="0"/>
              </a:spcAft>
            </a:pPr>
            <a:r>
              <a:rPr lang="cs-CZ" sz="1050" b="1" dirty="0">
                <a:latin typeface="Arial" panose="020B0604020202020204" pitchFamily="34" charset="0"/>
                <a:cs typeface="Arial" panose="020B0604020202020204" pitchFamily="34" charset="0"/>
              </a:rPr>
              <a:t>Použití DMA</a:t>
            </a:r>
            <a:endParaRPr lang="cs-CZ" altLang="cs-CZ" sz="525" b="1" dirty="0">
              <a:solidFill>
                <a:schemeClr val="tx1"/>
              </a:solidFill>
              <a:latin typeface="Arial" panose="020B0604020202020204" pitchFamily="34" charset="0"/>
              <a:cs typeface="Arial" panose="020B0604020202020204" pitchFamily="34" charset="0"/>
            </a:endParaRPr>
          </a:p>
        </p:txBody>
      </p:sp>
      <p:sp>
        <p:nvSpPr>
          <p:cNvPr id="10" name="Rectangle 4"/>
          <p:cNvSpPr>
            <a:spLocks noChangeArrowheads="1"/>
          </p:cNvSpPr>
          <p:nvPr/>
        </p:nvSpPr>
        <p:spPr bwMode="auto">
          <a:xfrm>
            <a:off x="1528524" y="843136"/>
            <a:ext cx="6139564" cy="3813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10000"/>
              </a:lnSpc>
            </a:pPr>
            <a:r>
              <a:rPr lang="cs-CZ" sz="1050" dirty="0"/>
              <a:t>Pomocí DMA můžeme charakterizovat polymerní materiál závislostí modulu a útlumu nebo-</a:t>
            </a:r>
            <a:r>
              <a:rPr lang="cs-CZ" sz="1050" dirty="0" err="1"/>
              <a:t>li</a:t>
            </a:r>
            <a:r>
              <a:rPr lang="cs-CZ" sz="1050" dirty="0"/>
              <a:t> ztrátového úhlu na teplotě popřípadě na čase. Tím poskytuje základní údaje o mechanických vlastnostech, které mají přímý vztah ke zpracování a především ke zpracovatelnosti a použitelnosti výrobku. Metoda DMA je citlivá na posuzování sekundárních přechodů v polymerech. </a:t>
            </a:r>
            <a:endParaRPr lang="cs-CZ" sz="1050" dirty="0"/>
          </a:p>
          <a:p>
            <a:pPr indent="0">
              <a:lnSpc>
                <a:spcPct val="120000"/>
              </a:lnSpc>
            </a:pPr>
            <a:endParaRPr lang="cs-CZ" sz="1050" dirty="0"/>
          </a:p>
          <a:p>
            <a:pPr indent="0">
              <a:lnSpc>
                <a:spcPct val="120000"/>
              </a:lnSpc>
            </a:pPr>
            <a:r>
              <a:rPr lang="cs-CZ" sz="1050" b="1" dirty="0"/>
              <a:t>DMA </a:t>
            </a:r>
            <a:r>
              <a:rPr lang="cs-CZ" sz="1050" b="1" dirty="0"/>
              <a:t>lze použít k určení:</a:t>
            </a:r>
          </a:p>
          <a:p>
            <a:pPr marL="214313" indent="-214313">
              <a:lnSpc>
                <a:spcPct val="120000"/>
              </a:lnSpc>
              <a:buFont typeface="Arial" panose="020B0604020202020204" pitchFamily="34" charset="0"/>
              <a:buChar char="•"/>
            </a:pPr>
            <a:r>
              <a:rPr lang="cs-CZ" sz="1050" dirty="0"/>
              <a:t>teploty skelného přechodu, bodu měknutí a tání</a:t>
            </a:r>
          </a:p>
          <a:p>
            <a:pPr marL="214313" indent="-214313">
              <a:lnSpc>
                <a:spcPct val="120000"/>
              </a:lnSpc>
              <a:buFont typeface="Arial" panose="020B0604020202020204" pitchFamily="34" charset="0"/>
              <a:buChar char="•"/>
            </a:pPr>
            <a:r>
              <a:rPr lang="cs-CZ" sz="1050" dirty="0"/>
              <a:t>mechanických ztrát v materiálu (charakterizuje jeho tlumící schopnost)</a:t>
            </a:r>
          </a:p>
          <a:p>
            <a:pPr marL="214313" indent="-214313">
              <a:lnSpc>
                <a:spcPct val="120000"/>
              </a:lnSpc>
              <a:buFont typeface="Arial" panose="020B0604020202020204" pitchFamily="34" charset="0"/>
              <a:buChar char="•"/>
            </a:pPr>
            <a:r>
              <a:rPr lang="cs-CZ" sz="1050" dirty="0"/>
              <a:t>tečení metodou </a:t>
            </a:r>
            <a:r>
              <a:rPr lang="cs-CZ" sz="1050" dirty="0" err="1"/>
              <a:t>krípu</a:t>
            </a:r>
            <a:r>
              <a:rPr lang="cs-CZ" sz="1050" dirty="0"/>
              <a:t> (postupná změna rozměrů materiálu při zatížení)</a:t>
            </a:r>
          </a:p>
          <a:p>
            <a:pPr marL="214313" indent="-214313">
              <a:lnSpc>
                <a:spcPct val="120000"/>
              </a:lnSpc>
              <a:buFont typeface="Arial" panose="020B0604020202020204" pitchFamily="34" charset="0"/>
              <a:buChar char="•"/>
            </a:pPr>
            <a:r>
              <a:rPr lang="cs-CZ" sz="1050" dirty="0"/>
              <a:t>stupeň krystalizace, míra orientace, bod zesítění</a:t>
            </a:r>
          </a:p>
          <a:p>
            <a:pPr marL="214313" indent="-214313">
              <a:lnSpc>
                <a:spcPct val="120000"/>
              </a:lnSpc>
              <a:buFont typeface="Arial" panose="020B0604020202020204" pitchFamily="34" charset="0"/>
              <a:buChar char="•"/>
            </a:pPr>
            <a:r>
              <a:rPr lang="cs-CZ" sz="1050" dirty="0"/>
              <a:t>dlouhodobou teplotní stabilitu (stárnutí materiálu</a:t>
            </a:r>
            <a:r>
              <a:rPr lang="cs-CZ" sz="1050" dirty="0"/>
              <a:t>)</a:t>
            </a:r>
          </a:p>
          <a:p>
            <a:pPr marL="214313" indent="-214313">
              <a:lnSpc>
                <a:spcPct val="120000"/>
              </a:lnSpc>
              <a:buFont typeface="Arial" panose="020B0604020202020204" pitchFamily="34" charset="0"/>
              <a:buChar char="•"/>
            </a:pPr>
            <a:endParaRPr lang="cs-CZ" sz="1050" dirty="0"/>
          </a:p>
          <a:p>
            <a:pPr indent="0">
              <a:lnSpc>
                <a:spcPct val="120000"/>
              </a:lnSpc>
            </a:pPr>
            <a:r>
              <a:rPr lang="cs-CZ" sz="1050" b="1" dirty="0"/>
              <a:t>Standardní měřící uspořádání:</a:t>
            </a:r>
          </a:p>
          <a:p>
            <a:pPr marL="214313" indent="-214313">
              <a:lnSpc>
                <a:spcPct val="120000"/>
              </a:lnSpc>
              <a:buFont typeface="Arial" panose="020B0604020202020204" pitchFamily="34" charset="0"/>
              <a:buChar char="•"/>
            </a:pPr>
            <a:r>
              <a:rPr lang="cs-CZ" sz="1050" dirty="0"/>
              <a:t>měření v tlaku</a:t>
            </a:r>
          </a:p>
          <a:p>
            <a:pPr marL="214313" indent="-214313">
              <a:lnSpc>
                <a:spcPct val="120000"/>
              </a:lnSpc>
              <a:buFont typeface="Arial" panose="020B0604020202020204" pitchFamily="34" charset="0"/>
              <a:buChar char="•"/>
            </a:pPr>
            <a:r>
              <a:rPr lang="cs-CZ" sz="1050" dirty="0"/>
              <a:t>měření v </a:t>
            </a:r>
            <a:r>
              <a:rPr lang="cs-CZ" sz="1050" dirty="0"/>
              <a:t>tahu</a:t>
            </a:r>
          </a:p>
          <a:p>
            <a:pPr marL="214313" indent="-214313">
              <a:lnSpc>
                <a:spcPct val="120000"/>
              </a:lnSpc>
              <a:buFont typeface="Arial" panose="020B0604020202020204" pitchFamily="34" charset="0"/>
              <a:buChar char="•"/>
            </a:pPr>
            <a:r>
              <a:rPr lang="cs-CZ" sz="1050" dirty="0"/>
              <a:t>tříbodový ohyb</a:t>
            </a:r>
          </a:p>
          <a:p>
            <a:pPr marL="214313" indent="-214313">
              <a:lnSpc>
                <a:spcPct val="120000"/>
              </a:lnSpc>
              <a:buFont typeface="Arial" panose="020B0604020202020204" pitchFamily="34" charset="0"/>
              <a:buChar char="•"/>
            </a:pPr>
            <a:r>
              <a:rPr lang="cs-CZ" sz="1050" dirty="0"/>
              <a:t>dvojitý </a:t>
            </a:r>
            <a:r>
              <a:rPr lang="cs-CZ" sz="1050" dirty="0"/>
              <a:t>vetknutý nosník</a:t>
            </a:r>
          </a:p>
          <a:p>
            <a:pPr marL="214313" indent="-214313">
              <a:lnSpc>
                <a:spcPct val="120000"/>
              </a:lnSpc>
              <a:buFont typeface="Arial" panose="020B0604020202020204" pitchFamily="34" charset="0"/>
              <a:buChar char="•"/>
            </a:pPr>
            <a:r>
              <a:rPr lang="cs-CZ" sz="1050" dirty="0"/>
              <a:t>jednoduše vetknutý </a:t>
            </a:r>
            <a:r>
              <a:rPr lang="cs-CZ" sz="1050" dirty="0"/>
              <a:t>nosník</a:t>
            </a:r>
          </a:p>
          <a:p>
            <a:pPr marL="214313" indent="-214313">
              <a:lnSpc>
                <a:spcPct val="120000"/>
              </a:lnSpc>
              <a:buFont typeface="Arial" panose="020B0604020202020204" pitchFamily="34" charset="0"/>
              <a:buChar char="•"/>
            </a:pPr>
            <a:r>
              <a:rPr lang="cs-CZ" sz="1050" dirty="0"/>
              <a:t>smyk v sendvičovém uspořádání</a:t>
            </a:r>
          </a:p>
          <a:p>
            <a:pPr marL="214313" indent="-214313">
              <a:lnSpc>
                <a:spcPct val="120000"/>
              </a:lnSpc>
              <a:buFont typeface="Arial" panose="020B0604020202020204" pitchFamily="34" charset="0"/>
              <a:buChar char="•"/>
            </a:pPr>
            <a:endParaRPr lang="cs-CZ" sz="1050" dirty="0"/>
          </a:p>
        </p:txBody>
      </p:sp>
    </p:spTree>
    <p:extLst>
      <p:ext uri="{BB962C8B-B14F-4D97-AF65-F5344CB8AC3E}">
        <p14:creationId xmlns:p14="http://schemas.microsoft.com/office/powerpoint/2010/main" val="253918945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554924" y="1358411"/>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562068" y="916689"/>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395005" y="916689"/>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562068" y="3107439"/>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803515" y="3205070"/>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9" name="Obdélník 8"/>
          <p:cNvSpPr/>
          <p:nvPr/>
        </p:nvSpPr>
        <p:spPr>
          <a:xfrm>
            <a:off x="3494060" y="514400"/>
            <a:ext cx="1779654" cy="253916"/>
          </a:xfrm>
          <a:prstGeom prst="rect">
            <a:avLst/>
          </a:prstGeom>
        </p:spPr>
        <p:txBody>
          <a:bodyPr wrap="none">
            <a:spAutoFit/>
          </a:bodyPr>
          <a:lstStyle/>
          <a:p>
            <a:pPr algn="ctr" eaLnBrk="0" fontAlgn="base" hangingPunct="0">
              <a:spcBef>
                <a:spcPct val="0"/>
              </a:spcBef>
              <a:spcAft>
                <a:spcPct val="0"/>
              </a:spcAft>
            </a:pPr>
            <a:r>
              <a:rPr lang="cs-CZ" sz="1050" b="1" dirty="0">
                <a:latin typeface="Arial" panose="020B0604020202020204" pitchFamily="34" charset="0"/>
                <a:cs typeface="Arial" panose="020B0604020202020204" pitchFamily="34" charset="0"/>
              </a:rPr>
              <a:t>Příklady reálných měření</a:t>
            </a:r>
            <a:endParaRPr lang="cs-CZ" altLang="cs-CZ" sz="525" b="1" dirty="0">
              <a:solidFill>
                <a:schemeClr val="tx1"/>
              </a:solidFill>
              <a:latin typeface="Arial" panose="020B0604020202020204" pitchFamily="34" charset="0"/>
              <a:cs typeface="Arial" panose="020B0604020202020204" pitchFamily="34" charset="0"/>
            </a:endParaRPr>
          </a:p>
        </p:txBody>
      </p:sp>
      <p:pic>
        <p:nvPicPr>
          <p:cNvPr id="11" name="obrázek 311"/>
          <p:cNvPicPr/>
          <p:nvPr/>
        </p:nvPicPr>
        <p:blipFill>
          <a:blip r:embed="rId2"/>
          <a:srcRect r="1864" b="2465"/>
          <a:stretch>
            <a:fillRect/>
          </a:stretch>
        </p:blipFill>
        <p:spPr bwMode="auto">
          <a:xfrm>
            <a:off x="1350818" y="771305"/>
            <a:ext cx="3223532" cy="2151586"/>
          </a:xfrm>
          <a:prstGeom prst="rect">
            <a:avLst/>
          </a:prstGeom>
          <a:noFill/>
          <a:ln w="9525">
            <a:noFill/>
            <a:miter lim="800000"/>
            <a:headEnd/>
            <a:tailEnd/>
          </a:ln>
        </p:spPr>
      </p:pic>
      <p:pic>
        <p:nvPicPr>
          <p:cNvPr id="12" name="obrázek 312"/>
          <p:cNvPicPr/>
          <p:nvPr/>
        </p:nvPicPr>
        <p:blipFill>
          <a:blip r:embed="rId3"/>
          <a:srcRect r="951" b="2871"/>
          <a:stretch>
            <a:fillRect/>
          </a:stretch>
        </p:blipFill>
        <p:spPr bwMode="auto">
          <a:xfrm>
            <a:off x="4173583" y="2297632"/>
            <a:ext cx="3748019" cy="2392077"/>
          </a:xfrm>
          <a:prstGeom prst="rect">
            <a:avLst/>
          </a:prstGeom>
          <a:noFill/>
          <a:ln w="9525">
            <a:noFill/>
            <a:miter lim="800000"/>
            <a:headEnd/>
            <a:tailEnd/>
          </a:ln>
        </p:spPr>
      </p:pic>
    </p:spTree>
    <p:extLst>
      <p:ext uri="{BB962C8B-B14F-4D97-AF65-F5344CB8AC3E}">
        <p14:creationId xmlns:p14="http://schemas.microsoft.com/office/powerpoint/2010/main" val="286545670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type="title"/>
          </p:nvPr>
        </p:nvSpPr>
        <p:spPr>
          <a:xfrm>
            <a:off x="3799990" y="461926"/>
            <a:ext cx="1167782" cy="466577"/>
          </a:xfrm>
        </p:spPr>
        <p:txBody>
          <a:bodyPr>
            <a:normAutofit/>
          </a:bodyPr>
          <a:lstStyle/>
          <a:p>
            <a:pPr algn="ctr"/>
            <a:r>
              <a:rPr lang="cs-CZ" sz="1350" b="1" dirty="0">
                <a:latin typeface="Arial" panose="020B0604020202020204" pitchFamily="34" charset="0"/>
                <a:cs typeface="Arial" panose="020B0604020202020204" pitchFamily="34" charset="0"/>
              </a:rPr>
              <a:t>Literatura</a:t>
            </a:r>
            <a:endParaRPr lang="cs-CZ" sz="1350" b="1" dirty="0">
              <a:latin typeface="Arial" panose="020B0604020202020204" pitchFamily="34" charset="0"/>
              <a:cs typeface="Arial" panose="020B0604020202020204" pitchFamily="34" charset="0"/>
            </a:endParaRPr>
          </a:p>
        </p:txBody>
      </p:sp>
      <p:sp>
        <p:nvSpPr>
          <p:cNvPr id="3" name="Obdélník 2"/>
          <p:cNvSpPr/>
          <p:nvPr/>
        </p:nvSpPr>
        <p:spPr>
          <a:xfrm>
            <a:off x="1783080" y="1082881"/>
            <a:ext cx="5708468" cy="2225225"/>
          </a:xfrm>
          <a:prstGeom prst="rect">
            <a:avLst/>
          </a:prstGeom>
        </p:spPr>
        <p:txBody>
          <a:bodyPr wrap="square">
            <a:spAutoFit/>
          </a:bodyPr>
          <a:lstStyle/>
          <a:p>
            <a:pPr marL="214313" indent="-214313">
              <a:lnSpc>
                <a:spcPct val="120000"/>
              </a:lnSpc>
              <a:buFont typeface="Arial" panose="020B0604020202020204" pitchFamily="34" charset="0"/>
              <a:buChar char="•"/>
            </a:pPr>
            <a:endParaRPr lang="cs-CZ" sz="1050" dirty="0">
              <a:latin typeface="Arial" panose="020B0604020202020204" pitchFamily="34" charset="0"/>
              <a:cs typeface="Arial" panose="020B0604020202020204" pitchFamily="34" charset="0"/>
            </a:endParaRPr>
          </a:p>
          <a:p>
            <a:pPr marL="214313" indent="-214313">
              <a:lnSpc>
                <a:spcPct val="120000"/>
              </a:lnSpc>
              <a:buFont typeface="Arial" panose="020B0604020202020204" pitchFamily="34" charset="0"/>
              <a:buChar char="•"/>
            </a:pPr>
            <a:r>
              <a:rPr lang="cs-CZ" sz="1050" dirty="0" err="1">
                <a:latin typeface="Arial" panose="020B0604020202020204" pitchFamily="34" charset="0"/>
                <a:cs typeface="Arial" panose="020B0604020202020204" pitchFamily="34" charset="0"/>
              </a:rPr>
              <a:t>Speyer</a:t>
            </a:r>
            <a:r>
              <a:rPr lang="cs-CZ" sz="1050" dirty="0">
                <a:latin typeface="Arial" panose="020B0604020202020204" pitchFamily="34" charset="0"/>
                <a:cs typeface="Arial" panose="020B0604020202020204" pitchFamily="34" charset="0"/>
              </a:rPr>
              <a:t> </a:t>
            </a:r>
            <a:r>
              <a:rPr lang="cs-CZ" sz="1050" dirty="0">
                <a:latin typeface="Arial" panose="020B0604020202020204" pitchFamily="34" charset="0"/>
                <a:cs typeface="Arial" panose="020B0604020202020204" pitchFamily="34" charset="0"/>
              </a:rPr>
              <a:t>R. M. </a:t>
            </a:r>
            <a:r>
              <a:rPr lang="cs-CZ" sz="1050" dirty="0" err="1">
                <a:latin typeface="Arial" panose="020B0604020202020204" pitchFamily="34" charset="0"/>
                <a:cs typeface="Arial" panose="020B0604020202020204" pitchFamily="34" charset="0"/>
              </a:rPr>
              <a:t>Thermal</a:t>
            </a:r>
            <a:r>
              <a:rPr lang="cs-CZ" sz="1050" dirty="0">
                <a:latin typeface="Arial" panose="020B0604020202020204" pitchFamily="34" charset="0"/>
                <a:cs typeface="Arial" panose="020B0604020202020204" pitchFamily="34" charset="0"/>
              </a:rPr>
              <a:t> </a:t>
            </a:r>
            <a:r>
              <a:rPr lang="cs-CZ" sz="1050" dirty="0" err="1">
                <a:latin typeface="Arial" panose="020B0604020202020204" pitchFamily="34" charset="0"/>
                <a:cs typeface="Arial" panose="020B0604020202020204" pitchFamily="34" charset="0"/>
              </a:rPr>
              <a:t>analysis</a:t>
            </a:r>
            <a:r>
              <a:rPr lang="cs-CZ" sz="1050" dirty="0">
                <a:latin typeface="Arial" panose="020B0604020202020204" pitchFamily="34" charset="0"/>
                <a:cs typeface="Arial" panose="020B0604020202020204" pitchFamily="34" charset="0"/>
              </a:rPr>
              <a:t> os </a:t>
            </a:r>
            <a:r>
              <a:rPr lang="cs-CZ" sz="1050" dirty="0" err="1">
                <a:latin typeface="Arial" panose="020B0604020202020204" pitchFamily="34" charset="0"/>
                <a:cs typeface="Arial" panose="020B0604020202020204" pitchFamily="34" charset="0"/>
              </a:rPr>
              <a:t>materials</a:t>
            </a:r>
            <a:r>
              <a:rPr lang="cs-CZ" sz="1050" dirty="0">
                <a:latin typeface="Arial" panose="020B0604020202020204" pitchFamily="34" charset="0"/>
                <a:cs typeface="Arial" panose="020B0604020202020204" pitchFamily="34" charset="0"/>
              </a:rPr>
              <a:t>. </a:t>
            </a:r>
            <a:r>
              <a:rPr lang="cs-CZ" sz="1050" dirty="0" err="1">
                <a:latin typeface="Arial" panose="020B0604020202020204" pitchFamily="34" charset="0"/>
                <a:cs typeface="Arial" panose="020B0604020202020204" pitchFamily="34" charset="0"/>
              </a:rPr>
              <a:t>Dekker</a:t>
            </a:r>
            <a:r>
              <a:rPr lang="cs-CZ" sz="1050" dirty="0">
                <a:latin typeface="Arial" panose="020B0604020202020204" pitchFamily="34" charset="0"/>
                <a:cs typeface="Arial" panose="020B0604020202020204" pitchFamily="34" charset="0"/>
              </a:rPr>
              <a:t> M., INC, New York, 1993. ISBN ISBN-10: </a:t>
            </a:r>
            <a:r>
              <a:rPr lang="cs-CZ" sz="1050" dirty="0">
                <a:latin typeface="Arial" panose="020B0604020202020204" pitchFamily="34" charset="0"/>
                <a:cs typeface="Arial" panose="020B0604020202020204" pitchFamily="34" charset="0"/>
              </a:rPr>
              <a:t>08247896</a:t>
            </a:r>
          </a:p>
          <a:p>
            <a:pPr marL="214313" indent="-214313">
              <a:lnSpc>
                <a:spcPct val="120000"/>
              </a:lnSpc>
              <a:buFont typeface="Arial" panose="020B0604020202020204" pitchFamily="34" charset="0"/>
              <a:buChar char="•"/>
            </a:pPr>
            <a:r>
              <a:rPr lang="cs-CZ" sz="1050" dirty="0"/>
              <a:t>R. Kellner, J.-M. </a:t>
            </a:r>
            <a:r>
              <a:rPr lang="cs-CZ" sz="1050" dirty="0" err="1"/>
              <a:t>Mermet</a:t>
            </a:r>
            <a:r>
              <a:rPr lang="cs-CZ" sz="1050" dirty="0"/>
              <a:t>, M. Otto, H. M. </a:t>
            </a:r>
            <a:r>
              <a:rPr lang="cs-CZ" sz="1050" dirty="0" err="1"/>
              <a:t>Widmer</a:t>
            </a:r>
            <a:r>
              <a:rPr lang="cs-CZ" sz="1050" dirty="0"/>
              <a:t>: </a:t>
            </a:r>
            <a:r>
              <a:rPr lang="cs-CZ" sz="1050" dirty="0" err="1"/>
              <a:t>Analytical</a:t>
            </a:r>
            <a:r>
              <a:rPr lang="cs-CZ" sz="1050" dirty="0"/>
              <a:t> </a:t>
            </a:r>
            <a:r>
              <a:rPr lang="cs-CZ" sz="1050" dirty="0" err="1"/>
              <a:t>Chemistry</a:t>
            </a:r>
            <a:r>
              <a:rPr lang="cs-CZ" sz="1050" dirty="0"/>
              <a:t>. </a:t>
            </a:r>
            <a:r>
              <a:rPr lang="cs-CZ" sz="1050" dirty="0" err="1"/>
              <a:t>Wiley</a:t>
            </a:r>
            <a:r>
              <a:rPr lang="cs-CZ" sz="1050" dirty="0"/>
              <a:t>-VCH </a:t>
            </a:r>
            <a:r>
              <a:rPr lang="cs-CZ" sz="1050" dirty="0" err="1"/>
              <a:t>Verlag</a:t>
            </a:r>
            <a:r>
              <a:rPr lang="cs-CZ" sz="1050" dirty="0"/>
              <a:t> </a:t>
            </a:r>
            <a:r>
              <a:rPr lang="cs-CZ" sz="1050" dirty="0" err="1"/>
              <a:t>GmbH</a:t>
            </a:r>
            <a:r>
              <a:rPr lang="cs-CZ" sz="1050" dirty="0"/>
              <a:t>, 1998. </a:t>
            </a:r>
          </a:p>
          <a:p>
            <a:pPr marL="214313" indent="-214313">
              <a:lnSpc>
                <a:spcPct val="120000"/>
              </a:lnSpc>
              <a:buFont typeface="Arial" panose="020B0604020202020204" pitchFamily="34" charset="0"/>
              <a:buChar char="•"/>
            </a:pPr>
            <a:r>
              <a:rPr lang="cs-CZ" sz="1050" dirty="0"/>
              <a:t>A. Blažek: Termická analýza. - SNTL Praha, 1972</a:t>
            </a:r>
            <a:endParaRPr lang="cs-CZ" sz="1050" dirty="0">
              <a:latin typeface="Arial" panose="020B0604020202020204" pitchFamily="34" charset="0"/>
              <a:cs typeface="Arial" panose="020B0604020202020204" pitchFamily="34" charset="0"/>
            </a:endParaRPr>
          </a:p>
          <a:p>
            <a:pPr marL="214313" indent="-214313">
              <a:lnSpc>
                <a:spcPct val="120000"/>
              </a:lnSpc>
              <a:buFont typeface="Arial" panose="020B0604020202020204" pitchFamily="34" charset="0"/>
              <a:buChar char="•"/>
            </a:pPr>
            <a:r>
              <a:rPr lang="cs-CZ" sz="1050" dirty="0">
                <a:latin typeface="Arial" panose="020B0604020202020204" pitchFamily="34" charset="0"/>
                <a:cs typeface="Arial" panose="020B0604020202020204" pitchFamily="34" charset="0"/>
                <a:hlinkClick r:id="rId2"/>
              </a:rPr>
              <a:t>http://agch.upol.cz/userfiles/file/Termicka_analyza%20-%20ucebni_text.pdf</a:t>
            </a:r>
            <a:endParaRPr lang="cs-CZ" sz="1050" dirty="0">
              <a:latin typeface="Arial" panose="020B0604020202020204" pitchFamily="34" charset="0"/>
              <a:cs typeface="Arial" panose="020B0604020202020204" pitchFamily="34" charset="0"/>
            </a:endParaRPr>
          </a:p>
          <a:p>
            <a:pPr marL="214313" indent="-214313">
              <a:lnSpc>
                <a:spcPct val="120000"/>
              </a:lnSpc>
              <a:buFont typeface="Arial" panose="020B0604020202020204" pitchFamily="34" charset="0"/>
              <a:buChar char="•"/>
            </a:pPr>
            <a:r>
              <a:rPr lang="cs-CZ" sz="1050" dirty="0"/>
              <a:t>Vaníček J.: </a:t>
            </a:r>
            <a:r>
              <a:rPr lang="cs-CZ" sz="1050" dirty="0"/>
              <a:t>Metody termické analýzy: </a:t>
            </a:r>
            <a:r>
              <a:rPr lang="cs-CZ" sz="1050" dirty="0">
                <a:hlinkClick r:id="rId3"/>
              </a:rPr>
              <a:t>https://elearning.tul.cz/user/index.php?id=5763</a:t>
            </a:r>
            <a:endParaRPr lang="cs-CZ" sz="1050" dirty="0"/>
          </a:p>
          <a:p>
            <a:pPr marL="214313" indent="-214313">
              <a:lnSpc>
                <a:spcPct val="120000"/>
              </a:lnSpc>
              <a:buFont typeface="Arial" panose="020B0604020202020204" pitchFamily="34" charset="0"/>
              <a:buChar char="•"/>
            </a:pPr>
            <a:r>
              <a:rPr lang="cs-CZ" sz="1050" dirty="0">
                <a:latin typeface="Arial" panose="020B0604020202020204" pitchFamily="34" charset="0"/>
                <a:cs typeface="Arial" panose="020B0604020202020204" pitchFamily="34" charset="0"/>
                <a:hlinkClick r:id="rId4"/>
              </a:rPr>
              <a:t>https://</a:t>
            </a:r>
            <a:r>
              <a:rPr lang="cs-CZ" sz="1050" dirty="0">
                <a:latin typeface="Arial" panose="020B0604020202020204" pitchFamily="34" charset="0"/>
                <a:cs typeface="Arial" panose="020B0604020202020204" pitchFamily="34" charset="0"/>
                <a:hlinkClick r:id="rId4"/>
              </a:rPr>
              <a:t>www.databazeknih.cz/knihy/termicka-analyza-438892</a:t>
            </a:r>
            <a:endParaRPr lang="cs-CZ" sz="1050" dirty="0">
              <a:latin typeface="Arial" panose="020B0604020202020204" pitchFamily="34" charset="0"/>
              <a:cs typeface="Arial" panose="020B0604020202020204" pitchFamily="34" charset="0"/>
            </a:endParaRPr>
          </a:p>
          <a:p>
            <a:pPr>
              <a:lnSpc>
                <a:spcPct val="120000"/>
              </a:lnSpc>
            </a:pPr>
            <a:r>
              <a:rPr lang="cs-CZ" sz="1050" dirty="0">
                <a:latin typeface="Arial" panose="020B0604020202020204" pitchFamily="34" charset="0"/>
                <a:cs typeface="Arial" panose="020B0604020202020204" pitchFamily="34" charset="0"/>
              </a:rPr>
              <a:t/>
            </a:r>
            <a:br>
              <a:rPr lang="cs-CZ" sz="1050" dirty="0">
                <a:latin typeface="Arial" panose="020B0604020202020204" pitchFamily="34" charset="0"/>
                <a:cs typeface="Arial" panose="020B0604020202020204" pitchFamily="34" charset="0"/>
              </a:rPr>
            </a:br>
            <a:endParaRPr lang="cs-CZ"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704752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Nadpis 1"/>
          <p:cNvSpPr>
            <a:spLocks noGrp="1"/>
          </p:cNvSpPr>
          <p:nvPr>
            <p:ph type="title"/>
          </p:nvPr>
        </p:nvSpPr>
        <p:spPr>
          <a:xfrm>
            <a:off x="3473087" y="391654"/>
            <a:ext cx="2228850" cy="380688"/>
          </a:xfrm>
        </p:spPr>
        <p:txBody>
          <a:bodyPr>
            <a:normAutofit fontScale="90000"/>
          </a:bodyPr>
          <a:lstStyle/>
          <a:p>
            <a:pPr lvl="1" algn="ctr" rtl="0">
              <a:lnSpc>
                <a:spcPct val="90000"/>
              </a:lnSpc>
              <a:spcBef>
                <a:spcPct val="0"/>
              </a:spcBef>
            </a:pPr>
            <a:r>
              <a:rPr lang="cs-CZ" sz="1500" b="1" dirty="0">
                <a:latin typeface="Arial" panose="020B0604020202020204" pitchFamily="34" charset="0"/>
                <a:cs typeface="Arial" panose="020B0604020202020204" pitchFamily="34" charset="0"/>
              </a:rPr>
              <a:t>DTA</a:t>
            </a:r>
            <a:r>
              <a:rPr lang="cs-CZ" sz="1350" dirty="0">
                <a:latin typeface="Arial" panose="020B0604020202020204" pitchFamily="34" charset="0"/>
                <a:cs typeface="Arial" panose="020B0604020202020204" pitchFamily="34" charset="0"/>
              </a:rPr>
              <a:t/>
            </a:r>
            <a:br>
              <a:rPr lang="cs-CZ" sz="1350" dirty="0">
                <a:latin typeface="Arial" panose="020B0604020202020204" pitchFamily="34" charset="0"/>
                <a:cs typeface="Arial" panose="020B0604020202020204" pitchFamily="34" charset="0"/>
              </a:rPr>
            </a:br>
            <a:endParaRPr lang="cs-CZ" sz="1350" dirty="0">
              <a:latin typeface="Arial" panose="020B0604020202020204" pitchFamily="34" charset="0"/>
              <a:cs typeface="Arial" panose="020B0604020202020204" pitchFamily="34" charset="0"/>
            </a:endParaRPr>
          </a:p>
        </p:txBody>
      </p:sp>
      <p:sp>
        <p:nvSpPr>
          <p:cNvPr id="19" name="Zástupný symbol pro obsah 2"/>
          <p:cNvSpPr txBox="1">
            <a:spLocks/>
          </p:cNvSpPr>
          <p:nvPr/>
        </p:nvSpPr>
        <p:spPr>
          <a:xfrm>
            <a:off x="1504763" y="666907"/>
            <a:ext cx="6165499" cy="4172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rIns="34289">
            <a:noAutofit/>
          </a:bodyPr>
          <a:lstStyle>
            <a:lvl1pPr marL="342900" marR="0" indent="-342900" algn="l" defTabSz="914400" rtl="0" latinLnBrk="0">
              <a:lnSpc>
                <a:spcPct val="100000"/>
              </a:lnSpc>
              <a:spcBef>
                <a:spcPts val="600"/>
              </a:spcBef>
              <a:spcAft>
                <a:spcPts val="0"/>
              </a:spcAft>
              <a:buClrTx/>
              <a:buSzTx/>
              <a:buFontTx/>
              <a:buNone/>
              <a:tabLst/>
              <a:defRPr sz="2800" b="0" i="0" u="none" strike="noStrike" cap="none" spc="0" baseline="0">
                <a:solidFill>
                  <a:srgbClr val="000000"/>
                </a:solidFill>
                <a:uFillTx/>
                <a:latin typeface="Myriad Pro"/>
                <a:ea typeface="Myriad Pro"/>
                <a:cs typeface="Myriad Pro"/>
                <a:sym typeface="Myriad Pro"/>
              </a:defRPr>
            </a:lvl1pPr>
            <a:lvl2pPr marL="742950" marR="0" indent="-285750" algn="l" defTabSz="914400" rtl="0" latinLnBrk="0">
              <a:lnSpc>
                <a:spcPct val="100000"/>
              </a:lnSpc>
              <a:spcBef>
                <a:spcPts val="600"/>
              </a:spcBef>
              <a:spcAft>
                <a:spcPts val="0"/>
              </a:spcAft>
              <a:buClrTx/>
              <a:buSzPct val="100000"/>
              <a:buFontTx/>
              <a:buChar char="–"/>
              <a:tabLst/>
              <a:defRPr sz="2800" b="0" i="0" u="none" strike="noStrike" cap="none" spc="0" baseline="0">
                <a:solidFill>
                  <a:srgbClr val="000000"/>
                </a:solidFill>
                <a:uFillTx/>
                <a:latin typeface="Myriad Pro"/>
                <a:ea typeface="Myriad Pro"/>
                <a:cs typeface="Myriad Pro"/>
                <a:sym typeface="Myriad Pro"/>
              </a:defRPr>
            </a:lvl2pPr>
            <a:lvl3pPr marL="1181100" marR="0" indent="-266700" algn="l" defTabSz="914400" rtl="0" latinLnBrk="0">
              <a:lnSpc>
                <a:spcPct val="100000"/>
              </a:lnSpc>
              <a:spcBef>
                <a:spcPts val="600"/>
              </a:spcBef>
              <a:spcAft>
                <a:spcPts val="0"/>
              </a:spcAft>
              <a:buClrTx/>
              <a:buSzPct val="100000"/>
              <a:buFontTx/>
              <a:buChar char="•"/>
              <a:tabLst/>
              <a:defRPr sz="2800" b="0" i="0" u="none" strike="noStrike" cap="none" spc="0" baseline="0">
                <a:solidFill>
                  <a:srgbClr val="000000"/>
                </a:solidFill>
                <a:uFillTx/>
                <a:latin typeface="Myriad Pro"/>
                <a:ea typeface="Myriad Pro"/>
                <a:cs typeface="Myriad Pro"/>
                <a:sym typeface="Myriad Pro"/>
              </a:defRPr>
            </a:lvl3pPr>
            <a:lvl4pPr marL="1691639" marR="0" indent="-320039" algn="l" defTabSz="914400" rtl="0" latinLnBrk="0">
              <a:lnSpc>
                <a:spcPct val="100000"/>
              </a:lnSpc>
              <a:spcBef>
                <a:spcPts val="600"/>
              </a:spcBef>
              <a:spcAft>
                <a:spcPts val="0"/>
              </a:spcAft>
              <a:buClrTx/>
              <a:buSzPct val="100000"/>
              <a:buFontTx/>
              <a:buChar char="–"/>
              <a:tabLst/>
              <a:defRPr sz="2800" b="0" i="0" u="none" strike="noStrike" cap="none" spc="0" baseline="0">
                <a:solidFill>
                  <a:srgbClr val="000000"/>
                </a:solidFill>
                <a:uFillTx/>
                <a:latin typeface="Myriad Pro"/>
                <a:ea typeface="Myriad Pro"/>
                <a:cs typeface="Myriad Pro"/>
                <a:sym typeface="Myriad Pro"/>
              </a:defRPr>
            </a:lvl4pPr>
            <a:lvl5pPr marL="2148839" marR="0" indent="-320039" algn="l" defTabSz="914400" rtl="0" latinLnBrk="0">
              <a:lnSpc>
                <a:spcPct val="100000"/>
              </a:lnSpc>
              <a:spcBef>
                <a:spcPts val="600"/>
              </a:spcBef>
              <a:spcAft>
                <a:spcPts val="0"/>
              </a:spcAft>
              <a:buClrTx/>
              <a:buSzPct val="100000"/>
              <a:buFontTx/>
              <a:buChar char="»"/>
              <a:tabLst/>
              <a:defRPr sz="2800" b="0" i="0" u="none" strike="noStrike" cap="none" spc="0" baseline="0">
                <a:solidFill>
                  <a:srgbClr val="000000"/>
                </a:solidFill>
                <a:uFillTx/>
                <a:latin typeface="Myriad Pro"/>
                <a:ea typeface="Myriad Pro"/>
                <a:cs typeface="Myriad Pro"/>
                <a:sym typeface="Myriad Pro"/>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yriad Pro"/>
                <a:ea typeface="Myriad Pro"/>
                <a:cs typeface="Myriad Pro"/>
                <a:sym typeface="Myriad Pro"/>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yriad Pro"/>
                <a:ea typeface="Myriad Pro"/>
                <a:cs typeface="Myriad Pro"/>
                <a:sym typeface="Myriad Pro"/>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yriad Pro"/>
                <a:ea typeface="Myriad Pro"/>
                <a:cs typeface="Myriad Pro"/>
                <a:sym typeface="Myriad Pro"/>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yriad Pro"/>
                <a:ea typeface="Myriad Pro"/>
                <a:cs typeface="Myriad Pro"/>
                <a:sym typeface="Myriad Pro"/>
              </a:defRPr>
            </a:lvl9pPr>
          </a:lstStyle>
          <a:p>
            <a:pPr marL="0" indent="0" algn="just" hangingPunct="1"/>
            <a:r>
              <a:rPr lang="cs-CZ" sz="1050" dirty="0">
                <a:latin typeface="Arial" panose="020B0604020202020204" pitchFamily="34" charset="0"/>
                <a:cs typeface="Arial" panose="020B0604020202020204" pitchFamily="34" charset="0"/>
              </a:rPr>
              <a:t>Diferenční termická analýza (DTA) je dynamická tepelně analytická metoda, při níž se sledují teplotní efekty zkoumaného vzorku spojené s jeho fyzikálními nebo chemickými změnami při jeho plynulém, lineárním ohřevu nebo ochlazování. Touto metodou se měří teplotní rozdíly mezi zkoumaným a srovnávacím (indiferentním) vzorkem, vznikající při jejich současném ohřevu, který je lineární funkcí času. Zatím co teplota vzorku srovnávacího sleduje zvolený teplotní program, teplota zkoumaného vzorku podléhá změnám, které jsou obrazem fyzikálních a chemických přeměn, jenž v něm probíhají</a:t>
            </a:r>
            <a:r>
              <a:rPr lang="cs-CZ" sz="1050" dirty="0">
                <a:latin typeface="Arial" panose="020B0604020202020204" pitchFamily="34" charset="0"/>
                <a:cs typeface="Arial" panose="020B0604020202020204" pitchFamily="34" charset="0"/>
              </a:rPr>
              <a:t>.</a:t>
            </a:r>
          </a:p>
          <a:p>
            <a:pPr marL="0" indent="0" algn="just" hangingPunct="1"/>
            <a:r>
              <a:rPr lang="cs-CZ" sz="1050" dirty="0">
                <a:latin typeface="Arial" panose="020B0604020202020204" pitchFamily="34" charset="0"/>
                <a:cs typeface="Arial" panose="020B0604020202020204" pitchFamily="34" charset="0"/>
              </a:rPr>
              <a:t>Metoda je tedy založena na měření teplotních rozdílů mezi skutečnou teplotou zkoumaného vzorku a teplotou definovanou zvoleným teplotním programem. Touto metodou lze postihnout všechny fyzikální  nebo chemické změny hmoty, provázené změnou entalpie, která se projevuje jak změnou endotermní nebo exotermní. Mohou to být fázové přeměny prvého a druhého řádu i chemické reakce různého typu</a:t>
            </a:r>
            <a:r>
              <a:rPr lang="cs-CZ" sz="1050" dirty="0">
                <a:latin typeface="Arial" panose="020B0604020202020204" pitchFamily="34" charset="0"/>
                <a:cs typeface="Arial" panose="020B0604020202020204" pitchFamily="34" charset="0"/>
              </a:rPr>
              <a:t>.</a:t>
            </a:r>
          </a:p>
          <a:p>
            <a:pPr marL="0" indent="0" algn="just" hangingPunct="1"/>
            <a:r>
              <a:rPr lang="cs-CZ" sz="1050" dirty="0">
                <a:latin typeface="Arial" panose="020B0604020202020204" pitchFamily="34" charset="0"/>
                <a:cs typeface="Arial" panose="020B0604020202020204" pitchFamily="34" charset="0"/>
              </a:rPr>
              <a:t>Praxe termické analýzy ukázala, že z pouhého teplotního efektu nelze nic vyvodit o druhu probíhající přeměny ani o tom, zda jde o fázovou přeměnu nebo o chemickou reakci a zda tato změna probíhá v jednom nebo několika stupních. Druh a mechanismus zaregistrované přeměny lze analyzovat teprve dalšími fyzikálně-chemickými metodami</a:t>
            </a:r>
            <a:r>
              <a:rPr lang="cs-CZ" sz="1050" dirty="0">
                <a:latin typeface="Arial" panose="020B0604020202020204" pitchFamily="34" charset="0"/>
                <a:cs typeface="Arial" panose="020B0604020202020204" pitchFamily="34" charset="0"/>
              </a:rPr>
              <a:t>.</a:t>
            </a:r>
          </a:p>
          <a:p>
            <a:pPr marL="0" indent="0" algn="just" hangingPunct="1"/>
            <a:r>
              <a:rPr lang="cs-CZ" sz="1050" dirty="0">
                <a:latin typeface="Arial" panose="020B0604020202020204" pitchFamily="34" charset="0"/>
                <a:cs typeface="Arial" panose="020B0604020202020204" pitchFamily="34" charset="0"/>
              </a:rPr>
              <a:t>Vznik metody DTA je spojen s objevem termoelektrického článku, který usnadňuje přesné měření teploty. V roce 1878 </a:t>
            </a:r>
            <a:r>
              <a:rPr lang="cs-CZ" sz="1050" dirty="0" err="1">
                <a:latin typeface="Arial" panose="020B0604020202020204" pitchFamily="34" charset="0"/>
                <a:cs typeface="Arial" panose="020B0604020202020204" pitchFamily="34" charset="0"/>
              </a:rPr>
              <a:t>Le</a:t>
            </a:r>
            <a:r>
              <a:rPr lang="cs-CZ" sz="1050" dirty="0">
                <a:latin typeface="Arial" panose="020B0604020202020204" pitchFamily="34" charset="0"/>
                <a:cs typeface="Arial" panose="020B0604020202020204" pitchFamily="34" charset="0"/>
              </a:rPr>
              <a:t> </a:t>
            </a:r>
            <a:r>
              <a:rPr lang="cs-CZ" sz="1050" dirty="0" err="1">
                <a:latin typeface="Arial" panose="020B0604020202020204" pitchFamily="34" charset="0"/>
                <a:cs typeface="Arial" panose="020B0604020202020204" pitchFamily="34" charset="0"/>
              </a:rPr>
              <a:t>Chatelier</a:t>
            </a:r>
            <a:r>
              <a:rPr lang="cs-CZ" sz="1050" dirty="0">
                <a:latin typeface="Arial" panose="020B0604020202020204" pitchFamily="34" charset="0"/>
                <a:cs typeface="Arial" panose="020B0604020202020204" pitchFamily="34" charset="0"/>
              </a:rPr>
              <a:t> použil termoelektrických článků a fotografické registrace jejich měnících  ke studiu minerálních látek při ohřevu tak, že sledoval přímo teplotu vzorku při jeho ohřívání a ochlazování. O zdokonalení této metody se zasloužil především </a:t>
            </a:r>
            <a:r>
              <a:rPr lang="cs-CZ" sz="1050" dirty="0" err="1">
                <a:latin typeface="Arial" panose="020B0604020202020204" pitchFamily="34" charset="0"/>
                <a:cs typeface="Arial" panose="020B0604020202020204" pitchFamily="34" charset="0"/>
              </a:rPr>
              <a:t>Roberts-Austen</a:t>
            </a:r>
            <a:r>
              <a:rPr lang="cs-CZ" sz="1050" dirty="0">
                <a:latin typeface="Arial" panose="020B0604020202020204" pitchFamily="34" charset="0"/>
                <a:cs typeface="Arial" panose="020B0604020202020204" pitchFamily="34" charset="0"/>
              </a:rPr>
              <a:t>, který ji poprvé modifikoval na metodu diferenciální. DTA je metoda dynamická a nedochází při ní  k ustalování rovnovážných podmínek, takže ani teploty přeměn a reakcí touto cestou zjištěné, nemusí odpovídat termodynamickým rovnovážným teplotám. Poloha jednotlivých teplotních efektů na teplotní ose je za daných experimentálních podmínek charakteristická pro sledovanou látku a může sloužit k jejich identifikaci. </a:t>
            </a:r>
          </a:p>
          <a:p>
            <a:pPr marL="0" indent="0" algn="just" hangingPunct="1"/>
            <a:r>
              <a:rPr lang="cs-CZ" sz="1050" dirty="0" smtClean="0">
                <a:latin typeface="Arial" panose="020B0604020202020204" pitchFamily="34" charset="0"/>
                <a:cs typeface="Arial" panose="020B0604020202020204" pitchFamily="34" charset="0"/>
              </a:rPr>
              <a:t> </a:t>
            </a:r>
            <a:endParaRPr lang="cs-CZ" sz="1050" dirty="0">
              <a:latin typeface="Arial" panose="020B0604020202020204" pitchFamily="34" charset="0"/>
              <a:cs typeface="Arial" panose="020B0604020202020204" pitchFamily="34" charset="0"/>
            </a:endParaRPr>
          </a:p>
          <a:p>
            <a:pPr hangingPunct="1"/>
            <a:endParaRPr lang="cs-CZ"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41820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2752963" y="351549"/>
            <a:ext cx="3536156" cy="608426"/>
          </a:xfrm>
        </p:spPr>
        <p:txBody>
          <a:bodyPr>
            <a:normAutofit/>
          </a:bodyPr>
          <a:lstStyle/>
          <a:p>
            <a:pPr lvl="1" algn="ctr" rtl="0">
              <a:lnSpc>
                <a:spcPct val="90000"/>
              </a:lnSpc>
              <a:spcBef>
                <a:spcPct val="0"/>
              </a:spcBef>
            </a:pPr>
            <a:r>
              <a:rPr lang="cs-CZ" altLang="cs-CZ" sz="1350" b="1" dirty="0">
                <a:solidFill>
                  <a:schemeClr val="tx1"/>
                </a:solidFill>
                <a:latin typeface="Arial" panose="020B0604020202020204" pitchFamily="34" charset="0"/>
                <a:ea typeface="Times New Roman" panose="02020603050405020304" pitchFamily="18" charset="0"/>
              </a:rPr>
              <a:t>DTA křivka</a:t>
            </a:r>
            <a:endParaRPr lang="cs-CZ" sz="1350" dirty="0"/>
          </a:p>
        </p:txBody>
      </p:sp>
      <p:pic>
        <p:nvPicPr>
          <p:cNvPr id="8" name="obrázek 1" descr="C:\WINDOWS\Plocha\str80.jpg"/>
          <p:cNvPicPr/>
          <p:nvPr/>
        </p:nvPicPr>
        <p:blipFill>
          <a:blip r:embed="rId2">
            <a:extLst>
              <a:ext uri="{28A0092B-C50C-407E-A947-70E740481C1C}">
                <a14:useLocalDpi xmlns:a14="http://schemas.microsoft.com/office/drawing/2010/main" val="0"/>
              </a:ext>
            </a:extLst>
          </a:blip>
          <a:srcRect/>
          <a:stretch>
            <a:fillRect/>
          </a:stretch>
        </p:blipFill>
        <p:spPr bwMode="auto">
          <a:xfrm>
            <a:off x="1553638" y="959975"/>
            <a:ext cx="2425448" cy="3487533"/>
          </a:xfrm>
          <a:prstGeom prst="rect">
            <a:avLst/>
          </a:prstGeom>
          <a:noFill/>
          <a:ln>
            <a:noFill/>
          </a:ln>
        </p:spPr>
      </p:pic>
      <p:sp>
        <p:nvSpPr>
          <p:cNvPr id="10" name="Rectangle 15"/>
          <p:cNvSpPr>
            <a:spLocks noChangeArrowheads="1"/>
          </p:cNvSpPr>
          <p:nvPr/>
        </p:nvSpPr>
        <p:spPr bwMode="auto">
          <a:xfrm>
            <a:off x="4199709" y="1120092"/>
            <a:ext cx="3455126" cy="2144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indent="36513" eaLnBrk="0" fontAlgn="base">
              <a:spcBef>
                <a:spcPct val="0"/>
              </a:spcBef>
              <a:spcAft>
                <a:spcPct val="0"/>
              </a:spcAft>
              <a:tabLst>
                <a:tab pos="373063" algn="l"/>
              </a:tabLst>
              <a:defRPr>
                <a:solidFill>
                  <a:schemeClr val="tx1"/>
                </a:solidFill>
                <a:latin typeface="Arial" panose="020B0604020202020204" pitchFamily="34" charset="0"/>
              </a:defRPr>
            </a:lvl1pPr>
            <a:lvl2pPr marL="457200" eaLnBrk="0" fontAlgn="base">
              <a:spcBef>
                <a:spcPct val="0"/>
              </a:spcBef>
              <a:spcAft>
                <a:spcPct val="0"/>
              </a:spcAft>
              <a:tabLst>
                <a:tab pos="373063" algn="l"/>
              </a:tabLst>
              <a:defRPr>
                <a:solidFill>
                  <a:schemeClr val="tx1"/>
                </a:solidFill>
                <a:latin typeface="Arial" panose="020B0604020202020204" pitchFamily="34" charset="0"/>
              </a:defRPr>
            </a:lvl2pPr>
            <a:lvl3pPr marL="914400" eaLnBrk="0" fontAlgn="base">
              <a:spcBef>
                <a:spcPct val="0"/>
              </a:spcBef>
              <a:spcAft>
                <a:spcPct val="0"/>
              </a:spcAft>
              <a:tabLst>
                <a:tab pos="373063" algn="l"/>
              </a:tabLst>
              <a:defRPr>
                <a:solidFill>
                  <a:schemeClr val="tx1"/>
                </a:solidFill>
                <a:latin typeface="Arial" panose="020B0604020202020204" pitchFamily="34" charset="0"/>
              </a:defRPr>
            </a:lvl3pPr>
            <a:lvl4pPr marL="1371600" eaLnBrk="0" fontAlgn="base">
              <a:spcBef>
                <a:spcPct val="0"/>
              </a:spcBef>
              <a:spcAft>
                <a:spcPct val="0"/>
              </a:spcAft>
              <a:tabLst>
                <a:tab pos="373063" algn="l"/>
              </a:tabLst>
              <a:defRPr>
                <a:solidFill>
                  <a:schemeClr val="tx1"/>
                </a:solidFill>
                <a:latin typeface="Arial" panose="020B0604020202020204" pitchFamily="34" charset="0"/>
              </a:defRPr>
            </a:lvl4pPr>
            <a:lvl5pPr marL="1828800" eaLnBrk="0" fontAlgn="base">
              <a:spcBef>
                <a:spcPct val="0"/>
              </a:spcBef>
              <a:spcAft>
                <a:spcPct val="0"/>
              </a:spcAft>
              <a:tabLst>
                <a:tab pos="373063" algn="l"/>
              </a:tabLst>
              <a:defRPr>
                <a:solidFill>
                  <a:schemeClr val="tx1"/>
                </a:solidFill>
                <a:latin typeface="Arial" panose="020B0604020202020204" pitchFamily="34" charset="0"/>
              </a:defRPr>
            </a:lvl5pPr>
            <a:lvl6pPr marL="2286000" eaLnBrk="0" fontAlgn="base">
              <a:spcBef>
                <a:spcPct val="0"/>
              </a:spcBef>
              <a:spcAft>
                <a:spcPct val="0"/>
              </a:spcAft>
              <a:tabLst>
                <a:tab pos="373063" algn="l"/>
              </a:tabLst>
              <a:defRPr>
                <a:solidFill>
                  <a:schemeClr val="tx1"/>
                </a:solidFill>
                <a:latin typeface="Arial" panose="020B0604020202020204" pitchFamily="34" charset="0"/>
              </a:defRPr>
            </a:lvl6pPr>
            <a:lvl7pPr marL="2743200" eaLnBrk="0" fontAlgn="base">
              <a:spcBef>
                <a:spcPct val="0"/>
              </a:spcBef>
              <a:spcAft>
                <a:spcPct val="0"/>
              </a:spcAft>
              <a:tabLst>
                <a:tab pos="373063" algn="l"/>
              </a:tabLst>
              <a:defRPr>
                <a:solidFill>
                  <a:schemeClr val="tx1"/>
                </a:solidFill>
                <a:latin typeface="Arial" panose="020B0604020202020204" pitchFamily="34" charset="0"/>
              </a:defRPr>
            </a:lvl7pPr>
            <a:lvl8pPr marL="3200400" eaLnBrk="0" fontAlgn="base">
              <a:spcBef>
                <a:spcPct val="0"/>
              </a:spcBef>
              <a:spcAft>
                <a:spcPct val="0"/>
              </a:spcAft>
              <a:tabLst>
                <a:tab pos="373063" algn="l"/>
              </a:tabLst>
              <a:defRPr>
                <a:solidFill>
                  <a:schemeClr val="tx1"/>
                </a:solidFill>
                <a:latin typeface="Arial" panose="020B0604020202020204" pitchFamily="34" charset="0"/>
              </a:defRPr>
            </a:lvl8pPr>
            <a:lvl9pPr marL="3657600" eaLnBrk="0" fontAlgn="base">
              <a:spcBef>
                <a:spcPct val="0"/>
              </a:spcBef>
              <a:spcAft>
                <a:spcPct val="0"/>
              </a:spcAft>
              <a:tabLst>
                <a:tab pos="373063" algn="l"/>
              </a:tabLst>
              <a:defRPr>
                <a:solidFill>
                  <a:schemeClr val="tx1"/>
                </a:solidFill>
                <a:latin typeface="Arial" panose="020B0604020202020204" pitchFamily="34" charset="0"/>
              </a:defRPr>
            </a:lvl9pPr>
          </a:lstStyle>
          <a:p>
            <a:pPr indent="0" defTabSz="685800">
              <a:lnSpc>
                <a:spcPct val="110000"/>
              </a:lnSpc>
              <a:tabLst>
                <a:tab pos="279797" algn="l"/>
              </a:tabLst>
            </a:pPr>
            <a:r>
              <a:rPr lang="cs-CZ" altLang="cs-CZ" sz="1050" dirty="0">
                <a:ea typeface="Times New Roman" panose="02020603050405020304" pitchFamily="18" charset="0"/>
              </a:rPr>
              <a:t>Křivky získané základními metodami termické analýzy:</a:t>
            </a:r>
          </a:p>
          <a:p>
            <a:pPr indent="0" defTabSz="685800">
              <a:lnSpc>
                <a:spcPct val="110000"/>
              </a:lnSpc>
              <a:tabLst>
                <a:tab pos="279797" algn="l"/>
              </a:tabLst>
            </a:pPr>
            <a:endParaRPr lang="cs-CZ" altLang="cs-CZ" sz="1050" dirty="0"/>
          </a:p>
          <a:p>
            <a:pPr marL="257175" indent="-257175" defTabSz="685800">
              <a:lnSpc>
                <a:spcPct val="110000"/>
              </a:lnSpc>
              <a:buFont typeface="+mj-lt"/>
              <a:buAutoNum type="alphaLcPeriod"/>
              <a:tabLst>
                <a:tab pos="279797" algn="l"/>
              </a:tabLst>
            </a:pPr>
            <a:r>
              <a:rPr lang="cs-CZ" altLang="cs-CZ" sz="1050" dirty="0">
                <a:ea typeface="Times New Roman" panose="02020603050405020304" pitchFamily="18" charset="0"/>
              </a:rPr>
              <a:t>Křivka přímého ohřevu </a:t>
            </a:r>
            <a:r>
              <a:rPr lang="cs-CZ" altLang="cs-CZ" sz="1050" i="1" dirty="0">
                <a:ea typeface="Times New Roman" panose="02020603050405020304" pitchFamily="18" charset="0"/>
              </a:rPr>
              <a:t> T = f(t)</a:t>
            </a:r>
            <a:endParaRPr lang="cs-CZ" altLang="cs-CZ" sz="1050" dirty="0"/>
          </a:p>
          <a:p>
            <a:pPr marL="257175" indent="-257175">
              <a:lnSpc>
                <a:spcPct val="110000"/>
              </a:lnSpc>
              <a:buFont typeface="+mj-lt"/>
              <a:buAutoNum type="alphaLcPeriod"/>
            </a:pPr>
            <a:r>
              <a:rPr lang="cs-CZ" altLang="cs-CZ" sz="1050" dirty="0">
                <a:ea typeface="Times New Roman" panose="02020603050405020304" pitchFamily="18" charset="0"/>
              </a:rPr>
              <a:t>Derivovaná křivka přímého ohřevu </a:t>
            </a:r>
            <a:r>
              <a:rPr lang="el-GR" altLang="cs-CZ" sz="1050" dirty="0">
                <a:ea typeface="Times New Roman" panose="02020603050405020304" pitchFamily="18" charset="0"/>
              </a:rPr>
              <a:t>Δ</a:t>
            </a:r>
            <a:r>
              <a:rPr lang="cs-CZ" altLang="cs-CZ" sz="1050" i="1" dirty="0">
                <a:ea typeface="Times New Roman" panose="02020603050405020304" pitchFamily="18" charset="0"/>
              </a:rPr>
              <a:t>T </a:t>
            </a:r>
            <a:r>
              <a:rPr lang="cs-CZ" altLang="cs-CZ" sz="1050" i="1" dirty="0">
                <a:ea typeface="Times New Roman" panose="02020603050405020304" pitchFamily="18" charset="0"/>
              </a:rPr>
              <a:t>= </a:t>
            </a:r>
            <a:r>
              <a:rPr lang="cs-CZ" altLang="cs-CZ" sz="1050" i="1" dirty="0">
                <a:ea typeface="Times New Roman" panose="02020603050405020304" pitchFamily="18" charset="0"/>
              </a:rPr>
              <a:t>f(</a:t>
            </a:r>
            <a:r>
              <a:rPr lang="cs-CZ" altLang="cs-CZ" sz="1050" i="1" dirty="0" err="1">
                <a:ea typeface="Times New Roman" panose="02020603050405020304" pitchFamily="18" charset="0"/>
              </a:rPr>
              <a:t>T,t</a:t>
            </a:r>
            <a:r>
              <a:rPr lang="cs-CZ" altLang="cs-CZ" sz="1050" i="1" dirty="0">
                <a:ea typeface="Times New Roman" panose="02020603050405020304" pitchFamily="18" charset="0"/>
              </a:rPr>
              <a:t>)</a:t>
            </a:r>
            <a:endParaRPr lang="cs-CZ" altLang="cs-CZ" sz="1050" dirty="0">
              <a:ea typeface="Times New Roman" panose="02020603050405020304" pitchFamily="18" charset="0"/>
            </a:endParaRPr>
          </a:p>
          <a:p>
            <a:pPr marL="257175" indent="-257175">
              <a:lnSpc>
                <a:spcPct val="110000"/>
              </a:lnSpc>
              <a:buFont typeface="+mj-lt"/>
              <a:buAutoNum type="alphaLcPeriod"/>
            </a:pPr>
            <a:r>
              <a:rPr lang="cs-CZ" altLang="cs-CZ" sz="1050" dirty="0">
                <a:ea typeface="Times New Roman" panose="02020603050405020304" pitchFamily="18" charset="0"/>
              </a:rPr>
              <a:t>Inverzní křivka rychlosti ohřevu </a:t>
            </a:r>
            <a:r>
              <a:rPr lang="cs-CZ" altLang="cs-CZ" sz="1050" i="1" dirty="0" err="1">
                <a:ea typeface="Times New Roman" panose="02020603050405020304" pitchFamily="18" charset="0"/>
              </a:rPr>
              <a:t>dt</a:t>
            </a:r>
            <a:r>
              <a:rPr lang="cs-CZ" altLang="cs-CZ" sz="1050" i="1" dirty="0">
                <a:ea typeface="Times New Roman" panose="02020603050405020304" pitchFamily="18" charset="0"/>
              </a:rPr>
              <a:t>/</a:t>
            </a:r>
            <a:r>
              <a:rPr lang="cs-CZ" altLang="cs-CZ" sz="1050" i="1" dirty="0" err="1">
                <a:ea typeface="Times New Roman" panose="02020603050405020304" pitchFamily="18" charset="0"/>
              </a:rPr>
              <a:t>dT</a:t>
            </a:r>
            <a:r>
              <a:rPr lang="cs-CZ" altLang="cs-CZ" sz="1050" i="1" dirty="0">
                <a:ea typeface="Times New Roman" panose="02020603050405020304" pitchFamily="18" charset="0"/>
              </a:rPr>
              <a:t> </a:t>
            </a:r>
            <a:r>
              <a:rPr lang="cs-CZ" altLang="cs-CZ" sz="1050" i="1" dirty="0">
                <a:ea typeface="Times New Roman" panose="02020603050405020304" pitchFamily="18" charset="0"/>
              </a:rPr>
              <a:t>= f(</a:t>
            </a:r>
            <a:r>
              <a:rPr lang="cs-CZ" altLang="cs-CZ" sz="1050" i="1" dirty="0" err="1">
                <a:ea typeface="Times New Roman" panose="02020603050405020304" pitchFamily="18" charset="0"/>
              </a:rPr>
              <a:t>T,t</a:t>
            </a:r>
            <a:r>
              <a:rPr lang="cs-CZ" altLang="cs-CZ" sz="1050" i="1" dirty="0">
                <a:ea typeface="Times New Roman" panose="02020603050405020304" pitchFamily="18" charset="0"/>
              </a:rPr>
              <a:t>)</a:t>
            </a:r>
            <a:endParaRPr lang="cs-CZ" altLang="cs-CZ" sz="1050" dirty="0">
              <a:ea typeface="Times New Roman" panose="02020603050405020304" pitchFamily="18" charset="0"/>
            </a:endParaRPr>
          </a:p>
          <a:p>
            <a:pPr marL="257175" indent="-257175">
              <a:lnSpc>
                <a:spcPct val="110000"/>
              </a:lnSpc>
              <a:buFont typeface="+mj-lt"/>
              <a:buAutoNum type="alphaLcPeriod"/>
            </a:pPr>
            <a:r>
              <a:rPr lang="cs-CZ" altLang="cs-CZ" sz="1050" dirty="0">
                <a:ea typeface="Times New Roman" panose="02020603050405020304" pitchFamily="18" charset="0"/>
              </a:rPr>
              <a:t>Diferenční </a:t>
            </a:r>
            <a:r>
              <a:rPr lang="cs-CZ" altLang="cs-CZ" sz="1050" dirty="0">
                <a:ea typeface="Times New Roman" panose="02020603050405020304" pitchFamily="18" charset="0"/>
              </a:rPr>
              <a:t>termická křivka </a:t>
            </a:r>
            <a:r>
              <a:rPr lang="el-GR" altLang="cs-CZ" sz="1050" dirty="0">
                <a:ea typeface="Times New Roman" panose="02020603050405020304" pitchFamily="18" charset="0"/>
              </a:rPr>
              <a:t>Δ</a:t>
            </a:r>
            <a:r>
              <a:rPr lang="cs-CZ" altLang="cs-CZ" sz="1050" i="1" dirty="0">
                <a:ea typeface="Times New Roman" panose="02020603050405020304" pitchFamily="18" charset="0"/>
              </a:rPr>
              <a:t>T = f(</a:t>
            </a:r>
            <a:r>
              <a:rPr lang="cs-CZ" altLang="cs-CZ" sz="1050" i="1" dirty="0" err="1">
                <a:ea typeface="Times New Roman" panose="02020603050405020304" pitchFamily="18" charset="0"/>
              </a:rPr>
              <a:t>T,t</a:t>
            </a:r>
            <a:r>
              <a:rPr lang="cs-CZ" altLang="cs-CZ" sz="1050" i="1" dirty="0">
                <a:ea typeface="Times New Roman" panose="02020603050405020304" pitchFamily="18" charset="0"/>
              </a:rPr>
              <a:t>)</a:t>
            </a:r>
            <a:endParaRPr lang="cs-CZ" altLang="cs-CZ" sz="1050" dirty="0">
              <a:ea typeface="Times New Roman" panose="02020603050405020304" pitchFamily="18" charset="0"/>
            </a:endParaRPr>
          </a:p>
          <a:p>
            <a:pPr marL="257175" indent="-257175">
              <a:lnSpc>
                <a:spcPct val="110000"/>
              </a:lnSpc>
              <a:buFont typeface="+mj-lt"/>
              <a:buAutoNum type="alphaLcPeriod"/>
            </a:pPr>
            <a:endParaRPr lang="cs-CZ" altLang="cs-CZ" sz="1050" dirty="0">
              <a:ea typeface="Times New Roman" panose="02020603050405020304" pitchFamily="18" charset="0"/>
            </a:endParaRPr>
          </a:p>
          <a:p>
            <a:pPr marL="257175" indent="-257175">
              <a:lnSpc>
                <a:spcPct val="110000"/>
              </a:lnSpc>
              <a:buFont typeface="+mj-lt"/>
              <a:buAutoNum type="alphaLcPeriod"/>
            </a:pPr>
            <a:endParaRPr lang="cs-CZ" altLang="cs-CZ" sz="900" dirty="0"/>
          </a:p>
          <a:p>
            <a:pPr indent="0">
              <a:lnSpc>
                <a:spcPct val="110000"/>
              </a:lnSpc>
              <a:tabLst/>
            </a:pPr>
            <a:r>
              <a:rPr lang="cs-CZ" altLang="cs-CZ" sz="900" dirty="0">
                <a:ea typeface="Times New Roman" panose="02020603050405020304" pitchFamily="18" charset="0"/>
              </a:rPr>
              <a:t>Kde:</a:t>
            </a:r>
            <a:endParaRPr lang="cs-CZ" altLang="cs-CZ" sz="450" dirty="0"/>
          </a:p>
          <a:p>
            <a:pPr indent="0">
              <a:lnSpc>
                <a:spcPct val="110000"/>
              </a:lnSpc>
              <a:tabLst/>
            </a:pPr>
            <a:r>
              <a:rPr lang="cs-CZ" altLang="cs-CZ" sz="900" i="1" dirty="0">
                <a:ea typeface="Times New Roman" panose="02020603050405020304" pitchFamily="18" charset="0"/>
              </a:rPr>
              <a:t>T</a:t>
            </a:r>
            <a:r>
              <a:rPr lang="cs-CZ" altLang="cs-CZ" sz="900" i="1" baseline="-30000" dirty="0">
                <a:ea typeface="Times New Roman" panose="02020603050405020304" pitchFamily="18" charset="0"/>
              </a:rPr>
              <a:t>1</a:t>
            </a:r>
            <a:r>
              <a:rPr lang="cs-CZ" altLang="cs-CZ" sz="900" dirty="0">
                <a:ea typeface="Times New Roman" panose="02020603050405020304" pitchFamily="18" charset="0"/>
              </a:rPr>
              <a:t> </a:t>
            </a:r>
            <a:r>
              <a:rPr lang="cs-CZ" altLang="cs-CZ" sz="900" dirty="0">
                <a:ea typeface="Times New Roman" panose="02020603050405020304" pitchFamily="18" charset="0"/>
              </a:rPr>
              <a:t>je teplota počátku efektu</a:t>
            </a:r>
            <a:endParaRPr lang="cs-CZ" altLang="cs-CZ" sz="450" dirty="0"/>
          </a:p>
          <a:p>
            <a:pPr indent="0">
              <a:lnSpc>
                <a:spcPct val="110000"/>
              </a:lnSpc>
              <a:tabLst/>
            </a:pPr>
            <a:r>
              <a:rPr lang="cs-CZ" altLang="cs-CZ" sz="900" i="1" dirty="0">
                <a:ea typeface="Times New Roman" panose="02020603050405020304" pitchFamily="18" charset="0"/>
              </a:rPr>
              <a:t>T</a:t>
            </a:r>
            <a:r>
              <a:rPr lang="cs-CZ" altLang="cs-CZ" sz="900" i="1" baseline="-30000" dirty="0">
                <a:ea typeface="Times New Roman" panose="02020603050405020304" pitchFamily="18" charset="0"/>
              </a:rPr>
              <a:t>2</a:t>
            </a:r>
            <a:r>
              <a:rPr lang="cs-CZ" altLang="cs-CZ" sz="900" dirty="0">
                <a:ea typeface="Times New Roman" panose="02020603050405020304" pitchFamily="18" charset="0"/>
              </a:rPr>
              <a:t> je maximální teplotní diference</a:t>
            </a:r>
            <a:endParaRPr lang="cs-CZ" altLang="cs-CZ" sz="450" dirty="0"/>
          </a:p>
          <a:p>
            <a:pPr indent="0">
              <a:lnSpc>
                <a:spcPct val="110000"/>
              </a:lnSpc>
              <a:tabLst/>
            </a:pPr>
            <a:r>
              <a:rPr lang="cs-CZ" altLang="cs-CZ" sz="900" i="1" dirty="0">
                <a:ea typeface="Times New Roman" panose="02020603050405020304" pitchFamily="18" charset="0"/>
              </a:rPr>
              <a:t>T</a:t>
            </a:r>
            <a:r>
              <a:rPr lang="cs-CZ" altLang="cs-CZ" sz="900" i="1" baseline="-30000" dirty="0">
                <a:ea typeface="Times New Roman" panose="02020603050405020304" pitchFamily="18" charset="0"/>
              </a:rPr>
              <a:t>3</a:t>
            </a:r>
            <a:r>
              <a:rPr lang="cs-CZ" altLang="cs-CZ" sz="900" dirty="0">
                <a:ea typeface="Times New Roman" panose="02020603050405020304" pitchFamily="18" charset="0"/>
              </a:rPr>
              <a:t> je teplotní diference s nulovou linií</a:t>
            </a:r>
          </a:p>
          <a:p>
            <a:pPr marL="257175" indent="-257175">
              <a:buFont typeface="+mj-lt"/>
              <a:buAutoNum type="alphaLcPeriod"/>
            </a:pPr>
            <a:endParaRPr lang="cs-CZ" altLang="cs-CZ" sz="900" dirty="0"/>
          </a:p>
        </p:txBody>
      </p:sp>
    </p:spTree>
    <p:extLst>
      <p:ext uri="{BB962C8B-B14F-4D97-AF65-F5344CB8AC3E}">
        <p14:creationId xmlns:p14="http://schemas.microsoft.com/office/powerpoint/2010/main" val="50526114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8524" y="639246"/>
            <a:ext cx="6176316" cy="1938992"/>
          </a:xfrm>
          <a:prstGeom prst="rect">
            <a:avLst/>
          </a:prstGeom>
        </p:spPr>
        <p:txBody>
          <a:bodyPr wrap="square" lIns="0" tIns="0" rIns="0" bIns="0">
            <a:spAutoFit/>
          </a:bodyPr>
          <a:lstStyle/>
          <a:p>
            <a:pPr algn="just"/>
            <a:r>
              <a:rPr lang="cs-CZ" sz="1050" dirty="0">
                <a:latin typeface="Arial" panose="020B0604020202020204" pitchFamily="34" charset="0"/>
                <a:ea typeface="Times New Roman" panose="02020603050405020304" pitchFamily="18" charset="0"/>
                <a:cs typeface="Arial" panose="020B0604020202020204" pitchFamily="34" charset="0"/>
              </a:rPr>
              <a:t>Každá chemická reakce nebo fyzikální změna může vytvořit na křivce DTA teplotní efekt nazývaný pík, ze kterého je možno za vhodných podmínek usuzovat na teplotu probíhající přeměny, na její reakční teplo i na rychlost probíhajícího procesu. Odvození charakteristik pro vyhodnocování křivky DTA je patrné z </a:t>
            </a:r>
            <a:r>
              <a:rPr lang="cs-CZ" sz="1050" dirty="0">
                <a:latin typeface="Arial" panose="020B0604020202020204" pitchFamily="34" charset="0"/>
                <a:ea typeface="Times New Roman" panose="02020603050405020304" pitchFamily="18" charset="0"/>
                <a:cs typeface="Arial" panose="020B0604020202020204" pitchFamily="34" charset="0"/>
              </a:rPr>
              <a:t>idealizovaného obrázku. Od </a:t>
            </a:r>
            <a:r>
              <a:rPr lang="cs-CZ" sz="1050" dirty="0">
                <a:latin typeface="Arial" panose="020B0604020202020204" pitchFamily="34" charset="0"/>
                <a:ea typeface="Times New Roman" panose="02020603050405020304" pitchFamily="18" charset="0"/>
                <a:cs typeface="Arial" panose="020B0604020202020204" pitchFamily="34" charset="0"/>
              </a:rPr>
              <a:t>počáteční teploty </a:t>
            </a:r>
            <a:r>
              <a:rPr lang="cs-CZ" sz="1050" i="1" dirty="0">
                <a:latin typeface="Arial" panose="020B0604020202020204" pitchFamily="34" charset="0"/>
                <a:ea typeface="Times New Roman" panose="02020603050405020304" pitchFamily="18" charset="0"/>
                <a:cs typeface="Arial" panose="020B0604020202020204" pitchFamily="34" charset="0"/>
              </a:rPr>
              <a:t>T</a:t>
            </a:r>
            <a:r>
              <a:rPr lang="cs-CZ" sz="1050" i="1" baseline="-25000" dirty="0">
                <a:latin typeface="Arial" panose="020B0604020202020204" pitchFamily="34" charset="0"/>
                <a:ea typeface="Times New Roman" panose="02020603050405020304" pitchFamily="18" charset="0"/>
                <a:cs typeface="Arial" panose="020B0604020202020204" pitchFamily="34" charset="0"/>
              </a:rPr>
              <a:t>1</a:t>
            </a:r>
            <a:r>
              <a:rPr lang="cs-CZ" sz="1050" i="1" dirty="0">
                <a:latin typeface="Arial" panose="020B0604020202020204" pitchFamily="34" charset="0"/>
                <a:ea typeface="Times New Roman" panose="02020603050405020304" pitchFamily="18" charset="0"/>
                <a:cs typeface="Arial" panose="020B0604020202020204" pitchFamily="34" charset="0"/>
              </a:rPr>
              <a:t> </a:t>
            </a:r>
            <a:r>
              <a:rPr lang="cs-CZ" sz="1050" dirty="0">
                <a:latin typeface="Arial" panose="020B0604020202020204" pitchFamily="34" charset="0"/>
                <a:ea typeface="Times New Roman" panose="02020603050405020304" pitchFamily="18" charset="0"/>
                <a:cs typeface="Arial" panose="020B0604020202020204" pitchFamily="34" charset="0"/>
              </a:rPr>
              <a:t>až do teploty </a:t>
            </a:r>
            <a:r>
              <a:rPr lang="cs-CZ" sz="1050" i="1" dirty="0">
                <a:latin typeface="Arial" panose="020B0604020202020204" pitchFamily="34" charset="0"/>
                <a:ea typeface="Times New Roman" panose="02020603050405020304" pitchFamily="18" charset="0"/>
                <a:cs typeface="Arial" panose="020B0604020202020204" pitchFamily="34" charset="0"/>
              </a:rPr>
              <a:t>T</a:t>
            </a:r>
            <a:r>
              <a:rPr lang="cs-CZ" sz="1050" i="1" baseline="-25000" dirty="0">
                <a:latin typeface="Arial" panose="020B0604020202020204" pitchFamily="34" charset="0"/>
                <a:ea typeface="Times New Roman" panose="02020603050405020304" pitchFamily="18" charset="0"/>
                <a:cs typeface="Arial" panose="020B0604020202020204" pitchFamily="34" charset="0"/>
              </a:rPr>
              <a:t>2</a:t>
            </a:r>
            <a:r>
              <a:rPr lang="cs-CZ" sz="1050" dirty="0">
                <a:latin typeface="Arial" panose="020B0604020202020204" pitchFamily="34" charset="0"/>
                <a:ea typeface="Times New Roman" panose="02020603050405020304" pitchFamily="18" charset="0"/>
                <a:cs typeface="Arial" panose="020B0604020202020204" pitchFamily="34" charset="0"/>
              </a:rPr>
              <a:t>  nedochází k reakci. Rozdíl teplot obou termoelektrických článků </a:t>
            </a:r>
            <a:r>
              <a:rPr lang="cs-CZ" sz="1050" i="1" dirty="0">
                <a:latin typeface="Arial" panose="020B0604020202020204" pitchFamily="34" charset="0"/>
                <a:ea typeface="Times New Roman" panose="02020603050405020304" pitchFamily="18" charset="0"/>
                <a:cs typeface="Arial" panose="020B0604020202020204" pitchFamily="34" charset="0"/>
              </a:rPr>
              <a:t>(</a:t>
            </a:r>
            <a:r>
              <a:rPr lang="cs-CZ" sz="1050" i="1"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cs-CZ" sz="1050" i="1" dirty="0">
                <a:latin typeface="Arial" panose="020B0604020202020204" pitchFamily="34" charset="0"/>
                <a:ea typeface="Times New Roman" panose="02020603050405020304" pitchFamily="18" charset="0"/>
                <a:cs typeface="Arial" panose="020B0604020202020204" pitchFamily="34" charset="0"/>
              </a:rPr>
              <a:t>T)</a:t>
            </a:r>
            <a:r>
              <a:rPr lang="cs-CZ" sz="1050" dirty="0">
                <a:latin typeface="Arial" panose="020B0604020202020204" pitchFamily="34" charset="0"/>
                <a:ea typeface="Times New Roman" panose="02020603050405020304" pitchFamily="18" charset="0"/>
                <a:cs typeface="Arial" panose="020B0604020202020204" pitchFamily="34" charset="0"/>
              </a:rPr>
              <a:t> je při tom nulový. V okamžiku </a:t>
            </a:r>
            <a:r>
              <a:rPr lang="cs-CZ" sz="1050" i="1" dirty="0">
                <a:latin typeface="Arial" panose="020B0604020202020204" pitchFamily="34" charset="0"/>
                <a:ea typeface="Times New Roman" panose="02020603050405020304" pitchFamily="18" charset="0"/>
                <a:cs typeface="Arial" panose="020B0604020202020204" pitchFamily="34" charset="0"/>
              </a:rPr>
              <a:t>T</a:t>
            </a:r>
            <a:r>
              <a:rPr lang="cs-CZ" sz="1050" i="1" baseline="-25000" dirty="0">
                <a:latin typeface="Arial" panose="020B0604020202020204" pitchFamily="34" charset="0"/>
                <a:ea typeface="Times New Roman" panose="02020603050405020304" pitchFamily="18" charset="0"/>
                <a:cs typeface="Arial" panose="020B0604020202020204" pitchFamily="34" charset="0"/>
              </a:rPr>
              <a:t>2</a:t>
            </a:r>
            <a:r>
              <a:rPr lang="cs-CZ" sz="1050" dirty="0">
                <a:latin typeface="Arial" panose="020B0604020202020204" pitchFamily="34" charset="0"/>
                <a:ea typeface="Times New Roman" panose="02020603050405020304" pitchFamily="18" charset="0"/>
                <a:cs typeface="Arial" panose="020B0604020202020204" pitchFamily="34" charset="0"/>
              </a:rPr>
              <a:t>  je rychlost reakce, která nastala již před touto teplotou, tak veliká, že se začíná projevovat endotermním efektem, který dosahuje maximálního rozdílu </a:t>
            </a:r>
            <a:r>
              <a:rPr lang="cs-CZ" sz="1050" i="1" dirty="0">
                <a:latin typeface="Arial" panose="020B0604020202020204" pitchFamily="34" charset="0"/>
                <a:ea typeface="Times New Roman" panose="02020603050405020304" pitchFamily="18" charset="0"/>
                <a:cs typeface="Arial" panose="020B0604020202020204" pitchFamily="34" charset="0"/>
              </a:rPr>
              <a:t>(-</a:t>
            </a:r>
            <a:r>
              <a:rPr lang="cs-CZ" sz="1050" i="1"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cs-CZ" sz="1050" i="1" dirty="0" err="1">
                <a:latin typeface="Arial" panose="020B0604020202020204" pitchFamily="34" charset="0"/>
                <a:ea typeface="Times New Roman" panose="02020603050405020304" pitchFamily="18" charset="0"/>
                <a:cs typeface="Arial" panose="020B0604020202020204" pitchFamily="34" charset="0"/>
              </a:rPr>
              <a:t>T</a:t>
            </a:r>
            <a:r>
              <a:rPr lang="cs-CZ" sz="1050" i="1" baseline="-25000" dirty="0" err="1">
                <a:latin typeface="Arial" panose="020B0604020202020204" pitchFamily="34" charset="0"/>
                <a:ea typeface="Times New Roman" panose="02020603050405020304" pitchFamily="18" charset="0"/>
                <a:cs typeface="Arial" panose="020B0604020202020204" pitchFamily="34" charset="0"/>
              </a:rPr>
              <a:t>max</a:t>
            </a:r>
            <a:r>
              <a:rPr lang="cs-CZ" sz="1050" i="1" dirty="0">
                <a:latin typeface="Arial" panose="020B0604020202020204" pitchFamily="34" charset="0"/>
                <a:ea typeface="Times New Roman" panose="02020603050405020304" pitchFamily="18" charset="0"/>
                <a:cs typeface="Arial" panose="020B0604020202020204" pitchFamily="34" charset="0"/>
              </a:rPr>
              <a:t>)</a:t>
            </a:r>
            <a:r>
              <a:rPr lang="cs-CZ" sz="1050" dirty="0">
                <a:latin typeface="Arial" panose="020B0604020202020204" pitchFamily="34" charset="0"/>
                <a:ea typeface="Times New Roman" panose="02020603050405020304" pitchFamily="18" charset="0"/>
                <a:cs typeface="Arial" panose="020B0604020202020204" pitchFamily="34" charset="0"/>
              </a:rPr>
              <a:t> v bodě </a:t>
            </a:r>
            <a:r>
              <a:rPr lang="cs-CZ" sz="1050" i="1" dirty="0">
                <a:latin typeface="Arial" panose="020B0604020202020204" pitchFamily="34" charset="0"/>
                <a:ea typeface="Times New Roman" panose="02020603050405020304" pitchFamily="18" charset="0"/>
                <a:cs typeface="Arial" panose="020B0604020202020204" pitchFamily="34" charset="0"/>
              </a:rPr>
              <a:t>T</a:t>
            </a:r>
            <a:r>
              <a:rPr lang="cs-CZ" sz="1050" i="1" baseline="-25000" dirty="0">
                <a:latin typeface="Arial" panose="020B0604020202020204" pitchFamily="34" charset="0"/>
                <a:ea typeface="Times New Roman" panose="02020603050405020304" pitchFamily="18" charset="0"/>
                <a:cs typeface="Arial" panose="020B0604020202020204" pitchFamily="34" charset="0"/>
              </a:rPr>
              <a:t>m</a:t>
            </a:r>
            <a:r>
              <a:rPr lang="cs-CZ" sz="1050" dirty="0">
                <a:latin typeface="Arial" panose="020B0604020202020204" pitchFamily="34" charset="0"/>
                <a:ea typeface="Times New Roman" panose="02020603050405020304" pitchFamily="18" charset="0"/>
                <a:cs typeface="Arial" panose="020B0604020202020204" pitchFamily="34" charset="0"/>
              </a:rPr>
              <a:t> . Tento bod není z hlediska fyzikálně chemického významný, neboť jeho poloha na teplotní ose závisí na teplotní vodivosti vzorku, na rychlosti, jakou je v důsledku probíhající přeměny teplo absorbováno, a na celkovém uspořádání nosičů vzorků. Reakce probíhá dále až k bodu </a:t>
            </a:r>
            <a:r>
              <a:rPr lang="cs-CZ" sz="1050" i="1" dirty="0" err="1">
                <a:latin typeface="Arial" panose="020B0604020202020204" pitchFamily="34" charset="0"/>
                <a:ea typeface="Times New Roman" panose="02020603050405020304" pitchFamily="18" charset="0"/>
                <a:cs typeface="Arial" panose="020B0604020202020204" pitchFamily="34" charset="0"/>
              </a:rPr>
              <a:t>T</a:t>
            </a:r>
            <a:r>
              <a:rPr lang="cs-CZ" sz="1050" i="1" baseline="-25000" dirty="0" err="1">
                <a:latin typeface="Arial" panose="020B0604020202020204" pitchFamily="34" charset="0"/>
                <a:ea typeface="Times New Roman" panose="02020603050405020304" pitchFamily="18" charset="0"/>
                <a:cs typeface="Arial" panose="020B0604020202020204" pitchFamily="34" charset="0"/>
              </a:rPr>
              <a:t>x</a:t>
            </a:r>
            <a:r>
              <a:rPr lang="cs-CZ" sz="1050" dirty="0">
                <a:latin typeface="Arial" panose="020B0604020202020204" pitchFamily="34" charset="0"/>
                <a:ea typeface="Times New Roman" panose="02020603050405020304" pitchFamily="18" charset="0"/>
                <a:cs typeface="Arial" panose="020B0604020202020204" pitchFamily="34" charset="0"/>
              </a:rPr>
              <a:t>, v bodě </a:t>
            </a:r>
            <a:r>
              <a:rPr lang="cs-CZ" sz="1050" i="1" dirty="0">
                <a:latin typeface="Arial" panose="020B0604020202020204" pitchFamily="34" charset="0"/>
                <a:ea typeface="Times New Roman" panose="02020603050405020304" pitchFamily="18" charset="0"/>
                <a:cs typeface="Arial" panose="020B0604020202020204" pitchFamily="34" charset="0"/>
              </a:rPr>
              <a:t>T</a:t>
            </a:r>
            <a:r>
              <a:rPr lang="cs-CZ" sz="1050" i="1" baseline="-25000" dirty="0">
                <a:latin typeface="Arial" panose="020B0604020202020204" pitchFamily="34" charset="0"/>
                <a:ea typeface="Times New Roman" panose="02020603050405020304" pitchFamily="18" charset="0"/>
                <a:cs typeface="Arial" panose="020B0604020202020204" pitchFamily="34" charset="0"/>
              </a:rPr>
              <a:t>3</a:t>
            </a:r>
            <a:r>
              <a:rPr lang="cs-CZ" sz="1050" dirty="0">
                <a:latin typeface="Arial" panose="020B0604020202020204" pitchFamily="34" charset="0"/>
                <a:ea typeface="Times New Roman" panose="02020603050405020304" pitchFamily="18" charset="0"/>
                <a:cs typeface="Arial" panose="020B0604020202020204" pitchFamily="34" charset="0"/>
              </a:rPr>
              <a:t> vzorek dosáhl opět stejné teploty jako inertní materiál </a:t>
            </a:r>
            <a:r>
              <a:rPr lang="cs-CZ" sz="1050" i="1" dirty="0">
                <a:latin typeface="Arial" panose="020B0604020202020204" pitchFamily="34" charset="0"/>
                <a:ea typeface="Times New Roman" panose="02020603050405020304" pitchFamily="18" charset="0"/>
                <a:cs typeface="Arial" panose="020B0604020202020204" pitchFamily="34" charset="0"/>
              </a:rPr>
              <a:t>(</a:t>
            </a:r>
            <a:r>
              <a:rPr lang="cs-CZ" sz="1050" i="1"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cs-CZ" sz="1050" i="1" dirty="0">
                <a:latin typeface="Arial" panose="020B0604020202020204" pitchFamily="34" charset="0"/>
                <a:ea typeface="Times New Roman" panose="02020603050405020304" pitchFamily="18" charset="0"/>
                <a:cs typeface="Arial" panose="020B0604020202020204" pitchFamily="34" charset="0"/>
              </a:rPr>
              <a:t>T = 0)</a:t>
            </a:r>
            <a:r>
              <a:rPr lang="cs-CZ" sz="1050" dirty="0">
                <a:latin typeface="Arial" panose="020B0604020202020204" pitchFamily="34" charset="0"/>
                <a:ea typeface="Times New Roman" panose="02020603050405020304" pitchFamily="18" charset="0"/>
                <a:cs typeface="Arial" panose="020B0604020202020204" pitchFamily="34" charset="0"/>
              </a:rPr>
              <a:t>. Obdobným způsobem lze vyhodnotit i následující exotermní efekt. Touto analýzou křivky DTA můžeme poměrně snadno získat základní představu o kvalitě a kvantitě sledovaného děje.  </a:t>
            </a:r>
          </a:p>
        </p:txBody>
      </p:sp>
      <p:pic>
        <p:nvPicPr>
          <p:cNvPr id="11" name="obrázek 13" descr="C:\WINDOWS\Plocha\str83.jpg"/>
          <p:cNvPicPr/>
          <p:nvPr/>
        </p:nvPicPr>
        <p:blipFill rotWithShape="1">
          <a:blip r:embed="rId2">
            <a:extLst>
              <a:ext uri="{28A0092B-C50C-407E-A947-70E740481C1C}">
                <a14:useLocalDpi xmlns:a14="http://schemas.microsoft.com/office/drawing/2010/main" val="0"/>
              </a:ext>
            </a:extLst>
          </a:blip>
          <a:srcRect b="2270"/>
          <a:stretch/>
        </p:blipFill>
        <p:spPr bwMode="auto">
          <a:xfrm>
            <a:off x="2935775" y="2578159"/>
            <a:ext cx="3361815" cy="2261732"/>
          </a:xfrm>
          <a:prstGeom prst="rect">
            <a:avLst/>
          </a:prstGeom>
          <a:noFill/>
          <a:ln>
            <a:noFill/>
          </a:ln>
        </p:spPr>
      </p:pic>
    </p:spTree>
    <p:extLst>
      <p:ext uri="{BB962C8B-B14F-4D97-AF65-F5344CB8AC3E}">
        <p14:creationId xmlns:p14="http://schemas.microsoft.com/office/powerpoint/2010/main" val="328631792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Číslo snímku"/>
          <p:cNvSpPr txBox="1">
            <a:spLocks noGrp="1"/>
          </p:cNvSpPr>
          <p:nvPr>
            <p:ph type="sldNum" sz="quarter" idx="4294967295"/>
          </p:nvPr>
        </p:nvSpPr>
        <p:spPr>
          <a:xfrm>
            <a:off x="7687021" y="4889563"/>
            <a:ext cx="301652" cy="30005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4" name="Obdélník 3"/>
          <p:cNvSpPr/>
          <p:nvPr/>
        </p:nvSpPr>
        <p:spPr>
          <a:xfrm>
            <a:off x="1528524" y="761313"/>
            <a:ext cx="3212069" cy="3877985"/>
          </a:xfrm>
          <a:prstGeom prst="rect">
            <a:avLst/>
          </a:prstGeom>
        </p:spPr>
        <p:txBody>
          <a:bodyPr wrap="square" lIns="0" tIns="0" rIns="0" bIns="0">
            <a:spAutoFit/>
          </a:bodyPr>
          <a:lstStyle/>
          <a:p>
            <a:pPr algn="just">
              <a:lnSpc>
                <a:spcPct val="120000"/>
              </a:lnSpc>
            </a:pPr>
            <a:r>
              <a:rPr lang="cs-CZ" sz="1050" dirty="0">
                <a:latin typeface="Arial" panose="020B0604020202020204" pitchFamily="34" charset="0"/>
                <a:cs typeface="Arial" panose="020B0604020202020204" pitchFamily="34" charset="0"/>
              </a:rPr>
              <a:t>Diferenční </a:t>
            </a:r>
            <a:r>
              <a:rPr lang="cs-CZ" sz="1050" dirty="0">
                <a:latin typeface="Arial" panose="020B0604020202020204" pitchFamily="34" charset="0"/>
                <a:cs typeface="Arial" panose="020B0604020202020204" pitchFamily="34" charset="0"/>
              </a:rPr>
              <a:t>snímací nebo </a:t>
            </a:r>
            <a:r>
              <a:rPr lang="cs-CZ" sz="1050" dirty="0" err="1">
                <a:latin typeface="Arial" panose="020B0604020202020204" pitchFamily="34" charset="0"/>
                <a:cs typeface="Arial" panose="020B0604020202020204" pitchFamily="34" charset="0"/>
              </a:rPr>
              <a:t>scanovací</a:t>
            </a:r>
            <a:r>
              <a:rPr lang="cs-CZ" sz="1050" dirty="0">
                <a:latin typeface="Arial" panose="020B0604020202020204" pitchFamily="34" charset="0"/>
                <a:cs typeface="Arial" panose="020B0604020202020204" pitchFamily="34" charset="0"/>
              </a:rPr>
              <a:t> termickou analýzu můžeme nazvat „obrácenou“ DTA. Při této metodě se vzorek podrobuje lineárnímu ohřevu a </a:t>
            </a:r>
            <a:r>
              <a:rPr lang="cs-CZ" sz="1050" dirty="0">
                <a:latin typeface="Arial" panose="020B0604020202020204" pitchFamily="34" charset="0"/>
                <a:cs typeface="Arial" panose="020B0604020202020204" pitchFamily="34" charset="0"/>
              </a:rPr>
              <a:t> měří se rychlost </a:t>
            </a:r>
            <a:r>
              <a:rPr lang="cs-CZ" sz="1050" dirty="0">
                <a:latin typeface="Arial" panose="020B0604020202020204" pitchFamily="34" charset="0"/>
                <a:cs typeface="Arial" panose="020B0604020202020204" pitchFamily="34" charset="0"/>
              </a:rPr>
              <a:t>tepelného toku ve vzorku, která je úměrná okamžitému měrnému </a:t>
            </a:r>
            <a:r>
              <a:rPr lang="cs-CZ" sz="1050" dirty="0">
                <a:latin typeface="Arial" panose="020B0604020202020204" pitchFamily="34" charset="0"/>
                <a:cs typeface="Arial" panose="020B0604020202020204" pitchFamily="34" charset="0"/>
              </a:rPr>
              <a:t>teplu. </a:t>
            </a:r>
            <a:r>
              <a:rPr lang="cs-CZ" sz="1050" dirty="0">
                <a:latin typeface="Arial" panose="020B0604020202020204" pitchFamily="34" charset="0"/>
                <a:cs typeface="Arial" panose="020B0604020202020204" pitchFamily="34" charset="0"/>
              </a:rPr>
              <a:t>Uvnitř měrného pláště, který je </a:t>
            </a:r>
            <a:r>
              <a:rPr lang="cs-CZ" sz="1050" dirty="0">
                <a:latin typeface="Arial" panose="020B0604020202020204" pitchFamily="34" charset="0"/>
                <a:cs typeface="Arial" panose="020B0604020202020204" pitchFamily="34" charset="0"/>
              </a:rPr>
              <a:t>udržován </a:t>
            </a:r>
            <a:r>
              <a:rPr lang="cs-CZ" sz="1050" dirty="0">
                <a:latin typeface="Arial" panose="020B0604020202020204" pitchFamily="34" charset="0"/>
                <a:cs typeface="Arial" panose="020B0604020202020204" pitchFamily="34" charset="0"/>
              </a:rPr>
              <a:t>na pokojové teplotě, jsou vmontovány dvě symetrické nádobky. Odporový teploměr a topný člen zabudovaný v nosiči vzorku slouží jako primární teplotní kontrola systému. Sekundární teplotní kontrolní systém měří teplotní diferenci mezi oběma nosiči a tento rozdíl upravuje na nulový kontrolou tepelného proudu, který je měřen. Jinými slovy řečeno, teplota vzorku je udržována izotermní se vzorkem srovnávacím </a:t>
            </a:r>
            <a:r>
              <a:rPr lang="cs-CZ" sz="1050" dirty="0">
                <a:latin typeface="Arial" panose="020B0604020202020204" pitchFamily="34" charset="0"/>
                <a:cs typeface="Arial" panose="020B0604020202020204" pitchFamily="34" charset="0"/>
              </a:rPr>
              <a:t>dodáváním </a:t>
            </a:r>
            <a:r>
              <a:rPr lang="cs-CZ" sz="1050" dirty="0">
                <a:latin typeface="Arial" panose="020B0604020202020204" pitchFamily="34" charset="0"/>
                <a:cs typeface="Arial" panose="020B0604020202020204" pitchFamily="34" charset="0"/>
              </a:rPr>
              <a:t>tepla do vzorku srovnávacího. Toto množství, potřebné k udržení izotermních podmínek, je zapisováno v závislosti na čase nebo teplotě. Neměří se tedy diferenční teplota jako u klasické DTA, nýbrž elektrický příkon potřebný k udržení izotermních podmínek. Jde tedy o kalorimetrickou metodu. </a:t>
            </a:r>
          </a:p>
        </p:txBody>
      </p:sp>
      <p:sp>
        <p:nvSpPr>
          <p:cNvPr id="5" name="TextovéPole 4"/>
          <p:cNvSpPr txBox="1"/>
          <p:nvPr/>
        </p:nvSpPr>
        <p:spPr>
          <a:xfrm>
            <a:off x="1143001" y="458360"/>
            <a:ext cx="3736181" cy="253916"/>
          </a:xfrm>
          <a:prstGeom prst="rect">
            <a:avLst/>
          </a:prstGeom>
          <a:noFill/>
        </p:spPr>
        <p:txBody>
          <a:bodyPr wrap="square" rtlCol="0">
            <a:spAutoFit/>
          </a:bodyPr>
          <a:lstStyle/>
          <a:p>
            <a:pPr lvl="1" algn="ctr"/>
            <a:r>
              <a:rPr lang="cs-CZ" sz="1050" b="1" dirty="0">
                <a:latin typeface="Arial" panose="020B0604020202020204" pitchFamily="34" charset="0"/>
                <a:ea typeface="Times New Roman" panose="02020603050405020304" pitchFamily="18" charset="0"/>
                <a:cs typeface="Arial" panose="020B0604020202020204" pitchFamily="34" charset="0"/>
              </a:rPr>
              <a:t>DSC</a:t>
            </a:r>
            <a:endParaRPr lang="cs-CZ" sz="1050" dirty="0"/>
          </a:p>
        </p:txBody>
      </p:sp>
      <p:grpSp>
        <p:nvGrpSpPr>
          <p:cNvPr id="7" name="Skupina 6"/>
          <p:cNvGrpSpPr>
            <a:grpSpLocks/>
          </p:cNvGrpSpPr>
          <p:nvPr/>
        </p:nvGrpSpPr>
        <p:grpSpPr bwMode="auto">
          <a:xfrm>
            <a:off x="5011817" y="1077822"/>
            <a:ext cx="2571750" cy="3027045"/>
            <a:chOff x="3397" y="8449"/>
            <a:chExt cx="5400" cy="6356"/>
          </a:xfrm>
        </p:grpSpPr>
        <p:sp>
          <p:nvSpPr>
            <p:cNvPr id="8" name="Freeform 3"/>
            <p:cNvSpPr>
              <a:spLocks/>
            </p:cNvSpPr>
            <p:nvPr/>
          </p:nvSpPr>
          <p:spPr bwMode="auto">
            <a:xfrm>
              <a:off x="3397" y="9164"/>
              <a:ext cx="4937" cy="4727"/>
            </a:xfrm>
            <a:custGeom>
              <a:avLst/>
              <a:gdLst>
                <a:gd name="T0" fmla="*/ 1555 w 2827"/>
                <a:gd name="T1" fmla="*/ 2821 h 2828"/>
                <a:gd name="T2" fmla="*/ 1831 w 2827"/>
                <a:gd name="T3" fmla="*/ 2766 h 2828"/>
                <a:gd name="T4" fmla="*/ 2084 w 2827"/>
                <a:gd name="T5" fmla="*/ 2658 h 2828"/>
                <a:gd name="T6" fmla="*/ 2310 w 2827"/>
                <a:gd name="T7" fmla="*/ 2506 h 2828"/>
                <a:gd name="T8" fmla="*/ 2502 w 2827"/>
                <a:gd name="T9" fmla="*/ 2314 h 2828"/>
                <a:gd name="T10" fmla="*/ 2654 w 2827"/>
                <a:gd name="T11" fmla="*/ 2089 h 2828"/>
                <a:gd name="T12" fmla="*/ 2761 w 2827"/>
                <a:gd name="T13" fmla="*/ 1835 h 2828"/>
                <a:gd name="T14" fmla="*/ 2818 w 2827"/>
                <a:gd name="T15" fmla="*/ 1559 h 2828"/>
                <a:gd name="T16" fmla="*/ 2818 w 2827"/>
                <a:gd name="T17" fmla="*/ 1270 h 2828"/>
                <a:gd name="T18" fmla="*/ 2761 w 2827"/>
                <a:gd name="T19" fmla="*/ 995 h 2828"/>
                <a:gd name="T20" fmla="*/ 2654 w 2827"/>
                <a:gd name="T21" fmla="*/ 742 h 2828"/>
                <a:gd name="T22" fmla="*/ 2502 w 2827"/>
                <a:gd name="T23" fmla="*/ 516 h 2828"/>
                <a:gd name="T24" fmla="*/ 2310 w 2827"/>
                <a:gd name="T25" fmla="*/ 324 h 2828"/>
                <a:gd name="T26" fmla="*/ 2084 w 2827"/>
                <a:gd name="T27" fmla="*/ 172 h 2828"/>
                <a:gd name="T28" fmla="*/ 1831 w 2827"/>
                <a:gd name="T29" fmla="*/ 64 h 2828"/>
                <a:gd name="T30" fmla="*/ 1555 w 2827"/>
                <a:gd name="T31" fmla="*/ 8 h 2828"/>
                <a:gd name="T32" fmla="*/ 1266 w 2827"/>
                <a:gd name="T33" fmla="*/ 8 h 2828"/>
                <a:gd name="T34" fmla="*/ 991 w 2827"/>
                <a:gd name="T35" fmla="*/ 64 h 2828"/>
                <a:gd name="T36" fmla="*/ 737 w 2827"/>
                <a:gd name="T37" fmla="*/ 172 h 2828"/>
                <a:gd name="T38" fmla="*/ 512 w 2827"/>
                <a:gd name="T39" fmla="*/ 324 h 2828"/>
                <a:gd name="T40" fmla="*/ 321 w 2827"/>
                <a:gd name="T41" fmla="*/ 516 h 2828"/>
                <a:gd name="T42" fmla="*/ 169 w 2827"/>
                <a:gd name="T43" fmla="*/ 742 h 2828"/>
                <a:gd name="T44" fmla="*/ 63 w 2827"/>
                <a:gd name="T45" fmla="*/ 995 h 2828"/>
                <a:gd name="T46" fmla="*/ 7 w 2827"/>
                <a:gd name="T47" fmla="*/ 1270 h 2828"/>
                <a:gd name="T48" fmla="*/ 7 w 2827"/>
                <a:gd name="T49" fmla="*/ 1559 h 2828"/>
                <a:gd name="T50" fmla="*/ 63 w 2827"/>
                <a:gd name="T51" fmla="*/ 1835 h 2828"/>
                <a:gd name="T52" fmla="*/ 169 w 2827"/>
                <a:gd name="T53" fmla="*/ 2089 h 2828"/>
                <a:gd name="T54" fmla="*/ 321 w 2827"/>
                <a:gd name="T55" fmla="*/ 2314 h 2828"/>
                <a:gd name="T56" fmla="*/ 512 w 2827"/>
                <a:gd name="T57" fmla="*/ 2506 h 2828"/>
                <a:gd name="T58" fmla="*/ 737 w 2827"/>
                <a:gd name="T59" fmla="*/ 2658 h 2828"/>
                <a:gd name="T60" fmla="*/ 991 w 2827"/>
                <a:gd name="T61" fmla="*/ 2766 h 2828"/>
                <a:gd name="T62" fmla="*/ 1266 w 2827"/>
                <a:gd name="T63" fmla="*/ 2821 h 2828"/>
                <a:gd name="T64" fmla="*/ 1411 w 2827"/>
                <a:gd name="T65" fmla="*/ 2827 h 2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27" h="2828">
                  <a:moveTo>
                    <a:pt x="1411" y="2827"/>
                  </a:moveTo>
                  <a:lnTo>
                    <a:pt x="1555" y="2821"/>
                  </a:lnTo>
                  <a:lnTo>
                    <a:pt x="1696" y="2800"/>
                  </a:lnTo>
                  <a:lnTo>
                    <a:pt x="1831" y="2766"/>
                  </a:lnTo>
                  <a:lnTo>
                    <a:pt x="1962" y="2717"/>
                  </a:lnTo>
                  <a:lnTo>
                    <a:pt x="2084" y="2658"/>
                  </a:lnTo>
                  <a:lnTo>
                    <a:pt x="2202" y="2587"/>
                  </a:lnTo>
                  <a:lnTo>
                    <a:pt x="2310" y="2506"/>
                  </a:lnTo>
                  <a:lnTo>
                    <a:pt x="2411" y="2414"/>
                  </a:lnTo>
                  <a:lnTo>
                    <a:pt x="2502" y="2314"/>
                  </a:lnTo>
                  <a:lnTo>
                    <a:pt x="2583" y="2205"/>
                  </a:lnTo>
                  <a:lnTo>
                    <a:pt x="2654" y="2089"/>
                  </a:lnTo>
                  <a:lnTo>
                    <a:pt x="2714" y="1965"/>
                  </a:lnTo>
                  <a:lnTo>
                    <a:pt x="2761" y="1835"/>
                  </a:lnTo>
                  <a:lnTo>
                    <a:pt x="2797" y="1700"/>
                  </a:lnTo>
                  <a:lnTo>
                    <a:pt x="2818" y="1559"/>
                  </a:lnTo>
                  <a:lnTo>
                    <a:pt x="2826" y="1414"/>
                  </a:lnTo>
                  <a:lnTo>
                    <a:pt x="2818" y="1270"/>
                  </a:lnTo>
                  <a:lnTo>
                    <a:pt x="2797" y="1130"/>
                  </a:lnTo>
                  <a:lnTo>
                    <a:pt x="2761" y="995"/>
                  </a:lnTo>
                  <a:lnTo>
                    <a:pt x="2714" y="865"/>
                  </a:lnTo>
                  <a:lnTo>
                    <a:pt x="2654" y="742"/>
                  </a:lnTo>
                  <a:lnTo>
                    <a:pt x="2583" y="625"/>
                  </a:lnTo>
                  <a:lnTo>
                    <a:pt x="2502" y="516"/>
                  </a:lnTo>
                  <a:lnTo>
                    <a:pt x="2411" y="415"/>
                  </a:lnTo>
                  <a:lnTo>
                    <a:pt x="2310" y="324"/>
                  </a:lnTo>
                  <a:lnTo>
                    <a:pt x="2202" y="242"/>
                  </a:lnTo>
                  <a:lnTo>
                    <a:pt x="2084" y="172"/>
                  </a:lnTo>
                  <a:lnTo>
                    <a:pt x="1962" y="111"/>
                  </a:lnTo>
                  <a:lnTo>
                    <a:pt x="1831" y="64"/>
                  </a:lnTo>
                  <a:lnTo>
                    <a:pt x="1696" y="29"/>
                  </a:lnTo>
                  <a:lnTo>
                    <a:pt x="1555" y="8"/>
                  </a:lnTo>
                  <a:lnTo>
                    <a:pt x="1411" y="0"/>
                  </a:lnTo>
                  <a:lnTo>
                    <a:pt x="1266" y="8"/>
                  </a:lnTo>
                  <a:lnTo>
                    <a:pt x="1126" y="29"/>
                  </a:lnTo>
                  <a:lnTo>
                    <a:pt x="991" y="64"/>
                  </a:lnTo>
                  <a:lnTo>
                    <a:pt x="862" y="111"/>
                  </a:lnTo>
                  <a:lnTo>
                    <a:pt x="737" y="172"/>
                  </a:lnTo>
                  <a:lnTo>
                    <a:pt x="621" y="242"/>
                  </a:lnTo>
                  <a:lnTo>
                    <a:pt x="512" y="324"/>
                  </a:lnTo>
                  <a:lnTo>
                    <a:pt x="413" y="415"/>
                  </a:lnTo>
                  <a:lnTo>
                    <a:pt x="321" y="516"/>
                  </a:lnTo>
                  <a:lnTo>
                    <a:pt x="240" y="625"/>
                  </a:lnTo>
                  <a:lnTo>
                    <a:pt x="169" y="742"/>
                  </a:lnTo>
                  <a:lnTo>
                    <a:pt x="110" y="865"/>
                  </a:lnTo>
                  <a:lnTo>
                    <a:pt x="63" y="995"/>
                  </a:lnTo>
                  <a:lnTo>
                    <a:pt x="28" y="1130"/>
                  </a:lnTo>
                  <a:lnTo>
                    <a:pt x="7" y="1270"/>
                  </a:lnTo>
                  <a:lnTo>
                    <a:pt x="0" y="1414"/>
                  </a:lnTo>
                  <a:lnTo>
                    <a:pt x="7" y="1559"/>
                  </a:lnTo>
                  <a:lnTo>
                    <a:pt x="28" y="1700"/>
                  </a:lnTo>
                  <a:lnTo>
                    <a:pt x="63" y="1835"/>
                  </a:lnTo>
                  <a:lnTo>
                    <a:pt x="110" y="1965"/>
                  </a:lnTo>
                  <a:lnTo>
                    <a:pt x="169" y="2089"/>
                  </a:lnTo>
                  <a:lnTo>
                    <a:pt x="240" y="2205"/>
                  </a:lnTo>
                  <a:lnTo>
                    <a:pt x="321" y="2314"/>
                  </a:lnTo>
                  <a:lnTo>
                    <a:pt x="413" y="2414"/>
                  </a:lnTo>
                  <a:lnTo>
                    <a:pt x="512" y="2506"/>
                  </a:lnTo>
                  <a:lnTo>
                    <a:pt x="621" y="2587"/>
                  </a:lnTo>
                  <a:lnTo>
                    <a:pt x="737" y="2658"/>
                  </a:lnTo>
                  <a:lnTo>
                    <a:pt x="862" y="2717"/>
                  </a:lnTo>
                  <a:lnTo>
                    <a:pt x="991" y="2766"/>
                  </a:lnTo>
                  <a:lnTo>
                    <a:pt x="1126" y="2800"/>
                  </a:lnTo>
                  <a:lnTo>
                    <a:pt x="1266" y="2821"/>
                  </a:lnTo>
                  <a:lnTo>
                    <a:pt x="1411" y="2827"/>
                  </a:lnTo>
                  <a:lnTo>
                    <a:pt x="1411" y="2827"/>
                  </a:lnTo>
                  <a:lnTo>
                    <a:pt x="1411" y="2827"/>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8F8F8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9" name="Freeform 4"/>
            <p:cNvSpPr>
              <a:spLocks/>
            </p:cNvSpPr>
            <p:nvPr/>
          </p:nvSpPr>
          <p:spPr bwMode="auto">
            <a:xfrm>
              <a:off x="3806" y="10904"/>
              <a:ext cx="4111" cy="2953"/>
            </a:xfrm>
            <a:custGeom>
              <a:avLst/>
              <a:gdLst>
                <a:gd name="T0" fmla="*/ 1008 w 2354"/>
                <a:gd name="T1" fmla="*/ 1755 h 1765"/>
                <a:gd name="T2" fmla="*/ 1008 w 2354"/>
                <a:gd name="T3" fmla="*/ 1007 h 1765"/>
                <a:gd name="T4" fmla="*/ 87 w 2354"/>
                <a:gd name="T5" fmla="*/ 1008 h 1765"/>
                <a:gd name="T6" fmla="*/ 77 w 2354"/>
                <a:gd name="T7" fmla="*/ 1008 h 1765"/>
                <a:gd name="T8" fmla="*/ 68 w 2354"/>
                <a:gd name="T9" fmla="*/ 1007 h 1765"/>
                <a:gd name="T10" fmla="*/ 60 w 2354"/>
                <a:gd name="T11" fmla="*/ 1005 h 1765"/>
                <a:gd name="T12" fmla="*/ 52 w 2354"/>
                <a:gd name="T13" fmla="*/ 1002 h 1765"/>
                <a:gd name="T14" fmla="*/ 44 w 2354"/>
                <a:gd name="T15" fmla="*/ 999 h 1765"/>
                <a:gd name="T16" fmla="*/ 37 w 2354"/>
                <a:gd name="T17" fmla="*/ 994 h 1765"/>
                <a:gd name="T18" fmla="*/ 31 w 2354"/>
                <a:gd name="T19" fmla="*/ 989 h 1765"/>
                <a:gd name="T20" fmla="*/ 25 w 2354"/>
                <a:gd name="T21" fmla="*/ 983 h 1765"/>
                <a:gd name="T22" fmla="*/ 19 w 2354"/>
                <a:gd name="T23" fmla="*/ 977 h 1765"/>
                <a:gd name="T24" fmla="*/ 14 w 2354"/>
                <a:gd name="T25" fmla="*/ 970 h 1765"/>
                <a:gd name="T26" fmla="*/ 10 w 2354"/>
                <a:gd name="T27" fmla="*/ 963 h 1765"/>
                <a:gd name="T28" fmla="*/ 7 w 2354"/>
                <a:gd name="T29" fmla="*/ 955 h 1765"/>
                <a:gd name="T30" fmla="*/ 3 w 2354"/>
                <a:gd name="T31" fmla="*/ 947 h 1765"/>
                <a:gd name="T32" fmla="*/ 1 w 2354"/>
                <a:gd name="T33" fmla="*/ 938 h 1765"/>
                <a:gd name="T34" fmla="*/ 0 w 2354"/>
                <a:gd name="T35" fmla="*/ 929 h 1765"/>
                <a:gd name="T36" fmla="*/ 0 w 2354"/>
                <a:gd name="T37" fmla="*/ 920 h 1765"/>
                <a:gd name="T38" fmla="*/ 0 w 2354"/>
                <a:gd name="T39" fmla="*/ 920 h 1765"/>
                <a:gd name="T40" fmla="*/ 0 w 2354"/>
                <a:gd name="T41" fmla="*/ 0 h 1765"/>
                <a:gd name="T42" fmla="*/ 2353 w 2354"/>
                <a:gd name="T43" fmla="*/ 0 h 1765"/>
                <a:gd name="T44" fmla="*/ 2353 w 2354"/>
                <a:gd name="T45" fmla="*/ 934 h 1765"/>
                <a:gd name="T46" fmla="*/ 2352 w 2354"/>
                <a:gd name="T47" fmla="*/ 944 h 1765"/>
                <a:gd name="T48" fmla="*/ 2351 w 2354"/>
                <a:gd name="T49" fmla="*/ 953 h 1765"/>
                <a:gd name="T50" fmla="*/ 2348 w 2354"/>
                <a:gd name="T51" fmla="*/ 962 h 1765"/>
                <a:gd name="T52" fmla="*/ 2346 w 2354"/>
                <a:gd name="T53" fmla="*/ 969 h 1765"/>
                <a:gd name="T54" fmla="*/ 2341 w 2354"/>
                <a:gd name="T55" fmla="*/ 977 h 1765"/>
                <a:gd name="T56" fmla="*/ 2337 w 2354"/>
                <a:gd name="T57" fmla="*/ 984 h 1765"/>
                <a:gd name="T58" fmla="*/ 2332 w 2354"/>
                <a:gd name="T59" fmla="*/ 991 h 1765"/>
                <a:gd name="T60" fmla="*/ 2327 w 2354"/>
                <a:gd name="T61" fmla="*/ 997 h 1765"/>
                <a:gd name="T62" fmla="*/ 2320 w 2354"/>
                <a:gd name="T63" fmla="*/ 1003 h 1765"/>
                <a:gd name="T64" fmla="*/ 2314 w 2354"/>
                <a:gd name="T65" fmla="*/ 1008 h 1765"/>
                <a:gd name="T66" fmla="*/ 2306 w 2354"/>
                <a:gd name="T67" fmla="*/ 1013 h 1765"/>
                <a:gd name="T68" fmla="*/ 2299 w 2354"/>
                <a:gd name="T69" fmla="*/ 1016 h 1765"/>
                <a:gd name="T70" fmla="*/ 2290 w 2354"/>
                <a:gd name="T71" fmla="*/ 1020 h 1765"/>
                <a:gd name="T72" fmla="*/ 2282 w 2354"/>
                <a:gd name="T73" fmla="*/ 1022 h 1765"/>
                <a:gd name="T74" fmla="*/ 2274 w 2354"/>
                <a:gd name="T75" fmla="*/ 1023 h 1765"/>
                <a:gd name="T76" fmla="*/ 2266 w 2354"/>
                <a:gd name="T77" fmla="*/ 1023 h 1765"/>
                <a:gd name="T78" fmla="*/ 1346 w 2354"/>
                <a:gd name="T79" fmla="*/ 1020 h 1765"/>
                <a:gd name="T80" fmla="*/ 1346 w 2354"/>
                <a:gd name="T81" fmla="*/ 1764 h 1765"/>
                <a:gd name="T82" fmla="*/ 1008 w 2354"/>
                <a:gd name="T83" fmla="*/ 1755 h 1765"/>
                <a:gd name="T84" fmla="*/ 1008 w 2354"/>
                <a:gd name="T85" fmla="*/ 1755 h 1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54" h="1765">
                  <a:moveTo>
                    <a:pt x="1008" y="1755"/>
                  </a:moveTo>
                  <a:lnTo>
                    <a:pt x="1008" y="1007"/>
                  </a:lnTo>
                  <a:lnTo>
                    <a:pt x="87" y="1008"/>
                  </a:lnTo>
                  <a:lnTo>
                    <a:pt x="77" y="1008"/>
                  </a:lnTo>
                  <a:lnTo>
                    <a:pt x="68" y="1007"/>
                  </a:lnTo>
                  <a:lnTo>
                    <a:pt x="60" y="1005"/>
                  </a:lnTo>
                  <a:lnTo>
                    <a:pt x="52" y="1002"/>
                  </a:lnTo>
                  <a:lnTo>
                    <a:pt x="44" y="999"/>
                  </a:lnTo>
                  <a:lnTo>
                    <a:pt x="37" y="994"/>
                  </a:lnTo>
                  <a:lnTo>
                    <a:pt x="31" y="989"/>
                  </a:lnTo>
                  <a:lnTo>
                    <a:pt x="25" y="983"/>
                  </a:lnTo>
                  <a:lnTo>
                    <a:pt x="19" y="977"/>
                  </a:lnTo>
                  <a:lnTo>
                    <a:pt x="14" y="970"/>
                  </a:lnTo>
                  <a:lnTo>
                    <a:pt x="10" y="963"/>
                  </a:lnTo>
                  <a:lnTo>
                    <a:pt x="7" y="955"/>
                  </a:lnTo>
                  <a:lnTo>
                    <a:pt x="3" y="947"/>
                  </a:lnTo>
                  <a:lnTo>
                    <a:pt x="1" y="938"/>
                  </a:lnTo>
                  <a:lnTo>
                    <a:pt x="0" y="929"/>
                  </a:lnTo>
                  <a:lnTo>
                    <a:pt x="0" y="920"/>
                  </a:lnTo>
                  <a:lnTo>
                    <a:pt x="0" y="920"/>
                  </a:lnTo>
                  <a:lnTo>
                    <a:pt x="0" y="0"/>
                  </a:lnTo>
                  <a:lnTo>
                    <a:pt x="2353" y="0"/>
                  </a:lnTo>
                  <a:lnTo>
                    <a:pt x="2353" y="934"/>
                  </a:lnTo>
                  <a:lnTo>
                    <a:pt x="2352" y="944"/>
                  </a:lnTo>
                  <a:lnTo>
                    <a:pt x="2351" y="953"/>
                  </a:lnTo>
                  <a:lnTo>
                    <a:pt x="2348" y="962"/>
                  </a:lnTo>
                  <a:lnTo>
                    <a:pt x="2346" y="969"/>
                  </a:lnTo>
                  <a:lnTo>
                    <a:pt x="2341" y="977"/>
                  </a:lnTo>
                  <a:lnTo>
                    <a:pt x="2337" y="984"/>
                  </a:lnTo>
                  <a:lnTo>
                    <a:pt x="2332" y="991"/>
                  </a:lnTo>
                  <a:lnTo>
                    <a:pt x="2327" y="997"/>
                  </a:lnTo>
                  <a:lnTo>
                    <a:pt x="2320" y="1003"/>
                  </a:lnTo>
                  <a:lnTo>
                    <a:pt x="2314" y="1008"/>
                  </a:lnTo>
                  <a:lnTo>
                    <a:pt x="2306" y="1013"/>
                  </a:lnTo>
                  <a:lnTo>
                    <a:pt x="2299" y="1016"/>
                  </a:lnTo>
                  <a:lnTo>
                    <a:pt x="2290" y="1020"/>
                  </a:lnTo>
                  <a:lnTo>
                    <a:pt x="2282" y="1022"/>
                  </a:lnTo>
                  <a:lnTo>
                    <a:pt x="2274" y="1023"/>
                  </a:lnTo>
                  <a:lnTo>
                    <a:pt x="2266" y="1023"/>
                  </a:lnTo>
                  <a:lnTo>
                    <a:pt x="1346" y="1020"/>
                  </a:lnTo>
                  <a:lnTo>
                    <a:pt x="1346" y="1764"/>
                  </a:lnTo>
                  <a:lnTo>
                    <a:pt x="1008" y="1755"/>
                  </a:lnTo>
                  <a:lnTo>
                    <a:pt x="1008" y="1755"/>
                  </a:lnTo>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10" name="Freeform 5"/>
            <p:cNvSpPr>
              <a:spLocks/>
            </p:cNvSpPr>
            <p:nvPr/>
          </p:nvSpPr>
          <p:spPr bwMode="auto">
            <a:xfrm>
              <a:off x="3958" y="12589"/>
              <a:ext cx="1610" cy="1253"/>
            </a:xfrm>
            <a:custGeom>
              <a:avLst/>
              <a:gdLst>
                <a:gd name="T0" fmla="*/ 921 w 922"/>
                <a:gd name="T1" fmla="*/ 748 h 749"/>
                <a:gd name="T2" fmla="*/ 921 w 922"/>
                <a:gd name="T3" fmla="*/ 0 h 749"/>
                <a:gd name="T4" fmla="*/ 0 w 922"/>
                <a:gd name="T5" fmla="*/ 1 h 749"/>
              </a:gdLst>
              <a:ahLst/>
              <a:cxnLst>
                <a:cxn ang="0">
                  <a:pos x="T0" y="T1"/>
                </a:cxn>
                <a:cxn ang="0">
                  <a:pos x="T2" y="T3"/>
                </a:cxn>
                <a:cxn ang="0">
                  <a:pos x="T4" y="T5"/>
                </a:cxn>
              </a:cxnLst>
              <a:rect l="0" t="0" r="r" b="b"/>
              <a:pathLst>
                <a:path w="922" h="749">
                  <a:moveTo>
                    <a:pt x="921" y="748"/>
                  </a:moveTo>
                  <a:lnTo>
                    <a:pt x="921" y="0"/>
                  </a:lnTo>
                  <a:lnTo>
                    <a:pt x="0" y="1"/>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1" name="Freeform 6"/>
            <p:cNvSpPr>
              <a:spLocks/>
            </p:cNvSpPr>
            <p:nvPr/>
          </p:nvSpPr>
          <p:spPr bwMode="auto">
            <a:xfrm>
              <a:off x="3806" y="12443"/>
              <a:ext cx="154" cy="150"/>
            </a:xfrm>
            <a:custGeom>
              <a:avLst/>
              <a:gdLst>
                <a:gd name="T0" fmla="*/ 87 w 88"/>
                <a:gd name="T1" fmla="*/ 88 h 89"/>
                <a:gd name="T2" fmla="*/ 77 w 88"/>
                <a:gd name="T3" fmla="*/ 88 h 89"/>
                <a:gd name="T4" fmla="*/ 68 w 88"/>
                <a:gd name="T5" fmla="*/ 87 h 89"/>
                <a:gd name="T6" fmla="*/ 60 w 88"/>
                <a:gd name="T7" fmla="*/ 85 h 89"/>
                <a:gd name="T8" fmla="*/ 52 w 88"/>
                <a:gd name="T9" fmla="*/ 82 h 89"/>
                <a:gd name="T10" fmla="*/ 44 w 88"/>
                <a:gd name="T11" fmla="*/ 79 h 89"/>
                <a:gd name="T12" fmla="*/ 37 w 88"/>
                <a:gd name="T13" fmla="*/ 74 h 89"/>
                <a:gd name="T14" fmla="*/ 31 w 88"/>
                <a:gd name="T15" fmla="*/ 69 h 89"/>
                <a:gd name="T16" fmla="*/ 25 w 88"/>
                <a:gd name="T17" fmla="*/ 63 h 89"/>
                <a:gd name="T18" fmla="*/ 19 w 88"/>
                <a:gd name="T19" fmla="*/ 57 h 89"/>
                <a:gd name="T20" fmla="*/ 14 w 88"/>
                <a:gd name="T21" fmla="*/ 50 h 89"/>
                <a:gd name="T22" fmla="*/ 10 w 88"/>
                <a:gd name="T23" fmla="*/ 43 h 89"/>
                <a:gd name="T24" fmla="*/ 7 w 88"/>
                <a:gd name="T25" fmla="*/ 35 h 89"/>
                <a:gd name="T26" fmla="*/ 3 w 88"/>
                <a:gd name="T27" fmla="*/ 27 h 89"/>
                <a:gd name="T28" fmla="*/ 1 w 88"/>
                <a:gd name="T29" fmla="*/ 18 h 89"/>
                <a:gd name="T30" fmla="*/ 0 w 88"/>
                <a:gd name="T31" fmla="*/ 9 h 89"/>
                <a:gd name="T32" fmla="*/ 0 w 88"/>
                <a:gd name="T33"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89">
                  <a:moveTo>
                    <a:pt x="87" y="88"/>
                  </a:moveTo>
                  <a:lnTo>
                    <a:pt x="77" y="88"/>
                  </a:lnTo>
                  <a:lnTo>
                    <a:pt x="68" y="87"/>
                  </a:lnTo>
                  <a:lnTo>
                    <a:pt x="60" y="85"/>
                  </a:lnTo>
                  <a:lnTo>
                    <a:pt x="52" y="82"/>
                  </a:lnTo>
                  <a:lnTo>
                    <a:pt x="44" y="79"/>
                  </a:lnTo>
                  <a:lnTo>
                    <a:pt x="37" y="74"/>
                  </a:lnTo>
                  <a:lnTo>
                    <a:pt x="31" y="69"/>
                  </a:lnTo>
                  <a:lnTo>
                    <a:pt x="25" y="63"/>
                  </a:lnTo>
                  <a:lnTo>
                    <a:pt x="19" y="57"/>
                  </a:lnTo>
                  <a:lnTo>
                    <a:pt x="14" y="50"/>
                  </a:lnTo>
                  <a:lnTo>
                    <a:pt x="10" y="43"/>
                  </a:lnTo>
                  <a:lnTo>
                    <a:pt x="7" y="35"/>
                  </a:lnTo>
                  <a:lnTo>
                    <a:pt x="3" y="27"/>
                  </a:lnTo>
                  <a:lnTo>
                    <a:pt x="1" y="18"/>
                  </a:lnTo>
                  <a:lnTo>
                    <a:pt x="0" y="9"/>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2" name="Freeform 7"/>
            <p:cNvSpPr>
              <a:spLocks/>
            </p:cNvSpPr>
            <p:nvPr/>
          </p:nvSpPr>
          <p:spPr bwMode="auto">
            <a:xfrm>
              <a:off x="3806" y="10904"/>
              <a:ext cx="4111" cy="1564"/>
            </a:xfrm>
            <a:custGeom>
              <a:avLst/>
              <a:gdLst>
                <a:gd name="T0" fmla="*/ 0 w 2354"/>
                <a:gd name="T1" fmla="*/ 920 h 935"/>
                <a:gd name="T2" fmla="*/ 0 w 2354"/>
                <a:gd name="T3" fmla="*/ 920 h 935"/>
                <a:gd name="T4" fmla="*/ 0 w 2354"/>
                <a:gd name="T5" fmla="*/ 0 h 935"/>
                <a:gd name="T6" fmla="*/ 2353 w 2354"/>
                <a:gd name="T7" fmla="*/ 0 h 935"/>
                <a:gd name="T8" fmla="*/ 2353 w 2354"/>
                <a:gd name="T9" fmla="*/ 934 h 935"/>
              </a:gdLst>
              <a:ahLst/>
              <a:cxnLst>
                <a:cxn ang="0">
                  <a:pos x="T0" y="T1"/>
                </a:cxn>
                <a:cxn ang="0">
                  <a:pos x="T2" y="T3"/>
                </a:cxn>
                <a:cxn ang="0">
                  <a:pos x="T4" y="T5"/>
                </a:cxn>
                <a:cxn ang="0">
                  <a:pos x="T6" y="T7"/>
                </a:cxn>
                <a:cxn ang="0">
                  <a:pos x="T8" y="T9"/>
                </a:cxn>
              </a:cxnLst>
              <a:rect l="0" t="0" r="r" b="b"/>
              <a:pathLst>
                <a:path w="2354" h="935">
                  <a:moveTo>
                    <a:pt x="0" y="920"/>
                  </a:moveTo>
                  <a:lnTo>
                    <a:pt x="0" y="920"/>
                  </a:lnTo>
                  <a:lnTo>
                    <a:pt x="0" y="0"/>
                  </a:lnTo>
                  <a:lnTo>
                    <a:pt x="2353" y="0"/>
                  </a:lnTo>
                  <a:lnTo>
                    <a:pt x="2353" y="934"/>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3" name="Freeform 8"/>
            <p:cNvSpPr>
              <a:spLocks/>
            </p:cNvSpPr>
            <p:nvPr/>
          </p:nvSpPr>
          <p:spPr bwMode="auto">
            <a:xfrm>
              <a:off x="7763" y="12468"/>
              <a:ext cx="154" cy="150"/>
            </a:xfrm>
            <a:custGeom>
              <a:avLst/>
              <a:gdLst>
                <a:gd name="T0" fmla="*/ 87 w 88"/>
                <a:gd name="T1" fmla="*/ 0 h 90"/>
                <a:gd name="T2" fmla="*/ 86 w 88"/>
                <a:gd name="T3" fmla="*/ 10 h 90"/>
                <a:gd name="T4" fmla="*/ 85 w 88"/>
                <a:gd name="T5" fmla="*/ 19 h 90"/>
                <a:gd name="T6" fmla="*/ 82 w 88"/>
                <a:gd name="T7" fmla="*/ 28 h 90"/>
                <a:gd name="T8" fmla="*/ 80 w 88"/>
                <a:gd name="T9" fmla="*/ 35 h 90"/>
                <a:gd name="T10" fmla="*/ 75 w 88"/>
                <a:gd name="T11" fmla="*/ 43 h 90"/>
                <a:gd name="T12" fmla="*/ 71 w 88"/>
                <a:gd name="T13" fmla="*/ 50 h 90"/>
                <a:gd name="T14" fmla="*/ 66 w 88"/>
                <a:gd name="T15" fmla="*/ 57 h 90"/>
                <a:gd name="T16" fmla="*/ 61 w 88"/>
                <a:gd name="T17" fmla="*/ 63 h 90"/>
                <a:gd name="T18" fmla="*/ 54 w 88"/>
                <a:gd name="T19" fmla="*/ 69 h 90"/>
                <a:gd name="T20" fmla="*/ 48 w 88"/>
                <a:gd name="T21" fmla="*/ 74 h 90"/>
                <a:gd name="T22" fmla="*/ 40 w 88"/>
                <a:gd name="T23" fmla="*/ 79 h 90"/>
                <a:gd name="T24" fmla="*/ 33 w 88"/>
                <a:gd name="T25" fmla="*/ 82 h 90"/>
                <a:gd name="T26" fmla="*/ 24 w 88"/>
                <a:gd name="T27" fmla="*/ 86 h 90"/>
                <a:gd name="T28" fmla="*/ 16 w 88"/>
                <a:gd name="T29" fmla="*/ 88 h 90"/>
                <a:gd name="T30" fmla="*/ 8 w 88"/>
                <a:gd name="T31" fmla="*/ 89 h 90"/>
                <a:gd name="T32" fmla="*/ 0 w 88"/>
                <a:gd name="T33" fmla="*/ 89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90">
                  <a:moveTo>
                    <a:pt x="87" y="0"/>
                  </a:moveTo>
                  <a:lnTo>
                    <a:pt x="86" y="10"/>
                  </a:lnTo>
                  <a:lnTo>
                    <a:pt x="85" y="19"/>
                  </a:lnTo>
                  <a:lnTo>
                    <a:pt x="82" y="28"/>
                  </a:lnTo>
                  <a:lnTo>
                    <a:pt x="80" y="35"/>
                  </a:lnTo>
                  <a:lnTo>
                    <a:pt x="75" y="43"/>
                  </a:lnTo>
                  <a:lnTo>
                    <a:pt x="71" y="50"/>
                  </a:lnTo>
                  <a:lnTo>
                    <a:pt x="66" y="57"/>
                  </a:lnTo>
                  <a:lnTo>
                    <a:pt x="61" y="63"/>
                  </a:lnTo>
                  <a:lnTo>
                    <a:pt x="54" y="69"/>
                  </a:lnTo>
                  <a:lnTo>
                    <a:pt x="48" y="74"/>
                  </a:lnTo>
                  <a:lnTo>
                    <a:pt x="40" y="79"/>
                  </a:lnTo>
                  <a:lnTo>
                    <a:pt x="33" y="82"/>
                  </a:lnTo>
                  <a:lnTo>
                    <a:pt x="24" y="86"/>
                  </a:lnTo>
                  <a:lnTo>
                    <a:pt x="16" y="88"/>
                  </a:lnTo>
                  <a:lnTo>
                    <a:pt x="8" y="89"/>
                  </a:lnTo>
                  <a:lnTo>
                    <a:pt x="0" y="89"/>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4" name="Freeform 9"/>
            <p:cNvSpPr>
              <a:spLocks/>
            </p:cNvSpPr>
            <p:nvPr/>
          </p:nvSpPr>
          <p:spPr bwMode="auto">
            <a:xfrm>
              <a:off x="6156" y="12609"/>
              <a:ext cx="1609" cy="1248"/>
            </a:xfrm>
            <a:custGeom>
              <a:avLst/>
              <a:gdLst>
                <a:gd name="T0" fmla="*/ 920 w 921"/>
                <a:gd name="T1" fmla="*/ 3 h 745"/>
                <a:gd name="T2" fmla="*/ 0 w 921"/>
                <a:gd name="T3" fmla="*/ 0 h 745"/>
                <a:gd name="T4" fmla="*/ 0 w 921"/>
                <a:gd name="T5" fmla="*/ 744 h 745"/>
              </a:gdLst>
              <a:ahLst/>
              <a:cxnLst>
                <a:cxn ang="0">
                  <a:pos x="T0" y="T1"/>
                </a:cxn>
                <a:cxn ang="0">
                  <a:pos x="T2" y="T3"/>
                </a:cxn>
                <a:cxn ang="0">
                  <a:pos x="T4" y="T5"/>
                </a:cxn>
              </a:cxnLst>
              <a:rect l="0" t="0" r="r" b="b"/>
              <a:pathLst>
                <a:path w="921" h="745">
                  <a:moveTo>
                    <a:pt x="920" y="3"/>
                  </a:moveTo>
                  <a:lnTo>
                    <a:pt x="0" y="0"/>
                  </a:lnTo>
                  <a:lnTo>
                    <a:pt x="0" y="744"/>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5" name="Freeform 10"/>
            <p:cNvSpPr>
              <a:spLocks/>
            </p:cNvSpPr>
            <p:nvPr/>
          </p:nvSpPr>
          <p:spPr bwMode="auto">
            <a:xfrm>
              <a:off x="4740" y="11363"/>
              <a:ext cx="538" cy="213"/>
            </a:xfrm>
            <a:custGeom>
              <a:avLst/>
              <a:gdLst>
                <a:gd name="T0" fmla="*/ 52 w 308"/>
                <a:gd name="T1" fmla="*/ 126 h 127"/>
                <a:gd name="T2" fmla="*/ 0 w 308"/>
                <a:gd name="T3" fmla="*/ 0 h 127"/>
                <a:gd name="T4" fmla="*/ 307 w 308"/>
                <a:gd name="T5" fmla="*/ 0 h 127"/>
                <a:gd name="T6" fmla="*/ 241 w 308"/>
                <a:gd name="T7" fmla="*/ 122 h 127"/>
                <a:gd name="T8" fmla="*/ 53 w 308"/>
                <a:gd name="T9" fmla="*/ 124 h 127"/>
                <a:gd name="T10" fmla="*/ 52 w 308"/>
                <a:gd name="T11" fmla="*/ 126 h 127"/>
                <a:gd name="T12" fmla="*/ 52 w 308"/>
                <a:gd name="T13" fmla="*/ 126 h 127"/>
              </a:gdLst>
              <a:ahLst/>
              <a:cxnLst>
                <a:cxn ang="0">
                  <a:pos x="T0" y="T1"/>
                </a:cxn>
                <a:cxn ang="0">
                  <a:pos x="T2" y="T3"/>
                </a:cxn>
                <a:cxn ang="0">
                  <a:pos x="T4" y="T5"/>
                </a:cxn>
                <a:cxn ang="0">
                  <a:pos x="T6" y="T7"/>
                </a:cxn>
                <a:cxn ang="0">
                  <a:pos x="T8" y="T9"/>
                </a:cxn>
                <a:cxn ang="0">
                  <a:pos x="T10" y="T11"/>
                </a:cxn>
                <a:cxn ang="0">
                  <a:pos x="T12" y="T13"/>
                </a:cxn>
              </a:cxnLst>
              <a:rect l="0" t="0" r="r" b="b"/>
              <a:pathLst>
                <a:path w="308" h="127">
                  <a:moveTo>
                    <a:pt x="52" y="126"/>
                  </a:moveTo>
                  <a:lnTo>
                    <a:pt x="0" y="0"/>
                  </a:lnTo>
                  <a:lnTo>
                    <a:pt x="307" y="0"/>
                  </a:lnTo>
                  <a:lnTo>
                    <a:pt x="241" y="122"/>
                  </a:lnTo>
                  <a:lnTo>
                    <a:pt x="53" y="124"/>
                  </a:lnTo>
                  <a:lnTo>
                    <a:pt x="52" y="126"/>
                  </a:lnTo>
                  <a:lnTo>
                    <a:pt x="52" y="126"/>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16" name="Freeform 11"/>
            <p:cNvSpPr>
              <a:spLocks/>
            </p:cNvSpPr>
            <p:nvPr/>
          </p:nvSpPr>
          <p:spPr bwMode="auto">
            <a:xfrm>
              <a:off x="4666" y="11354"/>
              <a:ext cx="86" cy="73"/>
            </a:xfrm>
            <a:custGeom>
              <a:avLst/>
              <a:gdLst>
                <a:gd name="T0" fmla="*/ 1 w 49"/>
                <a:gd name="T1" fmla="*/ 43 h 44"/>
                <a:gd name="T2" fmla="*/ 0 w 49"/>
                <a:gd name="T3" fmla="*/ 43 h 44"/>
                <a:gd name="T4" fmla="*/ 0 w 49"/>
                <a:gd name="T5" fmla="*/ 41 h 44"/>
                <a:gd name="T6" fmla="*/ 0 w 49"/>
                <a:gd name="T7" fmla="*/ 39 h 44"/>
                <a:gd name="T8" fmla="*/ 0 w 49"/>
                <a:gd name="T9" fmla="*/ 36 h 44"/>
                <a:gd name="T10" fmla="*/ 0 w 49"/>
                <a:gd name="T11" fmla="*/ 33 h 44"/>
                <a:gd name="T12" fmla="*/ 0 w 49"/>
                <a:gd name="T13" fmla="*/ 29 h 44"/>
                <a:gd name="T14" fmla="*/ 1 w 49"/>
                <a:gd name="T15" fmla="*/ 26 h 44"/>
                <a:gd name="T16" fmla="*/ 3 w 49"/>
                <a:gd name="T17" fmla="*/ 21 h 44"/>
                <a:gd name="T18" fmla="*/ 5 w 49"/>
                <a:gd name="T19" fmla="*/ 17 h 44"/>
                <a:gd name="T20" fmla="*/ 8 w 49"/>
                <a:gd name="T21" fmla="*/ 14 h 44"/>
                <a:gd name="T22" fmla="*/ 11 w 49"/>
                <a:gd name="T23" fmla="*/ 10 h 44"/>
                <a:gd name="T24" fmla="*/ 17 w 49"/>
                <a:gd name="T25" fmla="*/ 7 h 44"/>
                <a:gd name="T26" fmla="*/ 22 w 49"/>
                <a:gd name="T27" fmla="*/ 5 h 44"/>
                <a:gd name="T28" fmla="*/ 29 w 49"/>
                <a:gd name="T29" fmla="*/ 2 h 44"/>
                <a:gd name="T30" fmla="*/ 38 w 49"/>
                <a:gd name="T31" fmla="*/ 1 h 44"/>
                <a:gd name="T32" fmla="*/ 48 w 49"/>
                <a:gd name="T3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4">
                  <a:moveTo>
                    <a:pt x="1" y="43"/>
                  </a:moveTo>
                  <a:lnTo>
                    <a:pt x="0" y="43"/>
                  </a:lnTo>
                  <a:lnTo>
                    <a:pt x="0" y="41"/>
                  </a:lnTo>
                  <a:lnTo>
                    <a:pt x="0" y="39"/>
                  </a:lnTo>
                  <a:lnTo>
                    <a:pt x="0" y="36"/>
                  </a:lnTo>
                  <a:lnTo>
                    <a:pt x="0" y="33"/>
                  </a:lnTo>
                  <a:lnTo>
                    <a:pt x="0" y="29"/>
                  </a:lnTo>
                  <a:lnTo>
                    <a:pt x="1" y="26"/>
                  </a:lnTo>
                  <a:lnTo>
                    <a:pt x="3" y="21"/>
                  </a:lnTo>
                  <a:lnTo>
                    <a:pt x="5" y="17"/>
                  </a:lnTo>
                  <a:lnTo>
                    <a:pt x="8" y="14"/>
                  </a:lnTo>
                  <a:lnTo>
                    <a:pt x="11" y="10"/>
                  </a:lnTo>
                  <a:lnTo>
                    <a:pt x="17" y="7"/>
                  </a:lnTo>
                  <a:lnTo>
                    <a:pt x="22" y="5"/>
                  </a:lnTo>
                  <a:lnTo>
                    <a:pt x="29" y="2"/>
                  </a:lnTo>
                  <a:lnTo>
                    <a:pt x="38" y="1"/>
                  </a:lnTo>
                  <a:lnTo>
                    <a:pt x="48"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7" name="Line 12"/>
            <p:cNvCxnSpPr/>
            <p:nvPr/>
          </p:nvCxnSpPr>
          <p:spPr bwMode="auto">
            <a:xfrm>
              <a:off x="4750" y="11354"/>
              <a:ext cx="545"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8" name="Freeform 13"/>
            <p:cNvSpPr>
              <a:spLocks/>
            </p:cNvSpPr>
            <p:nvPr/>
          </p:nvSpPr>
          <p:spPr bwMode="auto">
            <a:xfrm>
              <a:off x="5295" y="11352"/>
              <a:ext cx="78" cy="62"/>
            </a:xfrm>
            <a:custGeom>
              <a:avLst/>
              <a:gdLst>
                <a:gd name="T0" fmla="*/ 0 w 44"/>
                <a:gd name="T1" fmla="*/ 1 h 37"/>
                <a:gd name="T2" fmla="*/ 0 w 44"/>
                <a:gd name="T3" fmla="*/ 1 h 37"/>
                <a:gd name="T4" fmla="*/ 1 w 44"/>
                <a:gd name="T5" fmla="*/ 1 h 37"/>
                <a:gd name="T6" fmla="*/ 3 w 44"/>
                <a:gd name="T7" fmla="*/ 1 h 37"/>
                <a:gd name="T8" fmla="*/ 6 w 44"/>
                <a:gd name="T9" fmla="*/ 0 h 37"/>
                <a:gd name="T10" fmla="*/ 9 w 44"/>
                <a:gd name="T11" fmla="*/ 1 h 37"/>
                <a:gd name="T12" fmla="*/ 13 w 44"/>
                <a:gd name="T13" fmla="*/ 1 h 37"/>
                <a:gd name="T14" fmla="*/ 16 w 44"/>
                <a:gd name="T15" fmla="*/ 1 h 37"/>
                <a:gd name="T16" fmla="*/ 21 w 44"/>
                <a:gd name="T17" fmla="*/ 1 h 37"/>
                <a:gd name="T18" fmla="*/ 25 w 44"/>
                <a:gd name="T19" fmla="*/ 4 h 37"/>
                <a:gd name="T20" fmla="*/ 28 w 44"/>
                <a:gd name="T21" fmla="*/ 6 h 37"/>
                <a:gd name="T22" fmla="*/ 32 w 44"/>
                <a:gd name="T23" fmla="*/ 9 h 37"/>
                <a:gd name="T24" fmla="*/ 36 w 44"/>
                <a:gd name="T25" fmla="*/ 11 h 37"/>
                <a:gd name="T26" fmla="*/ 38 w 44"/>
                <a:gd name="T27" fmla="*/ 17 h 37"/>
                <a:gd name="T28" fmla="*/ 41 w 44"/>
                <a:gd name="T29" fmla="*/ 22 h 37"/>
                <a:gd name="T30" fmla="*/ 42 w 44"/>
                <a:gd name="T31" fmla="*/ 29 h 37"/>
                <a:gd name="T32" fmla="*/ 43 w 44"/>
                <a:gd name="T33" fmla="*/ 3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4" h="37">
                  <a:moveTo>
                    <a:pt x="0" y="1"/>
                  </a:moveTo>
                  <a:lnTo>
                    <a:pt x="0" y="1"/>
                  </a:lnTo>
                  <a:lnTo>
                    <a:pt x="1" y="1"/>
                  </a:lnTo>
                  <a:lnTo>
                    <a:pt x="3" y="1"/>
                  </a:lnTo>
                  <a:lnTo>
                    <a:pt x="6" y="0"/>
                  </a:lnTo>
                  <a:lnTo>
                    <a:pt x="9" y="1"/>
                  </a:lnTo>
                  <a:lnTo>
                    <a:pt x="13" y="1"/>
                  </a:lnTo>
                  <a:lnTo>
                    <a:pt x="16" y="1"/>
                  </a:lnTo>
                  <a:lnTo>
                    <a:pt x="21" y="1"/>
                  </a:lnTo>
                  <a:lnTo>
                    <a:pt x="25" y="4"/>
                  </a:lnTo>
                  <a:lnTo>
                    <a:pt x="28" y="6"/>
                  </a:lnTo>
                  <a:lnTo>
                    <a:pt x="32" y="9"/>
                  </a:lnTo>
                  <a:lnTo>
                    <a:pt x="36" y="11"/>
                  </a:lnTo>
                  <a:lnTo>
                    <a:pt x="38" y="17"/>
                  </a:lnTo>
                  <a:lnTo>
                    <a:pt x="41" y="22"/>
                  </a:lnTo>
                  <a:lnTo>
                    <a:pt x="42" y="29"/>
                  </a:lnTo>
                  <a:lnTo>
                    <a:pt x="43" y="36"/>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9" name="Freeform 14"/>
            <p:cNvSpPr>
              <a:spLocks/>
            </p:cNvSpPr>
            <p:nvPr/>
          </p:nvSpPr>
          <p:spPr bwMode="auto">
            <a:xfrm>
              <a:off x="4832" y="11716"/>
              <a:ext cx="348" cy="71"/>
            </a:xfrm>
            <a:custGeom>
              <a:avLst/>
              <a:gdLst>
                <a:gd name="T0" fmla="*/ 198 w 199"/>
                <a:gd name="T1" fmla="*/ 43 h 44"/>
                <a:gd name="T2" fmla="*/ 198 w 199"/>
                <a:gd name="T3" fmla="*/ 0 h 44"/>
                <a:gd name="T4" fmla="*/ 0 w 199"/>
                <a:gd name="T5" fmla="*/ 0 h 44"/>
                <a:gd name="T6" fmla="*/ 0 w 199"/>
                <a:gd name="T7" fmla="*/ 43 h 44"/>
                <a:gd name="T8" fmla="*/ 198 w 199"/>
                <a:gd name="T9" fmla="*/ 43 h 44"/>
                <a:gd name="T10" fmla="*/ 198 w 199"/>
                <a:gd name="T11" fmla="*/ 43 h 44"/>
              </a:gdLst>
              <a:ahLst/>
              <a:cxnLst>
                <a:cxn ang="0">
                  <a:pos x="T0" y="T1"/>
                </a:cxn>
                <a:cxn ang="0">
                  <a:pos x="T2" y="T3"/>
                </a:cxn>
                <a:cxn ang="0">
                  <a:pos x="T4" y="T5"/>
                </a:cxn>
                <a:cxn ang="0">
                  <a:pos x="T6" y="T7"/>
                </a:cxn>
                <a:cxn ang="0">
                  <a:pos x="T8" y="T9"/>
                </a:cxn>
                <a:cxn ang="0">
                  <a:pos x="T10" y="T11"/>
                </a:cxn>
              </a:cxnLst>
              <a:rect l="0" t="0" r="r" b="b"/>
              <a:pathLst>
                <a:path w="199" h="44">
                  <a:moveTo>
                    <a:pt x="198" y="43"/>
                  </a:moveTo>
                  <a:lnTo>
                    <a:pt x="198" y="0"/>
                  </a:lnTo>
                  <a:lnTo>
                    <a:pt x="0" y="0"/>
                  </a:lnTo>
                  <a:lnTo>
                    <a:pt x="0" y="43"/>
                  </a:lnTo>
                  <a:lnTo>
                    <a:pt x="198" y="43"/>
                  </a:lnTo>
                  <a:lnTo>
                    <a:pt x="198" y="43"/>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0" name="Freeform 15"/>
            <p:cNvSpPr>
              <a:spLocks/>
            </p:cNvSpPr>
            <p:nvPr/>
          </p:nvSpPr>
          <p:spPr bwMode="auto">
            <a:xfrm>
              <a:off x="6559" y="11714"/>
              <a:ext cx="345" cy="72"/>
            </a:xfrm>
            <a:custGeom>
              <a:avLst/>
              <a:gdLst>
                <a:gd name="T0" fmla="*/ 198 w 199"/>
                <a:gd name="T1" fmla="*/ 43 h 44"/>
                <a:gd name="T2" fmla="*/ 198 w 199"/>
                <a:gd name="T3" fmla="*/ 0 h 44"/>
                <a:gd name="T4" fmla="*/ 0 w 199"/>
                <a:gd name="T5" fmla="*/ 0 h 44"/>
                <a:gd name="T6" fmla="*/ 0 w 199"/>
                <a:gd name="T7" fmla="*/ 43 h 44"/>
                <a:gd name="T8" fmla="*/ 198 w 199"/>
                <a:gd name="T9" fmla="*/ 43 h 44"/>
                <a:gd name="T10" fmla="*/ 198 w 199"/>
                <a:gd name="T11" fmla="*/ 43 h 44"/>
              </a:gdLst>
              <a:ahLst/>
              <a:cxnLst>
                <a:cxn ang="0">
                  <a:pos x="T0" y="T1"/>
                </a:cxn>
                <a:cxn ang="0">
                  <a:pos x="T2" y="T3"/>
                </a:cxn>
                <a:cxn ang="0">
                  <a:pos x="T4" y="T5"/>
                </a:cxn>
                <a:cxn ang="0">
                  <a:pos x="T6" y="T7"/>
                </a:cxn>
                <a:cxn ang="0">
                  <a:pos x="T8" y="T9"/>
                </a:cxn>
                <a:cxn ang="0">
                  <a:pos x="T10" y="T11"/>
                </a:cxn>
              </a:cxnLst>
              <a:rect l="0" t="0" r="r" b="b"/>
              <a:pathLst>
                <a:path w="199" h="44">
                  <a:moveTo>
                    <a:pt x="198" y="43"/>
                  </a:moveTo>
                  <a:lnTo>
                    <a:pt x="198" y="0"/>
                  </a:lnTo>
                  <a:lnTo>
                    <a:pt x="0" y="0"/>
                  </a:lnTo>
                  <a:lnTo>
                    <a:pt x="0" y="43"/>
                  </a:lnTo>
                  <a:lnTo>
                    <a:pt x="198" y="43"/>
                  </a:lnTo>
                  <a:lnTo>
                    <a:pt x="198" y="43"/>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1" name="Line 16"/>
            <p:cNvCxnSpPr/>
            <p:nvPr/>
          </p:nvCxnSpPr>
          <p:spPr bwMode="auto">
            <a:xfrm flipV="1">
              <a:off x="5699" y="12424"/>
              <a:ext cx="0" cy="1457"/>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2" name="Freeform 17"/>
            <p:cNvSpPr>
              <a:spLocks/>
            </p:cNvSpPr>
            <p:nvPr/>
          </p:nvSpPr>
          <p:spPr bwMode="auto">
            <a:xfrm>
              <a:off x="5424" y="12199"/>
              <a:ext cx="276" cy="227"/>
            </a:xfrm>
            <a:custGeom>
              <a:avLst/>
              <a:gdLst>
                <a:gd name="T0" fmla="*/ 158 w 159"/>
                <a:gd name="T1" fmla="*/ 135 h 136"/>
                <a:gd name="T2" fmla="*/ 157 w 159"/>
                <a:gd name="T3" fmla="*/ 134 h 136"/>
                <a:gd name="T4" fmla="*/ 157 w 159"/>
                <a:gd name="T5" fmla="*/ 131 h 136"/>
                <a:gd name="T6" fmla="*/ 155 w 159"/>
                <a:gd name="T7" fmla="*/ 126 h 136"/>
                <a:gd name="T8" fmla="*/ 153 w 159"/>
                <a:gd name="T9" fmla="*/ 120 h 136"/>
                <a:gd name="T10" fmla="*/ 149 w 159"/>
                <a:gd name="T11" fmla="*/ 112 h 136"/>
                <a:gd name="T12" fmla="*/ 145 w 159"/>
                <a:gd name="T13" fmla="*/ 103 h 136"/>
                <a:gd name="T14" fmla="*/ 139 w 159"/>
                <a:gd name="T15" fmla="*/ 93 h 136"/>
                <a:gd name="T16" fmla="*/ 132 w 159"/>
                <a:gd name="T17" fmla="*/ 83 h 136"/>
                <a:gd name="T18" fmla="*/ 123 w 159"/>
                <a:gd name="T19" fmla="*/ 72 h 136"/>
                <a:gd name="T20" fmla="*/ 112 w 159"/>
                <a:gd name="T21" fmla="*/ 61 h 136"/>
                <a:gd name="T22" fmla="*/ 99 w 159"/>
                <a:gd name="T23" fmla="*/ 51 h 136"/>
                <a:gd name="T24" fmla="*/ 85 w 159"/>
                <a:gd name="T25" fmla="*/ 38 h 136"/>
                <a:gd name="T26" fmla="*/ 67 w 159"/>
                <a:gd name="T27" fmla="*/ 28 h 136"/>
                <a:gd name="T28" fmla="*/ 48 w 159"/>
                <a:gd name="T29" fmla="*/ 17 h 136"/>
                <a:gd name="T30" fmla="*/ 25 w 159"/>
                <a:gd name="T31" fmla="*/ 9 h 136"/>
                <a:gd name="T32" fmla="*/ 0 w 159"/>
                <a:gd name="T33"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9" h="136">
                  <a:moveTo>
                    <a:pt x="158" y="135"/>
                  </a:moveTo>
                  <a:lnTo>
                    <a:pt x="157" y="134"/>
                  </a:lnTo>
                  <a:lnTo>
                    <a:pt x="157" y="131"/>
                  </a:lnTo>
                  <a:lnTo>
                    <a:pt x="155" y="126"/>
                  </a:lnTo>
                  <a:lnTo>
                    <a:pt x="153" y="120"/>
                  </a:lnTo>
                  <a:lnTo>
                    <a:pt x="149" y="112"/>
                  </a:lnTo>
                  <a:lnTo>
                    <a:pt x="145" y="103"/>
                  </a:lnTo>
                  <a:lnTo>
                    <a:pt x="139" y="93"/>
                  </a:lnTo>
                  <a:lnTo>
                    <a:pt x="132" y="83"/>
                  </a:lnTo>
                  <a:lnTo>
                    <a:pt x="123" y="72"/>
                  </a:lnTo>
                  <a:lnTo>
                    <a:pt x="112" y="61"/>
                  </a:lnTo>
                  <a:lnTo>
                    <a:pt x="99" y="51"/>
                  </a:lnTo>
                  <a:lnTo>
                    <a:pt x="85" y="38"/>
                  </a:lnTo>
                  <a:lnTo>
                    <a:pt x="67" y="28"/>
                  </a:lnTo>
                  <a:lnTo>
                    <a:pt x="48" y="17"/>
                  </a:lnTo>
                  <a:lnTo>
                    <a:pt x="25" y="9"/>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3" name="Freeform 18"/>
            <p:cNvSpPr>
              <a:spLocks/>
            </p:cNvSpPr>
            <p:nvPr/>
          </p:nvSpPr>
          <p:spPr bwMode="auto">
            <a:xfrm>
              <a:off x="4996" y="11799"/>
              <a:ext cx="430" cy="400"/>
            </a:xfrm>
            <a:custGeom>
              <a:avLst/>
              <a:gdLst>
                <a:gd name="T0" fmla="*/ 245 w 246"/>
                <a:gd name="T1" fmla="*/ 239 h 240"/>
                <a:gd name="T2" fmla="*/ 195 w 246"/>
                <a:gd name="T3" fmla="*/ 223 h 240"/>
                <a:gd name="T4" fmla="*/ 152 w 246"/>
                <a:gd name="T5" fmla="*/ 205 h 240"/>
                <a:gd name="T6" fmla="*/ 115 w 246"/>
                <a:gd name="T7" fmla="*/ 187 h 240"/>
                <a:gd name="T8" fmla="*/ 86 w 246"/>
                <a:gd name="T9" fmla="*/ 167 h 240"/>
                <a:gd name="T10" fmla="*/ 62 w 246"/>
                <a:gd name="T11" fmla="*/ 148 h 240"/>
                <a:gd name="T12" fmla="*/ 42 w 246"/>
                <a:gd name="T13" fmla="*/ 128 h 240"/>
                <a:gd name="T14" fmla="*/ 28 w 246"/>
                <a:gd name="T15" fmla="*/ 109 h 240"/>
                <a:gd name="T16" fmla="*/ 17 w 246"/>
                <a:gd name="T17" fmla="*/ 89 h 240"/>
                <a:gd name="T18" fmla="*/ 8 w 246"/>
                <a:gd name="T19" fmla="*/ 72 h 240"/>
                <a:gd name="T20" fmla="*/ 4 w 246"/>
                <a:gd name="T21" fmla="*/ 55 h 240"/>
                <a:gd name="T22" fmla="*/ 1 w 246"/>
                <a:gd name="T23" fmla="*/ 40 h 240"/>
                <a:gd name="T24" fmla="*/ 0 w 246"/>
                <a:gd name="T25" fmla="*/ 27 h 240"/>
                <a:gd name="T26" fmla="*/ 0 w 246"/>
                <a:gd name="T27" fmla="*/ 16 h 240"/>
                <a:gd name="T28" fmla="*/ 2 w 246"/>
                <a:gd name="T29" fmla="*/ 8 h 240"/>
                <a:gd name="T30" fmla="*/ 2 w 246"/>
                <a:gd name="T31" fmla="*/ 2 h 240"/>
                <a:gd name="T32" fmla="*/ 3 w 246"/>
                <a:gd name="T3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6" h="240">
                  <a:moveTo>
                    <a:pt x="245" y="239"/>
                  </a:moveTo>
                  <a:lnTo>
                    <a:pt x="195" y="223"/>
                  </a:lnTo>
                  <a:lnTo>
                    <a:pt x="152" y="205"/>
                  </a:lnTo>
                  <a:lnTo>
                    <a:pt x="115" y="187"/>
                  </a:lnTo>
                  <a:lnTo>
                    <a:pt x="86" y="167"/>
                  </a:lnTo>
                  <a:lnTo>
                    <a:pt x="62" y="148"/>
                  </a:lnTo>
                  <a:lnTo>
                    <a:pt x="42" y="128"/>
                  </a:lnTo>
                  <a:lnTo>
                    <a:pt x="28" y="109"/>
                  </a:lnTo>
                  <a:lnTo>
                    <a:pt x="17" y="89"/>
                  </a:lnTo>
                  <a:lnTo>
                    <a:pt x="8" y="72"/>
                  </a:lnTo>
                  <a:lnTo>
                    <a:pt x="4" y="55"/>
                  </a:lnTo>
                  <a:lnTo>
                    <a:pt x="1" y="40"/>
                  </a:lnTo>
                  <a:lnTo>
                    <a:pt x="0" y="27"/>
                  </a:lnTo>
                  <a:lnTo>
                    <a:pt x="0" y="16"/>
                  </a:lnTo>
                  <a:lnTo>
                    <a:pt x="2" y="8"/>
                  </a:lnTo>
                  <a:lnTo>
                    <a:pt x="2" y="2"/>
                  </a:lnTo>
                  <a:lnTo>
                    <a:pt x="3"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4" name="Line 19"/>
            <p:cNvCxnSpPr/>
            <p:nvPr/>
          </p:nvCxnSpPr>
          <p:spPr bwMode="auto">
            <a:xfrm>
              <a:off x="5001" y="11799"/>
              <a:ext cx="41"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5" name="Freeform 20"/>
            <p:cNvSpPr>
              <a:spLocks/>
            </p:cNvSpPr>
            <p:nvPr/>
          </p:nvSpPr>
          <p:spPr bwMode="auto">
            <a:xfrm>
              <a:off x="5038" y="11799"/>
              <a:ext cx="359" cy="256"/>
            </a:xfrm>
            <a:custGeom>
              <a:avLst/>
              <a:gdLst>
                <a:gd name="T0" fmla="*/ 2 w 206"/>
                <a:gd name="T1" fmla="*/ 0 h 153"/>
                <a:gd name="T2" fmla="*/ 1 w 206"/>
                <a:gd name="T3" fmla="*/ 1 h 153"/>
                <a:gd name="T4" fmla="*/ 1 w 206"/>
                <a:gd name="T5" fmla="*/ 4 h 153"/>
                <a:gd name="T6" fmla="*/ 0 w 206"/>
                <a:gd name="T7" fmla="*/ 11 h 153"/>
                <a:gd name="T8" fmla="*/ 1 w 206"/>
                <a:gd name="T9" fmla="*/ 17 h 153"/>
                <a:gd name="T10" fmla="*/ 2 w 206"/>
                <a:gd name="T11" fmla="*/ 26 h 153"/>
                <a:gd name="T12" fmla="*/ 5 w 206"/>
                <a:gd name="T13" fmla="*/ 35 h 153"/>
                <a:gd name="T14" fmla="*/ 10 w 206"/>
                <a:gd name="T15" fmla="*/ 46 h 153"/>
                <a:gd name="T16" fmla="*/ 17 w 206"/>
                <a:gd name="T17" fmla="*/ 57 h 153"/>
                <a:gd name="T18" fmla="*/ 26 w 206"/>
                <a:gd name="T19" fmla="*/ 69 h 153"/>
                <a:gd name="T20" fmla="*/ 38 w 206"/>
                <a:gd name="T21" fmla="*/ 82 h 153"/>
                <a:gd name="T22" fmla="*/ 54 w 206"/>
                <a:gd name="T23" fmla="*/ 94 h 153"/>
                <a:gd name="T24" fmla="*/ 75 w 206"/>
                <a:gd name="T25" fmla="*/ 107 h 153"/>
                <a:gd name="T26" fmla="*/ 100 w 206"/>
                <a:gd name="T27" fmla="*/ 119 h 153"/>
                <a:gd name="T28" fmla="*/ 129 w 206"/>
                <a:gd name="T29" fmla="*/ 131 h 153"/>
                <a:gd name="T30" fmla="*/ 164 w 206"/>
                <a:gd name="T31" fmla="*/ 142 h 153"/>
                <a:gd name="T32" fmla="*/ 205 w 206"/>
                <a:gd name="T33" fmla="*/ 152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6" h="153">
                  <a:moveTo>
                    <a:pt x="2" y="0"/>
                  </a:moveTo>
                  <a:lnTo>
                    <a:pt x="1" y="1"/>
                  </a:lnTo>
                  <a:lnTo>
                    <a:pt x="1" y="4"/>
                  </a:lnTo>
                  <a:lnTo>
                    <a:pt x="0" y="11"/>
                  </a:lnTo>
                  <a:lnTo>
                    <a:pt x="1" y="17"/>
                  </a:lnTo>
                  <a:lnTo>
                    <a:pt x="2" y="26"/>
                  </a:lnTo>
                  <a:lnTo>
                    <a:pt x="5" y="35"/>
                  </a:lnTo>
                  <a:lnTo>
                    <a:pt x="10" y="46"/>
                  </a:lnTo>
                  <a:lnTo>
                    <a:pt x="17" y="57"/>
                  </a:lnTo>
                  <a:lnTo>
                    <a:pt x="26" y="69"/>
                  </a:lnTo>
                  <a:lnTo>
                    <a:pt x="38" y="82"/>
                  </a:lnTo>
                  <a:lnTo>
                    <a:pt x="54" y="94"/>
                  </a:lnTo>
                  <a:lnTo>
                    <a:pt x="75" y="107"/>
                  </a:lnTo>
                  <a:lnTo>
                    <a:pt x="100" y="119"/>
                  </a:lnTo>
                  <a:lnTo>
                    <a:pt x="129" y="131"/>
                  </a:lnTo>
                  <a:lnTo>
                    <a:pt x="164" y="142"/>
                  </a:lnTo>
                  <a:lnTo>
                    <a:pt x="205" y="152"/>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6" name="Freeform 21"/>
            <p:cNvSpPr>
              <a:spLocks/>
            </p:cNvSpPr>
            <p:nvPr/>
          </p:nvSpPr>
          <p:spPr bwMode="auto">
            <a:xfrm>
              <a:off x="5396" y="12053"/>
              <a:ext cx="443" cy="356"/>
            </a:xfrm>
            <a:custGeom>
              <a:avLst/>
              <a:gdLst>
                <a:gd name="T0" fmla="*/ 0 w 254"/>
                <a:gd name="T1" fmla="*/ 0 h 213"/>
                <a:gd name="T2" fmla="*/ 3 w 254"/>
                <a:gd name="T3" fmla="*/ 1 h 213"/>
                <a:gd name="T4" fmla="*/ 10 w 254"/>
                <a:gd name="T5" fmla="*/ 4 h 213"/>
                <a:gd name="T6" fmla="*/ 23 w 254"/>
                <a:gd name="T7" fmla="*/ 9 h 213"/>
                <a:gd name="T8" fmla="*/ 39 w 254"/>
                <a:gd name="T9" fmla="*/ 14 h 213"/>
                <a:gd name="T10" fmla="*/ 58 w 254"/>
                <a:gd name="T11" fmla="*/ 23 h 213"/>
                <a:gd name="T12" fmla="*/ 80 w 254"/>
                <a:gd name="T13" fmla="*/ 31 h 213"/>
                <a:gd name="T14" fmla="*/ 102 w 254"/>
                <a:gd name="T15" fmla="*/ 42 h 213"/>
                <a:gd name="T16" fmla="*/ 126 w 254"/>
                <a:gd name="T17" fmla="*/ 54 h 213"/>
                <a:gd name="T18" fmla="*/ 149 w 254"/>
                <a:gd name="T19" fmla="*/ 69 h 213"/>
                <a:gd name="T20" fmla="*/ 172 w 254"/>
                <a:gd name="T21" fmla="*/ 84 h 213"/>
                <a:gd name="T22" fmla="*/ 193 w 254"/>
                <a:gd name="T23" fmla="*/ 103 h 213"/>
                <a:gd name="T24" fmla="*/ 213 w 254"/>
                <a:gd name="T25" fmla="*/ 121 h 213"/>
                <a:gd name="T26" fmla="*/ 229 w 254"/>
                <a:gd name="T27" fmla="*/ 142 h 213"/>
                <a:gd name="T28" fmla="*/ 242 w 254"/>
                <a:gd name="T29" fmla="*/ 164 h 213"/>
                <a:gd name="T30" fmla="*/ 250 w 254"/>
                <a:gd name="T31" fmla="*/ 188 h 213"/>
                <a:gd name="T32" fmla="*/ 253 w 254"/>
                <a:gd name="T33"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4" h="213">
                  <a:moveTo>
                    <a:pt x="0" y="0"/>
                  </a:moveTo>
                  <a:lnTo>
                    <a:pt x="3" y="1"/>
                  </a:lnTo>
                  <a:lnTo>
                    <a:pt x="10" y="4"/>
                  </a:lnTo>
                  <a:lnTo>
                    <a:pt x="23" y="9"/>
                  </a:lnTo>
                  <a:lnTo>
                    <a:pt x="39" y="14"/>
                  </a:lnTo>
                  <a:lnTo>
                    <a:pt x="58" y="23"/>
                  </a:lnTo>
                  <a:lnTo>
                    <a:pt x="80" y="31"/>
                  </a:lnTo>
                  <a:lnTo>
                    <a:pt x="102" y="42"/>
                  </a:lnTo>
                  <a:lnTo>
                    <a:pt x="126" y="54"/>
                  </a:lnTo>
                  <a:lnTo>
                    <a:pt x="149" y="69"/>
                  </a:lnTo>
                  <a:lnTo>
                    <a:pt x="172" y="84"/>
                  </a:lnTo>
                  <a:lnTo>
                    <a:pt x="193" y="103"/>
                  </a:lnTo>
                  <a:lnTo>
                    <a:pt x="213" y="121"/>
                  </a:lnTo>
                  <a:lnTo>
                    <a:pt x="229" y="142"/>
                  </a:lnTo>
                  <a:lnTo>
                    <a:pt x="242" y="164"/>
                  </a:lnTo>
                  <a:lnTo>
                    <a:pt x="250" y="188"/>
                  </a:lnTo>
                  <a:lnTo>
                    <a:pt x="253" y="212"/>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7" name="Line 22"/>
            <p:cNvCxnSpPr/>
            <p:nvPr/>
          </p:nvCxnSpPr>
          <p:spPr bwMode="auto">
            <a:xfrm>
              <a:off x="5838" y="12407"/>
              <a:ext cx="0" cy="1482"/>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Line 23"/>
            <p:cNvCxnSpPr/>
            <p:nvPr/>
          </p:nvCxnSpPr>
          <p:spPr bwMode="auto">
            <a:xfrm flipV="1">
              <a:off x="6045" y="12420"/>
              <a:ext cx="0" cy="1459"/>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9" name="Freeform 24"/>
            <p:cNvSpPr>
              <a:spLocks/>
            </p:cNvSpPr>
            <p:nvPr/>
          </p:nvSpPr>
          <p:spPr bwMode="auto">
            <a:xfrm>
              <a:off x="6045" y="12193"/>
              <a:ext cx="278" cy="229"/>
            </a:xfrm>
            <a:custGeom>
              <a:avLst/>
              <a:gdLst>
                <a:gd name="T0" fmla="*/ 0 w 159"/>
                <a:gd name="T1" fmla="*/ 136 h 137"/>
                <a:gd name="T2" fmla="*/ 0 w 159"/>
                <a:gd name="T3" fmla="*/ 135 h 137"/>
                <a:gd name="T4" fmla="*/ 0 w 159"/>
                <a:gd name="T5" fmla="*/ 132 h 137"/>
                <a:gd name="T6" fmla="*/ 1 w 159"/>
                <a:gd name="T7" fmla="*/ 127 h 137"/>
                <a:gd name="T8" fmla="*/ 4 w 159"/>
                <a:gd name="T9" fmla="*/ 120 h 137"/>
                <a:gd name="T10" fmla="*/ 7 w 159"/>
                <a:gd name="T11" fmla="*/ 113 h 137"/>
                <a:gd name="T12" fmla="*/ 11 w 159"/>
                <a:gd name="T13" fmla="*/ 104 h 137"/>
                <a:gd name="T14" fmla="*/ 17 w 159"/>
                <a:gd name="T15" fmla="*/ 94 h 137"/>
                <a:gd name="T16" fmla="*/ 25 w 159"/>
                <a:gd name="T17" fmla="*/ 83 h 137"/>
                <a:gd name="T18" fmla="*/ 33 w 159"/>
                <a:gd name="T19" fmla="*/ 73 h 137"/>
                <a:gd name="T20" fmla="*/ 44 w 159"/>
                <a:gd name="T21" fmla="*/ 62 h 137"/>
                <a:gd name="T22" fmla="*/ 56 w 159"/>
                <a:gd name="T23" fmla="*/ 51 h 137"/>
                <a:gd name="T24" fmla="*/ 72 w 159"/>
                <a:gd name="T25" fmla="*/ 39 h 137"/>
                <a:gd name="T26" fmla="*/ 88 w 159"/>
                <a:gd name="T27" fmla="*/ 29 h 137"/>
                <a:gd name="T28" fmla="*/ 109 w 159"/>
                <a:gd name="T29" fmla="*/ 18 h 137"/>
                <a:gd name="T30" fmla="*/ 131 w 159"/>
                <a:gd name="T31" fmla="*/ 9 h 137"/>
                <a:gd name="T32" fmla="*/ 158 w 159"/>
                <a:gd name="T33"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9" h="137">
                  <a:moveTo>
                    <a:pt x="0" y="136"/>
                  </a:moveTo>
                  <a:lnTo>
                    <a:pt x="0" y="135"/>
                  </a:lnTo>
                  <a:lnTo>
                    <a:pt x="0" y="132"/>
                  </a:lnTo>
                  <a:lnTo>
                    <a:pt x="1" y="127"/>
                  </a:lnTo>
                  <a:lnTo>
                    <a:pt x="4" y="120"/>
                  </a:lnTo>
                  <a:lnTo>
                    <a:pt x="7" y="113"/>
                  </a:lnTo>
                  <a:lnTo>
                    <a:pt x="11" y="104"/>
                  </a:lnTo>
                  <a:lnTo>
                    <a:pt x="17" y="94"/>
                  </a:lnTo>
                  <a:lnTo>
                    <a:pt x="25" y="83"/>
                  </a:lnTo>
                  <a:lnTo>
                    <a:pt x="33" y="73"/>
                  </a:lnTo>
                  <a:lnTo>
                    <a:pt x="44" y="62"/>
                  </a:lnTo>
                  <a:lnTo>
                    <a:pt x="56" y="51"/>
                  </a:lnTo>
                  <a:lnTo>
                    <a:pt x="72" y="39"/>
                  </a:lnTo>
                  <a:lnTo>
                    <a:pt x="88" y="29"/>
                  </a:lnTo>
                  <a:lnTo>
                    <a:pt x="109" y="18"/>
                  </a:lnTo>
                  <a:lnTo>
                    <a:pt x="131" y="9"/>
                  </a:lnTo>
                  <a:lnTo>
                    <a:pt x="158"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30" name="Freeform 25"/>
            <p:cNvSpPr>
              <a:spLocks/>
            </p:cNvSpPr>
            <p:nvPr/>
          </p:nvSpPr>
          <p:spPr bwMode="auto">
            <a:xfrm>
              <a:off x="6321" y="11795"/>
              <a:ext cx="429" cy="400"/>
            </a:xfrm>
            <a:custGeom>
              <a:avLst/>
              <a:gdLst>
                <a:gd name="T0" fmla="*/ 0 w 246"/>
                <a:gd name="T1" fmla="*/ 238 h 239"/>
                <a:gd name="T2" fmla="*/ 49 w 246"/>
                <a:gd name="T3" fmla="*/ 223 h 239"/>
                <a:gd name="T4" fmla="*/ 91 w 246"/>
                <a:gd name="T5" fmla="*/ 205 h 239"/>
                <a:gd name="T6" fmla="*/ 127 w 246"/>
                <a:gd name="T7" fmla="*/ 187 h 239"/>
                <a:gd name="T8" fmla="*/ 158 w 246"/>
                <a:gd name="T9" fmla="*/ 167 h 239"/>
                <a:gd name="T10" fmla="*/ 182 w 246"/>
                <a:gd name="T11" fmla="*/ 148 h 239"/>
                <a:gd name="T12" fmla="*/ 201 w 246"/>
                <a:gd name="T13" fmla="*/ 128 h 239"/>
                <a:gd name="T14" fmla="*/ 216 w 246"/>
                <a:gd name="T15" fmla="*/ 109 h 239"/>
                <a:gd name="T16" fmla="*/ 228 w 246"/>
                <a:gd name="T17" fmla="*/ 89 h 239"/>
                <a:gd name="T18" fmla="*/ 235 w 246"/>
                <a:gd name="T19" fmla="*/ 72 h 239"/>
                <a:gd name="T20" fmla="*/ 241 w 246"/>
                <a:gd name="T21" fmla="*/ 55 h 239"/>
                <a:gd name="T22" fmla="*/ 243 w 246"/>
                <a:gd name="T23" fmla="*/ 40 h 239"/>
                <a:gd name="T24" fmla="*/ 245 w 246"/>
                <a:gd name="T25" fmla="*/ 26 h 239"/>
                <a:gd name="T26" fmla="*/ 243 w 246"/>
                <a:gd name="T27" fmla="*/ 16 h 239"/>
                <a:gd name="T28" fmla="*/ 243 w 246"/>
                <a:gd name="T29" fmla="*/ 8 h 239"/>
                <a:gd name="T30" fmla="*/ 243 w 246"/>
                <a:gd name="T31" fmla="*/ 2 h 239"/>
                <a:gd name="T32" fmla="*/ 243 w 246"/>
                <a:gd name="T33"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6" h="239">
                  <a:moveTo>
                    <a:pt x="0" y="238"/>
                  </a:moveTo>
                  <a:lnTo>
                    <a:pt x="49" y="223"/>
                  </a:lnTo>
                  <a:lnTo>
                    <a:pt x="91" y="205"/>
                  </a:lnTo>
                  <a:lnTo>
                    <a:pt x="127" y="187"/>
                  </a:lnTo>
                  <a:lnTo>
                    <a:pt x="158" y="167"/>
                  </a:lnTo>
                  <a:lnTo>
                    <a:pt x="182" y="148"/>
                  </a:lnTo>
                  <a:lnTo>
                    <a:pt x="201" y="128"/>
                  </a:lnTo>
                  <a:lnTo>
                    <a:pt x="216" y="109"/>
                  </a:lnTo>
                  <a:lnTo>
                    <a:pt x="228" y="89"/>
                  </a:lnTo>
                  <a:lnTo>
                    <a:pt x="235" y="72"/>
                  </a:lnTo>
                  <a:lnTo>
                    <a:pt x="241" y="55"/>
                  </a:lnTo>
                  <a:lnTo>
                    <a:pt x="243" y="40"/>
                  </a:lnTo>
                  <a:lnTo>
                    <a:pt x="245" y="26"/>
                  </a:lnTo>
                  <a:lnTo>
                    <a:pt x="243" y="16"/>
                  </a:lnTo>
                  <a:lnTo>
                    <a:pt x="243" y="8"/>
                  </a:lnTo>
                  <a:lnTo>
                    <a:pt x="243" y="2"/>
                  </a:lnTo>
                  <a:lnTo>
                    <a:pt x="243"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31" name="Line 26"/>
            <p:cNvCxnSpPr/>
            <p:nvPr/>
          </p:nvCxnSpPr>
          <p:spPr bwMode="auto">
            <a:xfrm flipH="1">
              <a:off x="6703" y="11795"/>
              <a:ext cx="42"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2" name="Freeform 27"/>
            <p:cNvSpPr>
              <a:spLocks/>
            </p:cNvSpPr>
            <p:nvPr/>
          </p:nvSpPr>
          <p:spPr bwMode="auto">
            <a:xfrm>
              <a:off x="6347" y="11795"/>
              <a:ext cx="358" cy="258"/>
            </a:xfrm>
            <a:custGeom>
              <a:avLst/>
              <a:gdLst>
                <a:gd name="T0" fmla="*/ 204 w 205"/>
                <a:gd name="T1" fmla="*/ 0 h 154"/>
                <a:gd name="T2" fmla="*/ 204 w 205"/>
                <a:gd name="T3" fmla="*/ 2 h 154"/>
                <a:gd name="T4" fmla="*/ 204 w 205"/>
                <a:gd name="T5" fmla="*/ 5 h 154"/>
                <a:gd name="T6" fmla="*/ 204 w 205"/>
                <a:gd name="T7" fmla="*/ 11 h 154"/>
                <a:gd name="T8" fmla="*/ 204 w 205"/>
                <a:gd name="T9" fmla="*/ 17 h 154"/>
                <a:gd name="T10" fmla="*/ 202 w 205"/>
                <a:gd name="T11" fmla="*/ 25 h 154"/>
                <a:gd name="T12" fmla="*/ 200 w 205"/>
                <a:gd name="T13" fmla="*/ 35 h 154"/>
                <a:gd name="T14" fmla="*/ 195 w 205"/>
                <a:gd name="T15" fmla="*/ 46 h 154"/>
                <a:gd name="T16" fmla="*/ 188 w 205"/>
                <a:gd name="T17" fmla="*/ 57 h 154"/>
                <a:gd name="T18" fmla="*/ 178 w 205"/>
                <a:gd name="T19" fmla="*/ 70 h 154"/>
                <a:gd name="T20" fmla="*/ 165 w 205"/>
                <a:gd name="T21" fmla="*/ 82 h 154"/>
                <a:gd name="T22" fmla="*/ 149 w 205"/>
                <a:gd name="T23" fmla="*/ 95 h 154"/>
                <a:gd name="T24" fmla="*/ 129 w 205"/>
                <a:gd name="T25" fmla="*/ 107 h 154"/>
                <a:gd name="T26" fmla="*/ 104 w 205"/>
                <a:gd name="T27" fmla="*/ 120 h 154"/>
                <a:gd name="T28" fmla="*/ 75 w 205"/>
                <a:gd name="T29" fmla="*/ 131 h 154"/>
                <a:gd name="T30" fmla="*/ 40 w 205"/>
                <a:gd name="T31" fmla="*/ 143 h 154"/>
                <a:gd name="T32" fmla="*/ 0 w 205"/>
                <a:gd name="T33" fmla="*/ 15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5" h="154">
                  <a:moveTo>
                    <a:pt x="204" y="0"/>
                  </a:moveTo>
                  <a:lnTo>
                    <a:pt x="204" y="2"/>
                  </a:lnTo>
                  <a:lnTo>
                    <a:pt x="204" y="5"/>
                  </a:lnTo>
                  <a:lnTo>
                    <a:pt x="204" y="11"/>
                  </a:lnTo>
                  <a:lnTo>
                    <a:pt x="204" y="17"/>
                  </a:lnTo>
                  <a:lnTo>
                    <a:pt x="202" y="25"/>
                  </a:lnTo>
                  <a:lnTo>
                    <a:pt x="200" y="35"/>
                  </a:lnTo>
                  <a:lnTo>
                    <a:pt x="195" y="46"/>
                  </a:lnTo>
                  <a:lnTo>
                    <a:pt x="188" y="57"/>
                  </a:lnTo>
                  <a:lnTo>
                    <a:pt x="178" y="70"/>
                  </a:lnTo>
                  <a:lnTo>
                    <a:pt x="165" y="82"/>
                  </a:lnTo>
                  <a:lnTo>
                    <a:pt x="149" y="95"/>
                  </a:lnTo>
                  <a:lnTo>
                    <a:pt x="129" y="107"/>
                  </a:lnTo>
                  <a:lnTo>
                    <a:pt x="104" y="120"/>
                  </a:lnTo>
                  <a:lnTo>
                    <a:pt x="75" y="131"/>
                  </a:lnTo>
                  <a:lnTo>
                    <a:pt x="40" y="143"/>
                  </a:lnTo>
                  <a:lnTo>
                    <a:pt x="0" y="153"/>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33" name="Freeform 28"/>
            <p:cNvSpPr>
              <a:spLocks/>
            </p:cNvSpPr>
            <p:nvPr/>
          </p:nvSpPr>
          <p:spPr bwMode="auto">
            <a:xfrm>
              <a:off x="5906" y="12051"/>
              <a:ext cx="441" cy="354"/>
            </a:xfrm>
            <a:custGeom>
              <a:avLst/>
              <a:gdLst>
                <a:gd name="T0" fmla="*/ 252 w 253"/>
                <a:gd name="T1" fmla="*/ 0 h 212"/>
                <a:gd name="T2" fmla="*/ 249 w 253"/>
                <a:gd name="T3" fmla="*/ 1 h 212"/>
                <a:gd name="T4" fmla="*/ 241 w 253"/>
                <a:gd name="T5" fmla="*/ 4 h 212"/>
                <a:gd name="T6" fmla="*/ 228 w 253"/>
                <a:gd name="T7" fmla="*/ 8 h 212"/>
                <a:gd name="T8" fmla="*/ 212 w 253"/>
                <a:gd name="T9" fmla="*/ 13 h 212"/>
                <a:gd name="T10" fmla="*/ 192 w 253"/>
                <a:gd name="T11" fmla="*/ 22 h 212"/>
                <a:gd name="T12" fmla="*/ 171 w 253"/>
                <a:gd name="T13" fmla="*/ 30 h 212"/>
                <a:gd name="T14" fmla="*/ 148 w 253"/>
                <a:gd name="T15" fmla="*/ 42 h 212"/>
                <a:gd name="T16" fmla="*/ 126 w 253"/>
                <a:gd name="T17" fmla="*/ 53 h 212"/>
                <a:gd name="T18" fmla="*/ 101 w 253"/>
                <a:gd name="T19" fmla="*/ 68 h 212"/>
                <a:gd name="T20" fmla="*/ 79 w 253"/>
                <a:gd name="T21" fmla="*/ 84 h 212"/>
                <a:gd name="T22" fmla="*/ 58 w 253"/>
                <a:gd name="T23" fmla="*/ 101 h 212"/>
                <a:gd name="T24" fmla="*/ 39 w 253"/>
                <a:gd name="T25" fmla="*/ 120 h 212"/>
                <a:gd name="T26" fmla="*/ 23 w 253"/>
                <a:gd name="T27" fmla="*/ 140 h 212"/>
                <a:gd name="T28" fmla="*/ 10 w 253"/>
                <a:gd name="T29" fmla="*/ 162 h 212"/>
                <a:gd name="T30" fmla="*/ 2 w 253"/>
                <a:gd name="T31" fmla="*/ 187 h 212"/>
                <a:gd name="T32" fmla="*/ 0 w 253"/>
                <a:gd name="T33" fmla="*/ 211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3" h="212">
                  <a:moveTo>
                    <a:pt x="252" y="0"/>
                  </a:moveTo>
                  <a:lnTo>
                    <a:pt x="249" y="1"/>
                  </a:lnTo>
                  <a:lnTo>
                    <a:pt x="241" y="4"/>
                  </a:lnTo>
                  <a:lnTo>
                    <a:pt x="228" y="8"/>
                  </a:lnTo>
                  <a:lnTo>
                    <a:pt x="212" y="13"/>
                  </a:lnTo>
                  <a:lnTo>
                    <a:pt x="192" y="22"/>
                  </a:lnTo>
                  <a:lnTo>
                    <a:pt x="171" y="30"/>
                  </a:lnTo>
                  <a:lnTo>
                    <a:pt x="148" y="42"/>
                  </a:lnTo>
                  <a:lnTo>
                    <a:pt x="126" y="53"/>
                  </a:lnTo>
                  <a:lnTo>
                    <a:pt x="101" y="68"/>
                  </a:lnTo>
                  <a:lnTo>
                    <a:pt x="79" y="84"/>
                  </a:lnTo>
                  <a:lnTo>
                    <a:pt x="58" y="101"/>
                  </a:lnTo>
                  <a:lnTo>
                    <a:pt x="39" y="120"/>
                  </a:lnTo>
                  <a:lnTo>
                    <a:pt x="23" y="140"/>
                  </a:lnTo>
                  <a:lnTo>
                    <a:pt x="10" y="162"/>
                  </a:lnTo>
                  <a:lnTo>
                    <a:pt x="2" y="187"/>
                  </a:lnTo>
                  <a:lnTo>
                    <a:pt x="0" y="211"/>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34" name="Line 29"/>
            <p:cNvCxnSpPr/>
            <p:nvPr/>
          </p:nvCxnSpPr>
          <p:spPr bwMode="auto">
            <a:xfrm>
              <a:off x="5906" y="12403"/>
              <a:ext cx="0" cy="1483"/>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 name="Text Box 30"/>
            <p:cNvSpPr txBox="1">
              <a:spLocks noChangeArrowheads="1"/>
            </p:cNvSpPr>
            <p:nvPr/>
          </p:nvSpPr>
          <p:spPr bwMode="auto">
            <a:xfrm>
              <a:off x="4543" y="8449"/>
              <a:ext cx="2817" cy="25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Vzorková komora</a:t>
              </a:r>
              <a:endParaRPr lang="cs-CZ" sz="900">
                <a:latin typeface="Times New Roman" panose="02020603050405020304" pitchFamily="18" charset="0"/>
                <a:ea typeface="Times New Roman" panose="02020603050405020304" pitchFamily="18" charset="0"/>
              </a:endParaRPr>
            </a:p>
          </p:txBody>
        </p:sp>
        <p:sp>
          <p:nvSpPr>
            <p:cNvPr id="36" name="Text Box 31"/>
            <p:cNvSpPr txBox="1">
              <a:spLocks noChangeArrowheads="1"/>
            </p:cNvSpPr>
            <p:nvPr/>
          </p:nvSpPr>
          <p:spPr bwMode="auto">
            <a:xfrm>
              <a:off x="4946" y="8882"/>
              <a:ext cx="1748" cy="25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Refereční pánvička</a:t>
              </a:r>
              <a:endParaRPr lang="cs-CZ" sz="900">
                <a:latin typeface="Times New Roman" panose="02020603050405020304" pitchFamily="18" charset="0"/>
                <a:ea typeface="Times New Roman" panose="02020603050405020304" pitchFamily="18" charset="0"/>
              </a:endParaRPr>
            </a:p>
          </p:txBody>
        </p:sp>
        <p:sp>
          <p:nvSpPr>
            <p:cNvPr id="37" name="Text Box 32"/>
            <p:cNvSpPr txBox="1">
              <a:spLocks noChangeArrowheads="1"/>
            </p:cNvSpPr>
            <p:nvPr/>
          </p:nvSpPr>
          <p:spPr bwMode="auto">
            <a:xfrm>
              <a:off x="7031" y="9027"/>
              <a:ext cx="1766" cy="25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Vzorková pánvička</a:t>
              </a:r>
              <a:endParaRPr lang="cs-CZ" sz="900">
                <a:latin typeface="Times New Roman" panose="02020603050405020304" pitchFamily="18" charset="0"/>
                <a:ea typeface="Times New Roman" panose="02020603050405020304" pitchFamily="18" charset="0"/>
              </a:endParaRPr>
            </a:p>
          </p:txBody>
        </p:sp>
        <p:sp>
          <p:nvSpPr>
            <p:cNvPr id="38" name="Text Box 33"/>
            <p:cNvSpPr txBox="1">
              <a:spLocks noChangeArrowheads="1"/>
            </p:cNvSpPr>
            <p:nvPr/>
          </p:nvSpPr>
          <p:spPr bwMode="auto">
            <a:xfrm>
              <a:off x="7427" y="10141"/>
              <a:ext cx="595" cy="25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Víko</a:t>
              </a:r>
              <a:endParaRPr lang="cs-CZ" sz="900">
                <a:latin typeface="Times New Roman" panose="02020603050405020304" pitchFamily="18" charset="0"/>
                <a:ea typeface="Times New Roman" panose="02020603050405020304" pitchFamily="18" charset="0"/>
              </a:endParaRPr>
            </a:p>
          </p:txBody>
        </p:sp>
        <p:sp>
          <p:nvSpPr>
            <p:cNvPr id="39" name="Text Box 34"/>
            <p:cNvSpPr txBox="1">
              <a:spLocks noChangeArrowheads="1"/>
            </p:cNvSpPr>
            <p:nvPr/>
          </p:nvSpPr>
          <p:spPr bwMode="auto">
            <a:xfrm>
              <a:off x="4917" y="10916"/>
              <a:ext cx="1654" cy="25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Vstup pro plyn</a:t>
              </a:r>
              <a:endParaRPr lang="cs-CZ" sz="900">
                <a:latin typeface="Times New Roman" panose="02020603050405020304" pitchFamily="18" charset="0"/>
                <a:ea typeface="Times New Roman" panose="02020603050405020304" pitchFamily="18" charset="0"/>
              </a:endParaRPr>
            </a:p>
          </p:txBody>
        </p:sp>
        <p:sp>
          <p:nvSpPr>
            <p:cNvPr id="40" name="Text Box 35"/>
            <p:cNvSpPr txBox="1">
              <a:spLocks noChangeArrowheads="1"/>
            </p:cNvSpPr>
            <p:nvPr/>
          </p:nvSpPr>
          <p:spPr bwMode="auto">
            <a:xfrm>
              <a:off x="3908" y="12072"/>
              <a:ext cx="952" cy="50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Chromová ploténka</a:t>
              </a:r>
              <a:endParaRPr lang="cs-CZ" sz="900">
                <a:latin typeface="Times New Roman" panose="02020603050405020304" pitchFamily="18" charset="0"/>
                <a:ea typeface="Times New Roman" panose="02020603050405020304" pitchFamily="18" charset="0"/>
              </a:endParaRPr>
            </a:p>
          </p:txBody>
        </p:sp>
        <p:sp>
          <p:nvSpPr>
            <p:cNvPr id="41" name="Text Box 36"/>
            <p:cNvSpPr txBox="1">
              <a:spLocks noChangeArrowheads="1"/>
            </p:cNvSpPr>
            <p:nvPr/>
          </p:nvSpPr>
          <p:spPr bwMode="auto">
            <a:xfrm>
              <a:off x="4648" y="12891"/>
              <a:ext cx="887" cy="253"/>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Ohřevný </a:t>
              </a:r>
              <a:endParaRPr lang="cs-CZ" sz="900">
                <a:latin typeface="Times New Roman" panose="02020603050405020304" pitchFamily="18" charset="0"/>
                <a:ea typeface="Times New Roman" panose="02020603050405020304" pitchFamily="18" charset="0"/>
              </a:endParaRPr>
            </a:p>
          </p:txBody>
        </p:sp>
        <p:sp>
          <p:nvSpPr>
            <p:cNvPr id="42" name="Text Box 37"/>
            <p:cNvSpPr txBox="1">
              <a:spLocks noChangeArrowheads="1"/>
            </p:cNvSpPr>
            <p:nvPr/>
          </p:nvSpPr>
          <p:spPr bwMode="auto">
            <a:xfrm>
              <a:off x="4648" y="13116"/>
              <a:ext cx="577" cy="253"/>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blok</a:t>
              </a:r>
              <a:endParaRPr lang="cs-CZ" sz="900">
                <a:latin typeface="Times New Roman" panose="02020603050405020304" pitchFamily="18" charset="0"/>
                <a:ea typeface="Times New Roman" panose="02020603050405020304" pitchFamily="18" charset="0"/>
              </a:endParaRPr>
            </a:p>
          </p:txBody>
        </p:sp>
        <p:sp>
          <p:nvSpPr>
            <p:cNvPr id="43" name="Text Box 38"/>
            <p:cNvSpPr txBox="1">
              <a:spLocks noChangeArrowheads="1"/>
            </p:cNvSpPr>
            <p:nvPr/>
          </p:nvSpPr>
          <p:spPr bwMode="auto">
            <a:xfrm>
              <a:off x="6952" y="12064"/>
              <a:ext cx="954" cy="25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Chromová</a:t>
              </a:r>
              <a:endParaRPr lang="cs-CZ" sz="900">
                <a:latin typeface="Times New Roman" panose="02020603050405020304" pitchFamily="18" charset="0"/>
                <a:ea typeface="Times New Roman" panose="02020603050405020304" pitchFamily="18" charset="0"/>
              </a:endParaRPr>
            </a:p>
          </p:txBody>
        </p:sp>
        <p:sp>
          <p:nvSpPr>
            <p:cNvPr id="44" name="Text Box 39"/>
            <p:cNvSpPr txBox="1">
              <a:spLocks noChangeArrowheads="1"/>
            </p:cNvSpPr>
            <p:nvPr/>
          </p:nvSpPr>
          <p:spPr bwMode="auto">
            <a:xfrm>
              <a:off x="6952" y="12293"/>
              <a:ext cx="959" cy="248"/>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ploténka</a:t>
              </a:r>
              <a:endParaRPr lang="cs-CZ" sz="900">
                <a:latin typeface="Times New Roman" panose="02020603050405020304" pitchFamily="18" charset="0"/>
                <a:ea typeface="Times New Roman" panose="02020603050405020304" pitchFamily="18" charset="0"/>
              </a:endParaRPr>
            </a:p>
          </p:txBody>
        </p:sp>
        <p:sp>
          <p:nvSpPr>
            <p:cNvPr id="45" name="Text Box 40"/>
            <p:cNvSpPr txBox="1">
              <a:spLocks noChangeArrowheads="1"/>
            </p:cNvSpPr>
            <p:nvPr/>
          </p:nvSpPr>
          <p:spPr bwMode="auto">
            <a:xfrm>
              <a:off x="6361" y="13923"/>
              <a:ext cx="2436" cy="25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Připojení termočlánku</a:t>
              </a:r>
              <a:endParaRPr lang="cs-CZ" sz="900">
                <a:latin typeface="Times New Roman" panose="02020603050405020304" pitchFamily="18" charset="0"/>
                <a:ea typeface="Times New Roman" panose="02020603050405020304" pitchFamily="18" charset="0"/>
              </a:endParaRPr>
            </a:p>
          </p:txBody>
        </p:sp>
        <p:sp>
          <p:nvSpPr>
            <p:cNvPr id="46" name="Text Box 41"/>
            <p:cNvSpPr txBox="1">
              <a:spLocks noChangeArrowheads="1"/>
            </p:cNvSpPr>
            <p:nvPr/>
          </p:nvSpPr>
          <p:spPr bwMode="auto">
            <a:xfrm>
              <a:off x="6362" y="14552"/>
              <a:ext cx="2279" cy="253"/>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b" anchorCtr="0">
              <a:noAutofit/>
            </a:bodyPr>
            <a:lstStyle/>
            <a:p>
              <a:r>
                <a:rPr lang="en-GB" sz="825">
                  <a:latin typeface="Times New Roman" panose="02020603050405020304" pitchFamily="18" charset="0"/>
                  <a:ea typeface="Times New Roman" panose="02020603050405020304" pitchFamily="18" charset="0"/>
                </a:rPr>
                <a:t>Termoelektrický disk </a:t>
              </a:r>
              <a:endParaRPr lang="cs-CZ" sz="900">
                <a:latin typeface="Times New Roman" panose="02020603050405020304" pitchFamily="18" charset="0"/>
                <a:ea typeface="Times New Roman" panose="02020603050405020304" pitchFamily="18" charset="0"/>
              </a:endParaRPr>
            </a:p>
          </p:txBody>
        </p:sp>
        <p:sp>
          <p:nvSpPr>
            <p:cNvPr id="47" name="Freeform 42"/>
            <p:cNvSpPr>
              <a:spLocks/>
            </p:cNvSpPr>
            <p:nvPr/>
          </p:nvSpPr>
          <p:spPr bwMode="auto">
            <a:xfrm>
              <a:off x="7139" y="10429"/>
              <a:ext cx="81" cy="216"/>
            </a:xfrm>
            <a:custGeom>
              <a:avLst/>
              <a:gdLst>
                <a:gd name="T0" fmla="*/ 0 w 46"/>
                <a:gd name="T1" fmla="*/ 0 h 129"/>
                <a:gd name="T2" fmla="*/ 21 w 46"/>
                <a:gd name="T3" fmla="*/ 128 h 129"/>
                <a:gd name="T4" fmla="*/ 45 w 46"/>
                <a:gd name="T5" fmla="*/ 0 h 129"/>
                <a:gd name="T6" fmla="*/ 0 w 46"/>
                <a:gd name="T7" fmla="*/ 0 h 129"/>
                <a:gd name="T8" fmla="*/ 0 w 46"/>
                <a:gd name="T9" fmla="*/ 0 h 129"/>
                <a:gd name="T10" fmla="*/ 0 w 46"/>
                <a:gd name="T11" fmla="*/ 0 h 129"/>
              </a:gdLst>
              <a:ahLst/>
              <a:cxnLst>
                <a:cxn ang="0">
                  <a:pos x="T0" y="T1"/>
                </a:cxn>
                <a:cxn ang="0">
                  <a:pos x="T2" y="T3"/>
                </a:cxn>
                <a:cxn ang="0">
                  <a:pos x="T4" y="T5"/>
                </a:cxn>
                <a:cxn ang="0">
                  <a:pos x="T6" y="T7"/>
                </a:cxn>
                <a:cxn ang="0">
                  <a:pos x="T8" y="T9"/>
                </a:cxn>
                <a:cxn ang="0">
                  <a:pos x="T10" y="T11"/>
                </a:cxn>
              </a:cxnLst>
              <a:rect l="0" t="0" r="r" b="b"/>
              <a:pathLst>
                <a:path w="46" h="129">
                  <a:moveTo>
                    <a:pt x="0" y="0"/>
                  </a:moveTo>
                  <a:lnTo>
                    <a:pt x="21" y="128"/>
                  </a:lnTo>
                  <a:lnTo>
                    <a:pt x="45" y="0"/>
                  </a:lnTo>
                  <a:lnTo>
                    <a:pt x="0" y="0"/>
                  </a:lnTo>
                  <a:lnTo>
                    <a:pt x="0" y="0"/>
                  </a:lnTo>
                  <a:lnTo>
                    <a:pt x="0" y="0"/>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48" name="Freeform 43"/>
            <p:cNvSpPr>
              <a:spLocks/>
            </p:cNvSpPr>
            <p:nvPr/>
          </p:nvSpPr>
          <p:spPr bwMode="auto">
            <a:xfrm>
              <a:off x="7181" y="10278"/>
              <a:ext cx="185" cy="174"/>
            </a:xfrm>
            <a:custGeom>
              <a:avLst/>
              <a:gdLst>
                <a:gd name="T0" fmla="*/ 0 w 106"/>
                <a:gd name="T1" fmla="*/ 104 h 105"/>
                <a:gd name="T2" fmla="*/ 0 w 106"/>
                <a:gd name="T3" fmla="*/ 0 h 105"/>
                <a:gd name="T4" fmla="*/ 105 w 106"/>
                <a:gd name="T5" fmla="*/ 0 h 105"/>
              </a:gdLst>
              <a:ahLst/>
              <a:cxnLst>
                <a:cxn ang="0">
                  <a:pos x="T0" y="T1"/>
                </a:cxn>
                <a:cxn ang="0">
                  <a:pos x="T2" y="T3"/>
                </a:cxn>
                <a:cxn ang="0">
                  <a:pos x="T4" y="T5"/>
                </a:cxn>
              </a:cxnLst>
              <a:rect l="0" t="0" r="r" b="b"/>
              <a:pathLst>
                <a:path w="106" h="105">
                  <a:moveTo>
                    <a:pt x="0" y="104"/>
                  </a:moveTo>
                  <a:lnTo>
                    <a:pt x="0" y="0"/>
                  </a:lnTo>
                  <a:lnTo>
                    <a:pt x="105"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49" name="Freeform 44"/>
            <p:cNvSpPr>
              <a:spLocks/>
            </p:cNvSpPr>
            <p:nvPr/>
          </p:nvSpPr>
          <p:spPr bwMode="auto">
            <a:xfrm>
              <a:off x="6004" y="13904"/>
              <a:ext cx="83" cy="216"/>
            </a:xfrm>
            <a:custGeom>
              <a:avLst/>
              <a:gdLst>
                <a:gd name="T0" fmla="*/ 0 w 47"/>
                <a:gd name="T1" fmla="*/ 129 h 130"/>
                <a:gd name="T2" fmla="*/ 22 w 47"/>
                <a:gd name="T3" fmla="*/ 0 h 130"/>
                <a:gd name="T4" fmla="*/ 46 w 47"/>
                <a:gd name="T5" fmla="*/ 129 h 130"/>
                <a:gd name="T6" fmla="*/ 0 w 47"/>
                <a:gd name="T7" fmla="*/ 129 h 130"/>
                <a:gd name="T8" fmla="*/ 0 w 47"/>
                <a:gd name="T9" fmla="*/ 129 h 130"/>
                <a:gd name="T10" fmla="*/ 0 w 47"/>
                <a:gd name="T11" fmla="*/ 129 h 130"/>
              </a:gdLst>
              <a:ahLst/>
              <a:cxnLst>
                <a:cxn ang="0">
                  <a:pos x="T0" y="T1"/>
                </a:cxn>
                <a:cxn ang="0">
                  <a:pos x="T2" y="T3"/>
                </a:cxn>
                <a:cxn ang="0">
                  <a:pos x="T4" y="T5"/>
                </a:cxn>
                <a:cxn ang="0">
                  <a:pos x="T6" y="T7"/>
                </a:cxn>
                <a:cxn ang="0">
                  <a:pos x="T8" y="T9"/>
                </a:cxn>
                <a:cxn ang="0">
                  <a:pos x="T10" y="T11"/>
                </a:cxn>
              </a:cxnLst>
              <a:rect l="0" t="0" r="r" b="b"/>
              <a:pathLst>
                <a:path w="47" h="130">
                  <a:moveTo>
                    <a:pt x="0" y="129"/>
                  </a:moveTo>
                  <a:lnTo>
                    <a:pt x="22" y="0"/>
                  </a:lnTo>
                  <a:lnTo>
                    <a:pt x="46" y="129"/>
                  </a:lnTo>
                  <a:lnTo>
                    <a:pt x="0" y="129"/>
                  </a:lnTo>
                  <a:lnTo>
                    <a:pt x="0" y="129"/>
                  </a:lnTo>
                  <a:lnTo>
                    <a:pt x="0" y="129"/>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50" name="Freeform 45"/>
            <p:cNvSpPr>
              <a:spLocks/>
            </p:cNvSpPr>
            <p:nvPr/>
          </p:nvSpPr>
          <p:spPr bwMode="auto">
            <a:xfrm>
              <a:off x="5867" y="13896"/>
              <a:ext cx="81" cy="216"/>
            </a:xfrm>
            <a:custGeom>
              <a:avLst/>
              <a:gdLst>
                <a:gd name="T0" fmla="*/ 0 w 47"/>
                <a:gd name="T1" fmla="*/ 128 h 129"/>
                <a:gd name="T2" fmla="*/ 22 w 47"/>
                <a:gd name="T3" fmla="*/ 0 h 129"/>
                <a:gd name="T4" fmla="*/ 46 w 47"/>
                <a:gd name="T5" fmla="*/ 128 h 129"/>
                <a:gd name="T6" fmla="*/ 0 w 47"/>
                <a:gd name="T7" fmla="*/ 128 h 129"/>
                <a:gd name="T8" fmla="*/ 0 w 47"/>
                <a:gd name="T9" fmla="*/ 128 h 129"/>
                <a:gd name="T10" fmla="*/ 0 w 47"/>
                <a:gd name="T11" fmla="*/ 128 h 129"/>
              </a:gdLst>
              <a:ahLst/>
              <a:cxnLst>
                <a:cxn ang="0">
                  <a:pos x="T0" y="T1"/>
                </a:cxn>
                <a:cxn ang="0">
                  <a:pos x="T2" y="T3"/>
                </a:cxn>
                <a:cxn ang="0">
                  <a:pos x="T4" y="T5"/>
                </a:cxn>
                <a:cxn ang="0">
                  <a:pos x="T6" y="T7"/>
                </a:cxn>
                <a:cxn ang="0">
                  <a:pos x="T8" y="T9"/>
                </a:cxn>
                <a:cxn ang="0">
                  <a:pos x="T10" y="T11"/>
                </a:cxn>
              </a:cxnLst>
              <a:rect l="0" t="0" r="r" b="b"/>
              <a:pathLst>
                <a:path w="47" h="129">
                  <a:moveTo>
                    <a:pt x="0" y="128"/>
                  </a:moveTo>
                  <a:lnTo>
                    <a:pt x="22" y="0"/>
                  </a:lnTo>
                  <a:lnTo>
                    <a:pt x="46" y="128"/>
                  </a:lnTo>
                  <a:lnTo>
                    <a:pt x="0" y="128"/>
                  </a:lnTo>
                  <a:lnTo>
                    <a:pt x="0" y="128"/>
                  </a:lnTo>
                  <a:lnTo>
                    <a:pt x="0" y="128"/>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51" name="Freeform 46"/>
            <p:cNvSpPr>
              <a:spLocks/>
            </p:cNvSpPr>
            <p:nvPr/>
          </p:nvSpPr>
          <p:spPr bwMode="auto">
            <a:xfrm>
              <a:off x="5796" y="13896"/>
              <a:ext cx="83" cy="216"/>
            </a:xfrm>
            <a:custGeom>
              <a:avLst/>
              <a:gdLst>
                <a:gd name="T0" fmla="*/ 0 w 47"/>
                <a:gd name="T1" fmla="*/ 128 h 129"/>
                <a:gd name="T2" fmla="*/ 21 w 47"/>
                <a:gd name="T3" fmla="*/ 0 h 129"/>
                <a:gd name="T4" fmla="*/ 46 w 47"/>
                <a:gd name="T5" fmla="*/ 128 h 129"/>
                <a:gd name="T6" fmla="*/ 0 w 47"/>
                <a:gd name="T7" fmla="*/ 128 h 129"/>
                <a:gd name="T8" fmla="*/ 0 w 47"/>
                <a:gd name="T9" fmla="*/ 128 h 129"/>
                <a:gd name="T10" fmla="*/ 0 w 47"/>
                <a:gd name="T11" fmla="*/ 128 h 129"/>
              </a:gdLst>
              <a:ahLst/>
              <a:cxnLst>
                <a:cxn ang="0">
                  <a:pos x="T0" y="T1"/>
                </a:cxn>
                <a:cxn ang="0">
                  <a:pos x="T2" y="T3"/>
                </a:cxn>
                <a:cxn ang="0">
                  <a:pos x="T4" y="T5"/>
                </a:cxn>
                <a:cxn ang="0">
                  <a:pos x="T6" y="T7"/>
                </a:cxn>
                <a:cxn ang="0">
                  <a:pos x="T8" y="T9"/>
                </a:cxn>
                <a:cxn ang="0">
                  <a:pos x="T10" y="T11"/>
                </a:cxn>
              </a:cxnLst>
              <a:rect l="0" t="0" r="r" b="b"/>
              <a:pathLst>
                <a:path w="47" h="129">
                  <a:moveTo>
                    <a:pt x="0" y="128"/>
                  </a:moveTo>
                  <a:lnTo>
                    <a:pt x="21" y="0"/>
                  </a:lnTo>
                  <a:lnTo>
                    <a:pt x="46" y="128"/>
                  </a:lnTo>
                  <a:lnTo>
                    <a:pt x="0" y="128"/>
                  </a:lnTo>
                  <a:lnTo>
                    <a:pt x="0" y="128"/>
                  </a:lnTo>
                  <a:lnTo>
                    <a:pt x="0" y="128"/>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52" name="Freeform 47"/>
            <p:cNvSpPr>
              <a:spLocks/>
            </p:cNvSpPr>
            <p:nvPr/>
          </p:nvSpPr>
          <p:spPr bwMode="auto">
            <a:xfrm>
              <a:off x="5658" y="13898"/>
              <a:ext cx="83" cy="218"/>
            </a:xfrm>
            <a:custGeom>
              <a:avLst/>
              <a:gdLst>
                <a:gd name="T0" fmla="*/ 0 w 47"/>
                <a:gd name="T1" fmla="*/ 130 h 131"/>
                <a:gd name="T2" fmla="*/ 22 w 47"/>
                <a:gd name="T3" fmla="*/ 0 h 131"/>
                <a:gd name="T4" fmla="*/ 46 w 47"/>
                <a:gd name="T5" fmla="*/ 130 h 131"/>
                <a:gd name="T6" fmla="*/ 0 w 47"/>
                <a:gd name="T7" fmla="*/ 130 h 131"/>
                <a:gd name="T8" fmla="*/ 0 w 47"/>
                <a:gd name="T9" fmla="*/ 130 h 131"/>
                <a:gd name="T10" fmla="*/ 0 w 47"/>
                <a:gd name="T11" fmla="*/ 130 h 131"/>
              </a:gdLst>
              <a:ahLst/>
              <a:cxnLst>
                <a:cxn ang="0">
                  <a:pos x="T0" y="T1"/>
                </a:cxn>
                <a:cxn ang="0">
                  <a:pos x="T2" y="T3"/>
                </a:cxn>
                <a:cxn ang="0">
                  <a:pos x="T4" y="T5"/>
                </a:cxn>
                <a:cxn ang="0">
                  <a:pos x="T6" y="T7"/>
                </a:cxn>
                <a:cxn ang="0">
                  <a:pos x="T8" y="T9"/>
                </a:cxn>
                <a:cxn ang="0">
                  <a:pos x="T10" y="T11"/>
                </a:cxn>
              </a:cxnLst>
              <a:rect l="0" t="0" r="r" b="b"/>
              <a:pathLst>
                <a:path w="47" h="131">
                  <a:moveTo>
                    <a:pt x="0" y="130"/>
                  </a:moveTo>
                  <a:lnTo>
                    <a:pt x="22" y="0"/>
                  </a:lnTo>
                  <a:lnTo>
                    <a:pt x="46" y="130"/>
                  </a:lnTo>
                  <a:lnTo>
                    <a:pt x="0" y="130"/>
                  </a:lnTo>
                  <a:lnTo>
                    <a:pt x="0" y="130"/>
                  </a:lnTo>
                  <a:lnTo>
                    <a:pt x="0" y="130"/>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53" name="Freeform 48"/>
            <p:cNvSpPr>
              <a:spLocks/>
            </p:cNvSpPr>
            <p:nvPr/>
          </p:nvSpPr>
          <p:spPr bwMode="auto">
            <a:xfrm>
              <a:off x="4698" y="11096"/>
              <a:ext cx="81" cy="218"/>
            </a:xfrm>
            <a:custGeom>
              <a:avLst/>
              <a:gdLst>
                <a:gd name="T0" fmla="*/ 0 w 46"/>
                <a:gd name="T1" fmla="*/ 0 h 130"/>
                <a:gd name="T2" fmla="*/ 21 w 46"/>
                <a:gd name="T3" fmla="*/ 129 h 130"/>
                <a:gd name="T4" fmla="*/ 45 w 46"/>
                <a:gd name="T5" fmla="*/ 0 h 130"/>
                <a:gd name="T6" fmla="*/ 0 w 46"/>
                <a:gd name="T7" fmla="*/ 0 h 130"/>
                <a:gd name="T8" fmla="*/ 0 w 46"/>
                <a:gd name="T9" fmla="*/ 0 h 130"/>
                <a:gd name="T10" fmla="*/ 0 w 46"/>
                <a:gd name="T11" fmla="*/ 0 h 130"/>
              </a:gdLst>
              <a:ahLst/>
              <a:cxnLst>
                <a:cxn ang="0">
                  <a:pos x="T0" y="T1"/>
                </a:cxn>
                <a:cxn ang="0">
                  <a:pos x="T2" y="T3"/>
                </a:cxn>
                <a:cxn ang="0">
                  <a:pos x="T4" y="T5"/>
                </a:cxn>
                <a:cxn ang="0">
                  <a:pos x="T6" y="T7"/>
                </a:cxn>
                <a:cxn ang="0">
                  <a:pos x="T8" y="T9"/>
                </a:cxn>
                <a:cxn ang="0">
                  <a:pos x="T10" y="T11"/>
                </a:cxn>
              </a:cxnLst>
              <a:rect l="0" t="0" r="r" b="b"/>
              <a:pathLst>
                <a:path w="46" h="130">
                  <a:moveTo>
                    <a:pt x="0" y="0"/>
                  </a:moveTo>
                  <a:lnTo>
                    <a:pt x="21" y="129"/>
                  </a:lnTo>
                  <a:lnTo>
                    <a:pt x="45" y="0"/>
                  </a:lnTo>
                  <a:lnTo>
                    <a:pt x="0" y="0"/>
                  </a:lnTo>
                  <a:lnTo>
                    <a:pt x="0" y="0"/>
                  </a:lnTo>
                  <a:lnTo>
                    <a:pt x="0" y="0"/>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54" name="Freeform 49"/>
            <p:cNvSpPr>
              <a:spLocks/>
            </p:cNvSpPr>
            <p:nvPr/>
          </p:nvSpPr>
          <p:spPr bwMode="auto">
            <a:xfrm>
              <a:off x="6688" y="11096"/>
              <a:ext cx="82" cy="218"/>
            </a:xfrm>
            <a:custGeom>
              <a:avLst/>
              <a:gdLst>
                <a:gd name="T0" fmla="*/ 0 w 47"/>
                <a:gd name="T1" fmla="*/ 0 h 130"/>
                <a:gd name="T2" fmla="*/ 22 w 47"/>
                <a:gd name="T3" fmla="*/ 129 h 130"/>
                <a:gd name="T4" fmla="*/ 46 w 47"/>
                <a:gd name="T5" fmla="*/ 0 h 130"/>
                <a:gd name="T6" fmla="*/ 0 w 47"/>
                <a:gd name="T7" fmla="*/ 0 h 130"/>
                <a:gd name="T8" fmla="*/ 0 w 47"/>
                <a:gd name="T9" fmla="*/ 0 h 130"/>
                <a:gd name="T10" fmla="*/ 0 w 47"/>
                <a:gd name="T11" fmla="*/ 0 h 130"/>
              </a:gdLst>
              <a:ahLst/>
              <a:cxnLst>
                <a:cxn ang="0">
                  <a:pos x="T0" y="T1"/>
                </a:cxn>
                <a:cxn ang="0">
                  <a:pos x="T2" y="T3"/>
                </a:cxn>
                <a:cxn ang="0">
                  <a:pos x="T4" y="T5"/>
                </a:cxn>
                <a:cxn ang="0">
                  <a:pos x="T6" y="T7"/>
                </a:cxn>
                <a:cxn ang="0">
                  <a:pos x="T8" y="T9"/>
                </a:cxn>
                <a:cxn ang="0">
                  <a:pos x="T10" y="T11"/>
                </a:cxn>
              </a:cxnLst>
              <a:rect l="0" t="0" r="r" b="b"/>
              <a:pathLst>
                <a:path w="47" h="130">
                  <a:moveTo>
                    <a:pt x="0" y="0"/>
                  </a:moveTo>
                  <a:lnTo>
                    <a:pt x="22" y="129"/>
                  </a:lnTo>
                  <a:lnTo>
                    <a:pt x="46" y="0"/>
                  </a:lnTo>
                  <a:lnTo>
                    <a:pt x="0" y="0"/>
                  </a:lnTo>
                  <a:lnTo>
                    <a:pt x="0" y="0"/>
                  </a:lnTo>
                  <a:lnTo>
                    <a:pt x="0" y="0"/>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55" name="Freeform 50"/>
            <p:cNvSpPr>
              <a:spLocks/>
            </p:cNvSpPr>
            <p:nvPr/>
          </p:nvSpPr>
          <p:spPr bwMode="auto">
            <a:xfrm>
              <a:off x="4190" y="11096"/>
              <a:ext cx="81" cy="218"/>
            </a:xfrm>
            <a:custGeom>
              <a:avLst/>
              <a:gdLst>
                <a:gd name="T0" fmla="*/ 0 w 46"/>
                <a:gd name="T1" fmla="*/ 0 h 130"/>
                <a:gd name="T2" fmla="*/ 21 w 46"/>
                <a:gd name="T3" fmla="*/ 129 h 130"/>
                <a:gd name="T4" fmla="*/ 45 w 46"/>
                <a:gd name="T5" fmla="*/ 0 h 130"/>
                <a:gd name="T6" fmla="*/ 0 w 46"/>
                <a:gd name="T7" fmla="*/ 0 h 130"/>
                <a:gd name="T8" fmla="*/ 0 w 46"/>
                <a:gd name="T9" fmla="*/ 0 h 130"/>
                <a:gd name="T10" fmla="*/ 0 w 46"/>
                <a:gd name="T11" fmla="*/ 0 h 130"/>
              </a:gdLst>
              <a:ahLst/>
              <a:cxnLst>
                <a:cxn ang="0">
                  <a:pos x="T0" y="T1"/>
                </a:cxn>
                <a:cxn ang="0">
                  <a:pos x="T2" y="T3"/>
                </a:cxn>
                <a:cxn ang="0">
                  <a:pos x="T4" y="T5"/>
                </a:cxn>
                <a:cxn ang="0">
                  <a:pos x="T6" y="T7"/>
                </a:cxn>
                <a:cxn ang="0">
                  <a:pos x="T8" y="T9"/>
                </a:cxn>
                <a:cxn ang="0">
                  <a:pos x="T10" y="T11"/>
                </a:cxn>
              </a:cxnLst>
              <a:rect l="0" t="0" r="r" b="b"/>
              <a:pathLst>
                <a:path w="46" h="130">
                  <a:moveTo>
                    <a:pt x="0" y="0"/>
                  </a:moveTo>
                  <a:lnTo>
                    <a:pt x="21" y="129"/>
                  </a:lnTo>
                  <a:lnTo>
                    <a:pt x="45" y="0"/>
                  </a:lnTo>
                  <a:lnTo>
                    <a:pt x="0" y="0"/>
                  </a:lnTo>
                  <a:lnTo>
                    <a:pt x="0" y="0"/>
                  </a:lnTo>
                  <a:lnTo>
                    <a:pt x="0" y="0"/>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56" name="Freeform 51"/>
            <p:cNvSpPr>
              <a:spLocks/>
            </p:cNvSpPr>
            <p:nvPr/>
          </p:nvSpPr>
          <p:spPr bwMode="auto">
            <a:xfrm>
              <a:off x="8390" y="11753"/>
              <a:ext cx="228" cy="77"/>
            </a:xfrm>
            <a:custGeom>
              <a:avLst/>
              <a:gdLst>
                <a:gd name="T0" fmla="*/ 130 w 131"/>
                <a:gd name="T1" fmla="*/ 0 h 46"/>
                <a:gd name="T2" fmla="*/ 0 w 131"/>
                <a:gd name="T3" fmla="*/ 22 h 46"/>
                <a:gd name="T4" fmla="*/ 130 w 131"/>
                <a:gd name="T5" fmla="*/ 45 h 46"/>
                <a:gd name="T6" fmla="*/ 130 w 131"/>
                <a:gd name="T7" fmla="*/ 0 h 46"/>
                <a:gd name="T8" fmla="*/ 130 w 131"/>
                <a:gd name="T9" fmla="*/ 0 h 46"/>
                <a:gd name="T10" fmla="*/ 130 w 131"/>
                <a:gd name="T11" fmla="*/ 0 h 46"/>
              </a:gdLst>
              <a:ahLst/>
              <a:cxnLst>
                <a:cxn ang="0">
                  <a:pos x="T0" y="T1"/>
                </a:cxn>
                <a:cxn ang="0">
                  <a:pos x="T2" y="T3"/>
                </a:cxn>
                <a:cxn ang="0">
                  <a:pos x="T4" y="T5"/>
                </a:cxn>
                <a:cxn ang="0">
                  <a:pos x="T6" y="T7"/>
                </a:cxn>
                <a:cxn ang="0">
                  <a:pos x="T8" y="T9"/>
                </a:cxn>
                <a:cxn ang="0">
                  <a:pos x="T10" y="T11"/>
                </a:cxn>
              </a:cxnLst>
              <a:rect l="0" t="0" r="r" b="b"/>
              <a:pathLst>
                <a:path w="131" h="46">
                  <a:moveTo>
                    <a:pt x="130" y="0"/>
                  </a:moveTo>
                  <a:lnTo>
                    <a:pt x="0" y="22"/>
                  </a:lnTo>
                  <a:lnTo>
                    <a:pt x="130" y="45"/>
                  </a:lnTo>
                  <a:lnTo>
                    <a:pt x="130" y="0"/>
                  </a:lnTo>
                  <a:lnTo>
                    <a:pt x="130" y="0"/>
                  </a:lnTo>
                  <a:lnTo>
                    <a:pt x="130" y="0"/>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cxnSp>
          <p:nvCxnSpPr>
            <p:cNvPr id="57" name="Line 52"/>
            <p:cNvCxnSpPr/>
            <p:nvPr/>
          </p:nvCxnSpPr>
          <p:spPr bwMode="auto">
            <a:xfrm>
              <a:off x="5694" y="14078"/>
              <a:ext cx="0" cy="637"/>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8" name="Freeform 53"/>
            <p:cNvSpPr>
              <a:spLocks/>
            </p:cNvSpPr>
            <p:nvPr/>
          </p:nvSpPr>
          <p:spPr bwMode="auto">
            <a:xfrm>
              <a:off x="5279" y="14063"/>
              <a:ext cx="764" cy="654"/>
            </a:xfrm>
            <a:custGeom>
              <a:avLst/>
              <a:gdLst>
                <a:gd name="T0" fmla="*/ 436 w 437"/>
                <a:gd name="T1" fmla="*/ 0 h 391"/>
                <a:gd name="T2" fmla="*/ 436 w 437"/>
                <a:gd name="T3" fmla="*/ 390 h 391"/>
                <a:gd name="T4" fmla="*/ 0 w 437"/>
                <a:gd name="T5" fmla="*/ 390 h 391"/>
              </a:gdLst>
              <a:ahLst/>
              <a:cxnLst>
                <a:cxn ang="0">
                  <a:pos x="T0" y="T1"/>
                </a:cxn>
                <a:cxn ang="0">
                  <a:pos x="T2" y="T3"/>
                </a:cxn>
                <a:cxn ang="0">
                  <a:pos x="T4" y="T5"/>
                </a:cxn>
              </a:cxnLst>
              <a:rect l="0" t="0" r="r" b="b"/>
              <a:pathLst>
                <a:path w="437" h="391">
                  <a:moveTo>
                    <a:pt x="436" y="0"/>
                  </a:moveTo>
                  <a:lnTo>
                    <a:pt x="436" y="390"/>
                  </a:lnTo>
                  <a:lnTo>
                    <a:pt x="0" y="39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59" name="Freeform 54"/>
            <p:cNvSpPr>
              <a:spLocks/>
            </p:cNvSpPr>
            <p:nvPr/>
          </p:nvSpPr>
          <p:spPr bwMode="auto">
            <a:xfrm>
              <a:off x="5338" y="14084"/>
              <a:ext cx="568" cy="255"/>
            </a:xfrm>
            <a:custGeom>
              <a:avLst/>
              <a:gdLst>
                <a:gd name="T0" fmla="*/ 325 w 326"/>
                <a:gd name="T1" fmla="*/ 0 h 153"/>
                <a:gd name="T2" fmla="*/ 325 w 326"/>
                <a:gd name="T3" fmla="*/ 152 h 153"/>
                <a:gd name="T4" fmla="*/ 0 w 326"/>
                <a:gd name="T5" fmla="*/ 152 h 153"/>
              </a:gdLst>
              <a:ahLst/>
              <a:cxnLst>
                <a:cxn ang="0">
                  <a:pos x="T0" y="T1"/>
                </a:cxn>
                <a:cxn ang="0">
                  <a:pos x="T2" y="T3"/>
                </a:cxn>
                <a:cxn ang="0">
                  <a:pos x="T4" y="T5"/>
                </a:cxn>
              </a:cxnLst>
              <a:rect l="0" t="0" r="r" b="b"/>
              <a:pathLst>
                <a:path w="326" h="153">
                  <a:moveTo>
                    <a:pt x="325" y="0"/>
                  </a:moveTo>
                  <a:lnTo>
                    <a:pt x="325" y="152"/>
                  </a:lnTo>
                  <a:lnTo>
                    <a:pt x="0" y="15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60" name="Line 55"/>
            <p:cNvCxnSpPr/>
            <p:nvPr/>
          </p:nvCxnSpPr>
          <p:spPr bwMode="auto">
            <a:xfrm>
              <a:off x="5833" y="14097"/>
              <a:ext cx="0" cy="239"/>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1" name="Freeform 56"/>
            <p:cNvSpPr>
              <a:spLocks/>
            </p:cNvSpPr>
            <p:nvPr/>
          </p:nvSpPr>
          <p:spPr bwMode="auto">
            <a:xfrm>
              <a:off x="5856" y="11285"/>
              <a:ext cx="80" cy="78"/>
            </a:xfrm>
            <a:custGeom>
              <a:avLst/>
              <a:gdLst>
                <a:gd name="T0" fmla="*/ 0 w 46"/>
                <a:gd name="T1" fmla="*/ 46 h 47"/>
                <a:gd name="T2" fmla="*/ 3 w 46"/>
                <a:gd name="T3" fmla="*/ 46 h 47"/>
                <a:gd name="T4" fmla="*/ 8 w 46"/>
                <a:gd name="T5" fmla="*/ 46 h 47"/>
                <a:gd name="T6" fmla="*/ 12 w 46"/>
                <a:gd name="T7" fmla="*/ 45 h 47"/>
                <a:gd name="T8" fmla="*/ 17 w 46"/>
                <a:gd name="T9" fmla="*/ 43 h 47"/>
                <a:gd name="T10" fmla="*/ 20 w 46"/>
                <a:gd name="T11" fmla="*/ 41 h 47"/>
                <a:gd name="T12" fmla="*/ 24 w 46"/>
                <a:gd name="T13" fmla="*/ 39 h 47"/>
                <a:gd name="T14" fmla="*/ 28 w 46"/>
                <a:gd name="T15" fmla="*/ 36 h 47"/>
                <a:gd name="T16" fmla="*/ 31 w 46"/>
                <a:gd name="T17" fmla="*/ 33 h 47"/>
                <a:gd name="T18" fmla="*/ 33 w 46"/>
                <a:gd name="T19" fmla="*/ 30 h 47"/>
                <a:gd name="T20" fmla="*/ 36 w 46"/>
                <a:gd name="T21" fmla="*/ 27 h 47"/>
                <a:gd name="T22" fmla="*/ 38 w 46"/>
                <a:gd name="T23" fmla="*/ 23 h 47"/>
                <a:gd name="T24" fmla="*/ 41 w 46"/>
                <a:gd name="T25" fmla="*/ 19 h 47"/>
                <a:gd name="T26" fmla="*/ 41 w 46"/>
                <a:gd name="T27" fmla="*/ 15 h 47"/>
                <a:gd name="T28" fmla="*/ 43 w 46"/>
                <a:gd name="T29" fmla="*/ 11 h 47"/>
                <a:gd name="T30" fmla="*/ 44 w 46"/>
                <a:gd name="T31" fmla="*/ 6 h 47"/>
                <a:gd name="T32" fmla="*/ 45 w 46"/>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47">
                  <a:moveTo>
                    <a:pt x="0" y="46"/>
                  </a:moveTo>
                  <a:lnTo>
                    <a:pt x="3" y="46"/>
                  </a:lnTo>
                  <a:lnTo>
                    <a:pt x="8" y="46"/>
                  </a:lnTo>
                  <a:lnTo>
                    <a:pt x="12" y="45"/>
                  </a:lnTo>
                  <a:lnTo>
                    <a:pt x="17" y="43"/>
                  </a:lnTo>
                  <a:lnTo>
                    <a:pt x="20" y="41"/>
                  </a:lnTo>
                  <a:lnTo>
                    <a:pt x="24" y="39"/>
                  </a:lnTo>
                  <a:lnTo>
                    <a:pt x="28" y="36"/>
                  </a:lnTo>
                  <a:lnTo>
                    <a:pt x="31" y="33"/>
                  </a:lnTo>
                  <a:lnTo>
                    <a:pt x="33" y="30"/>
                  </a:lnTo>
                  <a:lnTo>
                    <a:pt x="36" y="27"/>
                  </a:lnTo>
                  <a:lnTo>
                    <a:pt x="38" y="23"/>
                  </a:lnTo>
                  <a:lnTo>
                    <a:pt x="41" y="19"/>
                  </a:lnTo>
                  <a:lnTo>
                    <a:pt x="41" y="15"/>
                  </a:lnTo>
                  <a:lnTo>
                    <a:pt x="43" y="11"/>
                  </a:lnTo>
                  <a:lnTo>
                    <a:pt x="44" y="6"/>
                  </a:lnTo>
                  <a:lnTo>
                    <a:pt x="45"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62" name="Freeform 57"/>
            <p:cNvSpPr>
              <a:spLocks/>
            </p:cNvSpPr>
            <p:nvPr/>
          </p:nvSpPr>
          <p:spPr bwMode="auto">
            <a:xfrm>
              <a:off x="5856" y="11210"/>
              <a:ext cx="80" cy="78"/>
            </a:xfrm>
            <a:custGeom>
              <a:avLst/>
              <a:gdLst>
                <a:gd name="T0" fmla="*/ 45 w 46"/>
                <a:gd name="T1" fmla="*/ 45 h 46"/>
                <a:gd name="T2" fmla="*/ 44 w 46"/>
                <a:gd name="T3" fmla="*/ 42 h 46"/>
                <a:gd name="T4" fmla="*/ 43 w 46"/>
                <a:gd name="T5" fmla="*/ 37 h 46"/>
                <a:gd name="T6" fmla="*/ 41 w 46"/>
                <a:gd name="T7" fmla="*/ 34 h 46"/>
                <a:gd name="T8" fmla="*/ 41 w 46"/>
                <a:gd name="T9" fmla="*/ 28 h 46"/>
                <a:gd name="T10" fmla="*/ 38 w 46"/>
                <a:gd name="T11" fmla="*/ 25 h 46"/>
                <a:gd name="T12" fmla="*/ 36 w 46"/>
                <a:gd name="T13" fmla="*/ 21 h 46"/>
                <a:gd name="T14" fmla="*/ 33 w 46"/>
                <a:gd name="T15" fmla="*/ 18 h 46"/>
                <a:gd name="T16" fmla="*/ 31 w 46"/>
                <a:gd name="T17" fmla="*/ 14 h 46"/>
                <a:gd name="T18" fmla="*/ 28 w 46"/>
                <a:gd name="T19" fmla="*/ 12 h 46"/>
                <a:gd name="T20" fmla="*/ 24 w 46"/>
                <a:gd name="T21" fmla="*/ 9 h 46"/>
                <a:gd name="T22" fmla="*/ 20 w 46"/>
                <a:gd name="T23" fmla="*/ 7 h 46"/>
                <a:gd name="T24" fmla="*/ 17 w 46"/>
                <a:gd name="T25" fmla="*/ 5 h 46"/>
                <a:gd name="T26" fmla="*/ 12 w 46"/>
                <a:gd name="T27" fmla="*/ 4 h 46"/>
                <a:gd name="T28" fmla="*/ 8 w 46"/>
                <a:gd name="T29" fmla="*/ 2 h 46"/>
                <a:gd name="T30" fmla="*/ 3 w 46"/>
                <a:gd name="T31" fmla="*/ 2 h 46"/>
                <a:gd name="T32" fmla="*/ 0 w 46"/>
                <a:gd name="T33"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46">
                  <a:moveTo>
                    <a:pt x="45" y="45"/>
                  </a:moveTo>
                  <a:lnTo>
                    <a:pt x="44" y="42"/>
                  </a:lnTo>
                  <a:lnTo>
                    <a:pt x="43" y="37"/>
                  </a:lnTo>
                  <a:lnTo>
                    <a:pt x="41" y="34"/>
                  </a:lnTo>
                  <a:lnTo>
                    <a:pt x="41" y="28"/>
                  </a:lnTo>
                  <a:lnTo>
                    <a:pt x="38" y="25"/>
                  </a:lnTo>
                  <a:lnTo>
                    <a:pt x="36" y="21"/>
                  </a:lnTo>
                  <a:lnTo>
                    <a:pt x="33" y="18"/>
                  </a:lnTo>
                  <a:lnTo>
                    <a:pt x="31" y="14"/>
                  </a:lnTo>
                  <a:lnTo>
                    <a:pt x="28" y="12"/>
                  </a:lnTo>
                  <a:lnTo>
                    <a:pt x="24" y="9"/>
                  </a:lnTo>
                  <a:lnTo>
                    <a:pt x="20" y="7"/>
                  </a:lnTo>
                  <a:lnTo>
                    <a:pt x="17" y="5"/>
                  </a:lnTo>
                  <a:lnTo>
                    <a:pt x="12" y="4"/>
                  </a:lnTo>
                  <a:lnTo>
                    <a:pt x="8" y="2"/>
                  </a:lnTo>
                  <a:lnTo>
                    <a:pt x="3"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63" name="Freeform 58"/>
            <p:cNvSpPr>
              <a:spLocks/>
            </p:cNvSpPr>
            <p:nvPr/>
          </p:nvSpPr>
          <p:spPr bwMode="auto">
            <a:xfrm>
              <a:off x="5776" y="11210"/>
              <a:ext cx="82" cy="78"/>
            </a:xfrm>
            <a:custGeom>
              <a:avLst/>
              <a:gdLst>
                <a:gd name="T0" fmla="*/ 46 w 47"/>
                <a:gd name="T1" fmla="*/ 0 h 46"/>
                <a:gd name="T2" fmla="*/ 41 w 47"/>
                <a:gd name="T3" fmla="*/ 2 h 46"/>
                <a:gd name="T4" fmla="*/ 36 w 47"/>
                <a:gd name="T5" fmla="*/ 2 h 46"/>
                <a:gd name="T6" fmla="*/ 31 w 47"/>
                <a:gd name="T7" fmla="*/ 4 h 46"/>
                <a:gd name="T8" fmla="*/ 27 w 47"/>
                <a:gd name="T9" fmla="*/ 5 h 46"/>
                <a:gd name="T10" fmla="*/ 24 w 47"/>
                <a:gd name="T11" fmla="*/ 7 h 46"/>
                <a:gd name="T12" fmla="*/ 20 w 47"/>
                <a:gd name="T13" fmla="*/ 9 h 46"/>
                <a:gd name="T14" fmla="*/ 16 w 47"/>
                <a:gd name="T15" fmla="*/ 12 h 46"/>
                <a:gd name="T16" fmla="*/ 13 w 47"/>
                <a:gd name="T17" fmla="*/ 14 h 46"/>
                <a:gd name="T18" fmla="*/ 10 w 47"/>
                <a:gd name="T19" fmla="*/ 18 h 46"/>
                <a:gd name="T20" fmla="*/ 7 w 47"/>
                <a:gd name="T21" fmla="*/ 21 h 46"/>
                <a:gd name="T22" fmla="*/ 5 w 47"/>
                <a:gd name="T23" fmla="*/ 25 h 46"/>
                <a:gd name="T24" fmla="*/ 3 w 47"/>
                <a:gd name="T25" fmla="*/ 28 h 46"/>
                <a:gd name="T26" fmla="*/ 1 w 47"/>
                <a:gd name="T27" fmla="*/ 34 h 46"/>
                <a:gd name="T28" fmla="*/ 1 w 47"/>
                <a:gd name="T29" fmla="*/ 37 h 46"/>
                <a:gd name="T30" fmla="*/ 0 w 47"/>
                <a:gd name="T31" fmla="*/ 42 h 46"/>
                <a:gd name="T32" fmla="*/ 0 w 47"/>
                <a:gd name="T33" fmla="*/ 4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46">
                  <a:moveTo>
                    <a:pt x="46" y="0"/>
                  </a:moveTo>
                  <a:lnTo>
                    <a:pt x="41" y="2"/>
                  </a:lnTo>
                  <a:lnTo>
                    <a:pt x="36" y="2"/>
                  </a:lnTo>
                  <a:lnTo>
                    <a:pt x="31" y="4"/>
                  </a:lnTo>
                  <a:lnTo>
                    <a:pt x="27" y="5"/>
                  </a:lnTo>
                  <a:lnTo>
                    <a:pt x="24" y="7"/>
                  </a:lnTo>
                  <a:lnTo>
                    <a:pt x="20" y="9"/>
                  </a:lnTo>
                  <a:lnTo>
                    <a:pt x="16" y="12"/>
                  </a:lnTo>
                  <a:lnTo>
                    <a:pt x="13" y="14"/>
                  </a:lnTo>
                  <a:lnTo>
                    <a:pt x="10" y="18"/>
                  </a:lnTo>
                  <a:lnTo>
                    <a:pt x="7" y="21"/>
                  </a:lnTo>
                  <a:lnTo>
                    <a:pt x="5" y="25"/>
                  </a:lnTo>
                  <a:lnTo>
                    <a:pt x="3" y="28"/>
                  </a:lnTo>
                  <a:lnTo>
                    <a:pt x="1" y="34"/>
                  </a:lnTo>
                  <a:lnTo>
                    <a:pt x="1" y="37"/>
                  </a:lnTo>
                  <a:lnTo>
                    <a:pt x="0" y="42"/>
                  </a:lnTo>
                  <a:lnTo>
                    <a:pt x="0" y="45"/>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64" name="Freeform 59"/>
            <p:cNvSpPr>
              <a:spLocks/>
            </p:cNvSpPr>
            <p:nvPr/>
          </p:nvSpPr>
          <p:spPr bwMode="auto">
            <a:xfrm>
              <a:off x="5776" y="11285"/>
              <a:ext cx="82" cy="78"/>
            </a:xfrm>
            <a:custGeom>
              <a:avLst/>
              <a:gdLst>
                <a:gd name="T0" fmla="*/ 0 w 47"/>
                <a:gd name="T1" fmla="*/ 0 h 47"/>
                <a:gd name="T2" fmla="*/ 0 w 47"/>
                <a:gd name="T3" fmla="*/ 6 h 47"/>
                <a:gd name="T4" fmla="*/ 1 w 47"/>
                <a:gd name="T5" fmla="*/ 11 h 47"/>
                <a:gd name="T6" fmla="*/ 1 w 47"/>
                <a:gd name="T7" fmla="*/ 15 h 47"/>
                <a:gd name="T8" fmla="*/ 3 w 47"/>
                <a:gd name="T9" fmla="*/ 19 h 47"/>
                <a:gd name="T10" fmla="*/ 5 w 47"/>
                <a:gd name="T11" fmla="*/ 23 h 47"/>
                <a:gd name="T12" fmla="*/ 7 w 47"/>
                <a:gd name="T13" fmla="*/ 27 h 47"/>
                <a:gd name="T14" fmla="*/ 10 w 47"/>
                <a:gd name="T15" fmla="*/ 30 h 47"/>
                <a:gd name="T16" fmla="*/ 13 w 47"/>
                <a:gd name="T17" fmla="*/ 33 h 47"/>
                <a:gd name="T18" fmla="*/ 16 w 47"/>
                <a:gd name="T19" fmla="*/ 36 h 47"/>
                <a:gd name="T20" fmla="*/ 20 w 47"/>
                <a:gd name="T21" fmla="*/ 39 h 47"/>
                <a:gd name="T22" fmla="*/ 24 w 47"/>
                <a:gd name="T23" fmla="*/ 41 h 47"/>
                <a:gd name="T24" fmla="*/ 27 w 47"/>
                <a:gd name="T25" fmla="*/ 43 h 47"/>
                <a:gd name="T26" fmla="*/ 31 w 47"/>
                <a:gd name="T27" fmla="*/ 45 h 47"/>
                <a:gd name="T28" fmla="*/ 36 w 47"/>
                <a:gd name="T29" fmla="*/ 46 h 47"/>
                <a:gd name="T30" fmla="*/ 41 w 47"/>
                <a:gd name="T31" fmla="*/ 46 h 47"/>
                <a:gd name="T32" fmla="*/ 46 w 47"/>
                <a:gd name="T33"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47">
                  <a:moveTo>
                    <a:pt x="0" y="0"/>
                  </a:moveTo>
                  <a:lnTo>
                    <a:pt x="0" y="6"/>
                  </a:lnTo>
                  <a:lnTo>
                    <a:pt x="1" y="11"/>
                  </a:lnTo>
                  <a:lnTo>
                    <a:pt x="1" y="15"/>
                  </a:lnTo>
                  <a:lnTo>
                    <a:pt x="3" y="19"/>
                  </a:lnTo>
                  <a:lnTo>
                    <a:pt x="5" y="23"/>
                  </a:lnTo>
                  <a:lnTo>
                    <a:pt x="7" y="27"/>
                  </a:lnTo>
                  <a:lnTo>
                    <a:pt x="10" y="30"/>
                  </a:lnTo>
                  <a:lnTo>
                    <a:pt x="13" y="33"/>
                  </a:lnTo>
                  <a:lnTo>
                    <a:pt x="16" y="36"/>
                  </a:lnTo>
                  <a:lnTo>
                    <a:pt x="20" y="39"/>
                  </a:lnTo>
                  <a:lnTo>
                    <a:pt x="24" y="41"/>
                  </a:lnTo>
                  <a:lnTo>
                    <a:pt x="27" y="43"/>
                  </a:lnTo>
                  <a:lnTo>
                    <a:pt x="31" y="45"/>
                  </a:lnTo>
                  <a:lnTo>
                    <a:pt x="36" y="46"/>
                  </a:lnTo>
                  <a:lnTo>
                    <a:pt x="41" y="46"/>
                  </a:lnTo>
                  <a:lnTo>
                    <a:pt x="46" y="46"/>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65" name="Line 60"/>
            <p:cNvCxnSpPr/>
            <p:nvPr/>
          </p:nvCxnSpPr>
          <p:spPr bwMode="auto">
            <a:xfrm>
              <a:off x="5856" y="11361"/>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6" name="Freeform 61"/>
            <p:cNvSpPr>
              <a:spLocks/>
            </p:cNvSpPr>
            <p:nvPr/>
          </p:nvSpPr>
          <p:spPr bwMode="auto">
            <a:xfrm>
              <a:off x="5524" y="11242"/>
              <a:ext cx="229" cy="76"/>
            </a:xfrm>
            <a:custGeom>
              <a:avLst/>
              <a:gdLst>
                <a:gd name="T0" fmla="*/ 1 w 131"/>
                <a:gd name="T1" fmla="*/ 44 h 45"/>
                <a:gd name="T2" fmla="*/ 130 w 131"/>
                <a:gd name="T3" fmla="*/ 18 h 45"/>
                <a:gd name="T4" fmla="*/ 0 w 131"/>
                <a:gd name="T5" fmla="*/ 0 h 45"/>
                <a:gd name="T6" fmla="*/ 1 w 131"/>
                <a:gd name="T7" fmla="*/ 44 h 45"/>
                <a:gd name="T8" fmla="*/ 1 w 131"/>
                <a:gd name="T9" fmla="*/ 44 h 45"/>
                <a:gd name="T10" fmla="*/ 1 w 131"/>
                <a:gd name="T11" fmla="*/ 44 h 45"/>
              </a:gdLst>
              <a:ahLst/>
              <a:cxnLst>
                <a:cxn ang="0">
                  <a:pos x="T0" y="T1"/>
                </a:cxn>
                <a:cxn ang="0">
                  <a:pos x="T2" y="T3"/>
                </a:cxn>
                <a:cxn ang="0">
                  <a:pos x="T4" y="T5"/>
                </a:cxn>
                <a:cxn ang="0">
                  <a:pos x="T6" y="T7"/>
                </a:cxn>
                <a:cxn ang="0">
                  <a:pos x="T8" y="T9"/>
                </a:cxn>
                <a:cxn ang="0">
                  <a:pos x="T10" y="T11"/>
                </a:cxn>
              </a:cxnLst>
              <a:rect l="0" t="0" r="r" b="b"/>
              <a:pathLst>
                <a:path w="131" h="45">
                  <a:moveTo>
                    <a:pt x="1" y="44"/>
                  </a:moveTo>
                  <a:lnTo>
                    <a:pt x="130" y="18"/>
                  </a:lnTo>
                  <a:lnTo>
                    <a:pt x="0" y="0"/>
                  </a:lnTo>
                  <a:lnTo>
                    <a:pt x="1" y="44"/>
                  </a:lnTo>
                  <a:lnTo>
                    <a:pt x="1" y="44"/>
                  </a:lnTo>
                  <a:lnTo>
                    <a:pt x="1" y="44"/>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67" name="Freeform 62"/>
            <p:cNvSpPr>
              <a:spLocks/>
            </p:cNvSpPr>
            <p:nvPr/>
          </p:nvSpPr>
          <p:spPr bwMode="auto">
            <a:xfrm>
              <a:off x="5184" y="11176"/>
              <a:ext cx="376" cy="106"/>
            </a:xfrm>
            <a:custGeom>
              <a:avLst/>
              <a:gdLst>
                <a:gd name="T0" fmla="*/ 215 w 216"/>
                <a:gd name="T1" fmla="*/ 62 h 63"/>
                <a:gd name="T2" fmla="*/ 0 w 216"/>
                <a:gd name="T3" fmla="*/ 62 h 63"/>
                <a:gd name="T4" fmla="*/ 0 w 216"/>
                <a:gd name="T5" fmla="*/ 0 h 63"/>
              </a:gdLst>
              <a:ahLst/>
              <a:cxnLst>
                <a:cxn ang="0">
                  <a:pos x="T0" y="T1"/>
                </a:cxn>
                <a:cxn ang="0">
                  <a:pos x="T2" y="T3"/>
                </a:cxn>
                <a:cxn ang="0">
                  <a:pos x="T4" y="T5"/>
                </a:cxn>
              </a:cxnLst>
              <a:rect l="0" t="0" r="r" b="b"/>
              <a:pathLst>
                <a:path w="216" h="63">
                  <a:moveTo>
                    <a:pt x="215" y="62"/>
                  </a:moveTo>
                  <a:lnTo>
                    <a:pt x="0" y="6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68" name="Freeform 63"/>
            <p:cNvSpPr>
              <a:spLocks/>
            </p:cNvSpPr>
            <p:nvPr/>
          </p:nvSpPr>
          <p:spPr bwMode="auto">
            <a:xfrm>
              <a:off x="6740" y="9158"/>
              <a:ext cx="235" cy="1957"/>
            </a:xfrm>
            <a:custGeom>
              <a:avLst/>
              <a:gdLst>
                <a:gd name="T0" fmla="*/ 0 w 135"/>
                <a:gd name="T1" fmla="*/ 1169 h 1170"/>
                <a:gd name="T2" fmla="*/ 0 w 135"/>
                <a:gd name="T3" fmla="*/ 0 h 1170"/>
                <a:gd name="T4" fmla="*/ 134 w 135"/>
                <a:gd name="T5" fmla="*/ 0 h 1170"/>
              </a:gdLst>
              <a:ahLst/>
              <a:cxnLst>
                <a:cxn ang="0">
                  <a:pos x="T0" y="T1"/>
                </a:cxn>
                <a:cxn ang="0">
                  <a:pos x="T2" y="T3"/>
                </a:cxn>
                <a:cxn ang="0">
                  <a:pos x="T4" y="T5"/>
                </a:cxn>
              </a:cxnLst>
              <a:rect l="0" t="0" r="r" b="b"/>
              <a:pathLst>
                <a:path w="135" h="1170">
                  <a:moveTo>
                    <a:pt x="0" y="1169"/>
                  </a:moveTo>
                  <a:lnTo>
                    <a:pt x="0" y="0"/>
                  </a:lnTo>
                  <a:lnTo>
                    <a:pt x="134"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69" name="Freeform 64"/>
            <p:cNvSpPr>
              <a:spLocks/>
            </p:cNvSpPr>
            <p:nvPr/>
          </p:nvSpPr>
          <p:spPr bwMode="auto">
            <a:xfrm>
              <a:off x="4732" y="9016"/>
              <a:ext cx="186" cy="2116"/>
            </a:xfrm>
            <a:custGeom>
              <a:avLst/>
              <a:gdLst>
                <a:gd name="T0" fmla="*/ 0 w 107"/>
                <a:gd name="T1" fmla="*/ 1264 h 1265"/>
                <a:gd name="T2" fmla="*/ 0 w 107"/>
                <a:gd name="T3" fmla="*/ 0 h 1265"/>
                <a:gd name="T4" fmla="*/ 106 w 107"/>
                <a:gd name="T5" fmla="*/ 0 h 1265"/>
              </a:gdLst>
              <a:ahLst/>
              <a:cxnLst>
                <a:cxn ang="0">
                  <a:pos x="T0" y="T1"/>
                </a:cxn>
                <a:cxn ang="0">
                  <a:pos x="T2" y="T3"/>
                </a:cxn>
                <a:cxn ang="0">
                  <a:pos x="T4" y="T5"/>
                </a:cxn>
              </a:cxnLst>
              <a:rect l="0" t="0" r="r" b="b"/>
              <a:pathLst>
                <a:path w="107" h="1265">
                  <a:moveTo>
                    <a:pt x="0" y="1264"/>
                  </a:moveTo>
                  <a:lnTo>
                    <a:pt x="0" y="0"/>
                  </a:lnTo>
                  <a:lnTo>
                    <a:pt x="106"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70" name="Freeform 65"/>
            <p:cNvSpPr>
              <a:spLocks/>
            </p:cNvSpPr>
            <p:nvPr/>
          </p:nvSpPr>
          <p:spPr bwMode="auto">
            <a:xfrm>
              <a:off x="4229" y="8610"/>
              <a:ext cx="255" cy="2538"/>
            </a:xfrm>
            <a:custGeom>
              <a:avLst/>
              <a:gdLst>
                <a:gd name="T0" fmla="*/ 0 w 147"/>
                <a:gd name="T1" fmla="*/ 1516 h 1517"/>
                <a:gd name="T2" fmla="*/ 0 w 147"/>
                <a:gd name="T3" fmla="*/ 0 h 1517"/>
                <a:gd name="T4" fmla="*/ 146 w 147"/>
                <a:gd name="T5" fmla="*/ 0 h 1517"/>
              </a:gdLst>
              <a:ahLst/>
              <a:cxnLst>
                <a:cxn ang="0">
                  <a:pos x="T0" y="T1"/>
                </a:cxn>
                <a:cxn ang="0">
                  <a:pos x="T2" y="T3"/>
                </a:cxn>
                <a:cxn ang="0">
                  <a:pos x="T4" y="T5"/>
                </a:cxn>
              </a:cxnLst>
              <a:rect l="0" t="0" r="r" b="b"/>
              <a:pathLst>
                <a:path w="147" h="1517">
                  <a:moveTo>
                    <a:pt x="0" y="1516"/>
                  </a:moveTo>
                  <a:lnTo>
                    <a:pt x="0" y="0"/>
                  </a:lnTo>
                  <a:lnTo>
                    <a:pt x="146"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71" name="Freeform 66"/>
            <p:cNvSpPr>
              <a:spLocks/>
            </p:cNvSpPr>
            <p:nvPr/>
          </p:nvSpPr>
          <p:spPr bwMode="auto">
            <a:xfrm>
              <a:off x="3797" y="11573"/>
              <a:ext cx="4120" cy="288"/>
            </a:xfrm>
            <a:custGeom>
              <a:avLst/>
              <a:gdLst>
                <a:gd name="T0" fmla="*/ 802 w 2359"/>
                <a:gd name="T1" fmla="*/ 86 h 172"/>
                <a:gd name="T2" fmla="*/ 820 w 2359"/>
                <a:gd name="T3" fmla="*/ 92 h 172"/>
                <a:gd name="T4" fmla="*/ 826 w 2359"/>
                <a:gd name="T5" fmla="*/ 100 h 172"/>
                <a:gd name="T6" fmla="*/ 876 w 2359"/>
                <a:gd name="T7" fmla="*/ 149 h 172"/>
                <a:gd name="T8" fmla="*/ 897 w 2359"/>
                <a:gd name="T9" fmla="*/ 160 h 172"/>
                <a:gd name="T10" fmla="*/ 915 w 2359"/>
                <a:gd name="T11" fmla="*/ 164 h 172"/>
                <a:gd name="T12" fmla="*/ 925 w 2359"/>
                <a:gd name="T13" fmla="*/ 163 h 172"/>
                <a:gd name="T14" fmla="*/ 1439 w 2359"/>
                <a:gd name="T15" fmla="*/ 163 h 172"/>
                <a:gd name="T16" fmla="*/ 1454 w 2359"/>
                <a:gd name="T17" fmla="*/ 163 h 172"/>
                <a:gd name="T18" fmla="*/ 1476 w 2359"/>
                <a:gd name="T19" fmla="*/ 156 h 172"/>
                <a:gd name="T20" fmla="*/ 1536 w 2359"/>
                <a:gd name="T21" fmla="*/ 100 h 172"/>
                <a:gd name="T22" fmla="*/ 1538 w 2359"/>
                <a:gd name="T23" fmla="*/ 98 h 172"/>
                <a:gd name="T24" fmla="*/ 1548 w 2359"/>
                <a:gd name="T25" fmla="*/ 91 h 172"/>
                <a:gd name="T26" fmla="*/ 1570 w 2359"/>
                <a:gd name="T27" fmla="*/ 85 h 172"/>
                <a:gd name="T28" fmla="*/ 1794 w 2359"/>
                <a:gd name="T29" fmla="*/ 85 h 172"/>
                <a:gd name="T30" fmla="*/ 1813 w 2359"/>
                <a:gd name="T31" fmla="*/ 93 h 172"/>
                <a:gd name="T32" fmla="*/ 1823 w 2359"/>
                <a:gd name="T33" fmla="*/ 100 h 172"/>
                <a:gd name="T34" fmla="*/ 1869 w 2359"/>
                <a:gd name="T35" fmla="*/ 146 h 172"/>
                <a:gd name="T36" fmla="*/ 1890 w 2359"/>
                <a:gd name="T37" fmla="*/ 163 h 172"/>
                <a:gd name="T38" fmla="*/ 1916 w 2359"/>
                <a:gd name="T39" fmla="*/ 168 h 172"/>
                <a:gd name="T40" fmla="*/ 1931 w 2359"/>
                <a:gd name="T41" fmla="*/ 168 h 172"/>
                <a:gd name="T42" fmla="*/ 1960 w 2359"/>
                <a:gd name="T43" fmla="*/ 87 h 172"/>
                <a:gd name="T44" fmla="*/ 1948 w 2359"/>
                <a:gd name="T45" fmla="*/ 88 h 172"/>
                <a:gd name="T46" fmla="*/ 1924 w 2359"/>
                <a:gd name="T47" fmla="*/ 83 h 172"/>
                <a:gd name="T48" fmla="*/ 1902 w 2359"/>
                <a:gd name="T49" fmla="*/ 68 h 172"/>
                <a:gd name="T50" fmla="*/ 1852 w 2359"/>
                <a:gd name="T51" fmla="*/ 19 h 172"/>
                <a:gd name="T52" fmla="*/ 1846 w 2359"/>
                <a:gd name="T53" fmla="*/ 10 h 172"/>
                <a:gd name="T54" fmla="*/ 1829 w 2359"/>
                <a:gd name="T55" fmla="*/ 5 h 172"/>
                <a:gd name="T56" fmla="*/ 1668 w 2359"/>
                <a:gd name="T57" fmla="*/ 2 h 172"/>
                <a:gd name="T58" fmla="*/ 1525 w 2359"/>
                <a:gd name="T59" fmla="*/ 5 h 172"/>
                <a:gd name="T60" fmla="*/ 1510 w 2359"/>
                <a:gd name="T61" fmla="*/ 12 h 172"/>
                <a:gd name="T62" fmla="*/ 1505 w 2359"/>
                <a:gd name="T63" fmla="*/ 19 h 172"/>
                <a:gd name="T64" fmla="*/ 1452 w 2359"/>
                <a:gd name="T65" fmla="*/ 71 h 172"/>
                <a:gd name="T66" fmla="*/ 1430 w 2359"/>
                <a:gd name="T67" fmla="*/ 82 h 172"/>
                <a:gd name="T68" fmla="*/ 1412 w 2359"/>
                <a:gd name="T69" fmla="*/ 83 h 172"/>
                <a:gd name="T70" fmla="*/ 1181 w 2359"/>
                <a:gd name="T71" fmla="*/ 81 h 172"/>
                <a:gd name="T72" fmla="*/ 949 w 2359"/>
                <a:gd name="T73" fmla="*/ 81 h 172"/>
                <a:gd name="T74" fmla="*/ 930 w 2359"/>
                <a:gd name="T75" fmla="*/ 81 h 172"/>
                <a:gd name="T76" fmla="*/ 910 w 2359"/>
                <a:gd name="T77" fmla="*/ 71 h 172"/>
                <a:gd name="T78" fmla="*/ 858 w 2359"/>
                <a:gd name="T79" fmla="*/ 18 h 172"/>
                <a:gd name="T80" fmla="*/ 852 w 2359"/>
                <a:gd name="T81" fmla="*/ 12 h 172"/>
                <a:gd name="T82" fmla="*/ 838 w 2359"/>
                <a:gd name="T83" fmla="*/ 5 h 172"/>
                <a:gd name="T84" fmla="*/ 695 w 2359"/>
                <a:gd name="T85" fmla="*/ 2 h 172"/>
                <a:gd name="T86" fmla="*/ 545 w 2359"/>
                <a:gd name="T87" fmla="*/ 3 h 172"/>
                <a:gd name="T88" fmla="*/ 523 w 2359"/>
                <a:gd name="T89" fmla="*/ 9 h 172"/>
                <a:gd name="T90" fmla="*/ 510 w 2359"/>
                <a:gd name="T91" fmla="*/ 18 h 172"/>
                <a:gd name="T92" fmla="*/ 460 w 2359"/>
                <a:gd name="T93" fmla="*/ 68 h 172"/>
                <a:gd name="T94" fmla="*/ 438 w 2359"/>
                <a:gd name="T95" fmla="*/ 82 h 172"/>
                <a:gd name="T96" fmla="*/ 417 w 2359"/>
                <a:gd name="T97" fmla="*/ 88 h 172"/>
                <a:gd name="T98" fmla="*/ 408 w 2359"/>
                <a:gd name="T99" fmla="*/ 87 h 172"/>
                <a:gd name="T100" fmla="*/ 438 w 2359"/>
                <a:gd name="T101" fmla="*/ 169 h 172"/>
                <a:gd name="T102" fmla="*/ 455 w 2359"/>
                <a:gd name="T103" fmla="*/ 169 h 172"/>
                <a:gd name="T104" fmla="*/ 479 w 2359"/>
                <a:gd name="T105" fmla="*/ 160 h 172"/>
                <a:gd name="T106" fmla="*/ 540 w 2359"/>
                <a:gd name="T107" fmla="*/ 100 h 172"/>
                <a:gd name="T108" fmla="*/ 542 w 2359"/>
                <a:gd name="T109" fmla="*/ 98 h 172"/>
                <a:gd name="T110" fmla="*/ 552 w 2359"/>
                <a:gd name="T111" fmla="*/ 91 h 172"/>
                <a:gd name="T112" fmla="*/ 574 w 2359"/>
                <a:gd name="T113" fmla="*/ 85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59" h="172">
                  <a:moveTo>
                    <a:pt x="699" y="84"/>
                  </a:moveTo>
                  <a:lnTo>
                    <a:pt x="787" y="83"/>
                  </a:lnTo>
                  <a:lnTo>
                    <a:pt x="793" y="84"/>
                  </a:lnTo>
                  <a:lnTo>
                    <a:pt x="798" y="84"/>
                  </a:lnTo>
                  <a:lnTo>
                    <a:pt x="802" y="86"/>
                  </a:lnTo>
                  <a:lnTo>
                    <a:pt x="807" y="86"/>
                  </a:lnTo>
                  <a:lnTo>
                    <a:pt x="810" y="88"/>
                  </a:lnTo>
                  <a:lnTo>
                    <a:pt x="814" y="89"/>
                  </a:lnTo>
                  <a:lnTo>
                    <a:pt x="816" y="91"/>
                  </a:lnTo>
                  <a:lnTo>
                    <a:pt x="820" y="92"/>
                  </a:lnTo>
                  <a:lnTo>
                    <a:pt x="821" y="94"/>
                  </a:lnTo>
                  <a:lnTo>
                    <a:pt x="823" y="95"/>
                  </a:lnTo>
                  <a:lnTo>
                    <a:pt x="824" y="97"/>
                  </a:lnTo>
                  <a:lnTo>
                    <a:pt x="826" y="98"/>
                  </a:lnTo>
                  <a:lnTo>
                    <a:pt x="826" y="100"/>
                  </a:lnTo>
                  <a:lnTo>
                    <a:pt x="827" y="100"/>
                  </a:lnTo>
                  <a:lnTo>
                    <a:pt x="827" y="100"/>
                  </a:lnTo>
                  <a:lnTo>
                    <a:pt x="829" y="100"/>
                  </a:lnTo>
                  <a:lnTo>
                    <a:pt x="872" y="145"/>
                  </a:lnTo>
                  <a:lnTo>
                    <a:pt x="876" y="149"/>
                  </a:lnTo>
                  <a:lnTo>
                    <a:pt x="880" y="152"/>
                  </a:lnTo>
                  <a:lnTo>
                    <a:pt x="883" y="154"/>
                  </a:lnTo>
                  <a:lnTo>
                    <a:pt x="888" y="156"/>
                  </a:lnTo>
                  <a:lnTo>
                    <a:pt x="892" y="158"/>
                  </a:lnTo>
                  <a:lnTo>
                    <a:pt x="897" y="160"/>
                  </a:lnTo>
                  <a:lnTo>
                    <a:pt x="900" y="162"/>
                  </a:lnTo>
                  <a:lnTo>
                    <a:pt x="906" y="162"/>
                  </a:lnTo>
                  <a:lnTo>
                    <a:pt x="909" y="164"/>
                  </a:lnTo>
                  <a:lnTo>
                    <a:pt x="913" y="164"/>
                  </a:lnTo>
                  <a:lnTo>
                    <a:pt x="915" y="164"/>
                  </a:lnTo>
                  <a:lnTo>
                    <a:pt x="919" y="164"/>
                  </a:lnTo>
                  <a:lnTo>
                    <a:pt x="921" y="164"/>
                  </a:lnTo>
                  <a:lnTo>
                    <a:pt x="923" y="164"/>
                  </a:lnTo>
                  <a:lnTo>
                    <a:pt x="923" y="164"/>
                  </a:lnTo>
                  <a:lnTo>
                    <a:pt x="925" y="163"/>
                  </a:lnTo>
                  <a:lnTo>
                    <a:pt x="1185" y="163"/>
                  </a:lnTo>
                  <a:lnTo>
                    <a:pt x="1185" y="163"/>
                  </a:lnTo>
                  <a:lnTo>
                    <a:pt x="1438" y="163"/>
                  </a:lnTo>
                  <a:lnTo>
                    <a:pt x="1438" y="163"/>
                  </a:lnTo>
                  <a:lnTo>
                    <a:pt x="1439" y="163"/>
                  </a:lnTo>
                  <a:lnTo>
                    <a:pt x="1441" y="163"/>
                  </a:lnTo>
                  <a:lnTo>
                    <a:pt x="1444" y="163"/>
                  </a:lnTo>
                  <a:lnTo>
                    <a:pt x="1447" y="163"/>
                  </a:lnTo>
                  <a:lnTo>
                    <a:pt x="1450" y="163"/>
                  </a:lnTo>
                  <a:lnTo>
                    <a:pt x="1454" y="163"/>
                  </a:lnTo>
                  <a:lnTo>
                    <a:pt x="1459" y="161"/>
                  </a:lnTo>
                  <a:lnTo>
                    <a:pt x="1463" y="161"/>
                  </a:lnTo>
                  <a:lnTo>
                    <a:pt x="1468" y="159"/>
                  </a:lnTo>
                  <a:lnTo>
                    <a:pt x="1471" y="157"/>
                  </a:lnTo>
                  <a:lnTo>
                    <a:pt x="1476" y="156"/>
                  </a:lnTo>
                  <a:lnTo>
                    <a:pt x="1480" y="154"/>
                  </a:lnTo>
                  <a:lnTo>
                    <a:pt x="1484" y="151"/>
                  </a:lnTo>
                  <a:lnTo>
                    <a:pt x="1488" y="148"/>
                  </a:lnTo>
                  <a:lnTo>
                    <a:pt x="1491" y="145"/>
                  </a:lnTo>
                  <a:lnTo>
                    <a:pt x="1536" y="100"/>
                  </a:lnTo>
                  <a:lnTo>
                    <a:pt x="1536" y="100"/>
                  </a:lnTo>
                  <a:lnTo>
                    <a:pt x="1536" y="100"/>
                  </a:lnTo>
                  <a:lnTo>
                    <a:pt x="1536" y="100"/>
                  </a:lnTo>
                  <a:lnTo>
                    <a:pt x="1537" y="98"/>
                  </a:lnTo>
                  <a:lnTo>
                    <a:pt x="1538" y="98"/>
                  </a:lnTo>
                  <a:lnTo>
                    <a:pt x="1539" y="96"/>
                  </a:lnTo>
                  <a:lnTo>
                    <a:pt x="1541" y="94"/>
                  </a:lnTo>
                  <a:lnTo>
                    <a:pt x="1543" y="93"/>
                  </a:lnTo>
                  <a:lnTo>
                    <a:pt x="1545" y="93"/>
                  </a:lnTo>
                  <a:lnTo>
                    <a:pt x="1548" y="91"/>
                  </a:lnTo>
                  <a:lnTo>
                    <a:pt x="1552" y="89"/>
                  </a:lnTo>
                  <a:lnTo>
                    <a:pt x="1556" y="87"/>
                  </a:lnTo>
                  <a:lnTo>
                    <a:pt x="1559" y="87"/>
                  </a:lnTo>
                  <a:lnTo>
                    <a:pt x="1565" y="85"/>
                  </a:lnTo>
                  <a:lnTo>
                    <a:pt x="1570" y="85"/>
                  </a:lnTo>
                  <a:lnTo>
                    <a:pt x="1577" y="84"/>
                  </a:lnTo>
                  <a:lnTo>
                    <a:pt x="1665" y="84"/>
                  </a:lnTo>
                  <a:lnTo>
                    <a:pt x="1783" y="84"/>
                  </a:lnTo>
                  <a:lnTo>
                    <a:pt x="1788" y="85"/>
                  </a:lnTo>
                  <a:lnTo>
                    <a:pt x="1794" y="85"/>
                  </a:lnTo>
                  <a:lnTo>
                    <a:pt x="1797" y="87"/>
                  </a:lnTo>
                  <a:lnTo>
                    <a:pt x="1803" y="87"/>
                  </a:lnTo>
                  <a:lnTo>
                    <a:pt x="1807" y="89"/>
                  </a:lnTo>
                  <a:lnTo>
                    <a:pt x="1810" y="91"/>
                  </a:lnTo>
                  <a:lnTo>
                    <a:pt x="1813" y="93"/>
                  </a:lnTo>
                  <a:lnTo>
                    <a:pt x="1816" y="94"/>
                  </a:lnTo>
                  <a:lnTo>
                    <a:pt x="1818" y="95"/>
                  </a:lnTo>
                  <a:lnTo>
                    <a:pt x="1820" y="97"/>
                  </a:lnTo>
                  <a:lnTo>
                    <a:pt x="1821" y="99"/>
                  </a:lnTo>
                  <a:lnTo>
                    <a:pt x="1823" y="100"/>
                  </a:lnTo>
                  <a:lnTo>
                    <a:pt x="1823" y="102"/>
                  </a:lnTo>
                  <a:lnTo>
                    <a:pt x="1824" y="102"/>
                  </a:lnTo>
                  <a:lnTo>
                    <a:pt x="1824" y="102"/>
                  </a:lnTo>
                  <a:lnTo>
                    <a:pt x="1826" y="102"/>
                  </a:lnTo>
                  <a:lnTo>
                    <a:pt x="1869" y="146"/>
                  </a:lnTo>
                  <a:lnTo>
                    <a:pt x="1872" y="151"/>
                  </a:lnTo>
                  <a:lnTo>
                    <a:pt x="1876" y="154"/>
                  </a:lnTo>
                  <a:lnTo>
                    <a:pt x="1880" y="158"/>
                  </a:lnTo>
                  <a:lnTo>
                    <a:pt x="1885" y="161"/>
                  </a:lnTo>
                  <a:lnTo>
                    <a:pt x="1890" y="163"/>
                  </a:lnTo>
                  <a:lnTo>
                    <a:pt x="1896" y="165"/>
                  </a:lnTo>
                  <a:lnTo>
                    <a:pt x="1901" y="167"/>
                  </a:lnTo>
                  <a:lnTo>
                    <a:pt x="1906" y="167"/>
                  </a:lnTo>
                  <a:lnTo>
                    <a:pt x="1910" y="168"/>
                  </a:lnTo>
                  <a:lnTo>
                    <a:pt x="1916" y="168"/>
                  </a:lnTo>
                  <a:lnTo>
                    <a:pt x="1920" y="168"/>
                  </a:lnTo>
                  <a:lnTo>
                    <a:pt x="1924" y="168"/>
                  </a:lnTo>
                  <a:lnTo>
                    <a:pt x="1927" y="168"/>
                  </a:lnTo>
                  <a:lnTo>
                    <a:pt x="1930" y="168"/>
                  </a:lnTo>
                  <a:lnTo>
                    <a:pt x="1931" y="168"/>
                  </a:lnTo>
                  <a:lnTo>
                    <a:pt x="1932" y="167"/>
                  </a:lnTo>
                  <a:lnTo>
                    <a:pt x="2358" y="167"/>
                  </a:lnTo>
                  <a:lnTo>
                    <a:pt x="2356" y="87"/>
                  </a:lnTo>
                  <a:lnTo>
                    <a:pt x="2356" y="87"/>
                  </a:lnTo>
                  <a:lnTo>
                    <a:pt x="1960" y="87"/>
                  </a:lnTo>
                  <a:lnTo>
                    <a:pt x="1959" y="88"/>
                  </a:lnTo>
                  <a:lnTo>
                    <a:pt x="1958" y="88"/>
                  </a:lnTo>
                  <a:lnTo>
                    <a:pt x="1955" y="88"/>
                  </a:lnTo>
                  <a:lnTo>
                    <a:pt x="1953" y="88"/>
                  </a:lnTo>
                  <a:lnTo>
                    <a:pt x="1948" y="88"/>
                  </a:lnTo>
                  <a:lnTo>
                    <a:pt x="1944" y="87"/>
                  </a:lnTo>
                  <a:lnTo>
                    <a:pt x="1939" y="87"/>
                  </a:lnTo>
                  <a:lnTo>
                    <a:pt x="1935" y="85"/>
                  </a:lnTo>
                  <a:lnTo>
                    <a:pt x="1930" y="85"/>
                  </a:lnTo>
                  <a:lnTo>
                    <a:pt x="1924" y="83"/>
                  </a:lnTo>
                  <a:lnTo>
                    <a:pt x="1919" y="81"/>
                  </a:lnTo>
                  <a:lnTo>
                    <a:pt x="1915" y="78"/>
                  </a:lnTo>
                  <a:lnTo>
                    <a:pt x="1910" y="76"/>
                  </a:lnTo>
                  <a:lnTo>
                    <a:pt x="1905" y="72"/>
                  </a:lnTo>
                  <a:lnTo>
                    <a:pt x="1902" y="68"/>
                  </a:lnTo>
                  <a:lnTo>
                    <a:pt x="1899" y="63"/>
                  </a:lnTo>
                  <a:lnTo>
                    <a:pt x="1854" y="19"/>
                  </a:lnTo>
                  <a:lnTo>
                    <a:pt x="1853" y="19"/>
                  </a:lnTo>
                  <a:lnTo>
                    <a:pt x="1853" y="19"/>
                  </a:lnTo>
                  <a:lnTo>
                    <a:pt x="1852" y="19"/>
                  </a:lnTo>
                  <a:lnTo>
                    <a:pt x="1852" y="17"/>
                  </a:lnTo>
                  <a:lnTo>
                    <a:pt x="1850" y="16"/>
                  </a:lnTo>
                  <a:lnTo>
                    <a:pt x="1849" y="14"/>
                  </a:lnTo>
                  <a:lnTo>
                    <a:pt x="1848" y="12"/>
                  </a:lnTo>
                  <a:lnTo>
                    <a:pt x="1846" y="10"/>
                  </a:lnTo>
                  <a:lnTo>
                    <a:pt x="1843" y="10"/>
                  </a:lnTo>
                  <a:lnTo>
                    <a:pt x="1840" y="8"/>
                  </a:lnTo>
                  <a:lnTo>
                    <a:pt x="1837" y="6"/>
                  </a:lnTo>
                  <a:lnTo>
                    <a:pt x="1834" y="5"/>
                  </a:lnTo>
                  <a:lnTo>
                    <a:pt x="1829" y="5"/>
                  </a:lnTo>
                  <a:lnTo>
                    <a:pt x="1824" y="3"/>
                  </a:lnTo>
                  <a:lnTo>
                    <a:pt x="1819" y="3"/>
                  </a:lnTo>
                  <a:lnTo>
                    <a:pt x="1814" y="2"/>
                  </a:lnTo>
                  <a:lnTo>
                    <a:pt x="1668" y="2"/>
                  </a:lnTo>
                  <a:lnTo>
                    <a:pt x="1668" y="2"/>
                  </a:lnTo>
                  <a:lnTo>
                    <a:pt x="1546" y="2"/>
                  </a:lnTo>
                  <a:lnTo>
                    <a:pt x="1539" y="3"/>
                  </a:lnTo>
                  <a:lnTo>
                    <a:pt x="1534" y="3"/>
                  </a:lnTo>
                  <a:lnTo>
                    <a:pt x="1528" y="5"/>
                  </a:lnTo>
                  <a:lnTo>
                    <a:pt x="1525" y="5"/>
                  </a:lnTo>
                  <a:lnTo>
                    <a:pt x="1521" y="6"/>
                  </a:lnTo>
                  <a:lnTo>
                    <a:pt x="1517" y="8"/>
                  </a:lnTo>
                  <a:lnTo>
                    <a:pt x="1514" y="10"/>
                  </a:lnTo>
                  <a:lnTo>
                    <a:pt x="1513" y="10"/>
                  </a:lnTo>
                  <a:lnTo>
                    <a:pt x="1510" y="12"/>
                  </a:lnTo>
                  <a:lnTo>
                    <a:pt x="1508" y="14"/>
                  </a:lnTo>
                  <a:lnTo>
                    <a:pt x="1507" y="16"/>
                  </a:lnTo>
                  <a:lnTo>
                    <a:pt x="1506" y="17"/>
                  </a:lnTo>
                  <a:lnTo>
                    <a:pt x="1505" y="19"/>
                  </a:lnTo>
                  <a:lnTo>
                    <a:pt x="1505" y="19"/>
                  </a:lnTo>
                  <a:lnTo>
                    <a:pt x="1505" y="19"/>
                  </a:lnTo>
                  <a:lnTo>
                    <a:pt x="1505" y="19"/>
                  </a:lnTo>
                  <a:lnTo>
                    <a:pt x="1460" y="61"/>
                  </a:lnTo>
                  <a:lnTo>
                    <a:pt x="1456" y="67"/>
                  </a:lnTo>
                  <a:lnTo>
                    <a:pt x="1452" y="71"/>
                  </a:lnTo>
                  <a:lnTo>
                    <a:pt x="1448" y="75"/>
                  </a:lnTo>
                  <a:lnTo>
                    <a:pt x="1444" y="77"/>
                  </a:lnTo>
                  <a:lnTo>
                    <a:pt x="1438" y="79"/>
                  </a:lnTo>
                  <a:lnTo>
                    <a:pt x="1435" y="81"/>
                  </a:lnTo>
                  <a:lnTo>
                    <a:pt x="1430" y="82"/>
                  </a:lnTo>
                  <a:lnTo>
                    <a:pt x="1427" y="82"/>
                  </a:lnTo>
                  <a:lnTo>
                    <a:pt x="1422" y="83"/>
                  </a:lnTo>
                  <a:lnTo>
                    <a:pt x="1418" y="83"/>
                  </a:lnTo>
                  <a:lnTo>
                    <a:pt x="1415" y="83"/>
                  </a:lnTo>
                  <a:lnTo>
                    <a:pt x="1412" y="83"/>
                  </a:lnTo>
                  <a:lnTo>
                    <a:pt x="1410" y="83"/>
                  </a:lnTo>
                  <a:lnTo>
                    <a:pt x="1408" y="83"/>
                  </a:lnTo>
                  <a:lnTo>
                    <a:pt x="1407" y="83"/>
                  </a:lnTo>
                  <a:lnTo>
                    <a:pt x="1407" y="81"/>
                  </a:lnTo>
                  <a:lnTo>
                    <a:pt x="1181" y="81"/>
                  </a:lnTo>
                  <a:lnTo>
                    <a:pt x="956" y="80"/>
                  </a:lnTo>
                  <a:lnTo>
                    <a:pt x="954" y="81"/>
                  </a:lnTo>
                  <a:lnTo>
                    <a:pt x="954" y="81"/>
                  </a:lnTo>
                  <a:lnTo>
                    <a:pt x="951" y="81"/>
                  </a:lnTo>
                  <a:lnTo>
                    <a:pt x="949" y="81"/>
                  </a:lnTo>
                  <a:lnTo>
                    <a:pt x="945" y="82"/>
                  </a:lnTo>
                  <a:lnTo>
                    <a:pt x="942" y="82"/>
                  </a:lnTo>
                  <a:lnTo>
                    <a:pt x="939" y="82"/>
                  </a:lnTo>
                  <a:lnTo>
                    <a:pt x="935" y="81"/>
                  </a:lnTo>
                  <a:lnTo>
                    <a:pt x="930" y="81"/>
                  </a:lnTo>
                  <a:lnTo>
                    <a:pt x="926" y="80"/>
                  </a:lnTo>
                  <a:lnTo>
                    <a:pt x="922" y="79"/>
                  </a:lnTo>
                  <a:lnTo>
                    <a:pt x="918" y="76"/>
                  </a:lnTo>
                  <a:lnTo>
                    <a:pt x="913" y="75"/>
                  </a:lnTo>
                  <a:lnTo>
                    <a:pt x="910" y="71"/>
                  </a:lnTo>
                  <a:lnTo>
                    <a:pt x="906" y="67"/>
                  </a:lnTo>
                  <a:lnTo>
                    <a:pt x="903" y="61"/>
                  </a:lnTo>
                  <a:lnTo>
                    <a:pt x="859" y="18"/>
                  </a:lnTo>
                  <a:lnTo>
                    <a:pt x="858" y="18"/>
                  </a:lnTo>
                  <a:lnTo>
                    <a:pt x="858" y="18"/>
                  </a:lnTo>
                  <a:lnTo>
                    <a:pt x="857" y="18"/>
                  </a:lnTo>
                  <a:lnTo>
                    <a:pt x="857" y="16"/>
                  </a:lnTo>
                  <a:lnTo>
                    <a:pt x="855" y="15"/>
                  </a:lnTo>
                  <a:lnTo>
                    <a:pt x="854" y="13"/>
                  </a:lnTo>
                  <a:lnTo>
                    <a:pt x="852" y="12"/>
                  </a:lnTo>
                  <a:lnTo>
                    <a:pt x="851" y="10"/>
                  </a:lnTo>
                  <a:lnTo>
                    <a:pt x="847" y="10"/>
                  </a:lnTo>
                  <a:lnTo>
                    <a:pt x="845" y="8"/>
                  </a:lnTo>
                  <a:lnTo>
                    <a:pt x="841" y="6"/>
                  </a:lnTo>
                  <a:lnTo>
                    <a:pt x="838" y="5"/>
                  </a:lnTo>
                  <a:lnTo>
                    <a:pt x="833" y="5"/>
                  </a:lnTo>
                  <a:lnTo>
                    <a:pt x="829" y="3"/>
                  </a:lnTo>
                  <a:lnTo>
                    <a:pt x="823" y="3"/>
                  </a:lnTo>
                  <a:lnTo>
                    <a:pt x="818" y="2"/>
                  </a:lnTo>
                  <a:lnTo>
                    <a:pt x="695" y="2"/>
                  </a:lnTo>
                  <a:lnTo>
                    <a:pt x="695" y="2"/>
                  </a:lnTo>
                  <a:lnTo>
                    <a:pt x="562" y="0"/>
                  </a:lnTo>
                  <a:lnTo>
                    <a:pt x="555" y="1"/>
                  </a:lnTo>
                  <a:lnTo>
                    <a:pt x="550" y="1"/>
                  </a:lnTo>
                  <a:lnTo>
                    <a:pt x="545" y="3"/>
                  </a:lnTo>
                  <a:lnTo>
                    <a:pt x="539" y="3"/>
                  </a:lnTo>
                  <a:lnTo>
                    <a:pt x="534" y="5"/>
                  </a:lnTo>
                  <a:lnTo>
                    <a:pt x="530" y="6"/>
                  </a:lnTo>
                  <a:lnTo>
                    <a:pt x="526" y="8"/>
                  </a:lnTo>
                  <a:lnTo>
                    <a:pt x="523" y="9"/>
                  </a:lnTo>
                  <a:lnTo>
                    <a:pt x="519" y="11"/>
                  </a:lnTo>
                  <a:lnTo>
                    <a:pt x="516" y="13"/>
                  </a:lnTo>
                  <a:lnTo>
                    <a:pt x="514" y="15"/>
                  </a:lnTo>
                  <a:lnTo>
                    <a:pt x="512" y="16"/>
                  </a:lnTo>
                  <a:lnTo>
                    <a:pt x="510" y="18"/>
                  </a:lnTo>
                  <a:lnTo>
                    <a:pt x="510" y="18"/>
                  </a:lnTo>
                  <a:lnTo>
                    <a:pt x="509" y="19"/>
                  </a:lnTo>
                  <a:lnTo>
                    <a:pt x="509" y="19"/>
                  </a:lnTo>
                  <a:lnTo>
                    <a:pt x="465" y="63"/>
                  </a:lnTo>
                  <a:lnTo>
                    <a:pt x="460" y="68"/>
                  </a:lnTo>
                  <a:lnTo>
                    <a:pt x="457" y="72"/>
                  </a:lnTo>
                  <a:lnTo>
                    <a:pt x="452" y="75"/>
                  </a:lnTo>
                  <a:lnTo>
                    <a:pt x="448" y="78"/>
                  </a:lnTo>
                  <a:lnTo>
                    <a:pt x="443" y="80"/>
                  </a:lnTo>
                  <a:lnTo>
                    <a:pt x="438" y="82"/>
                  </a:lnTo>
                  <a:lnTo>
                    <a:pt x="433" y="84"/>
                  </a:lnTo>
                  <a:lnTo>
                    <a:pt x="429" y="85"/>
                  </a:lnTo>
                  <a:lnTo>
                    <a:pt x="424" y="86"/>
                  </a:lnTo>
                  <a:lnTo>
                    <a:pt x="420" y="87"/>
                  </a:lnTo>
                  <a:lnTo>
                    <a:pt x="417" y="88"/>
                  </a:lnTo>
                  <a:lnTo>
                    <a:pt x="414" y="88"/>
                  </a:lnTo>
                  <a:lnTo>
                    <a:pt x="411" y="88"/>
                  </a:lnTo>
                  <a:lnTo>
                    <a:pt x="409" y="88"/>
                  </a:lnTo>
                  <a:lnTo>
                    <a:pt x="408" y="88"/>
                  </a:lnTo>
                  <a:lnTo>
                    <a:pt x="408" y="87"/>
                  </a:lnTo>
                  <a:lnTo>
                    <a:pt x="0" y="87"/>
                  </a:lnTo>
                  <a:lnTo>
                    <a:pt x="2" y="171"/>
                  </a:lnTo>
                  <a:lnTo>
                    <a:pt x="437" y="168"/>
                  </a:lnTo>
                  <a:lnTo>
                    <a:pt x="437" y="169"/>
                  </a:lnTo>
                  <a:lnTo>
                    <a:pt x="438" y="169"/>
                  </a:lnTo>
                  <a:lnTo>
                    <a:pt x="440" y="169"/>
                  </a:lnTo>
                  <a:lnTo>
                    <a:pt x="443" y="169"/>
                  </a:lnTo>
                  <a:lnTo>
                    <a:pt x="446" y="169"/>
                  </a:lnTo>
                  <a:lnTo>
                    <a:pt x="451" y="169"/>
                  </a:lnTo>
                  <a:lnTo>
                    <a:pt x="455" y="169"/>
                  </a:lnTo>
                  <a:lnTo>
                    <a:pt x="460" y="167"/>
                  </a:lnTo>
                  <a:lnTo>
                    <a:pt x="464" y="167"/>
                  </a:lnTo>
                  <a:lnTo>
                    <a:pt x="469" y="165"/>
                  </a:lnTo>
                  <a:lnTo>
                    <a:pt x="473" y="163"/>
                  </a:lnTo>
                  <a:lnTo>
                    <a:pt x="479" y="160"/>
                  </a:lnTo>
                  <a:lnTo>
                    <a:pt x="483" y="157"/>
                  </a:lnTo>
                  <a:lnTo>
                    <a:pt x="488" y="154"/>
                  </a:lnTo>
                  <a:lnTo>
                    <a:pt x="491" y="150"/>
                  </a:lnTo>
                  <a:lnTo>
                    <a:pt x="495" y="145"/>
                  </a:lnTo>
                  <a:lnTo>
                    <a:pt x="540" y="100"/>
                  </a:lnTo>
                  <a:lnTo>
                    <a:pt x="540" y="100"/>
                  </a:lnTo>
                  <a:lnTo>
                    <a:pt x="540" y="100"/>
                  </a:lnTo>
                  <a:lnTo>
                    <a:pt x="540" y="100"/>
                  </a:lnTo>
                  <a:lnTo>
                    <a:pt x="541" y="98"/>
                  </a:lnTo>
                  <a:lnTo>
                    <a:pt x="542" y="98"/>
                  </a:lnTo>
                  <a:lnTo>
                    <a:pt x="544" y="96"/>
                  </a:lnTo>
                  <a:lnTo>
                    <a:pt x="545" y="94"/>
                  </a:lnTo>
                  <a:lnTo>
                    <a:pt x="547" y="93"/>
                  </a:lnTo>
                  <a:lnTo>
                    <a:pt x="549" y="93"/>
                  </a:lnTo>
                  <a:lnTo>
                    <a:pt x="552" y="91"/>
                  </a:lnTo>
                  <a:lnTo>
                    <a:pt x="556" y="89"/>
                  </a:lnTo>
                  <a:lnTo>
                    <a:pt x="560" y="87"/>
                  </a:lnTo>
                  <a:lnTo>
                    <a:pt x="564" y="87"/>
                  </a:lnTo>
                  <a:lnTo>
                    <a:pt x="569" y="85"/>
                  </a:lnTo>
                  <a:lnTo>
                    <a:pt x="574" y="85"/>
                  </a:lnTo>
                  <a:lnTo>
                    <a:pt x="581" y="84"/>
                  </a:lnTo>
                  <a:lnTo>
                    <a:pt x="699" y="84"/>
                  </a:lnTo>
                  <a:lnTo>
                    <a:pt x="699" y="84"/>
                  </a:lnTo>
                </a:path>
              </a:pathLst>
            </a:custGeom>
            <a:noFill/>
            <a:ln>
              <a:noFill/>
            </a:ln>
            <a:effectLst/>
            <a:extLst>
              <a:ext uri="{909E8E84-426E-40DD-AFC4-6F175D3DCCD1}">
                <a14:hiddenFill xmlns:a14="http://schemas.microsoft.com/office/drawing/2010/main">
                  <a:solidFill>
                    <a:srgbClr val="E000E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cxnSp>
          <p:nvCxnSpPr>
            <p:cNvPr id="72" name="Line 67"/>
            <p:cNvCxnSpPr/>
            <p:nvPr/>
          </p:nvCxnSpPr>
          <p:spPr bwMode="auto">
            <a:xfrm flipV="1">
              <a:off x="5018" y="11714"/>
              <a:ext cx="153" cy="2"/>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3" name="Freeform 68"/>
            <p:cNvSpPr>
              <a:spLocks/>
            </p:cNvSpPr>
            <p:nvPr/>
          </p:nvSpPr>
          <p:spPr bwMode="auto">
            <a:xfrm>
              <a:off x="5171" y="11714"/>
              <a:ext cx="76" cy="30"/>
            </a:xfrm>
            <a:custGeom>
              <a:avLst/>
              <a:gdLst>
                <a:gd name="T0" fmla="*/ 0 w 43"/>
                <a:gd name="T1" fmla="*/ 0 h 18"/>
                <a:gd name="T2" fmla="*/ 6 w 43"/>
                <a:gd name="T3" fmla="*/ 1 h 18"/>
                <a:gd name="T4" fmla="*/ 11 w 43"/>
                <a:gd name="T5" fmla="*/ 1 h 18"/>
                <a:gd name="T6" fmla="*/ 15 w 43"/>
                <a:gd name="T7" fmla="*/ 3 h 18"/>
                <a:gd name="T8" fmla="*/ 20 w 43"/>
                <a:gd name="T9" fmla="*/ 3 h 18"/>
                <a:gd name="T10" fmla="*/ 23 w 43"/>
                <a:gd name="T11" fmla="*/ 5 h 18"/>
                <a:gd name="T12" fmla="*/ 27 w 43"/>
                <a:gd name="T13" fmla="*/ 6 h 18"/>
                <a:gd name="T14" fmla="*/ 29 w 43"/>
                <a:gd name="T15" fmla="*/ 8 h 18"/>
                <a:gd name="T16" fmla="*/ 33 w 43"/>
                <a:gd name="T17" fmla="*/ 9 h 18"/>
                <a:gd name="T18" fmla="*/ 34 w 43"/>
                <a:gd name="T19" fmla="*/ 11 h 18"/>
                <a:gd name="T20" fmla="*/ 36 w 43"/>
                <a:gd name="T21" fmla="*/ 12 h 18"/>
                <a:gd name="T22" fmla="*/ 37 w 43"/>
                <a:gd name="T23" fmla="*/ 14 h 18"/>
                <a:gd name="T24" fmla="*/ 39 w 43"/>
                <a:gd name="T25" fmla="*/ 15 h 18"/>
                <a:gd name="T26" fmla="*/ 39 w 43"/>
                <a:gd name="T27" fmla="*/ 17 h 18"/>
                <a:gd name="T28" fmla="*/ 40 w 43"/>
                <a:gd name="T29" fmla="*/ 17 h 18"/>
                <a:gd name="T30" fmla="*/ 40 w 43"/>
                <a:gd name="T31" fmla="*/ 17 h 18"/>
                <a:gd name="T32" fmla="*/ 42 w 43"/>
                <a:gd name="T33"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18">
                  <a:moveTo>
                    <a:pt x="0" y="0"/>
                  </a:moveTo>
                  <a:lnTo>
                    <a:pt x="6" y="1"/>
                  </a:lnTo>
                  <a:lnTo>
                    <a:pt x="11" y="1"/>
                  </a:lnTo>
                  <a:lnTo>
                    <a:pt x="15" y="3"/>
                  </a:lnTo>
                  <a:lnTo>
                    <a:pt x="20" y="3"/>
                  </a:lnTo>
                  <a:lnTo>
                    <a:pt x="23" y="5"/>
                  </a:lnTo>
                  <a:lnTo>
                    <a:pt x="27" y="6"/>
                  </a:lnTo>
                  <a:lnTo>
                    <a:pt x="29" y="8"/>
                  </a:lnTo>
                  <a:lnTo>
                    <a:pt x="33" y="9"/>
                  </a:lnTo>
                  <a:lnTo>
                    <a:pt x="34" y="11"/>
                  </a:lnTo>
                  <a:lnTo>
                    <a:pt x="36" y="12"/>
                  </a:lnTo>
                  <a:lnTo>
                    <a:pt x="37" y="14"/>
                  </a:lnTo>
                  <a:lnTo>
                    <a:pt x="39" y="15"/>
                  </a:lnTo>
                  <a:lnTo>
                    <a:pt x="39" y="17"/>
                  </a:lnTo>
                  <a:lnTo>
                    <a:pt x="40" y="17"/>
                  </a:lnTo>
                  <a:lnTo>
                    <a:pt x="40" y="17"/>
                  </a:lnTo>
                  <a:lnTo>
                    <a:pt x="42" y="17"/>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74" name="Line 69"/>
            <p:cNvCxnSpPr/>
            <p:nvPr/>
          </p:nvCxnSpPr>
          <p:spPr bwMode="auto">
            <a:xfrm>
              <a:off x="5244" y="11742"/>
              <a:ext cx="76" cy="74"/>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5" name="Freeform 70"/>
            <p:cNvSpPr>
              <a:spLocks/>
            </p:cNvSpPr>
            <p:nvPr/>
          </p:nvSpPr>
          <p:spPr bwMode="auto">
            <a:xfrm>
              <a:off x="5320" y="11816"/>
              <a:ext cx="94" cy="34"/>
            </a:xfrm>
            <a:custGeom>
              <a:avLst/>
              <a:gdLst>
                <a:gd name="T0" fmla="*/ 0 w 54"/>
                <a:gd name="T1" fmla="*/ 0 h 20"/>
                <a:gd name="T2" fmla="*/ 4 w 54"/>
                <a:gd name="T3" fmla="*/ 4 h 20"/>
                <a:gd name="T4" fmla="*/ 8 w 54"/>
                <a:gd name="T5" fmla="*/ 7 h 20"/>
                <a:gd name="T6" fmla="*/ 11 w 54"/>
                <a:gd name="T7" fmla="*/ 9 h 20"/>
                <a:gd name="T8" fmla="*/ 16 w 54"/>
                <a:gd name="T9" fmla="*/ 11 h 20"/>
                <a:gd name="T10" fmla="*/ 20 w 54"/>
                <a:gd name="T11" fmla="*/ 13 h 20"/>
                <a:gd name="T12" fmla="*/ 25 w 54"/>
                <a:gd name="T13" fmla="*/ 15 h 20"/>
                <a:gd name="T14" fmla="*/ 28 w 54"/>
                <a:gd name="T15" fmla="*/ 17 h 20"/>
                <a:gd name="T16" fmla="*/ 34 w 54"/>
                <a:gd name="T17" fmla="*/ 17 h 20"/>
                <a:gd name="T18" fmla="*/ 37 w 54"/>
                <a:gd name="T19" fmla="*/ 19 h 20"/>
                <a:gd name="T20" fmla="*/ 41 w 54"/>
                <a:gd name="T21" fmla="*/ 19 h 20"/>
                <a:gd name="T22" fmla="*/ 43 w 54"/>
                <a:gd name="T23" fmla="*/ 19 h 20"/>
                <a:gd name="T24" fmla="*/ 47 w 54"/>
                <a:gd name="T25" fmla="*/ 19 h 20"/>
                <a:gd name="T26" fmla="*/ 49 w 54"/>
                <a:gd name="T27" fmla="*/ 19 h 20"/>
                <a:gd name="T28" fmla="*/ 51 w 54"/>
                <a:gd name="T29" fmla="*/ 19 h 20"/>
                <a:gd name="T30" fmla="*/ 51 w 54"/>
                <a:gd name="T31" fmla="*/ 19 h 20"/>
                <a:gd name="T32" fmla="*/ 53 w 54"/>
                <a:gd name="T33"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20">
                  <a:moveTo>
                    <a:pt x="0" y="0"/>
                  </a:moveTo>
                  <a:lnTo>
                    <a:pt x="4" y="4"/>
                  </a:lnTo>
                  <a:lnTo>
                    <a:pt x="8" y="7"/>
                  </a:lnTo>
                  <a:lnTo>
                    <a:pt x="11" y="9"/>
                  </a:lnTo>
                  <a:lnTo>
                    <a:pt x="16" y="11"/>
                  </a:lnTo>
                  <a:lnTo>
                    <a:pt x="20" y="13"/>
                  </a:lnTo>
                  <a:lnTo>
                    <a:pt x="25" y="15"/>
                  </a:lnTo>
                  <a:lnTo>
                    <a:pt x="28" y="17"/>
                  </a:lnTo>
                  <a:lnTo>
                    <a:pt x="34" y="17"/>
                  </a:lnTo>
                  <a:lnTo>
                    <a:pt x="37" y="19"/>
                  </a:lnTo>
                  <a:lnTo>
                    <a:pt x="41" y="19"/>
                  </a:lnTo>
                  <a:lnTo>
                    <a:pt x="43" y="19"/>
                  </a:lnTo>
                  <a:lnTo>
                    <a:pt x="47" y="19"/>
                  </a:lnTo>
                  <a:lnTo>
                    <a:pt x="49" y="19"/>
                  </a:lnTo>
                  <a:lnTo>
                    <a:pt x="51" y="19"/>
                  </a:lnTo>
                  <a:lnTo>
                    <a:pt x="51" y="19"/>
                  </a:lnTo>
                  <a:lnTo>
                    <a:pt x="53" y="18"/>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76" name="Freeform 71"/>
            <p:cNvSpPr>
              <a:spLocks/>
            </p:cNvSpPr>
            <p:nvPr/>
          </p:nvSpPr>
          <p:spPr bwMode="auto">
            <a:xfrm>
              <a:off x="5412" y="11846"/>
              <a:ext cx="897" cy="3"/>
            </a:xfrm>
            <a:custGeom>
              <a:avLst/>
              <a:gdLst>
                <a:gd name="T0" fmla="*/ 0 w 514"/>
                <a:gd name="T1" fmla="*/ 0 h 1"/>
                <a:gd name="T2" fmla="*/ 260 w 514"/>
                <a:gd name="T3" fmla="*/ 0 h 1"/>
                <a:gd name="T4" fmla="*/ 260 w 514"/>
                <a:gd name="T5" fmla="*/ 0 h 1"/>
                <a:gd name="T6" fmla="*/ 513 w 514"/>
                <a:gd name="T7" fmla="*/ 0 h 1"/>
              </a:gdLst>
              <a:ahLst/>
              <a:cxnLst>
                <a:cxn ang="0">
                  <a:pos x="T0" y="T1"/>
                </a:cxn>
                <a:cxn ang="0">
                  <a:pos x="T2" y="T3"/>
                </a:cxn>
                <a:cxn ang="0">
                  <a:pos x="T4" y="T5"/>
                </a:cxn>
                <a:cxn ang="0">
                  <a:pos x="T6" y="T7"/>
                </a:cxn>
              </a:cxnLst>
              <a:rect l="0" t="0" r="r" b="b"/>
              <a:pathLst>
                <a:path w="514" h="1">
                  <a:moveTo>
                    <a:pt x="0" y="0"/>
                  </a:moveTo>
                  <a:lnTo>
                    <a:pt x="260" y="0"/>
                  </a:lnTo>
                  <a:lnTo>
                    <a:pt x="260" y="0"/>
                  </a:lnTo>
                  <a:lnTo>
                    <a:pt x="513"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77" name="Freeform 72"/>
            <p:cNvSpPr>
              <a:spLocks/>
            </p:cNvSpPr>
            <p:nvPr/>
          </p:nvSpPr>
          <p:spPr bwMode="auto">
            <a:xfrm>
              <a:off x="6309" y="11816"/>
              <a:ext cx="95" cy="33"/>
            </a:xfrm>
            <a:custGeom>
              <a:avLst/>
              <a:gdLst>
                <a:gd name="T0" fmla="*/ 0 w 54"/>
                <a:gd name="T1" fmla="*/ 18 h 19"/>
                <a:gd name="T2" fmla="*/ 0 w 54"/>
                <a:gd name="T3" fmla="*/ 18 h 19"/>
                <a:gd name="T4" fmla="*/ 1 w 54"/>
                <a:gd name="T5" fmla="*/ 18 h 19"/>
                <a:gd name="T6" fmla="*/ 3 w 54"/>
                <a:gd name="T7" fmla="*/ 18 h 19"/>
                <a:gd name="T8" fmla="*/ 6 w 54"/>
                <a:gd name="T9" fmla="*/ 18 h 19"/>
                <a:gd name="T10" fmla="*/ 9 w 54"/>
                <a:gd name="T11" fmla="*/ 18 h 19"/>
                <a:gd name="T12" fmla="*/ 12 w 54"/>
                <a:gd name="T13" fmla="*/ 18 h 19"/>
                <a:gd name="T14" fmla="*/ 16 w 54"/>
                <a:gd name="T15" fmla="*/ 18 h 19"/>
                <a:gd name="T16" fmla="*/ 21 w 54"/>
                <a:gd name="T17" fmla="*/ 16 h 19"/>
                <a:gd name="T18" fmla="*/ 25 w 54"/>
                <a:gd name="T19" fmla="*/ 16 h 19"/>
                <a:gd name="T20" fmla="*/ 30 w 54"/>
                <a:gd name="T21" fmla="*/ 14 h 19"/>
                <a:gd name="T22" fmla="*/ 33 w 54"/>
                <a:gd name="T23" fmla="*/ 12 h 19"/>
                <a:gd name="T24" fmla="*/ 38 w 54"/>
                <a:gd name="T25" fmla="*/ 11 h 19"/>
                <a:gd name="T26" fmla="*/ 42 w 54"/>
                <a:gd name="T27" fmla="*/ 9 h 19"/>
                <a:gd name="T28" fmla="*/ 46 w 54"/>
                <a:gd name="T29" fmla="*/ 6 h 19"/>
                <a:gd name="T30" fmla="*/ 50 w 54"/>
                <a:gd name="T31" fmla="*/ 3 h 19"/>
                <a:gd name="T32" fmla="*/ 53 w 54"/>
                <a:gd name="T33"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19">
                  <a:moveTo>
                    <a:pt x="0" y="18"/>
                  </a:moveTo>
                  <a:lnTo>
                    <a:pt x="0" y="18"/>
                  </a:lnTo>
                  <a:lnTo>
                    <a:pt x="1" y="18"/>
                  </a:lnTo>
                  <a:lnTo>
                    <a:pt x="3" y="18"/>
                  </a:lnTo>
                  <a:lnTo>
                    <a:pt x="6" y="18"/>
                  </a:lnTo>
                  <a:lnTo>
                    <a:pt x="9" y="18"/>
                  </a:lnTo>
                  <a:lnTo>
                    <a:pt x="12" y="18"/>
                  </a:lnTo>
                  <a:lnTo>
                    <a:pt x="16" y="18"/>
                  </a:lnTo>
                  <a:lnTo>
                    <a:pt x="21" y="16"/>
                  </a:lnTo>
                  <a:lnTo>
                    <a:pt x="25" y="16"/>
                  </a:lnTo>
                  <a:lnTo>
                    <a:pt x="30" y="14"/>
                  </a:lnTo>
                  <a:lnTo>
                    <a:pt x="33" y="12"/>
                  </a:lnTo>
                  <a:lnTo>
                    <a:pt x="38" y="11"/>
                  </a:lnTo>
                  <a:lnTo>
                    <a:pt x="42" y="9"/>
                  </a:lnTo>
                  <a:lnTo>
                    <a:pt x="46" y="6"/>
                  </a:lnTo>
                  <a:lnTo>
                    <a:pt x="50" y="3"/>
                  </a:lnTo>
                  <a:lnTo>
                    <a:pt x="53"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78" name="Line 73"/>
            <p:cNvCxnSpPr/>
            <p:nvPr/>
          </p:nvCxnSpPr>
          <p:spPr bwMode="auto">
            <a:xfrm flipV="1">
              <a:off x="6401" y="11742"/>
              <a:ext cx="79" cy="74"/>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9" name="Freeform 74"/>
            <p:cNvSpPr>
              <a:spLocks/>
            </p:cNvSpPr>
            <p:nvPr/>
          </p:nvSpPr>
          <p:spPr bwMode="auto">
            <a:xfrm>
              <a:off x="6480" y="11716"/>
              <a:ext cx="73" cy="28"/>
            </a:xfrm>
            <a:custGeom>
              <a:avLst/>
              <a:gdLst>
                <a:gd name="T0" fmla="*/ 0 w 42"/>
                <a:gd name="T1" fmla="*/ 16 h 17"/>
                <a:gd name="T2" fmla="*/ 0 w 42"/>
                <a:gd name="T3" fmla="*/ 16 h 17"/>
                <a:gd name="T4" fmla="*/ 0 w 42"/>
                <a:gd name="T5" fmla="*/ 16 h 17"/>
                <a:gd name="T6" fmla="*/ 0 w 42"/>
                <a:gd name="T7" fmla="*/ 16 h 17"/>
                <a:gd name="T8" fmla="*/ 1 w 42"/>
                <a:gd name="T9" fmla="*/ 14 h 17"/>
                <a:gd name="T10" fmla="*/ 2 w 42"/>
                <a:gd name="T11" fmla="*/ 14 h 17"/>
                <a:gd name="T12" fmla="*/ 3 w 42"/>
                <a:gd name="T13" fmla="*/ 12 h 17"/>
                <a:gd name="T14" fmla="*/ 5 w 42"/>
                <a:gd name="T15" fmla="*/ 10 h 17"/>
                <a:gd name="T16" fmla="*/ 7 w 42"/>
                <a:gd name="T17" fmla="*/ 9 h 17"/>
                <a:gd name="T18" fmla="*/ 9 w 42"/>
                <a:gd name="T19" fmla="*/ 9 h 17"/>
                <a:gd name="T20" fmla="*/ 12 w 42"/>
                <a:gd name="T21" fmla="*/ 7 h 17"/>
                <a:gd name="T22" fmla="*/ 16 w 42"/>
                <a:gd name="T23" fmla="*/ 5 h 17"/>
                <a:gd name="T24" fmla="*/ 20 w 42"/>
                <a:gd name="T25" fmla="*/ 3 h 17"/>
                <a:gd name="T26" fmla="*/ 23 w 42"/>
                <a:gd name="T27" fmla="*/ 3 h 17"/>
                <a:gd name="T28" fmla="*/ 29 w 42"/>
                <a:gd name="T29" fmla="*/ 1 h 17"/>
                <a:gd name="T30" fmla="*/ 34 w 42"/>
                <a:gd name="T31" fmla="*/ 1 h 17"/>
                <a:gd name="T32" fmla="*/ 41 w 42"/>
                <a:gd name="T3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7">
                  <a:moveTo>
                    <a:pt x="0" y="16"/>
                  </a:moveTo>
                  <a:lnTo>
                    <a:pt x="0" y="16"/>
                  </a:lnTo>
                  <a:lnTo>
                    <a:pt x="0" y="16"/>
                  </a:lnTo>
                  <a:lnTo>
                    <a:pt x="0" y="16"/>
                  </a:lnTo>
                  <a:lnTo>
                    <a:pt x="1" y="14"/>
                  </a:lnTo>
                  <a:lnTo>
                    <a:pt x="2" y="14"/>
                  </a:lnTo>
                  <a:lnTo>
                    <a:pt x="3" y="12"/>
                  </a:lnTo>
                  <a:lnTo>
                    <a:pt x="5" y="10"/>
                  </a:lnTo>
                  <a:lnTo>
                    <a:pt x="7" y="9"/>
                  </a:lnTo>
                  <a:lnTo>
                    <a:pt x="9" y="9"/>
                  </a:lnTo>
                  <a:lnTo>
                    <a:pt x="12" y="7"/>
                  </a:lnTo>
                  <a:lnTo>
                    <a:pt x="16" y="5"/>
                  </a:lnTo>
                  <a:lnTo>
                    <a:pt x="20" y="3"/>
                  </a:lnTo>
                  <a:lnTo>
                    <a:pt x="23" y="3"/>
                  </a:lnTo>
                  <a:lnTo>
                    <a:pt x="29" y="1"/>
                  </a:lnTo>
                  <a:lnTo>
                    <a:pt x="34" y="1"/>
                  </a:lnTo>
                  <a:lnTo>
                    <a:pt x="41"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80" name="Freeform 75"/>
            <p:cNvSpPr>
              <a:spLocks/>
            </p:cNvSpPr>
            <p:nvPr/>
          </p:nvSpPr>
          <p:spPr bwMode="auto">
            <a:xfrm>
              <a:off x="6552" y="11716"/>
              <a:ext cx="361" cy="0"/>
            </a:xfrm>
            <a:custGeom>
              <a:avLst/>
              <a:gdLst>
                <a:gd name="T0" fmla="*/ 0 w 207"/>
                <a:gd name="T1" fmla="*/ 0 h 1"/>
                <a:gd name="T2" fmla="*/ 88 w 207"/>
                <a:gd name="T3" fmla="*/ 0 h 1"/>
                <a:gd name="T4" fmla="*/ 206 w 207"/>
                <a:gd name="T5" fmla="*/ 0 h 1"/>
              </a:gdLst>
              <a:ahLst/>
              <a:cxnLst>
                <a:cxn ang="0">
                  <a:pos x="T0" y="T1"/>
                </a:cxn>
                <a:cxn ang="0">
                  <a:pos x="T2" y="T3"/>
                </a:cxn>
                <a:cxn ang="0">
                  <a:pos x="T4" y="T5"/>
                </a:cxn>
              </a:cxnLst>
              <a:rect l="0" t="0" r="r" b="b"/>
              <a:pathLst>
                <a:path w="207" h="1">
                  <a:moveTo>
                    <a:pt x="0" y="0"/>
                  </a:moveTo>
                  <a:lnTo>
                    <a:pt x="88" y="0"/>
                  </a:lnTo>
                  <a:lnTo>
                    <a:pt x="206"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81" name="Freeform 76"/>
            <p:cNvSpPr>
              <a:spLocks/>
            </p:cNvSpPr>
            <p:nvPr/>
          </p:nvSpPr>
          <p:spPr bwMode="auto">
            <a:xfrm>
              <a:off x="6910" y="11716"/>
              <a:ext cx="77" cy="30"/>
            </a:xfrm>
            <a:custGeom>
              <a:avLst/>
              <a:gdLst>
                <a:gd name="T0" fmla="*/ 0 w 44"/>
                <a:gd name="T1" fmla="*/ 0 h 19"/>
                <a:gd name="T2" fmla="*/ 5 w 44"/>
                <a:gd name="T3" fmla="*/ 1 h 19"/>
                <a:gd name="T4" fmla="*/ 11 w 44"/>
                <a:gd name="T5" fmla="*/ 1 h 19"/>
                <a:gd name="T6" fmla="*/ 14 w 44"/>
                <a:gd name="T7" fmla="*/ 3 h 19"/>
                <a:gd name="T8" fmla="*/ 20 w 44"/>
                <a:gd name="T9" fmla="*/ 3 h 19"/>
                <a:gd name="T10" fmla="*/ 24 w 44"/>
                <a:gd name="T11" fmla="*/ 5 h 19"/>
                <a:gd name="T12" fmla="*/ 27 w 44"/>
                <a:gd name="T13" fmla="*/ 7 h 19"/>
                <a:gd name="T14" fmla="*/ 30 w 44"/>
                <a:gd name="T15" fmla="*/ 9 h 19"/>
                <a:gd name="T16" fmla="*/ 33 w 44"/>
                <a:gd name="T17" fmla="*/ 10 h 19"/>
                <a:gd name="T18" fmla="*/ 35 w 44"/>
                <a:gd name="T19" fmla="*/ 11 h 19"/>
                <a:gd name="T20" fmla="*/ 37 w 44"/>
                <a:gd name="T21" fmla="*/ 13 h 19"/>
                <a:gd name="T22" fmla="*/ 38 w 44"/>
                <a:gd name="T23" fmla="*/ 15 h 19"/>
                <a:gd name="T24" fmla="*/ 40 w 44"/>
                <a:gd name="T25" fmla="*/ 16 h 19"/>
                <a:gd name="T26" fmla="*/ 40 w 44"/>
                <a:gd name="T27" fmla="*/ 18 h 19"/>
                <a:gd name="T28" fmla="*/ 41 w 44"/>
                <a:gd name="T29" fmla="*/ 18 h 19"/>
                <a:gd name="T30" fmla="*/ 41 w 44"/>
                <a:gd name="T31" fmla="*/ 18 h 19"/>
                <a:gd name="T32" fmla="*/ 43 w 44"/>
                <a:gd name="T33"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4" h="19">
                  <a:moveTo>
                    <a:pt x="0" y="0"/>
                  </a:moveTo>
                  <a:lnTo>
                    <a:pt x="5" y="1"/>
                  </a:lnTo>
                  <a:lnTo>
                    <a:pt x="11" y="1"/>
                  </a:lnTo>
                  <a:lnTo>
                    <a:pt x="14" y="3"/>
                  </a:lnTo>
                  <a:lnTo>
                    <a:pt x="20" y="3"/>
                  </a:lnTo>
                  <a:lnTo>
                    <a:pt x="24" y="5"/>
                  </a:lnTo>
                  <a:lnTo>
                    <a:pt x="27" y="7"/>
                  </a:lnTo>
                  <a:lnTo>
                    <a:pt x="30" y="9"/>
                  </a:lnTo>
                  <a:lnTo>
                    <a:pt x="33" y="10"/>
                  </a:lnTo>
                  <a:lnTo>
                    <a:pt x="35" y="11"/>
                  </a:lnTo>
                  <a:lnTo>
                    <a:pt x="37" y="13"/>
                  </a:lnTo>
                  <a:lnTo>
                    <a:pt x="38" y="15"/>
                  </a:lnTo>
                  <a:lnTo>
                    <a:pt x="40" y="16"/>
                  </a:lnTo>
                  <a:lnTo>
                    <a:pt x="40" y="18"/>
                  </a:lnTo>
                  <a:lnTo>
                    <a:pt x="41" y="18"/>
                  </a:lnTo>
                  <a:lnTo>
                    <a:pt x="41" y="18"/>
                  </a:lnTo>
                  <a:lnTo>
                    <a:pt x="43" y="18"/>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82" name="Line 77"/>
            <p:cNvCxnSpPr/>
            <p:nvPr/>
          </p:nvCxnSpPr>
          <p:spPr bwMode="auto">
            <a:xfrm>
              <a:off x="6986" y="11744"/>
              <a:ext cx="74" cy="74"/>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83" name="Freeform 78"/>
            <p:cNvSpPr>
              <a:spLocks/>
            </p:cNvSpPr>
            <p:nvPr/>
          </p:nvSpPr>
          <p:spPr bwMode="auto">
            <a:xfrm>
              <a:off x="7060" y="11818"/>
              <a:ext cx="114" cy="40"/>
            </a:xfrm>
            <a:custGeom>
              <a:avLst/>
              <a:gdLst>
                <a:gd name="T0" fmla="*/ 0 w 64"/>
                <a:gd name="T1" fmla="*/ 0 h 23"/>
                <a:gd name="T2" fmla="*/ 3 w 64"/>
                <a:gd name="T3" fmla="*/ 5 h 23"/>
                <a:gd name="T4" fmla="*/ 7 w 64"/>
                <a:gd name="T5" fmla="*/ 8 h 23"/>
                <a:gd name="T6" fmla="*/ 11 w 64"/>
                <a:gd name="T7" fmla="*/ 12 h 23"/>
                <a:gd name="T8" fmla="*/ 16 w 64"/>
                <a:gd name="T9" fmla="*/ 15 h 23"/>
                <a:gd name="T10" fmla="*/ 21 w 64"/>
                <a:gd name="T11" fmla="*/ 17 h 23"/>
                <a:gd name="T12" fmla="*/ 27 w 64"/>
                <a:gd name="T13" fmla="*/ 19 h 23"/>
                <a:gd name="T14" fmla="*/ 32 w 64"/>
                <a:gd name="T15" fmla="*/ 21 h 23"/>
                <a:gd name="T16" fmla="*/ 37 w 64"/>
                <a:gd name="T17" fmla="*/ 21 h 23"/>
                <a:gd name="T18" fmla="*/ 41 w 64"/>
                <a:gd name="T19" fmla="*/ 22 h 23"/>
                <a:gd name="T20" fmla="*/ 47 w 64"/>
                <a:gd name="T21" fmla="*/ 22 h 23"/>
                <a:gd name="T22" fmla="*/ 51 w 64"/>
                <a:gd name="T23" fmla="*/ 22 h 23"/>
                <a:gd name="T24" fmla="*/ 55 w 64"/>
                <a:gd name="T25" fmla="*/ 22 h 23"/>
                <a:gd name="T26" fmla="*/ 58 w 64"/>
                <a:gd name="T27" fmla="*/ 22 h 23"/>
                <a:gd name="T28" fmla="*/ 61 w 64"/>
                <a:gd name="T29" fmla="*/ 22 h 23"/>
                <a:gd name="T30" fmla="*/ 62 w 64"/>
                <a:gd name="T31" fmla="*/ 22 h 23"/>
                <a:gd name="T32" fmla="*/ 63 w 64"/>
                <a:gd name="T33"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23">
                  <a:moveTo>
                    <a:pt x="0" y="0"/>
                  </a:moveTo>
                  <a:lnTo>
                    <a:pt x="3" y="5"/>
                  </a:lnTo>
                  <a:lnTo>
                    <a:pt x="7" y="8"/>
                  </a:lnTo>
                  <a:lnTo>
                    <a:pt x="11" y="12"/>
                  </a:lnTo>
                  <a:lnTo>
                    <a:pt x="16" y="15"/>
                  </a:lnTo>
                  <a:lnTo>
                    <a:pt x="21" y="17"/>
                  </a:lnTo>
                  <a:lnTo>
                    <a:pt x="27" y="19"/>
                  </a:lnTo>
                  <a:lnTo>
                    <a:pt x="32" y="21"/>
                  </a:lnTo>
                  <a:lnTo>
                    <a:pt x="37" y="21"/>
                  </a:lnTo>
                  <a:lnTo>
                    <a:pt x="41" y="22"/>
                  </a:lnTo>
                  <a:lnTo>
                    <a:pt x="47" y="22"/>
                  </a:lnTo>
                  <a:lnTo>
                    <a:pt x="51" y="22"/>
                  </a:lnTo>
                  <a:lnTo>
                    <a:pt x="55" y="22"/>
                  </a:lnTo>
                  <a:lnTo>
                    <a:pt x="58" y="22"/>
                  </a:lnTo>
                  <a:lnTo>
                    <a:pt x="61" y="22"/>
                  </a:lnTo>
                  <a:lnTo>
                    <a:pt x="62" y="22"/>
                  </a:lnTo>
                  <a:lnTo>
                    <a:pt x="63" y="21"/>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84" name="Freeform 79"/>
            <p:cNvSpPr>
              <a:spLocks/>
            </p:cNvSpPr>
            <p:nvPr/>
          </p:nvSpPr>
          <p:spPr bwMode="auto">
            <a:xfrm>
              <a:off x="7172" y="11719"/>
              <a:ext cx="745" cy="136"/>
            </a:xfrm>
            <a:custGeom>
              <a:avLst/>
              <a:gdLst>
                <a:gd name="T0" fmla="*/ 0 w 427"/>
                <a:gd name="T1" fmla="*/ 80 h 81"/>
                <a:gd name="T2" fmla="*/ 426 w 427"/>
                <a:gd name="T3" fmla="*/ 80 h 81"/>
                <a:gd name="T4" fmla="*/ 424 w 427"/>
                <a:gd name="T5" fmla="*/ 0 h 81"/>
                <a:gd name="T6" fmla="*/ 424 w 427"/>
                <a:gd name="T7" fmla="*/ 0 h 81"/>
                <a:gd name="T8" fmla="*/ 28 w 427"/>
                <a:gd name="T9" fmla="*/ 0 h 81"/>
              </a:gdLst>
              <a:ahLst/>
              <a:cxnLst>
                <a:cxn ang="0">
                  <a:pos x="T0" y="T1"/>
                </a:cxn>
                <a:cxn ang="0">
                  <a:pos x="T2" y="T3"/>
                </a:cxn>
                <a:cxn ang="0">
                  <a:pos x="T4" y="T5"/>
                </a:cxn>
                <a:cxn ang="0">
                  <a:pos x="T6" y="T7"/>
                </a:cxn>
                <a:cxn ang="0">
                  <a:pos x="T8" y="T9"/>
                </a:cxn>
              </a:cxnLst>
              <a:rect l="0" t="0" r="r" b="b"/>
              <a:pathLst>
                <a:path w="427" h="81">
                  <a:moveTo>
                    <a:pt x="0" y="80"/>
                  </a:moveTo>
                  <a:lnTo>
                    <a:pt x="426" y="80"/>
                  </a:lnTo>
                  <a:lnTo>
                    <a:pt x="424" y="0"/>
                  </a:lnTo>
                  <a:lnTo>
                    <a:pt x="424" y="0"/>
                  </a:lnTo>
                  <a:lnTo>
                    <a:pt x="28"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85" name="Freeform 80"/>
            <p:cNvSpPr>
              <a:spLocks/>
            </p:cNvSpPr>
            <p:nvPr/>
          </p:nvSpPr>
          <p:spPr bwMode="auto">
            <a:xfrm>
              <a:off x="7114" y="11680"/>
              <a:ext cx="108" cy="43"/>
            </a:xfrm>
            <a:custGeom>
              <a:avLst/>
              <a:gdLst>
                <a:gd name="T0" fmla="*/ 61 w 62"/>
                <a:gd name="T1" fmla="*/ 24 h 26"/>
                <a:gd name="T2" fmla="*/ 60 w 62"/>
                <a:gd name="T3" fmla="*/ 25 h 26"/>
                <a:gd name="T4" fmla="*/ 59 w 62"/>
                <a:gd name="T5" fmla="*/ 25 h 26"/>
                <a:gd name="T6" fmla="*/ 56 w 62"/>
                <a:gd name="T7" fmla="*/ 25 h 26"/>
                <a:gd name="T8" fmla="*/ 54 w 62"/>
                <a:gd name="T9" fmla="*/ 25 h 26"/>
                <a:gd name="T10" fmla="*/ 49 w 62"/>
                <a:gd name="T11" fmla="*/ 25 h 26"/>
                <a:gd name="T12" fmla="*/ 45 w 62"/>
                <a:gd name="T13" fmla="*/ 24 h 26"/>
                <a:gd name="T14" fmla="*/ 40 w 62"/>
                <a:gd name="T15" fmla="*/ 24 h 26"/>
                <a:gd name="T16" fmla="*/ 36 w 62"/>
                <a:gd name="T17" fmla="*/ 22 h 26"/>
                <a:gd name="T18" fmla="*/ 31 w 62"/>
                <a:gd name="T19" fmla="*/ 22 h 26"/>
                <a:gd name="T20" fmla="*/ 25 w 62"/>
                <a:gd name="T21" fmla="*/ 20 h 26"/>
                <a:gd name="T22" fmla="*/ 20 w 62"/>
                <a:gd name="T23" fmla="*/ 18 h 26"/>
                <a:gd name="T24" fmla="*/ 16 w 62"/>
                <a:gd name="T25" fmla="*/ 15 h 26"/>
                <a:gd name="T26" fmla="*/ 11 w 62"/>
                <a:gd name="T27" fmla="*/ 13 h 26"/>
                <a:gd name="T28" fmla="*/ 6 w 62"/>
                <a:gd name="T29" fmla="*/ 9 h 26"/>
                <a:gd name="T30" fmla="*/ 3 w 62"/>
                <a:gd name="T31" fmla="*/ 5 h 26"/>
                <a:gd name="T32" fmla="*/ 0 w 62"/>
                <a:gd name="T3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 h="26">
                  <a:moveTo>
                    <a:pt x="61" y="24"/>
                  </a:moveTo>
                  <a:lnTo>
                    <a:pt x="60" y="25"/>
                  </a:lnTo>
                  <a:lnTo>
                    <a:pt x="59" y="25"/>
                  </a:lnTo>
                  <a:lnTo>
                    <a:pt x="56" y="25"/>
                  </a:lnTo>
                  <a:lnTo>
                    <a:pt x="54" y="25"/>
                  </a:lnTo>
                  <a:lnTo>
                    <a:pt x="49" y="25"/>
                  </a:lnTo>
                  <a:lnTo>
                    <a:pt x="45" y="24"/>
                  </a:lnTo>
                  <a:lnTo>
                    <a:pt x="40" y="24"/>
                  </a:lnTo>
                  <a:lnTo>
                    <a:pt x="36" y="22"/>
                  </a:lnTo>
                  <a:lnTo>
                    <a:pt x="31" y="22"/>
                  </a:lnTo>
                  <a:lnTo>
                    <a:pt x="25" y="20"/>
                  </a:lnTo>
                  <a:lnTo>
                    <a:pt x="20" y="18"/>
                  </a:lnTo>
                  <a:lnTo>
                    <a:pt x="16" y="15"/>
                  </a:lnTo>
                  <a:lnTo>
                    <a:pt x="11" y="13"/>
                  </a:lnTo>
                  <a:lnTo>
                    <a:pt x="6" y="9"/>
                  </a:lnTo>
                  <a:lnTo>
                    <a:pt x="3" y="5"/>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86" name="Line 81"/>
            <p:cNvCxnSpPr/>
            <p:nvPr/>
          </p:nvCxnSpPr>
          <p:spPr bwMode="auto">
            <a:xfrm flipH="1" flipV="1">
              <a:off x="7037" y="11606"/>
              <a:ext cx="77" cy="74"/>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87" name="Freeform 82"/>
            <p:cNvSpPr>
              <a:spLocks/>
            </p:cNvSpPr>
            <p:nvPr/>
          </p:nvSpPr>
          <p:spPr bwMode="auto">
            <a:xfrm>
              <a:off x="6964" y="11577"/>
              <a:ext cx="73" cy="31"/>
            </a:xfrm>
            <a:custGeom>
              <a:avLst/>
              <a:gdLst>
                <a:gd name="T0" fmla="*/ 40 w 41"/>
                <a:gd name="T1" fmla="*/ 17 h 18"/>
                <a:gd name="T2" fmla="*/ 39 w 41"/>
                <a:gd name="T3" fmla="*/ 17 h 18"/>
                <a:gd name="T4" fmla="*/ 39 w 41"/>
                <a:gd name="T5" fmla="*/ 17 h 18"/>
                <a:gd name="T6" fmla="*/ 38 w 41"/>
                <a:gd name="T7" fmla="*/ 17 h 18"/>
                <a:gd name="T8" fmla="*/ 38 w 41"/>
                <a:gd name="T9" fmla="*/ 15 h 18"/>
                <a:gd name="T10" fmla="*/ 36 w 41"/>
                <a:gd name="T11" fmla="*/ 14 h 18"/>
                <a:gd name="T12" fmla="*/ 35 w 41"/>
                <a:gd name="T13" fmla="*/ 12 h 18"/>
                <a:gd name="T14" fmla="*/ 34 w 41"/>
                <a:gd name="T15" fmla="*/ 10 h 18"/>
                <a:gd name="T16" fmla="*/ 32 w 41"/>
                <a:gd name="T17" fmla="*/ 8 h 18"/>
                <a:gd name="T18" fmla="*/ 29 w 41"/>
                <a:gd name="T19" fmla="*/ 8 h 18"/>
                <a:gd name="T20" fmla="*/ 26 w 41"/>
                <a:gd name="T21" fmla="*/ 6 h 18"/>
                <a:gd name="T22" fmla="*/ 23 w 41"/>
                <a:gd name="T23" fmla="*/ 4 h 18"/>
                <a:gd name="T24" fmla="*/ 20 w 41"/>
                <a:gd name="T25" fmla="*/ 3 h 18"/>
                <a:gd name="T26" fmla="*/ 15 w 41"/>
                <a:gd name="T27" fmla="*/ 3 h 18"/>
                <a:gd name="T28" fmla="*/ 10 w 41"/>
                <a:gd name="T29" fmla="*/ 1 h 18"/>
                <a:gd name="T30" fmla="*/ 5 w 41"/>
                <a:gd name="T31" fmla="*/ 1 h 18"/>
                <a:gd name="T32" fmla="*/ 0 w 41"/>
                <a:gd name="T3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1" h="18">
                  <a:moveTo>
                    <a:pt x="40" y="17"/>
                  </a:moveTo>
                  <a:lnTo>
                    <a:pt x="39" y="17"/>
                  </a:lnTo>
                  <a:lnTo>
                    <a:pt x="39" y="17"/>
                  </a:lnTo>
                  <a:lnTo>
                    <a:pt x="38" y="17"/>
                  </a:lnTo>
                  <a:lnTo>
                    <a:pt x="38" y="15"/>
                  </a:lnTo>
                  <a:lnTo>
                    <a:pt x="36" y="14"/>
                  </a:lnTo>
                  <a:lnTo>
                    <a:pt x="35" y="12"/>
                  </a:lnTo>
                  <a:lnTo>
                    <a:pt x="34" y="10"/>
                  </a:lnTo>
                  <a:lnTo>
                    <a:pt x="32" y="8"/>
                  </a:lnTo>
                  <a:lnTo>
                    <a:pt x="29" y="8"/>
                  </a:lnTo>
                  <a:lnTo>
                    <a:pt x="26" y="6"/>
                  </a:lnTo>
                  <a:lnTo>
                    <a:pt x="23" y="4"/>
                  </a:lnTo>
                  <a:lnTo>
                    <a:pt x="20" y="3"/>
                  </a:lnTo>
                  <a:lnTo>
                    <a:pt x="15" y="3"/>
                  </a:lnTo>
                  <a:lnTo>
                    <a:pt x="10" y="1"/>
                  </a:lnTo>
                  <a:lnTo>
                    <a:pt x="5" y="1"/>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88" name="Freeform 83"/>
            <p:cNvSpPr>
              <a:spLocks/>
            </p:cNvSpPr>
            <p:nvPr/>
          </p:nvSpPr>
          <p:spPr bwMode="auto">
            <a:xfrm>
              <a:off x="6498" y="11577"/>
              <a:ext cx="469" cy="3"/>
            </a:xfrm>
            <a:custGeom>
              <a:avLst/>
              <a:gdLst>
                <a:gd name="T0" fmla="*/ 268 w 269"/>
                <a:gd name="T1" fmla="*/ 0 h 1"/>
                <a:gd name="T2" fmla="*/ 122 w 269"/>
                <a:gd name="T3" fmla="*/ 0 h 1"/>
                <a:gd name="T4" fmla="*/ 122 w 269"/>
                <a:gd name="T5" fmla="*/ 0 h 1"/>
                <a:gd name="T6" fmla="*/ 0 w 269"/>
                <a:gd name="T7" fmla="*/ 0 h 1"/>
              </a:gdLst>
              <a:ahLst/>
              <a:cxnLst>
                <a:cxn ang="0">
                  <a:pos x="T0" y="T1"/>
                </a:cxn>
                <a:cxn ang="0">
                  <a:pos x="T2" y="T3"/>
                </a:cxn>
                <a:cxn ang="0">
                  <a:pos x="T4" y="T5"/>
                </a:cxn>
                <a:cxn ang="0">
                  <a:pos x="T6" y="T7"/>
                </a:cxn>
              </a:cxnLst>
              <a:rect l="0" t="0" r="r" b="b"/>
              <a:pathLst>
                <a:path w="269" h="1">
                  <a:moveTo>
                    <a:pt x="268" y="0"/>
                  </a:moveTo>
                  <a:lnTo>
                    <a:pt x="122" y="0"/>
                  </a:lnTo>
                  <a:lnTo>
                    <a:pt x="122" y="0"/>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89" name="Freeform 84"/>
            <p:cNvSpPr>
              <a:spLocks/>
            </p:cNvSpPr>
            <p:nvPr/>
          </p:nvSpPr>
          <p:spPr bwMode="auto">
            <a:xfrm>
              <a:off x="6425" y="11577"/>
              <a:ext cx="74" cy="31"/>
            </a:xfrm>
            <a:custGeom>
              <a:avLst/>
              <a:gdLst>
                <a:gd name="T0" fmla="*/ 41 w 42"/>
                <a:gd name="T1" fmla="*/ 0 h 18"/>
                <a:gd name="T2" fmla="*/ 34 w 42"/>
                <a:gd name="T3" fmla="*/ 1 h 18"/>
                <a:gd name="T4" fmla="*/ 29 w 42"/>
                <a:gd name="T5" fmla="*/ 1 h 18"/>
                <a:gd name="T6" fmla="*/ 23 w 42"/>
                <a:gd name="T7" fmla="*/ 3 h 18"/>
                <a:gd name="T8" fmla="*/ 20 w 42"/>
                <a:gd name="T9" fmla="*/ 3 h 18"/>
                <a:gd name="T10" fmla="*/ 16 w 42"/>
                <a:gd name="T11" fmla="*/ 4 h 18"/>
                <a:gd name="T12" fmla="*/ 12 w 42"/>
                <a:gd name="T13" fmla="*/ 6 h 18"/>
                <a:gd name="T14" fmla="*/ 9 w 42"/>
                <a:gd name="T15" fmla="*/ 8 h 18"/>
                <a:gd name="T16" fmla="*/ 8 w 42"/>
                <a:gd name="T17" fmla="*/ 8 h 18"/>
                <a:gd name="T18" fmla="*/ 5 w 42"/>
                <a:gd name="T19" fmla="*/ 10 h 18"/>
                <a:gd name="T20" fmla="*/ 3 w 42"/>
                <a:gd name="T21" fmla="*/ 12 h 18"/>
                <a:gd name="T22" fmla="*/ 2 w 42"/>
                <a:gd name="T23" fmla="*/ 14 h 18"/>
                <a:gd name="T24" fmla="*/ 1 w 42"/>
                <a:gd name="T25" fmla="*/ 15 h 18"/>
                <a:gd name="T26" fmla="*/ 0 w 42"/>
                <a:gd name="T27" fmla="*/ 17 h 18"/>
                <a:gd name="T28" fmla="*/ 0 w 42"/>
                <a:gd name="T29" fmla="*/ 17 h 18"/>
                <a:gd name="T30" fmla="*/ 0 w 42"/>
                <a:gd name="T31" fmla="*/ 17 h 18"/>
                <a:gd name="T32" fmla="*/ 0 w 42"/>
                <a:gd name="T33"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8">
                  <a:moveTo>
                    <a:pt x="41" y="0"/>
                  </a:moveTo>
                  <a:lnTo>
                    <a:pt x="34" y="1"/>
                  </a:lnTo>
                  <a:lnTo>
                    <a:pt x="29" y="1"/>
                  </a:lnTo>
                  <a:lnTo>
                    <a:pt x="23" y="3"/>
                  </a:lnTo>
                  <a:lnTo>
                    <a:pt x="20" y="3"/>
                  </a:lnTo>
                  <a:lnTo>
                    <a:pt x="16" y="4"/>
                  </a:lnTo>
                  <a:lnTo>
                    <a:pt x="12" y="6"/>
                  </a:lnTo>
                  <a:lnTo>
                    <a:pt x="9" y="8"/>
                  </a:lnTo>
                  <a:lnTo>
                    <a:pt x="8" y="8"/>
                  </a:lnTo>
                  <a:lnTo>
                    <a:pt x="5" y="10"/>
                  </a:lnTo>
                  <a:lnTo>
                    <a:pt x="3" y="12"/>
                  </a:lnTo>
                  <a:lnTo>
                    <a:pt x="2" y="14"/>
                  </a:lnTo>
                  <a:lnTo>
                    <a:pt x="1" y="15"/>
                  </a:lnTo>
                  <a:lnTo>
                    <a:pt x="0" y="17"/>
                  </a:lnTo>
                  <a:lnTo>
                    <a:pt x="0" y="17"/>
                  </a:lnTo>
                  <a:lnTo>
                    <a:pt x="0" y="17"/>
                  </a:lnTo>
                  <a:lnTo>
                    <a:pt x="0" y="17"/>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90" name="Line 85"/>
            <p:cNvCxnSpPr/>
            <p:nvPr/>
          </p:nvCxnSpPr>
          <p:spPr bwMode="auto">
            <a:xfrm flipH="1">
              <a:off x="6347" y="11606"/>
              <a:ext cx="78" cy="7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1" name="Freeform 86"/>
            <p:cNvSpPr>
              <a:spLocks/>
            </p:cNvSpPr>
            <p:nvPr/>
          </p:nvSpPr>
          <p:spPr bwMode="auto">
            <a:xfrm>
              <a:off x="6253" y="11676"/>
              <a:ext cx="94" cy="40"/>
            </a:xfrm>
            <a:custGeom>
              <a:avLst/>
              <a:gdLst>
                <a:gd name="T0" fmla="*/ 53 w 54"/>
                <a:gd name="T1" fmla="*/ 0 h 23"/>
                <a:gd name="T2" fmla="*/ 49 w 54"/>
                <a:gd name="T3" fmla="*/ 6 h 23"/>
                <a:gd name="T4" fmla="*/ 45 w 54"/>
                <a:gd name="T5" fmla="*/ 10 h 23"/>
                <a:gd name="T6" fmla="*/ 41 w 54"/>
                <a:gd name="T7" fmla="*/ 14 h 23"/>
                <a:gd name="T8" fmla="*/ 37 w 54"/>
                <a:gd name="T9" fmla="*/ 16 h 23"/>
                <a:gd name="T10" fmla="*/ 31 w 54"/>
                <a:gd name="T11" fmla="*/ 18 h 23"/>
                <a:gd name="T12" fmla="*/ 28 w 54"/>
                <a:gd name="T13" fmla="*/ 20 h 23"/>
                <a:gd name="T14" fmla="*/ 23 w 54"/>
                <a:gd name="T15" fmla="*/ 21 h 23"/>
                <a:gd name="T16" fmla="*/ 20 w 54"/>
                <a:gd name="T17" fmla="*/ 21 h 23"/>
                <a:gd name="T18" fmla="*/ 15 w 54"/>
                <a:gd name="T19" fmla="*/ 22 h 23"/>
                <a:gd name="T20" fmla="*/ 11 w 54"/>
                <a:gd name="T21" fmla="*/ 22 h 23"/>
                <a:gd name="T22" fmla="*/ 8 w 54"/>
                <a:gd name="T23" fmla="*/ 22 h 23"/>
                <a:gd name="T24" fmla="*/ 5 w 54"/>
                <a:gd name="T25" fmla="*/ 22 h 23"/>
                <a:gd name="T26" fmla="*/ 3 w 54"/>
                <a:gd name="T27" fmla="*/ 22 h 23"/>
                <a:gd name="T28" fmla="*/ 1 w 54"/>
                <a:gd name="T29" fmla="*/ 22 h 23"/>
                <a:gd name="T30" fmla="*/ 0 w 54"/>
                <a:gd name="T31" fmla="*/ 22 h 23"/>
                <a:gd name="T32" fmla="*/ 0 w 54"/>
                <a:gd name="T33"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23">
                  <a:moveTo>
                    <a:pt x="53" y="0"/>
                  </a:moveTo>
                  <a:lnTo>
                    <a:pt x="49" y="6"/>
                  </a:lnTo>
                  <a:lnTo>
                    <a:pt x="45" y="10"/>
                  </a:lnTo>
                  <a:lnTo>
                    <a:pt x="41" y="14"/>
                  </a:lnTo>
                  <a:lnTo>
                    <a:pt x="37" y="16"/>
                  </a:lnTo>
                  <a:lnTo>
                    <a:pt x="31" y="18"/>
                  </a:lnTo>
                  <a:lnTo>
                    <a:pt x="28" y="20"/>
                  </a:lnTo>
                  <a:lnTo>
                    <a:pt x="23" y="21"/>
                  </a:lnTo>
                  <a:lnTo>
                    <a:pt x="20" y="21"/>
                  </a:lnTo>
                  <a:lnTo>
                    <a:pt x="15" y="22"/>
                  </a:lnTo>
                  <a:lnTo>
                    <a:pt x="11" y="22"/>
                  </a:lnTo>
                  <a:lnTo>
                    <a:pt x="8" y="22"/>
                  </a:lnTo>
                  <a:lnTo>
                    <a:pt x="5" y="22"/>
                  </a:lnTo>
                  <a:lnTo>
                    <a:pt x="3" y="22"/>
                  </a:lnTo>
                  <a:lnTo>
                    <a:pt x="1" y="22"/>
                  </a:lnTo>
                  <a:lnTo>
                    <a:pt x="0" y="22"/>
                  </a:lnTo>
                  <a:lnTo>
                    <a:pt x="0" y="2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92" name="Freeform 87"/>
            <p:cNvSpPr>
              <a:spLocks/>
            </p:cNvSpPr>
            <p:nvPr/>
          </p:nvSpPr>
          <p:spPr bwMode="auto">
            <a:xfrm>
              <a:off x="5466" y="11708"/>
              <a:ext cx="789" cy="4"/>
            </a:xfrm>
            <a:custGeom>
              <a:avLst/>
              <a:gdLst>
                <a:gd name="T0" fmla="*/ 451 w 452"/>
                <a:gd name="T1" fmla="*/ 1 h 2"/>
                <a:gd name="T2" fmla="*/ 225 w 452"/>
                <a:gd name="T3" fmla="*/ 1 h 2"/>
                <a:gd name="T4" fmla="*/ 0 w 452"/>
                <a:gd name="T5" fmla="*/ 0 h 2"/>
              </a:gdLst>
              <a:ahLst/>
              <a:cxnLst>
                <a:cxn ang="0">
                  <a:pos x="T0" y="T1"/>
                </a:cxn>
                <a:cxn ang="0">
                  <a:pos x="T2" y="T3"/>
                </a:cxn>
                <a:cxn ang="0">
                  <a:pos x="T4" y="T5"/>
                </a:cxn>
              </a:cxnLst>
              <a:rect l="0" t="0" r="r" b="b"/>
              <a:pathLst>
                <a:path w="452" h="2">
                  <a:moveTo>
                    <a:pt x="451" y="1"/>
                  </a:moveTo>
                  <a:lnTo>
                    <a:pt x="225" y="1"/>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93" name="Freeform 88"/>
            <p:cNvSpPr>
              <a:spLocks/>
            </p:cNvSpPr>
            <p:nvPr/>
          </p:nvSpPr>
          <p:spPr bwMode="auto">
            <a:xfrm>
              <a:off x="5374" y="11676"/>
              <a:ext cx="94" cy="38"/>
            </a:xfrm>
            <a:custGeom>
              <a:avLst/>
              <a:gdLst>
                <a:gd name="T0" fmla="*/ 53 w 54"/>
                <a:gd name="T1" fmla="*/ 19 h 22"/>
                <a:gd name="T2" fmla="*/ 51 w 54"/>
                <a:gd name="T3" fmla="*/ 20 h 22"/>
                <a:gd name="T4" fmla="*/ 51 w 54"/>
                <a:gd name="T5" fmla="*/ 20 h 22"/>
                <a:gd name="T6" fmla="*/ 48 w 54"/>
                <a:gd name="T7" fmla="*/ 20 h 22"/>
                <a:gd name="T8" fmla="*/ 46 w 54"/>
                <a:gd name="T9" fmla="*/ 20 h 22"/>
                <a:gd name="T10" fmla="*/ 42 w 54"/>
                <a:gd name="T11" fmla="*/ 21 h 22"/>
                <a:gd name="T12" fmla="*/ 39 w 54"/>
                <a:gd name="T13" fmla="*/ 21 h 22"/>
                <a:gd name="T14" fmla="*/ 36 w 54"/>
                <a:gd name="T15" fmla="*/ 21 h 22"/>
                <a:gd name="T16" fmla="*/ 32 w 54"/>
                <a:gd name="T17" fmla="*/ 20 h 22"/>
                <a:gd name="T18" fmla="*/ 27 w 54"/>
                <a:gd name="T19" fmla="*/ 20 h 22"/>
                <a:gd name="T20" fmla="*/ 23 w 54"/>
                <a:gd name="T21" fmla="*/ 19 h 22"/>
                <a:gd name="T22" fmla="*/ 19 w 54"/>
                <a:gd name="T23" fmla="*/ 18 h 22"/>
                <a:gd name="T24" fmla="*/ 15 w 54"/>
                <a:gd name="T25" fmla="*/ 15 h 22"/>
                <a:gd name="T26" fmla="*/ 10 w 54"/>
                <a:gd name="T27" fmla="*/ 14 h 22"/>
                <a:gd name="T28" fmla="*/ 7 w 54"/>
                <a:gd name="T29" fmla="*/ 10 h 22"/>
                <a:gd name="T30" fmla="*/ 3 w 54"/>
                <a:gd name="T31" fmla="*/ 6 h 22"/>
                <a:gd name="T32" fmla="*/ 0 w 54"/>
                <a:gd name="T33"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22">
                  <a:moveTo>
                    <a:pt x="53" y="19"/>
                  </a:moveTo>
                  <a:lnTo>
                    <a:pt x="51" y="20"/>
                  </a:lnTo>
                  <a:lnTo>
                    <a:pt x="51" y="20"/>
                  </a:lnTo>
                  <a:lnTo>
                    <a:pt x="48" y="20"/>
                  </a:lnTo>
                  <a:lnTo>
                    <a:pt x="46" y="20"/>
                  </a:lnTo>
                  <a:lnTo>
                    <a:pt x="42" y="21"/>
                  </a:lnTo>
                  <a:lnTo>
                    <a:pt x="39" y="21"/>
                  </a:lnTo>
                  <a:lnTo>
                    <a:pt x="36" y="21"/>
                  </a:lnTo>
                  <a:lnTo>
                    <a:pt x="32" y="20"/>
                  </a:lnTo>
                  <a:lnTo>
                    <a:pt x="27" y="20"/>
                  </a:lnTo>
                  <a:lnTo>
                    <a:pt x="23" y="19"/>
                  </a:lnTo>
                  <a:lnTo>
                    <a:pt x="19" y="18"/>
                  </a:lnTo>
                  <a:lnTo>
                    <a:pt x="15" y="15"/>
                  </a:lnTo>
                  <a:lnTo>
                    <a:pt x="10" y="14"/>
                  </a:lnTo>
                  <a:lnTo>
                    <a:pt x="7" y="10"/>
                  </a:lnTo>
                  <a:lnTo>
                    <a:pt x="3" y="6"/>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94" name="Line 89"/>
            <p:cNvCxnSpPr/>
            <p:nvPr/>
          </p:nvCxnSpPr>
          <p:spPr bwMode="auto">
            <a:xfrm flipH="1" flipV="1">
              <a:off x="5297" y="11604"/>
              <a:ext cx="77" cy="72"/>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5" name="Freeform 90"/>
            <p:cNvSpPr>
              <a:spLocks/>
            </p:cNvSpPr>
            <p:nvPr/>
          </p:nvSpPr>
          <p:spPr bwMode="auto">
            <a:xfrm>
              <a:off x="5225" y="11577"/>
              <a:ext cx="73" cy="29"/>
            </a:xfrm>
            <a:custGeom>
              <a:avLst/>
              <a:gdLst>
                <a:gd name="T0" fmla="*/ 41 w 42"/>
                <a:gd name="T1" fmla="*/ 16 h 17"/>
                <a:gd name="T2" fmla="*/ 40 w 42"/>
                <a:gd name="T3" fmla="*/ 16 h 17"/>
                <a:gd name="T4" fmla="*/ 40 w 42"/>
                <a:gd name="T5" fmla="*/ 16 h 17"/>
                <a:gd name="T6" fmla="*/ 39 w 42"/>
                <a:gd name="T7" fmla="*/ 16 h 17"/>
                <a:gd name="T8" fmla="*/ 39 w 42"/>
                <a:gd name="T9" fmla="*/ 14 h 17"/>
                <a:gd name="T10" fmla="*/ 37 w 42"/>
                <a:gd name="T11" fmla="*/ 13 h 17"/>
                <a:gd name="T12" fmla="*/ 36 w 42"/>
                <a:gd name="T13" fmla="*/ 11 h 17"/>
                <a:gd name="T14" fmla="*/ 34 w 42"/>
                <a:gd name="T15" fmla="*/ 10 h 17"/>
                <a:gd name="T16" fmla="*/ 33 w 42"/>
                <a:gd name="T17" fmla="*/ 8 h 17"/>
                <a:gd name="T18" fmla="*/ 29 w 42"/>
                <a:gd name="T19" fmla="*/ 8 h 17"/>
                <a:gd name="T20" fmla="*/ 27 w 42"/>
                <a:gd name="T21" fmla="*/ 6 h 17"/>
                <a:gd name="T22" fmla="*/ 23 w 42"/>
                <a:gd name="T23" fmla="*/ 4 h 17"/>
                <a:gd name="T24" fmla="*/ 20 w 42"/>
                <a:gd name="T25" fmla="*/ 3 h 17"/>
                <a:gd name="T26" fmla="*/ 15 w 42"/>
                <a:gd name="T27" fmla="*/ 3 h 17"/>
                <a:gd name="T28" fmla="*/ 11 w 42"/>
                <a:gd name="T29" fmla="*/ 1 h 17"/>
                <a:gd name="T30" fmla="*/ 5 w 42"/>
                <a:gd name="T31" fmla="*/ 1 h 17"/>
                <a:gd name="T32" fmla="*/ 0 w 42"/>
                <a:gd name="T3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7">
                  <a:moveTo>
                    <a:pt x="41" y="16"/>
                  </a:moveTo>
                  <a:lnTo>
                    <a:pt x="40" y="16"/>
                  </a:lnTo>
                  <a:lnTo>
                    <a:pt x="40" y="16"/>
                  </a:lnTo>
                  <a:lnTo>
                    <a:pt x="39" y="16"/>
                  </a:lnTo>
                  <a:lnTo>
                    <a:pt x="39" y="14"/>
                  </a:lnTo>
                  <a:lnTo>
                    <a:pt x="37" y="13"/>
                  </a:lnTo>
                  <a:lnTo>
                    <a:pt x="36" y="11"/>
                  </a:lnTo>
                  <a:lnTo>
                    <a:pt x="34" y="10"/>
                  </a:lnTo>
                  <a:lnTo>
                    <a:pt x="33" y="8"/>
                  </a:lnTo>
                  <a:lnTo>
                    <a:pt x="29" y="8"/>
                  </a:lnTo>
                  <a:lnTo>
                    <a:pt x="27" y="6"/>
                  </a:lnTo>
                  <a:lnTo>
                    <a:pt x="23" y="4"/>
                  </a:lnTo>
                  <a:lnTo>
                    <a:pt x="20" y="3"/>
                  </a:lnTo>
                  <a:lnTo>
                    <a:pt x="15" y="3"/>
                  </a:lnTo>
                  <a:lnTo>
                    <a:pt x="11" y="1"/>
                  </a:lnTo>
                  <a:lnTo>
                    <a:pt x="5" y="1"/>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96" name="Freeform 91"/>
            <p:cNvSpPr>
              <a:spLocks/>
            </p:cNvSpPr>
            <p:nvPr/>
          </p:nvSpPr>
          <p:spPr bwMode="auto">
            <a:xfrm>
              <a:off x="4779" y="11573"/>
              <a:ext cx="449" cy="7"/>
            </a:xfrm>
            <a:custGeom>
              <a:avLst/>
              <a:gdLst>
                <a:gd name="T0" fmla="*/ 256 w 257"/>
                <a:gd name="T1" fmla="*/ 2 h 3"/>
                <a:gd name="T2" fmla="*/ 133 w 257"/>
                <a:gd name="T3" fmla="*/ 2 h 3"/>
                <a:gd name="T4" fmla="*/ 133 w 257"/>
                <a:gd name="T5" fmla="*/ 2 h 3"/>
                <a:gd name="T6" fmla="*/ 0 w 257"/>
                <a:gd name="T7" fmla="*/ 0 h 3"/>
              </a:gdLst>
              <a:ahLst/>
              <a:cxnLst>
                <a:cxn ang="0">
                  <a:pos x="T0" y="T1"/>
                </a:cxn>
                <a:cxn ang="0">
                  <a:pos x="T2" y="T3"/>
                </a:cxn>
                <a:cxn ang="0">
                  <a:pos x="T4" y="T5"/>
                </a:cxn>
                <a:cxn ang="0">
                  <a:pos x="T6" y="T7"/>
                </a:cxn>
              </a:cxnLst>
              <a:rect l="0" t="0" r="r" b="b"/>
              <a:pathLst>
                <a:path w="257" h="3">
                  <a:moveTo>
                    <a:pt x="256" y="2"/>
                  </a:moveTo>
                  <a:lnTo>
                    <a:pt x="133" y="2"/>
                  </a:lnTo>
                  <a:lnTo>
                    <a:pt x="133" y="2"/>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97" name="Freeform 92"/>
            <p:cNvSpPr>
              <a:spLocks/>
            </p:cNvSpPr>
            <p:nvPr/>
          </p:nvSpPr>
          <p:spPr bwMode="auto">
            <a:xfrm>
              <a:off x="4686" y="11573"/>
              <a:ext cx="93" cy="35"/>
            </a:xfrm>
            <a:custGeom>
              <a:avLst/>
              <a:gdLst>
                <a:gd name="T0" fmla="*/ 53 w 54"/>
                <a:gd name="T1" fmla="*/ 0 h 20"/>
                <a:gd name="T2" fmla="*/ 46 w 54"/>
                <a:gd name="T3" fmla="*/ 1 h 20"/>
                <a:gd name="T4" fmla="*/ 41 w 54"/>
                <a:gd name="T5" fmla="*/ 1 h 20"/>
                <a:gd name="T6" fmla="*/ 36 w 54"/>
                <a:gd name="T7" fmla="*/ 3 h 20"/>
                <a:gd name="T8" fmla="*/ 30 w 54"/>
                <a:gd name="T9" fmla="*/ 3 h 20"/>
                <a:gd name="T10" fmla="*/ 25 w 54"/>
                <a:gd name="T11" fmla="*/ 5 h 20"/>
                <a:gd name="T12" fmla="*/ 21 w 54"/>
                <a:gd name="T13" fmla="*/ 6 h 20"/>
                <a:gd name="T14" fmla="*/ 17 w 54"/>
                <a:gd name="T15" fmla="*/ 8 h 20"/>
                <a:gd name="T16" fmla="*/ 14 w 54"/>
                <a:gd name="T17" fmla="*/ 9 h 20"/>
                <a:gd name="T18" fmla="*/ 10 w 54"/>
                <a:gd name="T19" fmla="*/ 11 h 20"/>
                <a:gd name="T20" fmla="*/ 7 w 54"/>
                <a:gd name="T21" fmla="*/ 13 h 20"/>
                <a:gd name="T22" fmla="*/ 5 w 54"/>
                <a:gd name="T23" fmla="*/ 15 h 20"/>
                <a:gd name="T24" fmla="*/ 3 w 54"/>
                <a:gd name="T25" fmla="*/ 16 h 20"/>
                <a:gd name="T26" fmla="*/ 1 w 54"/>
                <a:gd name="T27" fmla="*/ 18 h 20"/>
                <a:gd name="T28" fmla="*/ 1 w 54"/>
                <a:gd name="T29" fmla="*/ 18 h 20"/>
                <a:gd name="T30" fmla="*/ 0 w 54"/>
                <a:gd name="T31" fmla="*/ 19 h 20"/>
                <a:gd name="T32" fmla="*/ 0 w 54"/>
                <a:gd name="T33"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20">
                  <a:moveTo>
                    <a:pt x="53" y="0"/>
                  </a:moveTo>
                  <a:lnTo>
                    <a:pt x="46" y="1"/>
                  </a:lnTo>
                  <a:lnTo>
                    <a:pt x="41" y="1"/>
                  </a:lnTo>
                  <a:lnTo>
                    <a:pt x="36" y="3"/>
                  </a:lnTo>
                  <a:lnTo>
                    <a:pt x="30" y="3"/>
                  </a:lnTo>
                  <a:lnTo>
                    <a:pt x="25" y="5"/>
                  </a:lnTo>
                  <a:lnTo>
                    <a:pt x="21" y="6"/>
                  </a:lnTo>
                  <a:lnTo>
                    <a:pt x="17" y="8"/>
                  </a:lnTo>
                  <a:lnTo>
                    <a:pt x="14" y="9"/>
                  </a:lnTo>
                  <a:lnTo>
                    <a:pt x="10" y="11"/>
                  </a:lnTo>
                  <a:lnTo>
                    <a:pt x="7" y="13"/>
                  </a:lnTo>
                  <a:lnTo>
                    <a:pt x="5" y="15"/>
                  </a:lnTo>
                  <a:lnTo>
                    <a:pt x="3" y="16"/>
                  </a:lnTo>
                  <a:lnTo>
                    <a:pt x="1" y="18"/>
                  </a:lnTo>
                  <a:lnTo>
                    <a:pt x="1" y="18"/>
                  </a:lnTo>
                  <a:lnTo>
                    <a:pt x="0" y="19"/>
                  </a:lnTo>
                  <a:lnTo>
                    <a:pt x="0" y="19"/>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98" name="Line 93"/>
            <p:cNvCxnSpPr/>
            <p:nvPr/>
          </p:nvCxnSpPr>
          <p:spPr bwMode="auto">
            <a:xfrm flipH="1">
              <a:off x="4609" y="11606"/>
              <a:ext cx="77" cy="74"/>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9" name="Freeform 94"/>
            <p:cNvSpPr>
              <a:spLocks/>
            </p:cNvSpPr>
            <p:nvPr/>
          </p:nvSpPr>
          <p:spPr bwMode="auto">
            <a:xfrm>
              <a:off x="4510" y="11680"/>
              <a:ext cx="102" cy="43"/>
            </a:xfrm>
            <a:custGeom>
              <a:avLst/>
              <a:gdLst>
                <a:gd name="T0" fmla="*/ 57 w 58"/>
                <a:gd name="T1" fmla="*/ 0 h 26"/>
                <a:gd name="T2" fmla="*/ 52 w 58"/>
                <a:gd name="T3" fmla="*/ 5 h 26"/>
                <a:gd name="T4" fmla="*/ 49 w 58"/>
                <a:gd name="T5" fmla="*/ 9 h 26"/>
                <a:gd name="T6" fmla="*/ 44 w 58"/>
                <a:gd name="T7" fmla="*/ 12 h 26"/>
                <a:gd name="T8" fmla="*/ 40 w 58"/>
                <a:gd name="T9" fmla="*/ 15 h 26"/>
                <a:gd name="T10" fmla="*/ 35 w 58"/>
                <a:gd name="T11" fmla="*/ 17 h 26"/>
                <a:gd name="T12" fmla="*/ 30 w 58"/>
                <a:gd name="T13" fmla="*/ 19 h 26"/>
                <a:gd name="T14" fmla="*/ 25 w 58"/>
                <a:gd name="T15" fmla="*/ 21 h 26"/>
                <a:gd name="T16" fmla="*/ 21 w 58"/>
                <a:gd name="T17" fmla="*/ 22 h 26"/>
                <a:gd name="T18" fmla="*/ 16 w 58"/>
                <a:gd name="T19" fmla="*/ 23 h 26"/>
                <a:gd name="T20" fmla="*/ 12 w 58"/>
                <a:gd name="T21" fmla="*/ 24 h 26"/>
                <a:gd name="T22" fmla="*/ 9 w 58"/>
                <a:gd name="T23" fmla="*/ 25 h 26"/>
                <a:gd name="T24" fmla="*/ 6 w 58"/>
                <a:gd name="T25" fmla="*/ 25 h 26"/>
                <a:gd name="T26" fmla="*/ 3 w 58"/>
                <a:gd name="T27" fmla="*/ 25 h 26"/>
                <a:gd name="T28" fmla="*/ 1 w 58"/>
                <a:gd name="T29" fmla="*/ 25 h 26"/>
                <a:gd name="T30" fmla="*/ 0 w 58"/>
                <a:gd name="T31" fmla="*/ 25 h 26"/>
                <a:gd name="T32" fmla="*/ 0 w 58"/>
                <a:gd name="T33" fmla="*/ 2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8" h="26">
                  <a:moveTo>
                    <a:pt x="57" y="0"/>
                  </a:moveTo>
                  <a:lnTo>
                    <a:pt x="52" y="5"/>
                  </a:lnTo>
                  <a:lnTo>
                    <a:pt x="49" y="9"/>
                  </a:lnTo>
                  <a:lnTo>
                    <a:pt x="44" y="12"/>
                  </a:lnTo>
                  <a:lnTo>
                    <a:pt x="40" y="15"/>
                  </a:lnTo>
                  <a:lnTo>
                    <a:pt x="35" y="17"/>
                  </a:lnTo>
                  <a:lnTo>
                    <a:pt x="30" y="19"/>
                  </a:lnTo>
                  <a:lnTo>
                    <a:pt x="25" y="21"/>
                  </a:lnTo>
                  <a:lnTo>
                    <a:pt x="21" y="22"/>
                  </a:lnTo>
                  <a:lnTo>
                    <a:pt x="16" y="23"/>
                  </a:lnTo>
                  <a:lnTo>
                    <a:pt x="12" y="24"/>
                  </a:lnTo>
                  <a:lnTo>
                    <a:pt x="9" y="25"/>
                  </a:lnTo>
                  <a:lnTo>
                    <a:pt x="6" y="25"/>
                  </a:lnTo>
                  <a:lnTo>
                    <a:pt x="3" y="25"/>
                  </a:lnTo>
                  <a:lnTo>
                    <a:pt x="1" y="25"/>
                  </a:lnTo>
                  <a:lnTo>
                    <a:pt x="0" y="25"/>
                  </a:lnTo>
                  <a:lnTo>
                    <a:pt x="0" y="24"/>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00" name="Freeform 95"/>
            <p:cNvSpPr>
              <a:spLocks/>
            </p:cNvSpPr>
            <p:nvPr/>
          </p:nvSpPr>
          <p:spPr bwMode="auto">
            <a:xfrm>
              <a:off x="3797" y="11719"/>
              <a:ext cx="765" cy="142"/>
            </a:xfrm>
            <a:custGeom>
              <a:avLst/>
              <a:gdLst>
                <a:gd name="T0" fmla="*/ 408 w 438"/>
                <a:gd name="T1" fmla="*/ 0 h 85"/>
                <a:gd name="T2" fmla="*/ 0 w 438"/>
                <a:gd name="T3" fmla="*/ 0 h 85"/>
                <a:gd name="T4" fmla="*/ 2 w 438"/>
                <a:gd name="T5" fmla="*/ 84 h 85"/>
                <a:gd name="T6" fmla="*/ 437 w 438"/>
                <a:gd name="T7" fmla="*/ 81 h 85"/>
              </a:gdLst>
              <a:ahLst/>
              <a:cxnLst>
                <a:cxn ang="0">
                  <a:pos x="T0" y="T1"/>
                </a:cxn>
                <a:cxn ang="0">
                  <a:pos x="T2" y="T3"/>
                </a:cxn>
                <a:cxn ang="0">
                  <a:pos x="T4" y="T5"/>
                </a:cxn>
                <a:cxn ang="0">
                  <a:pos x="T6" y="T7"/>
                </a:cxn>
              </a:cxnLst>
              <a:rect l="0" t="0" r="r" b="b"/>
              <a:pathLst>
                <a:path w="438" h="85">
                  <a:moveTo>
                    <a:pt x="408" y="0"/>
                  </a:moveTo>
                  <a:lnTo>
                    <a:pt x="0" y="0"/>
                  </a:lnTo>
                  <a:lnTo>
                    <a:pt x="2" y="84"/>
                  </a:lnTo>
                  <a:lnTo>
                    <a:pt x="437" y="81"/>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01" name="Freeform 96"/>
            <p:cNvSpPr>
              <a:spLocks/>
            </p:cNvSpPr>
            <p:nvPr/>
          </p:nvSpPr>
          <p:spPr bwMode="auto">
            <a:xfrm>
              <a:off x="4562" y="11816"/>
              <a:ext cx="101" cy="42"/>
            </a:xfrm>
            <a:custGeom>
              <a:avLst/>
              <a:gdLst>
                <a:gd name="T0" fmla="*/ 0 w 59"/>
                <a:gd name="T1" fmla="*/ 23 h 25"/>
                <a:gd name="T2" fmla="*/ 0 w 59"/>
                <a:gd name="T3" fmla="*/ 24 h 25"/>
                <a:gd name="T4" fmla="*/ 1 w 59"/>
                <a:gd name="T5" fmla="*/ 24 h 25"/>
                <a:gd name="T6" fmla="*/ 3 w 59"/>
                <a:gd name="T7" fmla="*/ 24 h 25"/>
                <a:gd name="T8" fmla="*/ 6 w 59"/>
                <a:gd name="T9" fmla="*/ 24 h 25"/>
                <a:gd name="T10" fmla="*/ 9 w 59"/>
                <a:gd name="T11" fmla="*/ 24 h 25"/>
                <a:gd name="T12" fmla="*/ 14 w 59"/>
                <a:gd name="T13" fmla="*/ 24 h 25"/>
                <a:gd name="T14" fmla="*/ 18 w 59"/>
                <a:gd name="T15" fmla="*/ 24 h 25"/>
                <a:gd name="T16" fmla="*/ 23 w 59"/>
                <a:gd name="T17" fmla="*/ 22 h 25"/>
                <a:gd name="T18" fmla="*/ 27 w 59"/>
                <a:gd name="T19" fmla="*/ 22 h 25"/>
                <a:gd name="T20" fmla="*/ 32 w 59"/>
                <a:gd name="T21" fmla="*/ 20 h 25"/>
                <a:gd name="T22" fmla="*/ 36 w 59"/>
                <a:gd name="T23" fmla="*/ 18 h 25"/>
                <a:gd name="T24" fmla="*/ 42 w 59"/>
                <a:gd name="T25" fmla="*/ 15 h 25"/>
                <a:gd name="T26" fmla="*/ 46 w 59"/>
                <a:gd name="T27" fmla="*/ 12 h 25"/>
                <a:gd name="T28" fmla="*/ 51 w 59"/>
                <a:gd name="T29" fmla="*/ 9 h 25"/>
                <a:gd name="T30" fmla="*/ 54 w 59"/>
                <a:gd name="T31" fmla="*/ 5 h 25"/>
                <a:gd name="T32" fmla="*/ 58 w 59"/>
                <a:gd name="T3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 h="25">
                  <a:moveTo>
                    <a:pt x="0" y="23"/>
                  </a:moveTo>
                  <a:lnTo>
                    <a:pt x="0" y="24"/>
                  </a:lnTo>
                  <a:lnTo>
                    <a:pt x="1" y="24"/>
                  </a:lnTo>
                  <a:lnTo>
                    <a:pt x="3" y="24"/>
                  </a:lnTo>
                  <a:lnTo>
                    <a:pt x="6" y="24"/>
                  </a:lnTo>
                  <a:lnTo>
                    <a:pt x="9" y="24"/>
                  </a:lnTo>
                  <a:lnTo>
                    <a:pt x="14" y="24"/>
                  </a:lnTo>
                  <a:lnTo>
                    <a:pt x="18" y="24"/>
                  </a:lnTo>
                  <a:lnTo>
                    <a:pt x="23" y="22"/>
                  </a:lnTo>
                  <a:lnTo>
                    <a:pt x="27" y="22"/>
                  </a:lnTo>
                  <a:lnTo>
                    <a:pt x="32" y="20"/>
                  </a:lnTo>
                  <a:lnTo>
                    <a:pt x="36" y="18"/>
                  </a:lnTo>
                  <a:lnTo>
                    <a:pt x="42" y="15"/>
                  </a:lnTo>
                  <a:lnTo>
                    <a:pt x="46" y="12"/>
                  </a:lnTo>
                  <a:lnTo>
                    <a:pt x="51" y="9"/>
                  </a:lnTo>
                  <a:lnTo>
                    <a:pt x="54" y="5"/>
                  </a:lnTo>
                  <a:lnTo>
                    <a:pt x="58"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02" name="Line 97"/>
            <p:cNvCxnSpPr/>
            <p:nvPr/>
          </p:nvCxnSpPr>
          <p:spPr bwMode="auto">
            <a:xfrm flipV="1">
              <a:off x="4662" y="11742"/>
              <a:ext cx="78" cy="74"/>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3" name="Freeform 98"/>
            <p:cNvSpPr>
              <a:spLocks/>
            </p:cNvSpPr>
            <p:nvPr/>
          </p:nvSpPr>
          <p:spPr bwMode="auto">
            <a:xfrm>
              <a:off x="4740" y="11716"/>
              <a:ext cx="73" cy="28"/>
            </a:xfrm>
            <a:custGeom>
              <a:avLst/>
              <a:gdLst>
                <a:gd name="T0" fmla="*/ 0 w 42"/>
                <a:gd name="T1" fmla="*/ 16 h 17"/>
                <a:gd name="T2" fmla="*/ 0 w 42"/>
                <a:gd name="T3" fmla="*/ 16 h 17"/>
                <a:gd name="T4" fmla="*/ 0 w 42"/>
                <a:gd name="T5" fmla="*/ 16 h 17"/>
                <a:gd name="T6" fmla="*/ 0 w 42"/>
                <a:gd name="T7" fmla="*/ 16 h 17"/>
                <a:gd name="T8" fmla="*/ 1 w 42"/>
                <a:gd name="T9" fmla="*/ 14 h 17"/>
                <a:gd name="T10" fmla="*/ 2 w 42"/>
                <a:gd name="T11" fmla="*/ 14 h 17"/>
                <a:gd name="T12" fmla="*/ 4 w 42"/>
                <a:gd name="T13" fmla="*/ 12 h 17"/>
                <a:gd name="T14" fmla="*/ 5 w 42"/>
                <a:gd name="T15" fmla="*/ 10 h 17"/>
                <a:gd name="T16" fmla="*/ 7 w 42"/>
                <a:gd name="T17" fmla="*/ 9 h 17"/>
                <a:gd name="T18" fmla="*/ 9 w 42"/>
                <a:gd name="T19" fmla="*/ 9 h 17"/>
                <a:gd name="T20" fmla="*/ 12 w 42"/>
                <a:gd name="T21" fmla="*/ 7 h 17"/>
                <a:gd name="T22" fmla="*/ 16 w 42"/>
                <a:gd name="T23" fmla="*/ 5 h 17"/>
                <a:gd name="T24" fmla="*/ 20 w 42"/>
                <a:gd name="T25" fmla="*/ 3 h 17"/>
                <a:gd name="T26" fmla="*/ 24 w 42"/>
                <a:gd name="T27" fmla="*/ 3 h 17"/>
                <a:gd name="T28" fmla="*/ 29 w 42"/>
                <a:gd name="T29" fmla="*/ 1 h 17"/>
                <a:gd name="T30" fmla="*/ 34 w 42"/>
                <a:gd name="T31" fmla="*/ 1 h 17"/>
                <a:gd name="T32" fmla="*/ 41 w 42"/>
                <a:gd name="T3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7">
                  <a:moveTo>
                    <a:pt x="0" y="16"/>
                  </a:moveTo>
                  <a:lnTo>
                    <a:pt x="0" y="16"/>
                  </a:lnTo>
                  <a:lnTo>
                    <a:pt x="0" y="16"/>
                  </a:lnTo>
                  <a:lnTo>
                    <a:pt x="0" y="16"/>
                  </a:lnTo>
                  <a:lnTo>
                    <a:pt x="1" y="14"/>
                  </a:lnTo>
                  <a:lnTo>
                    <a:pt x="2" y="14"/>
                  </a:lnTo>
                  <a:lnTo>
                    <a:pt x="4" y="12"/>
                  </a:lnTo>
                  <a:lnTo>
                    <a:pt x="5" y="10"/>
                  </a:lnTo>
                  <a:lnTo>
                    <a:pt x="7" y="9"/>
                  </a:lnTo>
                  <a:lnTo>
                    <a:pt x="9" y="9"/>
                  </a:lnTo>
                  <a:lnTo>
                    <a:pt x="12" y="7"/>
                  </a:lnTo>
                  <a:lnTo>
                    <a:pt x="16" y="5"/>
                  </a:lnTo>
                  <a:lnTo>
                    <a:pt x="20" y="3"/>
                  </a:lnTo>
                  <a:lnTo>
                    <a:pt x="24" y="3"/>
                  </a:lnTo>
                  <a:lnTo>
                    <a:pt x="29" y="1"/>
                  </a:lnTo>
                  <a:lnTo>
                    <a:pt x="34" y="1"/>
                  </a:lnTo>
                  <a:lnTo>
                    <a:pt x="41"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04" name="Line 99"/>
            <p:cNvCxnSpPr/>
            <p:nvPr/>
          </p:nvCxnSpPr>
          <p:spPr bwMode="auto">
            <a:xfrm>
              <a:off x="4810" y="11716"/>
              <a:ext cx="208"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5" name="Freeform 100"/>
            <p:cNvSpPr>
              <a:spLocks/>
            </p:cNvSpPr>
            <p:nvPr/>
          </p:nvSpPr>
          <p:spPr bwMode="auto">
            <a:xfrm>
              <a:off x="4648" y="11808"/>
              <a:ext cx="204" cy="163"/>
            </a:xfrm>
            <a:custGeom>
              <a:avLst/>
              <a:gdLst>
                <a:gd name="T0" fmla="*/ 26 w 117"/>
                <a:gd name="T1" fmla="*/ 97 h 98"/>
                <a:gd name="T2" fmla="*/ 116 w 117"/>
                <a:gd name="T3" fmla="*/ 0 h 98"/>
                <a:gd name="T4" fmla="*/ 0 w 117"/>
                <a:gd name="T5" fmla="*/ 60 h 98"/>
                <a:gd name="T6" fmla="*/ 26 w 117"/>
                <a:gd name="T7" fmla="*/ 97 h 98"/>
                <a:gd name="T8" fmla="*/ 26 w 117"/>
                <a:gd name="T9" fmla="*/ 97 h 98"/>
                <a:gd name="T10" fmla="*/ 26 w 117"/>
                <a:gd name="T11" fmla="*/ 97 h 98"/>
              </a:gdLst>
              <a:ahLst/>
              <a:cxnLst>
                <a:cxn ang="0">
                  <a:pos x="T0" y="T1"/>
                </a:cxn>
                <a:cxn ang="0">
                  <a:pos x="T2" y="T3"/>
                </a:cxn>
                <a:cxn ang="0">
                  <a:pos x="T4" y="T5"/>
                </a:cxn>
                <a:cxn ang="0">
                  <a:pos x="T6" y="T7"/>
                </a:cxn>
                <a:cxn ang="0">
                  <a:pos x="T8" y="T9"/>
                </a:cxn>
                <a:cxn ang="0">
                  <a:pos x="T10" y="T11"/>
                </a:cxn>
              </a:cxnLst>
              <a:rect l="0" t="0" r="r" b="b"/>
              <a:pathLst>
                <a:path w="117" h="98">
                  <a:moveTo>
                    <a:pt x="26" y="97"/>
                  </a:moveTo>
                  <a:lnTo>
                    <a:pt x="116" y="0"/>
                  </a:lnTo>
                  <a:lnTo>
                    <a:pt x="0" y="60"/>
                  </a:lnTo>
                  <a:lnTo>
                    <a:pt x="26" y="97"/>
                  </a:lnTo>
                  <a:lnTo>
                    <a:pt x="26" y="97"/>
                  </a:lnTo>
                  <a:lnTo>
                    <a:pt x="26" y="97"/>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cxnSp>
          <p:nvCxnSpPr>
            <p:cNvPr id="106" name="Line 101"/>
            <p:cNvCxnSpPr/>
            <p:nvPr/>
          </p:nvCxnSpPr>
          <p:spPr bwMode="auto">
            <a:xfrm flipH="1">
              <a:off x="4471" y="11922"/>
              <a:ext cx="225" cy="176"/>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7" name="Freeform 102"/>
            <p:cNvSpPr>
              <a:spLocks/>
            </p:cNvSpPr>
            <p:nvPr/>
          </p:nvSpPr>
          <p:spPr bwMode="auto">
            <a:xfrm>
              <a:off x="6870" y="11805"/>
              <a:ext cx="208" cy="161"/>
            </a:xfrm>
            <a:custGeom>
              <a:avLst/>
              <a:gdLst>
                <a:gd name="T0" fmla="*/ 88 w 118"/>
                <a:gd name="T1" fmla="*/ 95 h 96"/>
                <a:gd name="T2" fmla="*/ 0 w 118"/>
                <a:gd name="T3" fmla="*/ 0 h 96"/>
                <a:gd name="T4" fmla="*/ 117 w 118"/>
                <a:gd name="T5" fmla="*/ 60 h 96"/>
                <a:gd name="T6" fmla="*/ 88 w 118"/>
                <a:gd name="T7" fmla="*/ 95 h 96"/>
                <a:gd name="T8" fmla="*/ 88 w 118"/>
                <a:gd name="T9" fmla="*/ 95 h 96"/>
                <a:gd name="T10" fmla="*/ 88 w 118"/>
                <a:gd name="T11" fmla="*/ 95 h 96"/>
              </a:gdLst>
              <a:ahLst/>
              <a:cxnLst>
                <a:cxn ang="0">
                  <a:pos x="T0" y="T1"/>
                </a:cxn>
                <a:cxn ang="0">
                  <a:pos x="T2" y="T3"/>
                </a:cxn>
                <a:cxn ang="0">
                  <a:pos x="T4" y="T5"/>
                </a:cxn>
                <a:cxn ang="0">
                  <a:pos x="T6" y="T7"/>
                </a:cxn>
                <a:cxn ang="0">
                  <a:pos x="T8" y="T9"/>
                </a:cxn>
                <a:cxn ang="0">
                  <a:pos x="T10" y="T11"/>
                </a:cxn>
              </a:cxnLst>
              <a:rect l="0" t="0" r="r" b="b"/>
              <a:pathLst>
                <a:path w="118" h="96">
                  <a:moveTo>
                    <a:pt x="88" y="95"/>
                  </a:moveTo>
                  <a:lnTo>
                    <a:pt x="0" y="0"/>
                  </a:lnTo>
                  <a:lnTo>
                    <a:pt x="117" y="60"/>
                  </a:lnTo>
                  <a:lnTo>
                    <a:pt x="88" y="95"/>
                  </a:lnTo>
                  <a:lnTo>
                    <a:pt x="88" y="95"/>
                  </a:lnTo>
                  <a:lnTo>
                    <a:pt x="88" y="95"/>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cxnSp>
          <p:nvCxnSpPr>
            <p:cNvPr id="108" name="Line 103"/>
            <p:cNvCxnSpPr/>
            <p:nvPr/>
          </p:nvCxnSpPr>
          <p:spPr bwMode="auto">
            <a:xfrm>
              <a:off x="7029" y="11921"/>
              <a:ext cx="224" cy="168"/>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9" name="Freeform 104"/>
            <p:cNvSpPr>
              <a:spLocks/>
            </p:cNvSpPr>
            <p:nvPr/>
          </p:nvSpPr>
          <p:spPr bwMode="auto">
            <a:xfrm>
              <a:off x="6693" y="11945"/>
              <a:ext cx="77" cy="217"/>
            </a:xfrm>
            <a:custGeom>
              <a:avLst/>
              <a:gdLst>
                <a:gd name="T0" fmla="*/ 0 w 45"/>
                <a:gd name="T1" fmla="*/ 129 h 130"/>
                <a:gd name="T2" fmla="*/ 22 w 45"/>
                <a:gd name="T3" fmla="*/ 0 h 130"/>
                <a:gd name="T4" fmla="*/ 44 w 45"/>
                <a:gd name="T5" fmla="*/ 129 h 130"/>
                <a:gd name="T6" fmla="*/ 0 w 45"/>
                <a:gd name="T7" fmla="*/ 129 h 130"/>
                <a:gd name="T8" fmla="*/ 0 w 45"/>
                <a:gd name="T9" fmla="*/ 129 h 130"/>
                <a:gd name="T10" fmla="*/ 0 w 45"/>
                <a:gd name="T11" fmla="*/ 129 h 130"/>
              </a:gdLst>
              <a:ahLst/>
              <a:cxnLst>
                <a:cxn ang="0">
                  <a:pos x="T0" y="T1"/>
                </a:cxn>
                <a:cxn ang="0">
                  <a:pos x="T2" y="T3"/>
                </a:cxn>
                <a:cxn ang="0">
                  <a:pos x="T4" y="T5"/>
                </a:cxn>
                <a:cxn ang="0">
                  <a:pos x="T6" y="T7"/>
                </a:cxn>
                <a:cxn ang="0">
                  <a:pos x="T8" y="T9"/>
                </a:cxn>
                <a:cxn ang="0">
                  <a:pos x="T10" y="T11"/>
                </a:cxn>
              </a:cxnLst>
              <a:rect l="0" t="0" r="r" b="b"/>
              <a:pathLst>
                <a:path w="45" h="130">
                  <a:moveTo>
                    <a:pt x="0" y="129"/>
                  </a:moveTo>
                  <a:lnTo>
                    <a:pt x="22" y="0"/>
                  </a:lnTo>
                  <a:lnTo>
                    <a:pt x="44" y="129"/>
                  </a:lnTo>
                  <a:lnTo>
                    <a:pt x="0" y="129"/>
                  </a:lnTo>
                  <a:lnTo>
                    <a:pt x="0" y="129"/>
                  </a:lnTo>
                  <a:lnTo>
                    <a:pt x="0" y="129"/>
                  </a:lnTo>
                </a:path>
              </a:pathLst>
            </a:cu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cxnSp>
          <p:nvCxnSpPr>
            <p:cNvPr id="110" name="Line 105"/>
            <p:cNvCxnSpPr/>
            <p:nvPr/>
          </p:nvCxnSpPr>
          <p:spPr bwMode="auto">
            <a:xfrm>
              <a:off x="6731" y="12157"/>
              <a:ext cx="0" cy="1754"/>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11" name="Freeform 106"/>
            <p:cNvSpPr>
              <a:spLocks/>
            </p:cNvSpPr>
            <p:nvPr/>
          </p:nvSpPr>
          <p:spPr bwMode="auto">
            <a:xfrm>
              <a:off x="3487" y="10397"/>
              <a:ext cx="2342" cy="502"/>
            </a:xfrm>
            <a:custGeom>
              <a:avLst/>
              <a:gdLst>
                <a:gd name="T0" fmla="*/ 0 w 1340"/>
                <a:gd name="T1" fmla="*/ 299 h 300"/>
                <a:gd name="T2" fmla="*/ 1339 w 1340"/>
                <a:gd name="T3" fmla="*/ 299 h 300"/>
                <a:gd name="T4" fmla="*/ 1339 w 1340"/>
                <a:gd name="T5" fmla="*/ 0 h 300"/>
                <a:gd name="T6" fmla="*/ 1205 w 1340"/>
                <a:gd name="T7" fmla="*/ 1 h 300"/>
                <a:gd name="T8" fmla="*/ 1198 w 1340"/>
                <a:gd name="T9" fmla="*/ 2 h 300"/>
                <a:gd name="T10" fmla="*/ 1191 w 1340"/>
                <a:gd name="T11" fmla="*/ 3 h 300"/>
                <a:gd name="T12" fmla="*/ 1183 w 1340"/>
                <a:gd name="T13" fmla="*/ 5 h 300"/>
                <a:gd name="T14" fmla="*/ 1177 w 1340"/>
                <a:gd name="T15" fmla="*/ 7 h 300"/>
                <a:gd name="T16" fmla="*/ 1171 w 1340"/>
                <a:gd name="T17" fmla="*/ 10 h 300"/>
                <a:gd name="T18" fmla="*/ 1166 w 1340"/>
                <a:gd name="T19" fmla="*/ 13 h 300"/>
                <a:gd name="T20" fmla="*/ 1160 w 1340"/>
                <a:gd name="T21" fmla="*/ 18 h 300"/>
                <a:gd name="T22" fmla="*/ 1156 w 1340"/>
                <a:gd name="T23" fmla="*/ 21 h 300"/>
                <a:gd name="T24" fmla="*/ 1151 w 1340"/>
                <a:gd name="T25" fmla="*/ 26 h 300"/>
                <a:gd name="T26" fmla="*/ 1147 w 1340"/>
                <a:gd name="T27" fmla="*/ 31 h 300"/>
                <a:gd name="T28" fmla="*/ 1144 w 1340"/>
                <a:gd name="T29" fmla="*/ 37 h 300"/>
                <a:gd name="T30" fmla="*/ 1141 w 1340"/>
                <a:gd name="T31" fmla="*/ 42 h 300"/>
                <a:gd name="T32" fmla="*/ 1139 w 1340"/>
                <a:gd name="T33" fmla="*/ 50 h 300"/>
                <a:gd name="T34" fmla="*/ 1137 w 1340"/>
                <a:gd name="T35" fmla="*/ 56 h 300"/>
                <a:gd name="T36" fmla="*/ 1137 w 1340"/>
                <a:gd name="T37" fmla="*/ 62 h 300"/>
                <a:gd name="T38" fmla="*/ 1137 w 1340"/>
                <a:gd name="T39" fmla="*/ 68 h 300"/>
                <a:gd name="T40" fmla="*/ 1137 w 1340"/>
                <a:gd name="T41" fmla="*/ 75 h 300"/>
                <a:gd name="T42" fmla="*/ 1137 w 1340"/>
                <a:gd name="T43" fmla="*/ 82 h 300"/>
                <a:gd name="T44" fmla="*/ 1139 w 1340"/>
                <a:gd name="T45" fmla="*/ 89 h 300"/>
                <a:gd name="T46" fmla="*/ 1141 w 1340"/>
                <a:gd name="T47" fmla="*/ 95 h 300"/>
                <a:gd name="T48" fmla="*/ 1144 w 1340"/>
                <a:gd name="T49" fmla="*/ 102 h 300"/>
                <a:gd name="T50" fmla="*/ 1147 w 1340"/>
                <a:gd name="T51" fmla="*/ 107 h 300"/>
                <a:gd name="T52" fmla="*/ 1151 w 1340"/>
                <a:gd name="T53" fmla="*/ 112 h 300"/>
                <a:gd name="T54" fmla="*/ 1156 w 1340"/>
                <a:gd name="T55" fmla="*/ 116 h 300"/>
                <a:gd name="T56" fmla="*/ 1160 w 1340"/>
                <a:gd name="T57" fmla="*/ 122 h 300"/>
                <a:gd name="T58" fmla="*/ 1166 w 1340"/>
                <a:gd name="T59" fmla="*/ 126 h 300"/>
                <a:gd name="T60" fmla="*/ 1171 w 1340"/>
                <a:gd name="T61" fmla="*/ 129 h 300"/>
                <a:gd name="T62" fmla="*/ 1177 w 1340"/>
                <a:gd name="T63" fmla="*/ 131 h 300"/>
                <a:gd name="T64" fmla="*/ 1183 w 1340"/>
                <a:gd name="T65" fmla="*/ 134 h 300"/>
                <a:gd name="T66" fmla="*/ 1191 w 1340"/>
                <a:gd name="T67" fmla="*/ 135 h 300"/>
                <a:gd name="T68" fmla="*/ 1198 w 1340"/>
                <a:gd name="T69" fmla="*/ 136 h 300"/>
                <a:gd name="T70" fmla="*/ 1205 w 1340"/>
                <a:gd name="T71" fmla="*/ 136 h 300"/>
                <a:gd name="T72" fmla="*/ 1269 w 1340"/>
                <a:gd name="T73" fmla="*/ 134 h 300"/>
                <a:gd name="T74" fmla="*/ 1269 w 1340"/>
                <a:gd name="T75" fmla="*/ 198 h 300"/>
                <a:gd name="T76" fmla="*/ 35 w 1340"/>
                <a:gd name="T77" fmla="*/ 198 h 300"/>
                <a:gd name="T78" fmla="*/ 0 w 1340"/>
                <a:gd name="T79" fmla="*/ 299 h 300"/>
                <a:gd name="T80" fmla="*/ 0 w 1340"/>
                <a:gd name="T81" fmla="*/ 299 h 300"/>
                <a:gd name="T82" fmla="*/ 0 w 1340"/>
                <a:gd name="T83" fmla="*/ 299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40" h="300">
                  <a:moveTo>
                    <a:pt x="0" y="299"/>
                  </a:moveTo>
                  <a:lnTo>
                    <a:pt x="1339" y="299"/>
                  </a:lnTo>
                  <a:lnTo>
                    <a:pt x="1339" y="0"/>
                  </a:lnTo>
                  <a:lnTo>
                    <a:pt x="1205" y="1"/>
                  </a:lnTo>
                  <a:lnTo>
                    <a:pt x="1198" y="2"/>
                  </a:lnTo>
                  <a:lnTo>
                    <a:pt x="1191" y="3"/>
                  </a:lnTo>
                  <a:lnTo>
                    <a:pt x="1183" y="5"/>
                  </a:lnTo>
                  <a:lnTo>
                    <a:pt x="1177" y="7"/>
                  </a:lnTo>
                  <a:lnTo>
                    <a:pt x="1171" y="10"/>
                  </a:lnTo>
                  <a:lnTo>
                    <a:pt x="1166" y="13"/>
                  </a:lnTo>
                  <a:lnTo>
                    <a:pt x="1160" y="18"/>
                  </a:lnTo>
                  <a:lnTo>
                    <a:pt x="1156" y="21"/>
                  </a:lnTo>
                  <a:lnTo>
                    <a:pt x="1151" y="26"/>
                  </a:lnTo>
                  <a:lnTo>
                    <a:pt x="1147" y="31"/>
                  </a:lnTo>
                  <a:lnTo>
                    <a:pt x="1144" y="37"/>
                  </a:lnTo>
                  <a:lnTo>
                    <a:pt x="1141" y="42"/>
                  </a:lnTo>
                  <a:lnTo>
                    <a:pt x="1139" y="50"/>
                  </a:lnTo>
                  <a:lnTo>
                    <a:pt x="1137" y="56"/>
                  </a:lnTo>
                  <a:lnTo>
                    <a:pt x="1137" y="62"/>
                  </a:lnTo>
                  <a:lnTo>
                    <a:pt x="1137" y="68"/>
                  </a:lnTo>
                  <a:lnTo>
                    <a:pt x="1137" y="75"/>
                  </a:lnTo>
                  <a:lnTo>
                    <a:pt x="1137" y="82"/>
                  </a:lnTo>
                  <a:lnTo>
                    <a:pt x="1139" y="89"/>
                  </a:lnTo>
                  <a:lnTo>
                    <a:pt x="1141" y="95"/>
                  </a:lnTo>
                  <a:lnTo>
                    <a:pt x="1144" y="102"/>
                  </a:lnTo>
                  <a:lnTo>
                    <a:pt x="1147" y="107"/>
                  </a:lnTo>
                  <a:lnTo>
                    <a:pt x="1151" y="112"/>
                  </a:lnTo>
                  <a:lnTo>
                    <a:pt x="1156" y="116"/>
                  </a:lnTo>
                  <a:lnTo>
                    <a:pt x="1160" y="122"/>
                  </a:lnTo>
                  <a:lnTo>
                    <a:pt x="1166" y="126"/>
                  </a:lnTo>
                  <a:lnTo>
                    <a:pt x="1171" y="129"/>
                  </a:lnTo>
                  <a:lnTo>
                    <a:pt x="1177" y="131"/>
                  </a:lnTo>
                  <a:lnTo>
                    <a:pt x="1183" y="134"/>
                  </a:lnTo>
                  <a:lnTo>
                    <a:pt x="1191" y="135"/>
                  </a:lnTo>
                  <a:lnTo>
                    <a:pt x="1198" y="136"/>
                  </a:lnTo>
                  <a:lnTo>
                    <a:pt x="1205" y="136"/>
                  </a:lnTo>
                  <a:lnTo>
                    <a:pt x="1269" y="134"/>
                  </a:lnTo>
                  <a:lnTo>
                    <a:pt x="1269" y="198"/>
                  </a:lnTo>
                  <a:lnTo>
                    <a:pt x="35" y="198"/>
                  </a:lnTo>
                  <a:lnTo>
                    <a:pt x="0" y="299"/>
                  </a:lnTo>
                  <a:lnTo>
                    <a:pt x="0" y="299"/>
                  </a:lnTo>
                  <a:lnTo>
                    <a:pt x="0" y="299"/>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E29FDE"/>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12" name="Freeform 107"/>
            <p:cNvSpPr>
              <a:spLocks/>
            </p:cNvSpPr>
            <p:nvPr/>
          </p:nvSpPr>
          <p:spPr bwMode="auto">
            <a:xfrm>
              <a:off x="5889" y="10399"/>
              <a:ext cx="2360" cy="508"/>
            </a:xfrm>
            <a:custGeom>
              <a:avLst/>
              <a:gdLst>
                <a:gd name="T0" fmla="*/ 1351 w 1352"/>
                <a:gd name="T1" fmla="*/ 303 h 304"/>
                <a:gd name="T2" fmla="*/ 2 w 1352"/>
                <a:gd name="T3" fmla="*/ 303 h 304"/>
                <a:gd name="T4" fmla="*/ 0 w 1352"/>
                <a:gd name="T5" fmla="*/ 2 h 304"/>
                <a:gd name="T6" fmla="*/ 142 w 1352"/>
                <a:gd name="T7" fmla="*/ 0 h 304"/>
                <a:gd name="T8" fmla="*/ 147 w 1352"/>
                <a:gd name="T9" fmla="*/ 1 h 304"/>
                <a:gd name="T10" fmla="*/ 155 w 1352"/>
                <a:gd name="T11" fmla="*/ 2 h 304"/>
                <a:gd name="T12" fmla="*/ 161 w 1352"/>
                <a:gd name="T13" fmla="*/ 4 h 304"/>
                <a:gd name="T14" fmla="*/ 167 w 1352"/>
                <a:gd name="T15" fmla="*/ 6 h 304"/>
                <a:gd name="T16" fmla="*/ 173 w 1352"/>
                <a:gd name="T17" fmla="*/ 9 h 304"/>
                <a:gd name="T18" fmla="*/ 179 w 1352"/>
                <a:gd name="T19" fmla="*/ 12 h 304"/>
                <a:gd name="T20" fmla="*/ 184 w 1352"/>
                <a:gd name="T21" fmla="*/ 17 h 304"/>
                <a:gd name="T22" fmla="*/ 190 w 1352"/>
                <a:gd name="T23" fmla="*/ 20 h 304"/>
                <a:gd name="T24" fmla="*/ 194 w 1352"/>
                <a:gd name="T25" fmla="*/ 26 h 304"/>
                <a:gd name="T26" fmla="*/ 198 w 1352"/>
                <a:gd name="T27" fmla="*/ 31 h 304"/>
                <a:gd name="T28" fmla="*/ 201 w 1352"/>
                <a:gd name="T29" fmla="*/ 37 h 304"/>
                <a:gd name="T30" fmla="*/ 204 w 1352"/>
                <a:gd name="T31" fmla="*/ 42 h 304"/>
                <a:gd name="T32" fmla="*/ 206 w 1352"/>
                <a:gd name="T33" fmla="*/ 50 h 304"/>
                <a:gd name="T34" fmla="*/ 209 w 1352"/>
                <a:gd name="T35" fmla="*/ 56 h 304"/>
                <a:gd name="T36" fmla="*/ 209 w 1352"/>
                <a:gd name="T37" fmla="*/ 63 h 304"/>
                <a:gd name="T38" fmla="*/ 210 w 1352"/>
                <a:gd name="T39" fmla="*/ 68 h 304"/>
                <a:gd name="T40" fmla="*/ 209 w 1352"/>
                <a:gd name="T41" fmla="*/ 75 h 304"/>
                <a:gd name="T42" fmla="*/ 209 w 1352"/>
                <a:gd name="T43" fmla="*/ 82 h 304"/>
                <a:gd name="T44" fmla="*/ 206 w 1352"/>
                <a:gd name="T45" fmla="*/ 90 h 304"/>
                <a:gd name="T46" fmla="*/ 204 w 1352"/>
                <a:gd name="T47" fmla="*/ 95 h 304"/>
                <a:gd name="T48" fmla="*/ 201 w 1352"/>
                <a:gd name="T49" fmla="*/ 101 h 304"/>
                <a:gd name="T50" fmla="*/ 198 w 1352"/>
                <a:gd name="T51" fmla="*/ 107 h 304"/>
                <a:gd name="T52" fmla="*/ 194 w 1352"/>
                <a:gd name="T53" fmla="*/ 112 h 304"/>
                <a:gd name="T54" fmla="*/ 190 w 1352"/>
                <a:gd name="T55" fmla="*/ 116 h 304"/>
                <a:gd name="T56" fmla="*/ 184 w 1352"/>
                <a:gd name="T57" fmla="*/ 121 h 304"/>
                <a:gd name="T58" fmla="*/ 179 w 1352"/>
                <a:gd name="T59" fmla="*/ 125 h 304"/>
                <a:gd name="T60" fmla="*/ 173 w 1352"/>
                <a:gd name="T61" fmla="*/ 128 h 304"/>
                <a:gd name="T62" fmla="*/ 167 w 1352"/>
                <a:gd name="T63" fmla="*/ 130 h 304"/>
                <a:gd name="T64" fmla="*/ 161 w 1352"/>
                <a:gd name="T65" fmla="*/ 133 h 304"/>
                <a:gd name="T66" fmla="*/ 155 w 1352"/>
                <a:gd name="T67" fmla="*/ 134 h 304"/>
                <a:gd name="T68" fmla="*/ 147 w 1352"/>
                <a:gd name="T69" fmla="*/ 135 h 304"/>
                <a:gd name="T70" fmla="*/ 142 w 1352"/>
                <a:gd name="T71" fmla="*/ 135 h 304"/>
                <a:gd name="T72" fmla="*/ 78 w 1352"/>
                <a:gd name="T73" fmla="*/ 134 h 304"/>
                <a:gd name="T74" fmla="*/ 78 w 1352"/>
                <a:gd name="T75" fmla="*/ 197 h 304"/>
                <a:gd name="T76" fmla="*/ 1313 w 1352"/>
                <a:gd name="T77" fmla="*/ 197 h 304"/>
                <a:gd name="T78" fmla="*/ 1351 w 1352"/>
                <a:gd name="T79" fmla="*/ 303 h 304"/>
                <a:gd name="T80" fmla="*/ 1351 w 1352"/>
                <a:gd name="T81" fmla="*/ 303 h 304"/>
                <a:gd name="T82" fmla="*/ 1351 w 1352"/>
                <a:gd name="T83" fmla="*/ 303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52" h="304">
                  <a:moveTo>
                    <a:pt x="1351" y="303"/>
                  </a:moveTo>
                  <a:lnTo>
                    <a:pt x="2" y="303"/>
                  </a:lnTo>
                  <a:lnTo>
                    <a:pt x="0" y="2"/>
                  </a:lnTo>
                  <a:lnTo>
                    <a:pt x="142" y="0"/>
                  </a:lnTo>
                  <a:lnTo>
                    <a:pt x="147" y="1"/>
                  </a:lnTo>
                  <a:lnTo>
                    <a:pt x="155" y="2"/>
                  </a:lnTo>
                  <a:lnTo>
                    <a:pt x="161" y="4"/>
                  </a:lnTo>
                  <a:lnTo>
                    <a:pt x="167" y="6"/>
                  </a:lnTo>
                  <a:lnTo>
                    <a:pt x="173" y="9"/>
                  </a:lnTo>
                  <a:lnTo>
                    <a:pt x="179" y="12"/>
                  </a:lnTo>
                  <a:lnTo>
                    <a:pt x="184" y="17"/>
                  </a:lnTo>
                  <a:lnTo>
                    <a:pt x="190" y="20"/>
                  </a:lnTo>
                  <a:lnTo>
                    <a:pt x="194" y="26"/>
                  </a:lnTo>
                  <a:lnTo>
                    <a:pt x="198" y="31"/>
                  </a:lnTo>
                  <a:lnTo>
                    <a:pt x="201" y="37"/>
                  </a:lnTo>
                  <a:lnTo>
                    <a:pt x="204" y="42"/>
                  </a:lnTo>
                  <a:lnTo>
                    <a:pt x="206" y="50"/>
                  </a:lnTo>
                  <a:lnTo>
                    <a:pt x="209" y="56"/>
                  </a:lnTo>
                  <a:lnTo>
                    <a:pt x="209" y="63"/>
                  </a:lnTo>
                  <a:lnTo>
                    <a:pt x="210" y="68"/>
                  </a:lnTo>
                  <a:lnTo>
                    <a:pt x="209" y="75"/>
                  </a:lnTo>
                  <a:lnTo>
                    <a:pt x="209" y="82"/>
                  </a:lnTo>
                  <a:lnTo>
                    <a:pt x="206" y="90"/>
                  </a:lnTo>
                  <a:lnTo>
                    <a:pt x="204" y="95"/>
                  </a:lnTo>
                  <a:lnTo>
                    <a:pt x="201" y="101"/>
                  </a:lnTo>
                  <a:lnTo>
                    <a:pt x="198" y="107"/>
                  </a:lnTo>
                  <a:lnTo>
                    <a:pt x="194" y="112"/>
                  </a:lnTo>
                  <a:lnTo>
                    <a:pt x="190" y="116"/>
                  </a:lnTo>
                  <a:lnTo>
                    <a:pt x="184" y="121"/>
                  </a:lnTo>
                  <a:lnTo>
                    <a:pt x="179" y="125"/>
                  </a:lnTo>
                  <a:lnTo>
                    <a:pt x="173" y="128"/>
                  </a:lnTo>
                  <a:lnTo>
                    <a:pt x="167" y="130"/>
                  </a:lnTo>
                  <a:lnTo>
                    <a:pt x="161" y="133"/>
                  </a:lnTo>
                  <a:lnTo>
                    <a:pt x="155" y="134"/>
                  </a:lnTo>
                  <a:lnTo>
                    <a:pt x="147" y="135"/>
                  </a:lnTo>
                  <a:lnTo>
                    <a:pt x="142" y="135"/>
                  </a:lnTo>
                  <a:lnTo>
                    <a:pt x="78" y="134"/>
                  </a:lnTo>
                  <a:lnTo>
                    <a:pt x="78" y="197"/>
                  </a:lnTo>
                  <a:lnTo>
                    <a:pt x="1313" y="197"/>
                  </a:lnTo>
                  <a:lnTo>
                    <a:pt x="1351" y="303"/>
                  </a:lnTo>
                  <a:lnTo>
                    <a:pt x="1351" y="303"/>
                  </a:lnTo>
                  <a:lnTo>
                    <a:pt x="1351" y="303"/>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E29FDE"/>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13" name="Freeform 108"/>
            <p:cNvSpPr>
              <a:spLocks/>
            </p:cNvSpPr>
            <p:nvPr/>
          </p:nvSpPr>
          <p:spPr bwMode="auto">
            <a:xfrm>
              <a:off x="4728" y="11395"/>
              <a:ext cx="546" cy="175"/>
            </a:xfrm>
            <a:custGeom>
              <a:avLst/>
              <a:gdLst>
                <a:gd name="T0" fmla="*/ 0 w 313"/>
                <a:gd name="T1" fmla="*/ 7 h 104"/>
                <a:gd name="T2" fmla="*/ 57 w 313"/>
                <a:gd name="T3" fmla="*/ 101 h 104"/>
                <a:gd name="T4" fmla="*/ 248 w 313"/>
                <a:gd name="T5" fmla="*/ 103 h 104"/>
                <a:gd name="T6" fmla="*/ 312 w 313"/>
                <a:gd name="T7" fmla="*/ 0 h 104"/>
              </a:gdLst>
              <a:ahLst/>
              <a:cxnLst>
                <a:cxn ang="0">
                  <a:pos x="T0" y="T1"/>
                </a:cxn>
                <a:cxn ang="0">
                  <a:pos x="T2" y="T3"/>
                </a:cxn>
                <a:cxn ang="0">
                  <a:pos x="T4" y="T5"/>
                </a:cxn>
                <a:cxn ang="0">
                  <a:pos x="T6" y="T7"/>
                </a:cxn>
              </a:cxnLst>
              <a:rect l="0" t="0" r="r" b="b"/>
              <a:pathLst>
                <a:path w="313" h="104">
                  <a:moveTo>
                    <a:pt x="0" y="7"/>
                  </a:moveTo>
                  <a:lnTo>
                    <a:pt x="57" y="101"/>
                  </a:lnTo>
                  <a:lnTo>
                    <a:pt x="248" y="103"/>
                  </a:lnTo>
                  <a:lnTo>
                    <a:pt x="312"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14" name="Freeform 109"/>
            <p:cNvSpPr>
              <a:spLocks/>
            </p:cNvSpPr>
            <p:nvPr/>
          </p:nvSpPr>
          <p:spPr bwMode="auto">
            <a:xfrm>
              <a:off x="6419" y="11375"/>
              <a:ext cx="603" cy="198"/>
            </a:xfrm>
            <a:custGeom>
              <a:avLst/>
              <a:gdLst>
                <a:gd name="T0" fmla="*/ 77 w 346"/>
                <a:gd name="T1" fmla="*/ 99 h 119"/>
                <a:gd name="T2" fmla="*/ 0 w 346"/>
                <a:gd name="T3" fmla="*/ 0 h 119"/>
                <a:gd name="T4" fmla="*/ 345 w 346"/>
                <a:gd name="T5" fmla="*/ 0 h 119"/>
                <a:gd name="T6" fmla="*/ 278 w 346"/>
                <a:gd name="T7" fmla="*/ 113 h 119"/>
                <a:gd name="T8" fmla="*/ 97 w 346"/>
                <a:gd name="T9" fmla="*/ 118 h 119"/>
                <a:gd name="T10" fmla="*/ 77 w 346"/>
                <a:gd name="T11" fmla="*/ 99 h 119"/>
                <a:gd name="T12" fmla="*/ 77 w 346"/>
                <a:gd name="T13" fmla="*/ 99 h 119"/>
              </a:gdLst>
              <a:ahLst/>
              <a:cxnLst>
                <a:cxn ang="0">
                  <a:pos x="T0" y="T1"/>
                </a:cxn>
                <a:cxn ang="0">
                  <a:pos x="T2" y="T3"/>
                </a:cxn>
                <a:cxn ang="0">
                  <a:pos x="T4" y="T5"/>
                </a:cxn>
                <a:cxn ang="0">
                  <a:pos x="T6" y="T7"/>
                </a:cxn>
                <a:cxn ang="0">
                  <a:pos x="T8" y="T9"/>
                </a:cxn>
                <a:cxn ang="0">
                  <a:pos x="T10" y="T11"/>
                </a:cxn>
                <a:cxn ang="0">
                  <a:pos x="T12" y="T13"/>
                </a:cxn>
              </a:cxnLst>
              <a:rect l="0" t="0" r="r" b="b"/>
              <a:pathLst>
                <a:path w="346" h="119">
                  <a:moveTo>
                    <a:pt x="77" y="99"/>
                  </a:moveTo>
                  <a:lnTo>
                    <a:pt x="0" y="0"/>
                  </a:lnTo>
                  <a:lnTo>
                    <a:pt x="345" y="0"/>
                  </a:lnTo>
                  <a:lnTo>
                    <a:pt x="278" y="113"/>
                  </a:lnTo>
                  <a:lnTo>
                    <a:pt x="97" y="118"/>
                  </a:lnTo>
                  <a:lnTo>
                    <a:pt x="77" y="99"/>
                  </a:lnTo>
                  <a:lnTo>
                    <a:pt x="77" y="99"/>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type="none" w="med" len="med"/>
                  <a:tailEnd type="none" w="med" len="med"/>
                </a14:hiddenLine>
              </a:ext>
              <a:ext uri="{AF507438-7753-43E0-B8FC-AC1667EBCBE1}">
                <a14:hiddenEffects xmlns:a14="http://schemas.microsoft.com/office/drawing/2010/main">
                  <a:effectLst/>
                </a14:hiddenEffects>
              </a:ext>
            </a:extLst>
          </p:spPr>
          <p:txBody>
            <a:bodyPr rot="0" vert="horz" wrap="square" lIns="68580" tIns="34290" rIns="68580" bIns="34290" anchor="t" anchorCtr="0" upright="1">
              <a:noAutofit/>
            </a:bodyPr>
            <a:lstStyle/>
            <a:p>
              <a:endParaRPr lang="cs-CZ" sz="1050"/>
            </a:p>
          </p:txBody>
        </p:sp>
        <p:sp>
          <p:nvSpPr>
            <p:cNvPr id="115" name="Freeform 110"/>
            <p:cNvSpPr>
              <a:spLocks/>
            </p:cNvSpPr>
            <p:nvPr/>
          </p:nvSpPr>
          <p:spPr bwMode="auto">
            <a:xfrm>
              <a:off x="6366" y="11359"/>
              <a:ext cx="89" cy="74"/>
            </a:xfrm>
            <a:custGeom>
              <a:avLst/>
              <a:gdLst>
                <a:gd name="T0" fmla="*/ 1 w 50"/>
                <a:gd name="T1" fmla="*/ 43 h 44"/>
                <a:gd name="T2" fmla="*/ 0 w 50"/>
                <a:gd name="T3" fmla="*/ 43 h 44"/>
                <a:gd name="T4" fmla="*/ 0 w 50"/>
                <a:gd name="T5" fmla="*/ 41 h 44"/>
                <a:gd name="T6" fmla="*/ 0 w 50"/>
                <a:gd name="T7" fmla="*/ 40 h 44"/>
                <a:gd name="T8" fmla="*/ 0 w 50"/>
                <a:gd name="T9" fmla="*/ 36 h 44"/>
                <a:gd name="T10" fmla="*/ 0 w 50"/>
                <a:gd name="T11" fmla="*/ 33 h 44"/>
                <a:gd name="T12" fmla="*/ 0 w 50"/>
                <a:gd name="T13" fmla="*/ 29 h 44"/>
                <a:gd name="T14" fmla="*/ 1 w 50"/>
                <a:gd name="T15" fmla="*/ 26 h 44"/>
                <a:gd name="T16" fmla="*/ 3 w 50"/>
                <a:gd name="T17" fmla="*/ 21 h 44"/>
                <a:gd name="T18" fmla="*/ 5 w 50"/>
                <a:gd name="T19" fmla="*/ 18 h 44"/>
                <a:gd name="T20" fmla="*/ 8 w 50"/>
                <a:gd name="T21" fmla="*/ 14 h 44"/>
                <a:gd name="T22" fmla="*/ 12 w 50"/>
                <a:gd name="T23" fmla="*/ 10 h 44"/>
                <a:gd name="T24" fmla="*/ 17 w 50"/>
                <a:gd name="T25" fmla="*/ 7 h 44"/>
                <a:gd name="T26" fmla="*/ 22 w 50"/>
                <a:gd name="T27" fmla="*/ 5 h 44"/>
                <a:gd name="T28" fmla="*/ 29 w 50"/>
                <a:gd name="T29" fmla="*/ 2 h 44"/>
                <a:gd name="T30" fmla="*/ 37 w 50"/>
                <a:gd name="T31" fmla="*/ 1 h 44"/>
                <a:gd name="T32" fmla="*/ 49 w 50"/>
                <a:gd name="T3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4">
                  <a:moveTo>
                    <a:pt x="1" y="43"/>
                  </a:moveTo>
                  <a:lnTo>
                    <a:pt x="0" y="43"/>
                  </a:lnTo>
                  <a:lnTo>
                    <a:pt x="0" y="41"/>
                  </a:lnTo>
                  <a:lnTo>
                    <a:pt x="0" y="40"/>
                  </a:lnTo>
                  <a:lnTo>
                    <a:pt x="0" y="36"/>
                  </a:lnTo>
                  <a:lnTo>
                    <a:pt x="0" y="33"/>
                  </a:lnTo>
                  <a:lnTo>
                    <a:pt x="0" y="29"/>
                  </a:lnTo>
                  <a:lnTo>
                    <a:pt x="1" y="26"/>
                  </a:lnTo>
                  <a:lnTo>
                    <a:pt x="3" y="21"/>
                  </a:lnTo>
                  <a:lnTo>
                    <a:pt x="5" y="18"/>
                  </a:lnTo>
                  <a:lnTo>
                    <a:pt x="8" y="14"/>
                  </a:lnTo>
                  <a:lnTo>
                    <a:pt x="12" y="10"/>
                  </a:lnTo>
                  <a:lnTo>
                    <a:pt x="17" y="7"/>
                  </a:lnTo>
                  <a:lnTo>
                    <a:pt x="22" y="5"/>
                  </a:lnTo>
                  <a:lnTo>
                    <a:pt x="29" y="2"/>
                  </a:lnTo>
                  <a:lnTo>
                    <a:pt x="37" y="1"/>
                  </a:lnTo>
                  <a:lnTo>
                    <a:pt x="49"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16" name="Line 111"/>
            <p:cNvCxnSpPr/>
            <p:nvPr/>
          </p:nvCxnSpPr>
          <p:spPr bwMode="auto">
            <a:xfrm>
              <a:off x="6454" y="11359"/>
              <a:ext cx="545"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17" name="Freeform 112"/>
            <p:cNvSpPr>
              <a:spLocks/>
            </p:cNvSpPr>
            <p:nvPr/>
          </p:nvSpPr>
          <p:spPr bwMode="auto">
            <a:xfrm>
              <a:off x="6999" y="11359"/>
              <a:ext cx="79" cy="59"/>
            </a:xfrm>
            <a:custGeom>
              <a:avLst/>
              <a:gdLst>
                <a:gd name="T0" fmla="*/ 0 w 45"/>
                <a:gd name="T1" fmla="*/ 1 h 36"/>
                <a:gd name="T2" fmla="*/ 0 w 45"/>
                <a:gd name="T3" fmla="*/ 1 h 36"/>
                <a:gd name="T4" fmla="*/ 1 w 45"/>
                <a:gd name="T5" fmla="*/ 1 h 36"/>
                <a:gd name="T6" fmla="*/ 3 w 45"/>
                <a:gd name="T7" fmla="*/ 1 h 36"/>
                <a:gd name="T8" fmla="*/ 7 w 45"/>
                <a:gd name="T9" fmla="*/ 0 h 36"/>
                <a:gd name="T10" fmla="*/ 10 w 45"/>
                <a:gd name="T11" fmla="*/ 1 h 36"/>
                <a:gd name="T12" fmla="*/ 13 w 45"/>
                <a:gd name="T13" fmla="*/ 1 h 36"/>
                <a:gd name="T14" fmla="*/ 17 w 45"/>
                <a:gd name="T15" fmla="*/ 2 h 36"/>
                <a:gd name="T16" fmla="*/ 21 w 45"/>
                <a:gd name="T17" fmla="*/ 2 h 36"/>
                <a:gd name="T18" fmla="*/ 25 w 45"/>
                <a:gd name="T19" fmla="*/ 4 h 36"/>
                <a:gd name="T20" fmla="*/ 29 w 45"/>
                <a:gd name="T21" fmla="*/ 6 h 36"/>
                <a:gd name="T22" fmla="*/ 32 w 45"/>
                <a:gd name="T23" fmla="*/ 9 h 36"/>
                <a:gd name="T24" fmla="*/ 36 w 45"/>
                <a:gd name="T25" fmla="*/ 11 h 36"/>
                <a:gd name="T26" fmla="*/ 38 w 45"/>
                <a:gd name="T27" fmla="*/ 16 h 36"/>
                <a:gd name="T28" fmla="*/ 41 w 45"/>
                <a:gd name="T29" fmla="*/ 22 h 36"/>
                <a:gd name="T30" fmla="*/ 42 w 45"/>
                <a:gd name="T31" fmla="*/ 28 h 36"/>
                <a:gd name="T32" fmla="*/ 44 w 45"/>
                <a:gd name="T33" fmla="*/ 3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 h="36">
                  <a:moveTo>
                    <a:pt x="0" y="1"/>
                  </a:moveTo>
                  <a:lnTo>
                    <a:pt x="0" y="1"/>
                  </a:lnTo>
                  <a:lnTo>
                    <a:pt x="1" y="1"/>
                  </a:lnTo>
                  <a:lnTo>
                    <a:pt x="3" y="1"/>
                  </a:lnTo>
                  <a:lnTo>
                    <a:pt x="7" y="0"/>
                  </a:lnTo>
                  <a:lnTo>
                    <a:pt x="10" y="1"/>
                  </a:lnTo>
                  <a:lnTo>
                    <a:pt x="13" y="1"/>
                  </a:lnTo>
                  <a:lnTo>
                    <a:pt x="17" y="2"/>
                  </a:lnTo>
                  <a:lnTo>
                    <a:pt x="21" y="2"/>
                  </a:lnTo>
                  <a:lnTo>
                    <a:pt x="25" y="4"/>
                  </a:lnTo>
                  <a:lnTo>
                    <a:pt x="29" y="6"/>
                  </a:lnTo>
                  <a:lnTo>
                    <a:pt x="32" y="9"/>
                  </a:lnTo>
                  <a:lnTo>
                    <a:pt x="36" y="11"/>
                  </a:lnTo>
                  <a:lnTo>
                    <a:pt x="38" y="16"/>
                  </a:lnTo>
                  <a:lnTo>
                    <a:pt x="41" y="22"/>
                  </a:lnTo>
                  <a:lnTo>
                    <a:pt x="42" y="28"/>
                  </a:lnTo>
                  <a:lnTo>
                    <a:pt x="44" y="35"/>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18" name="Freeform 113"/>
            <p:cNvSpPr>
              <a:spLocks/>
            </p:cNvSpPr>
            <p:nvPr/>
          </p:nvSpPr>
          <p:spPr bwMode="auto">
            <a:xfrm>
              <a:off x="6431" y="11412"/>
              <a:ext cx="473" cy="161"/>
            </a:xfrm>
            <a:custGeom>
              <a:avLst/>
              <a:gdLst>
                <a:gd name="T0" fmla="*/ 271 w 272"/>
                <a:gd name="T1" fmla="*/ 91 h 96"/>
                <a:gd name="T2" fmla="*/ 70 w 272"/>
                <a:gd name="T3" fmla="*/ 95 h 96"/>
                <a:gd name="T4" fmla="*/ 0 w 272"/>
                <a:gd name="T5" fmla="*/ 0 h 96"/>
              </a:gdLst>
              <a:ahLst/>
              <a:cxnLst>
                <a:cxn ang="0">
                  <a:pos x="T0" y="T1"/>
                </a:cxn>
                <a:cxn ang="0">
                  <a:pos x="T2" y="T3"/>
                </a:cxn>
                <a:cxn ang="0">
                  <a:pos x="T4" y="T5"/>
                </a:cxn>
              </a:cxnLst>
              <a:rect l="0" t="0" r="r" b="b"/>
              <a:pathLst>
                <a:path w="272" h="96">
                  <a:moveTo>
                    <a:pt x="271" y="91"/>
                  </a:moveTo>
                  <a:lnTo>
                    <a:pt x="70" y="95"/>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19" name="Line 114"/>
            <p:cNvCxnSpPr/>
            <p:nvPr/>
          </p:nvCxnSpPr>
          <p:spPr bwMode="auto">
            <a:xfrm flipV="1">
              <a:off x="6883" y="11416"/>
              <a:ext cx="118" cy="145"/>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20" name="Freeform 115"/>
            <p:cNvSpPr>
              <a:spLocks/>
            </p:cNvSpPr>
            <p:nvPr/>
          </p:nvSpPr>
          <p:spPr bwMode="auto">
            <a:xfrm>
              <a:off x="6499" y="11446"/>
              <a:ext cx="21" cy="24"/>
            </a:xfrm>
            <a:custGeom>
              <a:avLst/>
              <a:gdLst>
                <a:gd name="T0" fmla="*/ 0 w 13"/>
                <a:gd name="T1" fmla="*/ 12 h 13"/>
                <a:gd name="T2" fmla="*/ 0 w 13"/>
                <a:gd name="T3" fmla="*/ 12 h 13"/>
                <a:gd name="T4" fmla="*/ 2 w 13"/>
                <a:gd name="T5" fmla="*/ 12 h 13"/>
                <a:gd name="T6" fmla="*/ 2 w 13"/>
                <a:gd name="T7" fmla="*/ 12 h 13"/>
                <a:gd name="T8" fmla="*/ 4 w 13"/>
                <a:gd name="T9" fmla="*/ 11 h 13"/>
                <a:gd name="T10" fmla="*/ 4 w 13"/>
                <a:gd name="T11" fmla="*/ 11 h 13"/>
                <a:gd name="T12" fmla="*/ 6 w 13"/>
                <a:gd name="T13" fmla="*/ 11 h 13"/>
                <a:gd name="T14" fmla="*/ 7 w 13"/>
                <a:gd name="T15" fmla="*/ 11 h 13"/>
                <a:gd name="T16" fmla="*/ 8 w 13"/>
                <a:gd name="T17" fmla="*/ 9 h 13"/>
                <a:gd name="T18" fmla="*/ 8 w 13"/>
                <a:gd name="T19" fmla="*/ 9 h 13"/>
                <a:gd name="T20" fmla="*/ 9 w 13"/>
                <a:gd name="T21" fmla="*/ 7 h 13"/>
                <a:gd name="T22" fmla="*/ 9 w 13"/>
                <a:gd name="T23" fmla="*/ 7 h 13"/>
                <a:gd name="T24" fmla="*/ 11 w 13"/>
                <a:gd name="T25" fmla="*/ 6 h 13"/>
                <a:gd name="T26" fmla="*/ 11 w 13"/>
                <a:gd name="T27" fmla="*/ 6 h 13"/>
                <a:gd name="T28" fmla="*/ 11 w 13"/>
                <a:gd name="T29" fmla="*/ 4 h 13"/>
                <a:gd name="T30" fmla="*/ 11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2" y="12"/>
                  </a:lnTo>
                  <a:lnTo>
                    <a:pt x="2" y="12"/>
                  </a:lnTo>
                  <a:lnTo>
                    <a:pt x="4" y="11"/>
                  </a:lnTo>
                  <a:lnTo>
                    <a:pt x="4" y="11"/>
                  </a:lnTo>
                  <a:lnTo>
                    <a:pt x="6" y="11"/>
                  </a:lnTo>
                  <a:lnTo>
                    <a:pt x="7" y="11"/>
                  </a:lnTo>
                  <a:lnTo>
                    <a:pt x="8" y="9"/>
                  </a:lnTo>
                  <a:lnTo>
                    <a:pt x="8" y="9"/>
                  </a:lnTo>
                  <a:lnTo>
                    <a:pt x="9" y="7"/>
                  </a:lnTo>
                  <a:lnTo>
                    <a:pt x="9" y="7"/>
                  </a:lnTo>
                  <a:lnTo>
                    <a:pt x="11" y="6"/>
                  </a:lnTo>
                  <a:lnTo>
                    <a:pt x="11" y="6"/>
                  </a:lnTo>
                  <a:lnTo>
                    <a:pt x="11" y="4"/>
                  </a:lnTo>
                  <a:lnTo>
                    <a:pt x="11"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21" name="Freeform 116"/>
            <p:cNvSpPr>
              <a:spLocks/>
            </p:cNvSpPr>
            <p:nvPr/>
          </p:nvSpPr>
          <p:spPr bwMode="auto">
            <a:xfrm>
              <a:off x="6499" y="11427"/>
              <a:ext cx="21" cy="21"/>
            </a:xfrm>
            <a:custGeom>
              <a:avLst/>
              <a:gdLst>
                <a:gd name="T0" fmla="*/ 12 w 13"/>
                <a:gd name="T1" fmla="*/ 12 h 13"/>
                <a:gd name="T2" fmla="*/ 11 w 13"/>
                <a:gd name="T3" fmla="*/ 12 h 13"/>
                <a:gd name="T4" fmla="*/ 11 w 13"/>
                <a:gd name="T5" fmla="*/ 10 h 13"/>
                <a:gd name="T6" fmla="*/ 11 w 13"/>
                <a:gd name="T7" fmla="*/ 10 h 13"/>
                <a:gd name="T8" fmla="*/ 11 w 13"/>
                <a:gd name="T9" fmla="*/ 8 h 13"/>
                <a:gd name="T10" fmla="*/ 9 w 13"/>
                <a:gd name="T11" fmla="*/ 8 h 13"/>
                <a:gd name="T12" fmla="*/ 9 w 13"/>
                <a:gd name="T13" fmla="*/ 6 h 13"/>
                <a:gd name="T14" fmla="*/ 8 w 13"/>
                <a:gd name="T15" fmla="*/ 5 h 13"/>
                <a:gd name="T16" fmla="*/ 8 w 13"/>
                <a:gd name="T17" fmla="*/ 4 h 13"/>
                <a:gd name="T18" fmla="*/ 7 w 13"/>
                <a:gd name="T19" fmla="*/ 4 h 13"/>
                <a:gd name="T20" fmla="*/ 6 w 13"/>
                <a:gd name="T21" fmla="*/ 3 h 13"/>
                <a:gd name="T22" fmla="*/ 4 w 13"/>
                <a:gd name="T23" fmla="*/ 3 h 13"/>
                <a:gd name="T24" fmla="*/ 4 w 13"/>
                <a:gd name="T25" fmla="*/ 1 h 13"/>
                <a:gd name="T26" fmla="*/ 2 w 13"/>
                <a:gd name="T27" fmla="*/ 1 h 13"/>
                <a:gd name="T28" fmla="*/ 2 w 13"/>
                <a:gd name="T29" fmla="*/ 1 h 13"/>
                <a:gd name="T30" fmla="*/ 0 w 13"/>
                <a:gd name="T31" fmla="*/ 1 h 13"/>
                <a:gd name="T32" fmla="*/ 0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12"/>
                  </a:moveTo>
                  <a:lnTo>
                    <a:pt x="11" y="12"/>
                  </a:lnTo>
                  <a:lnTo>
                    <a:pt x="11" y="10"/>
                  </a:lnTo>
                  <a:lnTo>
                    <a:pt x="11" y="10"/>
                  </a:lnTo>
                  <a:lnTo>
                    <a:pt x="11" y="8"/>
                  </a:lnTo>
                  <a:lnTo>
                    <a:pt x="9" y="8"/>
                  </a:lnTo>
                  <a:lnTo>
                    <a:pt x="9" y="6"/>
                  </a:lnTo>
                  <a:lnTo>
                    <a:pt x="8" y="5"/>
                  </a:lnTo>
                  <a:lnTo>
                    <a:pt x="8" y="4"/>
                  </a:lnTo>
                  <a:lnTo>
                    <a:pt x="7" y="4"/>
                  </a:lnTo>
                  <a:lnTo>
                    <a:pt x="6" y="3"/>
                  </a:lnTo>
                  <a:lnTo>
                    <a:pt x="4" y="3"/>
                  </a:lnTo>
                  <a:lnTo>
                    <a:pt x="4" y="1"/>
                  </a:lnTo>
                  <a:lnTo>
                    <a:pt x="2" y="1"/>
                  </a:lnTo>
                  <a:lnTo>
                    <a:pt x="2" y="1"/>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22" name="Freeform 117"/>
            <p:cNvSpPr>
              <a:spLocks/>
            </p:cNvSpPr>
            <p:nvPr/>
          </p:nvSpPr>
          <p:spPr bwMode="auto">
            <a:xfrm>
              <a:off x="6483" y="11427"/>
              <a:ext cx="19" cy="21"/>
            </a:xfrm>
            <a:custGeom>
              <a:avLst/>
              <a:gdLst>
                <a:gd name="T0" fmla="*/ 10 w 11"/>
                <a:gd name="T1" fmla="*/ 0 h 13"/>
                <a:gd name="T2" fmla="*/ 9 w 11"/>
                <a:gd name="T3" fmla="*/ 1 h 13"/>
                <a:gd name="T4" fmla="*/ 7 w 11"/>
                <a:gd name="T5" fmla="*/ 1 h 13"/>
                <a:gd name="T6" fmla="*/ 5 w 11"/>
                <a:gd name="T7" fmla="*/ 1 h 13"/>
                <a:gd name="T8" fmla="*/ 5 w 11"/>
                <a:gd name="T9" fmla="*/ 1 h 13"/>
                <a:gd name="T10" fmla="*/ 3 w 11"/>
                <a:gd name="T11" fmla="*/ 3 h 13"/>
                <a:gd name="T12" fmla="*/ 3 w 11"/>
                <a:gd name="T13" fmla="*/ 3 h 13"/>
                <a:gd name="T14" fmla="*/ 2 w 11"/>
                <a:gd name="T15" fmla="*/ 4 h 13"/>
                <a:gd name="T16" fmla="*/ 2 w 11"/>
                <a:gd name="T17" fmla="*/ 4 h 13"/>
                <a:gd name="T18" fmla="*/ 1 w 11"/>
                <a:gd name="T19" fmla="*/ 5 h 13"/>
                <a:gd name="T20" fmla="*/ 1 w 11"/>
                <a:gd name="T21" fmla="*/ 6 h 13"/>
                <a:gd name="T22" fmla="*/ 0 w 11"/>
                <a:gd name="T23" fmla="*/ 8 h 13"/>
                <a:gd name="T24" fmla="*/ 0 w 11"/>
                <a:gd name="T25" fmla="*/ 8 h 13"/>
                <a:gd name="T26" fmla="*/ 0 w 11"/>
                <a:gd name="T27" fmla="*/ 10 h 13"/>
                <a:gd name="T28" fmla="*/ 0 w 11"/>
                <a:gd name="T29" fmla="*/ 10 h 13"/>
                <a:gd name="T30" fmla="*/ 0 w 11"/>
                <a:gd name="T31" fmla="*/ 12 h 13"/>
                <a:gd name="T32" fmla="*/ 0 w 11"/>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3">
                  <a:moveTo>
                    <a:pt x="10" y="0"/>
                  </a:moveTo>
                  <a:lnTo>
                    <a:pt x="9" y="1"/>
                  </a:lnTo>
                  <a:lnTo>
                    <a:pt x="7" y="1"/>
                  </a:lnTo>
                  <a:lnTo>
                    <a:pt x="5" y="1"/>
                  </a:lnTo>
                  <a:lnTo>
                    <a:pt x="5" y="1"/>
                  </a:lnTo>
                  <a:lnTo>
                    <a:pt x="3" y="3"/>
                  </a:lnTo>
                  <a:lnTo>
                    <a:pt x="3" y="3"/>
                  </a:lnTo>
                  <a:lnTo>
                    <a:pt x="2" y="4"/>
                  </a:lnTo>
                  <a:lnTo>
                    <a:pt x="2" y="4"/>
                  </a:lnTo>
                  <a:lnTo>
                    <a:pt x="1" y="5"/>
                  </a:lnTo>
                  <a:lnTo>
                    <a:pt x="1" y="6"/>
                  </a:lnTo>
                  <a:lnTo>
                    <a:pt x="0" y="8"/>
                  </a:lnTo>
                  <a:lnTo>
                    <a:pt x="0" y="8"/>
                  </a:lnTo>
                  <a:lnTo>
                    <a:pt x="0" y="10"/>
                  </a:lnTo>
                  <a:lnTo>
                    <a:pt x="0" y="10"/>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24" name="Freeform 118"/>
            <p:cNvSpPr>
              <a:spLocks/>
            </p:cNvSpPr>
            <p:nvPr/>
          </p:nvSpPr>
          <p:spPr bwMode="auto">
            <a:xfrm>
              <a:off x="6483" y="11446"/>
              <a:ext cx="19" cy="24"/>
            </a:xfrm>
            <a:custGeom>
              <a:avLst/>
              <a:gdLst>
                <a:gd name="T0" fmla="*/ 0 w 11"/>
                <a:gd name="T1" fmla="*/ 0 h 13"/>
                <a:gd name="T2" fmla="*/ 0 w 11"/>
                <a:gd name="T3" fmla="*/ 2 h 13"/>
                <a:gd name="T4" fmla="*/ 0 w 11"/>
                <a:gd name="T5" fmla="*/ 4 h 13"/>
                <a:gd name="T6" fmla="*/ 0 w 11"/>
                <a:gd name="T7" fmla="*/ 6 h 13"/>
                <a:gd name="T8" fmla="*/ 0 w 11"/>
                <a:gd name="T9" fmla="*/ 6 h 13"/>
                <a:gd name="T10" fmla="*/ 0 w 11"/>
                <a:gd name="T11" fmla="*/ 7 h 13"/>
                <a:gd name="T12" fmla="*/ 1 w 11"/>
                <a:gd name="T13" fmla="*/ 7 h 13"/>
                <a:gd name="T14" fmla="*/ 1 w 11"/>
                <a:gd name="T15" fmla="*/ 9 h 13"/>
                <a:gd name="T16" fmla="*/ 2 w 11"/>
                <a:gd name="T17" fmla="*/ 9 h 13"/>
                <a:gd name="T18" fmla="*/ 2 w 11"/>
                <a:gd name="T19" fmla="*/ 11 h 13"/>
                <a:gd name="T20" fmla="*/ 3 w 11"/>
                <a:gd name="T21" fmla="*/ 11 h 13"/>
                <a:gd name="T22" fmla="*/ 3 w 11"/>
                <a:gd name="T23" fmla="*/ 11 h 13"/>
                <a:gd name="T24" fmla="*/ 5 w 11"/>
                <a:gd name="T25" fmla="*/ 11 h 13"/>
                <a:gd name="T26" fmla="*/ 5 w 11"/>
                <a:gd name="T27" fmla="*/ 12 h 13"/>
                <a:gd name="T28" fmla="*/ 7 w 11"/>
                <a:gd name="T29" fmla="*/ 12 h 13"/>
                <a:gd name="T30" fmla="*/ 9 w 11"/>
                <a:gd name="T31" fmla="*/ 12 h 13"/>
                <a:gd name="T32" fmla="*/ 10 w 11"/>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3">
                  <a:moveTo>
                    <a:pt x="0" y="0"/>
                  </a:moveTo>
                  <a:lnTo>
                    <a:pt x="0" y="2"/>
                  </a:lnTo>
                  <a:lnTo>
                    <a:pt x="0" y="4"/>
                  </a:lnTo>
                  <a:lnTo>
                    <a:pt x="0" y="6"/>
                  </a:lnTo>
                  <a:lnTo>
                    <a:pt x="0" y="6"/>
                  </a:lnTo>
                  <a:lnTo>
                    <a:pt x="0" y="7"/>
                  </a:lnTo>
                  <a:lnTo>
                    <a:pt x="1" y="7"/>
                  </a:lnTo>
                  <a:lnTo>
                    <a:pt x="1" y="9"/>
                  </a:lnTo>
                  <a:lnTo>
                    <a:pt x="2" y="9"/>
                  </a:lnTo>
                  <a:lnTo>
                    <a:pt x="2" y="11"/>
                  </a:lnTo>
                  <a:lnTo>
                    <a:pt x="3" y="11"/>
                  </a:lnTo>
                  <a:lnTo>
                    <a:pt x="3" y="11"/>
                  </a:lnTo>
                  <a:lnTo>
                    <a:pt x="5" y="11"/>
                  </a:lnTo>
                  <a:lnTo>
                    <a:pt x="5" y="12"/>
                  </a:lnTo>
                  <a:lnTo>
                    <a:pt x="7" y="12"/>
                  </a:lnTo>
                  <a:lnTo>
                    <a:pt x="9" y="12"/>
                  </a:lnTo>
                  <a:lnTo>
                    <a:pt x="1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25" name="Line 119"/>
            <p:cNvCxnSpPr/>
            <p:nvPr/>
          </p:nvCxnSpPr>
          <p:spPr bwMode="auto">
            <a:xfrm>
              <a:off x="6502" y="11467"/>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27" name="Freeform 120"/>
            <p:cNvSpPr>
              <a:spLocks/>
            </p:cNvSpPr>
            <p:nvPr/>
          </p:nvSpPr>
          <p:spPr bwMode="auto">
            <a:xfrm>
              <a:off x="6614" y="11473"/>
              <a:ext cx="20" cy="22"/>
            </a:xfrm>
            <a:custGeom>
              <a:avLst/>
              <a:gdLst>
                <a:gd name="T0" fmla="*/ 0 w 11"/>
                <a:gd name="T1" fmla="*/ 12 h 13"/>
                <a:gd name="T2" fmla="*/ 0 w 11"/>
                <a:gd name="T3" fmla="*/ 12 h 13"/>
                <a:gd name="T4" fmla="*/ 1 w 11"/>
                <a:gd name="T5" fmla="*/ 12 h 13"/>
                <a:gd name="T6" fmla="*/ 1 w 11"/>
                <a:gd name="T7" fmla="*/ 12 h 13"/>
                <a:gd name="T8" fmla="*/ 3 w 11"/>
                <a:gd name="T9" fmla="*/ 11 h 13"/>
                <a:gd name="T10" fmla="*/ 3 w 11"/>
                <a:gd name="T11" fmla="*/ 11 h 13"/>
                <a:gd name="T12" fmla="*/ 4 w 11"/>
                <a:gd name="T13" fmla="*/ 11 h 13"/>
                <a:gd name="T14" fmla="*/ 4 w 11"/>
                <a:gd name="T15" fmla="*/ 11 h 13"/>
                <a:gd name="T16" fmla="*/ 6 w 11"/>
                <a:gd name="T17" fmla="*/ 9 h 13"/>
                <a:gd name="T18" fmla="*/ 6 w 11"/>
                <a:gd name="T19" fmla="*/ 9 h 13"/>
                <a:gd name="T20" fmla="*/ 7 w 11"/>
                <a:gd name="T21" fmla="*/ 7 h 13"/>
                <a:gd name="T22" fmla="*/ 7 w 11"/>
                <a:gd name="T23" fmla="*/ 7 h 13"/>
                <a:gd name="T24" fmla="*/ 9 w 11"/>
                <a:gd name="T25" fmla="*/ 5 h 13"/>
                <a:gd name="T26" fmla="*/ 9 w 11"/>
                <a:gd name="T27" fmla="*/ 5 h 13"/>
                <a:gd name="T28" fmla="*/ 9 w 11"/>
                <a:gd name="T29" fmla="*/ 4 h 13"/>
                <a:gd name="T30" fmla="*/ 9 w 11"/>
                <a:gd name="T31" fmla="*/ 2 h 13"/>
                <a:gd name="T32" fmla="*/ 10 w 11"/>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3">
                  <a:moveTo>
                    <a:pt x="0" y="12"/>
                  </a:moveTo>
                  <a:lnTo>
                    <a:pt x="0" y="12"/>
                  </a:lnTo>
                  <a:lnTo>
                    <a:pt x="1" y="12"/>
                  </a:lnTo>
                  <a:lnTo>
                    <a:pt x="1" y="12"/>
                  </a:lnTo>
                  <a:lnTo>
                    <a:pt x="3" y="11"/>
                  </a:lnTo>
                  <a:lnTo>
                    <a:pt x="3" y="11"/>
                  </a:lnTo>
                  <a:lnTo>
                    <a:pt x="4" y="11"/>
                  </a:lnTo>
                  <a:lnTo>
                    <a:pt x="4" y="11"/>
                  </a:lnTo>
                  <a:lnTo>
                    <a:pt x="6" y="9"/>
                  </a:lnTo>
                  <a:lnTo>
                    <a:pt x="6" y="9"/>
                  </a:lnTo>
                  <a:lnTo>
                    <a:pt x="7" y="7"/>
                  </a:lnTo>
                  <a:lnTo>
                    <a:pt x="7" y="7"/>
                  </a:lnTo>
                  <a:lnTo>
                    <a:pt x="9" y="5"/>
                  </a:lnTo>
                  <a:lnTo>
                    <a:pt x="9" y="5"/>
                  </a:lnTo>
                  <a:lnTo>
                    <a:pt x="9" y="4"/>
                  </a:lnTo>
                  <a:lnTo>
                    <a:pt x="9" y="2"/>
                  </a:lnTo>
                  <a:lnTo>
                    <a:pt x="1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28" name="Freeform 121"/>
            <p:cNvSpPr>
              <a:spLocks/>
            </p:cNvSpPr>
            <p:nvPr/>
          </p:nvSpPr>
          <p:spPr bwMode="auto">
            <a:xfrm>
              <a:off x="6614" y="11454"/>
              <a:ext cx="20" cy="21"/>
            </a:xfrm>
            <a:custGeom>
              <a:avLst/>
              <a:gdLst>
                <a:gd name="T0" fmla="*/ 10 w 11"/>
                <a:gd name="T1" fmla="*/ 12 h 13"/>
                <a:gd name="T2" fmla="*/ 9 w 11"/>
                <a:gd name="T3" fmla="*/ 12 h 13"/>
                <a:gd name="T4" fmla="*/ 9 w 11"/>
                <a:gd name="T5" fmla="*/ 10 h 13"/>
                <a:gd name="T6" fmla="*/ 9 w 11"/>
                <a:gd name="T7" fmla="*/ 10 h 13"/>
                <a:gd name="T8" fmla="*/ 9 w 11"/>
                <a:gd name="T9" fmla="*/ 8 h 13"/>
                <a:gd name="T10" fmla="*/ 7 w 11"/>
                <a:gd name="T11" fmla="*/ 8 h 13"/>
                <a:gd name="T12" fmla="*/ 7 w 11"/>
                <a:gd name="T13" fmla="*/ 7 h 13"/>
                <a:gd name="T14" fmla="*/ 6 w 11"/>
                <a:gd name="T15" fmla="*/ 6 h 13"/>
                <a:gd name="T16" fmla="*/ 6 w 11"/>
                <a:gd name="T17" fmla="*/ 4 h 13"/>
                <a:gd name="T18" fmla="*/ 4 w 11"/>
                <a:gd name="T19" fmla="*/ 4 h 13"/>
                <a:gd name="T20" fmla="*/ 4 w 11"/>
                <a:gd name="T21" fmla="*/ 4 h 13"/>
                <a:gd name="T22" fmla="*/ 3 w 11"/>
                <a:gd name="T23" fmla="*/ 4 h 13"/>
                <a:gd name="T24" fmla="*/ 3 w 11"/>
                <a:gd name="T25" fmla="*/ 2 h 13"/>
                <a:gd name="T26" fmla="*/ 1 w 11"/>
                <a:gd name="T27" fmla="*/ 2 h 13"/>
                <a:gd name="T28" fmla="*/ 1 w 11"/>
                <a:gd name="T29" fmla="*/ 2 h 13"/>
                <a:gd name="T30" fmla="*/ 0 w 11"/>
                <a:gd name="T31" fmla="*/ 2 h 13"/>
                <a:gd name="T32" fmla="*/ 0 w 11"/>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3">
                  <a:moveTo>
                    <a:pt x="10" y="12"/>
                  </a:moveTo>
                  <a:lnTo>
                    <a:pt x="9" y="12"/>
                  </a:lnTo>
                  <a:lnTo>
                    <a:pt x="9" y="10"/>
                  </a:lnTo>
                  <a:lnTo>
                    <a:pt x="9" y="10"/>
                  </a:lnTo>
                  <a:lnTo>
                    <a:pt x="9" y="8"/>
                  </a:lnTo>
                  <a:lnTo>
                    <a:pt x="7" y="8"/>
                  </a:lnTo>
                  <a:lnTo>
                    <a:pt x="7" y="7"/>
                  </a:lnTo>
                  <a:lnTo>
                    <a:pt x="6" y="6"/>
                  </a:lnTo>
                  <a:lnTo>
                    <a:pt x="6" y="4"/>
                  </a:lnTo>
                  <a:lnTo>
                    <a:pt x="4" y="4"/>
                  </a:lnTo>
                  <a:lnTo>
                    <a:pt x="4" y="4"/>
                  </a:lnTo>
                  <a:lnTo>
                    <a:pt x="3" y="4"/>
                  </a:lnTo>
                  <a:lnTo>
                    <a:pt x="3" y="2"/>
                  </a:lnTo>
                  <a:lnTo>
                    <a:pt x="1" y="2"/>
                  </a:lnTo>
                  <a:lnTo>
                    <a:pt x="1" y="2"/>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29" name="Freeform 122"/>
            <p:cNvSpPr>
              <a:spLocks/>
            </p:cNvSpPr>
            <p:nvPr/>
          </p:nvSpPr>
          <p:spPr bwMode="auto">
            <a:xfrm>
              <a:off x="6593" y="11454"/>
              <a:ext cx="24" cy="21"/>
            </a:xfrm>
            <a:custGeom>
              <a:avLst/>
              <a:gdLst>
                <a:gd name="T0" fmla="*/ 12 w 13"/>
                <a:gd name="T1" fmla="*/ 0 h 13"/>
                <a:gd name="T2" fmla="*/ 10 w 13"/>
                <a:gd name="T3" fmla="*/ 2 h 13"/>
                <a:gd name="T4" fmla="*/ 8 w 13"/>
                <a:gd name="T5" fmla="*/ 2 h 13"/>
                <a:gd name="T6" fmla="*/ 7 w 13"/>
                <a:gd name="T7" fmla="*/ 2 h 13"/>
                <a:gd name="T8" fmla="*/ 7 w 13"/>
                <a:gd name="T9" fmla="*/ 2 h 13"/>
                <a:gd name="T10" fmla="*/ 5 w 13"/>
                <a:gd name="T11" fmla="*/ 4 h 13"/>
                <a:gd name="T12" fmla="*/ 5 w 13"/>
                <a:gd name="T13" fmla="*/ 4 h 13"/>
                <a:gd name="T14" fmla="*/ 3 w 13"/>
                <a:gd name="T15" fmla="*/ 4 h 13"/>
                <a:gd name="T16" fmla="*/ 3 w 13"/>
                <a:gd name="T17" fmla="*/ 4 h 13"/>
                <a:gd name="T18" fmla="*/ 1 w 13"/>
                <a:gd name="T19" fmla="*/ 6 h 13"/>
                <a:gd name="T20" fmla="*/ 1 w 13"/>
                <a:gd name="T21" fmla="*/ 7 h 13"/>
                <a:gd name="T22" fmla="*/ 0 w 13"/>
                <a:gd name="T23" fmla="*/ 8 h 13"/>
                <a:gd name="T24" fmla="*/ 0 w 13"/>
                <a:gd name="T25" fmla="*/ 8 h 13"/>
                <a:gd name="T26" fmla="*/ 0 w 13"/>
                <a:gd name="T27" fmla="*/ 10 h 13"/>
                <a:gd name="T28" fmla="*/ 0 w 13"/>
                <a:gd name="T29" fmla="*/ 10 h 13"/>
                <a:gd name="T30" fmla="*/ 0 w 13"/>
                <a:gd name="T31" fmla="*/ 12 h 13"/>
                <a:gd name="T32" fmla="*/ 0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0"/>
                  </a:moveTo>
                  <a:lnTo>
                    <a:pt x="10" y="2"/>
                  </a:lnTo>
                  <a:lnTo>
                    <a:pt x="8" y="2"/>
                  </a:lnTo>
                  <a:lnTo>
                    <a:pt x="7" y="2"/>
                  </a:lnTo>
                  <a:lnTo>
                    <a:pt x="7" y="2"/>
                  </a:lnTo>
                  <a:lnTo>
                    <a:pt x="5" y="4"/>
                  </a:lnTo>
                  <a:lnTo>
                    <a:pt x="5" y="4"/>
                  </a:lnTo>
                  <a:lnTo>
                    <a:pt x="3" y="4"/>
                  </a:lnTo>
                  <a:lnTo>
                    <a:pt x="3" y="4"/>
                  </a:lnTo>
                  <a:lnTo>
                    <a:pt x="1" y="6"/>
                  </a:lnTo>
                  <a:lnTo>
                    <a:pt x="1" y="7"/>
                  </a:lnTo>
                  <a:lnTo>
                    <a:pt x="0" y="8"/>
                  </a:lnTo>
                  <a:lnTo>
                    <a:pt x="0" y="8"/>
                  </a:lnTo>
                  <a:lnTo>
                    <a:pt x="0" y="10"/>
                  </a:lnTo>
                  <a:lnTo>
                    <a:pt x="0" y="10"/>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30" name="Freeform 123"/>
            <p:cNvSpPr>
              <a:spLocks/>
            </p:cNvSpPr>
            <p:nvPr/>
          </p:nvSpPr>
          <p:spPr bwMode="auto">
            <a:xfrm>
              <a:off x="6593" y="11473"/>
              <a:ext cx="24" cy="22"/>
            </a:xfrm>
            <a:custGeom>
              <a:avLst/>
              <a:gdLst>
                <a:gd name="T0" fmla="*/ 0 w 13"/>
                <a:gd name="T1" fmla="*/ 0 h 13"/>
                <a:gd name="T2" fmla="*/ 0 w 13"/>
                <a:gd name="T3" fmla="*/ 2 h 13"/>
                <a:gd name="T4" fmla="*/ 0 w 13"/>
                <a:gd name="T5" fmla="*/ 4 h 13"/>
                <a:gd name="T6" fmla="*/ 0 w 13"/>
                <a:gd name="T7" fmla="*/ 5 h 13"/>
                <a:gd name="T8" fmla="*/ 0 w 13"/>
                <a:gd name="T9" fmla="*/ 5 h 13"/>
                <a:gd name="T10" fmla="*/ 0 w 13"/>
                <a:gd name="T11" fmla="*/ 7 h 13"/>
                <a:gd name="T12" fmla="*/ 1 w 13"/>
                <a:gd name="T13" fmla="*/ 7 h 13"/>
                <a:gd name="T14" fmla="*/ 1 w 13"/>
                <a:gd name="T15" fmla="*/ 9 h 13"/>
                <a:gd name="T16" fmla="*/ 3 w 13"/>
                <a:gd name="T17" fmla="*/ 9 h 13"/>
                <a:gd name="T18" fmla="*/ 3 w 13"/>
                <a:gd name="T19" fmla="*/ 11 h 13"/>
                <a:gd name="T20" fmla="*/ 5 w 13"/>
                <a:gd name="T21" fmla="*/ 11 h 13"/>
                <a:gd name="T22" fmla="*/ 5 w 13"/>
                <a:gd name="T23" fmla="*/ 11 h 13"/>
                <a:gd name="T24" fmla="*/ 7 w 13"/>
                <a:gd name="T25" fmla="*/ 11 h 13"/>
                <a:gd name="T26" fmla="*/ 7 w 13"/>
                <a:gd name="T27" fmla="*/ 12 h 13"/>
                <a:gd name="T28" fmla="*/ 8 w 13"/>
                <a:gd name="T29" fmla="*/ 12 h 13"/>
                <a:gd name="T30" fmla="*/ 10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2"/>
                  </a:lnTo>
                  <a:lnTo>
                    <a:pt x="0" y="4"/>
                  </a:lnTo>
                  <a:lnTo>
                    <a:pt x="0" y="5"/>
                  </a:lnTo>
                  <a:lnTo>
                    <a:pt x="0" y="5"/>
                  </a:lnTo>
                  <a:lnTo>
                    <a:pt x="0" y="7"/>
                  </a:lnTo>
                  <a:lnTo>
                    <a:pt x="1" y="7"/>
                  </a:lnTo>
                  <a:lnTo>
                    <a:pt x="1" y="9"/>
                  </a:lnTo>
                  <a:lnTo>
                    <a:pt x="3" y="9"/>
                  </a:lnTo>
                  <a:lnTo>
                    <a:pt x="3" y="11"/>
                  </a:lnTo>
                  <a:lnTo>
                    <a:pt x="5" y="11"/>
                  </a:lnTo>
                  <a:lnTo>
                    <a:pt x="5" y="11"/>
                  </a:lnTo>
                  <a:lnTo>
                    <a:pt x="7" y="11"/>
                  </a:lnTo>
                  <a:lnTo>
                    <a:pt x="7" y="12"/>
                  </a:lnTo>
                  <a:lnTo>
                    <a:pt x="8" y="12"/>
                  </a:lnTo>
                  <a:lnTo>
                    <a:pt x="10"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31" name="Line 124"/>
            <p:cNvCxnSpPr/>
            <p:nvPr/>
          </p:nvCxnSpPr>
          <p:spPr bwMode="auto">
            <a:xfrm>
              <a:off x="6614" y="11494"/>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2" name="Freeform 125"/>
            <p:cNvSpPr>
              <a:spLocks/>
            </p:cNvSpPr>
            <p:nvPr/>
          </p:nvSpPr>
          <p:spPr bwMode="auto">
            <a:xfrm>
              <a:off x="6636" y="11509"/>
              <a:ext cx="21" cy="20"/>
            </a:xfrm>
            <a:custGeom>
              <a:avLst/>
              <a:gdLst>
                <a:gd name="T0" fmla="*/ 0 w 13"/>
                <a:gd name="T1" fmla="*/ 12 h 13"/>
                <a:gd name="T2" fmla="*/ 0 w 13"/>
                <a:gd name="T3" fmla="*/ 12 h 13"/>
                <a:gd name="T4" fmla="*/ 2 w 13"/>
                <a:gd name="T5" fmla="*/ 12 h 13"/>
                <a:gd name="T6" fmla="*/ 2 w 13"/>
                <a:gd name="T7" fmla="*/ 12 h 13"/>
                <a:gd name="T8" fmla="*/ 4 w 13"/>
                <a:gd name="T9" fmla="*/ 11 h 13"/>
                <a:gd name="T10" fmla="*/ 4 w 13"/>
                <a:gd name="T11" fmla="*/ 11 h 13"/>
                <a:gd name="T12" fmla="*/ 6 w 13"/>
                <a:gd name="T13" fmla="*/ 11 h 13"/>
                <a:gd name="T14" fmla="*/ 6 w 13"/>
                <a:gd name="T15" fmla="*/ 11 h 13"/>
                <a:gd name="T16" fmla="*/ 8 w 13"/>
                <a:gd name="T17" fmla="*/ 9 h 13"/>
                <a:gd name="T18" fmla="*/ 8 w 13"/>
                <a:gd name="T19" fmla="*/ 9 h 13"/>
                <a:gd name="T20" fmla="*/ 8 w 13"/>
                <a:gd name="T21" fmla="*/ 8 h 13"/>
                <a:gd name="T22" fmla="*/ 8 w 13"/>
                <a:gd name="T23" fmla="*/ 8 h 13"/>
                <a:gd name="T24" fmla="*/ 10 w 13"/>
                <a:gd name="T25" fmla="*/ 6 h 13"/>
                <a:gd name="T26" fmla="*/ 10 w 13"/>
                <a:gd name="T27" fmla="*/ 6 h 13"/>
                <a:gd name="T28" fmla="*/ 11 w 13"/>
                <a:gd name="T29" fmla="*/ 4 h 13"/>
                <a:gd name="T30" fmla="*/ 11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2" y="12"/>
                  </a:lnTo>
                  <a:lnTo>
                    <a:pt x="2" y="12"/>
                  </a:lnTo>
                  <a:lnTo>
                    <a:pt x="4" y="11"/>
                  </a:lnTo>
                  <a:lnTo>
                    <a:pt x="4" y="11"/>
                  </a:lnTo>
                  <a:lnTo>
                    <a:pt x="6" y="11"/>
                  </a:lnTo>
                  <a:lnTo>
                    <a:pt x="6" y="11"/>
                  </a:lnTo>
                  <a:lnTo>
                    <a:pt x="8" y="9"/>
                  </a:lnTo>
                  <a:lnTo>
                    <a:pt x="8" y="9"/>
                  </a:lnTo>
                  <a:lnTo>
                    <a:pt x="8" y="8"/>
                  </a:lnTo>
                  <a:lnTo>
                    <a:pt x="8" y="8"/>
                  </a:lnTo>
                  <a:lnTo>
                    <a:pt x="10" y="6"/>
                  </a:lnTo>
                  <a:lnTo>
                    <a:pt x="10" y="6"/>
                  </a:lnTo>
                  <a:lnTo>
                    <a:pt x="11" y="4"/>
                  </a:lnTo>
                  <a:lnTo>
                    <a:pt x="11"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33" name="Freeform 126"/>
            <p:cNvSpPr>
              <a:spLocks/>
            </p:cNvSpPr>
            <p:nvPr/>
          </p:nvSpPr>
          <p:spPr bwMode="auto">
            <a:xfrm>
              <a:off x="6636" y="11490"/>
              <a:ext cx="21" cy="21"/>
            </a:xfrm>
            <a:custGeom>
              <a:avLst/>
              <a:gdLst>
                <a:gd name="T0" fmla="*/ 12 w 13"/>
                <a:gd name="T1" fmla="*/ 11 h 12"/>
                <a:gd name="T2" fmla="*/ 11 w 13"/>
                <a:gd name="T3" fmla="*/ 11 h 12"/>
                <a:gd name="T4" fmla="*/ 11 w 13"/>
                <a:gd name="T5" fmla="*/ 10 h 12"/>
                <a:gd name="T6" fmla="*/ 10 w 13"/>
                <a:gd name="T7" fmla="*/ 10 h 12"/>
                <a:gd name="T8" fmla="*/ 10 w 13"/>
                <a:gd name="T9" fmla="*/ 8 h 12"/>
                <a:gd name="T10" fmla="*/ 8 w 13"/>
                <a:gd name="T11" fmla="*/ 8 h 12"/>
                <a:gd name="T12" fmla="*/ 8 w 13"/>
                <a:gd name="T13" fmla="*/ 6 h 12"/>
                <a:gd name="T14" fmla="*/ 8 w 13"/>
                <a:gd name="T15" fmla="*/ 5 h 12"/>
                <a:gd name="T16" fmla="*/ 8 w 13"/>
                <a:gd name="T17" fmla="*/ 4 h 12"/>
                <a:gd name="T18" fmla="*/ 6 w 13"/>
                <a:gd name="T19" fmla="*/ 4 h 12"/>
                <a:gd name="T20" fmla="*/ 6 w 13"/>
                <a:gd name="T21" fmla="*/ 3 h 12"/>
                <a:gd name="T22" fmla="*/ 4 w 13"/>
                <a:gd name="T23" fmla="*/ 3 h 12"/>
                <a:gd name="T24" fmla="*/ 4 w 13"/>
                <a:gd name="T25" fmla="*/ 1 h 12"/>
                <a:gd name="T26" fmla="*/ 2 w 13"/>
                <a:gd name="T27" fmla="*/ 1 h 12"/>
                <a:gd name="T28" fmla="*/ 2 w 13"/>
                <a:gd name="T29" fmla="*/ 1 h 12"/>
                <a:gd name="T30" fmla="*/ 0 w 13"/>
                <a:gd name="T31" fmla="*/ 1 h 12"/>
                <a:gd name="T32" fmla="*/ 0 w 13"/>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11"/>
                  </a:moveTo>
                  <a:lnTo>
                    <a:pt x="11" y="11"/>
                  </a:lnTo>
                  <a:lnTo>
                    <a:pt x="11" y="10"/>
                  </a:lnTo>
                  <a:lnTo>
                    <a:pt x="10" y="10"/>
                  </a:lnTo>
                  <a:lnTo>
                    <a:pt x="10" y="8"/>
                  </a:lnTo>
                  <a:lnTo>
                    <a:pt x="8" y="8"/>
                  </a:lnTo>
                  <a:lnTo>
                    <a:pt x="8" y="6"/>
                  </a:lnTo>
                  <a:lnTo>
                    <a:pt x="8" y="5"/>
                  </a:lnTo>
                  <a:lnTo>
                    <a:pt x="8" y="4"/>
                  </a:lnTo>
                  <a:lnTo>
                    <a:pt x="6" y="4"/>
                  </a:lnTo>
                  <a:lnTo>
                    <a:pt x="6" y="3"/>
                  </a:lnTo>
                  <a:lnTo>
                    <a:pt x="4" y="3"/>
                  </a:lnTo>
                  <a:lnTo>
                    <a:pt x="4" y="1"/>
                  </a:lnTo>
                  <a:lnTo>
                    <a:pt x="2" y="1"/>
                  </a:lnTo>
                  <a:lnTo>
                    <a:pt x="2" y="1"/>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34" name="Freeform 127"/>
            <p:cNvSpPr>
              <a:spLocks/>
            </p:cNvSpPr>
            <p:nvPr/>
          </p:nvSpPr>
          <p:spPr bwMode="auto">
            <a:xfrm>
              <a:off x="6617" y="11490"/>
              <a:ext cx="19" cy="21"/>
            </a:xfrm>
            <a:custGeom>
              <a:avLst/>
              <a:gdLst>
                <a:gd name="T0" fmla="*/ 11 w 12"/>
                <a:gd name="T1" fmla="*/ 0 h 12"/>
                <a:gd name="T2" fmla="*/ 9 w 12"/>
                <a:gd name="T3" fmla="*/ 1 h 12"/>
                <a:gd name="T4" fmla="*/ 8 w 12"/>
                <a:gd name="T5" fmla="*/ 1 h 12"/>
                <a:gd name="T6" fmla="*/ 6 w 12"/>
                <a:gd name="T7" fmla="*/ 1 h 12"/>
                <a:gd name="T8" fmla="*/ 6 w 12"/>
                <a:gd name="T9" fmla="*/ 1 h 12"/>
                <a:gd name="T10" fmla="*/ 4 w 12"/>
                <a:gd name="T11" fmla="*/ 3 h 12"/>
                <a:gd name="T12" fmla="*/ 4 w 12"/>
                <a:gd name="T13" fmla="*/ 3 h 12"/>
                <a:gd name="T14" fmla="*/ 3 w 12"/>
                <a:gd name="T15" fmla="*/ 4 h 12"/>
                <a:gd name="T16" fmla="*/ 3 w 12"/>
                <a:gd name="T17" fmla="*/ 4 h 12"/>
                <a:gd name="T18" fmla="*/ 1 w 12"/>
                <a:gd name="T19" fmla="*/ 5 h 12"/>
                <a:gd name="T20" fmla="*/ 1 w 12"/>
                <a:gd name="T21" fmla="*/ 6 h 12"/>
                <a:gd name="T22" fmla="*/ 0 w 12"/>
                <a:gd name="T23" fmla="*/ 8 h 12"/>
                <a:gd name="T24" fmla="*/ 0 w 12"/>
                <a:gd name="T25" fmla="*/ 8 h 12"/>
                <a:gd name="T26" fmla="*/ 0 w 12"/>
                <a:gd name="T27" fmla="*/ 10 h 12"/>
                <a:gd name="T28" fmla="*/ 0 w 12"/>
                <a:gd name="T29" fmla="*/ 10 h 12"/>
                <a:gd name="T30" fmla="*/ 0 w 12"/>
                <a:gd name="T31" fmla="*/ 11 h 12"/>
                <a:gd name="T32" fmla="*/ 0 w 12"/>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11" y="0"/>
                  </a:moveTo>
                  <a:lnTo>
                    <a:pt x="9" y="1"/>
                  </a:lnTo>
                  <a:lnTo>
                    <a:pt x="8" y="1"/>
                  </a:lnTo>
                  <a:lnTo>
                    <a:pt x="6" y="1"/>
                  </a:lnTo>
                  <a:lnTo>
                    <a:pt x="6" y="1"/>
                  </a:lnTo>
                  <a:lnTo>
                    <a:pt x="4" y="3"/>
                  </a:lnTo>
                  <a:lnTo>
                    <a:pt x="4" y="3"/>
                  </a:lnTo>
                  <a:lnTo>
                    <a:pt x="3" y="4"/>
                  </a:lnTo>
                  <a:lnTo>
                    <a:pt x="3" y="4"/>
                  </a:lnTo>
                  <a:lnTo>
                    <a:pt x="1" y="5"/>
                  </a:lnTo>
                  <a:lnTo>
                    <a:pt x="1" y="6"/>
                  </a:lnTo>
                  <a:lnTo>
                    <a:pt x="0" y="8"/>
                  </a:lnTo>
                  <a:lnTo>
                    <a:pt x="0" y="8"/>
                  </a:lnTo>
                  <a:lnTo>
                    <a:pt x="0" y="10"/>
                  </a:lnTo>
                  <a:lnTo>
                    <a:pt x="0" y="10"/>
                  </a:lnTo>
                  <a:lnTo>
                    <a:pt x="0" y="11"/>
                  </a:lnTo>
                  <a:lnTo>
                    <a:pt x="0"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35" name="Freeform 128"/>
            <p:cNvSpPr>
              <a:spLocks/>
            </p:cNvSpPr>
            <p:nvPr/>
          </p:nvSpPr>
          <p:spPr bwMode="auto">
            <a:xfrm>
              <a:off x="6617" y="11509"/>
              <a:ext cx="19" cy="20"/>
            </a:xfrm>
            <a:custGeom>
              <a:avLst/>
              <a:gdLst>
                <a:gd name="T0" fmla="*/ 0 w 12"/>
                <a:gd name="T1" fmla="*/ 0 h 13"/>
                <a:gd name="T2" fmla="*/ 0 w 12"/>
                <a:gd name="T3" fmla="*/ 2 h 13"/>
                <a:gd name="T4" fmla="*/ 0 w 12"/>
                <a:gd name="T5" fmla="*/ 4 h 13"/>
                <a:gd name="T6" fmla="*/ 0 w 12"/>
                <a:gd name="T7" fmla="*/ 6 h 13"/>
                <a:gd name="T8" fmla="*/ 0 w 12"/>
                <a:gd name="T9" fmla="*/ 6 h 13"/>
                <a:gd name="T10" fmla="*/ 0 w 12"/>
                <a:gd name="T11" fmla="*/ 8 h 13"/>
                <a:gd name="T12" fmla="*/ 1 w 12"/>
                <a:gd name="T13" fmla="*/ 8 h 13"/>
                <a:gd name="T14" fmla="*/ 1 w 12"/>
                <a:gd name="T15" fmla="*/ 9 h 13"/>
                <a:gd name="T16" fmla="*/ 3 w 12"/>
                <a:gd name="T17" fmla="*/ 9 h 13"/>
                <a:gd name="T18" fmla="*/ 3 w 12"/>
                <a:gd name="T19" fmla="*/ 11 h 13"/>
                <a:gd name="T20" fmla="*/ 4 w 12"/>
                <a:gd name="T21" fmla="*/ 11 h 13"/>
                <a:gd name="T22" fmla="*/ 4 w 12"/>
                <a:gd name="T23" fmla="*/ 11 h 13"/>
                <a:gd name="T24" fmla="*/ 6 w 12"/>
                <a:gd name="T25" fmla="*/ 11 h 13"/>
                <a:gd name="T26" fmla="*/ 6 w 12"/>
                <a:gd name="T27" fmla="*/ 12 h 13"/>
                <a:gd name="T28" fmla="*/ 8 w 12"/>
                <a:gd name="T29" fmla="*/ 12 h 13"/>
                <a:gd name="T30" fmla="*/ 9 w 12"/>
                <a:gd name="T31" fmla="*/ 12 h 13"/>
                <a:gd name="T32" fmla="*/ 11 w 12"/>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0" y="0"/>
                  </a:moveTo>
                  <a:lnTo>
                    <a:pt x="0" y="2"/>
                  </a:lnTo>
                  <a:lnTo>
                    <a:pt x="0" y="4"/>
                  </a:lnTo>
                  <a:lnTo>
                    <a:pt x="0" y="6"/>
                  </a:lnTo>
                  <a:lnTo>
                    <a:pt x="0" y="6"/>
                  </a:lnTo>
                  <a:lnTo>
                    <a:pt x="0" y="8"/>
                  </a:lnTo>
                  <a:lnTo>
                    <a:pt x="1" y="8"/>
                  </a:lnTo>
                  <a:lnTo>
                    <a:pt x="1" y="9"/>
                  </a:lnTo>
                  <a:lnTo>
                    <a:pt x="3" y="9"/>
                  </a:lnTo>
                  <a:lnTo>
                    <a:pt x="3" y="11"/>
                  </a:lnTo>
                  <a:lnTo>
                    <a:pt x="4" y="11"/>
                  </a:lnTo>
                  <a:lnTo>
                    <a:pt x="4" y="11"/>
                  </a:lnTo>
                  <a:lnTo>
                    <a:pt x="6" y="11"/>
                  </a:lnTo>
                  <a:lnTo>
                    <a:pt x="6" y="12"/>
                  </a:lnTo>
                  <a:lnTo>
                    <a:pt x="8" y="12"/>
                  </a:lnTo>
                  <a:lnTo>
                    <a:pt x="9" y="12"/>
                  </a:lnTo>
                  <a:lnTo>
                    <a:pt x="11"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36" name="Line 129"/>
            <p:cNvCxnSpPr/>
            <p:nvPr/>
          </p:nvCxnSpPr>
          <p:spPr bwMode="auto">
            <a:xfrm>
              <a:off x="6636" y="11529"/>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7" name="Freeform 130"/>
            <p:cNvSpPr>
              <a:spLocks/>
            </p:cNvSpPr>
            <p:nvPr/>
          </p:nvSpPr>
          <p:spPr bwMode="auto">
            <a:xfrm>
              <a:off x="6655" y="11542"/>
              <a:ext cx="23" cy="20"/>
            </a:xfrm>
            <a:custGeom>
              <a:avLst/>
              <a:gdLst>
                <a:gd name="T0" fmla="*/ 0 w 13"/>
                <a:gd name="T1" fmla="*/ 12 h 13"/>
                <a:gd name="T2" fmla="*/ 0 w 13"/>
                <a:gd name="T3" fmla="*/ 12 h 13"/>
                <a:gd name="T4" fmla="*/ 2 w 13"/>
                <a:gd name="T5" fmla="*/ 12 h 13"/>
                <a:gd name="T6" fmla="*/ 2 w 13"/>
                <a:gd name="T7" fmla="*/ 12 h 13"/>
                <a:gd name="T8" fmla="*/ 4 w 13"/>
                <a:gd name="T9" fmla="*/ 11 h 13"/>
                <a:gd name="T10" fmla="*/ 4 w 13"/>
                <a:gd name="T11" fmla="*/ 11 h 13"/>
                <a:gd name="T12" fmla="*/ 5 w 13"/>
                <a:gd name="T13" fmla="*/ 10 h 13"/>
                <a:gd name="T14" fmla="*/ 6 w 13"/>
                <a:gd name="T15" fmla="*/ 10 h 13"/>
                <a:gd name="T16" fmla="*/ 8 w 13"/>
                <a:gd name="T17" fmla="*/ 8 h 13"/>
                <a:gd name="T18" fmla="*/ 8 w 13"/>
                <a:gd name="T19" fmla="*/ 8 h 13"/>
                <a:gd name="T20" fmla="*/ 9 w 13"/>
                <a:gd name="T21" fmla="*/ 6 h 13"/>
                <a:gd name="T22" fmla="*/ 9 w 13"/>
                <a:gd name="T23" fmla="*/ 6 h 13"/>
                <a:gd name="T24" fmla="*/ 10 w 13"/>
                <a:gd name="T25" fmla="*/ 5 h 13"/>
                <a:gd name="T26" fmla="*/ 10 w 13"/>
                <a:gd name="T27" fmla="*/ 5 h 13"/>
                <a:gd name="T28" fmla="*/ 11 w 13"/>
                <a:gd name="T29" fmla="*/ 3 h 13"/>
                <a:gd name="T30" fmla="*/ 11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2" y="12"/>
                  </a:lnTo>
                  <a:lnTo>
                    <a:pt x="2" y="12"/>
                  </a:lnTo>
                  <a:lnTo>
                    <a:pt x="4" y="11"/>
                  </a:lnTo>
                  <a:lnTo>
                    <a:pt x="4" y="11"/>
                  </a:lnTo>
                  <a:lnTo>
                    <a:pt x="5" y="10"/>
                  </a:lnTo>
                  <a:lnTo>
                    <a:pt x="6" y="10"/>
                  </a:lnTo>
                  <a:lnTo>
                    <a:pt x="8" y="8"/>
                  </a:lnTo>
                  <a:lnTo>
                    <a:pt x="8" y="8"/>
                  </a:lnTo>
                  <a:lnTo>
                    <a:pt x="9" y="6"/>
                  </a:lnTo>
                  <a:lnTo>
                    <a:pt x="9" y="6"/>
                  </a:lnTo>
                  <a:lnTo>
                    <a:pt x="10" y="5"/>
                  </a:lnTo>
                  <a:lnTo>
                    <a:pt x="10" y="5"/>
                  </a:lnTo>
                  <a:lnTo>
                    <a:pt x="11" y="3"/>
                  </a:lnTo>
                  <a:lnTo>
                    <a:pt x="11"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38" name="Freeform 131"/>
            <p:cNvSpPr>
              <a:spLocks/>
            </p:cNvSpPr>
            <p:nvPr/>
          </p:nvSpPr>
          <p:spPr bwMode="auto">
            <a:xfrm>
              <a:off x="6655" y="11520"/>
              <a:ext cx="23" cy="23"/>
            </a:xfrm>
            <a:custGeom>
              <a:avLst/>
              <a:gdLst>
                <a:gd name="T0" fmla="*/ 12 w 13"/>
                <a:gd name="T1" fmla="*/ 12 h 13"/>
                <a:gd name="T2" fmla="*/ 11 w 13"/>
                <a:gd name="T3" fmla="*/ 12 h 13"/>
                <a:gd name="T4" fmla="*/ 11 w 13"/>
                <a:gd name="T5" fmla="*/ 10 h 13"/>
                <a:gd name="T6" fmla="*/ 10 w 13"/>
                <a:gd name="T7" fmla="*/ 10 h 13"/>
                <a:gd name="T8" fmla="*/ 10 w 13"/>
                <a:gd name="T9" fmla="*/ 8 h 13"/>
                <a:gd name="T10" fmla="*/ 9 w 13"/>
                <a:gd name="T11" fmla="*/ 8 h 13"/>
                <a:gd name="T12" fmla="*/ 9 w 13"/>
                <a:gd name="T13" fmla="*/ 6 h 13"/>
                <a:gd name="T14" fmla="*/ 8 w 13"/>
                <a:gd name="T15" fmla="*/ 6 h 13"/>
                <a:gd name="T16" fmla="*/ 8 w 13"/>
                <a:gd name="T17" fmla="*/ 4 h 13"/>
                <a:gd name="T18" fmla="*/ 6 w 13"/>
                <a:gd name="T19" fmla="*/ 4 h 13"/>
                <a:gd name="T20" fmla="*/ 5 w 13"/>
                <a:gd name="T21" fmla="*/ 3 h 13"/>
                <a:gd name="T22" fmla="*/ 4 w 13"/>
                <a:gd name="T23" fmla="*/ 3 h 13"/>
                <a:gd name="T24" fmla="*/ 4 w 13"/>
                <a:gd name="T25" fmla="*/ 2 h 13"/>
                <a:gd name="T26" fmla="*/ 2 w 13"/>
                <a:gd name="T27" fmla="*/ 2 h 13"/>
                <a:gd name="T28" fmla="*/ 2 w 13"/>
                <a:gd name="T29" fmla="*/ 1 h 13"/>
                <a:gd name="T30" fmla="*/ 0 w 13"/>
                <a:gd name="T31" fmla="*/ 1 h 13"/>
                <a:gd name="T32" fmla="*/ 0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12"/>
                  </a:moveTo>
                  <a:lnTo>
                    <a:pt x="11" y="12"/>
                  </a:lnTo>
                  <a:lnTo>
                    <a:pt x="11" y="10"/>
                  </a:lnTo>
                  <a:lnTo>
                    <a:pt x="10" y="10"/>
                  </a:lnTo>
                  <a:lnTo>
                    <a:pt x="10" y="8"/>
                  </a:lnTo>
                  <a:lnTo>
                    <a:pt x="9" y="8"/>
                  </a:lnTo>
                  <a:lnTo>
                    <a:pt x="9" y="6"/>
                  </a:lnTo>
                  <a:lnTo>
                    <a:pt x="8" y="6"/>
                  </a:lnTo>
                  <a:lnTo>
                    <a:pt x="8" y="4"/>
                  </a:lnTo>
                  <a:lnTo>
                    <a:pt x="6" y="4"/>
                  </a:lnTo>
                  <a:lnTo>
                    <a:pt x="5" y="3"/>
                  </a:lnTo>
                  <a:lnTo>
                    <a:pt x="4" y="3"/>
                  </a:lnTo>
                  <a:lnTo>
                    <a:pt x="4" y="2"/>
                  </a:lnTo>
                  <a:lnTo>
                    <a:pt x="2" y="2"/>
                  </a:lnTo>
                  <a:lnTo>
                    <a:pt x="2" y="1"/>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39" name="Freeform 132"/>
            <p:cNvSpPr>
              <a:spLocks/>
            </p:cNvSpPr>
            <p:nvPr/>
          </p:nvSpPr>
          <p:spPr bwMode="auto">
            <a:xfrm>
              <a:off x="6636" y="11520"/>
              <a:ext cx="21" cy="23"/>
            </a:xfrm>
            <a:custGeom>
              <a:avLst/>
              <a:gdLst>
                <a:gd name="T0" fmla="*/ 12 w 13"/>
                <a:gd name="T1" fmla="*/ 0 h 13"/>
                <a:gd name="T2" fmla="*/ 10 w 13"/>
                <a:gd name="T3" fmla="*/ 1 h 13"/>
                <a:gd name="T4" fmla="*/ 8 w 13"/>
                <a:gd name="T5" fmla="*/ 1 h 13"/>
                <a:gd name="T6" fmla="*/ 7 w 13"/>
                <a:gd name="T7" fmla="*/ 2 h 13"/>
                <a:gd name="T8" fmla="*/ 7 w 13"/>
                <a:gd name="T9" fmla="*/ 2 h 13"/>
                <a:gd name="T10" fmla="*/ 5 w 13"/>
                <a:gd name="T11" fmla="*/ 3 h 13"/>
                <a:gd name="T12" fmla="*/ 5 w 13"/>
                <a:gd name="T13" fmla="*/ 3 h 13"/>
                <a:gd name="T14" fmla="*/ 3 w 13"/>
                <a:gd name="T15" fmla="*/ 4 h 13"/>
                <a:gd name="T16" fmla="*/ 3 w 13"/>
                <a:gd name="T17" fmla="*/ 4 h 13"/>
                <a:gd name="T18" fmla="*/ 2 w 13"/>
                <a:gd name="T19" fmla="*/ 6 h 13"/>
                <a:gd name="T20" fmla="*/ 2 w 13"/>
                <a:gd name="T21" fmla="*/ 6 h 13"/>
                <a:gd name="T22" fmla="*/ 1 w 13"/>
                <a:gd name="T23" fmla="*/ 8 h 13"/>
                <a:gd name="T24" fmla="*/ 1 w 13"/>
                <a:gd name="T25" fmla="*/ 8 h 13"/>
                <a:gd name="T26" fmla="*/ 0 w 13"/>
                <a:gd name="T27" fmla="*/ 10 h 13"/>
                <a:gd name="T28" fmla="*/ 0 w 13"/>
                <a:gd name="T29" fmla="*/ 10 h 13"/>
                <a:gd name="T30" fmla="*/ 0 w 13"/>
                <a:gd name="T31" fmla="*/ 12 h 13"/>
                <a:gd name="T32" fmla="*/ 0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0"/>
                  </a:moveTo>
                  <a:lnTo>
                    <a:pt x="10" y="1"/>
                  </a:lnTo>
                  <a:lnTo>
                    <a:pt x="8" y="1"/>
                  </a:lnTo>
                  <a:lnTo>
                    <a:pt x="7" y="2"/>
                  </a:lnTo>
                  <a:lnTo>
                    <a:pt x="7" y="2"/>
                  </a:lnTo>
                  <a:lnTo>
                    <a:pt x="5" y="3"/>
                  </a:lnTo>
                  <a:lnTo>
                    <a:pt x="5" y="3"/>
                  </a:lnTo>
                  <a:lnTo>
                    <a:pt x="3" y="4"/>
                  </a:lnTo>
                  <a:lnTo>
                    <a:pt x="3" y="4"/>
                  </a:lnTo>
                  <a:lnTo>
                    <a:pt x="2" y="6"/>
                  </a:lnTo>
                  <a:lnTo>
                    <a:pt x="2" y="6"/>
                  </a:lnTo>
                  <a:lnTo>
                    <a:pt x="1" y="8"/>
                  </a:lnTo>
                  <a:lnTo>
                    <a:pt x="1" y="8"/>
                  </a:lnTo>
                  <a:lnTo>
                    <a:pt x="0" y="10"/>
                  </a:lnTo>
                  <a:lnTo>
                    <a:pt x="0" y="10"/>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40" name="Freeform 133"/>
            <p:cNvSpPr>
              <a:spLocks/>
            </p:cNvSpPr>
            <p:nvPr/>
          </p:nvSpPr>
          <p:spPr bwMode="auto">
            <a:xfrm>
              <a:off x="6636" y="11542"/>
              <a:ext cx="21" cy="20"/>
            </a:xfrm>
            <a:custGeom>
              <a:avLst/>
              <a:gdLst>
                <a:gd name="T0" fmla="*/ 0 w 13"/>
                <a:gd name="T1" fmla="*/ 0 h 13"/>
                <a:gd name="T2" fmla="*/ 0 w 13"/>
                <a:gd name="T3" fmla="*/ 2 h 13"/>
                <a:gd name="T4" fmla="*/ 0 w 13"/>
                <a:gd name="T5" fmla="*/ 3 h 13"/>
                <a:gd name="T6" fmla="*/ 0 w 13"/>
                <a:gd name="T7" fmla="*/ 5 h 13"/>
                <a:gd name="T8" fmla="*/ 1 w 13"/>
                <a:gd name="T9" fmla="*/ 5 h 13"/>
                <a:gd name="T10" fmla="*/ 1 w 13"/>
                <a:gd name="T11" fmla="*/ 6 h 13"/>
                <a:gd name="T12" fmla="*/ 2 w 13"/>
                <a:gd name="T13" fmla="*/ 6 h 13"/>
                <a:gd name="T14" fmla="*/ 2 w 13"/>
                <a:gd name="T15" fmla="*/ 8 h 13"/>
                <a:gd name="T16" fmla="*/ 3 w 13"/>
                <a:gd name="T17" fmla="*/ 8 h 13"/>
                <a:gd name="T18" fmla="*/ 3 w 13"/>
                <a:gd name="T19" fmla="*/ 10 h 13"/>
                <a:gd name="T20" fmla="*/ 5 w 13"/>
                <a:gd name="T21" fmla="*/ 10 h 13"/>
                <a:gd name="T22" fmla="*/ 5 w 13"/>
                <a:gd name="T23" fmla="*/ 11 h 13"/>
                <a:gd name="T24" fmla="*/ 7 w 13"/>
                <a:gd name="T25" fmla="*/ 11 h 13"/>
                <a:gd name="T26" fmla="*/ 7 w 13"/>
                <a:gd name="T27" fmla="*/ 12 h 13"/>
                <a:gd name="T28" fmla="*/ 8 w 13"/>
                <a:gd name="T29" fmla="*/ 12 h 13"/>
                <a:gd name="T30" fmla="*/ 10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2"/>
                  </a:lnTo>
                  <a:lnTo>
                    <a:pt x="0" y="3"/>
                  </a:lnTo>
                  <a:lnTo>
                    <a:pt x="0" y="5"/>
                  </a:lnTo>
                  <a:lnTo>
                    <a:pt x="1" y="5"/>
                  </a:lnTo>
                  <a:lnTo>
                    <a:pt x="1" y="6"/>
                  </a:lnTo>
                  <a:lnTo>
                    <a:pt x="2" y="6"/>
                  </a:lnTo>
                  <a:lnTo>
                    <a:pt x="2" y="8"/>
                  </a:lnTo>
                  <a:lnTo>
                    <a:pt x="3" y="8"/>
                  </a:lnTo>
                  <a:lnTo>
                    <a:pt x="3" y="10"/>
                  </a:lnTo>
                  <a:lnTo>
                    <a:pt x="5" y="10"/>
                  </a:lnTo>
                  <a:lnTo>
                    <a:pt x="5" y="11"/>
                  </a:lnTo>
                  <a:lnTo>
                    <a:pt x="7" y="11"/>
                  </a:lnTo>
                  <a:lnTo>
                    <a:pt x="7" y="12"/>
                  </a:lnTo>
                  <a:lnTo>
                    <a:pt x="8" y="12"/>
                  </a:lnTo>
                  <a:lnTo>
                    <a:pt x="10"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41" name="Line 134"/>
            <p:cNvCxnSpPr/>
            <p:nvPr/>
          </p:nvCxnSpPr>
          <p:spPr bwMode="auto">
            <a:xfrm>
              <a:off x="6655" y="11561"/>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42" name="Freeform 135"/>
            <p:cNvSpPr>
              <a:spLocks/>
            </p:cNvSpPr>
            <p:nvPr/>
          </p:nvSpPr>
          <p:spPr bwMode="auto">
            <a:xfrm>
              <a:off x="6614" y="11542"/>
              <a:ext cx="22" cy="20"/>
            </a:xfrm>
            <a:custGeom>
              <a:avLst/>
              <a:gdLst>
                <a:gd name="T0" fmla="*/ 0 w 13"/>
                <a:gd name="T1" fmla="*/ 12 h 13"/>
                <a:gd name="T2" fmla="*/ 0 w 13"/>
                <a:gd name="T3" fmla="*/ 12 h 13"/>
                <a:gd name="T4" fmla="*/ 1 w 13"/>
                <a:gd name="T5" fmla="*/ 12 h 13"/>
                <a:gd name="T6" fmla="*/ 2 w 13"/>
                <a:gd name="T7" fmla="*/ 12 h 13"/>
                <a:gd name="T8" fmla="*/ 4 w 13"/>
                <a:gd name="T9" fmla="*/ 11 h 13"/>
                <a:gd name="T10" fmla="*/ 4 w 13"/>
                <a:gd name="T11" fmla="*/ 11 h 13"/>
                <a:gd name="T12" fmla="*/ 6 w 13"/>
                <a:gd name="T13" fmla="*/ 10 h 13"/>
                <a:gd name="T14" fmla="*/ 6 w 13"/>
                <a:gd name="T15" fmla="*/ 10 h 13"/>
                <a:gd name="T16" fmla="*/ 8 w 13"/>
                <a:gd name="T17" fmla="*/ 8 h 13"/>
                <a:gd name="T18" fmla="*/ 8 w 13"/>
                <a:gd name="T19" fmla="*/ 8 h 13"/>
                <a:gd name="T20" fmla="*/ 9 w 13"/>
                <a:gd name="T21" fmla="*/ 6 h 13"/>
                <a:gd name="T22" fmla="*/ 9 w 13"/>
                <a:gd name="T23" fmla="*/ 6 h 13"/>
                <a:gd name="T24" fmla="*/ 10 w 13"/>
                <a:gd name="T25" fmla="*/ 5 h 13"/>
                <a:gd name="T26" fmla="*/ 10 w 13"/>
                <a:gd name="T27" fmla="*/ 5 h 13"/>
                <a:gd name="T28" fmla="*/ 11 w 13"/>
                <a:gd name="T29" fmla="*/ 3 h 13"/>
                <a:gd name="T30" fmla="*/ 11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1" y="12"/>
                  </a:lnTo>
                  <a:lnTo>
                    <a:pt x="2" y="12"/>
                  </a:lnTo>
                  <a:lnTo>
                    <a:pt x="4" y="11"/>
                  </a:lnTo>
                  <a:lnTo>
                    <a:pt x="4" y="11"/>
                  </a:lnTo>
                  <a:lnTo>
                    <a:pt x="6" y="10"/>
                  </a:lnTo>
                  <a:lnTo>
                    <a:pt x="6" y="10"/>
                  </a:lnTo>
                  <a:lnTo>
                    <a:pt x="8" y="8"/>
                  </a:lnTo>
                  <a:lnTo>
                    <a:pt x="8" y="8"/>
                  </a:lnTo>
                  <a:lnTo>
                    <a:pt x="9" y="6"/>
                  </a:lnTo>
                  <a:lnTo>
                    <a:pt x="9" y="6"/>
                  </a:lnTo>
                  <a:lnTo>
                    <a:pt x="10" y="5"/>
                  </a:lnTo>
                  <a:lnTo>
                    <a:pt x="10" y="5"/>
                  </a:lnTo>
                  <a:lnTo>
                    <a:pt x="11" y="3"/>
                  </a:lnTo>
                  <a:lnTo>
                    <a:pt x="11"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43" name="Freeform 136"/>
            <p:cNvSpPr>
              <a:spLocks/>
            </p:cNvSpPr>
            <p:nvPr/>
          </p:nvSpPr>
          <p:spPr bwMode="auto">
            <a:xfrm>
              <a:off x="6614" y="11520"/>
              <a:ext cx="22" cy="23"/>
            </a:xfrm>
            <a:custGeom>
              <a:avLst/>
              <a:gdLst>
                <a:gd name="T0" fmla="*/ 12 w 13"/>
                <a:gd name="T1" fmla="*/ 12 h 13"/>
                <a:gd name="T2" fmla="*/ 11 w 13"/>
                <a:gd name="T3" fmla="*/ 12 h 13"/>
                <a:gd name="T4" fmla="*/ 11 w 13"/>
                <a:gd name="T5" fmla="*/ 10 h 13"/>
                <a:gd name="T6" fmla="*/ 10 w 13"/>
                <a:gd name="T7" fmla="*/ 10 h 13"/>
                <a:gd name="T8" fmla="*/ 10 w 13"/>
                <a:gd name="T9" fmla="*/ 8 h 13"/>
                <a:gd name="T10" fmla="*/ 9 w 13"/>
                <a:gd name="T11" fmla="*/ 8 h 13"/>
                <a:gd name="T12" fmla="*/ 9 w 13"/>
                <a:gd name="T13" fmla="*/ 6 h 13"/>
                <a:gd name="T14" fmla="*/ 8 w 13"/>
                <a:gd name="T15" fmla="*/ 6 h 13"/>
                <a:gd name="T16" fmla="*/ 8 w 13"/>
                <a:gd name="T17" fmla="*/ 4 h 13"/>
                <a:gd name="T18" fmla="*/ 6 w 13"/>
                <a:gd name="T19" fmla="*/ 4 h 13"/>
                <a:gd name="T20" fmla="*/ 6 w 13"/>
                <a:gd name="T21" fmla="*/ 3 h 13"/>
                <a:gd name="T22" fmla="*/ 4 w 13"/>
                <a:gd name="T23" fmla="*/ 3 h 13"/>
                <a:gd name="T24" fmla="*/ 4 w 13"/>
                <a:gd name="T25" fmla="*/ 2 h 13"/>
                <a:gd name="T26" fmla="*/ 2 w 13"/>
                <a:gd name="T27" fmla="*/ 2 h 13"/>
                <a:gd name="T28" fmla="*/ 1 w 13"/>
                <a:gd name="T29" fmla="*/ 1 h 13"/>
                <a:gd name="T30" fmla="*/ 0 w 13"/>
                <a:gd name="T31" fmla="*/ 1 h 13"/>
                <a:gd name="T32" fmla="*/ 0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12"/>
                  </a:moveTo>
                  <a:lnTo>
                    <a:pt x="11" y="12"/>
                  </a:lnTo>
                  <a:lnTo>
                    <a:pt x="11" y="10"/>
                  </a:lnTo>
                  <a:lnTo>
                    <a:pt x="10" y="10"/>
                  </a:lnTo>
                  <a:lnTo>
                    <a:pt x="10" y="8"/>
                  </a:lnTo>
                  <a:lnTo>
                    <a:pt x="9" y="8"/>
                  </a:lnTo>
                  <a:lnTo>
                    <a:pt x="9" y="6"/>
                  </a:lnTo>
                  <a:lnTo>
                    <a:pt x="8" y="6"/>
                  </a:lnTo>
                  <a:lnTo>
                    <a:pt x="8" y="4"/>
                  </a:lnTo>
                  <a:lnTo>
                    <a:pt x="6" y="4"/>
                  </a:lnTo>
                  <a:lnTo>
                    <a:pt x="6" y="3"/>
                  </a:lnTo>
                  <a:lnTo>
                    <a:pt x="4" y="3"/>
                  </a:lnTo>
                  <a:lnTo>
                    <a:pt x="4" y="2"/>
                  </a:lnTo>
                  <a:lnTo>
                    <a:pt x="2" y="2"/>
                  </a:lnTo>
                  <a:lnTo>
                    <a:pt x="1" y="1"/>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44" name="Freeform 137"/>
            <p:cNvSpPr>
              <a:spLocks/>
            </p:cNvSpPr>
            <p:nvPr/>
          </p:nvSpPr>
          <p:spPr bwMode="auto">
            <a:xfrm>
              <a:off x="6595" y="11520"/>
              <a:ext cx="22" cy="23"/>
            </a:xfrm>
            <a:custGeom>
              <a:avLst/>
              <a:gdLst>
                <a:gd name="T0" fmla="*/ 11 w 12"/>
                <a:gd name="T1" fmla="*/ 0 h 13"/>
                <a:gd name="T2" fmla="*/ 9 w 12"/>
                <a:gd name="T3" fmla="*/ 1 h 13"/>
                <a:gd name="T4" fmla="*/ 7 w 12"/>
                <a:gd name="T5" fmla="*/ 1 h 13"/>
                <a:gd name="T6" fmla="*/ 6 w 12"/>
                <a:gd name="T7" fmla="*/ 2 h 13"/>
                <a:gd name="T8" fmla="*/ 6 w 12"/>
                <a:gd name="T9" fmla="*/ 2 h 13"/>
                <a:gd name="T10" fmla="*/ 4 w 12"/>
                <a:gd name="T11" fmla="*/ 3 h 13"/>
                <a:gd name="T12" fmla="*/ 4 w 12"/>
                <a:gd name="T13" fmla="*/ 3 h 13"/>
                <a:gd name="T14" fmla="*/ 2 w 12"/>
                <a:gd name="T15" fmla="*/ 4 h 13"/>
                <a:gd name="T16" fmla="*/ 2 w 12"/>
                <a:gd name="T17" fmla="*/ 4 h 13"/>
                <a:gd name="T18" fmla="*/ 1 w 12"/>
                <a:gd name="T19" fmla="*/ 6 h 13"/>
                <a:gd name="T20" fmla="*/ 1 w 12"/>
                <a:gd name="T21" fmla="*/ 6 h 13"/>
                <a:gd name="T22" fmla="*/ 0 w 12"/>
                <a:gd name="T23" fmla="*/ 8 h 13"/>
                <a:gd name="T24" fmla="*/ 0 w 12"/>
                <a:gd name="T25" fmla="*/ 8 h 13"/>
                <a:gd name="T26" fmla="*/ 0 w 12"/>
                <a:gd name="T27" fmla="*/ 10 h 13"/>
                <a:gd name="T28" fmla="*/ 0 w 12"/>
                <a:gd name="T29" fmla="*/ 10 h 13"/>
                <a:gd name="T30" fmla="*/ 0 w 12"/>
                <a:gd name="T31" fmla="*/ 12 h 13"/>
                <a:gd name="T32" fmla="*/ 0 w 12"/>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11" y="0"/>
                  </a:moveTo>
                  <a:lnTo>
                    <a:pt x="9" y="1"/>
                  </a:lnTo>
                  <a:lnTo>
                    <a:pt x="7" y="1"/>
                  </a:lnTo>
                  <a:lnTo>
                    <a:pt x="6" y="2"/>
                  </a:lnTo>
                  <a:lnTo>
                    <a:pt x="6" y="2"/>
                  </a:lnTo>
                  <a:lnTo>
                    <a:pt x="4" y="3"/>
                  </a:lnTo>
                  <a:lnTo>
                    <a:pt x="4" y="3"/>
                  </a:lnTo>
                  <a:lnTo>
                    <a:pt x="2" y="4"/>
                  </a:lnTo>
                  <a:lnTo>
                    <a:pt x="2" y="4"/>
                  </a:lnTo>
                  <a:lnTo>
                    <a:pt x="1" y="6"/>
                  </a:lnTo>
                  <a:lnTo>
                    <a:pt x="1" y="6"/>
                  </a:lnTo>
                  <a:lnTo>
                    <a:pt x="0" y="8"/>
                  </a:lnTo>
                  <a:lnTo>
                    <a:pt x="0" y="8"/>
                  </a:lnTo>
                  <a:lnTo>
                    <a:pt x="0" y="10"/>
                  </a:lnTo>
                  <a:lnTo>
                    <a:pt x="0" y="10"/>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45" name="Freeform 138"/>
            <p:cNvSpPr>
              <a:spLocks/>
            </p:cNvSpPr>
            <p:nvPr/>
          </p:nvSpPr>
          <p:spPr bwMode="auto">
            <a:xfrm>
              <a:off x="6595" y="11542"/>
              <a:ext cx="22" cy="20"/>
            </a:xfrm>
            <a:custGeom>
              <a:avLst/>
              <a:gdLst>
                <a:gd name="T0" fmla="*/ 0 w 12"/>
                <a:gd name="T1" fmla="*/ 0 h 13"/>
                <a:gd name="T2" fmla="*/ 0 w 12"/>
                <a:gd name="T3" fmla="*/ 2 h 13"/>
                <a:gd name="T4" fmla="*/ 0 w 12"/>
                <a:gd name="T5" fmla="*/ 3 h 13"/>
                <a:gd name="T6" fmla="*/ 0 w 12"/>
                <a:gd name="T7" fmla="*/ 5 h 13"/>
                <a:gd name="T8" fmla="*/ 0 w 12"/>
                <a:gd name="T9" fmla="*/ 5 h 13"/>
                <a:gd name="T10" fmla="*/ 0 w 12"/>
                <a:gd name="T11" fmla="*/ 6 h 13"/>
                <a:gd name="T12" fmla="*/ 1 w 12"/>
                <a:gd name="T13" fmla="*/ 6 h 13"/>
                <a:gd name="T14" fmla="*/ 1 w 12"/>
                <a:gd name="T15" fmla="*/ 8 h 13"/>
                <a:gd name="T16" fmla="*/ 2 w 12"/>
                <a:gd name="T17" fmla="*/ 8 h 13"/>
                <a:gd name="T18" fmla="*/ 2 w 12"/>
                <a:gd name="T19" fmla="*/ 10 h 13"/>
                <a:gd name="T20" fmla="*/ 4 w 12"/>
                <a:gd name="T21" fmla="*/ 10 h 13"/>
                <a:gd name="T22" fmla="*/ 4 w 12"/>
                <a:gd name="T23" fmla="*/ 11 h 13"/>
                <a:gd name="T24" fmla="*/ 6 w 12"/>
                <a:gd name="T25" fmla="*/ 11 h 13"/>
                <a:gd name="T26" fmla="*/ 6 w 12"/>
                <a:gd name="T27" fmla="*/ 12 h 13"/>
                <a:gd name="T28" fmla="*/ 7 w 12"/>
                <a:gd name="T29" fmla="*/ 12 h 13"/>
                <a:gd name="T30" fmla="*/ 9 w 12"/>
                <a:gd name="T31" fmla="*/ 12 h 13"/>
                <a:gd name="T32" fmla="*/ 11 w 12"/>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0" y="0"/>
                  </a:moveTo>
                  <a:lnTo>
                    <a:pt x="0" y="2"/>
                  </a:lnTo>
                  <a:lnTo>
                    <a:pt x="0" y="3"/>
                  </a:lnTo>
                  <a:lnTo>
                    <a:pt x="0" y="5"/>
                  </a:lnTo>
                  <a:lnTo>
                    <a:pt x="0" y="5"/>
                  </a:lnTo>
                  <a:lnTo>
                    <a:pt x="0" y="6"/>
                  </a:lnTo>
                  <a:lnTo>
                    <a:pt x="1" y="6"/>
                  </a:lnTo>
                  <a:lnTo>
                    <a:pt x="1" y="8"/>
                  </a:lnTo>
                  <a:lnTo>
                    <a:pt x="2" y="8"/>
                  </a:lnTo>
                  <a:lnTo>
                    <a:pt x="2" y="10"/>
                  </a:lnTo>
                  <a:lnTo>
                    <a:pt x="4" y="10"/>
                  </a:lnTo>
                  <a:lnTo>
                    <a:pt x="4" y="11"/>
                  </a:lnTo>
                  <a:lnTo>
                    <a:pt x="6" y="11"/>
                  </a:lnTo>
                  <a:lnTo>
                    <a:pt x="6" y="12"/>
                  </a:lnTo>
                  <a:lnTo>
                    <a:pt x="7" y="12"/>
                  </a:lnTo>
                  <a:lnTo>
                    <a:pt x="9" y="12"/>
                  </a:lnTo>
                  <a:lnTo>
                    <a:pt x="11"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46" name="Line 139"/>
            <p:cNvCxnSpPr/>
            <p:nvPr/>
          </p:nvCxnSpPr>
          <p:spPr bwMode="auto">
            <a:xfrm>
              <a:off x="6614" y="11561"/>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47" name="Freeform 140"/>
            <p:cNvSpPr>
              <a:spLocks/>
            </p:cNvSpPr>
            <p:nvPr/>
          </p:nvSpPr>
          <p:spPr bwMode="auto">
            <a:xfrm>
              <a:off x="6593" y="11508"/>
              <a:ext cx="21" cy="21"/>
            </a:xfrm>
            <a:custGeom>
              <a:avLst/>
              <a:gdLst>
                <a:gd name="T0" fmla="*/ 0 w 12"/>
                <a:gd name="T1" fmla="*/ 12 h 13"/>
                <a:gd name="T2" fmla="*/ 0 w 12"/>
                <a:gd name="T3" fmla="*/ 12 h 13"/>
                <a:gd name="T4" fmla="*/ 1 w 12"/>
                <a:gd name="T5" fmla="*/ 12 h 13"/>
                <a:gd name="T6" fmla="*/ 1 w 12"/>
                <a:gd name="T7" fmla="*/ 12 h 13"/>
                <a:gd name="T8" fmla="*/ 3 w 12"/>
                <a:gd name="T9" fmla="*/ 11 h 13"/>
                <a:gd name="T10" fmla="*/ 3 w 12"/>
                <a:gd name="T11" fmla="*/ 11 h 13"/>
                <a:gd name="T12" fmla="*/ 5 w 12"/>
                <a:gd name="T13" fmla="*/ 11 h 13"/>
                <a:gd name="T14" fmla="*/ 5 w 12"/>
                <a:gd name="T15" fmla="*/ 11 h 13"/>
                <a:gd name="T16" fmla="*/ 7 w 12"/>
                <a:gd name="T17" fmla="*/ 9 h 13"/>
                <a:gd name="T18" fmla="*/ 7 w 12"/>
                <a:gd name="T19" fmla="*/ 9 h 13"/>
                <a:gd name="T20" fmla="*/ 7 w 12"/>
                <a:gd name="T21" fmla="*/ 7 h 13"/>
                <a:gd name="T22" fmla="*/ 7 w 12"/>
                <a:gd name="T23" fmla="*/ 7 h 13"/>
                <a:gd name="T24" fmla="*/ 9 w 12"/>
                <a:gd name="T25" fmla="*/ 6 h 13"/>
                <a:gd name="T26" fmla="*/ 9 w 12"/>
                <a:gd name="T27" fmla="*/ 6 h 13"/>
                <a:gd name="T28" fmla="*/ 10 w 12"/>
                <a:gd name="T29" fmla="*/ 4 h 13"/>
                <a:gd name="T30" fmla="*/ 10 w 12"/>
                <a:gd name="T31" fmla="*/ 2 h 13"/>
                <a:gd name="T32" fmla="*/ 11 w 12"/>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0" y="12"/>
                  </a:moveTo>
                  <a:lnTo>
                    <a:pt x="0" y="12"/>
                  </a:lnTo>
                  <a:lnTo>
                    <a:pt x="1" y="12"/>
                  </a:lnTo>
                  <a:lnTo>
                    <a:pt x="1" y="12"/>
                  </a:lnTo>
                  <a:lnTo>
                    <a:pt x="3" y="11"/>
                  </a:lnTo>
                  <a:lnTo>
                    <a:pt x="3" y="11"/>
                  </a:lnTo>
                  <a:lnTo>
                    <a:pt x="5" y="11"/>
                  </a:lnTo>
                  <a:lnTo>
                    <a:pt x="5" y="11"/>
                  </a:lnTo>
                  <a:lnTo>
                    <a:pt x="7" y="9"/>
                  </a:lnTo>
                  <a:lnTo>
                    <a:pt x="7" y="9"/>
                  </a:lnTo>
                  <a:lnTo>
                    <a:pt x="7" y="7"/>
                  </a:lnTo>
                  <a:lnTo>
                    <a:pt x="7" y="7"/>
                  </a:lnTo>
                  <a:lnTo>
                    <a:pt x="9" y="6"/>
                  </a:lnTo>
                  <a:lnTo>
                    <a:pt x="9" y="6"/>
                  </a:lnTo>
                  <a:lnTo>
                    <a:pt x="10" y="4"/>
                  </a:lnTo>
                  <a:lnTo>
                    <a:pt x="10" y="2"/>
                  </a:lnTo>
                  <a:lnTo>
                    <a:pt x="11"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48" name="Freeform 141"/>
            <p:cNvSpPr>
              <a:spLocks/>
            </p:cNvSpPr>
            <p:nvPr/>
          </p:nvSpPr>
          <p:spPr bwMode="auto">
            <a:xfrm>
              <a:off x="6593" y="11489"/>
              <a:ext cx="21" cy="20"/>
            </a:xfrm>
            <a:custGeom>
              <a:avLst/>
              <a:gdLst>
                <a:gd name="T0" fmla="*/ 11 w 12"/>
                <a:gd name="T1" fmla="*/ 12 h 13"/>
                <a:gd name="T2" fmla="*/ 10 w 12"/>
                <a:gd name="T3" fmla="*/ 12 h 13"/>
                <a:gd name="T4" fmla="*/ 10 w 12"/>
                <a:gd name="T5" fmla="*/ 10 h 13"/>
                <a:gd name="T6" fmla="*/ 9 w 12"/>
                <a:gd name="T7" fmla="*/ 10 h 13"/>
                <a:gd name="T8" fmla="*/ 9 w 12"/>
                <a:gd name="T9" fmla="*/ 8 h 13"/>
                <a:gd name="T10" fmla="*/ 7 w 12"/>
                <a:gd name="T11" fmla="*/ 8 h 13"/>
                <a:gd name="T12" fmla="*/ 7 w 12"/>
                <a:gd name="T13" fmla="*/ 6 h 13"/>
                <a:gd name="T14" fmla="*/ 7 w 12"/>
                <a:gd name="T15" fmla="*/ 6 h 13"/>
                <a:gd name="T16" fmla="*/ 7 w 12"/>
                <a:gd name="T17" fmla="*/ 4 h 13"/>
                <a:gd name="T18" fmla="*/ 5 w 12"/>
                <a:gd name="T19" fmla="*/ 4 h 13"/>
                <a:gd name="T20" fmla="*/ 5 w 12"/>
                <a:gd name="T21" fmla="*/ 3 h 13"/>
                <a:gd name="T22" fmla="*/ 3 w 12"/>
                <a:gd name="T23" fmla="*/ 3 h 13"/>
                <a:gd name="T24" fmla="*/ 3 w 12"/>
                <a:gd name="T25" fmla="*/ 2 h 13"/>
                <a:gd name="T26" fmla="*/ 1 w 12"/>
                <a:gd name="T27" fmla="*/ 2 h 13"/>
                <a:gd name="T28" fmla="*/ 1 w 12"/>
                <a:gd name="T29" fmla="*/ 1 h 13"/>
                <a:gd name="T30" fmla="*/ 0 w 12"/>
                <a:gd name="T31" fmla="*/ 1 h 13"/>
                <a:gd name="T32" fmla="*/ 0 w 12"/>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11" y="12"/>
                  </a:moveTo>
                  <a:lnTo>
                    <a:pt x="10" y="12"/>
                  </a:lnTo>
                  <a:lnTo>
                    <a:pt x="10" y="10"/>
                  </a:lnTo>
                  <a:lnTo>
                    <a:pt x="9" y="10"/>
                  </a:lnTo>
                  <a:lnTo>
                    <a:pt x="9" y="8"/>
                  </a:lnTo>
                  <a:lnTo>
                    <a:pt x="7" y="8"/>
                  </a:lnTo>
                  <a:lnTo>
                    <a:pt x="7" y="6"/>
                  </a:lnTo>
                  <a:lnTo>
                    <a:pt x="7" y="6"/>
                  </a:lnTo>
                  <a:lnTo>
                    <a:pt x="7" y="4"/>
                  </a:lnTo>
                  <a:lnTo>
                    <a:pt x="5" y="4"/>
                  </a:lnTo>
                  <a:lnTo>
                    <a:pt x="5" y="3"/>
                  </a:lnTo>
                  <a:lnTo>
                    <a:pt x="3" y="3"/>
                  </a:lnTo>
                  <a:lnTo>
                    <a:pt x="3" y="2"/>
                  </a:lnTo>
                  <a:lnTo>
                    <a:pt x="1" y="2"/>
                  </a:lnTo>
                  <a:lnTo>
                    <a:pt x="1" y="1"/>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49" name="Freeform 142"/>
            <p:cNvSpPr>
              <a:spLocks/>
            </p:cNvSpPr>
            <p:nvPr/>
          </p:nvSpPr>
          <p:spPr bwMode="auto">
            <a:xfrm>
              <a:off x="6572" y="11489"/>
              <a:ext cx="23" cy="20"/>
            </a:xfrm>
            <a:custGeom>
              <a:avLst/>
              <a:gdLst>
                <a:gd name="T0" fmla="*/ 12 w 13"/>
                <a:gd name="T1" fmla="*/ 0 h 13"/>
                <a:gd name="T2" fmla="*/ 10 w 13"/>
                <a:gd name="T3" fmla="*/ 1 h 13"/>
                <a:gd name="T4" fmla="*/ 8 w 13"/>
                <a:gd name="T5" fmla="*/ 1 h 13"/>
                <a:gd name="T6" fmla="*/ 7 w 13"/>
                <a:gd name="T7" fmla="*/ 2 h 13"/>
                <a:gd name="T8" fmla="*/ 7 w 13"/>
                <a:gd name="T9" fmla="*/ 2 h 13"/>
                <a:gd name="T10" fmla="*/ 5 w 13"/>
                <a:gd name="T11" fmla="*/ 3 h 13"/>
                <a:gd name="T12" fmla="*/ 5 w 13"/>
                <a:gd name="T13" fmla="*/ 3 h 13"/>
                <a:gd name="T14" fmla="*/ 3 w 13"/>
                <a:gd name="T15" fmla="*/ 4 h 13"/>
                <a:gd name="T16" fmla="*/ 3 w 13"/>
                <a:gd name="T17" fmla="*/ 4 h 13"/>
                <a:gd name="T18" fmla="*/ 1 w 13"/>
                <a:gd name="T19" fmla="*/ 6 h 13"/>
                <a:gd name="T20" fmla="*/ 1 w 13"/>
                <a:gd name="T21" fmla="*/ 6 h 13"/>
                <a:gd name="T22" fmla="*/ 1 w 13"/>
                <a:gd name="T23" fmla="*/ 8 h 13"/>
                <a:gd name="T24" fmla="*/ 1 w 13"/>
                <a:gd name="T25" fmla="*/ 8 h 13"/>
                <a:gd name="T26" fmla="*/ 0 w 13"/>
                <a:gd name="T27" fmla="*/ 10 h 13"/>
                <a:gd name="T28" fmla="*/ 0 w 13"/>
                <a:gd name="T29" fmla="*/ 10 h 13"/>
                <a:gd name="T30" fmla="*/ 0 w 13"/>
                <a:gd name="T31" fmla="*/ 12 h 13"/>
                <a:gd name="T32" fmla="*/ 0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0"/>
                  </a:moveTo>
                  <a:lnTo>
                    <a:pt x="10" y="1"/>
                  </a:lnTo>
                  <a:lnTo>
                    <a:pt x="8" y="1"/>
                  </a:lnTo>
                  <a:lnTo>
                    <a:pt x="7" y="2"/>
                  </a:lnTo>
                  <a:lnTo>
                    <a:pt x="7" y="2"/>
                  </a:lnTo>
                  <a:lnTo>
                    <a:pt x="5" y="3"/>
                  </a:lnTo>
                  <a:lnTo>
                    <a:pt x="5" y="3"/>
                  </a:lnTo>
                  <a:lnTo>
                    <a:pt x="3" y="4"/>
                  </a:lnTo>
                  <a:lnTo>
                    <a:pt x="3" y="4"/>
                  </a:lnTo>
                  <a:lnTo>
                    <a:pt x="1" y="6"/>
                  </a:lnTo>
                  <a:lnTo>
                    <a:pt x="1" y="6"/>
                  </a:lnTo>
                  <a:lnTo>
                    <a:pt x="1" y="8"/>
                  </a:lnTo>
                  <a:lnTo>
                    <a:pt x="1" y="8"/>
                  </a:lnTo>
                  <a:lnTo>
                    <a:pt x="0" y="10"/>
                  </a:lnTo>
                  <a:lnTo>
                    <a:pt x="0" y="10"/>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50" name="Freeform 143"/>
            <p:cNvSpPr>
              <a:spLocks/>
            </p:cNvSpPr>
            <p:nvPr/>
          </p:nvSpPr>
          <p:spPr bwMode="auto">
            <a:xfrm>
              <a:off x="6572" y="11508"/>
              <a:ext cx="23" cy="21"/>
            </a:xfrm>
            <a:custGeom>
              <a:avLst/>
              <a:gdLst>
                <a:gd name="T0" fmla="*/ 0 w 13"/>
                <a:gd name="T1" fmla="*/ 0 h 13"/>
                <a:gd name="T2" fmla="*/ 0 w 13"/>
                <a:gd name="T3" fmla="*/ 2 h 13"/>
                <a:gd name="T4" fmla="*/ 0 w 13"/>
                <a:gd name="T5" fmla="*/ 4 h 13"/>
                <a:gd name="T6" fmla="*/ 0 w 13"/>
                <a:gd name="T7" fmla="*/ 6 h 13"/>
                <a:gd name="T8" fmla="*/ 1 w 13"/>
                <a:gd name="T9" fmla="*/ 6 h 13"/>
                <a:gd name="T10" fmla="*/ 1 w 13"/>
                <a:gd name="T11" fmla="*/ 7 h 13"/>
                <a:gd name="T12" fmla="*/ 1 w 13"/>
                <a:gd name="T13" fmla="*/ 7 h 13"/>
                <a:gd name="T14" fmla="*/ 1 w 13"/>
                <a:gd name="T15" fmla="*/ 9 h 13"/>
                <a:gd name="T16" fmla="*/ 3 w 13"/>
                <a:gd name="T17" fmla="*/ 9 h 13"/>
                <a:gd name="T18" fmla="*/ 3 w 13"/>
                <a:gd name="T19" fmla="*/ 11 h 13"/>
                <a:gd name="T20" fmla="*/ 5 w 13"/>
                <a:gd name="T21" fmla="*/ 11 h 13"/>
                <a:gd name="T22" fmla="*/ 5 w 13"/>
                <a:gd name="T23" fmla="*/ 11 h 13"/>
                <a:gd name="T24" fmla="*/ 7 w 13"/>
                <a:gd name="T25" fmla="*/ 11 h 13"/>
                <a:gd name="T26" fmla="*/ 7 w 13"/>
                <a:gd name="T27" fmla="*/ 12 h 13"/>
                <a:gd name="T28" fmla="*/ 8 w 13"/>
                <a:gd name="T29" fmla="*/ 12 h 13"/>
                <a:gd name="T30" fmla="*/ 10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2"/>
                  </a:lnTo>
                  <a:lnTo>
                    <a:pt x="0" y="4"/>
                  </a:lnTo>
                  <a:lnTo>
                    <a:pt x="0" y="6"/>
                  </a:lnTo>
                  <a:lnTo>
                    <a:pt x="1" y="6"/>
                  </a:lnTo>
                  <a:lnTo>
                    <a:pt x="1" y="7"/>
                  </a:lnTo>
                  <a:lnTo>
                    <a:pt x="1" y="7"/>
                  </a:lnTo>
                  <a:lnTo>
                    <a:pt x="1" y="9"/>
                  </a:lnTo>
                  <a:lnTo>
                    <a:pt x="3" y="9"/>
                  </a:lnTo>
                  <a:lnTo>
                    <a:pt x="3" y="11"/>
                  </a:lnTo>
                  <a:lnTo>
                    <a:pt x="5" y="11"/>
                  </a:lnTo>
                  <a:lnTo>
                    <a:pt x="5" y="11"/>
                  </a:lnTo>
                  <a:lnTo>
                    <a:pt x="7" y="11"/>
                  </a:lnTo>
                  <a:lnTo>
                    <a:pt x="7" y="12"/>
                  </a:lnTo>
                  <a:lnTo>
                    <a:pt x="8" y="12"/>
                  </a:lnTo>
                  <a:lnTo>
                    <a:pt x="10"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51" name="Line 144"/>
            <p:cNvCxnSpPr/>
            <p:nvPr/>
          </p:nvCxnSpPr>
          <p:spPr bwMode="auto">
            <a:xfrm>
              <a:off x="6593" y="11528"/>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2" name="Freeform 145"/>
            <p:cNvSpPr>
              <a:spLocks/>
            </p:cNvSpPr>
            <p:nvPr/>
          </p:nvSpPr>
          <p:spPr bwMode="auto">
            <a:xfrm>
              <a:off x="6574" y="11542"/>
              <a:ext cx="21" cy="20"/>
            </a:xfrm>
            <a:custGeom>
              <a:avLst/>
              <a:gdLst>
                <a:gd name="T0" fmla="*/ 0 w 12"/>
                <a:gd name="T1" fmla="*/ 12 h 13"/>
                <a:gd name="T2" fmla="*/ 0 w 12"/>
                <a:gd name="T3" fmla="*/ 12 h 13"/>
                <a:gd name="T4" fmla="*/ 2 w 12"/>
                <a:gd name="T5" fmla="*/ 12 h 13"/>
                <a:gd name="T6" fmla="*/ 2 w 12"/>
                <a:gd name="T7" fmla="*/ 12 h 13"/>
                <a:gd name="T8" fmla="*/ 3 w 12"/>
                <a:gd name="T9" fmla="*/ 11 h 13"/>
                <a:gd name="T10" fmla="*/ 3 w 12"/>
                <a:gd name="T11" fmla="*/ 11 h 13"/>
                <a:gd name="T12" fmla="*/ 5 w 12"/>
                <a:gd name="T13" fmla="*/ 10 h 13"/>
                <a:gd name="T14" fmla="*/ 5 w 12"/>
                <a:gd name="T15" fmla="*/ 10 h 13"/>
                <a:gd name="T16" fmla="*/ 7 w 12"/>
                <a:gd name="T17" fmla="*/ 8 h 13"/>
                <a:gd name="T18" fmla="*/ 7 w 12"/>
                <a:gd name="T19" fmla="*/ 8 h 13"/>
                <a:gd name="T20" fmla="*/ 7 w 12"/>
                <a:gd name="T21" fmla="*/ 6 h 13"/>
                <a:gd name="T22" fmla="*/ 7 w 12"/>
                <a:gd name="T23" fmla="*/ 6 h 13"/>
                <a:gd name="T24" fmla="*/ 9 w 12"/>
                <a:gd name="T25" fmla="*/ 5 h 13"/>
                <a:gd name="T26" fmla="*/ 9 w 12"/>
                <a:gd name="T27" fmla="*/ 5 h 13"/>
                <a:gd name="T28" fmla="*/ 10 w 12"/>
                <a:gd name="T29" fmla="*/ 3 h 13"/>
                <a:gd name="T30" fmla="*/ 10 w 12"/>
                <a:gd name="T31" fmla="*/ 2 h 13"/>
                <a:gd name="T32" fmla="*/ 11 w 12"/>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0" y="12"/>
                  </a:moveTo>
                  <a:lnTo>
                    <a:pt x="0" y="12"/>
                  </a:lnTo>
                  <a:lnTo>
                    <a:pt x="2" y="12"/>
                  </a:lnTo>
                  <a:lnTo>
                    <a:pt x="2" y="12"/>
                  </a:lnTo>
                  <a:lnTo>
                    <a:pt x="3" y="11"/>
                  </a:lnTo>
                  <a:lnTo>
                    <a:pt x="3" y="11"/>
                  </a:lnTo>
                  <a:lnTo>
                    <a:pt x="5" y="10"/>
                  </a:lnTo>
                  <a:lnTo>
                    <a:pt x="5" y="10"/>
                  </a:lnTo>
                  <a:lnTo>
                    <a:pt x="7" y="8"/>
                  </a:lnTo>
                  <a:lnTo>
                    <a:pt x="7" y="8"/>
                  </a:lnTo>
                  <a:lnTo>
                    <a:pt x="7" y="6"/>
                  </a:lnTo>
                  <a:lnTo>
                    <a:pt x="7" y="6"/>
                  </a:lnTo>
                  <a:lnTo>
                    <a:pt x="9" y="5"/>
                  </a:lnTo>
                  <a:lnTo>
                    <a:pt x="9" y="5"/>
                  </a:lnTo>
                  <a:lnTo>
                    <a:pt x="10" y="3"/>
                  </a:lnTo>
                  <a:lnTo>
                    <a:pt x="10" y="2"/>
                  </a:lnTo>
                  <a:lnTo>
                    <a:pt x="11"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53" name="Freeform 146"/>
            <p:cNvSpPr>
              <a:spLocks/>
            </p:cNvSpPr>
            <p:nvPr/>
          </p:nvSpPr>
          <p:spPr bwMode="auto">
            <a:xfrm>
              <a:off x="6574" y="11520"/>
              <a:ext cx="21" cy="23"/>
            </a:xfrm>
            <a:custGeom>
              <a:avLst/>
              <a:gdLst>
                <a:gd name="T0" fmla="*/ 11 w 12"/>
                <a:gd name="T1" fmla="*/ 12 h 13"/>
                <a:gd name="T2" fmla="*/ 10 w 12"/>
                <a:gd name="T3" fmla="*/ 12 h 13"/>
                <a:gd name="T4" fmla="*/ 10 w 12"/>
                <a:gd name="T5" fmla="*/ 10 h 13"/>
                <a:gd name="T6" fmla="*/ 9 w 12"/>
                <a:gd name="T7" fmla="*/ 10 h 13"/>
                <a:gd name="T8" fmla="*/ 9 w 12"/>
                <a:gd name="T9" fmla="*/ 8 h 13"/>
                <a:gd name="T10" fmla="*/ 7 w 12"/>
                <a:gd name="T11" fmla="*/ 8 h 13"/>
                <a:gd name="T12" fmla="*/ 7 w 12"/>
                <a:gd name="T13" fmla="*/ 6 h 13"/>
                <a:gd name="T14" fmla="*/ 7 w 12"/>
                <a:gd name="T15" fmla="*/ 6 h 13"/>
                <a:gd name="T16" fmla="*/ 7 w 12"/>
                <a:gd name="T17" fmla="*/ 4 h 13"/>
                <a:gd name="T18" fmla="*/ 5 w 12"/>
                <a:gd name="T19" fmla="*/ 4 h 13"/>
                <a:gd name="T20" fmla="*/ 5 w 12"/>
                <a:gd name="T21" fmla="*/ 3 h 13"/>
                <a:gd name="T22" fmla="*/ 3 w 12"/>
                <a:gd name="T23" fmla="*/ 3 h 13"/>
                <a:gd name="T24" fmla="*/ 3 w 12"/>
                <a:gd name="T25" fmla="*/ 2 h 13"/>
                <a:gd name="T26" fmla="*/ 2 w 12"/>
                <a:gd name="T27" fmla="*/ 2 h 13"/>
                <a:gd name="T28" fmla="*/ 2 w 12"/>
                <a:gd name="T29" fmla="*/ 1 h 13"/>
                <a:gd name="T30" fmla="*/ 0 w 12"/>
                <a:gd name="T31" fmla="*/ 1 h 13"/>
                <a:gd name="T32" fmla="*/ 0 w 12"/>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11" y="12"/>
                  </a:moveTo>
                  <a:lnTo>
                    <a:pt x="10" y="12"/>
                  </a:lnTo>
                  <a:lnTo>
                    <a:pt x="10" y="10"/>
                  </a:lnTo>
                  <a:lnTo>
                    <a:pt x="9" y="10"/>
                  </a:lnTo>
                  <a:lnTo>
                    <a:pt x="9" y="8"/>
                  </a:lnTo>
                  <a:lnTo>
                    <a:pt x="7" y="8"/>
                  </a:lnTo>
                  <a:lnTo>
                    <a:pt x="7" y="6"/>
                  </a:lnTo>
                  <a:lnTo>
                    <a:pt x="7" y="6"/>
                  </a:lnTo>
                  <a:lnTo>
                    <a:pt x="7" y="4"/>
                  </a:lnTo>
                  <a:lnTo>
                    <a:pt x="5" y="4"/>
                  </a:lnTo>
                  <a:lnTo>
                    <a:pt x="5" y="3"/>
                  </a:lnTo>
                  <a:lnTo>
                    <a:pt x="3" y="3"/>
                  </a:lnTo>
                  <a:lnTo>
                    <a:pt x="3" y="2"/>
                  </a:lnTo>
                  <a:lnTo>
                    <a:pt x="2" y="2"/>
                  </a:lnTo>
                  <a:lnTo>
                    <a:pt x="2" y="1"/>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54" name="Freeform 147"/>
            <p:cNvSpPr>
              <a:spLocks/>
            </p:cNvSpPr>
            <p:nvPr/>
          </p:nvSpPr>
          <p:spPr bwMode="auto">
            <a:xfrm>
              <a:off x="6553" y="11520"/>
              <a:ext cx="23" cy="23"/>
            </a:xfrm>
            <a:custGeom>
              <a:avLst/>
              <a:gdLst>
                <a:gd name="T0" fmla="*/ 12 w 13"/>
                <a:gd name="T1" fmla="*/ 0 h 13"/>
                <a:gd name="T2" fmla="*/ 11 w 13"/>
                <a:gd name="T3" fmla="*/ 1 h 13"/>
                <a:gd name="T4" fmla="*/ 9 w 13"/>
                <a:gd name="T5" fmla="*/ 1 h 13"/>
                <a:gd name="T6" fmla="*/ 7 w 13"/>
                <a:gd name="T7" fmla="*/ 2 h 13"/>
                <a:gd name="T8" fmla="*/ 7 w 13"/>
                <a:gd name="T9" fmla="*/ 2 h 13"/>
                <a:gd name="T10" fmla="*/ 5 w 13"/>
                <a:gd name="T11" fmla="*/ 3 h 13"/>
                <a:gd name="T12" fmla="*/ 5 w 13"/>
                <a:gd name="T13" fmla="*/ 3 h 13"/>
                <a:gd name="T14" fmla="*/ 3 w 13"/>
                <a:gd name="T15" fmla="*/ 4 h 13"/>
                <a:gd name="T16" fmla="*/ 3 w 13"/>
                <a:gd name="T17" fmla="*/ 4 h 13"/>
                <a:gd name="T18" fmla="*/ 1 w 13"/>
                <a:gd name="T19" fmla="*/ 6 h 13"/>
                <a:gd name="T20" fmla="*/ 1 w 13"/>
                <a:gd name="T21" fmla="*/ 6 h 13"/>
                <a:gd name="T22" fmla="*/ 1 w 13"/>
                <a:gd name="T23" fmla="*/ 8 h 13"/>
                <a:gd name="T24" fmla="*/ 1 w 13"/>
                <a:gd name="T25" fmla="*/ 8 h 13"/>
                <a:gd name="T26" fmla="*/ 0 w 13"/>
                <a:gd name="T27" fmla="*/ 10 h 13"/>
                <a:gd name="T28" fmla="*/ 0 w 13"/>
                <a:gd name="T29" fmla="*/ 10 h 13"/>
                <a:gd name="T30" fmla="*/ 0 w 13"/>
                <a:gd name="T31" fmla="*/ 12 h 13"/>
                <a:gd name="T32" fmla="*/ 0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0"/>
                  </a:moveTo>
                  <a:lnTo>
                    <a:pt x="11" y="1"/>
                  </a:lnTo>
                  <a:lnTo>
                    <a:pt x="9" y="1"/>
                  </a:lnTo>
                  <a:lnTo>
                    <a:pt x="7" y="2"/>
                  </a:lnTo>
                  <a:lnTo>
                    <a:pt x="7" y="2"/>
                  </a:lnTo>
                  <a:lnTo>
                    <a:pt x="5" y="3"/>
                  </a:lnTo>
                  <a:lnTo>
                    <a:pt x="5" y="3"/>
                  </a:lnTo>
                  <a:lnTo>
                    <a:pt x="3" y="4"/>
                  </a:lnTo>
                  <a:lnTo>
                    <a:pt x="3" y="4"/>
                  </a:lnTo>
                  <a:lnTo>
                    <a:pt x="1" y="6"/>
                  </a:lnTo>
                  <a:lnTo>
                    <a:pt x="1" y="6"/>
                  </a:lnTo>
                  <a:lnTo>
                    <a:pt x="1" y="8"/>
                  </a:lnTo>
                  <a:lnTo>
                    <a:pt x="1" y="8"/>
                  </a:lnTo>
                  <a:lnTo>
                    <a:pt x="0" y="10"/>
                  </a:lnTo>
                  <a:lnTo>
                    <a:pt x="0" y="10"/>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55" name="Freeform 148"/>
            <p:cNvSpPr>
              <a:spLocks/>
            </p:cNvSpPr>
            <p:nvPr/>
          </p:nvSpPr>
          <p:spPr bwMode="auto">
            <a:xfrm>
              <a:off x="6553" y="11542"/>
              <a:ext cx="23" cy="20"/>
            </a:xfrm>
            <a:custGeom>
              <a:avLst/>
              <a:gdLst>
                <a:gd name="T0" fmla="*/ 0 w 13"/>
                <a:gd name="T1" fmla="*/ 0 h 13"/>
                <a:gd name="T2" fmla="*/ 0 w 13"/>
                <a:gd name="T3" fmla="*/ 2 h 13"/>
                <a:gd name="T4" fmla="*/ 0 w 13"/>
                <a:gd name="T5" fmla="*/ 3 h 13"/>
                <a:gd name="T6" fmla="*/ 0 w 13"/>
                <a:gd name="T7" fmla="*/ 5 h 13"/>
                <a:gd name="T8" fmla="*/ 1 w 13"/>
                <a:gd name="T9" fmla="*/ 5 h 13"/>
                <a:gd name="T10" fmla="*/ 1 w 13"/>
                <a:gd name="T11" fmla="*/ 6 h 13"/>
                <a:gd name="T12" fmla="*/ 1 w 13"/>
                <a:gd name="T13" fmla="*/ 6 h 13"/>
                <a:gd name="T14" fmla="*/ 1 w 13"/>
                <a:gd name="T15" fmla="*/ 8 h 13"/>
                <a:gd name="T16" fmla="*/ 3 w 13"/>
                <a:gd name="T17" fmla="*/ 8 h 13"/>
                <a:gd name="T18" fmla="*/ 3 w 13"/>
                <a:gd name="T19" fmla="*/ 10 h 13"/>
                <a:gd name="T20" fmla="*/ 5 w 13"/>
                <a:gd name="T21" fmla="*/ 10 h 13"/>
                <a:gd name="T22" fmla="*/ 5 w 13"/>
                <a:gd name="T23" fmla="*/ 11 h 13"/>
                <a:gd name="T24" fmla="*/ 7 w 13"/>
                <a:gd name="T25" fmla="*/ 11 h 13"/>
                <a:gd name="T26" fmla="*/ 7 w 13"/>
                <a:gd name="T27" fmla="*/ 12 h 13"/>
                <a:gd name="T28" fmla="*/ 9 w 13"/>
                <a:gd name="T29" fmla="*/ 12 h 13"/>
                <a:gd name="T30" fmla="*/ 11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2"/>
                  </a:lnTo>
                  <a:lnTo>
                    <a:pt x="0" y="3"/>
                  </a:lnTo>
                  <a:lnTo>
                    <a:pt x="0" y="5"/>
                  </a:lnTo>
                  <a:lnTo>
                    <a:pt x="1" y="5"/>
                  </a:lnTo>
                  <a:lnTo>
                    <a:pt x="1" y="6"/>
                  </a:lnTo>
                  <a:lnTo>
                    <a:pt x="1" y="6"/>
                  </a:lnTo>
                  <a:lnTo>
                    <a:pt x="1" y="8"/>
                  </a:lnTo>
                  <a:lnTo>
                    <a:pt x="3" y="8"/>
                  </a:lnTo>
                  <a:lnTo>
                    <a:pt x="3" y="10"/>
                  </a:lnTo>
                  <a:lnTo>
                    <a:pt x="5" y="10"/>
                  </a:lnTo>
                  <a:lnTo>
                    <a:pt x="5" y="11"/>
                  </a:lnTo>
                  <a:lnTo>
                    <a:pt x="7" y="11"/>
                  </a:lnTo>
                  <a:lnTo>
                    <a:pt x="7" y="12"/>
                  </a:lnTo>
                  <a:lnTo>
                    <a:pt x="9" y="12"/>
                  </a:lnTo>
                  <a:lnTo>
                    <a:pt x="11"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56" name="Line 149"/>
            <p:cNvCxnSpPr/>
            <p:nvPr/>
          </p:nvCxnSpPr>
          <p:spPr bwMode="auto">
            <a:xfrm>
              <a:off x="6574" y="11561"/>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7" name="Freeform 150"/>
            <p:cNvSpPr>
              <a:spLocks/>
            </p:cNvSpPr>
            <p:nvPr/>
          </p:nvSpPr>
          <p:spPr bwMode="auto">
            <a:xfrm>
              <a:off x="6548" y="11446"/>
              <a:ext cx="23" cy="24"/>
            </a:xfrm>
            <a:custGeom>
              <a:avLst/>
              <a:gdLst>
                <a:gd name="T0" fmla="*/ 0 w 13"/>
                <a:gd name="T1" fmla="*/ 12 h 13"/>
                <a:gd name="T2" fmla="*/ 0 w 13"/>
                <a:gd name="T3" fmla="*/ 12 h 13"/>
                <a:gd name="T4" fmla="*/ 2 w 13"/>
                <a:gd name="T5" fmla="*/ 12 h 13"/>
                <a:gd name="T6" fmla="*/ 2 w 13"/>
                <a:gd name="T7" fmla="*/ 12 h 13"/>
                <a:gd name="T8" fmla="*/ 4 w 13"/>
                <a:gd name="T9" fmla="*/ 11 h 13"/>
                <a:gd name="T10" fmla="*/ 4 w 13"/>
                <a:gd name="T11" fmla="*/ 11 h 13"/>
                <a:gd name="T12" fmla="*/ 6 w 13"/>
                <a:gd name="T13" fmla="*/ 11 h 13"/>
                <a:gd name="T14" fmla="*/ 6 w 13"/>
                <a:gd name="T15" fmla="*/ 11 h 13"/>
                <a:gd name="T16" fmla="*/ 8 w 13"/>
                <a:gd name="T17" fmla="*/ 9 h 13"/>
                <a:gd name="T18" fmla="*/ 8 w 13"/>
                <a:gd name="T19" fmla="*/ 9 h 13"/>
                <a:gd name="T20" fmla="*/ 9 w 13"/>
                <a:gd name="T21" fmla="*/ 7 h 13"/>
                <a:gd name="T22" fmla="*/ 9 w 13"/>
                <a:gd name="T23" fmla="*/ 7 h 13"/>
                <a:gd name="T24" fmla="*/ 10 w 13"/>
                <a:gd name="T25" fmla="*/ 6 h 13"/>
                <a:gd name="T26" fmla="*/ 10 w 13"/>
                <a:gd name="T27" fmla="*/ 6 h 13"/>
                <a:gd name="T28" fmla="*/ 11 w 13"/>
                <a:gd name="T29" fmla="*/ 4 h 13"/>
                <a:gd name="T30" fmla="*/ 11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2" y="12"/>
                  </a:lnTo>
                  <a:lnTo>
                    <a:pt x="2" y="12"/>
                  </a:lnTo>
                  <a:lnTo>
                    <a:pt x="4" y="11"/>
                  </a:lnTo>
                  <a:lnTo>
                    <a:pt x="4" y="11"/>
                  </a:lnTo>
                  <a:lnTo>
                    <a:pt x="6" y="11"/>
                  </a:lnTo>
                  <a:lnTo>
                    <a:pt x="6" y="11"/>
                  </a:lnTo>
                  <a:lnTo>
                    <a:pt x="8" y="9"/>
                  </a:lnTo>
                  <a:lnTo>
                    <a:pt x="8" y="9"/>
                  </a:lnTo>
                  <a:lnTo>
                    <a:pt x="9" y="7"/>
                  </a:lnTo>
                  <a:lnTo>
                    <a:pt x="9" y="7"/>
                  </a:lnTo>
                  <a:lnTo>
                    <a:pt x="10" y="6"/>
                  </a:lnTo>
                  <a:lnTo>
                    <a:pt x="10" y="6"/>
                  </a:lnTo>
                  <a:lnTo>
                    <a:pt x="11" y="4"/>
                  </a:lnTo>
                  <a:lnTo>
                    <a:pt x="11"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58" name="Freeform 151"/>
            <p:cNvSpPr>
              <a:spLocks/>
            </p:cNvSpPr>
            <p:nvPr/>
          </p:nvSpPr>
          <p:spPr bwMode="auto">
            <a:xfrm>
              <a:off x="6548" y="11427"/>
              <a:ext cx="23" cy="21"/>
            </a:xfrm>
            <a:custGeom>
              <a:avLst/>
              <a:gdLst>
                <a:gd name="T0" fmla="*/ 12 w 13"/>
                <a:gd name="T1" fmla="*/ 12 h 13"/>
                <a:gd name="T2" fmla="*/ 11 w 13"/>
                <a:gd name="T3" fmla="*/ 12 h 13"/>
                <a:gd name="T4" fmla="*/ 11 w 13"/>
                <a:gd name="T5" fmla="*/ 10 h 13"/>
                <a:gd name="T6" fmla="*/ 10 w 13"/>
                <a:gd name="T7" fmla="*/ 10 h 13"/>
                <a:gd name="T8" fmla="*/ 10 w 13"/>
                <a:gd name="T9" fmla="*/ 8 h 13"/>
                <a:gd name="T10" fmla="*/ 9 w 13"/>
                <a:gd name="T11" fmla="*/ 8 h 13"/>
                <a:gd name="T12" fmla="*/ 9 w 13"/>
                <a:gd name="T13" fmla="*/ 6 h 13"/>
                <a:gd name="T14" fmla="*/ 8 w 13"/>
                <a:gd name="T15" fmla="*/ 5 h 13"/>
                <a:gd name="T16" fmla="*/ 8 w 13"/>
                <a:gd name="T17" fmla="*/ 4 h 13"/>
                <a:gd name="T18" fmla="*/ 6 w 13"/>
                <a:gd name="T19" fmla="*/ 4 h 13"/>
                <a:gd name="T20" fmla="*/ 6 w 13"/>
                <a:gd name="T21" fmla="*/ 3 h 13"/>
                <a:gd name="T22" fmla="*/ 4 w 13"/>
                <a:gd name="T23" fmla="*/ 3 h 13"/>
                <a:gd name="T24" fmla="*/ 4 w 13"/>
                <a:gd name="T25" fmla="*/ 1 h 13"/>
                <a:gd name="T26" fmla="*/ 2 w 13"/>
                <a:gd name="T27" fmla="*/ 1 h 13"/>
                <a:gd name="T28" fmla="*/ 2 w 13"/>
                <a:gd name="T29" fmla="*/ 1 h 13"/>
                <a:gd name="T30" fmla="*/ 0 w 13"/>
                <a:gd name="T31" fmla="*/ 1 h 13"/>
                <a:gd name="T32" fmla="*/ 0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12"/>
                  </a:moveTo>
                  <a:lnTo>
                    <a:pt x="11" y="12"/>
                  </a:lnTo>
                  <a:lnTo>
                    <a:pt x="11" y="10"/>
                  </a:lnTo>
                  <a:lnTo>
                    <a:pt x="10" y="10"/>
                  </a:lnTo>
                  <a:lnTo>
                    <a:pt x="10" y="8"/>
                  </a:lnTo>
                  <a:lnTo>
                    <a:pt x="9" y="8"/>
                  </a:lnTo>
                  <a:lnTo>
                    <a:pt x="9" y="6"/>
                  </a:lnTo>
                  <a:lnTo>
                    <a:pt x="8" y="5"/>
                  </a:lnTo>
                  <a:lnTo>
                    <a:pt x="8" y="4"/>
                  </a:lnTo>
                  <a:lnTo>
                    <a:pt x="6" y="4"/>
                  </a:lnTo>
                  <a:lnTo>
                    <a:pt x="6" y="3"/>
                  </a:lnTo>
                  <a:lnTo>
                    <a:pt x="4" y="3"/>
                  </a:lnTo>
                  <a:lnTo>
                    <a:pt x="4" y="1"/>
                  </a:lnTo>
                  <a:lnTo>
                    <a:pt x="2" y="1"/>
                  </a:lnTo>
                  <a:lnTo>
                    <a:pt x="2" y="1"/>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59" name="Freeform 152"/>
            <p:cNvSpPr>
              <a:spLocks/>
            </p:cNvSpPr>
            <p:nvPr/>
          </p:nvSpPr>
          <p:spPr bwMode="auto">
            <a:xfrm>
              <a:off x="6526" y="11427"/>
              <a:ext cx="23" cy="21"/>
            </a:xfrm>
            <a:custGeom>
              <a:avLst/>
              <a:gdLst>
                <a:gd name="T0" fmla="*/ 12 w 13"/>
                <a:gd name="T1" fmla="*/ 0 h 13"/>
                <a:gd name="T2" fmla="*/ 11 w 13"/>
                <a:gd name="T3" fmla="*/ 1 h 13"/>
                <a:gd name="T4" fmla="*/ 9 w 13"/>
                <a:gd name="T5" fmla="*/ 1 h 13"/>
                <a:gd name="T6" fmla="*/ 7 w 13"/>
                <a:gd name="T7" fmla="*/ 1 h 13"/>
                <a:gd name="T8" fmla="*/ 7 w 13"/>
                <a:gd name="T9" fmla="*/ 1 h 13"/>
                <a:gd name="T10" fmla="*/ 5 w 13"/>
                <a:gd name="T11" fmla="*/ 3 h 13"/>
                <a:gd name="T12" fmla="*/ 5 w 13"/>
                <a:gd name="T13" fmla="*/ 3 h 13"/>
                <a:gd name="T14" fmla="*/ 3 w 13"/>
                <a:gd name="T15" fmla="*/ 4 h 13"/>
                <a:gd name="T16" fmla="*/ 3 w 13"/>
                <a:gd name="T17" fmla="*/ 4 h 13"/>
                <a:gd name="T18" fmla="*/ 2 w 13"/>
                <a:gd name="T19" fmla="*/ 5 h 13"/>
                <a:gd name="T20" fmla="*/ 2 w 13"/>
                <a:gd name="T21" fmla="*/ 6 h 13"/>
                <a:gd name="T22" fmla="*/ 1 w 13"/>
                <a:gd name="T23" fmla="*/ 8 h 13"/>
                <a:gd name="T24" fmla="*/ 1 w 13"/>
                <a:gd name="T25" fmla="*/ 8 h 13"/>
                <a:gd name="T26" fmla="*/ 0 w 13"/>
                <a:gd name="T27" fmla="*/ 10 h 13"/>
                <a:gd name="T28" fmla="*/ 0 w 13"/>
                <a:gd name="T29" fmla="*/ 10 h 13"/>
                <a:gd name="T30" fmla="*/ 0 w 13"/>
                <a:gd name="T31" fmla="*/ 12 h 13"/>
                <a:gd name="T32" fmla="*/ 0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0"/>
                  </a:moveTo>
                  <a:lnTo>
                    <a:pt x="11" y="1"/>
                  </a:lnTo>
                  <a:lnTo>
                    <a:pt x="9" y="1"/>
                  </a:lnTo>
                  <a:lnTo>
                    <a:pt x="7" y="1"/>
                  </a:lnTo>
                  <a:lnTo>
                    <a:pt x="7" y="1"/>
                  </a:lnTo>
                  <a:lnTo>
                    <a:pt x="5" y="3"/>
                  </a:lnTo>
                  <a:lnTo>
                    <a:pt x="5" y="3"/>
                  </a:lnTo>
                  <a:lnTo>
                    <a:pt x="3" y="4"/>
                  </a:lnTo>
                  <a:lnTo>
                    <a:pt x="3" y="4"/>
                  </a:lnTo>
                  <a:lnTo>
                    <a:pt x="2" y="5"/>
                  </a:lnTo>
                  <a:lnTo>
                    <a:pt x="2" y="6"/>
                  </a:lnTo>
                  <a:lnTo>
                    <a:pt x="1" y="8"/>
                  </a:lnTo>
                  <a:lnTo>
                    <a:pt x="1" y="8"/>
                  </a:lnTo>
                  <a:lnTo>
                    <a:pt x="0" y="10"/>
                  </a:lnTo>
                  <a:lnTo>
                    <a:pt x="0" y="10"/>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60" name="Freeform 153"/>
            <p:cNvSpPr>
              <a:spLocks/>
            </p:cNvSpPr>
            <p:nvPr/>
          </p:nvSpPr>
          <p:spPr bwMode="auto">
            <a:xfrm>
              <a:off x="6526" y="11446"/>
              <a:ext cx="23" cy="24"/>
            </a:xfrm>
            <a:custGeom>
              <a:avLst/>
              <a:gdLst>
                <a:gd name="T0" fmla="*/ 0 w 13"/>
                <a:gd name="T1" fmla="*/ 0 h 13"/>
                <a:gd name="T2" fmla="*/ 0 w 13"/>
                <a:gd name="T3" fmla="*/ 2 h 13"/>
                <a:gd name="T4" fmla="*/ 0 w 13"/>
                <a:gd name="T5" fmla="*/ 4 h 13"/>
                <a:gd name="T6" fmla="*/ 0 w 13"/>
                <a:gd name="T7" fmla="*/ 6 h 13"/>
                <a:gd name="T8" fmla="*/ 1 w 13"/>
                <a:gd name="T9" fmla="*/ 6 h 13"/>
                <a:gd name="T10" fmla="*/ 1 w 13"/>
                <a:gd name="T11" fmla="*/ 7 h 13"/>
                <a:gd name="T12" fmla="*/ 2 w 13"/>
                <a:gd name="T13" fmla="*/ 7 h 13"/>
                <a:gd name="T14" fmla="*/ 2 w 13"/>
                <a:gd name="T15" fmla="*/ 9 h 13"/>
                <a:gd name="T16" fmla="*/ 3 w 13"/>
                <a:gd name="T17" fmla="*/ 9 h 13"/>
                <a:gd name="T18" fmla="*/ 3 w 13"/>
                <a:gd name="T19" fmla="*/ 11 h 13"/>
                <a:gd name="T20" fmla="*/ 5 w 13"/>
                <a:gd name="T21" fmla="*/ 11 h 13"/>
                <a:gd name="T22" fmla="*/ 5 w 13"/>
                <a:gd name="T23" fmla="*/ 11 h 13"/>
                <a:gd name="T24" fmla="*/ 7 w 13"/>
                <a:gd name="T25" fmla="*/ 11 h 13"/>
                <a:gd name="T26" fmla="*/ 7 w 13"/>
                <a:gd name="T27" fmla="*/ 12 h 13"/>
                <a:gd name="T28" fmla="*/ 9 w 13"/>
                <a:gd name="T29" fmla="*/ 12 h 13"/>
                <a:gd name="T30" fmla="*/ 11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2"/>
                  </a:lnTo>
                  <a:lnTo>
                    <a:pt x="0" y="4"/>
                  </a:lnTo>
                  <a:lnTo>
                    <a:pt x="0" y="6"/>
                  </a:lnTo>
                  <a:lnTo>
                    <a:pt x="1" y="6"/>
                  </a:lnTo>
                  <a:lnTo>
                    <a:pt x="1" y="7"/>
                  </a:lnTo>
                  <a:lnTo>
                    <a:pt x="2" y="7"/>
                  </a:lnTo>
                  <a:lnTo>
                    <a:pt x="2" y="9"/>
                  </a:lnTo>
                  <a:lnTo>
                    <a:pt x="3" y="9"/>
                  </a:lnTo>
                  <a:lnTo>
                    <a:pt x="3" y="11"/>
                  </a:lnTo>
                  <a:lnTo>
                    <a:pt x="5" y="11"/>
                  </a:lnTo>
                  <a:lnTo>
                    <a:pt x="5" y="11"/>
                  </a:lnTo>
                  <a:lnTo>
                    <a:pt x="7" y="11"/>
                  </a:lnTo>
                  <a:lnTo>
                    <a:pt x="7" y="12"/>
                  </a:lnTo>
                  <a:lnTo>
                    <a:pt x="9" y="12"/>
                  </a:lnTo>
                  <a:lnTo>
                    <a:pt x="11"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61" name="Line 154"/>
            <p:cNvCxnSpPr/>
            <p:nvPr/>
          </p:nvCxnSpPr>
          <p:spPr bwMode="auto">
            <a:xfrm>
              <a:off x="6548" y="11467"/>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62" name="Freeform 155"/>
            <p:cNvSpPr>
              <a:spLocks/>
            </p:cNvSpPr>
            <p:nvPr/>
          </p:nvSpPr>
          <p:spPr bwMode="auto">
            <a:xfrm>
              <a:off x="6563" y="11480"/>
              <a:ext cx="24" cy="21"/>
            </a:xfrm>
            <a:custGeom>
              <a:avLst/>
              <a:gdLst>
                <a:gd name="T0" fmla="*/ 0 w 13"/>
                <a:gd name="T1" fmla="*/ 12 h 13"/>
                <a:gd name="T2" fmla="*/ 0 w 13"/>
                <a:gd name="T3" fmla="*/ 12 h 13"/>
                <a:gd name="T4" fmla="*/ 1 w 13"/>
                <a:gd name="T5" fmla="*/ 12 h 13"/>
                <a:gd name="T6" fmla="*/ 1 w 13"/>
                <a:gd name="T7" fmla="*/ 12 h 13"/>
                <a:gd name="T8" fmla="*/ 3 w 13"/>
                <a:gd name="T9" fmla="*/ 11 h 13"/>
                <a:gd name="T10" fmla="*/ 3 w 13"/>
                <a:gd name="T11" fmla="*/ 11 h 13"/>
                <a:gd name="T12" fmla="*/ 5 w 13"/>
                <a:gd name="T13" fmla="*/ 11 h 13"/>
                <a:gd name="T14" fmla="*/ 6 w 13"/>
                <a:gd name="T15" fmla="*/ 11 h 13"/>
                <a:gd name="T16" fmla="*/ 8 w 13"/>
                <a:gd name="T17" fmla="*/ 9 h 13"/>
                <a:gd name="T18" fmla="*/ 8 w 13"/>
                <a:gd name="T19" fmla="*/ 9 h 13"/>
                <a:gd name="T20" fmla="*/ 8 w 13"/>
                <a:gd name="T21" fmla="*/ 7 h 13"/>
                <a:gd name="T22" fmla="*/ 8 w 13"/>
                <a:gd name="T23" fmla="*/ 7 h 13"/>
                <a:gd name="T24" fmla="*/ 10 w 13"/>
                <a:gd name="T25" fmla="*/ 6 h 13"/>
                <a:gd name="T26" fmla="*/ 10 w 13"/>
                <a:gd name="T27" fmla="*/ 6 h 13"/>
                <a:gd name="T28" fmla="*/ 10 w 13"/>
                <a:gd name="T29" fmla="*/ 4 h 13"/>
                <a:gd name="T30" fmla="*/ 10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1" y="12"/>
                  </a:lnTo>
                  <a:lnTo>
                    <a:pt x="1" y="12"/>
                  </a:lnTo>
                  <a:lnTo>
                    <a:pt x="3" y="11"/>
                  </a:lnTo>
                  <a:lnTo>
                    <a:pt x="3" y="11"/>
                  </a:lnTo>
                  <a:lnTo>
                    <a:pt x="5" y="11"/>
                  </a:lnTo>
                  <a:lnTo>
                    <a:pt x="6" y="11"/>
                  </a:lnTo>
                  <a:lnTo>
                    <a:pt x="8" y="9"/>
                  </a:lnTo>
                  <a:lnTo>
                    <a:pt x="8" y="9"/>
                  </a:lnTo>
                  <a:lnTo>
                    <a:pt x="8" y="7"/>
                  </a:lnTo>
                  <a:lnTo>
                    <a:pt x="8" y="7"/>
                  </a:lnTo>
                  <a:lnTo>
                    <a:pt x="10" y="6"/>
                  </a:lnTo>
                  <a:lnTo>
                    <a:pt x="10" y="6"/>
                  </a:lnTo>
                  <a:lnTo>
                    <a:pt x="10" y="4"/>
                  </a:lnTo>
                  <a:lnTo>
                    <a:pt x="10"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63" name="Freeform 156"/>
            <p:cNvSpPr>
              <a:spLocks/>
            </p:cNvSpPr>
            <p:nvPr/>
          </p:nvSpPr>
          <p:spPr bwMode="auto">
            <a:xfrm>
              <a:off x="6563" y="11460"/>
              <a:ext cx="24" cy="23"/>
            </a:xfrm>
            <a:custGeom>
              <a:avLst/>
              <a:gdLst>
                <a:gd name="T0" fmla="*/ 12 w 13"/>
                <a:gd name="T1" fmla="*/ 12 h 13"/>
                <a:gd name="T2" fmla="*/ 10 w 13"/>
                <a:gd name="T3" fmla="*/ 12 h 13"/>
                <a:gd name="T4" fmla="*/ 10 w 13"/>
                <a:gd name="T5" fmla="*/ 10 h 13"/>
                <a:gd name="T6" fmla="*/ 10 w 13"/>
                <a:gd name="T7" fmla="*/ 10 h 13"/>
                <a:gd name="T8" fmla="*/ 10 w 13"/>
                <a:gd name="T9" fmla="*/ 8 h 13"/>
                <a:gd name="T10" fmla="*/ 8 w 13"/>
                <a:gd name="T11" fmla="*/ 8 h 13"/>
                <a:gd name="T12" fmla="*/ 8 w 13"/>
                <a:gd name="T13" fmla="*/ 6 h 13"/>
                <a:gd name="T14" fmla="*/ 8 w 13"/>
                <a:gd name="T15" fmla="*/ 5 h 13"/>
                <a:gd name="T16" fmla="*/ 8 w 13"/>
                <a:gd name="T17" fmla="*/ 4 h 13"/>
                <a:gd name="T18" fmla="*/ 6 w 13"/>
                <a:gd name="T19" fmla="*/ 4 h 13"/>
                <a:gd name="T20" fmla="*/ 5 w 13"/>
                <a:gd name="T21" fmla="*/ 3 h 13"/>
                <a:gd name="T22" fmla="*/ 3 w 13"/>
                <a:gd name="T23" fmla="*/ 3 h 13"/>
                <a:gd name="T24" fmla="*/ 3 w 13"/>
                <a:gd name="T25" fmla="*/ 1 h 13"/>
                <a:gd name="T26" fmla="*/ 1 w 13"/>
                <a:gd name="T27" fmla="*/ 1 h 13"/>
                <a:gd name="T28" fmla="*/ 1 w 13"/>
                <a:gd name="T29" fmla="*/ 1 h 13"/>
                <a:gd name="T30" fmla="*/ 0 w 13"/>
                <a:gd name="T31" fmla="*/ 1 h 13"/>
                <a:gd name="T32" fmla="*/ 0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12"/>
                  </a:moveTo>
                  <a:lnTo>
                    <a:pt x="10" y="12"/>
                  </a:lnTo>
                  <a:lnTo>
                    <a:pt x="10" y="10"/>
                  </a:lnTo>
                  <a:lnTo>
                    <a:pt x="10" y="10"/>
                  </a:lnTo>
                  <a:lnTo>
                    <a:pt x="10" y="8"/>
                  </a:lnTo>
                  <a:lnTo>
                    <a:pt x="8" y="8"/>
                  </a:lnTo>
                  <a:lnTo>
                    <a:pt x="8" y="6"/>
                  </a:lnTo>
                  <a:lnTo>
                    <a:pt x="8" y="5"/>
                  </a:lnTo>
                  <a:lnTo>
                    <a:pt x="8" y="4"/>
                  </a:lnTo>
                  <a:lnTo>
                    <a:pt x="6" y="4"/>
                  </a:lnTo>
                  <a:lnTo>
                    <a:pt x="5" y="3"/>
                  </a:lnTo>
                  <a:lnTo>
                    <a:pt x="3" y="3"/>
                  </a:lnTo>
                  <a:lnTo>
                    <a:pt x="3" y="1"/>
                  </a:lnTo>
                  <a:lnTo>
                    <a:pt x="1" y="1"/>
                  </a:lnTo>
                  <a:lnTo>
                    <a:pt x="1" y="1"/>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64" name="Freeform 157"/>
            <p:cNvSpPr>
              <a:spLocks/>
            </p:cNvSpPr>
            <p:nvPr/>
          </p:nvSpPr>
          <p:spPr bwMode="auto">
            <a:xfrm>
              <a:off x="6539" y="11460"/>
              <a:ext cx="25" cy="23"/>
            </a:xfrm>
            <a:custGeom>
              <a:avLst/>
              <a:gdLst>
                <a:gd name="T0" fmla="*/ 13 w 14"/>
                <a:gd name="T1" fmla="*/ 0 h 13"/>
                <a:gd name="T2" fmla="*/ 11 w 14"/>
                <a:gd name="T3" fmla="*/ 1 h 13"/>
                <a:gd name="T4" fmla="*/ 9 w 14"/>
                <a:gd name="T5" fmla="*/ 1 h 13"/>
                <a:gd name="T6" fmla="*/ 7 w 14"/>
                <a:gd name="T7" fmla="*/ 1 h 13"/>
                <a:gd name="T8" fmla="*/ 7 w 14"/>
                <a:gd name="T9" fmla="*/ 1 h 13"/>
                <a:gd name="T10" fmla="*/ 6 w 14"/>
                <a:gd name="T11" fmla="*/ 3 h 13"/>
                <a:gd name="T12" fmla="*/ 5 w 14"/>
                <a:gd name="T13" fmla="*/ 3 h 13"/>
                <a:gd name="T14" fmla="*/ 3 w 14"/>
                <a:gd name="T15" fmla="*/ 4 h 13"/>
                <a:gd name="T16" fmla="*/ 3 w 14"/>
                <a:gd name="T17" fmla="*/ 4 h 13"/>
                <a:gd name="T18" fmla="*/ 2 w 14"/>
                <a:gd name="T19" fmla="*/ 5 h 13"/>
                <a:gd name="T20" fmla="*/ 2 w 14"/>
                <a:gd name="T21" fmla="*/ 6 h 13"/>
                <a:gd name="T22" fmla="*/ 1 w 14"/>
                <a:gd name="T23" fmla="*/ 8 h 13"/>
                <a:gd name="T24" fmla="*/ 1 w 14"/>
                <a:gd name="T25" fmla="*/ 8 h 13"/>
                <a:gd name="T26" fmla="*/ 0 w 14"/>
                <a:gd name="T27" fmla="*/ 10 h 13"/>
                <a:gd name="T28" fmla="*/ 0 w 14"/>
                <a:gd name="T29" fmla="*/ 10 h 13"/>
                <a:gd name="T30" fmla="*/ 0 w 14"/>
                <a:gd name="T31" fmla="*/ 12 h 13"/>
                <a:gd name="T32" fmla="*/ 0 w 14"/>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3">
                  <a:moveTo>
                    <a:pt x="13" y="0"/>
                  </a:moveTo>
                  <a:lnTo>
                    <a:pt x="11" y="1"/>
                  </a:lnTo>
                  <a:lnTo>
                    <a:pt x="9" y="1"/>
                  </a:lnTo>
                  <a:lnTo>
                    <a:pt x="7" y="1"/>
                  </a:lnTo>
                  <a:lnTo>
                    <a:pt x="7" y="1"/>
                  </a:lnTo>
                  <a:lnTo>
                    <a:pt x="6" y="3"/>
                  </a:lnTo>
                  <a:lnTo>
                    <a:pt x="5" y="3"/>
                  </a:lnTo>
                  <a:lnTo>
                    <a:pt x="3" y="4"/>
                  </a:lnTo>
                  <a:lnTo>
                    <a:pt x="3" y="4"/>
                  </a:lnTo>
                  <a:lnTo>
                    <a:pt x="2" y="5"/>
                  </a:lnTo>
                  <a:lnTo>
                    <a:pt x="2" y="6"/>
                  </a:lnTo>
                  <a:lnTo>
                    <a:pt x="1" y="8"/>
                  </a:lnTo>
                  <a:lnTo>
                    <a:pt x="1" y="8"/>
                  </a:lnTo>
                  <a:lnTo>
                    <a:pt x="0" y="10"/>
                  </a:lnTo>
                  <a:lnTo>
                    <a:pt x="0" y="10"/>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65" name="Freeform 158"/>
            <p:cNvSpPr>
              <a:spLocks/>
            </p:cNvSpPr>
            <p:nvPr/>
          </p:nvSpPr>
          <p:spPr bwMode="auto">
            <a:xfrm>
              <a:off x="6539" y="11480"/>
              <a:ext cx="25" cy="21"/>
            </a:xfrm>
            <a:custGeom>
              <a:avLst/>
              <a:gdLst>
                <a:gd name="T0" fmla="*/ 0 w 14"/>
                <a:gd name="T1" fmla="*/ 0 h 13"/>
                <a:gd name="T2" fmla="*/ 0 w 14"/>
                <a:gd name="T3" fmla="*/ 2 h 13"/>
                <a:gd name="T4" fmla="*/ 0 w 14"/>
                <a:gd name="T5" fmla="*/ 4 h 13"/>
                <a:gd name="T6" fmla="*/ 0 w 14"/>
                <a:gd name="T7" fmla="*/ 6 h 13"/>
                <a:gd name="T8" fmla="*/ 1 w 14"/>
                <a:gd name="T9" fmla="*/ 6 h 13"/>
                <a:gd name="T10" fmla="*/ 1 w 14"/>
                <a:gd name="T11" fmla="*/ 7 h 13"/>
                <a:gd name="T12" fmla="*/ 2 w 14"/>
                <a:gd name="T13" fmla="*/ 7 h 13"/>
                <a:gd name="T14" fmla="*/ 2 w 14"/>
                <a:gd name="T15" fmla="*/ 9 h 13"/>
                <a:gd name="T16" fmla="*/ 3 w 14"/>
                <a:gd name="T17" fmla="*/ 9 h 13"/>
                <a:gd name="T18" fmla="*/ 3 w 14"/>
                <a:gd name="T19" fmla="*/ 11 h 13"/>
                <a:gd name="T20" fmla="*/ 5 w 14"/>
                <a:gd name="T21" fmla="*/ 11 h 13"/>
                <a:gd name="T22" fmla="*/ 6 w 14"/>
                <a:gd name="T23" fmla="*/ 11 h 13"/>
                <a:gd name="T24" fmla="*/ 7 w 14"/>
                <a:gd name="T25" fmla="*/ 11 h 13"/>
                <a:gd name="T26" fmla="*/ 7 w 14"/>
                <a:gd name="T27" fmla="*/ 12 h 13"/>
                <a:gd name="T28" fmla="*/ 9 w 14"/>
                <a:gd name="T29" fmla="*/ 12 h 13"/>
                <a:gd name="T30" fmla="*/ 11 w 14"/>
                <a:gd name="T31" fmla="*/ 12 h 13"/>
                <a:gd name="T32" fmla="*/ 13 w 14"/>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3">
                  <a:moveTo>
                    <a:pt x="0" y="0"/>
                  </a:moveTo>
                  <a:lnTo>
                    <a:pt x="0" y="2"/>
                  </a:lnTo>
                  <a:lnTo>
                    <a:pt x="0" y="4"/>
                  </a:lnTo>
                  <a:lnTo>
                    <a:pt x="0" y="6"/>
                  </a:lnTo>
                  <a:lnTo>
                    <a:pt x="1" y="6"/>
                  </a:lnTo>
                  <a:lnTo>
                    <a:pt x="1" y="7"/>
                  </a:lnTo>
                  <a:lnTo>
                    <a:pt x="2" y="7"/>
                  </a:lnTo>
                  <a:lnTo>
                    <a:pt x="2" y="9"/>
                  </a:lnTo>
                  <a:lnTo>
                    <a:pt x="3" y="9"/>
                  </a:lnTo>
                  <a:lnTo>
                    <a:pt x="3" y="11"/>
                  </a:lnTo>
                  <a:lnTo>
                    <a:pt x="5" y="11"/>
                  </a:lnTo>
                  <a:lnTo>
                    <a:pt x="6" y="11"/>
                  </a:lnTo>
                  <a:lnTo>
                    <a:pt x="7" y="11"/>
                  </a:lnTo>
                  <a:lnTo>
                    <a:pt x="7" y="12"/>
                  </a:lnTo>
                  <a:lnTo>
                    <a:pt x="9" y="12"/>
                  </a:lnTo>
                  <a:lnTo>
                    <a:pt x="11" y="12"/>
                  </a:lnTo>
                  <a:lnTo>
                    <a:pt x="13"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66" name="Line 159"/>
            <p:cNvCxnSpPr/>
            <p:nvPr/>
          </p:nvCxnSpPr>
          <p:spPr bwMode="auto">
            <a:xfrm>
              <a:off x="6563" y="11501"/>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67" name="Freeform 160"/>
            <p:cNvSpPr>
              <a:spLocks/>
            </p:cNvSpPr>
            <p:nvPr/>
          </p:nvSpPr>
          <p:spPr bwMode="auto">
            <a:xfrm>
              <a:off x="6548" y="11509"/>
              <a:ext cx="23" cy="20"/>
            </a:xfrm>
            <a:custGeom>
              <a:avLst/>
              <a:gdLst>
                <a:gd name="T0" fmla="*/ 0 w 13"/>
                <a:gd name="T1" fmla="*/ 12 h 13"/>
                <a:gd name="T2" fmla="*/ 0 w 13"/>
                <a:gd name="T3" fmla="*/ 12 h 13"/>
                <a:gd name="T4" fmla="*/ 2 w 13"/>
                <a:gd name="T5" fmla="*/ 12 h 13"/>
                <a:gd name="T6" fmla="*/ 2 w 13"/>
                <a:gd name="T7" fmla="*/ 12 h 13"/>
                <a:gd name="T8" fmla="*/ 4 w 13"/>
                <a:gd name="T9" fmla="*/ 11 h 13"/>
                <a:gd name="T10" fmla="*/ 4 w 13"/>
                <a:gd name="T11" fmla="*/ 11 h 13"/>
                <a:gd name="T12" fmla="*/ 6 w 13"/>
                <a:gd name="T13" fmla="*/ 11 h 13"/>
                <a:gd name="T14" fmla="*/ 6 w 13"/>
                <a:gd name="T15" fmla="*/ 11 h 13"/>
                <a:gd name="T16" fmla="*/ 8 w 13"/>
                <a:gd name="T17" fmla="*/ 9 h 13"/>
                <a:gd name="T18" fmla="*/ 8 w 13"/>
                <a:gd name="T19" fmla="*/ 9 h 13"/>
                <a:gd name="T20" fmla="*/ 9 w 13"/>
                <a:gd name="T21" fmla="*/ 8 h 13"/>
                <a:gd name="T22" fmla="*/ 9 w 13"/>
                <a:gd name="T23" fmla="*/ 8 h 13"/>
                <a:gd name="T24" fmla="*/ 10 w 13"/>
                <a:gd name="T25" fmla="*/ 6 h 13"/>
                <a:gd name="T26" fmla="*/ 10 w 13"/>
                <a:gd name="T27" fmla="*/ 6 h 13"/>
                <a:gd name="T28" fmla="*/ 11 w 13"/>
                <a:gd name="T29" fmla="*/ 4 h 13"/>
                <a:gd name="T30" fmla="*/ 11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2" y="12"/>
                  </a:lnTo>
                  <a:lnTo>
                    <a:pt x="2" y="12"/>
                  </a:lnTo>
                  <a:lnTo>
                    <a:pt x="4" y="11"/>
                  </a:lnTo>
                  <a:lnTo>
                    <a:pt x="4" y="11"/>
                  </a:lnTo>
                  <a:lnTo>
                    <a:pt x="6" y="11"/>
                  </a:lnTo>
                  <a:lnTo>
                    <a:pt x="6" y="11"/>
                  </a:lnTo>
                  <a:lnTo>
                    <a:pt x="8" y="9"/>
                  </a:lnTo>
                  <a:lnTo>
                    <a:pt x="8" y="9"/>
                  </a:lnTo>
                  <a:lnTo>
                    <a:pt x="9" y="8"/>
                  </a:lnTo>
                  <a:lnTo>
                    <a:pt x="9" y="8"/>
                  </a:lnTo>
                  <a:lnTo>
                    <a:pt x="10" y="6"/>
                  </a:lnTo>
                  <a:lnTo>
                    <a:pt x="10" y="6"/>
                  </a:lnTo>
                  <a:lnTo>
                    <a:pt x="11" y="4"/>
                  </a:lnTo>
                  <a:lnTo>
                    <a:pt x="11"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68" name="Freeform 161"/>
            <p:cNvSpPr>
              <a:spLocks/>
            </p:cNvSpPr>
            <p:nvPr/>
          </p:nvSpPr>
          <p:spPr bwMode="auto">
            <a:xfrm>
              <a:off x="6548" y="11490"/>
              <a:ext cx="23" cy="21"/>
            </a:xfrm>
            <a:custGeom>
              <a:avLst/>
              <a:gdLst>
                <a:gd name="T0" fmla="*/ 12 w 13"/>
                <a:gd name="T1" fmla="*/ 11 h 12"/>
                <a:gd name="T2" fmla="*/ 11 w 13"/>
                <a:gd name="T3" fmla="*/ 11 h 12"/>
                <a:gd name="T4" fmla="*/ 11 w 13"/>
                <a:gd name="T5" fmla="*/ 10 h 12"/>
                <a:gd name="T6" fmla="*/ 10 w 13"/>
                <a:gd name="T7" fmla="*/ 10 h 12"/>
                <a:gd name="T8" fmla="*/ 10 w 13"/>
                <a:gd name="T9" fmla="*/ 8 h 12"/>
                <a:gd name="T10" fmla="*/ 9 w 13"/>
                <a:gd name="T11" fmla="*/ 8 h 12"/>
                <a:gd name="T12" fmla="*/ 9 w 13"/>
                <a:gd name="T13" fmla="*/ 6 h 12"/>
                <a:gd name="T14" fmla="*/ 8 w 13"/>
                <a:gd name="T15" fmla="*/ 5 h 12"/>
                <a:gd name="T16" fmla="*/ 8 w 13"/>
                <a:gd name="T17" fmla="*/ 4 h 12"/>
                <a:gd name="T18" fmla="*/ 6 w 13"/>
                <a:gd name="T19" fmla="*/ 4 h 12"/>
                <a:gd name="T20" fmla="*/ 6 w 13"/>
                <a:gd name="T21" fmla="*/ 3 h 12"/>
                <a:gd name="T22" fmla="*/ 4 w 13"/>
                <a:gd name="T23" fmla="*/ 3 h 12"/>
                <a:gd name="T24" fmla="*/ 4 w 13"/>
                <a:gd name="T25" fmla="*/ 1 h 12"/>
                <a:gd name="T26" fmla="*/ 2 w 13"/>
                <a:gd name="T27" fmla="*/ 1 h 12"/>
                <a:gd name="T28" fmla="*/ 2 w 13"/>
                <a:gd name="T29" fmla="*/ 1 h 12"/>
                <a:gd name="T30" fmla="*/ 0 w 13"/>
                <a:gd name="T31" fmla="*/ 1 h 12"/>
                <a:gd name="T32" fmla="*/ 0 w 13"/>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11"/>
                  </a:moveTo>
                  <a:lnTo>
                    <a:pt x="11" y="11"/>
                  </a:lnTo>
                  <a:lnTo>
                    <a:pt x="11" y="10"/>
                  </a:lnTo>
                  <a:lnTo>
                    <a:pt x="10" y="10"/>
                  </a:lnTo>
                  <a:lnTo>
                    <a:pt x="10" y="8"/>
                  </a:lnTo>
                  <a:lnTo>
                    <a:pt x="9" y="8"/>
                  </a:lnTo>
                  <a:lnTo>
                    <a:pt x="9" y="6"/>
                  </a:lnTo>
                  <a:lnTo>
                    <a:pt x="8" y="5"/>
                  </a:lnTo>
                  <a:lnTo>
                    <a:pt x="8" y="4"/>
                  </a:lnTo>
                  <a:lnTo>
                    <a:pt x="6" y="4"/>
                  </a:lnTo>
                  <a:lnTo>
                    <a:pt x="6" y="3"/>
                  </a:lnTo>
                  <a:lnTo>
                    <a:pt x="4" y="3"/>
                  </a:lnTo>
                  <a:lnTo>
                    <a:pt x="4" y="1"/>
                  </a:lnTo>
                  <a:lnTo>
                    <a:pt x="2" y="1"/>
                  </a:lnTo>
                  <a:lnTo>
                    <a:pt x="2" y="1"/>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69" name="Freeform 162"/>
            <p:cNvSpPr>
              <a:spLocks/>
            </p:cNvSpPr>
            <p:nvPr/>
          </p:nvSpPr>
          <p:spPr bwMode="auto">
            <a:xfrm>
              <a:off x="6526" y="11490"/>
              <a:ext cx="23" cy="21"/>
            </a:xfrm>
            <a:custGeom>
              <a:avLst/>
              <a:gdLst>
                <a:gd name="T0" fmla="*/ 12 w 13"/>
                <a:gd name="T1" fmla="*/ 0 h 12"/>
                <a:gd name="T2" fmla="*/ 11 w 13"/>
                <a:gd name="T3" fmla="*/ 1 h 12"/>
                <a:gd name="T4" fmla="*/ 9 w 13"/>
                <a:gd name="T5" fmla="*/ 1 h 12"/>
                <a:gd name="T6" fmla="*/ 7 w 13"/>
                <a:gd name="T7" fmla="*/ 1 h 12"/>
                <a:gd name="T8" fmla="*/ 7 w 13"/>
                <a:gd name="T9" fmla="*/ 1 h 12"/>
                <a:gd name="T10" fmla="*/ 5 w 13"/>
                <a:gd name="T11" fmla="*/ 3 h 12"/>
                <a:gd name="T12" fmla="*/ 5 w 13"/>
                <a:gd name="T13" fmla="*/ 3 h 12"/>
                <a:gd name="T14" fmla="*/ 3 w 13"/>
                <a:gd name="T15" fmla="*/ 4 h 12"/>
                <a:gd name="T16" fmla="*/ 3 w 13"/>
                <a:gd name="T17" fmla="*/ 4 h 12"/>
                <a:gd name="T18" fmla="*/ 2 w 13"/>
                <a:gd name="T19" fmla="*/ 5 h 12"/>
                <a:gd name="T20" fmla="*/ 2 w 13"/>
                <a:gd name="T21" fmla="*/ 6 h 12"/>
                <a:gd name="T22" fmla="*/ 1 w 13"/>
                <a:gd name="T23" fmla="*/ 8 h 12"/>
                <a:gd name="T24" fmla="*/ 1 w 13"/>
                <a:gd name="T25" fmla="*/ 8 h 12"/>
                <a:gd name="T26" fmla="*/ 0 w 13"/>
                <a:gd name="T27" fmla="*/ 10 h 12"/>
                <a:gd name="T28" fmla="*/ 0 w 13"/>
                <a:gd name="T29" fmla="*/ 10 h 12"/>
                <a:gd name="T30" fmla="*/ 0 w 13"/>
                <a:gd name="T31" fmla="*/ 11 h 12"/>
                <a:gd name="T32" fmla="*/ 0 w 13"/>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0"/>
                  </a:moveTo>
                  <a:lnTo>
                    <a:pt x="11" y="1"/>
                  </a:lnTo>
                  <a:lnTo>
                    <a:pt x="9" y="1"/>
                  </a:lnTo>
                  <a:lnTo>
                    <a:pt x="7" y="1"/>
                  </a:lnTo>
                  <a:lnTo>
                    <a:pt x="7" y="1"/>
                  </a:lnTo>
                  <a:lnTo>
                    <a:pt x="5" y="3"/>
                  </a:lnTo>
                  <a:lnTo>
                    <a:pt x="5" y="3"/>
                  </a:lnTo>
                  <a:lnTo>
                    <a:pt x="3" y="4"/>
                  </a:lnTo>
                  <a:lnTo>
                    <a:pt x="3" y="4"/>
                  </a:lnTo>
                  <a:lnTo>
                    <a:pt x="2" y="5"/>
                  </a:lnTo>
                  <a:lnTo>
                    <a:pt x="2" y="6"/>
                  </a:lnTo>
                  <a:lnTo>
                    <a:pt x="1" y="8"/>
                  </a:lnTo>
                  <a:lnTo>
                    <a:pt x="1" y="8"/>
                  </a:lnTo>
                  <a:lnTo>
                    <a:pt x="0" y="10"/>
                  </a:lnTo>
                  <a:lnTo>
                    <a:pt x="0" y="10"/>
                  </a:lnTo>
                  <a:lnTo>
                    <a:pt x="0" y="11"/>
                  </a:lnTo>
                  <a:lnTo>
                    <a:pt x="0"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70" name="Freeform 163"/>
            <p:cNvSpPr>
              <a:spLocks/>
            </p:cNvSpPr>
            <p:nvPr/>
          </p:nvSpPr>
          <p:spPr bwMode="auto">
            <a:xfrm>
              <a:off x="6526" y="11509"/>
              <a:ext cx="23" cy="20"/>
            </a:xfrm>
            <a:custGeom>
              <a:avLst/>
              <a:gdLst>
                <a:gd name="T0" fmla="*/ 0 w 13"/>
                <a:gd name="T1" fmla="*/ 0 h 13"/>
                <a:gd name="T2" fmla="*/ 0 w 13"/>
                <a:gd name="T3" fmla="*/ 2 h 13"/>
                <a:gd name="T4" fmla="*/ 0 w 13"/>
                <a:gd name="T5" fmla="*/ 4 h 13"/>
                <a:gd name="T6" fmla="*/ 0 w 13"/>
                <a:gd name="T7" fmla="*/ 6 h 13"/>
                <a:gd name="T8" fmla="*/ 1 w 13"/>
                <a:gd name="T9" fmla="*/ 6 h 13"/>
                <a:gd name="T10" fmla="*/ 1 w 13"/>
                <a:gd name="T11" fmla="*/ 8 h 13"/>
                <a:gd name="T12" fmla="*/ 2 w 13"/>
                <a:gd name="T13" fmla="*/ 8 h 13"/>
                <a:gd name="T14" fmla="*/ 2 w 13"/>
                <a:gd name="T15" fmla="*/ 9 h 13"/>
                <a:gd name="T16" fmla="*/ 3 w 13"/>
                <a:gd name="T17" fmla="*/ 9 h 13"/>
                <a:gd name="T18" fmla="*/ 3 w 13"/>
                <a:gd name="T19" fmla="*/ 11 h 13"/>
                <a:gd name="T20" fmla="*/ 5 w 13"/>
                <a:gd name="T21" fmla="*/ 11 h 13"/>
                <a:gd name="T22" fmla="*/ 5 w 13"/>
                <a:gd name="T23" fmla="*/ 11 h 13"/>
                <a:gd name="T24" fmla="*/ 7 w 13"/>
                <a:gd name="T25" fmla="*/ 11 h 13"/>
                <a:gd name="T26" fmla="*/ 7 w 13"/>
                <a:gd name="T27" fmla="*/ 12 h 13"/>
                <a:gd name="T28" fmla="*/ 9 w 13"/>
                <a:gd name="T29" fmla="*/ 12 h 13"/>
                <a:gd name="T30" fmla="*/ 11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2"/>
                  </a:lnTo>
                  <a:lnTo>
                    <a:pt x="0" y="4"/>
                  </a:lnTo>
                  <a:lnTo>
                    <a:pt x="0" y="6"/>
                  </a:lnTo>
                  <a:lnTo>
                    <a:pt x="1" y="6"/>
                  </a:lnTo>
                  <a:lnTo>
                    <a:pt x="1" y="8"/>
                  </a:lnTo>
                  <a:lnTo>
                    <a:pt x="2" y="8"/>
                  </a:lnTo>
                  <a:lnTo>
                    <a:pt x="2" y="9"/>
                  </a:lnTo>
                  <a:lnTo>
                    <a:pt x="3" y="9"/>
                  </a:lnTo>
                  <a:lnTo>
                    <a:pt x="3" y="11"/>
                  </a:lnTo>
                  <a:lnTo>
                    <a:pt x="5" y="11"/>
                  </a:lnTo>
                  <a:lnTo>
                    <a:pt x="5" y="11"/>
                  </a:lnTo>
                  <a:lnTo>
                    <a:pt x="7" y="11"/>
                  </a:lnTo>
                  <a:lnTo>
                    <a:pt x="7" y="12"/>
                  </a:lnTo>
                  <a:lnTo>
                    <a:pt x="9" y="12"/>
                  </a:lnTo>
                  <a:lnTo>
                    <a:pt x="11"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71" name="Line 164"/>
            <p:cNvCxnSpPr/>
            <p:nvPr/>
          </p:nvCxnSpPr>
          <p:spPr bwMode="auto">
            <a:xfrm>
              <a:off x="6548" y="11529"/>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72" name="Freeform 165"/>
            <p:cNvSpPr>
              <a:spLocks/>
            </p:cNvSpPr>
            <p:nvPr/>
          </p:nvSpPr>
          <p:spPr bwMode="auto">
            <a:xfrm>
              <a:off x="6520" y="11475"/>
              <a:ext cx="25" cy="23"/>
            </a:xfrm>
            <a:custGeom>
              <a:avLst/>
              <a:gdLst>
                <a:gd name="T0" fmla="*/ 0 w 14"/>
                <a:gd name="T1" fmla="*/ 12 h 13"/>
                <a:gd name="T2" fmla="*/ 0 w 14"/>
                <a:gd name="T3" fmla="*/ 12 h 13"/>
                <a:gd name="T4" fmla="*/ 2 w 14"/>
                <a:gd name="T5" fmla="*/ 12 h 13"/>
                <a:gd name="T6" fmla="*/ 3 w 14"/>
                <a:gd name="T7" fmla="*/ 12 h 13"/>
                <a:gd name="T8" fmla="*/ 5 w 14"/>
                <a:gd name="T9" fmla="*/ 11 h 13"/>
                <a:gd name="T10" fmla="*/ 5 w 14"/>
                <a:gd name="T11" fmla="*/ 11 h 13"/>
                <a:gd name="T12" fmla="*/ 6 w 14"/>
                <a:gd name="T13" fmla="*/ 11 h 13"/>
                <a:gd name="T14" fmla="*/ 7 w 14"/>
                <a:gd name="T15" fmla="*/ 11 h 13"/>
                <a:gd name="T16" fmla="*/ 9 w 14"/>
                <a:gd name="T17" fmla="*/ 9 h 13"/>
                <a:gd name="T18" fmla="*/ 9 w 14"/>
                <a:gd name="T19" fmla="*/ 9 h 13"/>
                <a:gd name="T20" fmla="*/ 10 w 14"/>
                <a:gd name="T21" fmla="*/ 7 h 13"/>
                <a:gd name="T22" fmla="*/ 10 w 14"/>
                <a:gd name="T23" fmla="*/ 7 h 13"/>
                <a:gd name="T24" fmla="*/ 11 w 14"/>
                <a:gd name="T25" fmla="*/ 6 h 13"/>
                <a:gd name="T26" fmla="*/ 11 w 14"/>
                <a:gd name="T27" fmla="*/ 6 h 13"/>
                <a:gd name="T28" fmla="*/ 12 w 14"/>
                <a:gd name="T29" fmla="*/ 4 h 13"/>
                <a:gd name="T30" fmla="*/ 12 w 14"/>
                <a:gd name="T31" fmla="*/ 2 h 13"/>
                <a:gd name="T32" fmla="*/ 13 w 14"/>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3">
                  <a:moveTo>
                    <a:pt x="0" y="12"/>
                  </a:moveTo>
                  <a:lnTo>
                    <a:pt x="0" y="12"/>
                  </a:lnTo>
                  <a:lnTo>
                    <a:pt x="2" y="12"/>
                  </a:lnTo>
                  <a:lnTo>
                    <a:pt x="3" y="12"/>
                  </a:lnTo>
                  <a:lnTo>
                    <a:pt x="5" y="11"/>
                  </a:lnTo>
                  <a:lnTo>
                    <a:pt x="5" y="11"/>
                  </a:lnTo>
                  <a:lnTo>
                    <a:pt x="6" y="11"/>
                  </a:lnTo>
                  <a:lnTo>
                    <a:pt x="7" y="11"/>
                  </a:lnTo>
                  <a:lnTo>
                    <a:pt x="9" y="9"/>
                  </a:lnTo>
                  <a:lnTo>
                    <a:pt x="9" y="9"/>
                  </a:lnTo>
                  <a:lnTo>
                    <a:pt x="10" y="7"/>
                  </a:lnTo>
                  <a:lnTo>
                    <a:pt x="10" y="7"/>
                  </a:lnTo>
                  <a:lnTo>
                    <a:pt x="11" y="6"/>
                  </a:lnTo>
                  <a:lnTo>
                    <a:pt x="11" y="6"/>
                  </a:lnTo>
                  <a:lnTo>
                    <a:pt x="12" y="4"/>
                  </a:lnTo>
                  <a:lnTo>
                    <a:pt x="12" y="2"/>
                  </a:lnTo>
                  <a:lnTo>
                    <a:pt x="13"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73" name="Freeform 166"/>
            <p:cNvSpPr>
              <a:spLocks/>
            </p:cNvSpPr>
            <p:nvPr/>
          </p:nvSpPr>
          <p:spPr bwMode="auto">
            <a:xfrm>
              <a:off x="6520" y="11458"/>
              <a:ext cx="25" cy="19"/>
            </a:xfrm>
            <a:custGeom>
              <a:avLst/>
              <a:gdLst>
                <a:gd name="T0" fmla="*/ 13 w 14"/>
                <a:gd name="T1" fmla="*/ 11 h 12"/>
                <a:gd name="T2" fmla="*/ 12 w 14"/>
                <a:gd name="T3" fmla="*/ 11 h 12"/>
                <a:gd name="T4" fmla="*/ 12 w 14"/>
                <a:gd name="T5" fmla="*/ 9 h 12"/>
                <a:gd name="T6" fmla="*/ 11 w 14"/>
                <a:gd name="T7" fmla="*/ 9 h 12"/>
                <a:gd name="T8" fmla="*/ 11 w 14"/>
                <a:gd name="T9" fmla="*/ 7 h 12"/>
                <a:gd name="T10" fmla="*/ 10 w 14"/>
                <a:gd name="T11" fmla="*/ 7 h 12"/>
                <a:gd name="T12" fmla="*/ 10 w 14"/>
                <a:gd name="T13" fmla="*/ 6 h 12"/>
                <a:gd name="T14" fmla="*/ 9 w 14"/>
                <a:gd name="T15" fmla="*/ 5 h 12"/>
                <a:gd name="T16" fmla="*/ 9 w 14"/>
                <a:gd name="T17" fmla="*/ 3 h 12"/>
                <a:gd name="T18" fmla="*/ 7 w 14"/>
                <a:gd name="T19" fmla="*/ 3 h 12"/>
                <a:gd name="T20" fmla="*/ 6 w 14"/>
                <a:gd name="T21" fmla="*/ 3 h 12"/>
                <a:gd name="T22" fmla="*/ 5 w 14"/>
                <a:gd name="T23" fmla="*/ 3 h 12"/>
                <a:gd name="T24" fmla="*/ 5 w 14"/>
                <a:gd name="T25" fmla="*/ 1 h 12"/>
                <a:gd name="T26" fmla="*/ 3 w 14"/>
                <a:gd name="T27" fmla="*/ 1 h 12"/>
                <a:gd name="T28" fmla="*/ 2 w 14"/>
                <a:gd name="T29" fmla="*/ 1 h 12"/>
                <a:gd name="T30" fmla="*/ 0 w 14"/>
                <a:gd name="T31" fmla="*/ 1 h 12"/>
                <a:gd name="T32" fmla="*/ 0 w 14"/>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2">
                  <a:moveTo>
                    <a:pt x="13" y="11"/>
                  </a:moveTo>
                  <a:lnTo>
                    <a:pt x="12" y="11"/>
                  </a:lnTo>
                  <a:lnTo>
                    <a:pt x="12" y="9"/>
                  </a:lnTo>
                  <a:lnTo>
                    <a:pt x="11" y="9"/>
                  </a:lnTo>
                  <a:lnTo>
                    <a:pt x="11" y="7"/>
                  </a:lnTo>
                  <a:lnTo>
                    <a:pt x="10" y="7"/>
                  </a:lnTo>
                  <a:lnTo>
                    <a:pt x="10" y="6"/>
                  </a:lnTo>
                  <a:lnTo>
                    <a:pt x="9" y="5"/>
                  </a:lnTo>
                  <a:lnTo>
                    <a:pt x="9" y="3"/>
                  </a:lnTo>
                  <a:lnTo>
                    <a:pt x="7" y="3"/>
                  </a:lnTo>
                  <a:lnTo>
                    <a:pt x="6" y="3"/>
                  </a:lnTo>
                  <a:lnTo>
                    <a:pt x="5" y="3"/>
                  </a:lnTo>
                  <a:lnTo>
                    <a:pt x="5" y="1"/>
                  </a:lnTo>
                  <a:lnTo>
                    <a:pt x="3" y="1"/>
                  </a:lnTo>
                  <a:lnTo>
                    <a:pt x="2" y="1"/>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74" name="Freeform 167"/>
            <p:cNvSpPr>
              <a:spLocks/>
            </p:cNvSpPr>
            <p:nvPr/>
          </p:nvSpPr>
          <p:spPr bwMode="auto">
            <a:xfrm>
              <a:off x="6502" y="11458"/>
              <a:ext cx="20" cy="19"/>
            </a:xfrm>
            <a:custGeom>
              <a:avLst/>
              <a:gdLst>
                <a:gd name="T0" fmla="*/ 11 w 12"/>
                <a:gd name="T1" fmla="*/ 0 h 12"/>
                <a:gd name="T2" fmla="*/ 10 w 12"/>
                <a:gd name="T3" fmla="*/ 1 h 12"/>
                <a:gd name="T4" fmla="*/ 8 w 12"/>
                <a:gd name="T5" fmla="*/ 1 h 12"/>
                <a:gd name="T6" fmla="*/ 6 w 12"/>
                <a:gd name="T7" fmla="*/ 1 h 12"/>
                <a:gd name="T8" fmla="*/ 6 w 12"/>
                <a:gd name="T9" fmla="*/ 1 h 12"/>
                <a:gd name="T10" fmla="*/ 5 w 12"/>
                <a:gd name="T11" fmla="*/ 3 h 12"/>
                <a:gd name="T12" fmla="*/ 5 w 12"/>
                <a:gd name="T13" fmla="*/ 3 h 12"/>
                <a:gd name="T14" fmla="*/ 3 w 12"/>
                <a:gd name="T15" fmla="*/ 3 h 12"/>
                <a:gd name="T16" fmla="*/ 3 w 12"/>
                <a:gd name="T17" fmla="*/ 3 h 12"/>
                <a:gd name="T18" fmla="*/ 1 w 12"/>
                <a:gd name="T19" fmla="*/ 5 h 12"/>
                <a:gd name="T20" fmla="*/ 1 w 12"/>
                <a:gd name="T21" fmla="*/ 6 h 12"/>
                <a:gd name="T22" fmla="*/ 0 w 12"/>
                <a:gd name="T23" fmla="*/ 7 h 12"/>
                <a:gd name="T24" fmla="*/ 0 w 12"/>
                <a:gd name="T25" fmla="*/ 7 h 12"/>
                <a:gd name="T26" fmla="*/ 0 w 12"/>
                <a:gd name="T27" fmla="*/ 9 h 12"/>
                <a:gd name="T28" fmla="*/ 0 w 12"/>
                <a:gd name="T29" fmla="*/ 9 h 12"/>
                <a:gd name="T30" fmla="*/ 0 w 12"/>
                <a:gd name="T31" fmla="*/ 11 h 12"/>
                <a:gd name="T32" fmla="*/ 0 w 12"/>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11" y="0"/>
                  </a:moveTo>
                  <a:lnTo>
                    <a:pt x="10" y="1"/>
                  </a:lnTo>
                  <a:lnTo>
                    <a:pt x="8" y="1"/>
                  </a:lnTo>
                  <a:lnTo>
                    <a:pt x="6" y="1"/>
                  </a:lnTo>
                  <a:lnTo>
                    <a:pt x="6" y="1"/>
                  </a:lnTo>
                  <a:lnTo>
                    <a:pt x="5" y="3"/>
                  </a:lnTo>
                  <a:lnTo>
                    <a:pt x="5" y="3"/>
                  </a:lnTo>
                  <a:lnTo>
                    <a:pt x="3" y="3"/>
                  </a:lnTo>
                  <a:lnTo>
                    <a:pt x="3" y="3"/>
                  </a:lnTo>
                  <a:lnTo>
                    <a:pt x="1" y="5"/>
                  </a:lnTo>
                  <a:lnTo>
                    <a:pt x="1" y="6"/>
                  </a:lnTo>
                  <a:lnTo>
                    <a:pt x="0" y="7"/>
                  </a:lnTo>
                  <a:lnTo>
                    <a:pt x="0" y="7"/>
                  </a:lnTo>
                  <a:lnTo>
                    <a:pt x="0" y="9"/>
                  </a:lnTo>
                  <a:lnTo>
                    <a:pt x="0" y="9"/>
                  </a:lnTo>
                  <a:lnTo>
                    <a:pt x="0" y="11"/>
                  </a:lnTo>
                  <a:lnTo>
                    <a:pt x="0"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75" name="Freeform 168"/>
            <p:cNvSpPr>
              <a:spLocks/>
            </p:cNvSpPr>
            <p:nvPr/>
          </p:nvSpPr>
          <p:spPr bwMode="auto">
            <a:xfrm>
              <a:off x="6502" y="11475"/>
              <a:ext cx="20" cy="23"/>
            </a:xfrm>
            <a:custGeom>
              <a:avLst/>
              <a:gdLst>
                <a:gd name="T0" fmla="*/ 0 w 12"/>
                <a:gd name="T1" fmla="*/ 0 h 13"/>
                <a:gd name="T2" fmla="*/ 0 w 12"/>
                <a:gd name="T3" fmla="*/ 2 h 13"/>
                <a:gd name="T4" fmla="*/ 0 w 12"/>
                <a:gd name="T5" fmla="*/ 4 h 13"/>
                <a:gd name="T6" fmla="*/ 0 w 12"/>
                <a:gd name="T7" fmla="*/ 6 h 13"/>
                <a:gd name="T8" fmla="*/ 0 w 12"/>
                <a:gd name="T9" fmla="*/ 6 h 13"/>
                <a:gd name="T10" fmla="*/ 0 w 12"/>
                <a:gd name="T11" fmla="*/ 7 h 13"/>
                <a:gd name="T12" fmla="*/ 1 w 12"/>
                <a:gd name="T13" fmla="*/ 7 h 13"/>
                <a:gd name="T14" fmla="*/ 1 w 12"/>
                <a:gd name="T15" fmla="*/ 9 h 13"/>
                <a:gd name="T16" fmla="*/ 3 w 12"/>
                <a:gd name="T17" fmla="*/ 9 h 13"/>
                <a:gd name="T18" fmla="*/ 3 w 12"/>
                <a:gd name="T19" fmla="*/ 11 h 13"/>
                <a:gd name="T20" fmla="*/ 5 w 12"/>
                <a:gd name="T21" fmla="*/ 11 h 13"/>
                <a:gd name="T22" fmla="*/ 5 w 12"/>
                <a:gd name="T23" fmla="*/ 11 h 13"/>
                <a:gd name="T24" fmla="*/ 6 w 12"/>
                <a:gd name="T25" fmla="*/ 11 h 13"/>
                <a:gd name="T26" fmla="*/ 6 w 12"/>
                <a:gd name="T27" fmla="*/ 12 h 13"/>
                <a:gd name="T28" fmla="*/ 8 w 12"/>
                <a:gd name="T29" fmla="*/ 12 h 13"/>
                <a:gd name="T30" fmla="*/ 10 w 12"/>
                <a:gd name="T31" fmla="*/ 12 h 13"/>
                <a:gd name="T32" fmla="*/ 11 w 12"/>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0" y="0"/>
                  </a:moveTo>
                  <a:lnTo>
                    <a:pt x="0" y="2"/>
                  </a:lnTo>
                  <a:lnTo>
                    <a:pt x="0" y="4"/>
                  </a:lnTo>
                  <a:lnTo>
                    <a:pt x="0" y="6"/>
                  </a:lnTo>
                  <a:lnTo>
                    <a:pt x="0" y="6"/>
                  </a:lnTo>
                  <a:lnTo>
                    <a:pt x="0" y="7"/>
                  </a:lnTo>
                  <a:lnTo>
                    <a:pt x="1" y="7"/>
                  </a:lnTo>
                  <a:lnTo>
                    <a:pt x="1" y="9"/>
                  </a:lnTo>
                  <a:lnTo>
                    <a:pt x="3" y="9"/>
                  </a:lnTo>
                  <a:lnTo>
                    <a:pt x="3" y="11"/>
                  </a:lnTo>
                  <a:lnTo>
                    <a:pt x="5" y="11"/>
                  </a:lnTo>
                  <a:lnTo>
                    <a:pt x="5" y="11"/>
                  </a:lnTo>
                  <a:lnTo>
                    <a:pt x="6" y="11"/>
                  </a:lnTo>
                  <a:lnTo>
                    <a:pt x="6" y="12"/>
                  </a:lnTo>
                  <a:lnTo>
                    <a:pt x="8" y="12"/>
                  </a:lnTo>
                  <a:lnTo>
                    <a:pt x="10" y="12"/>
                  </a:lnTo>
                  <a:lnTo>
                    <a:pt x="11"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76" name="Line 169"/>
            <p:cNvCxnSpPr/>
            <p:nvPr/>
          </p:nvCxnSpPr>
          <p:spPr bwMode="auto">
            <a:xfrm>
              <a:off x="6520" y="11495"/>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77" name="Freeform 170"/>
            <p:cNvSpPr>
              <a:spLocks/>
            </p:cNvSpPr>
            <p:nvPr/>
          </p:nvSpPr>
          <p:spPr bwMode="auto">
            <a:xfrm>
              <a:off x="6914" y="11448"/>
              <a:ext cx="23" cy="22"/>
            </a:xfrm>
            <a:custGeom>
              <a:avLst/>
              <a:gdLst>
                <a:gd name="T0" fmla="*/ 12 w 13"/>
                <a:gd name="T1" fmla="*/ 11 h 12"/>
                <a:gd name="T2" fmla="*/ 10 w 13"/>
                <a:gd name="T3" fmla="*/ 11 h 12"/>
                <a:gd name="T4" fmla="*/ 9 w 13"/>
                <a:gd name="T5" fmla="*/ 11 h 12"/>
                <a:gd name="T6" fmla="*/ 7 w 13"/>
                <a:gd name="T7" fmla="*/ 11 h 12"/>
                <a:gd name="T8" fmla="*/ 7 w 13"/>
                <a:gd name="T9" fmla="*/ 10 h 12"/>
                <a:gd name="T10" fmla="*/ 5 w 13"/>
                <a:gd name="T11" fmla="*/ 10 h 12"/>
                <a:gd name="T12" fmla="*/ 5 w 13"/>
                <a:gd name="T13" fmla="*/ 10 h 12"/>
                <a:gd name="T14" fmla="*/ 3 w 13"/>
                <a:gd name="T15" fmla="*/ 10 h 12"/>
                <a:gd name="T16" fmla="*/ 3 w 13"/>
                <a:gd name="T17" fmla="*/ 8 h 12"/>
                <a:gd name="T18" fmla="*/ 1 w 13"/>
                <a:gd name="T19" fmla="*/ 8 h 12"/>
                <a:gd name="T20" fmla="*/ 1 w 13"/>
                <a:gd name="T21" fmla="*/ 7 h 12"/>
                <a:gd name="T22" fmla="*/ 1 w 13"/>
                <a:gd name="T23" fmla="*/ 7 h 12"/>
                <a:gd name="T24" fmla="*/ 1 w 13"/>
                <a:gd name="T25" fmla="*/ 5 h 12"/>
                <a:gd name="T26" fmla="*/ 0 w 13"/>
                <a:gd name="T27" fmla="*/ 5 h 12"/>
                <a:gd name="T28" fmla="*/ 0 w 13"/>
                <a:gd name="T29" fmla="*/ 3 h 12"/>
                <a:gd name="T30" fmla="*/ 0 w 13"/>
                <a:gd name="T31" fmla="*/ 2 h 12"/>
                <a:gd name="T32" fmla="*/ 0 w 13"/>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11"/>
                  </a:moveTo>
                  <a:lnTo>
                    <a:pt x="10" y="11"/>
                  </a:lnTo>
                  <a:lnTo>
                    <a:pt x="9" y="11"/>
                  </a:lnTo>
                  <a:lnTo>
                    <a:pt x="7" y="11"/>
                  </a:lnTo>
                  <a:lnTo>
                    <a:pt x="7" y="10"/>
                  </a:lnTo>
                  <a:lnTo>
                    <a:pt x="5" y="10"/>
                  </a:lnTo>
                  <a:lnTo>
                    <a:pt x="5" y="10"/>
                  </a:lnTo>
                  <a:lnTo>
                    <a:pt x="3" y="10"/>
                  </a:lnTo>
                  <a:lnTo>
                    <a:pt x="3" y="8"/>
                  </a:lnTo>
                  <a:lnTo>
                    <a:pt x="1" y="8"/>
                  </a:lnTo>
                  <a:lnTo>
                    <a:pt x="1" y="7"/>
                  </a:lnTo>
                  <a:lnTo>
                    <a:pt x="1" y="7"/>
                  </a:lnTo>
                  <a:lnTo>
                    <a:pt x="1" y="5"/>
                  </a:lnTo>
                  <a:lnTo>
                    <a:pt x="0" y="5"/>
                  </a:lnTo>
                  <a:lnTo>
                    <a:pt x="0" y="3"/>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78" name="Freeform 171"/>
            <p:cNvSpPr>
              <a:spLocks/>
            </p:cNvSpPr>
            <p:nvPr/>
          </p:nvSpPr>
          <p:spPr bwMode="auto">
            <a:xfrm>
              <a:off x="6914" y="11429"/>
              <a:ext cx="23" cy="21"/>
            </a:xfrm>
            <a:custGeom>
              <a:avLst/>
              <a:gdLst>
                <a:gd name="T0" fmla="*/ 0 w 13"/>
                <a:gd name="T1" fmla="*/ 12 h 13"/>
                <a:gd name="T2" fmla="*/ 0 w 13"/>
                <a:gd name="T3" fmla="*/ 12 h 13"/>
                <a:gd name="T4" fmla="*/ 0 w 13"/>
                <a:gd name="T5" fmla="*/ 10 h 13"/>
                <a:gd name="T6" fmla="*/ 0 w 13"/>
                <a:gd name="T7" fmla="*/ 10 h 13"/>
                <a:gd name="T8" fmla="*/ 1 w 13"/>
                <a:gd name="T9" fmla="*/ 9 h 13"/>
                <a:gd name="T10" fmla="*/ 1 w 13"/>
                <a:gd name="T11" fmla="*/ 9 h 13"/>
                <a:gd name="T12" fmla="*/ 1 w 13"/>
                <a:gd name="T13" fmla="*/ 7 h 13"/>
                <a:gd name="T14" fmla="*/ 1 w 13"/>
                <a:gd name="T15" fmla="*/ 6 h 13"/>
                <a:gd name="T16" fmla="*/ 3 w 13"/>
                <a:gd name="T17" fmla="*/ 4 h 13"/>
                <a:gd name="T18" fmla="*/ 3 w 13"/>
                <a:gd name="T19" fmla="*/ 4 h 13"/>
                <a:gd name="T20" fmla="*/ 5 w 13"/>
                <a:gd name="T21" fmla="*/ 4 h 13"/>
                <a:gd name="T22" fmla="*/ 5 w 13"/>
                <a:gd name="T23" fmla="*/ 4 h 13"/>
                <a:gd name="T24" fmla="*/ 7 w 13"/>
                <a:gd name="T25" fmla="*/ 2 h 13"/>
                <a:gd name="T26" fmla="*/ 7 w 13"/>
                <a:gd name="T27" fmla="*/ 2 h 13"/>
                <a:gd name="T28" fmla="*/ 9 w 13"/>
                <a:gd name="T29" fmla="*/ 2 h 13"/>
                <a:gd name="T30" fmla="*/ 10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0" y="10"/>
                  </a:lnTo>
                  <a:lnTo>
                    <a:pt x="0" y="10"/>
                  </a:lnTo>
                  <a:lnTo>
                    <a:pt x="1" y="9"/>
                  </a:lnTo>
                  <a:lnTo>
                    <a:pt x="1" y="9"/>
                  </a:lnTo>
                  <a:lnTo>
                    <a:pt x="1" y="7"/>
                  </a:lnTo>
                  <a:lnTo>
                    <a:pt x="1" y="6"/>
                  </a:lnTo>
                  <a:lnTo>
                    <a:pt x="3" y="4"/>
                  </a:lnTo>
                  <a:lnTo>
                    <a:pt x="3" y="4"/>
                  </a:lnTo>
                  <a:lnTo>
                    <a:pt x="5" y="4"/>
                  </a:lnTo>
                  <a:lnTo>
                    <a:pt x="5" y="4"/>
                  </a:lnTo>
                  <a:lnTo>
                    <a:pt x="7" y="2"/>
                  </a:lnTo>
                  <a:lnTo>
                    <a:pt x="7" y="2"/>
                  </a:lnTo>
                  <a:lnTo>
                    <a:pt x="9" y="2"/>
                  </a:lnTo>
                  <a:lnTo>
                    <a:pt x="10"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79" name="Freeform 172"/>
            <p:cNvSpPr>
              <a:spLocks/>
            </p:cNvSpPr>
            <p:nvPr/>
          </p:nvSpPr>
          <p:spPr bwMode="auto">
            <a:xfrm>
              <a:off x="6935" y="11429"/>
              <a:ext cx="25" cy="21"/>
            </a:xfrm>
            <a:custGeom>
              <a:avLst/>
              <a:gdLst>
                <a:gd name="T0" fmla="*/ 0 w 14"/>
                <a:gd name="T1" fmla="*/ 0 h 13"/>
                <a:gd name="T2" fmla="*/ 0 w 14"/>
                <a:gd name="T3" fmla="*/ 2 h 13"/>
                <a:gd name="T4" fmla="*/ 2 w 14"/>
                <a:gd name="T5" fmla="*/ 2 h 13"/>
                <a:gd name="T6" fmla="*/ 2 w 14"/>
                <a:gd name="T7" fmla="*/ 2 h 13"/>
                <a:gd name="T8" fmla="*/ 4 w 14"/>
                <a:gd name="T9" fmla="*/ 2 h 13"/>
                <a:gd name="T10" fmla="*/ 4 w 14"/>
                <a:gd name="T11" fmla="*/ 4 h 13"/>
                <a:gd name="T12" fmla="*/ 6 w 14"/>
                <a:gd name="T13" fmla="*/ 4 h 13"/>
                <a:gd name="T14" fmla="*/ 7 w 14"/>
                <a:gd name="T15" fmla="*/ 4 h 13"/>
                <a:gd name="T16" fmla="*/ 8 w 14"/>
                <a:gd name="T17" fmla="*/ 4 h 13"/>
                <a:gd name="T18" fmla="*/ 8 w 14"/>
                <a:gd name="T19" fmla="*/ 6 h 13"/>
                <a:gd name="T20" fmla="*/ 9 w 14"/>
                <a:gd name="T21" fmla="*/ 7 h 13"/>
                <a:gd name="T22" fmla="*/ 9 w 14"/>
                <a:gd name="T23" fmla="*/ 9 h 13"/>
                <a:gd name="T24" fmla="*/ 11 w 14"/>
                <a:gd name="T25" fmla="*/ 9 h 13"/>
                <a:gd name="T26" fmla="*/ 11 w 14"/>
                <a:gd name="T27" fmla="*/ 10 h 13"/>
                <a:gd name="T28" fmla="*/ 12 w 14"/>
                <a:gd name="T29" fmla="*/ 10 h 13"/>
                <a:gd name="T30" fmla="*/ 12 w 14"/>
                <a:gd name="T31" fmla="*/ 12 h 13"/>
                <a:gd name="T32" fmla="*/ 13 w 14"/>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3">
                  <a:moveTo>
                    <a:pt x="0" y="0"/>
                  </a:moveTo>
                  <a:lnTo>
                    <a:pt x="0" y="2"/>
                  </a:lnTo>
                  <a:lnTo>
                    <a:pt x="2" y="2"/>
                  </a:lnTo>
                  <a:lnTo>
                    <a:pt x="2" y="2"/>
                  </a:lnTo>
                  <a:lnTo>
                    <a:pt x="4" y="2"/>
                  </a:lnTo>
                  <a:lnTo>
                    <a:pt x="4" y="4"/>
                  </a:lnTo>
                  <a:lnTo>
                    <a:pt x="6" y="4"/>
                  </a:lnTo>
                  <a:lnTo>
                    <a:pt x="7" y="4"/>
                  </a:lnTo>
                  <a:lnTo>
                    <a:pt x="8" y="4"/>
                  </a:lnTo>
                  <a:lnTo>
                    <a:pt x="8" y="6"/>
                  </a:lnTo>
                  <a:lnTo>
                    <a:pt x="9" y="7"/>
                  </a:lnTo>
                  <a:lnTo>
                    <a:pt x="9" y="9"/>
                  </a:lnTo>
                  <a:lnTo>
                    <a:pt x="11" y="9"/>
                  </a:lnTo>
                  <a:lnTo>
                    <a:pt x="11" y="10"/>
                  </a:lnTo>
                  <a:lnTo>
                    <a:pt x="12" y="10"/>
                  </a:lnTo>
                  <a:lnTo>
                    <a:pt x="12" y="12"/>
                  </a:lnTo>
                  <a:lnTo>
                    <a:pt x="13"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80" name="Freeform 173"/>
            <p:cNvSpPr>
              <a:spLocks/>
            </p:cNvSpPr>
            <p:nvPr/>
          </p:nvSpPr>
          <p:spPr bwMode="auto">
            <a:xfrm>
              <a:off x="6935" y="11448"/>
              <a:ext cx="25" cy="22"/>
            </a:xfrm>
            <a:custGeom>
              <a:avLst/>
              <a:gdLst>
                <a:gd name="T0" fmla="*/ 13 w 14"/>
                <a:gd name="T1" fmla="*/ 0 h 12"/>
                <a:gd name="T2" fmla="*/ 12 w 14"/>
                <a:gd name="T3" fmla="*/ 2 h 12"/>
                <a:gd name="T4" fmla="*/ 12 w 14"/>
                <a:gd name="T5" fmla="*/ 3 h 12"/>
                <a:gd name="T6" fmla="*/ 11 w 14"/>
                <a:gd name="T7" fmla="*/ 5 h 12"/>
                <a:gd name="T8" fmla="*/ 11 w 14"/>
                <a:gd name="T9" fmla="*/ 5 h 12"/>
                <a:gd name="T10" fmla="*/ 9 w 14"/>
                <a:gd name="T11" fmla="*/ 7 h 12"/>
                <a:gd name="T12" fmla="*/ 9 w 14"/>
                <a:gd name="T13" fmla="*/ 7 h 12"/>
                <a:gd name="T14" fmla="*/ 8 w 14"/>
                <a:gd name="T15" fmla="*/ 8 h 12"/>
                <a:gd name="T16" fmla="*/ 8 w 14"/>
                <a:gd name="T17" fmla="*/ 8 h 12"/>
                <a:gd name="T18" fmla="*/ 7 w 14"/>
                <a:gd name="T19" fmla="*/ 10 h 12"/>
                <a:gd name="T20" fmla="*/ 6 w 14"/>
                <a:gd name="T21" fmla="*/ 10 h 12"/>
                <a:gd name="T22" fmla="*/ 4 w 14"/>
                <a:gd name="T23" fmla="*/ 10 h 12"/>
                <a:gd name="T24" fmla="*/ 4 w 14"/>
                <a:gd name="T25" fmla="*/ 10 h 12"/>
                <a:gd name="T26" fmla="*/ 2 w 14"/>
                <a:gd name="T27" fmla="*/ 11 h 12"/>
                <a:gd name="T28" fmla="*/ 2 w 14"/>
                <a:gd name="T29" fmla="*/ 11 h 12"/>
                <a:gd name="T30" fmla="*/ 0 w 14"/>
                <a:gd name="T31" fmla="*/ 11 h 12"/>
                <a:gd name="T32" fmla="*/ 0 w 14"/>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2">
                  <a:moveTo>
                    <a:pt x="13" y="0"/>
                  </a:moveTo>
                  <a:lnTo>
                    <a:pt x="12" y="2"/>
                  </a:lnTo>
                  <a:lnTo>
                    <a:pt x="12" y="3"/>
                  </a:lnTo>
                  <a:lnTo>
                    <a:pt x="11" y="5"/>
                  </a:lnTo>
                  <a:lnTo>
                    <a:pt x="11" y="5"/>
                  </a:lnTo>
                  <a:lnTo>
                    <a:pt x="9" y="7"/>
                  </a:lnTo>
                  <a:lnTo>
                    <a:pt x="9" y="7"/>
                  </a:lnTo>
                  <a:lnTo>
                    <a:pt x="8" y="8"/>
                  </a:lnTo>
                  <a:lnTo>
                    <a:pt x="8" y="8"/>
                  </a:lnTo>
                  <a:lnTo>
                    <a:pt x="7" y="10"/>
                  </a:lnTo>
                  <a:lnTo>
                    <a:pt x="6" y="10"/>
                  </a:lnTo>
                  <a:lnTo>
                    <a:pt x="4" y="10"/>
                  </a:lnTo>
                  <a:lnTo>
                    <a:pt x="4" y="10"/>
                  </a:lnTo>
                  <a:lnTo>
                    <a:pt x="2" y="11"/>
                  </a:lnTo>
                  <a:lnTo>
                    <a:pt x="2" y="11"/>
                  </a:lnTo>
                  <a:lnTo>
                    <a:pt x="0" y="11"/>
                  </a:lnTo>
                  <a:lnTo>
                    <a:pt x="0"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81" name="Line 174"/>
            <p:cNvCxnSpPr/>
            <p:nvPr/>
          </p:nvCxnSpPr>
          <p:spPr bwMode="auto">
            <a:xfrm>
              <a:off x="6935" y="11467"/>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82" name="Freeform 175"/>
            <p:cNvSpPr>
              <a:spLocks/>
            </p:cNvSpPr>
            <p:nvPr/>
          </p:nvSpPr>
          <p:spPr bwMode="auto">
            <a:xfrm>
              <a:off x="6803" y="11475"/>
              <a:ext cx="23" cy="23"/>
            </a:xfrm>
            <a:custGeom>
              <a:avLst/>
              <a:gdLst>
                <a:gd name="T0" fmla="*/ 12 w 13"/>
                <a:gd name="T1" fmla="*/ 12 h 13"/>
                <a:gd name="T2" fmla="*/ 10 w 13"/>
                <a:gd name="T3" fmla="*/ 12 h 13"/>
                <a:gd name="T4" fmla="*/ 8 w 13"/>
                <a:gd name="T5" fmla="*/ 12 h 13"/>
                <a:gd name="T6" fmla="*/ 7 w 13"/>
                <a:gd name="T7" fmla="*/ 12 h 13"/>
                <a:gd name="T8" fmla="*/ 7 w 13"/>
                <a:gd name="T9" fmla="*/ 11 h 13"/>
                <a:gd name="T10" fmla="*/ 5 w 13"/>
                <a:gd name="T11" fmla="*/ 11 h 13"/>
                <a:gd name="T12" fmla="*/ 5 w 13"/>
                <a:gd name="T13" fmla="*/ 11 h 13"/>
                <a:gd name="T14" fmla="*/ 3 w 13"/>
                <a:gd name="T15" fmla="*/ 11 h 13"/>
                <a:gd name="T16" fmla="*/ 3 w 13"/>
                <a:gd name="T17" fmla="*/ 9 h 13"/>
                <a:gd name="T18" fmla="*/ 1 w 13"/>
                <a:gd name="T19" fmla="*/ 9 h 13"/>
                <a:gd name="T20" fmla="*/ 1 w 13"/>
                <a:gd name="T21" fmla="*/ 7 h 13"/>
                <a:gd name="T22" fmla="*/ 1 w 13"/>
                <a:gd name="T23" fmla="*/ 7 h 13"/>
                <a:gd name="T24" fmla="*/ 1 w 13"/>
                <a:gd name="T25" fmla="*/ 6 h 13"/>
                <a:gd name="T26" fmla="*/ 0 w 13"/>
                <a:gd name="T27" fmla="*/ 6 h 13"/>
                <a:gd name="T28" fmla="*/ 0 w 13"/>
                <a:gd name="T29" fmla="*/ 4 h 13"/>
                <a:gd name="T30" fmla="*/ 0 w 13"/>
                <a:gd name="T31" fmla="*/ 2 h 13"/>
                <a:gd name="T32" fmla="*/ 0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12"/>
                  </a:moveTo>
                  <a:lnTo>
                    <a:pt x="10" y="12"/>
                  </a:lnTo>
                  <a:lnTo>
                    <a:pt x="8" y="12"/>
                  </a:lnTo>
                  <a:lnTo>
                    <a:pt x="7" y="12"/>
                  </a:lnTo>
                  <a:lnTo>
                    <a:pt x="7" y="11"/>
                  </a:lnTo>
                  <a:lnTo>
                    <a:pt x="5" y="11"/>
                  </a:lnTo>
                  <a:lnTo>
                    <a:pt x="5" y="11"/>
                  </a:lnTo>
                  <a:lnTo>
                    <a:pt x="3" y="11"/>
                  </a:lnTo>
                  <a:lnTo>
                    <a:pt x="3" y="9"/>
                  </a:lnTo>
                  <a:lnTo>
                    <a:pt x="1" y="9"/>
                  </a:lnTo>
                  <a:lnTo>
                    <a:pt x="1" y="7"/>
                  </a:lnTo>
                  <a:lnTo>
                    <a:pt x="1" y="7"/>
                  </a:lnTo>
                  <a:lnTo>
                    <a:pt x="1" y="6"/>
                  </a:lnTo>
                  <a:lnTo>
                    <a:pt x="0" y="6"/>
                  </a:lnTo>
                  <a:lnTo>
                    <a:pt x="0" y="4"/>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83" name="Freeform 176"/>
            <p:cNvSpPr>
              <a:spLocks/>
            </p:cNvSpPr>
            <p:nvPr/>
          </p:nvSpPr>
          <p:spPr bwMode="auto">
            <a:xfrm>
              <a:off x="6803" y="11458"/>
              <a:ext cx="23" cy="19"/>
            </a:xfrm>
            <a:custGeom>
              <a:avLst/>
              <a:gdLst>
                <a:gd name="T0" fmla="*/ 0 w 13"/>
                <a:gd name="T1" fmla="*/ 11 h 12"/>
                <a:gd name="T2" fmla="*/ 0 w 13"/>
                <a:gd name="T3" fmla="*/ 11 h 12"/>
                <a:gd name="T4" fmla="*/ 0 w 13"/>
                <a:gd name="T5" fmla="*/ 9 h 12"/>
                <a:gd name="T6" fmla="*/ 0 w 13"/>
                <a:gd name="T7" fmla="*/ 9 h 12"/>
                <a:gd name="T8" fmla="*/ 1 w 13"/>
                <a:gd name="T9" fmla="*/ 7 h 12"/>
                <a:gd name="T10" fmla="*/ 1 w 13"/>
                <a:gd name="T11" fmla="*/ 7 h 12"/>
                <a:gd name="T12" fmla="*/ 1 w 13"/>
                <a:gd name="T13" fmla="*/ 6 h 12"/>
                <a:gd name="T14" fmla="*/ 1 w 13"/>
                <a:gd name="T15" fmla="*/ 5 h 12"/>
                <a:gd name="T16" fmla="*/ 3 w 13"/>
                <a:gd name="T17" fmla="*/ 3 h 12"/>
                <a:gd name="T18" fmla="*/ 3 w 13"/>
                <a:gd name="T19" fmla="*/ 3 h 12"/>
                <a:gd name="T20" fmla="*/ 5 w 13"/>
                <a:gd name="T21" fmla="*/ 3 h 12"/>
                <a:gd name="T22" fmla="*/ 5 w 13"/>
                <a:gd name="T23" fmla="*/ 3 h 12"/>
                <a:gd name="T24" fmla="*/ 7 w 13"/>
                <a:gd name="T25" fmla="*/ 1 h 12"/>
                <a:gd name="T26" fmla="*/ 7 w 13"/>
                <a:gd name="T27" fmla="*/ 1 h 12"/>
                <a:gd name="T28" fmla="*/ 8 w 13"/>
                <a:gd name="T29" fmla="*/ 1 h 12"/>
                <a:gd name="T30" fmla="*/ 10 w 13"/>
                <a:gd name="T31" fmla="*/ 1 h 12"/>
                <a:gd name="T32" fmla="*/ 12 w 13"/>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0" y="11"/>
                  </a:moveTo>
                  <a:lnTo>
                    <a:pt x="0" y="11"/>
                  </a:lnTo>
                  <a:lnTo>
                    <a:pt x="0" y="9"/>
                  </a:lnTo>
                  <a:lnTo>
                    <a:pt x="0" y="9"/>
                  </a:lnTo>
                  <a:lnTo>
                    <a:pt x="1" y="7"/>
                  </a:lnTo>
                  <a:lnTo>
                    <a:pt x="1" y="7"/>
                  </a:lnTo>
                  <a:lnTo>
                    <a:pt x="1" y="6"/>
                  </a:lnTo>
                  <a:lnTo>
                    <a:pt x="1" y="5"/>
                  </a:lnTo>
                  <a:lnTo>
                    <a:pt x="3" y="3"/>
                  </a:lnTo>
                  <a:lnTo>
                    <a:pt x="3" y="3"/>
                  </a:lnTo>
                  <a:lnTo>
                    <a:pt x="5" y="3"/>
                  </a:lnTo>
                  <a:lnTo>
                    <a:pt x="5" y="3"/>
                  </a:lnTo>
                  <a:lnTo>
                    <a:pt x="7" y="1"/>
                  </a:lnTo>
                  <a:lnTo>
                    <a:pt x="7" y="1"/>
                  </a:lnTo>
                  <a:lnTo>
                    <a:pt x="8" y="1"/>
                  </a:lnTo>
                  <a:lnTo>
                    <a:pt x="10" y="1"/>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84" name="Freeform 177"/>
            <p:cNvSpPr>
              <a:spLocks/>
            </p:cNvSpPr>
            <p:nvPr/>
          </p:nvSpPr>
          <p:spPr bwMode="auto">
            <a:xfrm>
              <a:off x="6824" y="11458"/>
              <a:ext cx="23" cy="19"/>
            </a:xfrm>
            <a:custGeom>
              <a:avLst/>
              <a:gdLst>
                <a:gd name="T0" fmla="*/ 0 w 13"/>
                <a:gd name="T1" fmla="*/ 0 h 12"/>
                <a:gd name="T2" fmla="*/ 0 w 13"/>
                <a:gd name="T3" fmla="*/ 1 h 12"/>
                <a:gd name="T4" fmla="*/ 2 w 13"/>
                <a:gd name="T5" fmla="*/ 1 h 12"/>
                <a:gd name="T6" fmla="*/ 2 w 13"/>
                <a:gd name="T7" fmla="*/ 1 h 12"/>
                <a:gd name="T8" fmla="*/ 4 w 13"/>
                <a:gd name="T9" fmla="*/ 1 h 12"/>
                <a:gd name="T10" fmla="*/ 4 w 13"/>
                <a:gd name="T11" fmla="*/ 3 h 12"/>
                <a:gd name="T12" fmla="*/ 5 w 13"/>
                <a:gd name="T13" fmla="*/ 3 h 12"/>
                <a:gd name="T14" fmla="*/ 6 w 13"/>
                <a:gd name="T15" fmla="*/ 3 h 12"/>
                <a:gd name="T16" fmla="*/ 8 w 13"/>
                <a:gd name="T17" fmla="*/ 3 h 12"/>
                <a:gd name="T18" fmla="*/ 8 w 13"/>
                <a:gd name="T19" fmla="*/ 5 h 12"/>
                <a:gd name="T20" fmla="*/ 9 w 13"/>
                <a:gd name="T21" fmla="*/ 6 h 12"/>
                <a:gd name="T22" fmla="*/ 9 w 13"/>
                <a:gd name="T23" fmla="*/ 7 h 12"/>
                <a:gd name="T24" fmla="*/ 11 w 13"/>
                <a:gd name="T25" fmla="*/ 7 h 12"/>
                <a:gd name="T26" fmla="*/ 11 w 13"/>
                <a:gd name="T27" fmla="*/ 9 h 12"/>
                <a:gd name="T28" fmla="*/ 11 w 13"/>
                <a:gd name="T29" fmla="*/ 9 h 12"/>
                <a:gd name="T30" fmla="*/ 11 w 13"/>
                <a:gd name="T31" fmla="*/ 11 h 12"/>
                <a:gd name="T32" fmla="*/ 12 w 13"/>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0" y="0"/>
                  </a:moveTo>
                  <a:lnTo>
                    <a:pt x="0" y="1"/>
                  </a:lnTo>
                  <a:lnTo>
                    <a:pt x="2" y="1"/>
                  </a:lnTo>
                  <a:lnTo>
                    <a:pt x="2" y="1"/>
                  </a:lnTo>
                  <a:lnTo>
                    <a:pt x="4" y="1"/>
                  </a:lnTo>
                  <a:lnTo>
                    <a:pt x="4" y="3"/>
                  </a:lnTo>
                  <a:lnTo>
                    <a:pt x="5" y="3"/>
                  </a:lnTo>
                  <a:lnTo>
                    <a:pt x="6" y="3"/>
                  </a:lnTo>
                  <a:lnTo>
                    <a:pt x="8" y="3"/>
                  </a:lnTo>
                  <a:lnTo>
                    <a:pt x="8" y="5"/>
                  </a:lnTo>
                  <a:lnTo>
                    <a:pt x="9" y="6"/>
                  </a:lnTo>
                  <a:lnTo>
                    <a:pt x="9" y="7"/>
                  </a:lnTo>
                  <a:lnTo>
                    <a:pt x="11" y="7"/>
                  </a:lnTo>
                  <a:lnTo>
                    <a:pt x="11" y="9"/>
                  </a:lnTo>
                  <a:lnTo>
                    <a:pt x="11" y="9"/>
                  </a:lnTo>
                  <a:lnTo>
                    <a:pt x="11" y="11"/>
                  </a:lnTo>
                  <a:lnTo>
                    <a:pt x="12"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85" name="Freeform 178"/>
            <p:cNvSpPr>
              <a:spLocks/>
            </p:cNvSpPr>
            <p:nvPr/>
          </p:nvSpPr>
          <p:spPr bwMode="auto">
            <a:xfrm>
              <a:off x="6824" y="11475"/>
              <a:ext cx="23" cy="23"/>
            </a:xfrm>
            <a:custGeom>
              <a:avLst/>
              <a:gdLst>
                <a:gd name="T0" fmla="*/ 12 w 13"/>
                <a:gd name="T1" fmla="*/ 0 h 13"/>
                <a:gd name="T2" fmla="*/ 11 w 13"/>
                <a:gd name="T3" fmla="*/ 2 h 13"/>
                <a:gd name="T4" fmla="*/ 11 w 13"/>
                <a:gd name="T5" fmla="*/ 4 h 13"/>
                <a:gd name="T6" fmla="*/ 11 w 13"/>
                <a:gd name="T7" fmla="*/ 6 h 13"/>
                <a:gd name="T8" fmla="*/ 11 w 13"/>
                <a:gd name="T9" fmla="*/ 6 h 13"/>
                <a:gd name="T10" fmla="*/ 9 w 13"/>
                <a:gd name="T11" fmla="*/ 7 h 13"/>
                <a:gd name="T12" fmla="*/ 9 w 13"/>
                <a:gd name="T13" fmla="*/ 7 h 13"/>
                <a:gd name="T14" fmla="*/ 8 w 13"/>
                <a:gd name="T15" fmla="*/ 9 h 13"/>
                <a:gd name="T16" fmla="*/ 8 w 13"/>
                <a:gd name="T17" fmla="*/ 9 h 13"/>
                <a:gd name="T18" fmla="*/ 6 w 13"/>
                <a:gd name="T19" fmla="*/ 11 h 13"/>
                <a:gd name="T20" fmla="*/ 5 w 13"/>
                <a:gd name="T21" fmla="*/ 11 h 13"/>
                <a:gd name="T22" fmla="*/ 4 w 13"/>
                <a:gd name="T23" fmla="*/ 11 h 13"/>
                <a:gd name="T24" fmla="*/ 4 w 13"/>
                <a:gd name="T25" fmla="*/ 11 h 13"/>
                <a:gd name="T26" fmla="*/ 2 w 13"/>
                <a:gd name="T27" fmla="*/ 12 h 13"/>
                <a:gd name="T28" fmla="*/ 2 w 13"/>
                <a:gd name="T29" fmla="*/ 12 h 13"/>
                <a:gd name="T30" fmla="*/ 0 w 13"/>
                <a:gd name="T31" fmla="*/ 12 h 13"/>
                <a:gd name="T32" fmla="*/ 0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0"/>
                  </a:moveTo>
                  <a:lnTo>
                    <a:pt x="11" y="2"/>
                  </a:lnTo>
                  <a:lnTo>
                    <a:pt x="11" y="4"/>
                  </a:lnTo>
                  <a:lnTo>
                    <a:pt x="11" y="6"/>
                  </a:lnTo>
                  <a:lnTo>
                    <a:pt x="11" y="6"/>
                  </a:lnTo>
                  <a:lnTo>
                    <a:pt x="9" y="7"/>
                  </a:lnTo>
                  <a:lnTo>
                    <a:pt x="9" y="7"/>
                  </a:lnTo>
                  <a:lnTo>
                    <a:pt x="8" y="9"/>
                  </a:lnTo>
                  <a:lnTo>
                    <a:pt x="8" y="9"/>
                  </a:lnTo>
                  <a:lnTo>
                    <a:pt x="6" y="11"/>
                  </a:lnTo>
                  <a:lnTo>
                    <a:pt x="5" y="11"/>
                  </a:lnTo>
                  <a:lnTo>
                    <a:pt x="4" y="11"/>
                  </a:lnTo>
                  <a:lnTo>
                    <a:pt x="4" y="11"/>
                  </a:lnTo>
                  <a:lnTo>
                    <a:pt x="2" y="12"/>
                  </a:lnTo>
                  <a:lnTo>
                    <a:pt x="2" y="12"/>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86" name="Line 179"/>
            <p:cNvCxnSpPr/>
            <p:nvPr/>
          </p:nvCxnSpPr>
          <p:spPr bwMode="auto">
            <a:xfrm>
              <a:off x="6824" y="11495"/>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87" name="Freeform 180"/>
            <p:cNvSpPr>
              <a:spLocks/>
            </p:cNvSpPr>
            <p:nvPr/>
          </p:nvSpPr>
          <p:spPr bwMode="auto">
            <a:xfrm>
              <a:off x="6778" y="11513"/>
              <a:ext cx="25" cy="19"/>
            </a:xfrm>
            <a:custGeom>
              <a:avLst/>
              <a:gdLst>
                <a:gd name="T0" fmla="*/ 13 w 14"/>
                <a:gd name="T1" fmla="*/ 11 h 12"/>
                <a:gd name="T2" fmla="*/ 11 w 14"/>
                <a:gd name="T3" fmla="*/ 11 h 12"/>
                <a:gd name="T4" fmla="*/ 10 w 14"/>
                <a:gd name="T5" fmla="*/ 11 h 12"/>
                <a:gd name="T6" fmla="*/ 8 w 14"/>
                <a:gd name="T7" fmla="*/ 11 h 12"/>
                <a:gd name="T8" fmla="*/ 8 w 14"/>
                <a:gd name="T9" fmla="*/ 11 h 12"/>
                <a:gd name="T10" fmla="*/ 6 w 14"/>
                <a:gd name="T11" fmla="*/ 11 h 12"/>
                <a:gd name="T12" fmla="*/ 5 w 14"/>
                <a:gd name="T13" fmla="*/ 10 h 12"/>
                <a:gd name="T14" fmla="*/ 3 w 14"/>
                <a:gd name="T15" fmla="*/ 10 h 12"/>
                <a:gd name="T16" fmla="*/ 3 w 14"/>
                <a:gd name="T17" fmla="*/ 8 h 12"/>
                <a:gd name="T18" fmla="*/ 2 w 14"/>
                <a:gd name="T19" fmla="*/ 8 h 12"/>
                <a:gd name="T20" fmla="*/ 2 w 14"/>
                <a:gd name="T21" fmla="*/ 7 h 12"/>
                <a:gd name="T22" fmla="*/ 1 w 14"/>
                <a:gd name="T23" fmla="*/ 7 h 12"/>
                <a:gd name="T24" fmla="*/ 1 w 14"/>
                <a:gd name="T25" fmla="*/ 5 h 12"/>
                <a:gd name="T26" fmla="*/ 0 w 14"/>
                <a:gd name="T27" fmla="*/ 5 h 12"/>
                <a:gd name="T28" fmla="*/ 0 w 14"/>
                <a:gd name="T29" fmla="*/ 3 h 12"/>
                <a:gd name="T30" fmla="*/ 0 w 14"/>
                <a:gd name="T31" fmla="*/ 1 h 12"/>
                <a:gd name="T32" fmla="*/ 0 w 14"/>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2">
                  <a:moveTo>
                    <a:pt x="13" y="11"/>
                  </a:moveTo>
                  <a:lnTo>
                    <a:pt x="11" y="11"/>
                  </a:lnTo>
                  <a:lnTo>
                    <a:pt x="10" y="11"/>
                  </a:lnTo>
                  <a:lnTo>
                    <a:pt x="8" y="11"/>
                  </a:lnTo>
                  <a:lnTo>
                    <a:pt x="8" y="11"/>
                  </a:lnTo>
                  <a:lnTo>
                    <a:pt x="6" y="11"/>
                  </a:lnTo>
                  <a:lnTo>
                    <a:pt x="5" y="10"/>
                  </a:lnTo>
                  <a:lnTo>
                    <a:pt x="3" y="10"/>
                  </a:lnTo>
                  <a:lnTo>
                    <a:pt x="3" y="8"/>
                  </a:lnTo>
                  <a:lnTo>
                    <a:pt x="2" y="8"/>
                  </a:lnTo>
                  <a:lnTo>
                    <a:pt x="2" y="7"/>
                  </a:lnTo>
                  <a:lnTo>
                    <a:pt x="1" y="7"/>
                  </a:lnTo>
                  <a:lnTo>
                    <a:pt x="1" y="5"/>
                  </a:lnTo>
                  <a:lnTo>
                    <a:pt x="0" y="5"/>
                  </a:lnTo>
                  <a:lnTo>
                    <a:pt x="0" y="3"/>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88" name="Freeform 181"/>
            <p:cNvSpPr>
              <a:spLocks/>
            </p:cNvSpPr>
            <p:nvPr/>
          </p:nvSpPr>
          <p:spPr bwMode="auto">
            <a:xfrm>
              <a:off x="6778" y="11492"/>
              <a:ext cx="25" cy="22"/>
            </a:xfrm>
            <a:custGeom>
              <a:avLst/>
              <a:gdLst>
                <a:gd name="T0" fmla="*/ 0 w 14"/>
                <a:gd name="T1" fmla="*/ 12 h 13"/>
                <a:gd name="T2" fmla="*/ 0 w 14"/>
                <a:gd name="T3" fmla="*/ 12 h 13"/>
                <a:gd name="T4" fmla="*/ 0 w 14"/>
                <a:gd name="T5" fmla="*/ 10 h 13"/>
                <a:gd name="T6" fmla="*/ 0 w 14"/>
                <a:gd name="T7" fmla="*/ 10 h 13"/>
                <a:gd name="T8" fmla="*/ 1 w 14"/>
                <a:gd name="T9" fmla="*/ 8 h 13"/>
                <a:gd name="T10" fmla="*/ 1 w 14"/>
                <a:gd name="T11" fmla="*/ 8 h 13"/>
                <a:gd name="T12" fmla="*/ 2 w 14"/>
                <a:gd name="T13" fmla="*/ 6 h 13"/>
                <a:gd name="T14" fmla="*/ 2 w 14"/>
                <a:gd name="T15" fmla="*/ 5 h 13"/>
                <a:gd name="T16" fmla="*/ 3 w 14"/>
                <a:gd name="T17" fmla="*/ 4 h 13"/>
                <a:gd name="T18" fmla="*/ 3 w 14"/>
                <a:gd name="T19" fmla="*/ 4 h 13"/>
                <a:gd name="T20" fmla="*/ 5 w 14"/>
                <a:gd name="T21" fmla="*/ 3 h 13"/>
                <a:gd name="T22" fmla="*/ 6 w 14"/>
                <a:gd name="T23" fmla="*/ 3 h 13"/>
                <a:gd name="T24" fmla="*/ 8 w 14"/>
                <a:gd name="T25" fmla="*/ 1 h 13"/>
                <a:gd name="T26" fmla="*/ 8 w 14"/>
                <a:gd name="T27" fmla="*/ 1 h 13"/>
                <a:gd name="T28" fmla="*/ 10 w 14"/>
                <a:gd name="T29" fmla="*/ 1 h 13"/>
                <a:gd name="T30" fmla="*/ 11 w 14"/>
                <a:gd name="T31" fmla="*/ 1 h 13"/>
                <a:gd name="T32" fmla="*/ 13 w 14"/>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3">
                  <a:moveTo>
                    <a:pt x="0" y="12"/>
                  </a:moveTo>
                  <a:lnTo>
                    <a:pt x="0" y="12"/>
                  </a:lnTo>
                  <a:lnTo>
                    <a:pt x="0" y="10"/>
                  </a:lnTo>
                  <a:lnTo>
                    <a:pt x="0" y="10"/>
                  </a:lnTo>
                  <a:lnTo>
                    <a:pt x="1" y="8"/>
                  </a:lnTo>
                  <a:lnTo>
                    <a:pt x="1" y="8"/>
                  </a:lnTo>
                  <a:lnTo>
                    <a:pt x="2" y="6"/>
                  </a:lnTo>
                  <a:lnTo>
                    <a:pt x="2" y="5"/>
                  </a:lnTo>
                  <a:lnTo>
                    <a:pt x="3" y="4"/>
                  </a:lnTo>
                  <a:lnTo>
                    <a:pt x="3" y="4"/>
                  </a:lnTo>
                  <a:lnTo>
                    <a:pt x="5" y="3"/>
                  </a:lnTo>
                  <a:lnTo>
                    <a:pt x="6" y="3"/>
                  </a:lnTo>
                  <a:lnTo>
                    <a:pt x="8" y="1"/>
                  </a:lnTo>
                  <a:lnTo>
                    <a:pt x="8" y="1"/>
                  </a:lnTo>
                  <a:lnTo>
                    <a:pt x="10" y="1"/>
                  </a:lnTo>
                  <a:lnTo>
                    <a:pt x="11" y="1"/>
                  </a:lnTo>
                  <a:lnTo>
                    <a:pt x="13"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89" name="Freeform 182"/>
            <p:cNvSpPr>
              <a:spLocks/>
            </p:cNvSpPr>
            <p:nvPr/>
          </p:nvSpPr>
          <p:spPr bwMode="auto">
            <a:xfrm>
              <a:off x="6800" y="11492"/>
              <a:ext cx="24" cy="22"/>
            </a:xfrm>
            <a:custGeom>
              <a:avLst/>
              <a:gdLst>
                <a:gd name="T0" fmla="*/ 0 w 13"/>
                <a:gd name="T1" fmla="*/ 0 h 13"/>
                <a:gd name="T2" fmla="*/ 0 w 13"/>
                <a:gd name="T3" fmla="*/ 1 h 13"/>
                <a:gd name="T4" fmla="*/ 2 w 13"/>
                <a:gd name="T5" fmla="*/ 1 h 13"/>
                <a:gd name="T6" fmla="*/ 2 w 13"/>
                <a:gd name="T7" fmla="*/ 1 h 13"/>
                <a:gd name="T8" fmla="*/ 3 w 13"/>
                <a:gd name="T9" fmla="*/ 1 h 13"/>
                <a:gd name="T10" fmla="*/ 3 w 13"/>
                <a:gd name="T11" fmla="*/ 3 h 13"/>
                <a:gd name="T12" fmla="*/ 5 w 13"/>
                <a:gd name="T13" fmla="*/ 3 h 13"/>
                <a:gd name="T14" fmla="*/ 6 w 13"/>
                <a:gd name="T15" fmla="*/ 4 h 13"/>
                <a:gd name="T16" fmla="*/ 8 w 13"/>
                <a:gd name="T17" fmla="*/ 4 h 13"/>
                <a:gd name="T18" fmla="*/ 8 w 13"/>
                <a:gd name="T19" fmla="*/ 5 h 13"/>
                <a:gd name="T20" fmla="*/ 8 w 13"/>
                <a:gd name="T21" fmla="*/ 6 h 13"/>
                <a:gd name="T22" fmla="*/ 8 w 13"/>
                <a:gd name="T23" fmla="*/ 8 h 13"/>
                <a:gd name="T24" fmla="*/ 10 w 13"/>
                <a:gd name="T25" fmla="*/ 8 h 13"/>
                <a:gd name="T26" fmla="*/ 10 w 13"/>
                <a:gd name="T27" fmla="*/ 10 h 13"/>
                <a:gd name="T28" fmla="*/ 11 w 13"/>
                <a:gd name="T29" fmla="*/ 10 h 13"/>
                <a:gd name="T30" fmla="*/ 11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1"/>
                  </a:lnTo>
                  <a:lnTo>
                    <a:pt x="2" y="1"/>
                  </a:lnTo>
                  <a:lnTo>
                    <a:pt x="2" y="1"/>
                  </a:lnTo>
                  <a:lnTo>
                    <a:pt x="3" y="1"/>
                  </a:lnTo>
                  <a:lnTo>
                    <a:pt x="3" y="3"/>
                  </a:lnTo>
                  <a:lnTo>
                    <a:pt x="5" y="3"/>
                  </a:lnTo>
                  <a:lnTo>
                    <a:pt x="6" y="4"/>
                  </a:lnTo>
                  <a:lnTo>
                    <a:pt x="8" y="4"/>
                  </a:lnTo>
                  <a:lnTo>
                    <a:pt x="8" y="5"/>
                  </a:lnTo>
                  <a:lnTo>
                    <a:pt x="8" y="6"/>
                  </a:lnTo>
                  <a:lnTo>
                    <a:pt x="8" y="8"/>
                  </a:lnTo>
                  <a:lnTo>
                    <a:pt x="10" y="8"/>
                  </a:lnTo>
                  <a:lnTo>
                    <a:pt x="10" y="10"/>
                  </a:lnTo>
                  <a:lnTo>
                    <a:pt x="11" y="10"/>
                  </a:lnTo>
                  <a:lnTo>
                    <a:pt x="11"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90" name="Freeform 183"/>
            <p:cNvSpPr>
              <a:spLocks/>
            </p:cNvSpPr>
            <p:nvPr/>
          </p:nvSpPr>
          <p:spPr bwMode="auto">
            <a:xfrm>
              <a:off x="6800" y="11513"/>
              <a:ext cx="24" cy="19"/>
            </a:xfrm>
            <a:custGeom>
              <a:avLst/>
              <a:gdLst>
                <a:gd name="T0" fmla="*/ 12 w 13"/>
                <a:gd name="T1" fmla="*/ 0 h 12"/>
                <a:gd name="T2" fmla="*/ 11 w 13"/>
                <a:gd name="T3" fmla="*/ 1 h 12"/>
                <a:gd name="T4" fmla="*/ 11 w 13"/>
                <a:gd name="T5" fmla="*/ 3 h 12"/>
                <a:gd name="T6" fmla="*/ 10 w 13"/>
                <a:gd name="T7" fmla="*/ 5 h 12"/>
                <a:gd name="T8" fmla="*/ 10 w 13"/>
                <a:gd name="T9" fmla="*/ 5 h 12"/>
                <a:gd name="T10" fmla="*/ 8 w 13"/>
                <a:gd name="T11" fmla="*/ 7 h 12"/>
                <a:gd name="T12" fmla="*/ 8 w 13"/>
                <a:gd name="T13" fmla="*/ 7 h 12"/>
                <a:gd name="T14" fmla="*/ 8 w 13"/>
                <a:gd name="T15" fmla="*/ 8 h 12"/>
                <a:gd name="T16" fmla="*/ 8 w 13"/>
                <a:gd name="T17" fmla="*/ 8 h 12"/>
                <a:gd name="T18" fmla="*/ 6 w 13"/>
                <a:gd name="T19" fmla="*/ 10 h 12"/>
                <a:gd name="T20" fmla="*/ 5 w 13"/>
                <a:gd name="T21" fmla="*/ 10 h 12"/>
                <a:gd name="T22" fmla="*/ 3 w 13"/>
                <a:gd name="T23" fmla="*/ 11 h 12"/>
                <a:gd name="T24" fmla="*/ 3 w 13"/>
                <a:gd name="T25" fmla="*/ 11 h 12"/>
                <a:gd name="T26" fmla="*/ 2 w 13"/>
                <a:gd name="T27" fmla="*/ 11 h 12"/>
                <a:gd name="T28" fmla="*/ 2 w 13"/>
                <a:gd name="T29" fmla="*/ 11 h 12"/>
                <a:gd name="T30" fmla="*/ 0 w 13"/>
                <a:gd name="T31" fmla="*/ 11 h 12"/>
                <a:gd name="T32" fmla="*/ 0 w 13"/>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0"/>
                  </a:moveTo>
                  <a:lnTo>
                    <a:pt x="11" y="1"/>
                  </a:lnTo>
                  <a:lnTo>
                    <a:pt x="11" y="3"/>
                  </a:lnTo>
                  <a:lnTo>
                    <a:pt x="10" y="5"/>
                  </a:lnTo>
                  <a:lnTo>
                    <a:pt x="10" y="5"/>
                  </a:lnTo>
                  <a:lnTo>
                    <a:pt x="8" y="7"/>
                  </a:lnTo>
                  <a:lnTo>
                    <a:pt x="8" y="7"/>
                  </a:lnTo>
                  <a:lnTo>
                    <a:pt x="8" y="8"/>
                  </a:lnTo>
                  <a:lnTo>
                    <a:pt x="8" y="8"/>
                  </a:lnTo>
                  <a:lnTo>
                    <a:pt x="6" y="10"/>
                  </a:lnTo>
                  <a:lnTo>
                    <a:pt x="5" y="10"/>
                  </a:lnTo>
                  <a:lnTo>
                    <a:pt x="3" y="11"/>
                  </a:lnTo>
                  <a:lnTo>
                    <a:pt x="3" y="11"/>
                  </a:lnTo>
                  <a:lnTo>
                    <a:pt x="2" y="11"/>
                  </a:lnTo>
                  <a:lnTo>
                    <a:pt x="2" y="11"/>
                  </a:lnTo>
                  <a:lnTo>
                    <a:pt x="0" y="11"/>
                  </a:lnTo>
                  <a:lnTo>
                    <a:pt x="0"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91" name="Line 184"/>
            <p:cNvCxnSpPr/>
            <p:nvPr/>
          </p:nvCxnSpPr>
          <p:spPr bwMode="auto">
            <a:xfrm>
              <a:off x="6800" y="11529"/>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92" name="Freeform 185"/>
            <p:cNvSpPr>
              <a:spLocks/>
            </p:cNvSpPr>
            <p:nvPr/>
          </p:nvSpPr>
          <p:spPr bwMode="auto">
            <a:xfrm>
              <a:off x="6759" y="11545"/>
              <a:ext cx="21" cy="17"/>
            </a:xfrm>
            <a:custGeom>
              <a:avLst/>
              <a:gdLst>
                <a:gd name="T0" fmla="*/ 11 w 12"/>
                <a:gd name="T1" fmla="*/ 10 h 11"/>
                <a:gd name="T2" fmla="*/ 10 w 12"/>
                <a:gd name="T3" fmla="*/ 10 h 11"/>
                <a:gd name="T4" fmla="*/ 8 w 12"/>
                <a:gd name="T5" fmla="*/ 10 h 11"/>
                <a:gd name="T6" fmla="*/ 6 w 12"/>
                <a:gd name="T7" fmla="*/ 10 h 11"/>
                <a:gd name="T8" fmla="*/ 6 w 12"/>
                <a:gd name="T9" fmla="*/ 9 h 11"/>
                <a:gd name="T10" fmla="*/ 5 w 12"/>
                <a:gd name="T11" fmla="*/ 9 h 11"/>
                <a:gd name="T12" fmla="*/ 5 w 12"/>
                <a:gd name="T13" fmla="*/ 9 h 11"/>
                <a:gd name="T14" fmla="*/ 3 w 12"/>
                <a:gd name="T15" fmla="*/ 9 h 11"/>
                <a:gd name="T16" fmla="*/ 3 w 12"/>
                <a:gd name="T17" fmla="*/ 7 h 11"/>
                <a:gd name="T18" fmla="*/ 1 w 12"/>
                <a:gd name="T19" fmla="*/ 7 h 11"/>
                <a:gd name="T20" fmla="*/ 1 w 12"/>
                <a:gd name="T21" fmla="*/ 6 h 11"/>
                <a:gd name="T22" fmla="*/ 0 w 12"/>
                <a:gd name="T23" fmla="*/ 6 h 11"/>
                <a:gd name="T24" fmla="*/ 0 w 12"/>
                <a:gd name="T25" fmla="*/ 4 h 11"/>
                <a:gd name="T26" fmla="*/ 0 w 12"/>
                <a:gd name="T27" fmla="*/ 4 h 11"/>
                <a:gd name="T28" fmla="*/ 0 w 12"/>
                <a:gd name="T29" fmla="*/ 3 h 11"/>
                <a:gd name="T30" fmla="*/ 0 w 12"/>
                <a:gd name="T31" fmla="*/ 1 h 11"/>
                <a:gd name="T32" fmla="*/ 0 w 12"/>
                <a:gd name="T3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1">
                  <a:moveTo>
                    <a:pt x="11" y="10"/>
                  </a:moveTo>
                  <a:lnTo>
                    <a:pt x="10" y="10"/>
                  </a:lnTo>
                  <a:lnTo>
                    <a:pt x="8" y="10"/>
                  </a:lnTo>
                  <a:lnTo>
                    <a:pt x="6" y="10"/>
                  </a:lnTo>
                  <a:lnTo>
                    <a:pt x="6" y="9"/>
                  </a:lnTo>
                  <a:lnTo>
                    <a:pt x="5" y="9"/>
                  </a:lnTo>
                  <a:lnTo>
                    <a:pt x="5" y="9"/>
                  </a:lnTo>
                  <a:lnTo>
                    <a:pt x="3" y="9"/>
                  </a:lnTo>
                  <a:lnTo>
                    <a:pt x="3" y="7"/>
                  </a:lnTo>
                  <a:lnTo>
                    <a:pt x="1" y="7"/>
                  </a:lnTo>
                  <a:lnTo>
                    <a:pt x="1" y="6"/>
                  </a:lnTo>
                  <a:lnTo>
                    <a:pt x="0" y="6"/>
                  </a:lnTo>
                  <a:lnTo>
                    <a:pt x="0" y="4"/>
                  </a:lnTo>
                  <a:lnTo>
                    <a:pt x="0" y="4"/>
                  </a:lnTo>
                  <a:lnTo>
                    <a:pt x="0" y="3"/>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93" name="Freeform 186"/>
            <p:cNvSpPr>
              <a:spLocks/>
            </p:cNvSpPr>
            <p:nvPr/>
          </p:nvSpPr>
          <p:spPr bwMode="auto">
            <a:xfrm>
              <a:off x="6759" y="11523"/>
              <a:ext cx="21" cy="22"/>
            </a:xfrm>
            <a:custGeom>
              <a:avLst/>
              <a:gdLst>
                <a:gd name="T0" fmla="*/ 0 w 12"/>
                <a:gd name="T1" fmla="*/ 13 h 14"/>
                <a:gd name="T2" fmla="*/ 0 w 12"/>
                <a:gd name="T3" fmla="*/ 13 h 14"/>
                <a:gd name="T4" fmla="*/ 0 w 12"/>
                <a:gd name="T5" fmla="*/ 11 h 14"/>
                <a:gd name="T6" fmla="*/ 0 w 12"/>
                <a:gd name="T7" fmla="*/ 10 h 14"/>
                <a:gd name="T8" fmla="*/ 0 w 12"/>
                <a:gd name="T9" fmla="*/ 8 h 14"/>
                <a:gd name="T10" fmla="*/ 0 w 12"/>
                <a:gd name="T11" fmla="*/ 8 h 14"/>
                <a:gd name="T12" fmla="*/ 1 w 12"/>
                <a:gd name="T13" fmla="*/ 6 h 14"/>
                <a:gd name="T14" fmla="*/ 1 w 12"/>
                <a:gd name="T15" fmla="*/ 6 h 14"/>
                <a:gd name="T16" fmla="*/ 3 w 12"/>
                <a:gd name="T17" fmla="*/ 4 h 14"/>
                <a:gd name="T18" fmla="*/ 3 w 12"/>
                <a:gd name="T19" fmla="*/ 4 h 14"/>
                <a:gd name="T20" fmla="*/ 5 w 12"/>
                <a:gd name="T21" fmla="*/ 3 h 14"/>
                <a:gd name="T22" fmla="*/ 5 w 12"/>
                <a:gd name="T23" fmla="*/ 3 h 14"/>
                <a:gd name="T24" fmla="*/ 6 w 12"/>
                <a:gd name="T25" fmla="*/ 2 h 14"/>
                <a:gd name="T26" fmla="*/ 6 w 12"/>
                <a:gd name="T27" fmla="*/ 2 h 14"/>
                <a:gd name="T28" fmla="*/ 8 w 12"/>
                <a:gd name="T29" fmla="*/ 1 h 14"/>
                <a:gd name="T30" fmla="*/ 10 w 12"/>
                <a:gd name="T31" fmla="*/ 1 h 14"/>
                <a:gd name="T32" fmla="*/ 11 w 12"/>
                <a:gd name="T3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4">
                  <a:moveTo>
                    <a:pt x="0" y="13"/>
                  </a:moveTo>
                  <a:lnTo>
                    <a:pt x="0" y="13"/>
                  </a:lnTo>
                  <a:lnTo>
                    <a:pt x="0" y="11"/>
                  </a:lnTo>
                  <a:lnTo>
                    <a:pt x="0" y="10"/>
                  </a:lnTo>
                  <a:lnTo>
                    <a:pt x="0" y="8"/>
                  </a:lnTo>
                  <a:lnTo>
                    <a:pt x="0" y="8"/>
                  </a:lnTo>
                  <a:lnTo>
                    <a:pt x="1" y="6"/>
                  </a:lnTo>
                  <a:lnTo>
                    <a:pt x="1" y="6"/>
                  </a:lnTo>
                  <a:lnTo>
                    <a:pt x="3" y="4"/>
                  </a:lnTo>
                  <a:lnTo>
                    <a:pt x="3" y="4"/>
                  </a:lnTo>
                  <a:lnTo>
                    <a:pt x="5" y="3"/>
                  </a:lnTo>
                  <a:lnTo>
                    <a:pt x="5" y="3"/>
                  </a:lnTo>
                  <a:lnTo>
                    <a:pt x="6" y="2"/>
                  </a:lnTo>
                  <a:lnTo>
                    <a:pt x="6" y="2"/>
                  </a:lnTo>
                  <a:lnTo>
                    <a:pt x="8" y="1"/>
                  </a:lnTo>
                  <a:lnTo>
                    <a:pt x="10" y="1"/>
                  </a:lnTo>
                  <a:lnTo>
                    <a:pt x="11"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94" name="Freeform 187"/>
            <p:cNvSpPr>
              <a:spLocks/>
            </p:cNvSpPr>
            <p:nvPr/>
          </p:nvSpPr>
          <p:spPr bwMode="auto">
            <a:xfrm>
              <a:off x="6778" y="11523"/>
              <a:ext cx="25" cy="22"/>
            </a:xfrm>
            <a:custGeom>
              <a:avLst/>
              <a:gdLst>
                <a:gd name="T0" fmla="*/ 0 w 14"/>
                <a:gd name="T1" fmla="*/ 0 h 14"/>
                <a:gd name="T2" fmla="*/ 0 w 14"/>
                <a:gd name="T3" fmla="*/ 1 h 14"/>
                <a:gd name="T4" fmla="*/ 2 w 14"/>
                <a:gd name="T5" fmla="*/ 1 h 14"/>
                <a:gd name="T6" fmla="*/ 3 w 14"/>
                <a:gd name="T7" fmla="*/ 2 h 14"/>
                <a:gd name="T8" fmla="*/ 5 w 14"/>
                <a:gd name="T9" fmla="*/ 2 h 14"/>
                <a:gd name="T10" fmla="*/ 5 w 14"/>
                <a:gd name="T11" fmla="*/ 3 h 14"/>
                <a:gd name="T12" fmla="*/ 7 w 14"/>
                <a:gd name="T13" fmla="*/ 3 h 14"/>
                <a:gd name="T14" fmla="*/ 7 w 14"/>
                <a:gd name="T15" fmla="*/ 4 h 14"/>
                <a:gd name="T16" fmla="*/ 9 w 14"/>
                <a:gd name="T17" fmla="*/ 4 h 14"/>
                <a:gd name="T18" fmla="*/ 9 w 14"/>
                <a:gd name="T19" fmla="*/ 6 h 14"/>
                <a:gd name="T20" fmla="*/ 10 w 14"/>
                <a:gd name="T21" fmla="*/ 6 h 14"/>
                <a:gd name="T22" fmla="*/ 10 w 14"/>
                <a:gd name="T23" fmla="*/ 8 h 14"/>
                <a:gd name="T24" fmla="*/ 11 w 14"/>
                <a:gd name="T25" fmla="*/ 8 h 14"/>
                <a:gd name="T26" fmla="*/ 11 w 14"/>
                <a:gd name="T27" fmla="*/ 10 h 14"/>
                <a:gd name="T28" fmla="*/ 12 w 14"/>
                <a:gd name="T29" fmla="*/ 11 h 14"/>
                <a:gd name="T30" fmla="*/ 12 w 14"/>
                <a:gd name="T31" fmla="*/ 13 h 14"/>
                <a:gd name="T32" fmla="*/ 13 w 14"/>
                <a:gd name="T3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4">
                  <a:moveTo>
                    <a:pt x="0" y="0"/>
                  </a:moveTo>
                  <a:lnTo>
                    <a:pt x="0" y="1"/>
                  </a:lnTo>
                  <a:lnTo>
                    <a:pt x="2" y="1"/>
                  </a:lnTo>
                  <a:lnTo>
                    <a:pt x="3" y="2"/>
                  </a:lnTo>
                  <a:lnTo>
                    <a:pt x="5" y="2"/>
                  </a:lnTo>
                  <a:lnTo>
                    <a:pt x="5" y="3"/>
                  </a:lnTo>
                  <a:lnTo>
                    <a:pt x="7" y="3"/>
                  </a:lnTo>
                  <a:lnTo>
                    <a:pt x="7" y="4"/>
                  </a:lnTo>
                  <a:lnTo>
                    <a:pt x="9" y="4"/>
                  </a:lnTo>
                  <a:lnTo>
                    <a:pt x="9" y="6"/>
                  </a:lnTo>
                  <a:lnTo>
                    <a:pt x="10" y="6"/>
                  </a:lnTo>
                  <a:lnTo>
                    <a:pt x="10" y="8"/>
                  </a:lnTo>
                  <a:lnTo>
                    <a:pt x="11" y="8"/>
                  </a:lnTo>
                  <a:lnTo>
                    <a:pt x="11" y="10"/>
                  </a:lnTo>
                  <a:lnTo>
                    <a:pt x="12" y="11"/>
                  </a:lnTo>
                  <a:lnTo>
                    <a:pt x="12" y="13"/>
                  </a:lnTo>
                  <a:lnTo>
                    <a:pt x="13" y="13"/>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95" name="Freeform 188"/>
            <p:cNvSpPr>
              <a:spLocks/>
            </p:cNvSpPr>
            <p:nvPr/>
          </p:nvSpPr>
          <p:spPr bwMode="auto">
            <a:xfrm>
              <a:off x="6778" y="11545"/>
              <a:ext cx="25" cy="17"/>
            </a:xfrm>
            <a:custGeom>
              <a:avLst/>
              <a:gdLst>
                <a:gd name="T0" fmla="*/ 13 w 14"/>
                <a:gd name="T1" fmla="*/ 0 h 11"/>
                <a:gd name="T2" fmla="*/ 12 w 14"/>
                <a:gd name="T3" fmla="*/ 1 h 11"/>
                <a:gd name="T4" fmla="*/ 12 w 14"/>
                <a:gd name="T5" fmla="*/ 3 h 11"/>
                <a:gd name="T6" fmla="*/ 11 w 14"/>
                <a:gd name="T7" fmla="*/ 4 h 11"/>
                <a:gd name="T8" fmla="*/ 11 w 14"/>
                <a:gd name="T9" fmla="*/ 4 h 11"/>
                <a:gd name="T10" fmla="*/ 10 w 14"/>
                <a:gd name="T11" fmla="*/ 6 h 11"/>
                <a:gd name="T12" fmla="*/ 10 w 14"/>
                <a:gd name="T13" fmla="*/ 6 h 11"/>
                <a:gd name="T14" fmla="*/ 9 w 14"/>
                <a:gd name="T15" fmla="*/ 7 h 11"/>
                <a:gd name="T16" fmla="*/ 9 w 14"/>
                <a:gd name="T17" fmla="*/ 7 h 11"/>
                <a:gd name="T18" fmla="*/ 7 w 14"/>
                <a:gd name="T19" fmla="*/ 9 h 11"/>
                <a:gd name="T20" fmla="*/ 7 w 14"/>
                <a:gd name="T21" fmla="*/ 9 h 11"/>
                <a:gd name="T22" fmla="*/ 5 w 14"/>
                <a:gd name="T23" fmla="*/ 9 h 11"/>
                <a:gd name="T24" fmla="*/ 5 w 14"/>
                <a:gd name="T25" fmla="*/ 9 h 11"/>
                <a:gd name="T26" fmla="*/ 3 w 14"/>
                <a:gd name="T27" fmla="*/ 10 h 11"/>
                <a:gd name="T28" fmla="*/ 2 w 14"/>
                <a:gd name="T29" fmla="*/ 10 h 11"/>
                <a:gd name="T30" fmla="*/ 0 w 14"/>
                <a:gd name="T31" fmla="*/ 10 h 11"/>
                <a:gd name="T32" fmla="*/ 0 w 14"/>
                <a:gd name="T33"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1">
                  <a:moveTo>
                    <a:pt x="13" y="0"/>
                  </a:moveTo>
                  <a:lnTo>
                    <a:pt x="12" y="1"/>
                  </a:lnTo>
                  <a:lnTo>
                    <a:pt x="12" y="3"/>
                  </a:lnTo>
                  <a:lnTo>
                    <a:pt x="11" y="4"/>
                  </a:lnTo>
                  <a:lnTo>
                    <a:pt x="11" y="4"/>
                  </a:lnTo>
                  <a:lnTo>
                    <a:pt x="10" y="6"/>
                  </a:lnTo>
                  <a:lnTo>
                    <a:pt x="10" y="6"/>
                  </a:lnTo>
                  <a:lnTo>
                    <a:pt x="9" y="7"/>
                  </a:lnTo>
                  <a:lnTo>
                    <a:pt x="9" y="7"/>
                  </a:lnTo>
                  <a:lnTo>
                    <a:pt x="7" y="9"/>
                  </a:lnTo>
                  <a:lnTo>
                    <a:pt x="7" y="9"/>
                  </a:lnTo>
                  <a:lnTo>
                    <a:pt x="5" y="9"/>
                  </a:lnTo>
                  <a:lnTo>
                    <a:pt x="5" y="9"/>
                  </a:lnTo>
                  <a:lnTo>
                    <a:pt x="3" y="10"/>
                  </a:lnTo>
                  <a:lnTo>
                    <a:pt x="2" y="10"/>
                  </a:lnTo>
                  <a:lnTo>
                    <a:pt x="0" y="10"/>
                  </a:lnTo>
                  <a:lnTo>
                    <a:pt x="0" y="1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196" name="Line 189"/>
            <p:cNvCxnSpPr/>
            <p:nvPr/>
          </p:nvCxnSpPr>
          <p:spPr bwMode="auto">
            <a:xfrm>
              <a:off x="6778" y="11561"/>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97" name="Freeform 190"/>
            <p:cNvSpPr>
              <a:spLocks/>
            </p:cNvSpPr>
            <p:nvPr/>
          </p:nvSpPr>
          <p:spPr bwMode="auto">
            <a:xfrm>
              <a:off x="6800" y="11545"/>
              <a:ext cx="24" cy="17"/>
            </a:xfrm>
            <a:custGeom>
              <a:avLst/>
              <a:gdLst>
                <a:gd name="T0" fmla="*/ 12 w 13"/>
                <a:gd name="T1" fmla="*/ 10 h 11"/>
                <a:gd name="T2" fmla="*/ 10 w 13"/>
                <a:gd name="T3" fmla="*/ 10 h 11"/>
                <a:gd name="T4" fmla="*/ 8 w 13"/>
                <a:gd name="T5" fmla="*/ 10 h 11"/>
                <a:gd name="T6" fmla="*/ 6 w 13"/>
                <a:gd name="T7" fmla="*/ 10 h 11"/>
                <a:gd name="T8" fmla="*/ 6 w 13"/>
                <a:gd name="T9" fmla="*/ 9 h 11"/>
                <a:gd name="T10" fmla="*/ 5 w 13"/>
                <a:gd name="T11" fmla="*/ 9 h 11"/>
                <a:gd name="T12" fmla="*/ 5 w 13"/>
                <a:gd name="T13" fmla="*/ 9 h 11"/>
                <a:gd name="T14" fmla="*/ 3 w 13"/>
                <a:gd name="T15" fmla="*/ 9 h 11"/>
                <a:gd name="T16" fmla="*/ 3 w 13"/>
                <a:gd name="T17" fmla="*/ 7 h 11"/>
                <a:gd name="T18" fmla="*/ 1 w 13"/>
                <a:gd name="T19" fmla="*/ 7 h 11"/>
                <a:gd name="T20" fmla="*/ 1 w 13"/>
                <a:gd name="T21" fmla="*/ 6 h 11"/>
                <a:gd name="T22" fmla="*/ 1 w 13"/>
                <a:gd name="T23" fmla="*/ 6 h 11"/>
                <a:gd name="T24" fmla="*/ 1 w 13"/>
                <a:gd name="T25" fmla="*/ 4 h 11"/>
                <a:gd name="T26" fmla="*/ 0 w 13"/>
                <a:gd name="T27" fmla="*/ 4 h 11"/>
                <a:gd name="T28" fmla="*/ 0 w 13"/>
                <a:gd name="T29" fmla="*/ 3 h 11"/>
                <a:gd name="T30" fmla="*/ 0 w 13"/>
                <a:gd name="T31" fmla="*/ 1 h 11"/>
                <a:gd name="T32" fmla="*/ 0 w 13"/>
                <a:gd name="T3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1">
                  <a:moveTo>
                    <a:pt x="12" y="10"/>
                  </a:moveTo>
                  <a:lnTo>
                    <a:pt x="10" y="10"/>
                  </a:lnTo>
                  <a:lnTo>
                    <a:pt x="8" y="10"/>
                  </a:lnTo>
                  <a:lnTo>
                    <a:pt x="6" y="10"/>
                  </a:lnTo>
                  <a:lnTo>
                    <a:pt x="6" y="9"/>
                  </a:lnTo>
                  <a:lnTo>
                    <a:pt x="5" y="9"/>
                  </a:lnTo>
                  <a:lnTo>
                    <a:pt x="5" y="9"/>
                  </a:lnTo>
                  <a:lnTo>
                    <a:pt x="3" y="9"/>
                  </a:lnTo>
                  <a:lnTo>
                    <a:pt x="3" y="7"/>
                  </a:lnTo>
                  <a:lnTo>
                    <a:pt x="1" y="7"/>
                  </a:lnTo>
                  <a:lnTo>
                    <a:pt x="1" y="6"/>
                  </a:lnTo>
                  <a:lnTo>
                    <a:pt x="1" y="6"/>
                  </a:lnTo>
                  <a:lnTo>
                    <a:pt x="1" y="4"/>
                  </a:lnTo>
                  <a:lnTo>
                    <a:pt x="0" y="4"/>
                  </a:lnTo>
                  <a:lnTo>
                    <a:pt x="0" y="3"/>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98" name="Freeform 191"/>
            <p:cNvSpPr>
              <a:spLocks/>
            </p:cNvSpPr>
            <p:nvPr/>
          </p:nvSpPr>
          <p:spPr bwMode="auto">
            <a:xfrm>
              <a:off x="6800" y="11523"/>
              <a:ext cx="24" cy="22"/>
            </a:xfrm>
            <a:custGeom>
              <a:avLst/>
              <a:gdLst>
                <a:gd name="T0" fmla="*/ 0 w 13"/>
                <a:gd name="T1" fmla="*/ 13 h 14"/>
                <a:gd name="T2" fmla="*/ 0 w 13"/>
                <a:gd name="T3" fmla="*/ 13 h 14"/>
                <a:gd name="T4" fmla="*/ 0 w 13"/>
                <a:gd name="T5" fmla="*/ 11 h 14"/>
                <a:gd name="T6" fmla="*/ 0 w 13"/>
                <a:gd name="T7" fmla="*/ 10 h 14"/>
                <a:gd name="T8" fmla="*/ 1 w 13"/>
                <a:gd name="T9" fmla="*/ 8 h 14"/>
                <a:gd name="T10" fmla="*/ 1 w 13"/>
                <a:gd name="T11" fmla="*/ 8 h 14"/>
                <a:gd name="T12" fmla="*/ 1 w 13"/>
                <a:gd name="T13" fmla="*/ 6 h 14"/>
                <a:gd name="T14" fmla="*/ 1 w 13"/>
                <a:gd name="T15" fmla="*/ 6 h 14"/>
                <a:gd name="T16" fmla="*/ 3 w 13"/>
                <a:gd name="T17" fmla="*/ 4 h 14"/>
                <a:gd name="T18" fmla="*/ 3 w 13"/>
                <a:gd name="T19" fmla="*/ 4 h 14"/>
                <a:gd name="T20" fmla="*/ 5 w 13"/>
                <a:gd name="T21" fmla="*/ 3 h 14"/>
                <a:gd name="T22" fmla="*/ 5 w 13"/>
                <a:gd name="T23" fmla="*/ 3 h 14"/>
                <a:gd name="T24" fmla="*/ 6 w 13"/>
                <a:gd name="T25" fmla="*/ 2 h 14"/>
                <a:gd name="T26" fmla="*/ 6 w 13"/>
                <a:gd name="T27" fmla="*/ 2 h 14"/>
                <a:gd name="T28" fmla="*/ 8 w 13"/>
                <a:gd name="T29" fmla="*/ 1 h 14"/>
                <a:gd name="T30" fmla="*/ 10 w 13"/>
                <a:gd name="T31" fmla="*/ 1 h 14"/>
                <a:gd name="T32" fmla="*/ 12 w 13"/>
                <a:gd name="T3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13"/>
                  </a:moveTo>
                  <a:lnTo>
                    <a:pt x="0" y="13"/>
                  </a:lnTo>
                  <a:lnTo>
                    <a:pt x="0" y="11"/>
                  </a:lnTo>
                  <a:lnTo>
                    <a:pt x="0" y="10"/>
                  </a:lnTo>
                  <a:lnTo>
                    <a:pt x="1" y="8"/>
                  </a:lnTo>
                  <a:lnTo>
                    <a:pt x="1" y="8"/>
                  </a:lnTo>
                  <a:lnTo>
                    <a:pt x="1" y="6"/>
                  </a:lnTo>
                  <a:lnTo>
                    <a:pt x="1" y="6"/>
                  </a:lnTo>
                  <a:lnTo>
                    <a:pt x="3" y="4"/>
                  </a:lnTo>
                  <a:lnTo>
                    <a:pt x="3" y="4"/>
                  </a:lnTo>
                  <a:lnTo>
                    <a:pt x="5" y="3"/>
                  </a:lnTo>
                  <a:lnTo>
                    <a:pt x="5" y="3"/>
                  </a:lnTo>
                  <a:lnTo>
                    <a:pt x="6" y="2"/>
                  </a:lnTo>
                  <a:lnTo>
                    <a:pt x="6" y="2"/>
                  </a:lnTo>
                  <a:lnTo>
                    <a:pt x="8" y="1"/>
                  </a:lnTo>
                  <a:lnTo>
                    <a:pt x="10" y="1"/>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199" name="Freeform 192"/>
            <p:cNvSpPr>
              <a:spLocks/>
            </p:cNvSpPr>
            <p:nvPr/>
          </p:nvSpPr>
          <p:spPr bwMode="auto">
            <a:xfrm>
              <a:off x="6822" y="11523"/>
              <a:ext cx="24" cy="22"/>
            </a:xfrm>
            <a:custGeom>
              <a:avLst/>
              <a:gdLst>
                <a:gd name="T0" fmla="*/ 0 w 13"/>
                <a:gd name="T1" fmla="*/ 0 h 14"/>
                <a:gd name="T2" fmla="*/ 0 w 13"/>
                <a:gd name="T3" fmla="*/ 1 h 14"/>
                <a:gd name="T4" fmla="*/ 2 w 13"/>
                <a:gd name="T5" fmla="*/ 1 h 14"/>
                <a:gd name="T6" fmla="*/ 2 w 13"/>
                <a:gd name="T7" fmla="*/ 2 h 14"/>
                <a:gd name="T8" fmla="*/ 4 w 13"/>
                <a:gd name="T9" fmla="*/ 2 h 14"/>
                <a:gd name="T10" fmla="*/ 4 w 13"/>
                <a:gd name="T11" fmla="*/ 3 h 14"/>
                <a:gd name="T12" fmla="*/ 5 w 13"/>
                <a:gd name="T13" fmla="*/ 3 h 14"/>
                <a:gd name="T14" fmla="*/ 6 w 13"/>
                <a:gd name="T15" fmla="*/ 4 h 14"/>
                <a:gd name="T16" fmla="*/ 8 w 13"/>
                <a:gd name="T17" fmla="*/ 4 h 14"/>
                <a:gd name="T18" fmla="*/ 8 w 13"/>
                <a:gd name="T19" fmla="*/ 6 h 14"/>
                <a:gd name="T20" fmla="*/ 8 w 13"/>
                <a:gd name="T21" fmla="*/ 6 h 14"/>
                <a:gd name="T22" fmla="*/ 8 w 13"/>
                <a:gd name="T23" fmla="*/ 8 h 14"/>
                <a:gd name="T24" fmla="*/ 10 w 13"/>
                <a:gd name="T25" fmla="*/ 8 h 14"/>
                <a:gd name="T26" fmla="*/ 10 w 13"/>
                <a:gd name="T27" fmla="*/ 10 h 14"/>
                <a:gd name="T28" fmla="*/ 10 w 13"/>
                <a:gd name="T29" fmla="*/ 11 h 14"/>
                <a:gd name="T30" fmla="*/ 10 w 13"/>
                <a:gd name="T31" fmla="*/ 13 h 14"/>
                <a:gd name="T32" fmla="*/ 12 w 13"/>
                <a:gd name="T3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0"/>
                  </a:moveTo>
                  <a:lnTo>
                    <a:pt x="0" y="1"/>
                  </a:lnTo>
                  <a:lnTo>
                    <a:pt x="2" y="1"/>
                  </a:lnTo>
                  <a:lnTo>
                    <a:pt x="2" y="2"/>
                  </a:lnTo>
                  <a:lnTo>
                    <a:pt x="4" y="2"/>
                  </a:lnTo>
                  <a:lnTo>
                    <a:pt x="4" y="3"/>
                  </a:lnTo>
                  <a:lnTo>
                    <a:pt x="5" y="3"/>
                  </a:lnTo>
                  <a:lnTo>
                    <a:pt x="6" y="4"/>
                  </a:lnTo>
                  <a:lnTo>
                    <a:pt x="8" y="4"/>
                  </a:lnTo>
                  <a:lnTo>
                    <a:pt x="8" y="6"/>
                  </a:lnTo>
                  <a:lnTo>
                    <a:pt x="8" y="6"/>
                  </a:lnTo>
                  <a:lnTo>
                    <a:pt x="8" y="8"/>
                  </a:lnTo>
                  <a:lnTo>
                    <a:pt x="10" y="8"/>
                  </a:lnTo>
                  <a:lnTo>
                    <a:pt x="10" y="10"/>
                  </a:lnTo>
                  <a:lnTo>
                    <a:pt x="10" y="11"/>
                  </a:lnTo>
                  <a:lnTo>
                    <a:pt x="10" y="13"/>
                  </a:lnTo>
                  <a:lnTo>
                    <a:pt x="12" y="13"/>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00" name="Freeform 193"/>
            <p:cNvSpPr>
              <a:spLocks/>
            </p:cNvSpPr>
            <p:nvPr/>
          </p:nvSpPr>
          <p:spPr bwMode="auto">
            <a:xfrm>
              <a:off x="6822" y="11545"/>
              <a:ext cx="24" cy="17"/>
            </a:xfrm>
            <a:custGeom>
              <a:avLst/>
              <a:gdLst>
                <a:gd name="T0" fmla="*/ 12 w 13"/>
                <a:gd name="T1" fmla="*/ 0 h 11"/>
                <a:gd name="T2" fmla="*/ 10 w 13"/>
                <a:gd name="T3" fmla="*/ 1 h 11"/>
                <a:gd name="T4" fmla="*/ 10 w 13"/>
                <a:gd name="T5" fmla="*/ 3 h 11"/>
                <a:gd name="T6" fmla="*/ 10 w 13"/>
                <a:gd name="T7" fmla="*/ 4 h 11"/>
                <a:gd name="T8" fmla="*/ 10 w 13"/>
                <a:gd name="T9" fmla="*/ 4 h 11"/>
                <a:gd name="T10" fmla="*/ 8 w 13"/>
                <a:gd name="T11" fmla="*/ 6 h 11"/>
                <a:gd name="T12" fmla="*/ 8 w 13"/>
                <a:gd name="T13" fmla="*/ 6 h 11"/>
                <a:gd name="T14" fmla="*/ 8 w 13"/>
                <a:gd name="T15" fmla="*/ 7 h 11"/>
                <a:gd name="T16" fmla="*/ 8 w 13"/>
                <a:gd name="T17" fmla="*/ 7 h 11"/>
                <a:gd name="T18" fmla="*/ 6 w 13"/>
                <a:gd name="T19" fmla="*/ 9 h 11"/>
                <a:gd name="T20" fmla="*/ 5 w 13"/>
                <a:gd name="T21" fmla="*/ 9 h 11"/>
                <a:gd name="T22" fmla="*/ 4 w 13"/>
                <a:gd name="T23" fmla="*/ 9 h 11"/>
                <a:gd name="T24" fmla="*/ 4 w 13"/>
                <a:gd name="T25" fmla="*/ 9 h 11"/>
                <a:gd name="T26" fmla="*/ 2 w 13"/>
                <a:gd name="T27" fmla="*/ 10 h 11"/>
                <a:gd name="T28" fmla="*/ 2 w 13"/>
                <a:gd name="T29" fmla="*/ 10 h 11"/>
                <a:gd name="T30" fmla="*/ 0 w 13"/>
                <a:gd name="T31" fmla="*/ 10 h 11"/>
                <a:gd name="T32" fmla="*/ 0 w 13"/>
                <a:gd name="T33"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1">
                  <a:moveTo>
                    <a:pt x="12" y="0"/>
                  </a:moveTo>
                  <a:lnTo>
                    <a:pt x="10" y="1"/>
                  </a:lnTo>
                  <a:lnTo>
                    <a:pt x="10" y="3"/>
                  </a:lnTo>
                  <a:lnTo>
                    <a:pt x="10" y="4"/>
                  </a:lnTo>
                  <a:lnTo>
                    <a:pt x="10" y="4"/>
                  </a:lnTo>
                  <a:lnTo>
                    <a:pt x="8" y="6"/>
                  </a:lnTo>
                  <a:lnTo>
                    <a:pt x="8" y="6"/>
                  </a:lnTo>
                  <a:lnTo>
                    <a:pt x="8" y="7"/>
                  </a:lnTo>
                  <a:lnTo>
                    <a:pt x="8" y="7"/>
                  </a:lnTo>
                  <a:lnTo>
                    <a:pt x="6" y="9"/>
                  </a:lnTo>
                  <a:lnTo>
                    <a:pt x="5" y="9"/>
                  </a:lnTo>
                  <a:lnTo>
                    <a:pt x="4" y="9"/>
                  </a:lnTo>
                  <a:lnTo>
                    <a:pt x="4" y="9"/>
                  </a:lnTo>
                  <a:lnTo>
                    <a:pt x="2" y="10"/>
                  </a:lnTo>
                  <a:lnTo>
                    <a:pt x="2" y="10"/>
                  </a:lnTo>
                  <a:lnTo>
                    <a:pt x="0" y="10"/>
                  </a:lnTo>
                  <a:lnTo>
                    <a:pt x="0" y="1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01" name="Line 194"/>
            <p:cNvCxnSpPr/>
            <p:nvPr/>
          </p:nvCxnSpPr>
          <p:spPr bwMode="auto">
            <a:xfrm>
              <a:off x="6822" y="11561"/>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2" name="Freeform 195"/>
            <p:cNvSpPr>
              <a:spLocks/>
            </p:cNvSpPr>
            <p:nvPr/>
          </p:nvSpPr>
          <p:spPr bwMode="auto">
            <a:xfrm>
              <a:off x="6824" y="11509"/>
              <a:ext cx="23" cy="20"/>
            </a:xfrm>
            <a:custGeom>
              <a:avLst/>
              <a:gdLst>
                <a:gd name="T0" fmla="*/ 12 w 13"/>
                <a:gd name="T1" fmla="*/ 12 h 13"/>
                <a:gd name="T2" fmla="*/ 11 w 13"/>
                <a:gd name="T3" fmla="*/ 12 h 13"/>
                <a:gd name="T4" fmla="*/ 9 w 13"/>
                <a:gd name="T5" fmla="*/ 12 h 13"/>
                <a:gd name="T6" fmla="*/ 7 w 13"/>
                <a:gd name="T7" fmla="*/ 12 h 13"/>
                <a:gd name="T8" fmla="*/ 7 w 13"/>
                <a:gd name="T9" fmla="*/ 11 h 13"/>
                <a:gd name="T10" fmla="*/ 5 w 13"/>
                <a:gd name="T11" fmla="*/ 11 h 13"/>
                <a:gd name="T12" fmla="*/ 5 w 13"/>
                <a:gd name="T13" fmla="*/ 11 h 13"/>
                <a:gd name="T14" fmla="*/ 3 w 13"/>
                <a:gd name="T15" fmla="*/ 11 h 13"/>
                <a:gd name="T16" fmla="*/ 3 w 13"/>
                <a:gd name="T17" fmla="*/ 9 h 13"/>
                <a:gd name="T18" fmla="*/ 1 w 13"/>
                <a:gd name="T19" fmla="*/ 9 h 13"/>
                <a:gd name="T20" fmla="*/ 1 w 13"/>
                <a:gd name="T21" fmla="*/ 8 h 13"/>
                <a:gd name="T22" fmla="*/ 1 w 13"/>
                <a:gd name="T23" fmla="*/ 8 h 13"/>
                <a:gd name="T24" fmla="*/ 1 w 13"/>
                <a:gd name="T25" fmla="*/ 6 h 13"/>
                <a:gd name="T26" fmla="*/ 0 w 13"/>
                <a:gd name="T27" fmla="*/ 6 h 13"/>
                <a:gd name="T28" fmla="*/ 0 w 13"/>
                <a:gd name="T29" fmla="*/ 4 h 13"/>
                <a:gd name="T30" fmla="*/ 0 w 13"/>
                <a:gd name="T31" fmla="*/ 2 h 13"/>
                <a:gd name="T32" fmla="*/ 0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12"/>
                  </a:moveTo>
                  <a:lnTo>
                    <a:pt x="11" y="12"/>
                  </a:lnTo>
                  <a:lnTo>
                    <a:pt x="9" y="12"/>
                  </a:lnTo>
                  <a:lnTo>
                    <a:pt x="7" y="12"/>
                  </a:lnTo>
                  <a:lnTo>
                    <a:pt x="7" y="11"/>
                  </a:lnTo>
                  <a:lnTo>
                    <a:pt x="5" y="11"/>
                  </a:lnTo>
                  <a:lnTo>
                    <a:pt x="5" y="11"/>
                  </a:lnTo>
                  <a:lnTo>
                    <a:pt x="3" y="11"/>
                  </a:lnTo>
                  <a:lnTo>
                    <a:pt x="3" y="9"/>
                  </a:lnTo>
                  <a:lnTo>
                    <a:pt x="1" y="9"/>
                  </a:lnTo>
                  <a:lnTo>
                    <a:pt x="1" y="8"/>
                  </a:lnTo>
                  <a:lnTo>
                    <a:pt x="1" y="8"/>
                  </a:lnTo>
                  <a:lnTo>
                    <a:pt x="1" y="6"/>
                  </a:lnTo>
                  <a:lnTo>
                    <a:pt x="0" y="6"/>
                  </a:lnTo>
                  <a:lnTo>
                    <a:pt x="0" y="4"/>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03" name="Freeform 196"/>
            <p:cNvSpPr>
              <a:spLocks/>
            </p:cNvSpPr>
            <p:nvPr/>
          </p:nvSpPr>
          <p:spPr bwMode="auto">
            <a:xfrm>
              <a:off x="6824" y="11490"/>
              <a:ext cx="23" cy="21"/>
            </a:xfrm>
            <a:custGeom>
              <a:avLst/>
              <a:gdLst>
                <a:gd name="T0" fmla="*/ 0 w 13"/>
                <a:gd name="T1" fmla="*/ 11 h 12"/>
                <a:gd name="T2" fmla="*/ 0 w 13"/>
                <a:gd name="T3" fmla="*/ 11 h 12"/>
                <a:gd name="T4" fmla="*/ 0 w 13"/>
                <a:gd name="T5" fmla="*/ 10 h 12"/>
                <a:gd name="T6" fmla="*/ 0 w 13"/>
                <a:gd name="T7" fmla="*/ 10 h 12"/>
                <a:gd name="T8" fmla="*/ 1 w 13"/>
                <a:gd name="T9" fmla="*/ 8 h 12"/>
                <a:gd name="T10" fmla="*/ 1 w 13"/>
                <a:gd name="T11" fmla="*/ 8 h 12"/>
                <a:gd name="T12" fmla="*/ 1 w 13"/>
                <a:gd name="T13" fmla="*/ 6 h 12"/>
                <a:gd name="T14" fmla="*/ 1 w 13"/>
                <a:gd name="T15" fmla="*/ 5 h 12"/>
                <a:gd name="T16" fmla="*/ 3 w 13"/>
                <a:gd name="T17" fmla="*/ 4 h 12"/>
                <a:gd name="T18" fmla="*/ 3 w 13"/>
                <a:gd name="T19" fmla="*/ 4 h 12"/>
                <a:gd name="T20" fmla="*/ 5 w 13"/>
                <a:gd name="T21" fmla="*/ 3 h 12"/>
                <a:gd name="T22" fmla="*/ 5 w 13"/>
                <a:gd name="T23" fmla="*/ 3 h 12"/>
                <a:gd name="T24" fmla="*/ 7 w 13"/>
                <a:gd name="T25" fmla="*/ 1 h 12"/>
                <a:gd name="T26" fmla="*/ 7 w 13"/>
                <a:gd name="T27" fmla="*/ 1 h 12"/>
                <a:gd name="T28" fmla="*/ 9 w 13"/>
                <a:gd name="T29" fmla="*/ 1 h 12"/>
                <a:gd name="T30" fmla="*/ 11 w 13"/>
                <a:gd name="T31" fmla="*/ 1 h 12"/>
                <a:gd name="T32" fmla="*/ 12 w 13"/>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0" y="11"/>
                  </a:moveTo>
                  <a:lnTo>
                    <a:pt x="0" y="11"/>
                  </a:lnTo>
                  <a:lnTo>
                    <a:pt x="0" y="10"/>
                  </a:lnTo>
                  <a:lnTo>
                    <a:pt x="0" y="10"/>
                  </a:lnTo>
                  <a:lnTo>
                    <a:pt x="1" y="8"/>
                  </a:lnTo>
                  <a:lnTo>
                    <a:pt x="1" y="8"/>
                  </a:lnTo>
                  <a:lnTo>
                    <a:pt x="1" y="6"/>
                  </a:lnTo>
                  <a:lnTo>
                    <a:pt x="1" y="5"/>
                  </a:lnTo>
                  <a:lnTo>
                    <a:pt x="3" y="4"/>
                  </a:lnTo>
                  <a:lnTo>
                    <a:pt x="3" y="4"/>
                  </a:lnTo>
                  <a:lnTo>
                    <a:pt x="5" y="3"/>
                  </a:lnTo>
                  <a:lnTo>
                    <a:pt x="5" y="3"/>
                  </a:lnTo>
                  <a:lnTo>
                    <a:pt x="7" y="1"/>
                  </a:lnTo>
                  <a:lnTo>
                    <a:pt x="7" y="1"/>
                  </a:lnTo>
                  <a:lnTo>
                    <a:pt x="9" y="1"/>
                  </a:lnTo>
                  <a:lnTo>
                    <a:pt x="11" y="1"/>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04" name="Freeform 197"/>
            <p:cNvSpPr>
              <a:spLocks/>
            </p:cNvSpPr>
            <p:nvPr/>
          </p:nvSpPr>
          <p:spPr bwMode="auto">
            <a:xfrm>
              <a:off x="6846" y="11490"/>
              <a:ext cx="20" cy="21"/>
            </a:xfrm>
            <a:custGeom>
              <a:avLst/>
              <a:gdLst>
                <a:gd name="T0" fmla="*/ 0 w 12"/>
                <a:gd name="T1" fmla="*/ 0 h 12"/>
                <a:gd name="T2" fmla="*/ 0 w 12"/>
                <a:gd name="T3" fmla="*/ 1 h 12"/>
                <a:gd name="T4" fmla="*/ 2 w 12"/>
                <a:gd name="T5" fmla="*/ 1 h 12"/>
                <a:gd name="T6" fmla="*/ 2 w 12"/>
                <a:gd name="T7" fmla="*/ 1 h 12"/>
                <a:gd name="T8" fmla="*/ 3 w 12"/>
                <a:gd name="T9" fmla="*/ 1 h 12"/>
                <a:gd name="T10" fmla="*/ 3 w 12"/>
                <a:gd name="T11" fmla="*/ 3 h 12"/>
                <a:gd name="T12" fmla="*/ 5 w 12"/>
                <a:gd name="T13" fmla="*/ 3 h 12"/>
                <a:gd name="T14" fmla="*/ 5 w 12"/>
                <a:gd name="T15" fmla="*/ 4 h 12"/>
                <a:gd name="T16" fmla="*/ 7 w 12"/>
                <a:gd name="T17" fmla="*/ 4 h 12"/>
                <a:gd name="T18" fmla="*/ 7 w 12"/>
                <a:gd name="T19" fmla="*/ 5 h 12"/>
                <a:gd name="T20" fmla="*/ 8 w 12"/>
                <a:gd name="T21" fmla="*/ 6 h 12"/>
                <a:gd name="T22" fmla="*/ 8 w 12"/>
                <a:gd name="T23" fmla="*/ 8 h 12"/>
                <a:gd name="T24" fmla="*/ 10 w 12"/>
                <a:gd name="T25" fmla="*/ 8 h 12"/>
                <a:gd name="T26" fmla="*/ 10 w 12"/>
                <a:gd name="T27" fmla="*/ 10 h 12"/>
                <a:gd name="T28" fmla="*/ 10 w 12"/>
                <a:gd name="T29" fmla="*/ 10 h 12"/>
                <a:gd name="T30" fmla="*/ 10 w 12"/>
                <a:gd name="T31" fmla="*/ 11 h 12"/>
                <a:gd name="T32" fmla="*/ 11 w 12"/>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0" y="0"/>
                  </a:moveTo>
                  <a:lnTo>
                    <a:pt x="0" y="1"/>
                  </a:lnTo>
                  <a:lnTo>
                    <a:pt x="2" y="1"/>
                  </a:lnTo>
                  <a:lnTo>
                    <a:pt x="2" y="1"/>
                  </a:lnTo>
                  <a:lnTo>
                    <a:pt x="3" y="1"/>
                  </a:lnTo>
                  <a:lnTo>
                    <a:pt x="3" y="3"/>
                  </a:lnTo>
                  <a:lnTo>
                    <a:pt x="5" y="3"/>
                  </a:lnTo>
                  <a:lnTo>
                    <a:pt x="5" y="4"/>
                  </a:lnTo>
                  <a:lnTo>
                    <a:pt x="7" y="4"/>
                  </a:lnTo>
                  <a:lnTo>
                    <a:pt x="7" y="5"/>
                  </a:lnTo>
                  <a:lnTo>
                    <a:pt x="8" y="6"/>
                  </a:lnTo>
                  <a:lnTo>
                    <a:pt x="8" y="8"/>
                  </a:lnTo>
                  <a:lnTo>
                    <a:pt x="10" y="8"/>
                  </a:lnTo>
                  <a:lnTo>
                    <a:pt x="10" y="10"/>
                  </a:lnTo>
                  <a:lnTo>
                    <a:pt x="10" y="10"/>
                  </a:lnTo>
                  <a:lnTo>
                    <a:pt x="10" y="11"/>
                  </a:lnTo>
                  <a:lnTo>
                    <a:pt x="11"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05" name="Freeform 198"/>
            <p:cNvSpPr>
              <a:spLocks/>
            </p:cNvSpPr>
            <p:nvPr/>
          </p:nvSpPr>
          <p:spPr bwMode="auto">
            <a:xfrm>
              <a:off x="6846" y="11509"/>
              <a:ext cx="20" cy="20"/>
            </a:xfrm>
            <a:custGeom>
              <a:avLst/>
              <a:gdLst>
                <a:gd name="T0" fmla="*/ 11 w 12"/>
                <a:gd name="T1" fmla="*/ 0 h 13"/>
                <a:gd name="T2" fmla="*/ 10 w 12"/>
                <a:gd name="T3" fmla="*/ 2 h 13"/>
                <a:gd name="T4" fmla="*/ 10 w 12"/>
                <a:gd name="T5" fmla="*/ 4 h 13"/>
                <a:gd name="T6" fmla="*/ 10 w 12"/>
                <a:gd name="T7" fmla="*/ 6 h 13"/>
                <a:gd name="T8" fmla="*/ 10 w 12"/>
                <a:gd name="T9" fmla="*/ 6 h 13"/>
                <a:gd name="T10" fmla="*/ 8 w 12"/>
                <a:gd name="T11" fmla="*/ 8 h 13"/>
                <a:gd name="T12" fmla="*/ 8 w 12"/>
                <a:gd name="T13" fmla="*/ 8 h 13"/>
                <a:gd name="T14" fmla="*/ 7 w 12"/>
                <a:gd name="T15" fmla="*/ 9 h 13"/>
                <a:gd name="T16" fmla="*/ 7 w 12"/>
                <a:gd name="T17" fmla="*/ 9 h 13"/>
                <a:gd name="T18" fmla="*/ 5 w 12"/>
                <a:gd name="T19" fmla="*/ 11 h 13"/>
                <a:gd name="T20" fmla="*/ 5 w 12"/>
                <a:gd name="T21" fmla="*/ 11 h 13"/>
                <a:gd name="T22" fmla="*/ 3 w 12"/>
                <a:gd name="T23" fmla="*/ 11 h 13"/>
                <a:gd name="T24" fmla="*/ 3 w 12"/>
                <a:gd name="T25" fmla="*/ 11 h 13"/>
                <a:gd name="T26" fmla="*/ 2 w 12"/>
                <a:gd name="T27" fmla="*/ 12 h 13"/>
                <a:gd name="T28" fmla="*/ 2 w 12"/>
                <a:gd name="T29" fmla="*/ 12 h 13"/>
                <a:gd name="T30" fmla="*/ 0 w 12"/>
                <a:gd name="T31" fmla="*/ 12 h 13"/>
                <a:gd name="T32" fmla="*/ 0 w 12"/>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11" y="0"/>
                  </a:moveTo>
                  <a:lnTo>
                    <a:pt x="10" y="2"/>
                  </a:lnTo>
                  <a:lnTo>
                    <a:pt x="10" y="4"/>
                  </a:lnTo>
                  <a:lnTo>
                    <a:pt x="10" y="6"/>
                  </a:lnTo>
                  <a:lnTo>
                    <a:pt x="10" y="6"/>
                  </a:lnTo>
                  <a:lnTo>
                    <a:pt x="8" y="8"/>
                  </a:lnTo>
                  <a:lnTo>
                    <a:pt x="8" y="8"/>
                  </a:lnTo>
                  <a:lnTo>
                    <a:pt x="7" y="9"/>
                  </a:lnTo>
                  <a:lnTo>
                    <a:pt x="7" y="9"/>
                  </a:lnTo>
                  <a:lnTo>
                    <a:pt x="5" y="11"/>
                  </a:lnTo>
                  <a:lnTo>
                    <a:pt x="5" y="11"/>
                  </a:lnTo>
                  <a:lnTo>
                    <a:pt x="3" y="11"/>
                  </a:lnTo>
                  <a:lnTo>
                    <a:pt x="3" y="11"/>
                  </a:lnTo>
                  <a:lnTo>
                    <a:pt x="2" y="12"/>
                  </a:lnTo>
                  <a:lnTo>
                    <a:pt x="2" y="12"/>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06" name="Line 199"/>
            <p:cNvCxnSpPr/>
            <p:nvPr/>
          </p:nvCxnSpPr>
          <p:spPr bwMode="auto">
            <a:xfrm>
              <a:off x="6846" y="11529"/>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7" name="Freeform 200"/>
            <p:cNvSpPr>
              <a:spLocks/>
            </p:cNvSpPr>
            <p:nvPr/>
          </p:nvSpPr>
          <p:spPr bwMode="auto">
            <a:xfrm>
              <a:off x="6844" y="11545"/>
              <a:ext cx="22" cy="17"/>
            </a:xfrm>
            <a:custGeom>
              <a:avLst/>
              <a:gdLst>
                <a:gd name="T0" fmla="*/ 12 w 13"/>
                <a:gd name="T1" fmla="*/ 10 h 11"/>
                <a:gd name="T2" fmla="*/ 11 w 13"/>
                <a:gd name="T3" fmla="*/ 10 h 11"/>
                <a:gd name="T4" fmla="*/ 9 w 13"/>
                <a:gd name="T5" fmla="*/ 10 h 11"/>
                <a:gd name="T6" fmla="*/ 7 w 13"/>
                <a:gd name="T7" fmla="*/ 10 h 11"/>
                <a:gd name="T8" fmla="*/ 7 w 13"/>
                <a:gd name="T9" fmla="*/ 9 h 11"/>
                <a:gd name="T10" fmla="*/ 5 w 13"/>
                <a:gd name="T11" fmla="*/ 9 h 11"/>
                <a:gd name="T12" fmla="*/ 4 w 13"/>
                <a:gd name="T13" fmla="*/ 9 h 11"/>
                <a:gd name="T14" fmla="*/ 3 w 13"/>
                <a:gd name="T15" fmla="*/ 9 h 11"/>
                <a:gd name="T16" fmla="*/ 3 w 13"/>
                <a:gd name="T17" fmla="*/ 7 h 11"/>
                <a:gd name="T18" fmla="*/ 1 w 13"/>
                <a:gd name="T19" fmla="*/ 7 h 11"/>
                <a:gd name="T20" fmla="*/ 1 w 13"/>
                <a:gd name="T21" fmla="*/ 6 h 11"/>
                <a:gd name="T22" fmla="*/ 0 w 13"/>
                <a:gd name="T23" fmla="*/ 6 h 11"/>
                <a:gd name="T24" fmla="*/ 0 w 13"/>
                <a:gd name="T25" fmla="*/ 4 h 11"/>
                <a:gd name="T26" fmla="*/ 0 w 13"/>
                <a:gd name="T27" fmla="*/ 4 h 11"/>
                <a:gd name="T28" fmla="*/ 0 w 13"/>
                <a:gd name="T29" fmla="*/ 3 h 11"/>
                <a:gd name="T30" fmla="*/ 0 w 13"/>
                <a:gd name="T31" fmla="*/ 1 h 11"/>
                <a:gd name="T32" fmla="*/ 0 w 13"/>
                <a:gd name="T3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1">
                  <a:moveTo>
                    <a:pt x="12" y="10"/>
                  </a:moveTo>
                  <a:lnTo>
                    <a:pt x="11" y="10"/>
                  </a:lnTo>
                  <a:lnTo>
                    <a:pt x="9" y="10"/>
                  </a:lnTo>
                  <a:lnTo>
                    <a:pt x="7" y="10"/>
                  </a:lnTo>
                  <a:lnTo>
                    <a:pt x="7" y="9"/>
                  </a:lnTo>
                  <a:lnTo>
                    <a:pt x="5" y="9"/>
                  </a:lnTo>
                  <a:lnTo>
                    <a:pt x="4" y="9"/>
                  </a:lnTo>
                  <a:lnTo>
                    <a:pt x="3" y="9"/>
                  </a:lnTo>
                  <a:lnTo>
                    <a:pt x="3" y="7"/>
                  </a:lnTo>
                  <a:lnTo>
                    <a:pt x="1" y="7"/>
                  </a:lnTo>
                  <a:lnTo>
                    <a:pt x="1" y="6"/>
                  </a:lnTo>
                  <a:lnTo>
                    <a:pt x="0" y="6"/>
                  </a:lnTo>
                  <a:lnTo>
                    <a:pt x="0" y="4"/>
                  </a:lnTo>
                  <a:lnTo>
                    <a:pt x="0" y="4"/>
                  </a:lnTo>
                  <a:lnTo>
                    <a:pt x="0" y="3"/>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08" name="Freeform 201"/>
            <p:cNvSpPr>
              <a:spLocks/>
            </p:cNvSpPr>
            <p:nvPr/>
          </p:nvSpPr>
          <p:spPr bwMode="auto">
            <a:xfrm>
              <a:off x="6844" y="11523"/>
              <a:ext cx="22" cy="22"/>
            </a:xfrm>
            <a:custGeom>
              <a:avLst/>
              <a:gdLst>
                <a:gd name="T0" fmla="*/ 0 w 13"/>
                <a:gd name="T1" fmla="*/ 13 h 14"/>
                <a:gd name="T2" fmla="*/ 0 w 13"/>
                <a:gd name="T3" fmla="*/ 13 h 14"/>
                <a:gd name="T4" fmla="*/ 0 w 13"/>
                <a:gd name="T5" fmla="*/ 11 h 14"/>
                <a:gd name="T6" fmla="*/ 0 w 13"/>
                <a:gd name="T7" fmla="*/ 10 h 14"/>
                <a:gd name="T8" fmla="*/ 0 w 13"/>
                <a:gd name="T9" fmla="*/ 8 h 14"/>
                <a:gd name="T10" fmla="*/ 0 w 13"/>
                <a:gd name="T11" fmla="*/ 8 h 14"/>
                <a:gd name="T12" fmla="*/ 1 w 13"/>
                <a:gd name="T13" fmla="*/ 6 h 14"/>
                <a:gd name="T14" fmla="*/ 1 w 13"/>
                <a:gd name="T15" fmla="*/ 6 h 14"/>
                <a:gd name="T16" fmla="*/ 3 w 13"/>
                <a:gd name="T17" fmla="*/ 4 h 14"/>
                <a:gd name="T18" fmla="*/ 3 w 13"/>
                <a:gd name="T19" fmla="*/ 4 h 14"/>
                <a:gd name="T20" fmla="*/ 4 w 13"/>
                <a:gd name="T21" fmla="*/ 3 h 14"/>
                <a:gd name="T22" fmla="*/ 5 w 13"/>
                <a:gd name="T23" fmla="*/ 3 h 14"/>
                <a:gd name="T24" fmla="*/ 7 w 13"/>
                <a:gd name="T25" fmla="*/ 2 h 14"/>
                <a:gd name="T26" fmla="*/ 7 w 13"/>
                <a:gd name="T27" fmla="*/ 2 h 14"/>
                <a:gd name="T28" fmla="*/ 9 w 13"/>
                <a:gd name="T29" fmla="*/ 1 h 14"/>
                <a:gd name="T30" fmla="*/ 11 w 13"/>
                <a:gd name="T31" fmla="*/ 1 h 14"/>
                <a:gd name="T32" fmla="*/ 12 w 13"/>
                <a:gd name="T3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13"/>
                  </a:moveTo>
                  <a:lnTo>
                    <a:pt x="0" y="13"/>
                  </a:lnTo>
                  <a:lnTo>
                    <a:pt x="0" y="11"/>
                  </a:lnTo>
                  <a:lnTo>
                    <a:pt x="0" y="10"/>
                  </a:lnTo>
                  <a:lnTo>
                    <a:pt x="0" y="8"/>
                  </a:lnTo>
                  <a:lnTo>
                    <a:pt x="0" y="8"/>
                  </a:lnTo>
                  <a:lnTo>
                    <a:pt x="1" y="6"/>
                  </a:lnTo>
                  <a:lnTo>
                    <a:pt x="1" y="6"/>
                  </a:lnTo>
                  <a:lnTo>
                    <a:pt x="3" y="4"/>
                  </a:lnTo>
                  <a:lnTo>
                    <a:pt x="3" y="4"/>
                  </a:lnTo>
                  <a:lnTo>
                    <a:pt x="4" y="3"/>
                  </a:lnTo>
                  <a:lnTo>
                    <a:pt x="5" y="3"/>
                  </a:lnTo>
                  <a:lnTo>
                    <a:pt x="7" y="2"/>
                  </a:lnTo>
                  <a:lnTo>
                    <a:pt x="7" y="2"/>
                  </a:lnTo>
                  <a:lnTo>
                    <a:pt x="9" y="1"/>
                  </a:lnTo>
                  <a:lnTo>
                    <a:pt x="11" y="1"/>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09" name="Freeform 202"/>
            <p:cNvSpPr>
              <a:spLocks/>
            </p:cNvSpPr>
            <p:nvPr/>
          </p:nvSpPr>
          <p:spPr bwMode="auto">
            <a:xfrm>
              <a:off x="6865" y="11523"/>
              <a:ext cx="20" cy="22"/>
            </a:xfrm>
            <a:custGeom>
              <a:avLst/>
              <a:gdLst>
                <a:gd name="T0" fmla="*/ 0 w 13"/>
                <a:gd name="T1" fmla="*/ 0 h 14"/>
                <a:gd name="T2" fmla="*/ 0 w 13"/>
                <a:gd name="T3" fmla="*/ 1 h 14"/>
                <a:gd name="T4" fmla="*/ 2 w 13"/>
                <a:gd name="T5" fmla="*/ 1 h 14"/>
                <a:gd name="T6" fmla="*/ 2 w 13"/>
                <a:gd name="T7" fmla="*/ 2 h 14"/>
                <a:gd name="T8" fmla="*/ 4 w 13"/>
                <a:gd name="T9" fmla="*/ 2 h 14"/>
                <a:gd name="T10" fmla="*/ 4 w 13"/>
                <a:gd name="T11" fmla="*/ 3 h 14"/>
                <a:gd name="T12" fmla="*/ 5 w 13"/>
                <a:gd name="T13" fmla="*/ 3 h 14"/>
                <a:gd name="T14" fmla="*/ 6 w 13"/>
                <a:gd name="T15" fmla="*/ 4 h 14"/>
                <a:gd name="T16" fmla="*/ 8 w 13"/>
                <a:gd name="T17" fmla="*/ 4 h 14"/>
                <a:gd name="T18" fmla="*/ 8 w 13"/>
                <a:gd name="T19" fmla="*/ 6 h 14"/>
                <a:gd name="T20" fmla="*/ 8 w 13"/>
                <a:gd name="T21" fmla="*/ 6 h 14"/>
                <a:gd name="T22" fmla="*/ 8 w 13"/>
                <a:gd name="T23" fmla="*/ 8 h 14"/>
                <a:gd name="T24" fmla="*/ 10 w 13"/>
                <a:gd name="T25" fmla="*/ 8 h 14"/>
                <a:gd name="T26" fmla="*/ 10 w 13"/>
                <a:gd name="T27" fmla="*/ 10 h 14"/>
                <a:gd name="T28" fmla="*/ 11 w 13"/>
                <a:gd name="T29" fmla="*/ 11 h 14"/>
                <a:gd name="T30" fmla="*/ 11 w 13"/>
                <a:gd name="T31" fmla="*/ 13 h 14"/>
                <a:gd name="T32" fmla="*/ 12 w 13"/>
                <a:gd name="T3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0"/>
                  </a:moveTo>
                  <a:lnTo>
                    <a:pt x="0" y="1"/>
                  </a:lnTo>
                  <a:lnTo>
                    <a:pt x="2" y="1"/>
                  </a:lnTo>
                  <a:lnTo>
                    <a:pt x="2" y="2"/>
                  </a:lnTo>
                  <a:lnTo>
                    <a:pt x="4" y="2"/>
                  </a:lnTo>
                  <a:lnTo>
                    <a:pt x="4" y="3"/>
                  </a:lnTo>
                  <a:lnTo>
                    <a:pt x="5" y="3"/>
                  </a:lnTo>
                  <a:lnTo>
                    <a:pt x="6" y="4"/>
                  </a:lnTo>
                  <a:lnTo>
                    <a:pt x="8" y="4"/>
                  </a:lnTo>
                  <a:lnTo>
                    <a:pt x="8" y="6"/>
                  </a:lnTo>
                  <a:lnTo>
                    <a:pt x="8" y="6"/>
                  </a:lnTo>
                  <a:lnTo>
                    <a:pt x="8" y="8"/>
                  </a:lnTo>
                  <a:lnTo>
                    <a:pt x="10" y="8"/>
                  </a:lnTo>
                  <a:lnTo>
                    <a:pt x="10" y="10"/>
                  </a:lnTo>
                  <a:lnTo>
                    <a:pt x="11" y="11"/>
                  </a:lnTo>
                  <a:lnTo>
                    <a:pt x="11" y="13"/>
                  </a:lnTo>
                  <a:lnTo>
                    <a:pt x="12" y="13"/>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10" name="Freeform 203"/>
            <p:cNvSpPr>
              <a:spLocks/>
            </p:cNvSpPr>
            <p:nvPr/>
          </p:nvSpPr>
          <p:spPr bwMode="auto">
            <a:xfrm>
              <a:off x="6865" y="11545"/>
              <a:ext cx="20" cy="17"/>
            </a:xfrm>
            <a:custGeom>
              <a:avLst/>
              <a:gdLst>
                <a:gd name="T0" fmla="*/ 12 w 13"/>
                <a:gd name="T1" fmla="*/ 0 h 11"/>
                <a:gd name="T2" fmla="*/ 11 w 13"/>
                <a:gd name="T3" fmla="*/ 1 h 11"/>
                <a:gd name="T4" fmla="*/ 11 w 13"/>
                <a:gd name="T5" fmla="*/ 3 h 11"/>
                <a:gd name="T6" fmla="*/ 10 w 13"/>
                <a:gd name="T7" fmla="*/ 4 h 11"/>
                <a:gd name="T8" fmla="*/ 10 w 13"/>
                <a:gd name="T9" fmla="*/ 4 h 11"/>
                <a:gd name="T10" fmla="*/ 8 w 13"/>
                <a:gd name="T11" fmla="*/ 6 h 11"/>
                <a:gd name="T12" fmla="*/ 8 w 13"/>
                <a:gd name="T13" fmla="*/ 6 h 11"/>
                <a:gd name="T14" fmla="*/ 8 w 13"/>
                <a:gd name="T15" fmla="*/ 7 h 11"/>
                <a:gd name="T16" fmla="*/ 8 w 13"/>
                <a:gd name="T17" fmla="*/ 7 h 11"/>
                <a:gd name="T18" fmla="*/ 6 w 13"/>
                <a:gd name="T19" fmla="*/ 9 h 11"/>
                <a:gd name="T20" fmla="*/ 5 w 13"/>
                <a:gd name="T21" fmla="*/ 9 h 11"/>
                <a:gd name="T22" fmla="*/ 4 w 13"/>
                <a:gd name="T23" fmla="*/ 9 h 11"/>
                <a:gd name="T24" fmla="*/ 4 w 13"/>
                <a:gd name="T25" fmla="*/ 9 h 11"/>
                <a:gd name="T26" fmla="*/ 2 w 13"/>
                <a:gd name="T27" fmla="*/ 10 h 11"/>
                <a:gd name="T28" fmla="*/ 2 w 13"/>
                <a:gd name="T29" fmla="*/ 10 h 11"/>
                <a:gd name="T30" fmla="*/ 0 w 13"/>
                <a:gd name="T31" fmla="*/ 10 h 11"/>
                <a:gd name="T32" fmla="*/ 0 w 13"/>
                <a:gd name="T33"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1">
                  <a:moveTo>
                    <a:pt x="12" y="0"/>
                  </a:moveTo>
                  <a:lnTo>
                    <a:pt x="11" y="1"/>
                  </a:lnTo>
                  <a:lnTo>
                    <a:pt x="11" y="3"/>
                  </a:lnTo>
                  <a:lnTo>
                    <a:pt x="10" y="4"/>
                  </a:lnTo>
                  <a:lnTo>
                    <a:pt x="10" y="4"/>
                  </a:lnTo>
                  <a:lnTo>
                    <a:pt x="8" y="6"/>
                  </a:lnTo>
                  <a:lnTo>
                    <a:pt x="8" y="6"/>
                  </a:lnTo>
                  <a:lnTo>
                    <a:pt x="8" y="7"/>
                  </a:lnTo>
                  <a:lnTo>
                    <a:pt x="8" y="7"/>
                  </a:lnTo>
                  <a:lnTo>
                    <a:pt x="6" y="9"/>
                  </a:lnTo>
                  <a:lnTo>
                    <a:pt x="5" y="9"/>
                  </a:lnTo>
                  <a:lnTo>
                    <a:pt x="4" y="9"/>
                  </a:lnTo>
                  <a:lnTo>
                    <a:pt x="4" y="9"/>
                  </a:lnTo>
                  <a:lnTo>
                    <a:pt x="2" y="10"/>
                  </a:lnTo>
                  <a:lnTo>
                    <a:pt x="2" y="10"/>
                  </a:lnTo>
                  <a:lnTo>
                    <a:pt x="0" y="10"/>
                  </a:lnTo>
                  <a:lnTo>
                    <a:pt x="0" y="1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11" name="Line 204"/>
            <p:cNvCxnSpPr/>
            <p:nvPr/>
          </p:nvCxnSpPr>
          <p:spPr bwMode="auto">
            <a:xfrm>
              <a:off x="6865" y="11561"/>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12" name="Freeform 205"/>
            <p:cNvSpPr>
              <a:spLocks/>
            </p:cNvSpPr>
            <p:nvPr/>
          </p:nvSpPr>
          <p:spPr bwMode="auto">
            <a:xfrm>
              <a:off x="6866" y="11448"/>
              <a:ext cx="21" cy="22"/>
            </a:xfrm>
            <a:custGeom>
              <a:avLst/>
              <a:gdLst>
                <a:gd name="T0" fmla="*/ 12 w 13"/>
                <a:gd name="T1" fmla="*/ 11 h 12"/>
                <a:gd name="T2" fmla="*/ 10 w 13"/>
                <a:gd name="T3" fmla="*/ 11 h 12"/>
                <a:gd name="T4" fmla="*/ 9 w 13"/>
                <a:gd name="T5" fmla="*/ 11 h 12"/>
                <a:gd name="T6" fmla="*/ 7 w 13"/>
                <a:gd name="T7" fmla="*/ 11 h 12"/>
                <a:gd name="T8" fmla="*/ 7 w 13"/>
                <a:gd name="T9" fmla="*/ 10 h 12"/>
                <a:gd name="T10" fmla="*/ 5 w 13"/>
                <a:gd name="T11" fmla="*/ 10 h 12"/>
                <a:gd name="T12" fmla="*/ 5 w 13"/>
                <a:gd name="T13" fmla="*/ 10 h 12"/>
                <a:gd name="T14" fmla="*/ 3 w 13"/>
                <a:gd name="T15" fmla="*/ 10 h 12"/>
                <a:gd name="T16" fmla="*/ 3 w 13"/>
                <a:gd name="T17" fmla="*/ 8 h 12"/>
                <a:gd name="T18" fmla="*/ 2 w 13"/>
                <a:gd name="T19" fmla="*/ 8 h 12"/>
                <a:gd name="T20" fmla="*/ 2 w 13"/>
                <a:gd name="T21" fmla="*/ 7 h 12"/>
                <a:gd name="T22" fmla="*/ 1 w 13"/>
                <a:gd name="T23" fmla="*/ 7 h 12"/>
                <a:gd name="T24" fmla="*/ 1 w 13"/>
                <a:gd name="T25" fmla="*/ 5 h 12"/>
                <a:gd name="T26" fmla="*/ 0 w 13"/>
                <a:gd name="T27" fmla="*/ 5 h 12"/>
                <a:gd name="T28" fmla="*/ 0 w 13"/>
                <a:gd name="T29" fmla="*/ 3 h 12"/>
                <a:gd name="T30" fmla="*/ 0 w 13"/>
                <a:gd name="T31" fmla="*/ 2 h 12"/>
                <a:gd name="T32" fmla="*/ 0 w 13"/>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11"/>
                  </a:moveTo>
                  <a:lnTo>
                    <a:pt x="10" y="11"/>
                  </a:lnTo>
                  <a:lnTo>
                    <a:pt x="9" y="11"/>
                  </a:lnTo>
                  <a:lnTo>
                    <a:pt x="7" y="11"/>
                  </a:lnTo>
                  <a:lnTo>
                    <a:pt x="7" y="10"/>
                  </a:lnTo>
                  <a:lnTo>
                    <a:pt x="5" y="10"/>
                  </a:lnTo>
                  <a:lnTo>
                    <a:pt x="5" y="10"/>
                  </a:lnTo>
                  <a:lnTo>
                    <a:pt x="3" y="10"/>
                  </a:lnTo>
                  <a:lnTo>
                    <a:pt x="3" y="8"/>
                  </a:lnTo>
                  <a:lnTo>
                    <a:pt x="2" y="8"/>
                  </a:lnTo>
                  <a:lnTo>
                    <a:pt x="2" y="7"/>
                  </a:lnTo>
                  <a:lnTo>
                    <a:pt x="1" y="7"/>
                  </a:lnTo>
                  <a:lnTo>
                    <a:pt x="1" y="5"/>
                  </a:lnTo>
                  <a:lnTo>
                    <a:pt x="0" y="5"/>
                  </a:lnTo>
                  <a:lnTo>
                    <a:pt x="0" y="3"/>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13" name="Freeform 206"/>
            <p:cNvSpPr>
              <a:spLocks/>
            </p:cNvSpPr>
            <p:nvPr/>
          </p:nvSpPr>
          <p:spPr bwMode="auto">
            <a:xfrm>
              <a:off x="6866" y="11429"/>
              <a:ext cx="21" cy="21"/>
            </a:xfrm>
            <a:custGeom>
              <a:avLst/>
              <a:gdLst>
                <a:gd name="T0" fmla="*/ 0 w 13"/>
                <a:gd name="T1" fmla="*/ 12 h 13"/>
                <a:gd name="T2" fmla="*/ 0 w 13"/>
                <a:gd name="T3" fmla="*/ 12 h 13"/>
                <a:gd name="T4" fmla="*/ 0 w 13"/>
                <a:gd name="T5" fmla="*/ 10 h 13"/>
                <a:gd name="T6" fmla="*/ 0 w 13"/>
                <a:gd name="T7" fmla="*/ 10 h 13"/>
                <a:gd name="T8" fmla="*/ 1 w 13"/>
                <a:gd name="T9" fmla="*/ 9 h 13"/>
                <a:gd name="T10" fmla="*/ 1 w 13"/>
                <a:gd name="T11" fmla="*/ 9 h 13"/>
                <a:gd name="T12" fmla="*/ 2 w 13"/>
                <a:gd name="T13" fmla="*/ 7 h 13"/>
                <a:gd name="T14" fmla="*/ 2 w 13"/>
                <a:gd name="T15" fmla="*/ 6 h 13"/>
                <a:gd name="T16" fmla="*/ 3 w 13"/>
                <a:gd name="T17" fmla="*/ 4 h 13"/>
                <a:gd name="T18" fmla="*/ 3 w 13"/>
                <a:gd name="T19" fmla="*/ 4 h 13"/>
                <a:gd name="T20" fmla="*/ 5 w 13"/>
                <a:gd name="T21" fmla="*/ 4 h 13"/>
                <a:gd name="T22" fmla="*/ 5 w 13"/>
                <a:gd name="T23" fmla="*/ 4 h 13"/>
                <a:gd name="T24" fmla="*/ 7 w 13"/>
                <a:gd name="T25" fmla="*/ 2 h 13"/>
                <a:gd name="T26" fmla="*/ 7 w 13"/>
                <a:gd name="T27" fmla="*/ 2 h 13"/>
                <a:gd name="T28" fmla="*/ 9 w 13"/>
                <a:gd name="T29" fmla="*/ 2 h 13"/>
                <a:gd name="T30" fmla="*/ 10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0" y="10"/>
                  </a:lnTo>
                  <a:lnTo>
                    <a:pt x="0" y="10"/>
                  </a:lnTo>
                  <a:lnTo>
                    <a:pt x="1" y="9"/>
                  </a:lnTo>
                  <a:lnTo>
                    <a:pt x="1" y="9"/>
                  </a:lnTo>
                  <a:lnTo>
                    <a:pt x="2" y="7"/>
                  </a:lnTo>
                  <a:lnTo>
                    <a:pt x="2" y="6"/>
                  </a:lnTo>
                  <a:lnTo>
                    <a:pt x="3" y="4"/>
                  </a:lnTo>
                  <a:lnTo>
                    <a:pt x="3" y="4"/>
                  </a:lnTo>
                  <a:lnTo>
                    <a:pt x="5" y="4"/>
                  </a:lnTo>
                  <a:lnTo>
                    <a:pt x="5" y="4"/>
                  </a:lnTo>
                  <a:lnTo>
                    <a:pt x="7" y="2"/>
                  </a:lnTo>
                  <a:lnTo>
                    <a:pt x="7" y="2"/>
                  </a:lnTo>
                  <a:lnTo>
                    <a:pt x="9" y="2"/>
                  </a:lnTo>
                  <a:lnTo>
                    <a:pt x="10"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14" name="Freeform 207"/>
            <p:cNvSpPr>
              <a:spLocks/>
            </p:cNvSpPr>
            <p:nvPr/>
          </p:nvSpPr>
          <p:spPr bwMode="auto">
            <a:xfrm>
              <a:off x="6885" y="11429"/>
              <a:ext cx="24" cy="21"/>
            </a:xfrm>
            <a:custGeom>
              <a:avLst/>
              <a:gdLst>
                <a:gd name="T0" fmla="*/ 0 w 13"/>
                <a:gd name="T1" fmla="*/ 0 h 13"/>
                <a:gd name="T2" fmla="*/ 0 w 13"/>
                <a:gd name="T3" fmla="*/ 2 h 13"/>
                <a:gd name="T4" fmla="*/ 2 w 13"/>
                <a:gd name="T5" fmla="*/ 2 h 13"/>
                <a:gd name="T6" fmla="*/ 2 w 13"/>
                <a:gd name="T7" fmla="*/ 2 h 13"/>
                <a:gd name="T8" fmla="*/ 4 w 13"/>
                <a:gd name="T9" fmla="*/ 2 h 13"/>
                <a:gd name="T10" fmla="*/ 4 w 13"/>
                <a:gd name="T11" fmla="*/ 4 h 13"/>
                <a:gd name="T12" fmla="*/ 6 w 13"/>
                <a:gd name="T13" fmla="*/ 4 h 13"/>
                <a:gd name="T14" fmla="*/ 6 w 13"/>
                <a:gd name="T15" fmla="*/ 4 h 13"/>
                <a:gd name="T16" fmla="*/ 8 w 13"/>
                <a:gd name="T17" fmla="*/ 4 h 13"/>
                <a:gd name="T18" fmla="*/ 8 w 13"/>
                <a:gd name="T19" fmla="*/ 6 h 13"/>
                <a:gd name="T20" fmla="*/ 8 w 13"/>
                <a:gd name="T21" fmla="*/ 7 h 13"/>
                <a:gd name="T22" fmla="*/ 8 w 13"/>
                <a:gd name="T23" fmla="*/ 9 h 13"/>
                <a:gd name="T24" fmla="*/ 10 w 13"/>
                <a:gd name="T25" fmla="*/ 9 h 13"/>
                <a:gd name="T26" fmla="*/ 10 w 13"/>
                <a:gd name="T27" fmla="*/ 10 h 13"/>
                <a:gd name="T28" fmla="*/ 11 w 13"/>
                <a:gd name="T29" fmla="*/ 10 h 13"/>
                <a:gd name="T30" fmla="*/ 11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2"/>
                  </a:lnTo>
                  <a:lnTo>
                    <a:pt x="2" y="2"/>
                  </a:lnTo>
                  <a:lnTo>
                    <a:pt x="2" y="2"/>
                  </a:lnTo>
                  <a:lnTo>
                    <a:pt x="4" y="2"/>
                  </a:lnTo>
                  <a:lnTo>
                    <a:pt x="4" y="4"/>
                  </a:lnTo>
                  <a:lnTo>
                    <a:pt x="6" y="4"/>
                  </a:lnTo>
                  <a:lnTo>
                    <a:pt x="6" y="4"/>
                  </a:lnTo>
                  <a:lnTo>
                    <a:pt x="8" y="4"/>
                  </a:lnTo>
                  <a:lnTo>
                    <a:pt x="8" y="6"/>
                  </a:lnTo>
                  <a:lnTo>
                    <a:pt x="8" y="7"/>
                  </a:lnTo>
                  <a:lnTo>
                    <a:pt x="8" y="9"/>
                  </a:lnTo>
                  <a:lnTo>
                    <a:pt x="10" y="9"/>
                  </a:lnTo>
                  <a:lnTo>
                    <a:pt x="10" y="10"/>
                  </a:lnTo>
                  <a:lnTo>
                    <a:pt x="11" y="10"/>
                  </a:lnTo>
                  <a:lnTo>
                    <a:pt x="11"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15" name="Freeform 208"/>
            <p:cNvSpPr>
              <a:spLocks/>
            </p:cNvSpPr>
            <p:nvPr/>
          </p:nvSpPr>
          <p:spPr bwMode="auto">
            <a:xfrm>
              <a:off x="6885" y="11448"/>
              <a:ext cx="24" cy="22"/>
            </a:xfrm>
            <a:custGeom>
              <a:avLst/>
              <a:gdLst>
                <a:gd name="T0" fmla="*/ 12 w 13"/>
                <a:gd name="T1" fmla="*/ 0 h 12"/>
                <a:gd name="T2" fmla="*/ 11 w 13"/>
                <a:gd name="T3" fmla="*/ 2 h 12"/>
                <a:gd name="T4" fmla="*/ 11 w 13"/>
                <a:gd name="T5" fmla="*/ 3 h 12"/>
                <a:gd name="T6" fmla="*/ 10 w 13"/>
                <a:gd name="T7" fmla="*/ 5 h 12"/>
                <a:gd name="T8" fmla="*/ 10 w 13"/>
                <a:gd name="T9" fmla="*/ 5 h 12"/>
                <a:gd name="T10" fmla="*/ 8 w 13"/>
                <a:gd name="T11" fmla="*/ 7 h 12"/>
                <a:gd name="T12" fmla="*/ 8 w 13"/>
                <a:gd name="T13" fmla="*/ 7 h 12"/>
                <a:gd name="T14" fmla="*/ 8 w 13"/>
                <a:gd name="T15" fmla="*/ 8 h 12"/>
                <a:gd name="T16" fmla="*/ 8 w 13"/>
                <a:gd name="T17" fmla="*/ 8 h 12"/>
                <a:gd name="T18" fmla="*/ 6 w 13"/>
                <a:gd name="T19" fmla="*/ 10 h 12"/>
                <a:gd name="T20" fmla="*/ 6 w 13"/>
                <a:gd name="T21" fmla="*/ 10 h 12"/>
                <a:gd name="T22" fmla="*/ 4 w 13"/>
                <a:gd name="T23" fmla="*/ 10 h 12"/>
                <a:gd name="T24" fmla="*/ 4 w 13"/>
                <a:gd name="T25" fmla="*/ 10 h 12"/>
                <a:gd name="T26" fmla="*/ 2 w 13"/>
                <a:gd name="T27" fmla="*/ 11 h 12"/>
                <a:gd name="T28" fmla="*/ 2 w 13"/>
                <a:gd name="T29" fmla="*/ 11 h 12"/>
                <a:gd name="T30" fmla="*/ 0 w 13"/>
                <a:gd name="T31" fmla="*/ 11 h 12"/>
                <a:gd name="T32" fmla="*/ 0 w 13"/>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0"/>
                  </a:moveTo>
                  <a:lnTo>
                    <a:pt x="11" y="2"/>
                  </a:lnTo>
                  <a:lnTo>
                    <a:pt x="11" y="3"/>
                  </a:lnTo>
                  <a:lnTo>
                    <a:pt x="10" y="5"/>
                  </a:lnTo>
                  <a:lnTo>
                    <a:pt x="10" y="5"/>
                  </a:lnTo>
                  <a:lnTo>
                    <a:pt x="8" y="7"/>
                  </a:lnTo>
                  <a:lnTo>
                    <a:pt x="8" y="7"/>
                  </a:lnTo>
                  <a:lnTo>
                    <a:pt x="8" y="8"/>
                  </a:lnTo>
                  <a:lnTo>
                    <a:pt x="8" y="8"/>
                  </a:lnTo>
                  <a:lnTo>
                    <a:pt x="6" y="10"/>
                  </a:lnTo>
                  <a:lnTo>
                    <a:pt x="6" y="10"/>
                  </a:lnTo>
                  <a:lnTo>
                    <a:pt x="4" y="10"/>
                  </a:lnTo>
                  <a:lnTo>
                    <a:pt x="4" y="10"/>
                  </a:lnTo>
                  <a:lnTo>
                    <a:pt x="2" y="11"/>
                  </a:lnTo>
                  <a:lnTo>
                    <a:pt x="2" y="11"/>
                  </a:lnTo>
                  <a:lnTo>
                    <a:pt x="0" y="11"/>
                  </a:lnTo>
                  <a:lnTo>
                    <a:pt x="0"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16" name="Line 209"/>
            <p:cNvCxnSpPr/>
            <p:nvPr/>
          </p:nvCxnSpPr>
          <p:spPr bwMode="auto">
            <a:xfrm>
              <a:off x="6885" y="11467"/>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17" name="Freeform 210"/>
            <p:cNvSpPr>
              <a:spLocks/>
            </p:cNvSpPr>
            <p:nvPr/>
          </p:nvSpPr>
          <p:spPr bwMode="auto">
            <a:xfrm>
              <a:off x="6850" y="11483"/>
              <a:ext cx="24" cy="21"/>
            </a:xfrm>
            <a:custGeom>
              <a:avLst/>
              <a:gdLst>
                <a:gd name="T0" fmla="*/ 12 w 13"/>
                <a:gd name="T1" fmla="*/ 12 h 13"/>
                <a:gd name="T2" fmla="*/ 11 w 13"/>
                <a:gd name="T3" fmla="*/ 12 h 13"/>
                <a:gd name="T4" fmla="*/ 9 w 13"/>
                <a:gd name="T5" fmla="*/ 12 h 13"/>
                <a:gd name="T6" fmla="*/ 7 w 13"/>
                <a:gd name="T7" fmla="*/ 12 h 13"/>
                <a:gd name="T8" fmla="*/ 7 w 13"/>
                <a:gd name="T9" fmla="*/ 11 h 13"/>
                <a:gd name="T10" fmla="*/ 6 w 13"/>
                <a:gd name="T11" fmla="*/ 11 h 13"/>
                <a:gd name="T12" fmla="*/ 5 w 13"/>
                <a:gd name="T13" fmla="*/ 11 h 13"/>
                <a:gd name="T14" fmla="*/ 3 w 13"/>
                <a:gd name="T15" fmla="*/ 11 h 13"/>
                <a:gd name="T16" fmla="*/ 3 w 13"/>
                <a:gd name="T17" fmla="*/ 9 h 13"/>
                <a:gd name="T18" fmla="*/ 1 w 13"/>
                <a:gd name="T19" fmla="*/ 9 h 13"/>
                <a:gd name="T20" fmla="*/ 1 w 13"/>
                <a:gd name="T21" fmla="*/ 7 h 13"/>
                <a:gd name="T22" fmla="*/ 1 w 13"/>
                <a:gd name="T23" fmla="*/ 7 h 13"/>
                <a:gd name="T24" fmla="*/ 1 w 13"/>
                <a:gd name="T25" fmla="*/ 6 h 13"/>
                <a:gd name="T26" fmla="*/ 0 w 13"/>
                <a:gd name="T27" fmla="*/ 6 h 13"/>
                <a:gd name="T28" fmla="*/ 0 w 13"/>
                <a:gd name="T29" fmla="*/ 4 h 13"/>
                <a:gd name="T30" fmla="*/ 0 w 13"/>
                <a:gd name="T31" fmla="*/ 2 h 13"/>
                <a:gd name="T32" fmla="*/ 0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12"/>
                  </a:moveTo>
                  <a:lnTo>
                    <a:pt x="11" y="12"/>
                  </a:lnTo>
                  <a:lnTo>
                    <a:pt x="9" y="12"/>
                  </a:lnTo>
                  <a:lnTo>
                    <a:pt x="7" y="12"/>
                  </a:lnTo>
                  <a:lnTo>
                    <a:pt x="7" y="11"/>
                  </a:lnTo>
                  <a:lnTo>
                    <a:pt x="6" y="11"/>
                  </a:lnTo>
                  <a:lnTo>
                    <a:pt x="5" y="11"/>
                  </a:lnTo>
                  <a:lnTo>
                    <a:pt x="3" y="11"/>
                  </a:lnTo>
                  <a:lnTo>
                    <a:pt x="3" y="9"/>
                  </a:lnTo>
                  <a:lnTo>
                    <a:pt x="1" y="9"/>
                  </a:lnTo>
                  <a:lnTo>
                    <a:pt x="1" y="7"/>
                  </a:lnTo>
                  <a:lnTo>
                    <a:pt x="1" y="7"/>
                  </a:lnTo>
                  <a:lnTo>
                    <a:pt x="1" y="6"/>
                  </a:lnTo>
                  <a:lnTo>
                    <a:pt x="0" y="6"/>
                  </a:lnTo>
                  <a:lnTo>
                    <a:pt x="0" y="4"/>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18" name="Freeform 211"/>
            <p:cNvSpPr>
              <a:spLocks/>
            </p:cNvSpPr>
            <p:nvPr/>
          </p:nvSpPr>
          <p:spPr bwMode="auto">
            <a:xfrm>
              <a:off x="6850" y="11461"/>
              <a:ext cx="24" cy="23"/>
            </a:xfrm>
            <a:custGeom>
              <a:avLst/>
              <a:gdLst>
                <a:gd name="T0" fmla="*/ 0 w 13"/>
                <a:gd name="T1" fmla="*/ 12 h 13"/>
                <a:gd name="T2" fmla="*/ 0 w 13"/>
                <a:gd name="T3" fmla="*/ 12 h 13"/>
                <a:gd name="T4" fmla="*/ 0 w 13"/>
                <a:gd name="T5" fmla="*/ 11 h 13"/>
                <a:gd name="T6" fmla="*/ 0 w 13"/>
                <a:gd name="T7" fmla="*/ 11 h 13"/>
                <a:gd name="T8" fmla="*/ 1 w 13"/>
                <a:gd name="T9" fmla="*/ 9 h 13"/>
                <a:gd name="T10" fmla="*/ 1 w 13"/>
                <a:gd name="T11" fmla="*/ 9 h 13"/>
                <a:gd name="T12" fmla="*/ 1 w 13"/>
                <a:gd name="T13" fmla="*/ 7 h 13"/>
                <a:gd name="T14" fmla="*/ 1 w 13"/>
                <a:gd name="T15" fmla="*/ 6 h 13"/>
                <a:gd name="T16" fmla="*/ 3 w 13"/>
                <a:gd name="T17" fmla="*/ 4 h 13"/>
                <a:gd name="T18" fmla="*/ 3 w 13"/>
                <a:gd name="T19" fmla="*/ 4 h 13"/>
                <a:gd name="T20" fmla="*/ 5 w 13"/>
                <a:gd name="T21" fmla="*/ 4 h 13"/>
                <a:gd name="T22" fmla="*/ 6 w 13"/>
                <a:gd name="T23" fmla="*/ 4 h 13"/>
                <a:gd name="T24" fmla="*/ 7 w 13"/>
                <a:gd name="T25" fmla="*/ 2 h 13"/>
                <a:gd name="T26" fmla="*/ 7 w 13"/>
                <a:gd name="T27" fmla="*/ 2 h 13"/>
                <a:gd name="T28" fmla="*/ 9 w 13"/>
                <a:gd name="T29" fmla="*/ 2 h 13"/>
                <a:gd name="T30" fmla="*/ 11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0" y="11"/>
                  </a:lnTo>
                  <a:lnTo>
                    <a:pt x="0" y="11"/>
                  </a:lnTo>
                  <a:lnTo>
                    <a:pt x="1" y="9"/>
                  </a:lnTo>
                  <a:lnTo>
                    <a:pt x="1" y="9"/>
                  </a:lnTo>
                  <a:lnTo>
                    <a:pt x="1" y="7"/>
                  </a:lnTo>
                  <a:lnTo>
                    <a:pt x="1" y="6"/>
                  </a:lnTo>
                  <a:lnTo>
                    <a:pt x="3" y="4"/>
                  </a:lnTo>
                  <a:lnTo>
                    <a:pt x="3" y="4"/>
                  </a:lnTo>
                  <a:lnTo>
                    <a:pt x="5" y="4"/>
                  </a:lnTo>
                  <a:lnTo>
                    <a:pt x="6" y="4"/>
                  </a:lnTo>
                  <a:lnTo>
                    <a:pt x="7" y="2"/>
                  </a:lnTo>
                  <a:lnTo>
                    <a:pt x="7" y="2"/>
                  </a:lnTo>
                  <a:lnTo>
                    <a:pt x="9" y="2"/>
                  </a:lnTo>
                  <a:lnTo>
                    <a:pt x="11"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19" name="Freeform 212"/>
            <p:cNvSpPr>
              <a:spLocks/>
            </p:cNvSpPr>
            <p:nvPr/>
          </p:nvSpPr>
          <p:spPr bwMode="auto">
            <a:xfrm>
              <a:off x="6872" y="11461"/>
              <a:ext cx="26" cy="23"/>
            </a:xfrm>
            <a:custGeom>
              <a:avLst/>
              <a:gdLst>
                <a:gd name="T0" fmla="*/ 0 w 14"/>
                <a:gd name="T1" fmla="*/ 0 h 13"/>
                <a:gd name="T2" fmla="*/ 0 w 14"/>
                <a:gd name="T3" fmla="*/ 2 h 13"/>
                <a:gd name="T4" fmla="*/ 2 w 14"/>
                <a:gd name="T5" fmla="*/ 2 h 13"/>
                <a:gd name="T6" fmla="*/ 2 w 14"/>
                <a:gd name="T7" fmla="*/ 2 h 13"/>
                <a:gd name="T8" fmla="*/ 4 w 14"/>
                <a:gd name="T9" fmla="*/ 2 h 13"/>
                <a:gd name="T10" fmla="*/ 4 w 14"/>
                <a:gd name="T11" fmla="*/ 4 h 13"/>
                <a:gd name="T12" fmla="*/ 6 w 14"/>
                <a:gd name="T13" fmla="*/ 4 h 13"/>
                <a:gd name="T14" fmla="*/ 6 w 14"/>
                <a:gd name="T15" fmla="*/ 4 h 13"/>
                <a:gd name="T16" fmla="*/ 8 w 14"/>
                <a:gd name="T17" fmla="*/ 4 h 13"/>
                <a:gd name="T18" fmla="*/ 8 w 14"/>
                <a:gd name="T19" fmla="*/ 6 h 13"/>
                <a:gd name="T20" fmla="*/ 9 w 14"/>
                <a:gd name="T21" fmla="*/ 7 h 13"/>
                <a:gd name="T22" fmla="*/ 9 w 14"/>
                <a:gd name="T23" fmla="*/ 9 h 13"/>
                <a:gd name="T24" fmla="*/ 11 w 14"/>
                <a:gd name="T25" fmla="*/ 9 h 13"/>
                <a:gd name="T26" fmla="*/ 11 w 14"/>
                <a:gd name="T27" fmla="*/ 11 h 13"/>
                <a:gd name="T28" fmla="*/ 11 w 14"/>
                <a:gd name="T29" fmla="*/ 11 h 13"/>
                <a:gd name="T30" fmla="*/ 11 w 14"/>
                <a:gd name="T31" fmla="*/ 12 h 13"/>
                <a:gd name="T32" fmla="*/ 13 w 14"/>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3">
                  <a:moveTo>
                    <a:pt x="0" y="0"/>
                  </a:moveTo>
                  <a:lnTo>
                    <a:pt x="0" y="2"/>
                  </a:lnTo>
                  <a:lnTo>
                    <a:pt x="2" y="2"/>
                  </a:lnTo>
                  <a:lnTo>
                    <a:pt x="2" y="2"/>
                  </a:lnTo>
                  <a:lnTo>
                    <a:pt x="4" y="2"/>
                  </a:lnTo>
                  <a:lnTo>
                    <a:pt x="4" y="4"/>
                  </a:lnTo>
                  <a:lnTo>
                    <a:pt x="6" y="4"/>
                  </a:lnTo>
                  <a:lnTo>
                    <a:pt x="6" y="4"/>
                  </a:lnTo>
                  <a:lnTo>
                    <a:pt x="8" y="4"/>
                  </a:lnTo>
                  <a:lnTo>
                    <a:pt x="8" y="6"/>
                  </a:lnTo>
                  <a:lnTo>
                    <a:pt x="9" y="7"/>
                  </a:lnTo>
                  <a:lnTo>
                    <a:pt x="9" y="9"/>
                  </a:lnTo>
                  <a:lnTo>
                    <a:pt x="11" y="9"/>
                  </a:lnTo>
                  <a:lnTo>
                    <a:pt x="11" y="11"/>
                  </a:lnTo>
                  <a:lnTo>
                    <a:pt x="11" y="11"/>
                  </a:lnTo>
                  <a:lnTo>
                    <a:pt x="11" y="12"/>
                  </a:lnTo>
                  <a:lnTo>
                    <a:pt x="13"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20" name="Freeform 213"/>
            <p:cNvSpPr>
              <a:spLocks/>
            </p:cNvSpPr>
            <p:nvPr/>
          </p:nvSpPr>
          <p:spPr bwMode="auto">
            <a:xfrm>
              <a:off x="6872" y="11483"/>
              <a:ext cx="26" cy="21"/>
            </a:xfrm>
            <a:custGeom>
              <a:avLst/>
              <a:gdLst>
                <a:gd name="T0" fmla="*/ 13 w 14"/>
                <a:gd name="T1" fmla="*/ 0 h 13"/>
                <a:gd name="T2" fmla="*/ 11 w 14"/>
                <a:gd name="T3" fmla="*/ 2 h 13"/>
                <a:gd name="T4" fmla="*/ 11 w 14"/>
                <a:gd name="T5" fmla="*/ 4 h 13"/>
                <a:gd name="T6" fmla="*/ 11 w 14"/>
                <a:gd name="T7" fmla="*/ 6 h 13"/>
                <a:gd name="T8" fmla="*/ 11 w 14"/>
                <a:gd name="T9" fmla="*/ 6 h 13"/>
                <a:gd name="T10" fmla="*/ 9 w 14"/>
                <a:gd name="T11" fmla="*/ 7 h 13"/>
                <a:gd name="T12" fmla="*/ 9 w 14"/>
                <a:gd name="T13" fmla="*/ 7 h 13"/>
                <a:gd name="T14" fmla="*/ 8 w 14"/>
                <a:gd name="T15" fmla="*/ 9 h 13"/>
                <a:gd name="T16" fmla="*/ 8 w 14"/>
                <a:gd name="T17" fmla="*/ 9 h 13"/>
                <a:gd name="T18" fmla="*/ 6 w 14"/>
                <a:gd name="T19" fmla="*/ 11 h 13"/>
                <a:gd name="T20" fmla="*/ 6 w 14"/>
                <a:gd name="T21" fmla="*/ 11 h 13"/>
                <a:gd name="T22" fmla="*/ 4 w 14"/>
                <a:gd name="T23" fmla="*/ 11 h 13"/>
                <a:gd name="T24" fmla="*/ 4 w 14"/>
                <a:gd name="T25" fmla="*/ 11 h 13"/>
                <a:gd name="T26" fmla="*/ 2 w 14"/>
                <a:gd name="T27" fmla="*/ 12 h 13"/>
                <a:gd name="T28" fmla="*/ 2 w 14"/>
                <a:gd name="T29" fmla="*/ 12 h 13"/>
                <a:gd name="T30" fmla="*/ 0 w 14"/>
                <a:gd name="T31" fmla="*/ 12 h 13"/>
                <a:gd name="T32" fmla="*/ 0 w 14"/>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3">
                  <a:moveTo>
                    <a:pt x="13" y="0"/>
                  </a:moveTo>
                  <a:lnTo>
                    <a:pt x="11" y="2"/>
                  </a:lnTo>
                  <a:lnTo>
                    <a:pt x="11" y="4"/>
                  </a:lnTo>
                  <a:lnTo>
                    <a:pt x="11" y="6"/>
                  </a:lnTo>
                  <a:lnTo>
                    <a:pt x="11" y="6"/>
                  </a:lnTo>
                  <a:lnTo>
                    <a:pt x="9" y="7"/>
                  </a:lnTo>
                  <a:lnTo>
                    <a:pt x="9" y="7"/>
                  </a:lnTo>
                  <a:lnTo>
                    <a:pt x="8" y="9"/>
                  </a:lnTo>
                  <a:lnTo>
                    <a:pt x="8" y="9"/>
                  </a:lnTo>
                  <a:lnTo>
                    <a:pt x="6" y="11"/>
                  </a:lnTo>
                  <a:lnTo>
                    <a:pt x="6" y="11"/>
                  </a:lnTo>
                  <a:lnTo>
                    <a:pt x="4" y="11"/>
                  </a:lnTo>
                  <a:lnTo>
                    <a:pt x="4" y="11"/>
                  </a:lnTo>
                  <a:lnTo>
                    <a:pt x="2" y="12"/>
                  </a:lnTo>
                  <a:lnTo>
                    <a:pt x="2" y="12"/>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21" name="Line 214"/>
            <p:cNvCxnSpPr/>
            <p:nvPr/>
          </p:nvCxnSpPr>
          <p:spPr bwMode="auto">
            <a:xfrm>
              <a:off x="6872" y="11501"/>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22" name="Freeform 215"/>
            <p:cNvSpPr>
              <a:spLocks/>
            </p:cNvSpPr>
            <p:nvPr/>
          </p:nvSpPr>
          <p:spPr bwMode="auto">
            <a:xfrm>
              <a:off x="6866" y="11513"/>
              <a:ext cx="21" cy="19"/>
            </a:xfrm>
            <a:custGeom>
              <a:avLst/>
              <a:gdLst>
                <a:gd name="T0" fmla="*/ 12 w 13"/>
                <a:gd name="T1" fmla="*/ 11 h 12"/>
                <a:gd name="T2" fmla="*/ 10 w 13"/>
                <a:gd name="T3" fmla="*/ 11 h 12"/>
                <a:gd name="T4" fmla="*/ 9 w 13"/>
                <a:gd name="T5" fmla="*/ 11 h 12"/>
                <a:gd name="T6" fmla="*/ 7 w 13"/>
                <a:gd name="T7" fmla="*/ 11 h 12"/>
                <a:gd name="T8" fmla="*/ 7 w 13"/>
                <a:gd name="T9" fmla="*/ 11 h 12"/>
                <a:gd name="T10" fmla="*/ 5 w 13"/>
                <a:gd name="T11" fmla="*/ 11 h 12"/>
                <a:gd name="T12" fmla="*/ 5 w 13"/>
                <a:gd name="T13" fmla="*/ 10 h 12"/>
                <a:gd name="T14" fmla="*/ 3 w 13"/>
                <a:gd name="T15" fmla="*/ 10 h 12"/>
                <a:gd name="T16" fmla="*/ 3 w 13"/>
                <a:gd name="T17" fmla="*/ 8 h 12"/>
                <a:gd name="T18" fmla="*/ 2 w 13"/>
                <a:gd name="T19" fmla="*/ 8 h 12"/>
                <a:gd name="T20" fmla="*/ 2 w 13"/>
                <a:gd name="T21" fmla="*/ 7 h 12"/>
                <a:gd name="T22" fmla="*/ 1 w 13"/>
                <a:gd name="T23" fmla="*/ 7 h 12"/>
                <a:gd name="T24" fmla="*/ 1 w 13"/>
                <a:gd name="T25" fmla="*/ 5 h 12"/>
                <a:gd name="T26" fmla="*/ 0 w 13"/>
                <a:gd name="T27" fmla="*/ 5 h 12"/>
                <a:gd name="T28" fmla="*/ 0 w 13"/>
                <a:gd name="T29" fmla="*/ 3 h 12"/>
                <a:gd name="T30" fmla="*/ 0 w 13"/>
                <a:gd name="T31" fmla="*/ 1 h 12"/>
                <a:gd name="T32" fmla="*/ 0 w 13"/>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11"/>
                  </a:moveTo>
                  <a:lnTo>
                    <a:pt x="10" y="11"/>
                  </a:lnTo>
                  <a:lnTo>
                    <a:pt x="9" y="11"/>
                  </a:lnTo>
                  <a:lnTo>
                    <a:pt x="7" y="11"/>
                  </a:lnTo>
                  <a:lnTo>
                    <a:pt x="7" y="11"/>
                  </a:lnTo>
                  <a:lnTo>
                    <a:pt x="5" y="11"/>
                  </a:lnTo>
                  <a:lnTo>
                    <a:pt x="5" y="10"/>
                  </a:lnTo>
                  <a:lnTo>
                    <a:pt x="3" y="10"/>
                  </a:lnTo>
                  <a:lnTo>
                    <a:pt x="3" y="8"/>
                  </a:lnTo>
                  <a:lnTo>
                    <a:pt x="2" y="8"/>
                  </a:lnTo>
                  <a:lnTo>
                    <a:pt x="2" y="7"/>
                  </a:lnTo>
                  <a:lnTo>
                    <a:pt x="1" y="7"/>
                  </a:lnTo>
                  <a:lnTo>
                    <a:pt x="1" y="5"/>
                  </a:lnTo>
                  <a:lnTo>
                    <a:pt x="0" y="5"/>
                  </a:lnTo>
                  <a:lnTo>
                    <a:pt x="0" y="3"/>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23" name="Freeform 216"/>
            <p:cNvSpPr>
              <a:spLocks/>
            </p:cNvSpPr>
            <p:nvPr/>
          </p:nvSpPr>
          <p:spPr bwMode="auto">
            <a:xfrm>
              <a:off x="6866" y="11492"/>
              <a:ext cx="21" cy="22"/>
            </a:xfrm>
            <a:custGeom>
              <a:avLst/>
              <a:gdLst>
                <a:gd name="T0" fmla="*/ 0 w 13"/>
                <a:gd name="T1" fmla="*/ 12 h 13"/>
                <a:gd name="T2" fmla="*/ 0 w 13"/>
                <a:gd name="T3" fmla="*/ 12 h 13"/>
                <a:gd name="T4" fmla="*/ 0 w 13"/>
                <a:gd name="T5" fmla="*/ 10 h 13"/>
                <a:gd name="T6" fmla="*/ 0 w 13"/>
                <a:gd name="T7" fmla="*/ 10 h 13"/>
                <a:gd name="T8" fmla="*/ 1 w 13"/>
                <a:gd name="T9" fmla="*/ 8 h 13"/>
                <a:gd name="T10" fmla="*/ 1 w 13"/>
                <a:gd name="T11" fmla="*/ 8 h 13"/>
                <a:gd name="T12" fmla="*/ 2 w 13"/>
                <a:gd name="T13" fmla="*/ 6 h 13"/>
                <a:gd name="T14" fmla="*/ 2 w 13"/>
                <a:gd name="T15" fmla="*/ 5 h 13"/>
                <a:gd name="T16" fmla="*/ 3 w 13"/>
                <a:gd name="T17" fmla="*/ 4 h 13"/>
                <a:gd name="T18" fmla="*/ 3 w 13"/>
                <a:gd name="T19" fmla="*/ 4 h 13"/>
                <a:gd name="T20" fmla="*/ 5 w 13"/>
                <a:gd name="T21" fmla="*/ 3 h 13"/>
                <a:gd name="T22" fmla="*/ 5 w 13"/>
                <a:gd name="T23" fmla="*/ 3 h 13"/>
                <a:gd name="T24" fmla="*/ 7 w 13"/>
                <a:gd name="T25" fmla="*/ 1 h 13"/>
                <a:gd name="T26" fmla="*/ 7 w 13"/>
                <a:gd name="T27" fmla="*/ 1 h 13"/>
                <a:gd name="T28" fmla="*/ 9 w 13"/>
                <a:gd name="T29" fmla="*/ 1 h 13"/>
                <a:gd name="T30" fmla="*/ 10 w 13"/>
                <a:gd name="T31" fmla="*/ 1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0" y="10"/>
                  </a:lnTo>
                  <a:lnTo>
                    <a:pt x="0" y="10"/>
                  </a:lnTo>
                  <a:lnTo>
                    <a:pt x="1" y="8"/>
                  </a:lnTo>
                  <a:lnTo>
                    <a:pt x="1" y="8"/>
                  </a:lnTo>
                  <a:lnTo>
                    <a:pt x="2" y="6"/>
                  </a:lnTo>
                  <a:lnTo>
                    <a:pt x="2" y="5"/>
                  </a:lnTo>
                  <a:lnTo>
                    <a:pt x="3" y="4"/>
                  </a:lnTo>
                  <a:lnTo>
                    <a:pt x="3" y="4"/>
                  </a:lnTo>
                  <a:lnTo>
                    <a:pt x="5" y="3"/>
                  </a:lnTo>
                  <a:lnTo>
                    <a:pt x="5" y="3"/>
                  </a:lnTo>
                  <a:lnTo>
                    <a:pt x="7" y="1"/>
                  </a:lnTo>
                  <a:lnTo>
                    <a:pt x="7" y="1"/>
                  </a:lnTo>
                  <a:lnTo>
                    <a:pt x="9" y="1"/>
                  </a:lnTo>
                  <a:lnTo>
                    <a:pt x="10" y="1"/>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24" name="Freeform 217"/>
            <p:cNvSpPr>
              <a:spLocks/>
            </p:cNvSpPr>
            <p:nvPr/>
          </p:nvSpPr>
          <p:spPr bwMode="auto">
            <a:xfrm>
              <a:off x="6885" y="11492"/>
              <a:ext cx="24" cy="22"/>
            </a:xfrm>
            <a:custGeom>
              <a:avLst/>
              <a:gdLst>
                <a:gd name="T0" fmla="*/ 0 w 13"/>
                <a:gd name="T1" fmla="*/ 0 h 13"/>
                <a:gd name="T2" fmla="*/ 0 w 13"/>
                <a:gd name="T3" fmla="*/ 1 h 13"/>
                <a:gd name="T4" fmla="*/ 2 w 13"/>
                <a:gd name="T5" fmla="*/ 1 h 13"/>
                <a:gd name="T6" fmla="*/ 2 w 13"/>
                <a:gd name="T7" fmla="*/ 1 h 13"/>
                <a:gd name="T8" fmla="*/ 4 w 13"/>
                <a:gd name="T9" fmla="*/ 1 h 13"/>
                <a:gd name="T10" fmla="*/ 4 w 13"/>
                <a:gd name="T11" fmla="*/ 3 h 13"/>
                <a:gd name="T12" fmla="*/ 6 w 13"/>
                <a:gd name="T13" fmla="*/ 3 h 13"/>
                <a:gd name="T14" fmla="*/ 6 w 13"/>
                <a:gd name="T15" fmla="*/ 4 h 13"/>
                <a:gd name="T16" fmla="*/ 8 w 13"/>
                <a:gd name="T17" fmla="*/ 4 h 13"/>
                <a:gd name="T18" fmla="*/ 8 w 13"/>
                <a:gd name="T19" fmla="*/ 5 h 13"/>
                <a:gd name="T20" fmla="*/ 8 w 13"/>
                <a:gd name="T21" fmla="*/ 6 h 13"/>
                <a:gd name="T22" fmla="*/ 8 w 13"/>
                <a:gd name="T23" fmla="*/ 8 h 13"/>
                <a:gd name="T24" fmla="*/ 10 w 13"/>
                <a:gd name="T25" fmla="*/ 8 h 13"/>
                <a:gd name="T26" fmla="*/ 10 w 13"/>
                <a:gd name="T27" fmla="*/ 10 h 13"/>
                <a:gd name="T28" fmla="*/ 11 w 13"/>
                <a:gd name="T29" fmla="*/ 10 h 13"/>
                <a:gd name="T30" fmla="*/ 11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1"/>
                  </a:lnTo>
                  <a:lnTo>
                    <a:pt x="2" y="1"/>
                  </a:lnTo>
                  <a:lnTo>
                    <a:pt x="2" y="1"/>
                  </a:lnTo>
                  <a:lnTo>
                    <a:pt x="4" y="1"/>
                  </a:lnTo>
                  <a:lnTo>
                    <a:pt x="4" y="3"/>
                  </a:lnTo>
                  <a:lnTo>
                    <a:pt x="6" y="3"/>
                  </a:lnTo>
                  <a:lnTo>
                    <a:pt x="6" y="4"/>
                  </a:lnTo>
                  <a:lnTo>
                    <a:pt x="8" y="4"/>
                  </a:lnTo>
                  <a:lnTo>
                    <a:pt x="8" y="5"/>
                  </a:lnTo>
                  <a:lnTo>
                    <a:pt x="8" y="6"/>
                  </a:lnTo>
                  <a:lnTo>
                    <a:pt x="8" y="8"/>
                  </a:lnTo>
                  <a:lnTo>
                    <a:pt x="10" y="8"/>
                  </a:lnTo>
                  <a:lnTo>
                    <a:pt x="10" y="10"/>
                  </a:lnTo>
                  <a:lnTo>
                    <a:pt x="11" y="10"/>
                  </a:lnTo>
                  <a:lnTo>
                    <a:pt x="11"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25" name="Freeform 218"/>
            <p:cNvSpPr>
              <a:spLocks/>
            </p:cNvSpPr>
            <p:nvPr/>
          </p:nvSpPr>
          <p:spPr bwMode="auto">
            <a:xfrm>
              <a:off x="6885" y="11513"/>
              <a:ext cx="24" cy="19"/>
            </a:xfrm>
            <a:custGeom>
              <a:avLst/>
              <a:gdLst>
                <a:gd name="T0" fmla="*/ 12 w 13"/>
                <a:gd name="T1" fmla="*/ 0 h 12"/>
                <a:gd name="T2" fmla="*/ 11 w 13"/>
                <a:gd name="T3" fmla="*/ 1 h 12"/>
                <a:gd name="T4" fmla="*/ 11 w 13"/>
                <a:gd name="T5" fmla="*/ 3 h 12"/>
                <a:gd name="T6" fmla="*/ 10 w 13"/>
                <a:gd name="T7" fmla="*/ 5 h 12"/>
                <a:gd name="T8" fmla="*/ 10 w 13"/>
                <a:gd name="T9" fmla="*/ 5 h 12"/>
                <a:gd name="T10" fmla="*/ 8 w 13"/>
                <a:gd name="T11" fmla="*/ 7 h 12"/>
                <a:gd name="T12" fmla="*/ 8 w 13"/>
                <a:gd name="T13" fmla="*/ 7 h 12"/>
                <a:gd name="T14" fmla="*/ 8 w 13"/>
                <a:gd name="T15" fmla="*/ 8 h 12"/>
                <a:gd name="T16" fmla="*/ 8 w 13"/>
                <a:gd name="T17" fmla="*/ 8 h 12"/>
                <a:gd name="T18" fmla="*/ 6 w 13"/>
                <a:gd name="T19" fmla="*/ 10 h 12"/>
                <a:gd name="T20" fmla="*/ 6 w 13"/>
                <a:gd name="T21" fmla="*/ 10 h 12"/>
                <a:gd name="T22" fmla="*/ 4 w 13"/>
                <a:gd name="T23" fmla="*/ 11 h 12"/>
                <a:gd name="T24" fmla="*/ 4 w 13"/>
                <a:gd name="T25" fmla="*/ 11 h 12"/>
                <a:gd name="T26" fmla="*/ 2 w 13"/>
                <a:gd name="T27" fmla="*/ 11 h 12"/>
                <a:gd name="T28" fmla="*/ 2 w 13"/>
                <a:gd name="T29" fmla="*/ 11 h 12"/>
                <a:gd name="T30" fmla="*/ 0 w 13"/>
                <a:gd name="T31" fmla="*/ 11 h 12"/>
                <a:gd name="T32" fmla="*/ 0 w 13"/>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0"/>
                  </a:moveTo>
                  <a:lnTo>
                    <a:pt x="11" y="1"/>
                  </a:lnTo>
                  <a:lnTo>
                    <a:pt x="11" y="3"/>
                  </a:lnTo>
                  <a:lnTo>
                    <a:pt x="10" y="5"/>
                  </a:lnTo>
                  <a:lnTo>
                    <a:pt x="10" y="5"/>
                  </a:lnTo>
                  <a:lnTo>
                    <a:pt x="8" y="7"/>
                  </a:lnTo>
                  <a:lnTo>
                    <a:pt x="8" y="7"/>
                  </a:lnTo>
                  <a:lnTo>
                    <a:pt x="8" y="8"/>
                  </a:lnTo>
                  <a:lnTo>
                    <a:pt x="8" y="8"/>
                  </a:lnTo>
                  <a:lnTo>
                    <a:pt x="6" y="10"/>
                  </a:lnTo>
                  <a:lnTo>
                    <a:pt x="6" y="10"/>
                  </a:lnTo>
                  <a:lnTo>
                    <a:pt x="4" y="11"/>
                  </a:lnTo>
                  <a:lnTo>
                    <a:pt x="4" y="11"/>
                  </a:lnTo>
                  <a:lnTo>
                    <a:pt x="2" y="11"/>
                  </a:lnTo>
                  <a:lnTo>
                    <a:pt x="2" y="11"/>
                  </a:lnTo>
                  <a:lnTo>
                    <a:pt x="0" y="11"/>
                  </a:lnTo>
                  <a:lnTo>
                    <a:pt x="0"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26" name="Line 219"/>
            <p:cNvCxnSpPr/>
            <p:nvPr/>
          </p:nvCxnSpPr>
          <p:spPr bwMode="auto">
            <a:xfrm>
              <a:off x="6885" y="11529"/>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27" name="Freeform 220"/>
            <p:cNvSpPr>
              <a:spLocks/>
            </p:cNvSpPr>
            <p:nvPr/>
          </p:nvSpPr>
          <p:spPr bwMode="auto">
            <a:xfrm>
              <a:off x="6891" y="11477"/>
              <a:ext cx="23" cy="24"/>
            </a:xfrm>
            <a:custGeom>
              <a:avLst/>
              <a:gdLst>
                <a:gd name="T0" fmla="*/ 12 w 13"/>
                <a:gd name="T1" fmla="*/ 13 h 14"/>
                <a:gd name="T2" fmla="*/ 10 w 13"/>
                <a:gd name="T3" fmla="*/ 13 h 14"/>
                <a:gd name="T4" fmla="*/ 8 w 13"/>
                <a:gd name="T5" fmla="*/ 13 h 14"/>
                <a:gd name="T6" fmla="*/ 7 w 13"/>
                <a:gd name="T7" fmla="*/ 13 h 14"/>
                <a:gd name="T8" fmla="*/ 7 w 13"/>
                <a:gd name="T9" fmla="*/ 12 h 14"/>
                <a:gd name="T10" fmla="*/ 5 w 13"/>
                <a:gd name="T11" fmla="*/ 12 h 14"/>
                <a:gd name="T12" fmla="*/ 5 w 13"/>
                <a:gd name="T13" fmla="*/ 12 h 14"/>
                <a:gd name="T14" fmla="*/ 3 w 13"/>
                <a:gd name="T15" fmla="*/ 12 h 14"/>
                <a:gd name="T16" fmla="*/ 3 w 13"/>
                <a:gd name="T17" fmla="*/ 10 h 14"/>
                <a:gd name="T18" fmla="*/ 2 w 13"/>
                <a:gd name="T19" fmla="*/ 10 h 14"/>
                <a:gd name="T20" fmla="*/ 2 w 13"/>
                <a:gd name="T21" fmla="*/ 8 h 14"/>
                <a:gd name="T22" fmla="*/ 1 w 13"/>
                <a:gd name="T23" fmla="*/ 8 h 14"/>
                <a:gd name="T24" fmla="*/ 1 w 13"/>
                <a:gd name="T25" fmla="*/ 6 h 14"/>
                <a:gd name="T26" fmla="*/ 0 w 13"/>
                <a:gd name="T27" fmla="*/ 6 h 14"/>
                <a:gd name="T28" fmla="*/ 0 w 13"/>
                <a:gd name="T29" fmla="*/ 4 h 14"/>
                <a:gd name="T30" fmla="*/ 0 w 13"/>
                <a:gd name="T31" fmla="*/ 2 h 14"/>
                <a:gd name="T32" fmla="*/ 0 w 13"/>
                <a:gd name="T3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12" y="13"/>
                  </a:moveTo>
                  <a:lnTo>
                    <a:pt x="10" y="13"/>
                  </a:lnTo>
                  <a:lnTo>
                    <a:pt x="8" y="13"/>
                  </a:lnTo>
                  <a:lnTo>
                    <a:pt x="7" y="13"/>
                  </a:lnTo>
                  <a:lnTo>
                    <a:pt x="7" y="12"/>
                  </a:lnTo>
                  <a:lnTo>
                    <a:pt x="5" y="12"/>
                  </a:lnTo>
                  <a:lnTo>
                    <a:pt x="5" y="12"/>
                  </a:lnTo>
                  <a:lnTo>
                    <a:pt x="3" y="12"/>
                  </a:lnTo>
                  <a:lnTo>
                    <a:pt x="3" y="10"/>
                  </a:lnTo>
                  <a:lnTo>
                    <a:pt x="2" y="10"/>
                  </a:lnTo>
                  <a:lnTo>
                    <a:pt x="2" y="8"/>
                  </a:lnTo>
                  <a:lnTo>
                    <a:pt x="1" y="8"/>
                  </a:lnTo>
                  <a:lnTo>
                    <a:pt x="1" y="6"/>
                  </a:lnTo>
                  <a:lnTo>
                    <a:pt x="0" y="6"/>
                  </a:lnTo>
                  <a:lnTo>
                    <a:pt x="0" y="4"/>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28" name="Freeform 221"/>
            <p:cNvSpPr>
              <a:spLocks/>
            </p:cNvSpPr>
            <p:nvPr/>
          </p:nvSpPr>
          <p:spPr bwMode="auto">
            <a:xfrm>
              <a:off x="6891" y="11460"/>
              <a:ext cx="23" cy="19"/>
            </a:xfrm>
            <a:custGeom>
              <a:avLst/>
              <a:gdLst>
                <a:gd name="T0" fmla="*/ 0 w 13"/>
                <a:gd name="T1" fmla="*/ 11 h 12"/>
                <a:gd name="T2" fmla="*/ 0 w 13"/>
                <a:gd name="T3" fmla="*/ 11 h 12"/>
                <a:gd name="T4" fmla="*/ 0 w 13"/>
                <a:gd name="T5" fmla="*/ 10 h 12"/>
                <a:gd name="T6" fmla="*/ 0 w 13"/>
                <a:gd name="T7" fmla="*/ 10 h 12"/>
                <a:gd name="T8" fmla="*/ 1 w 13"/>
                <a:gd name="T9" fmla="*/ 8 h 12"/>
                <a:gd name="T10" fmla="*/ 1 w 13"/>
                <a:gd name="T11" fmla="*/ 8 h 12"/>
                <a:gd name="T12" fmla="*/ 2 w 13"/>
                <a:gd name="T13" fmla="*/ 6 h 12"/>
                <a:gd name="T14" fmla="*/ 2 w 13"/>
                <a:gd name="T15" fmla="*/ 5 h 12"/>
                <a:gd name="T16" fmla="*/ 3 w 13"/>
                <a:gd name="T17" fmla="*/ 4 h 12"/>
                <a:gd name="T18" fmla="*/ 3 w 13"/>
                <a:gd name="T19" fmla="*/ 4 h 12"/>
                <a:gd name="T20" fmla="*/ 5 w 13"/>
                <a:gd name="T21" fmla="*/ 3 h 12"/>
                <a:gd name="T22" fmla="*/ 5 w 13"/>
                <a:gd name="T23" fmla="*/ 3 h 12"/>
                <a:gd name="T24" fmla="*/ 7 w 13"/>
                <a:gd name="T25" fmla="*/ 1 h 12"/>
                <a:gd name="T26" fmla="*/ 7 w 13"/>
                <a:gd name="T27" fmla="*/ 1 h 12"/>
                <a:gd name="T28" fmla="*/ 8 w 13"/>
                <a:gd name="T29" fmla="*/ 1 h 12"/>
                <a:gd name="T30" fmla="*/ 10 w 13"/>
                <a:gd name="T31" fmla="*/ 1 h 12"/>
                <a:gd name="T32" fmla="*/ 12 w 13"/>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0" y="11"/>
                  </a:moveTo>
                  <a:lnTo>
                    <a:pt x="0" y="11"/>
                  </a:lnTo>
                  <a:lnTo>
                    <a:pt x="0" y="10"/>
                  </a:lnTo>
                  <a:lnTo>
                    <a:pt x="0" y="10"/>
                  </a:lnTo>
                  <a:lnTo>
                    <a:pt x="1" y="8"/>
                  </a:lnTo>
                  <a:lnTo>
                    <a:pt x="1" y="8"/>
                  </a:lnTo>
                  <a:lnTo>
                    <a:pt x="2" y="6"/>
                  </a:lnTo>
                  <a:lnTo>
                    <a:pt x="2" y="5"/>
                  </a:lnTo>
                  <a:lnTo>
                    <a:pt x="3" y="4"/>
                  </a:lnTo>
                  <a:lnTo>
                    <a:pt x="3" y="4"/>
                  </a:lnTo>
                  <a:lnTo>
                    <a:pt x="5" y="3"/>
                  </a:lnTo>
                  <a:lnTo>
                    <a:pt x="5" y="3"/>
                  </a:lnTo>
                  <a:lnTo>
                    <a:pt x="7" y="1"/>
                  </a:lnTo>
                  <a:lnTo>
                    <a:pt x="7" y="1"/>
                  </a:lnTo>
                  <a:lnTo>
                    <a:pt x="8" y="1"/>
                  </a:lnTo>
                  <a:lnTo>
                    <a:pt x="10" y="1"/>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29" name="Freeform 222"/>
            <p:cNvSpPr>
              <a:spLocks/>
            </p:cNvSpPr>
            <p:nvPr/>
          </p:nvSpPr>
          <p:spPr bwMode="auto">
            <a:xfrm>
              <a:off x="6913" y="11460"/>
              <a:ext cx="22" cy="19"/>
            </a:xfrm>
            <a:custGeom>
              <a:avLst/>
              <a:gdLst>
                <a:gd name="T0" fmla="*/ 0 w 13"/>
                <a:gd name="T1" fmla="*/ 0 h 12"/>
                <a:gd name="T2" fmla="*/ 0 w 13"/>
                <a:gd name="T3" fmla="*/ 1 h 12"/>
                <a:gd name="T4" fmla="*/ 2 w 13"/>
                <a:gd name="T5" fmla="*/ 1 h 12"/>
                <a:gd name="T6" fmla="*/ 2 w 13"/>
                <a:gd name="T7" fmla="*/ 1 h 12"/>
                <a:gd name="T8" fmla="*/ 4 w 13"/>
                <a:gd name="T9" fmla="*/ 1 h 12"/>
                <a:gd name="T10" fmla="*/ 4 w 13"/>
                <a:gd name="T11" fmla="*/ 3 h 12"/>
                <a:gd name="T12" fmla="*/ 6 w 13"/>
                <a:gd name="T13" fmla="*/ 3 h 12"/>
                <a:gd name="T14" fmla="*/ 6 w 13"/>
                <a:gd name="T15" fmla="*/ 4 h 12"/>
                <a:gd name="T16" fmla="*/ 8 w 13"/>
                <a:gd name="T17" fmla="*/ 4 h 12"/>
                <a:gd name="T18" fmla="*/ 8 w 13"/>
                <a:gd name="T19" fmla="*/ 5 h 12"/>
                <a:gd name="T20" fmla="*/ 8 w 13"/>
                <a:gd name="T21" fmla="*/ 6 h 12"/>
                <a:gd name="T22" fmla="*/ 8 w 13"/>
                <a:gd name="T23" fmla="*/ 8 h 12"/>
                <a:gd name="T24" fmla="*/ 10 w 13"/>
                <a:gd name="T25" fmla="*/ 8 h 12"/>
                <a:gd name="T26" fmla="*/ 10 w 13"/>
                <a:gd name="T27" fmla="*/ 10 h 12"/>
                <a:gd name="T28" fmla="*/ 11 w 13"/>
                <a:gd name="T29" fmla="*/ 10 h 12"/>
                <a:gd name="T30" fmla="*/ 11 w 13"/>
                <a:gd name="T31" fmla="*/ 11 h 12"/>
                <a:gd name="T32" fmla="*/ 12 w 13"/>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0" y="0"/>
                  </a:moveTo>
                  <a:lnTo>
                    <a:pt x="0" y="1"/>
                  </a:lnTo>
                  <a:lnTo>
                    <a:pt x="2" y="1"/>
                  </a:lnTo>
                  <a:lnTo>
                    <a:pt x="2" y="1"/>
                  </a:lnTo>
                  <a:lnTo>
                    <a:pt x="4" y="1"/>
                  </a:lnTo>
                  <a:lnTo>
                    <a:pt x="4" y="3"/>
                  </a:lnTo>
                  <a:lnTo>
                    <a:pt x="6" y="3"/>
                  </a:lnTo>
                  <a:lnTo>
                    <a:pt x="6" y="4"/>
                  </a:lnTo>
                  <a:lnTo>
                    <a:pt x="8" y="4"/>
                  </a:lnTo>
                  <a:lnTo>
                    <a:pt x="8" y="5"/>
                  </a:lnTo>
                  <a:lnTo>
                    <a:pt x="8" y="6"/>
                  </a:lnTo>
                  <a:lnTo>
                    <a:pt x="8" y="8"/>
                  </a:lnTo>
                  <a:lnTo>
                    <a:pt x="10" y="8"/>
                  </a:lnTo>
                  <a:lnTo>
                    <a:pt x="10" y="10"/>
                  </a:lnTo>
                  <a:lnTo>
                    <a:pt x="11" y="10"/>
                  </a:lnTo>
                  <a:lnTo>
                    <a:pt x="11" y="11"/>
                  </a:lnTo>
                  <a:lnTo>
                    <a:pt x="12"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30" name="Freeform 223"/>
            <p:cNvSpPr>
              <a:spLocks/>
            </p:cNvSpPr>
            <p:nvPr/>
          </p:nvSpPr>
          <p:spPr bwMode="auto">
            <a:xfrm>
              <a:off x="6913" y="11477"/>
              <a:ext cx="22" cy="24"/>
            </a:xfrm>
            <a:custGeom>
              <a:avLst/>
              <a:gdLst>
                <a:gd name="T0" fmla="*/ 12 w 13"/>
                <a:gd name="T1" fmla="*/ 0 h 14"/>
                <a:gd name="T2" fmla="*/ 11 w 13"/>
                <a:gd name="T3" fmla="*/ 2 h 14"/>
                <a:gd name="T4" fmla="*/ 11 w 13"/>
                <a:gd name="T5" fmla="*/ 4 h 14"/>
                <a:gd name="T6" fmla="*/ 10 w 13"/>
                <a:gd name="T7" fmla="*/ 6 h 14"/>
                <a:gd name="T8" fmla="*/ 10 w 13"/>
                <a:gd name="T9" fmla="*/ 6 h 14"/>
                <a:gd name="T10" fmla="*/ 8 w 13"/>
                <a:gd name="T11" fmla="*/ 8 h 14"/>
                <a:gd name="T12" fmla="*/ 8 w 13"/>
                <a:gd name="T13" fmla="*/ 8 h 14"/>
                <a:gd name="T14" fmla="*/ 8 w 13"/>
                <a:gd name="T15" fmla="*/ 10 h 14"/>
                <a:gd name="T16" fmla="*/ 8 w 13"/>
                <a:gd name="T17" fmla="*/ 10 h 14"/>
                <a:gd name="T18" fmla="*/ 6 w 13"/>
                <a:gd name="T19" fmla="*/ 12 h 14"/>
                <a:gd name="T20" fmla="*/ 6 w 13"/>
                <a:gd name="T21" fmla="*/ 12 h 14"/>
                <a:gd name="T22" fmla="*/ 4 w 13"/>
                <a:gd name="T23" fmla="*/ 12 h 14"/>
                <a:gd name="T24" fmla="*/ 4 w 13"/>
                <a:gd name="T25" fmla="*/ 12 h 14"/>
                <a:gd name="T26" fmla="*/ 2 w 13"/>
                <a:gd name="T27" fmla="*/ 13 h 14"/>
                <a:gd name="T28" fmla="*/ 2 w 13"/>
                <a:gd name="T29" fmla="*/ 13 h 14"/>
                <a:gd name="T30" fmla="*/ 0 w 13"/>
                <a:gd name="T31" fmla="*/ 13 h 14"/>
                <a:gd name="T32" fmla="*/ 0 w 13"/>
                <a:gd name="T3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12" y="0"/>
                  </a:moveTo>
                  <a:lnTo>
                    <a:pt x="11" y="2"/>
                  </a:lnTo>
                  <a:lnTo>
                    <a:pt x="11" y="4"/>
                  </a:lnTo>
                  <a:lnTo>
                    <a:pt x="10" y="6"/>
                  </a:lnTo>
                  <a:lnTo>
                    <a:pt x="10" y="6"/>
                  </a:lnTo>
                  <a:lnTo>
                    <a:pt x="8" y="8"/>
                  </a:lnTo>
                  <a:lnTo>
                    <a:pt x="8" y="8"/>
                  </a:lnTo>
                  <a:lnTo>
                    <a:pt x="8" y="10"/>
                  </a:lnTo>
                  <a:lnTo>
                    <a:pt x="8" y="10"/>
                  </a:lnTo>
                  <a:lnTo>
                    <a:pt x="6" y="12"/>
                  </a:lnTo>
                  <a:lnTo>
                    <a:pt x="6" y="12"/>
                  </a:lnTo>
                  <a:lnTo>
                    <a:pt x="4" y="12"/>
                  </a:lnTo>
                  <a:lnTo>
                    <a:pt x="4" y="12"/>
                  </a:lnTo>
                  <a:lnTo>
                    <a:pt x="2" y="13"/>
                  </a:lnTo>
                  <a:lnTo>
                    <a:pt x="2" y="13"/>
                  </a:lnTo>
                  <a:lnTo>
                    <a:pt x="0" y="13"/>
                  </a:lnTo>
                  <a:lnTo>
                    <a:pt x="0" y="13"/>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31" name="Line 224"/>
            <p:cNvCxnSpPr/>
            <p:nvPr/>
          </p:nvCxnSpPr>
          <p:spPr bwMode="auto">
            <a:xfrm>
              <a:off x="6913" y="11499"/>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2" name="Freeform 225"/>
            <p:cNvSpPr>
              <a:spLocks/>
            </p:cNvSpPr>
            <p:nvPr/>
          </p:nvSpPr>
          <p:spPr bwMode="auto">
            <a:xfrm>
              <a:off x="6765" y="11477"/>
              <a:ext cx="19" cy="24"/>
            </a:xfrm>
            <a:custGeom>
              <a:avLst/>
              <a:gdLst>
                <a:gd name="T0" fmla="*/ 10 w 11"/>
                <a:gd name="T1" fmla="*/ 13 h 14"/>
                <a:gd name="T2" fmla="*/ 8 w 11"/>
                <a:gd name="T3" fmla="*/ 13 h 14"/>
                <a:gd name="T4" fmla="*/ 7 w 11"/>
                <a:gd name="T5" fmla="*/ 13 h 14"/>
                <a:gd name="T6" fmla="*/ 5 w 11"/>
                <a:gd name="T7" fmla="*/ 13 h 14"/>
                <a:gd name="T8" fmla="*/ 5 w 11"/>
                <a:gd name="T9" fmla="*/ 12 h 14"/>
                <a:gd name="T10" fmla="*/ 3 w 11"/>
                <a:gd name="T11" fmla="*/ 12 h 14"/>
                <a:gd name="T12" fmla="*/ 3 w 11"/>
                <a:gd name="T13" fmla="*/ 12 h 14"/>
                <a:gd name="T14" fmla="*/ 2 w 11"/>
                <a:gd name="T15" fmla="*/ 12 h 14"/>
                <a:gd name="T16" fmla="*/ 2 w 11"/>
                <a:gd name="T17" fmla="*/ 10 h 14"/>
                <a:gd name="T18" fmla="*/ 0 w 11"/>
                <a:gd name="T19" fmla="*/ 10 h 14"/>
                <a:gd name="T20" fmla="*/ 0 w 11"/>
                <a:gd name="T21" fmla="*/ 8 h 14"/>
                <a:gd name="T22" fmla="*/ 0 w 11"/>
                <a:gd name="T23" fmla="*/ 8 h 14"/>
                <a:gd name="T24" fmla="*/ 0 w 11"/>
                <a:gd name="T25" fmla="*/ 6 h 14"/>
                <a:gd name="T26" fmla="*/ 0 w 11"/>
                <a:gd name="T27" fmla="*/ 6 h 14"/>
                <a:gd name="T28" fmla="*/ 0 w 11"/>
                <a:gd name="T29" fmla="*/ 4 h 14"/>
                <a:gd name="T30" fmla="*/ 0 w 11"/>
                <a:gd name="T31" fmla="*/ 2 h 14"/>
                <a:gd name="T32" fmla="*/ 0 w 11"/>
                <a:gd name="T3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10" y="13"/>
                  </a:moveTo>
                  <a:lnTo>
                    <a:pt x="8" y="13"/>
                  </a:lnTo>
                  <a:lnTo>
                    <a:pt x="7" y="13"/>
                  </a:lnTo>
                  <a:lnTo>
                    <a:pt x="5" y="13"/>
                  </a:lnTo>
                  <a:lnTo>
                    <a:pt x="5" y="12"/>
                  </a:lnTo>
                  <a:lnTo>
                    <a:pt x="3" y="12"/>
                  </a:lnTo>
                  <a:lnTo>
                    <a:pt x="3" y="12"/>
                  </a:lnTo>
                  <a:lnTo>
                    <a:pt x="2" y="12"/>
                  </a:lnTo>
                  <a:lnTo>
                    <a:pt x="2" y="10"/>
                  </a:lnTo>
                  <a:lnTo>
                    <a:pt x="0" y="10"/>
                  </a:lnTo>
                  <a:lnTo>
                    <a:pt x="0" y="8"/>
                  </a:lnTo>
                  <a:lnTo>
                    <a:pt x="0" y="8"/>
                  </a:lnTo>
                  <a:lnTo>
                    <a:pt x="0" y="6"/>
                  </a:lnTo>
                  <a:lnTo>
                    <a:pt x="0" y="6"/>
                  </a:lnTo>
                  <a:lnTo>
                    <a:pt x="0" y="4"/>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33" name="Freeform 226"/>
            <p:cNvSpPr>
              <a:spLocks/>
            </p:cNvSpPr>
            <p:nvPr/>
          </p:nvSpPr>
          <p:spPr bwMode="auto">
            <a:xfrm>
              <a:off x="6765" y="11460"/>
              <a:ext cx="19" cy="19"/>
            </a:xfrm>
            <a:custGeom>
              <a:avLst/>
              <a:gdLst>
                <a:gd name="T0" fmla="*/ 0 w 11"/>
                <a:gd name="T1" fmla="*/ 10 h 11"/>
                <a:gd name="T2" fmla="*/ 0 w 11"/>
                <a:gd name="T3" fmla="*/ 10 h 11"/>
                <a:gd name="T4" fmla="*/ 0 w 11"/>
                <a:gd name="T5" fmla="*/ 9 h 11"/>
                <a:gd name="T6" fmla="*/ 0 w 11"/>
                <a:gd name="T7" fmla="*/ 9 h 11"/>
                <a:gd name="T8" fmla="*/ 0 w 11"/>
                <a:gd name="T9" fmla="*/ 7 h 11"/>
                <a:gd name="T10" fmla="*/ 0 w 11"/>
                <a:gd name="T11" fmla="*/ 7 h 11"/>
                <a:gd name="T12" fmla="*/ 0 w 11"/>
                <a:gd name="T13" fmla="*/ 5 h 11"/>
                <a:gd name="T14" fmla="*/ 0 w 11"/>
                <a:gd name="T15" fmla="*/ 5 h 11"/>
                <a:gd name="T16" fmla="*/ 2 w 11"/>
                <a:gd name="T17" fmla="*/ 4 h 11"/>
                <a:gd name="T18" fmla="*/ 2 w 11"/>
                <a:gd name="T19" fmla="*/ 4 h 11"/>
                <a:gd name="T20" fmla="*/ 3 w 11"/>
                <a:gd name="T21" fmla="*/ 3 h 11"/>
                <a:gd name="T22" fmla="*/ 3 w 11"/>
                <a:gd name="T23" fmla="*/ 3 h 11"/>
                <a:gd name="T24" fmla="*/ 5 w 11"/>
                <a:gd name="T25" fmla="*/ 1 h 11"/>
                <a:gd name="T26" fmla="*/ 5 w 11"/>
                <a:gd name="T27" fmla="*/ 1 h 11"/>
                <a:gd name="T28" fmla="*/ 7 w 11"/>
                <a:gd name="T29" fmla="*/ 1 h 11"/>
                <a:gd name="T30" fmla="*/ 8 w 11"/>
                <a:gd name="T31" fmla="*/ 1 h 11"/>
                <a:gd name="T32" fmla="*/ 10 w 11"/>
                <a:gd name="T3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1">
                  <a:moveTo>
                    <a:pt x="0" y="10"/>
                  </a:moveTo>
                  <a:lnTo>
                    <a:pt x="0" y="10"/>
                  </a:lnTo>
                  <a:lnTo>
                    <a:pt x="0" y="9"/>
                  </a:lnTo>
                  <a:lnTo>
                    <a:pt x="0" y="9"/>
                  </a:lnTo>
                  <a:lnTo>
                    <a:pt x="0" y="7"/>
                  </a:lnTo>
                  <a:lnTo>
                    <a:pt x="0" y="7"/>
                  </a:lnTo>
                  <a:lnTo>
                    <a:pt x="0" y="5"/>
                  </a:lnTo>
                  <a:lnTo>
                    <a:pt x="0" y="5"/>
                  </a:lnTo>
                  <a:lnTo>
                    <a:pt x="2" y="4"/>
                  </a:lnTo>
                  <a:lnTo>
                    <a:pt x="2" y="4"/>
                  </a:lnTo>
                  <a:lnTo>
                    <a:pt x="3" y="3"/>
                  </a:lnTo>
                  <a:lnTo>
                    <a:pt x="3" y="3"/>
                  </a:lnTo>
                  <a:lnTo>
                    <a:pt x="5" y="1"/>
                  </a:lnTo>
                  <a:lnTo>
                    <a:pt x="5" y="1"/>
                  </a:lnTo>
                  <a:lnTo>
                    <a:pt x="7" y="1"/>
                  </a:lnTo>
                  <a:lnTo>
                    <a:pt x="8" y="1"/>
                  </a:lnTo>
                  <a:lnTo>
                    <a:pt x="1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34" name="Freeform 227"/>
            <p:cNvSpPr>
              <a:spLocks/>
            </p:cNvSpPr>
            <p:nvPr/>
          </p:nvSpPr>
          <p:spPr bwMode="auto">
            <a:xfrm>
              <a:off x="6781" y="11460"/>
              <a:ext cx="24" cy="19"/>
            </a:xfrm>
            <a:custGeom>
              <a:avLst/>
              <a:gdLst>
                <a:gd name="T0" fmla="*/ 0 w 13"/>
                <a:gd name="T1" fmla="*/ 0 h 11"/>
                <a:gd name="T2" fmla="*/ 0 w 13"/>
                <a:gd name="T3" fmla="*/ 1 h 11"/>
                <a:gd name="T4" fmla="*/ 2 w 13"/>
                <a:gd name="T5" fmla="*/ 1 h 11"/>
                <a:gd name="T6" fmla="*/ 2 w 13"/>
                <a:gd name="T7" fmla="*/ 1 h 11"/>
                <a:gd name="T8" fmla="*/ 4 w 13"/>
                <a:gd name="T9" fmla="*/ 1 h 11"/>
                <a:gd name="T10" fmla="*/ 4 w 13"/>
                <a:gd name="T11" fmla="*/ 3 h 11"/>
                <a:gd name="T12" fmla="*/ 6 w 13"/>
                <a:gd name="T13" fmla="*/ 3 h 11"/>
                <a:gd name="T14" fmla="*/ 6 w 13"/>
                <a:gd name="T15" fmla="*/ 4 h 11"/>
                <a:gd name="T16" fmla="*/ 8 w 13"/>
                <a:gd name="T17" fmla="*/ 4 h 11"/>
                <a:gd name="T18" fmla="*/ 8 w 13"/>
                <a:gd name="T19" fmla="*/ 5 h 11"/>
                <a:gd name="T20" fmla="*/ 9 w 13"/>
                <a:gd name="T21" fmla="*/ 5 h 11"/>
                <a:gd name="T22" fmla="*/ 9 w 13"/>
                <a:gd name="T23" fmla="*/ 7 h 11"/>
                <a:gd name="T24" fmla="*/ 11 w 13"/>
                <a:gd name="T25" fmla="*/ 7 h 11"/>
                <a:gd name="T26" fmla="*/ 11 w 13"/>
                <a:gd name="T27" fmla="*/ 9 h 11"/>
                <a:gd name="T28" fmla="*/ 11 w 13"/>
                <a:gd name="T29" fmla="*/ 9 h 11"/>
                <a:gd name="T30" fmla="*/ 11 w 13"/>
                <a:gd name="T31" fmla="*/ 10 h 11"/>
                <a:gd name="T32" fmla="*/ 12 w 13"/>
                <a:gd name="T33"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1">
                  <a:moveTo>
                    <a:pt x="0" y="0"/>
                  </a:moveTo>
                  <a:lnTo>
                    <a:pt x="0" y="1"/>
                  </a:lnTo>
                  <a:lnTo>
                    <a:pt x="2" y="1"/>
                  </a:lnTo>
                  <a:lnTo>
                    <a:pt x="2" y="1"/>
                  </a:lnTo>
                  <a:lnTo>
                    <a:pt x="4" y="1"/>
                  </a:lnTo>
                  <a:lnTo>
                    <a:pt x="4" y="3"/>
                  </a:lnTo>
                  <a:lnTo>
                    <a:pt x="6" y="3"/>
                  </a:lnTo>
                  <a:lnTo>
                    <a:pt x="6" y="4"/>
                  </a:lnTo>
                  <a:lnTo>
                    <a:pt x="8" y="4"/>
                  </a:lnTo>
                  <a:lnTo>
                    <a:pt x="8" y="5"/>
                  </a:lnTo>
                  <a:lnTo>
                    <a:pt x="9" y="5"/>
                  </a:lnTo>
                  <a:lnTo>
                    <a:pt x="9" y="7"/>
                  </a:lnTo>
                  <a:lnTo>
                    <a:pt x="11" y="7"/>
                  </a:lnTo>
                  <a:lnTo>
                    <a:pt x="11" y="9"/>
                  </a:lnTo>
                  <a:lnTo>
                    <a:pt x="11" y="9"/>
                  </a:lnTo>
                  <a:lnTo>
                    <a:pt x="11" y="10"/>
                  </a:lnTo>
                  <a:lnTo>
                    <a:pt x="12" y="1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35" name="Freeform 228"/>
            <p:cNvSpPr>
              <a:spLocks/>
            </p:cNvSpPr>
            <p:nvPr/>
          </p:nvSpPr>
          <p:spPr bwMode="auto">
            <a:xfrm>
              <a:off x="6781" y="11477"/>
              <a:ext cx="24" cy="24"/>
            </a:xfrm>
            <a:custGeom>
              <a:avLst/>
              <a:gdLst>
                <a:gd name="T0" fmla="*/ 12 w 13"/>
                <a:gd name="T1" fmla="*/ 0 h 14"/>
                <a:gd name="T2" fmla="*/ 11 w 13"/>
                <a:gd name="T3" fmla="*/ 2 h 14"/>
                <a:gd name="T4" fmla="*/ 11 w 13"/>
                <a:gd name="T5" fmla="*/ 4 h 14"/>
                <a:gd name="T6" fmla="*/ 11 w 13"/>
                <a:gd name="T7" fmla="*/ 6 h 14"/>
                <a:gd name="T8" fmla="*/ 11 w 13"/>
                <a:gd name="T9" fmla="*/ 6 h 14"/>
                <a:gd name="T10" fmla="*/ 9 w 13"/>
                <a:gd name="T11" fmla="*/ 8 h 14"/>
                <a:gd name="T12" fmla="*/ 9 w 13"/>
                <a:gd name="T13" fmla="*/ 8 h 14"/>
                <a:gd name="T14" fmla="*/ 8 w 13"/>
                <a:gd name="T15" fmla="*/ 10 h 14"/>
                <a:gd name="T16" fmla="*/ 8 w 13"/>
                <a:gd name="T17" fmla="*/ 10 h 14"/>
                <a:gd name="T18" fmla="*/ 6 w 13"/>
                <a:gd name="T19" fmla="*/ 12 h 14"/>
                <a:gd name="T20" fmla="*/ 6 w 13"/>
                <a:gd name="T21" fmla="*/ 12 h 14"/>
                <a:gd name="T22" fmla="*/ 4 w 13"/>
                <a:gd name="T23" fmla="*/ 12 h 14"/>
                <a:gd name="T24" fmla="*/ 4 w 13"/>
                <a:gd name="T25" fmla="*/ 12 h 14"/>
                <a:gd name="T26" fmla="*/ 2 w 13"/>
                <a:gd name="T27" fmla="*/ 13 h 14"/>
                <a:gd name="T28" fmla="*/ 2 w 13"/>
                <a:gd name="T29" fmla="*/ 13 h 14"/>
                <a:gd name="T30" fmla="*/ 0 w 13"/>
                <a:gd name="T31" fmla="*/ 13 h 14"/>
                <a:gd name="T32" fmla="*/ 0 w 13"/>
                <a:gd name="T3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12" y="0"/>
                  </a:moveTo>
                  <a:lnTo>
                    <a:pt x="11" y="2"/>
                  </a:lnTo>
                  <a:lnTo>
                    <a:pt x="11" y="4"/>
                  </a:lnTo>
                  <a:lnTo>
                    <a:pt x="11" y="6"/>
                  </a:lnTo>
                  <a:lnTo>
                    <a:pt x="11" y="6"/>
                  </a:lnTo>
                  <a:lnTo>
                    <a:pt x="9" y="8"/>
                  </a:lnTo>
                  <a:lnTo>
                    <a:pt x="9" y="8"/>
                  </a:lnTo>
                  <a:lnTo>
                    <a:pt x="8" y="10"/>
                  </a:lnTo>
                  <a:lnTo>
                    <a:pt x="8" y="10"/>
                  </a:lnTo>
                  <a:lnTo>
                    <a:pt x="6" y="12"/>
                  </a:lnTo>
                  <a:lnTo>
                    <a:pt x="6" y="12"/>
                  </a:lnTo>
                  <a:lnTo>
                    <a:pt x="4" y="12"/>
                  </a:lnTo>
                  <a:lnTo>
                    <a:pt x="4" y="12"/>
                  </a:lnTo>
                  <a:lnTo>
                    <a:pt x="2" y="13"/>
                  </a:lnTo>
                  <a:lnTo>
                    <a:pt x="2" y="13"/>
                  </a:lnTo>
                  <a:lnTo>
                    <a:pt x="0" y="13"/>
                  </a:lnTo>
                  <a:lnTo>
                    <a:pt x="0" y="13"/>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36" name="Line 229"/>
            <p:cNvCxnSpPr/>
            <p:nvPr/>
          </p:nvCxnSpPr>
          <p:spPr bwMode="auto">
            <a:xfrm>
              <a:off x="6781" y="11499"/>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7" name="Freeform 230"/>
            <p:cNvSpPr>
              <a:spLocks/>
            </p:cNvSpPr>
            <p:nvPr/>
          </p:nvSpPr>
          <p:spPr bwMode="auto">
            <a:xfrm>
              <a:off x="6674" y="11545"/>
              <a:ext cx="23" cy="21"/>
            </a:xfrm>
            <a:custGeom>
              <a:avLst/>
              <a:gdLst>
                <a:gd name="T0" fmla="*/ 12 w 13"/>
                <a:gd name="T1" fmla="*/ 11 h 12"/>
                <a:gd name="T2" fmla="*/ 10 w 13"/>
                <a:gd name="T3" fmla="*/ 11 h 12"/>
                <a:gd name="T4" fmla="*/ 8 w 13"/>
                <a:gd name="T5" fmla="*/ 11 h 12"/>
                <a:gd name="T6" fmla="*/ 6 w 13"/>
                <a:gd name="T7" fmla="*/ 11 h 12"/>
                <a:gd name="T8" fmla="*/ 6 w 13"/>
                <a:gd name="T9" fmla="*/ 11 h 12"/>
                <a:gd name="T10" fmla="*/ 4 w 13"/>
                <a:gd name="T11" fmla="*/ 11 h 12"/>
                <a:gd name="T12" fmla="*/ 4 w 13"/>
                <a:gd name="T13" fmla="*/ 10 h 12"/>
                <a:gd name="T14" fmla="*/ 3 w 13"/>
                <a:gd name="T15" fmla="*/ 10 h 12"/>
                <a:gd name="T16" fmla="*/ 3 w 13"/>
                <a:gd name="T17" fmla="*/ 8 h 12"/>
                <a:gd name="T18" fmla="*/ 1 w 13"/>
                <a:gd name="T19" fmla="*/ 8 h 12"/>
                <a:gd name="T20" fmla="*/ 1 w 13"/>
                <a:gd name="T21" fmla="*/ 7 h 12"/>
                <a:gd name="T22" fmla="*/ 0 w 13"/>
                <a:gd name="T23" fmla="*/ 7 h 12"/>
                <a:gd name="T24" fmla="*/ 0 w 13"/>
                <a:gd name="T25" fmla="*/ 5 h 12"/>
                <a:gd name="T26" fmla="*/ 0 w 13"/>
                <a:gd name="T27" fmla="*/ 5 h 12"/>
                <a:gd name="T28" fmla="*/ 0 w 13"/>
                <a:gd name="T29" fmla="*/ 3 h 12"/>
                <a:gd name="T30" fmla="*/ 0 w 13"/>
                <a:gd name="T31" fmla="*/ 2 h 12"/>
                <a:gd name="T32" fmla="*/ 0 w 13"/>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11"/>
                  </a:moveTo>
                  <a:lnTo>
                    <a:pt x="10" y="11"/>
                  </a:lnTo>
                  <a:lnTo>
                    <a:pt x="8" y="11"/>
                  </a:lnTo>
                  <a:lnTo>
                    <a:pt x="6" y="11"/>
                  </a:lnTo>
                  <a:lnTo>
                    <a:pt x="6" y="11"/>
                  </a:lnTo>
                  <a:lnTo>
                    <a:pt x="4" y="11"/>
                  </a:lnTo>
                  <a:lnTo>
                    <a:pt x="4" y="10"/>
                  </a:lnTo>
                  <a:lnTo>
                    <a:pt x="3" y="10"/>
                  </a:lnTo>
                  <a:lnTo>
                    <a:pt x="3" y="8"/>
                  </a:lnTo>
                  <a:lnTo>
                    <a:pt x="1" y="8"/>
                  </a:lnTo>
                  <a:lnTo>
                    <a:pt x="1" y="7"/>
                  </a:lnTo>
                  <a:lnTo>
                    <a:pt x="0" y="7"/>
                  </a:lnTo>
                  <a:lnTo>
                    <a:pt x="0" y="5"/>
                  </a:lnTo>
                  <a:lnTo>
                    <a:pt x="0" y="5"/>
                  </a:lnTo>
                  <a:lnTo>
                    <a:pt x="0" y="3"/>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38" name="Freeform 231"/>
            <p:cNvSpPr>
              <a:spLocks/>
            </p:cNvSpPr>
            <p:nvPr/>
          </p:nvSpPr>
          <p:spPr bwMode="auto">
            <a:xfrm>
              <a:off x="6674" y="11526"/>
              <a:ext cx="23" cy="21"/>
            </a:xfrm>
            <a:custGeom>
              <a:avLst/>
              <a:gdLst>
                <a:gd name="T0" fmla="*/ 0 w 13"/>
                <a:gd name="T1" fmla="*/ 12 h 13"/>
                <a:gd name="T2" fmla="*/ 0 w 13"/>
                <a:gd name="T3" fmla="*/ 12 h 13"/>
                <a:gd name="T4" fmla="*/ 0 w 13"/>
                <a:gd name="T5" fmla="*/ 10 h 13"/>
                <a:gd name="T6" fmla="*/ 0 w 13"/>
                <a:gd name="T7" fmla="*/ 10 h 13"/>
                <a:gd name="T8" fmla="*/ 0 w 13"/>
                <a:gd name="T9" fmla="*/ 8 h 13"/>
                <a:gd name="T10" fmla="*/ 0 w 13"/>
                <a:gd name="T11" fmla="*/ 8 h 13"/>
                <a:gd name="T12" fmla="*/ 1 w 13"/>
                <a:gd name="T13" fmla="*/ 6 h 13"/>
                <a:gd name="T14" fmla="*/ 1 w 13"/>
                <a:gd name="T15" fmla="*/ 6 h 13"/>
                <a:gd name="T16" fmla="*/ 3 w 13"/>
                <a:gd name="T17" fmla="*/ 4 h 13"/>
                <a:gd name="T18" fmla="*/ 3 w 13"/>
                <a:gd name="T19" fmla="*/ 4 h 13"/>
                <a:gd name="T20" fmla="*/ 4 w 13"/>
                <a:gd name="T21" fmla="*/ 3 h 13"/>
                <a:gd name="T22" fmla="*/ 4 w 13"/>
                <a:gd name="T23" fmla="*/ 3 h 13"/>
                <a:gd name="T24" fmla="*/ 6 w 13"/>
                <a:gd name="T25" fmla="*/ 1 h 13"/>
                <a:gd name="T26" fmla="*/ 6 w 13"/>
                <a:gd name="T27" fmla="*/ 1 h 13"/>
                <a:gd name="T28" fmla="*/ 8 w 13"/>
                <a:gd name="T29" fmla="*/ 1 h 13"/>
                <a:gd name="T30" fmla="*/ 10 w 13"/>
                <a:gd name="T31" fmla="*/ 1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0" y="10"/>
                  </a:lnTo>
                  <a:lnTo>
                    <a:pt x="0" y="10"/>
                  </a:lnTo>
                  <a:lnTo>
                    <a:pt x="0" y="8"/>
                  </a:lnTo>
                  <a:lnTo>
                    <a:pt x="0" y="8"/>
                  </a:lnTo>
                  <a:lnTo>
                    <a:pt x="1" y="6"/>
                  </a:lnTo>
                  <a:lnTo>
                    <a:pt x="1" y="6"/>
                  </a:lnTo>
                  <a:lnTo>
                    <a:pt x="3" y="4"/>
                  </a:lnTo>
                  <a:lnTo>
                    <a:pt x="3" y="4"/>
                  </a:lnTo>
                  <a:lnTo>
                    <a:pt x="4" y="3"/>
                  </a:lnTo>
                  <a:lnTo>
                    <a:pt x="4" y="3"/>
                  </a:lnTo>
                  <a:lnTo>
                    <a:pt x="6" y="1"/>
                  </a:lnTo>
                  <a:lnTo>
                    <a:pt x="6" y="1"/>
                  </a:lnTo>
                  <a:lnTo>
                    <a:pt x="8" y="1"/>
                  </a:lnTo>
                  <a:lnTo>
                    <a:pt x="10" y="1"/>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39" name="Freeform 232"/>
            <p:cNvSpPr>
              <a:spLocks/>
            </p:cNvSpPr>
            <p:nvPr/>
          </p:nvSpPr>
          <p:spPr bwMode="auto">
            <a:xfrm>
              <a:off x="6695" y="11526"/>
              <a:ext cx="23" cy="21"/>
            </a:xfrm>
            <a:custGeom>
              <a:avLst/>
              <a:gdLst>
                <a:gd name="T0" fmla="*/ 0 w 13"/>
                <a:gd name="T1" fmla="*/ 0 h 13"/>
                <a:gd name="T2" fmla="*/ 0 w 13"/>
                <a:gd name="T3" fmla="*/ 1 h 13"/>
                <a:gd name="T4" fmla="*/ 1 w 13"/>
                <a:gd name="T5" fmla="*/ 1 h 13"/>
                <a:gd name="T6" fmla="*/ 2 w 13"/>
                <a:gd name="T7" fmla="*/ 1 h 13"/>
                <a:gd name="T8" fmla="*/ 4 w 13"/>
                <a:gd name="T9" fmla="*/ 1 h 13"/>
                <a:gd name="T10" fmla="*/ 4 w 13"/>
                <a:gd name="T11" fmla="*/ 3 h 13"/>
                <a:gd name="T12" fmla="*/ 6 w 13"/>
                <a:gd name="T13" fmla="*/ 3 h 13"/>
                <a:gd name="T14" fmla="*/ 6 w 13"/>
                <a:gd name="T15" fmla="*/ 4 h 13"/>
                <a:gd name="T16" fmla="*/ 8 w 13"/>
                <a:gd name="T17" fmla="*/ 4 h 13"/>
                <a:gd name="T18" fmla="*/ 8 w 13"/>
                <a:gd name="T19" fmla="*/ 6 h 13"/>
                <a:gd name="T20" fmla="*/ 8 w 13"/>
                <a:gd name="T21" fmla="*/ 6 h 13"/>
                <a:gd name="T22" fmla="*/ 8 w 13"/>
                <a:gd name="T23" fmla="*/ 8 h 13"/>
                <a:gd name="T24" fmla="*/ 10 w 13"/>
                <a:gd name="T25" fmla="*/ 8 h 13"/>
                <a:gd name="T26" fmla="*/ 10 w 13"/>
                <a:gd name="T27" fmla="*/ 10 h 13"/>
                <a:gd name="T28" fmla="*/ 11 w 13"/>
                <a:gd name="T29" fmla="*/ 10 h 13"/>
                <a:gd name="T30" fmla="*/ 11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1"/>
                  </a:lnTo>
                  <a:lnTo>
                    <a:pt x="1" y="1"/>
                  </a:lnTo>
                  <a:lnTo>
                    <a:pt x="2" y="1"/>
                  </a:lnTo>
                  <a:lnTo>
                    <a:pt x="4" y="1"/>
                  </a:lnTo>
                  <a:lnTo>
                    <a:pt x="4" y="3"/>
                  </a:lnTo>
                  <a:lnTo>
                    <a:pt x="6" y="3"/>
                  </a:lnTo>
                  <a:lnTo>
                    <a:pt x="6" y="4"/>
                  </a:lnTo>
                  <a:lnTo>
                    <a:pt x="8" y="4"/>
                  </a:lnTo>
                  <a:lnTo>
                    <a:pt x="8" y="6"/>
                  </a:lnTo>
                  <a:lnTo>
                    <a:pt x="8" y="6"/>
                  </a:lnTo>
                  <a:lnTo>
                    <a:pt x="8" y="8"/>
                  </a:lnTo>
                  <a:lnTo>
                    <a:pt x="10" y="8"/>
                  </a:lnTo>
                  <a:lnTo>
                    <a:pt x="10" y="10"/>
                  </a:lnTo>
                  <a:lnTo>
                    <a:pt x="11" y="10"/>
                  </a:lnTo>
                  <a:lnTo>
                    <a:pt x="11"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40" name="Freeform 233"/>
            <p:cNvSpPr>
              <a:spLocks/>
            </p:cNvSpPr>
            <p:nvPr/>
          </p:nvSpPr>
          <p:spPr bwMode="auto">
            <a:xfrm>
              <a:off x="6695" y="11545"/>
              <a:ext cx="23" cy="21"/>
            </a:xfrm>
            <a:custGeom>
              <a:avLst/>
              <a:gdLst>
                <a:gd name="T0" fmla="*/ 12 w 13"/>
                <a:gd name="T1" fmla="*/ 0 h 12"/>
                <a:gd name="T2" fmla="*/ 11 w 13"/>
                <a:gd name="T3" fmla="*/ 2 h 12"/>
                <a:gd name="T4" fmla="*/ 11 w 13"/>
                <a:gd name="T5" fmla="*/ 3 h 12"/>
                <a:gd name="T6" fmla="*/ 10 w 13"/>
                <a:gd name="T7" fmla="*/ 5 h 12"/>
                <a:gd name="T8" fmla="*/ 10 w 13"/>
                <a:gd name="T9" fmla="*/ 5 h 12"/>
                <a:gd name="T10" fmla="*/ 8 w 13"/>
                <a:gd name="T11" fmla="*/ 7 h 12"/>
                <a:gd name="T12" fmla="*/ 8 w 13"/>
                <a:gd name="T13" fmla="*/ 7 h 12"/>
                <a:gd name="T14" fmla="*/ 8 w 13"/>
                <a:gd name="T15" fmla="*/ 8 h 12"/>
                <a:gd name="T16" fmla="*/ 8 w 13"/>
                <a:gd name="T17" fmla="*/ 8 h 12"/>
                <a:gd name="T18" fmla="*/ 6 w 13"/>
                <a:gd name="T19" fmla="*/ 10 h 12"/>
                <a:gd name="T20" fmla="*/ 6 w 13"/>
                <a:gd name="T21" fmla="*/ 10 h 12"/>
                <a:gd name="T22" fmla="*/ 4 w 13"/>
                <a:gd name="T23" fmla="*/ 11 h 12"/>
                <a:gd name="T24" fmla="*/ 4 w 13"/>
                <a:gd name="T25" fmla="*/ 11 h 12"/>
                <a:gd name="T26" fmla="*/ 2 w 13"/>
                <a:gd name="T27" fmla="*/ 11 h 12"/>
                <a:gd name="T28" fmla="*/ 1 w 13"/>
                <a:gd name="T29" fmla="*/ 11 h 12"/>
                <a:gd name="T30" fmla="*/ 0 w 13"/>
                <a:gd name="T31" fmla="*/ 11 h 12"/>
                <a:gd name="T32" fmla="*/ 0 w 13"/>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0"/>
                  </a:moveTo>
                  <a:lnTo>
                    <a:pt x="11" y="2"/>
                  </a:lnTo>
                  <a:lnTo>
                    <a:pt x="11" y="3"/>
                  </a:lnTo>
                  <a:lnTo>
                    <a:pt x="10" y="5"/>
                  </a:lnTo>
                  <a:lnTo>
                    <a:pt x="10" y="5"/>
                  </a:lnTo>
                  <a:lnTo>
                    <a:pt x="8" y="7"/>
                  </a:lnTo>
                  <a:lnTo>
                    <a:pt x="8" y="7"/>
                  </a:lnTo>
                  <a:lnTo>
                    <a:pt x="8" y="8"/>
                  </a:lnTo>
                  <a:lnTo>
                    <a:pt x="8" y="8"/>
                  </a:lnTo>
                  <a:lnTo>
                    <a:pt x="6" y="10"/>
                  </a:lnTo>
                  <a:lnTo>
                    <a:pt x="6" y="10"/>
                  </a:lnTo>
                  <a:lnTo>
                    <a:pt x="4" y="11"/>
                  </a:lnTo>
                  <a:lnTo>
                    <a:pt x="4" y="11"/>
                  </a:lnTo>
                  <a:lnTo>
                    <a:pt x="2" y="11"/>
                  </a:lnTo>
                  <a:lnTo>
                    <a:pt x="1" y="11"/>
                  </a:lnTo>
                  <a:lnTo>
                    <a:pt x="0" y="11"/>
                  </a:lnTo>
                  <a:lnTo>
                    <a:pt x="0"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41" name="Line 234"/>
            <p:cNvCxnSpPr/>
            <p:nvPr/>
          </p:nvCxnSpPr>
          <p:spPr bwMode="auto">
            <a:xfrm>
              <a:off x="6695" y="11566"/>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42" name="Freeform 235"/>
            <p:cNvSpPr>
              <a:spLocks/>
            </p:cNvSpPr>
            <p:nvPr/>
          </p:nvSpPr>
          <p:spPr bwMode="auto">
            <a:xfrm>
              <a:off x="6712" y="11545"/>
              <a:ext cx="26" cy="21"/>
            </a:xfrm>
            <a:custGeom>
              <a:avLst/>
              <a:gdLst>
                <a:gd name="T0" fmla="*/ 13 w 14"/>
                <a:gd name="T1" fmla="*/ 11 h 12"/>
                <a:gd name="T2" fmla="*/ 11 w 14"/>
                <a:gd name="T3" fmla="*/ 11 h 12"/>
                <a:gd name="T4" fmla="*/ 9 w 14"/>
                <a:gd name="T5" fmla="*/ 11 h 12"/>
                <a:gd name="T6" fmla="*/ 7 w 14"/>
                <a:gd name="T7" fmla="*/ 11 h 12"/>
                <a:gd name="T8" fmla="*/ 7 w 14"/>
                <a:gd name="T9" fmla="*/ 11 h 12"/>
                <a:gd name="T10" fmla="*/ 6 w 14"/>
                <a:gd name="T11" fmla="*/ 11 h 12"/>
                <a:gd name="T12" fmla="*/ 5 w 14"/>
                <a:gd name="T13" fmla="*/ 10 h 12"/>
                <a:gd name="T14" fmla="*/ 3 w 14"/>
                <a:gd name="T15" fmla="*/ 10 h 12"/>
                <a:gd name="T16" fmla="*/ 3 w 14"/>
                <a:gd name="T17" fmla="*/ 8 h 12"/>
                <a:gd name="T18" fmla="*/ 1 w 14"/>
                <a:gd name="T19" fmla="*/ 8 h 12"/>
                <a:gd name="T20" fmla="*/ 1 w 14"/>
                <a:gd name="T21" fmla="*/ 7 h 12"/>
                <a:gd name="T22" fmla="*/ 1 w 14"/>
                <a:gd name="T23" fmla="*/ 7 h 12"/>
                <a:gd name="T24" fmla="*/ 1 w 14"/>
                <a:gd name="T25" fmla="*/ 5 h 12"/>
                <a:gd name="T26" fmla="*/ 0 w 14"/>
                <a:gd name="T27" fmla="*/ 5 h 12"/>
                <a:gd name="T28" fmla="*/ 0 w 14"/>
                <a:gd name="T29" fmla="*/ 3 h 12"/>
                <a:gd name="T30" fmla="*/ 0 w 14"/>
                <a:gd name="T31" fmla="*/ 2 h 12"/>
                <a:gd name="T32" fmla="*/ 0 w 14"/>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2">
                  <a:moveTo>
                    <a:pt x="13" y="11"/>
                  </a:moveTo>
                  <a:lnTo>
                    <a:pt x="11" y="11"/>
                  </a:lnTo>
                  <a:lnTo>
                    <a:pt x="9" y="11"/>
                  </a:lnTo>
                  <a:lnTo>
                    <a:pt x="7" y="11"/>
                  </a:lnTo>
                  <a:lnTo>
                    <a:pt x="7" y="11"/>
                  </a:lnTo>
                  <a:lnTo>
                    <a:pt x="6" y="11"/>
                  </a:lnTo>
                  <a:lnTo>
                    <a:pt x="5" y="10"/>
                  </a:lnTo>
                  <a:lnTo>
                    <a:pt x="3" y="10"/>
                  </a:lnTo>
                  <a:lnTo>
                    <a:pt x="3" y="8"/>
                  </a:lnTo>
                  <a:lnTo>
                    <a:pt x="1" y="8"/>
                  </a:lnTo>
                  <a:lnTo>
                    <a:pt x="1" y="7"/>
                  </a:lnTo>
                  <a:lnTo>
                    <a:pt x="1" y="7"/>
                  </a:lnTo>
                  <a:lnTo>
                    <a:pt x="1" y="5"/>
                  </a:lnTo>
                  <a:lnTo>
                    <a:pt x="0" y="5"/>
                  </a:lnTo>
                  <a:lnTo>
                    <a:pt x="0" y="3"/>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43" name="Freeform 236"/>
            <p:cNvSpPr>
              <a:spLocks/>
            </p:cNvSpPr>
            <p:nvPr/>
          </p:nvSpPr>
          <p:spPr bwMode="auto">
            <a:xfrm>
              <a:off x="6712" y="11526"/>
              <a:ext cx="26" cy="21"/>
            </a:xfrm>
            <a:custGeom>
              <a:avLst/>
              <a:gdLst>
                <a:gd name="T0" fmla="*/ 0 w 14"/>
                <a:gd name="T1" fmla="*/ 12 h 13"/>
                <a:gd name="T2" fmla="*/ 0 w 14"/>
                <a:gd name="T3" fmla="*/ 12 h 13"/>
                <a:gd name="T4" fmla="*/ 0 w 14"/>
                <a:gd name="T5" fmla="*/ 10 h 13"/>
                <a:gd name="T6" fmla="*/ 0 w 14"/>
                <a:gd name="T7" fmla="*/ 10 h 13"/>
                <a:gd name="T8" fmla="*/ 1 w 14"/>
                <a:gd name="T9" fmla="*/ 8 h 13"/>
                <a:gd name="T10" fmla="*/ 1 w 14"/>
                <a:gd name="T11" fmla="*/ 8 h 13"/>
                <a:gd name="T12" fmla="*/ 1 w 14"/>
                <a:gd name="T13" fmla="*/ 6 h 13"/>
                <a:gd name="T14" fmla="*/ 1 w 14"/>
                <a:gd name="T15" fmla="*/ 6 h 13"/>
                <a:gd name="T16" fmla="*/ 3 w 14"/>
                <a:gd name="T17" fmla="*/ 4 h 13"/>
                <a:gd name="T18" fmla="*/ 3 w 14"/>
                <a:gd name="T19" fmla="*/ 4 h 13"/>
                <a:gd name="T20" fmla="*/ 5 w 14"/>
                <a:gd name="T21" fmla="*/ 3 h 13"/>
                <a:gd name="T22" fmla="*/ 6 w 14"/>
                <a:gd name="T23" fmla="*/ 3 h 13"/>
                <a:gd name="T24" fmla="*/ 7 w 14"/>
                <a:gd name="T25" fmla="*/ 1 h 13"/>
                <a:gd name="T26" fmla="*/ 7 w 14"/>
                <a:gd name="T27" fmla="*/ 1 h 13"/>
                <a:gd name="T28" fmla="*/ 9 w 14"/>
                <a:gd name="T29" fmla="*/ 1 h 13"/>
                <a:gd name="T30" fmla="*/ 11 w 14"/>
                <a:gd name="T31" fmla="*/ 1 h 13"/>
                <a:gd name="T32" fmla="*/ 13 w 14"/>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3">
                  <a:moveTo>
                    <a:pt x="0" y="12"/>
                  </a:moveTo>
                  <a:lnTo>
                    <a:pt x="0" y="12"/>
                  </a:lnTo>
                  <a:lnTo>
                    <a:pt x="0" y="10"/>
                  </a:lnTo>
                  <a:lnTo>
                    <a:pt x="0" y="10"/>
                  </a:lnTo>
                  <a:lnTo>
                    <a:pt x="1" y="8"/>
                  </a:lnTo>
                  <a:lnTo>
                    <a:pt x="1" y="8"/>
                  </a:lnTo>
                  <a:lnTo>
                    <a:pt x="1" y="6"/>
                  </a:lnTo>
                  <a:lnTo>
                    <a:pt x="1" y="6"/>
                  </a:lnTo>
                  <a:lnTo>
                    <a:pt x="3" y="4"/>
                  </a:lnTo>
                  <a:lnTo>
                    <a:pt x="3" y="4"/>
                  </a:lnTo>
                  <a:lnTo>
                    <a:pt x="5" y="3"/>
                  </a:lnTo>
                  <a:lnTo>
                    <a:pt x="6" y="3"/>
                  </a:lnTo>
                  <a:lnTo>
                    <a:pt x="7" y="1"/>
                  </a:lnTo>
                  <a:lnTo>
                    <a:pt x="7" y="1"/>
                  </a:lnTo>
                  <a:lnTo>
                    <a:pt x="9" y="1"/>
                  </a:lnTo>
                  <a:lnTo>
                    <a:pt x="11" y="1"/>
                  </a:lnTo>
                  <a:lnTo>
                    <a:pt x="13"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44" name="Freeform 237"/>
            <p:cNvSpPr>
              <a:spLocks/>
            </p:cNvSpPr>
            <p:nvPr/>
          </p:nvSpPr>
          <p:spPr bwMode="auto">
            <a:xfrm>
              <a:off x="6736" y="11526"/>
              <a:ext cx="23" cy="21"/>
            </a:xfrm>
            <a:custGeom>
              <a:avLst/>
              <a:gdLst>
                <a:gd name="T0" fmla="*/ 0 w 13"/>
                <a:gd name="T1" fmla="*/ 0 h 13"/>
                <a:gd name="T2" fmla="*/ 0 w 13"/>
                <a:gd name="T3" fmla="*/ 1 h 13"/>
                <a:gd name="T4" fmla="*/ 2 w 13"/>
                <a:gd name="T5" fmla="*/ 1 h 13"/>
                <a:gd name="T6" fmla="*/ 2 w 13"/>
                <a:gd name="T7" fmla="*/ 1 h 13"/>
                <a:gd name="T8" fmla="*/ 3 w 13"/>
                <a:gd name="T9" fmla="*/ 1 h 13"/>
                <a:gd name="T10" fmla="*/ 3 w 13"/>
                <a:gd name="T11" fmla="*/ 3 h 13"/>
                <a:gd name="T12" fmla="*/ 5 w 13"/>
                <a:gd name="T13" fmla="*/ 3 h 13"/>
                <a:gd name="T14" fmla="*/ 5 w 13"/>
                <a:gd name="T15" fmla="*/ 4 h 13"/>
                <a:gd name="T16" fmla="*/ 7 w 13"/>
                <a:gd name="T17" fmla="*/ 4 h 13"/>
                <a:gd name="T18" fmla="*/ 7 w 13"/>
                <a:gd name="T19" fmla="*/ 6 h 13"/>
                <a:gd name="T20" fmla="*/ 8 w 13"/>
                <a:gd name="T21" fmla="*/ 6 h 13"/>
                <a:gd name="T22" fmla="*/ 8 w 13"/>
                <a:gd name="T23" fmla="*/ 8 h 13"/>
                <a:gd name="T24" fmla="*/ 10 w 13"/>
                <a:gd name="T25" fmla="*/ 8 h 13"/>
                <a:gd name="T26" fmla="*/ 10 w 13"/>
                <a:gd name="T27" fmla="*/ 10 h 13"/>
                <a:gd name="T28" fmla="*/ 10 w 13"/>
                <a:gd name="T29" fmla="*/ 10 h 13"/>
                <a:gd name="T30" fmla="*/ 10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1"/>
                  </a:lnTo>
                  <a:lnTo>
                    <a:pt x="2" y="1"/>
                  </a:lnTo>
                  <a:lnTo>
                    <a:pt x="2" y="1"/>
                  </a:lnTo>
                  <a:lnTo>
                    <a:pt x="3" y="1"/>
                  </a:lnTo>
                  <a:lnTo>
                    <a:pt x="3" y="3"/>
                  </a:lnTo>
                  <a:lnTo>
                    <a:pt x="5" y="3"/>
                  </a:lnTo>
                  <a:lnTo>
                    <a:pt x="5" y="4"/>
                  </a:lnTo>
                  <a:lnTo>
                    <a:pt x="7" y="4"/>
                  </a:lnTo>
                  <a:lnTo>
                    <a:pt x="7" y="6"/>
                  </a:lnTo>
                  <a:lnTo>
                    <a:pt x="8" y="6"/>
                  </a:lnTo>
                  <a:lnTo>
                    <a:pt x="8" y="8"/>
                  </a:lnTo>
                  <a:lnTo>
                    <a:pt x="10" y="8"/>
                  </a:lnTo>
                  <a:lnTo>
                    <a:pt x="10" y="10"/>
                  </a:lnTo>
                  <a:lnTo>
                    <a:pt x="10" y="10"/>
                  </a:lnTo>
                  <a:lnTo>
                    <a:pt x="10"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45" name="Freeform 238"/>
            <p:cNvSpPr>
              <a:spLocks/>
            </p:cNvSpPr>
            <p:nvPr/>
          </p:nvSpPr>
          <p:spPr bwMode="auto">
            <a:xfrm>
              <a:off x="6736" y="11545"/>
              <a:ext cx="23" cy="21"/>
            </a:xfrm>
            <a:custGeom>
              <a:avLst/>
              <a:gdLst>
                <a:gd name="T0" fmla="*/ 12 w 13"/>
                <a:gd name="T1" fmla="*/ 0 h 12"/>
                <a:gd name="T2" fmla="*/ 10 w 13"/>
                <a:gd name="T3" fmla="*/ 2 h 12"/>
                <a:gd name="T4" fmla="*/ 10 w 13"/>
                <a:gd name="T5" fmla="*/ 3 h 12"/>
                <a:gd name="T6" fmla="*/ 10 w 13"/>
                <a:gd name="T7" fmla="*/ 5 h 12"/>
                <a:gd name="T8" fmla="*/ 10 w 13"/>
                <a:gd name="T9" fmla="*/ 5 h 12"/>
                <a:gd name="T10" fmla="*/ 8 w 13"/>
                <a:gd name="T11" fmla="*/ 7 h 12"/>
                <a:gd name="T12" fmla="*/ 8 w 13"/>
                <a:gd name="T13" fmla="*/ 7 h 12"/>
                <a:gd name="T14" fmla="*/ 7 w 13"/>
                <a:gd name="T15" fmla="*/ 8 h 12"/>
                <a:gd name="T16" fmla="*/ 7 w 13"/>
                <a:gd name="T17" fmla="*/ 8 h 12"/>
                <a:gd name="T18" fmla="*/ 5 w 13"/>
                <a:gd name="T19" fmla="*/ 10 h 12"/>
                <a:gd name="T20" fmla="*/ 5 w 13"/>
                <a:gd name="T21" fmla="*/ 10 h 12"/>
                <a:gd name="T22" fmla="*/ 3 w 13"/>
                <a:gd name="T23" fmla="*/ 11 h 12"/>
                <a:gd name="T24" fmla="*/ 3 w 13"/>
                <a:gd name="T25" fmla="*/ 11 h 12"/>
                <a:gd name="T26" fmla="*/ 2 w 13"/>
                <a:gd name="T27" fmla="*/ 11 h 12"/>
                <a:gd name="T28" fmla="*/ 2 w 13"/>
                <a:gd name="T29" fmla="*/ 11 h 12"/>
                <a:gd name="T30" fmla="*/ 0 w 13"/>
                <a:gd name="T31" fmla="*/ 11 h 12"/>
                <a:gd name="T32" fmla="*/ 0 w 13"/>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0"/>
                  </a:moveTo>
                  <a:lnTo>
                    <a:pt x="10" y="2"/>
                  </a:lnTo>
                  <a:lnTo>
                    <a:pt x="10" y="3"/>
                  </a:lnTo>
                  <a:lnTo>
                    <a:pt x="10" y="5"/>
                  </a:lnTo>
                  <a:lnTo>
                    <a:pt x="10" y="5"/>
                  </a:lnTo>
                  <a:lnTo>
                    <a:pt x="8" y="7"/>
                  </a:lnTo>
                  <a:lnTo>
                    <a:pt x="8" y="7"/>
                  </a:lnTo>
                  <a:lnTo>
                    <a:pt x="7" y="8"/>
                  </a:lnTo>
                  <a:lnTo>
                    <a:pt x="7" y="8"/>
                  </a:lnTo>
                  <a:lnTo>
                    <a:pt x="5" y="10"/>
                  </a:lnTo>
                  <a:lnTo>
                    <a:pt x="5" y="10"/>
                  </a:lnTo>
                  <a:lnTo>
                    <a:pt x="3" y="11"/>
                  </a:lnTo>
                  <a:lnTo>
                    <a:pt x="3" y="11"/>
                  </a:lnTo>
                  <a:lnTo>
                    <a:pt x="2" y="11"/>
                  </a:lnTo>
                  <a:lnTo>
                    <a:pt x="2" y="11"/>
                  </a:lnTo>
                  <a:lnTo>
                    <a:pt x="0" y="11"/>
                  </a:lnTo>
                  <a:lnTo>
                    <a:pt x="0"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46" name="Line 239"/>
            <p:cNvCxnSpPr/>
            <p:nvPr/>
          </p:nvCxnSpPr>
          <p:spPr bwMode="auto">
            <a:xfrm>
              <a:off x="6736" y="11566"/>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47" name="Freeform 240"/>
            <p:cNvSpPr>
              <a:spLocks/>
            </p:cNvSpPr>
            <p:nvPr/>
          </p:nvSpPr>
          <p:spPr bwMode="auto">
            <a:xfrm>
              <a:off x="6659" y="11513"/>
              <a:ext cx="25" cy="19"/>
            </a:xfrm>
            <a:custGeom>
              <a:avLst/>
              <a:gdLst>
                <a:gd name="T0" fmla="*/ 13 w 14"/>
                <a:gd name="T1" fmla="*/ 11 h 12"/>
                <a:gd name="T2" fmla="*/ 11 w 14"/>
                <a:gd name="T3" fmla="*/ 11 h 12"/>
                <a:gd name="T4" fmla="*/ 10 w 14"/>
                <a:gd name="T5" fmla="*/ 11 h 12"/>
                <a:gd name="T6" fmla="*/ 8 w 14"/>
                <a:gd name="T7" fmla="*/ 11 h 12"/>
                <a:gd name="T8" fmla="*/ 8 w 14"/>
                <a:gd name="T9" fmla="*/ 11 h 12"/>
                <a:gd name="T10" fmla="*/ 7 w 14"/>
                <a:gd name="T11" fmla="*/ 11 h 12"/>
                <a:gd name="T12" fmla="*/ 7 w 14"/>
                <a:gd name="T13" fmla="*/ 10 h 12"/>
                <a:gd name="T14" fmla="*/ 5 w 14"/>
                <a:gd name="T15" fmla="*/ 10 h 12"/>
                <a:gd name="T16" fmla="*/ 5 w 14"/>
                <a:gd name="T17" fmla="*/ 8 h 12"/>
                <a:gd name="T18" fmla="*/ 3 w 14"/>
                <a:gd name="T19" fmla="*/ 8 h 12"/>
                <a:gd name="T20" fmla="*/ 3 w 14"/>
                <a:gd name="T21" fmla="*/ 7 h 12"/>
                <a:gd name="T22" fmla="*/ 1 w 14"/>
                <a:gd name="T23" fmla="*/ 7 h 12"/>
                <a:gd name="T24" fmla="*/ 1 w 14"/>
                <a:gd name="T25" fmla="*/ 5 h 12"/>
                <a:gd name="T26" fmla="*/ 0 w 14"/>
                <a:gd name="T27" fmla="*/ 5 h 12"/>
                <a:gd name="T28" fmla="*/ 0 w 14"/>
                <a:gd name="T29" fmla="*/ 3 h 12"/>
                <a:gd name="T30" fmla="*/ 0 w 14"/>
                <a:gd name="T31" fmla="*/ 1 h 12"/>
                <a:gd name="T32" fmla="*/ 0 w 14"/>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2">
                  <a:moveTo>
                    <a:pt x="13" y="11"/>
                  </a:moveTo>
                  <a:lnTo>
                    <a:pt x="11" y="11"/>
                  </a:lnTo>
                  <a:lnTo>
                    <a:pt x="10" y="11"/>
                  </a:lnTo>
                  <a:lnTo>
                    <a:pt x="8" y="11"/>
                  </a:lnTo>
                  <a:lnTo>
                    <a:pt x="8" y="11"/>
                  </a:lnTo>
                  <a:lnTo>
                    <a:pt x="7" y="11"/>
                  </a:lnTo>
                  <a:lnTo>
                    <a:pt x="7" y="10"/>
                  </a:lnTo>
                  <a:lnTo>
                    <a:pt x="5" y="10"/>
                  </a:lnTo>
                  <a:lnTo>
                    <a:pt x="5" y="8"/>
                  </a:lnTo>
                  <a:lnTo>
                    <a:pt x="3" y="8"/>
                  </a:lnTo>
                  <a:lnTo>
                    <a:pt x="3" y="7"/>
                  </a:lnTo>
                  <a:lnTo>
                    <a:pt x="1" y="7"/>
                  </a:lnTo>
                  <a:lnTo>
                    <a:pt x="1" y="5"/>
                  </a:lnTo>
                  <a:lnTo>
                    <a:pt x="0" y="5"/>
                  </a:lnTo>
                  <a:lnTo>
                    <a:pt x="0" y="3"/>
                  </a:lnTo>
                  <a:lnTo>
                    <a:pt x="0" y="1"/>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48" name="Freeform 241"/>
            <p:cNvSpPr>
              <a:spLocks/>
            </p:cNvSpPr>
            <p:nvPr/>
          </p:nvSpPr>
          <p:spPr bwMode="auto">
            <a:xfrm>
              <a:off x="6659" y="11492"/>
              <a:ext cx="25" cy="22"/>
            </a:xfrm>
            <a:custGeom>
              <a:avLst/>
              <a:gdLst>
                <a:gd name="T0" fmla="*/ 0 w 14"/>
                <a:gd name="T1" fmla="*/ 12 h 13"/>
                <a:gd name="T2" fmla="*/ 0 w 14"/>
                <a:gd name="T3" fmla="*/ 12 h 13"/>
                <a:gd name="T4" fmla="*/ 0 w 14"/>
                <a:gd name="T5" fmla="*/ 10 h 13"/>
                <a:gd name="T6" fmla="*/ 0 w 14"/>
                <a:gd name="T7" fmla="*/ 10 h 13"/>
                <a:gd name="T8" fmla="*/ 1 w 14"/>
                <a:gd name="T9" fmla="*/ 8 h 13"/>
                <a:gd name="T10" fmla="*/ 1 w 14"/>
                <a:gd name="T11" fmla="*/ 8 h 13"/>
                <a:gd name="T12" fmla="*/ 3 w 14"/>
                <a:gd name="T13" fmla="*/ 6 h 13"/>
                <a:gd name="T14" fmla="*/ 3 w 14"/>
                <a:gd name="T15" fmla="*/ 5 h 13"/>
                <a:gd name="T16" fmla="*/ 5 w 14"/>
                <a:gd name="T17" fmla="*/ 4 h 13"/>
                <a:gd name="T18" fmla="*/ 5 w 14"/>
                <a:gd name="T19" fmla="*/ 4 h 13"/>
                <a:gd name="T20" fmla="*/ 7 w 14"/>
                <a:gd name="T21" fmla="*/ 3 h 13"/>
                <a:gd name="T22" fmla="*/ 7 w 14"/>
                <a:gd name="T23" fmla="*/ 3 h 13"/>
                <a:gd name="T24" fmla="*/ 8 w 14"/>
                <a:gd name="T25" fmla="*/ 1 h 13"/>
                <a:gd name="T26" fmla="*/ 8 w 14"/>
                <a:gd name="T27" fmla="*/ 1 h 13"/>
                <a:gd name="T28" fmla="*/ 10 w 14"/>
                <a:gd name="T29" fmla="*/ 1 h 13"/>
                <a:gd name="T30" fmla="*/ 11 w 14"/>
                <a:gd name="T31" fmla="*/ 1 h 13"/>
                <a:gd name="T32" fmla="*/ 13 w 14"/>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3">
                  <a:moveTo>
                    <a:pt x="0" y="12"/>
                  </a:moveTo>
                  <a:lnTo>
                    <a:pt x="0" y="12"/>
                  </a:lnTo>
                  <a:lnTo>
                    <a:pt x="0" y="10"/>
                  </a:lnTo>
                  <a:lnTo>
                    <a:pt x="0" y="10"/>
                  </a:lnTo>
                  <a:lnTo>
                    <a:pt x="1" y="8"/>
                  </a:lnTo>
                  <a:lnTo>
                    <a:pt x="1" y="8"/>
                  </a:lnTo>
                  <a:lnTo>
                    <a:pt x="3" y="6"/>
                  </a:lnTo>
                  <a:lnTo>
                    <a:pt x="3" y="5"/>
                  </a:lnTo>
                  <a:lnTo>
                    <a:pt x="5" y="4"/>
                  </a:lnTo>
                  <a:lnTo>
                    <a:pt x="5" y="4"/>
                  </a:lnTo>
                  <a:lnTo>
                    <a:pt x="7" y="3"/>
                  </a:lnTo>
                  <a:lnTo>
                    <a:pt x="7" y="3"/>
                  </a:lnTo>
                  <a:lnTo>
                    <a:pt x="8" y="1"/>
                  </a:lnTo>
                  <a:lnTo>
                    <a:pt x="8" y="1"/>
                  </a:lnTo>
                  <a:lnTo>
                    <a:pt x="10" y="1"/>
                  </a:lnTo>
                  <a:lnTo>
                    <a:pt x="11" y="1"/>
                  </a:lnTo>
                  <a:lnTo>
                    <a:pt x="13"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49" name="Freeform 242"/>
            <p:cNvSpPr>
              <a:spLocks/>
            </p:cNvSpPr>
            <p:nvPr/>
          </p:nvSpPr>
          <p:spPr bwMode="auto">
            <a:xfrm>
              <a:off x="6682" y="11492"/>
              <a:ext cx="23" cy="22"/>
            </a:xfrm>
            <a:custGeom>
              <a:avLst/>
              <a:gdLst>
                <a:gd name="T0" fmla="*/ 0 w 13"/>
                <a:gd name="T1" fmla="*/ 0 h 13"/>
                <a:gd name="T2" fmla="*/ 0 w 13"/>
                <a:gd name="T3" fmla="*/ 1 h 13"/>
                <a:gd name="T4" fmla="*/ 1 w 13"/>
                <a:gd name="T5" fmla="*/ 1 h 13"/>
                <a:gd name="T6" fmla="*/ 1 w 13"/>
                <a:gd name="T7" fmla="*/ 1 h 13"/>
                <a:gd name="T8" fmla="*/ 3 w 13"/>
                <a:gd name="T9" fmla="*/ 1 h 13"/>
                <a:gd name="T10" fmla="*/ 3 w 13"/>
                <a:gd name="T11" fmla="*/ 3 h 13"/>
                <a:gd name="T12" fmla="*/ 5 w 13"/>
                <a:gd name="T13" fmla="*/ 3 h 13"/>
                <a:gd name="T14" fmla="*/ 6 w 13"/>
                <a:gd name="T15" fmla="*/ 4 h 13"/>
                <a:gd name="T16" fmla="*/ 8 w 13"/>
                <a:gd name="T17" fmla="*/ 4 h 13"/>
                <a:gd name="T18" fmla="*/ 8 w 13"/>
                <a:gd name="T19" fmla="*/ 5 h 13"/>
                <a:gd name="T20" fmla="*/ 8 w 13"/>
                <a:gd name="T21" fmla="*/ 6 h 13"/>
                <a:gd name="T22" fmla="*/ 8 w 13"/>
                <a:gd name="T23" fmla="*/ 8 h 13"/>
                <a:gd name="T24" fmla="*/ 10 w 13"/>
                <a:gd name="T25" fmla="*/ 8 h 13"/>
                <a:gd name="T26" fmla="*/ 10 w 13"/>
                <a:gd name="T27" fmla="*/ 10 h 13"/>
                <a:gd name="T28" fmla="*/ 11 w 13"/>
                <a:gd name="T29" fmla="*/ 10 h 13"/>
                <a:gd name="T30" fmla="*/ 11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1"/>
                  </a:lnTo>
                  <a:lnTo>
                    <a:pt x="1" y="1"/>
                  </a:lnTo>
                  <a:lnTo>
                    <a:pt x="1" y="1"/>
                  </a:lnTo>
                  <a:lnTo>
                    <a:pt x="3" y="1"/>
                  </a:lnTo>
                  <a:lnTo>
                    <a:pt x="3" y="3"/>
                  </a:lnTo>
                  <a:lnTo>
                    <a:pt x="5" y="3"/>
                  </a:lnTo>
                  <a:lnTo>
                    <a:pt x="6" y="4"/>
                  </a:lnTo>
                  <a:lnTo>
                    <a:pt x="8" y="4"/>
                  </a:lnTo>
                  <a:lnTo>
                    <a:pt x="8" y="5"/>
                  </a:lnTo>
                  <a:lnTo>
                    <a:pt x="8" y="6"/>
                  </a:lnTo>
                  <a:lnTo>
                    <a:pt x="8" y="8"/>
                  </a:lnTo>
                  <a:lnTo>
                    <a:pt x="10" y="8"/>
                  </a:lnTo>
                  <a:lnTo>
                    <a:pt x="10" y="10"/>
                  </a:lnTo>
                  <a:lnTo>
                    <a:pt x="11" y="10"/>
                  </a:lnTo>
                  <a:lnTo>
                    <a:pt x="11"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50" name="Freeform 243"/>
            <p:cNvSpPr>
              <a:spLocks/>
            </p:cNvSpPr>
            <p:nvPr/>
          </p:nvSpPr>
          <p:spPr bwMode="auto">
            <a:xfrm>
              <a:off x="6682" y="11513"/>
              <a:ext cx="23" cy="19"/>
            </a:xfrm>
            <a:custGeom>
              <a:avLst/>
              <a:gdLst>
                <a:gd name="T0" fmla="*/ 12 w 13"/>
                <a:gd name="T1" fmla="*/ 0 h 12"/>
                <a:gd name="T2" fmla="*/ 11 w 13"/>
                <a:gd name="T3" fmla="*/ 1 h 12"/>
                <a:gd name="T4" fmla="*/ 11 w 13"/>
                <a:gd name="T5" fmla="*/ 3 h 12"/>
                <a:gd name="T6" fmla="*/ 10 w 13"/>
                <a:gd name="T7" fmla="*/ 5 h 12"/>
                <a:gd name="T8" fmla="*/ 10 w 13"/>
                <a:gd name="T9" fmla="*/ 5 h 12"/>
                <a:gd name="T10" fmla="*/ 8 w 13"/>
                <a:gd name="T11" fmla="*/ 7 h 12"/>
                <a:gd name="T12" fmla="*/ 8 w 13"/>
                <a:gd name="T13" fmla="*/ 7 h 12"/>
                <a:gd name="T14" fmla="*/ 8 w 13"/>
                <a:gd name="T15" fmla="*/ 8 h 12"/>
                <a:gd name="T16" fmla="*/ 8 w 13"/>
                <a:gd name="T17" fmla="*/ 8 h 12"/>
                <a:gd name="T18" fmla="*/ 6 w 13"/>
                <a:gd name="T19" fmla="*/ 10 h 12"/>
                <a:gd name="T20" fmla="*/ 5 w 13"/>
                <a:gd name="T21" fmla="*/ 10 h 12"/>
                <a:gd name="T22" fmla="*/ 3 w 13"/>
                <a:gd name="T23" fmla="*/ 11 h 12"/>
                <a:gd name="T24" fmla="*/ 3 w 13"/>
                <a:gd name="T25" fmla="*/ 11 h 12"/>
                <a:gd name="T26" fmla="*/ 1 w 13"/>
                <a:gd name="T27" fmla="*/ 11 h 12"/>
                <a:gd name="T28" fmla="*/ 1 w 13"/>
                <a:gd name="T29" fmla="*/ 11 h 12"/>
                <a:gd name="T30" fmla="*/ 0 w 13"/>
                <a:gd name="T31" fmla="*/ 11 h 12"/>
                <a:gd name="T32" fmla="*/ 0 w 13"/>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12" y="0"/>
                  </a:moveTo>
                  <a:lnTo>
                    <a:pt x="11" y="1"/>
                  </a:lnTo>
                  <a:lnTo>
                    <a:pt x="11" y="3"/>
                  </a:lnTo>
                  <a:lnTo>
                    <a:pt x="10" y="5"/>
                  </a:lnTo>
                  <a:lnTo>
                    <a:pt x="10" y="5"/>
                  </a:lnTo>
                  <a:lnTo>
                    <a:pt x="8" y="7"/>
                  </a:lnTo>
                  <a:lnTo>
                    <a:pt x="8" y="7"/>
                  </a:lnTo>
                  <a:lnTo>
                    <a:pt x="8" y="8"/>
                  </a:lnTo>
                  <a:lnTo>
                    <a:pt x="8" y="8"/>
                  </a:lnTo>
                  <a:lnTo>
                    <a:pt x="6" y="10"/>
                  </a:lnTo>
                  <a:lnTo>
                    <a:pt x="5" y="10"/>
                  </a:lnTo>
                  <a:lnTo>
                    <a:pt x="3" y="11"/>
                  </a:lnTo>
                  <a:lnTo>
                    <a:pt x="3" y="11"/>
                  </a:lnTo>
                  <a:lnTo>
                    <a:pt x="1" y="11"/>
                  </a:lnTo>
                  <a:lnTo>
                    <a:pt x="1" y="11"/>
                  </a:lnTo>
                  <a:lnTo>
                    <a:pt x="0" y="11"/>
                  </a:lnTo>
                  <a:lnTo>
                    <a:pt x="0"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51" name="Line 244"/>
            <p:cNvCxnSpPr/>
            <p:nvPr/>
          </p:nvCxnSpPr>
          <p:spPr bwMode="auto">
            <a:xfrm>
              <a:off x="6682" y="11529"/>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52" name="Freeform 245"/>
            <p:cNvSpPr>
              <a:spLocks/>
            </p:cNvSpPr>
            <p:nvPr/>
          </p:nvSpPr>
          <p:spPr bwMode="auto">
            <a:xfrm>
              <a:off x="6703" y="11504"/>
              <a:ext cx="19" cy="24"/>
            </a:xfrm>
            <a:custGeom>
              <a:avLst/>
              <a:gdLst>
                <a:gd name="T0" fmla="*/ 10 w 11"/>
                <a:gd name="T1" fmla="*/ 13 h 14"/>
                <a:gd name="T2" fmla="*/ 8 w 11"/>
                <a:gd name="T3" fmla="*/ 13 h 14"/>
                <a:gd name="T4" fmla="*/ 7 w 11"/>
                <a:gd name="T5" fmla="*/ 13 h 14"/>
                <a:gd name="T6" fmla="*/ 6 w 11"/>
                <a:gd name="T7" fmla="*/ 13 h 14"/>
                <a:gd name="T8" fmla="*/ 6 w 11"/>
                <a:gd name="T9" fmla="*/ 12 h 14"/>
                <a:gd name="T10" fmla="*/ 4 w 11"/>
                <a:gd name="T11" fmla="*/ 12 h 14"/>
                <a:gd name="T12" fmla="*/ 4 w 11"/>
                <a:gd name="T13" fmla="*/ 12 h 14"/>
                <a:gd name="T14" fmla="*/ 3 w 11"/>
                <a:gd name="T15" fmla="*/ 12 h 14"/>
                <a:gd name="T16" fmla="*/ 3 w 11"/>
                <a:gd name="T17" fmla="*/ 10 h 14"/>
                <a:gd name="T18" fmla="*/ 1 w 11"/>
                <a:gd name="T19" fmla="*/ 10 h 14"/>
                <a:gd name="T20" fmla="*/ 1 w 11"/>
                <a:gd name="T21" fmla="*/ 8 h 14"/>
                <a:gd name="T22" fmla="*/ 0 w 11"/>
                <a:gd name="T23" fmla="*/ 8 h 14"/>
                <a:gd name="T24" fmla="*/ 0 w 11"/>
                <a:gd name="T25" fmla="*/ 6 h 14"/>
                <a:gd name="T26" fmla="*/ 0 w 11"/>
                <a:gd name="T27" fmla="*/ 6 h 14"/>
                <a:gd name="T28" fmla="*/ 0 w 11"/>
                <a:gd name="T29" fmla="*/ 4 h 14"/>
                <a:gd name="T30" fmla="*/ 0 w 11"/>
                <a:gd name="T31" fmla="*/ 2 h 14"/>
                <a:gd name="T32" fmla="*/ 0 w 11"/>
                <a:gd name="T3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10" y="13"/>
                  </a:moveTo>
                  <a:lnTo>
                    <a:pt x="8" y="13"/>
                  </a:lnTo>
                  <a:lnTo>
                    <a:pt x="7" y="13"/>
                  </a:lnTo>
                  <a:lnTo>
                    <a:pt x="6" y="13"/>
                  </a:lnTo>
                  <a:lnTo>
                    <a:pt x="6" y="12"/>
                  </a:lnTo>
                  <a:lnTo>
                    <a:pt x="4" y="12"/>
                  </a:lnTo>
                  <a:lnTo>
                    <a:pt x="4" y="12"/>
                  </a:lnTo>
                  <a:lnTo>
                    <a:pt x="3" y="12"/>
                  </a:lnTo>
                  <a:lnTo>
                    <a:pt x="3" y="10"/>
                  </a:lnTo>
                  <a:lnTo>
                    <a:pt x="1" y="10"/>
                  </a:lnTo>
                  <a:lnTo>
                    <a:pt x="1" y="8"/>
                  </a:lnTo>
                  <a:lnTo>
                    <a:pt x="0" y="8"/>
                  </a:lnTo>
                  <a:lnTo>
                    <a:pt x="0" y="6"/>
                  </a:lnTo>
                  <a:lnTo>
                    <a:pt x="0" y="6"/>
                  </a:lnTo>
                  <a:lnTo>
                    <a:pt x="0" y="4"/>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53" name="Freeform 246"/>
            <p:cNvSpPr>
              <a:spLocks/>
            </p:cNvSpPr>
            <p:nvPr/>
          </p:nvSpPr>
          <p:spPr bwMode="auto">
            <a:xfrm>
              <a:off x="6703" y="11486"/>
              <a:ext cx="19" cy="19"/>
            </a:xfrm>
            <a:custGeom>
              <a:avLst/>
              <a:gdLst>
                <a:gd name="T0" fmla="*/ 0 w 11"/>
                <a:gd name="T1" fmla="*/ 11 h 12"/>
                <a:gd name="T2" fmla="*/ 0 w 11"/>
                <a:gd name="T3" fmla="*/ 11 h 12"/>
                <a:gd name="T4" fmla="*/ 0 w 11"/>
                <a:gd name="T5" fmla="*/ 9 h 12"/>
                <a:gd name="T6" fmla="*/ 0 w 11"/>
                <a:gd name="T7" fmla="*/ 9 h 12"/>
                <a:gd name="T8" fmla="*/ 0 w 11"/>
                <a:gd name="T9" fmla="*/ 8 h 12"/>
                <a:gd name="T10" fmla="*/ 0 w 11"/>
                <a:gd name="T11" fmla="*/ 8 h 12"/>
                <a:gd name="T12" fmla="*/ 1 w 11"/>
                <a:gd name="T13" fmla="*/ 6 h 12"/>
                <a:gd name="T14" fmla="*/ 1 w 11"/>
                <a:gd name="T15" fmla="*/ 5 h 12"/>
                <a:gd name="T16" fmla="*/ 3 w 11"/>
                <a:gd name="T17" fmla="*/ 4 h 12"/>
                <a:gd name="T18" fmla="*/ 3 w 11"/>
                <a:gd name="T19" fmla="*/ 4 h 12"/>
                <a:gd name="T20" fmla="*/ 4 w 11"/>
                <a:gd name="T21" fmla="*/ 3 h 12"/>
                <a:gd name="T22" fmla="*/ 4 w 11"/>
                <a:gd name="T23" fmla="*/ 3 h 12"/>
                <a:gd name="T24" fmla="*/ 6 w 11"/>
                <a:gd name="T25" fmla="*/ 1 h 12"/>
                <a:gd name="T26" fmla="*/ 6 w 11"/>
                <a:gd name="T27" fmla="*/ 1 h 12"/>
                <a:gd name="T28" fmla="*/ 7 w 11"/>
                <a:gd name="T29" fmla="*/ 1 h 12"/>
                <a:gd name="T30" fmla="*/ 8 w 11"/>
                <a:gd name="T31" fmla="*/ 1 h 12"/>
                <a:gd name="T32" fmla="*/ 10 w 11"/>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2">
                  <a:moveTo>
                    <a:pt x="0" y="11"/>
                  </a:moveTo>
                  <a:lnTo>
                    <a:pt x="0" y="11"/>
                  </a:lnTo>
                  <a:lnTo>
                    <a:pt x="0" y="9"/>
                  </a:lnTo>
                  <a:lnTo>
                    <a:pt x="0" y="9"/>
                  </a:lnTo>
                  <a:lnTo>
                    <a:pt x="0" y="8"/>
                  </a:lnTo>
                  <a:lnTo>
                    <a:pt x="0" y="8"/>
                  </a:lnTo>
                  <a:lnTo>
                    <a:pt x="1" y="6"/>
                  </a:lnTo>
                  <a:lnTo>
                    <a:pt x="1" y="5"/>
                  </a:lnTo>
                  <a:lnTo>
                    <a:pt x="3" y="4"/>
                  </a:lnTo>
                  <a:lnTo>
                    <a:pt x="3" y="4"/>
                  </a:lnTo>
                  <a:lnTo>
                    <a:pt x="4" y="3"/>
                  </a:lnTo>
                  <a:lnTo>
                    <a:pt x="4" y="3"/>
                  </a:lnTo>
                  <a:lnTo>
                    <a:pt x="6" y="1"/>
                  </a:lnTo>
                  <a:lnTo>
                    <a:pt x="6" y="1"/>
                  </a:lnTo>
                  <a:lnTo>
                    <a:pt x="7" y="1"/>
                  </a:lnTo>
                  <a:lnTo>
                    <a:pt x="8" y="1"/>
                  </a:lnTo>
                  <a:lnTo>
                    <a:pt x="1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54" name="Freeform 247"/>
            <p:cNvSpPr>
              <a:spLocks/>
            </p:cNvSpPr>
            <p:nvPr/>
          </p:nvSpPr>
          <p:spPr bwMode="auto">
            <a:xfrm>
              <a:off x="6720" y="11486"/>
              <a:ext cx="23" cy="19"/>
            </a:xfrm>
            <a:custGeom>
              <a:avLst/>
              <a:gdLst>
                <a:gd name="T0" fmla="*/ 0 w 13"/>
                <a:gd name="T1" fmla="*/ 0 h 12"/>
                <a:gd name="T2" fmla="*/ 0 w 13"/>
                <a:gd name="T3" fmla="*/ 1 h 12"/>
                <a:gd name="T4" fmla="*/ 2 w 13"/>
                <a:gd name="T5" fmla="*/ 1 h 12"/>
                <a:gd name="T6" fmla="*/ 2 w 13"/>
                <a:gd name="T7" fmla="*/ 1 h 12"/>
                <a:gd name="T8" fmla="*/ 4 w 13"/>
                <a:gd name="T9" fmla="*/ 1 h 12"/>
                <a:gd name="T10" fmla="*/ 4 w 13"/>
                <a:gd name="T11" fmla="*/ 3 h 12"/>
                <a:gd name="T12" fmla="*/ 6 w 13"/>
                <a:gd name="T13" fmla="*/ 3 h 12"/>
                <a:gd name="T14" fmla="*/ 6 w 13"/>
                <a:gd name="T15" fmla="*/ 4 h 12"/>
                <a:gd name="T16" fmla="*/ 8 w 13"/>
                <a:gd name="T17" fmla="*/ 4 h 12"/>
                <a:gd name="T18" fmla="*/ 8 w 13"/>
                <a:gd name="T19" fmla="*/ 5 h 12"/>
                <a:gd name="T20" fmla="*/ 9 w 13"/>
                <a:gd name="T21" fmla="*/ 6 h 12"/>
                <a:gd name="T22" fmla="*/ 9 w 13"/>
                <a:gd name="T23" fmla="*/ 8 h 12"/>
                <a:gd name="T24" fmla="*/ 11 w 13"/>
                <a:gd name="T25" fmla="*/ 8 h 12"/>
                <a:gd name="T26" fmla="*/ 11 w 13"/>
                <a:gd name="T27" fmla="*/ 9 h 12"/>
                <a:gd name="T28" fmla="*/ 11 w 13"/>
                <a:gd name="T29" fmla="*/ 9 h 12"/>
                <a:gd name="T30" fmla="*/ 11 w 13"/>
                <a:gd name="T31" fmla="*/ 11 h 12"/>
                <a:gd name="T32" fmla="*/ 12 w 13"/>
                <a:gd name="T3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2">
                  <a:moveTo>
                    <a:pt x="0" y="0"/>
                  </a:moveTo>
                  <a:lnTo>
                    <a:pt x="0" y="1"/>
                  </a:lnTo>
                  <a:lnTo>
                    <a:pt x="2" y="1"/>
                  </a:lnTo>
                  <a:lnTo>
                    <a:pt x="2" y="1"/>
                  </a:lnTo>
                  <a:lnTo>
                    <a:pt x="4" y="1"/>
                  </a:lnTo>
                  <a:lnTo>
                    <a:pt x="4" y="3"/>
                  </a:lnTo>
                  <a:lnTo>
                    <a:pt x="6" y="3"/>
                  </a:lnTo>
                  <a:lnTo>
                    <a:pt x="6" y="4"/>
                  </a:lnTo>
                  <a:lnTo>
                    <a:pt x="8" y="4"/>
                  </a:lnTo>
                  <a:lnTo>
                    <a:pt x="8" y="5"/>
                  </a:lnTo>
                  <a:lnTo>
                    <a:pt x="9" y="6"/>
                  </a:lnTo>
                  <a:lnTo>
                    <a:pt x="9" y="8"/>
                  </a:lnTo>
                  <a:lnTo>
                    <a:pt x="11" y="8"/>
                  </a:lnTo>
                  <a:lnTo>
                    <a:pt x="11" y="9"/>
                  </a:lnTo>
                  <a:lnTo>
                    <a:pt x="11" y="9"/>
                  </a:lnTo>
                  <a:lnTo>
                    <a:pt x="11" y="11"/>
                  </a:lnTo>
                  <a:lnTo>
                    <a:pt x="12" y="11"/>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55" name="Freeform 248"/>
            <p:cNvSpPr>
              <a:spLocks/>
            </p:cNvSpPr>
            <p:nvPr/>
          </p:nvSpPr>
          <p:spPr bwMode="auto">
            <a:xfrm>
              <a:off x="6720" y="11504"/>
              <a:ext cx="23" cy="24"/>
            </a:xfrm>
            <a:custGeom>
              <a:avLst/>
              <a:gdLst>
                <a:gd name="T0" fmla="*/ 12 w 13"/>
                <a:gd name="T1" fmla="*/ 0 h 14"/>
                <a:gd name="T2" fmla="*/ 11 w 13"/>
                <a:gd name="T3" fmla="*/ 2 h 14"/>
                <a:gd name="T4" fmla="*/ 11 w 13"/>
                <a:gd name="T5" fmla="*/ 4 h 14"/>
                <a:gd name="T6" fmla="*/ 11 w 13"/>
                <a:gd name="T7" fmla="*/ 6 h 14"/>
                <a:gd name="T8" fmla="*/ 11 w 13"/>
                <a:gd name="T9" fmla="*/ 6 h 14"/>
                <a:gd name="T10" fmla="*/ 9 w 13"/>
                <a:gd name="T11" fmla="*/ 8 h 14"/>
                <a:gd name="T12" fmla="*/ 9 w 13"/>
                <a:gd name="T13" fmla="*/ 8 h 14"/>
                <a:gd name="T14" fmla="*/ 8 w 13"/>
                <a:gd name="T15" fmla="*/ 10 h 14"/>
                <a:gd name="T16" fmla="*/ 8 w 13"/>
                <a:gd name="T17" fmla="*/ 10 h 14"/>
                <a:gd name="T18" fmla="*/ 6 w 13"/>
                <a:gd name="T19" fmla="*/ 12 h 14"/>
                <a:gd name="T20" fmla="*/ 6 w 13"/>
                <a:gd name="T21" fmla="*/ 12 h 14"/>
                <a:gd name="T22" fmla="*/ 4 w 13"/>
                <a:gd name="T23" fmla="*/ 12 h 14"/>
                <a:gd name="T24" fmla="*/ 4 w 13"/>
                <a:gd name="T25" fmla="*/ 12 h 14"/>
                <a:gd name="T26" fmla="*/ 2 w 13"/>
                <a:gd name="T27" fmla="*/ 13 h 14"/>
                <a:gd name="T28" fmla="*/ 2 w 13"/>
                <a:gd name="T29" fmla="*/ 13 h 14"/>
                <a:gd name="T30" fmla="*/ 0 w 13"/>
                <a:gd name="T31" fmla="*/ 13 h 14"/>
                <a:gd name="T32" fmla="*/ 0 w 13"/>
                <a:gd name="T3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12" y="0"/>
                  </a:moveTo>
                  <a:lnTo>
                    <a:pt x="11" y="2"/>
                  </a:lnTo>
                  <a:lnTo>
                    <a:pt x="11" y="4"/>
                  </a:lnTo>
                  <a:lnTo>
                    <a:pt x="11" y="6"/>
                  </a:lnTo>
                  <a:lnTo>
                    <a:pt x="11" y="6"/>
                  </a:lnTo>
                  <a:lnTo>
                    <a:pt x="9" y="8"/>
                  </a:lnTo>
                  <a:lnTo>
                    <a:pt x="9" y="8"/>
                  </a:lnTo>
                  <a:lnTo>
                    <a:pt x="8" y="10"/>
                  </a:lnTo>
                  <a:lnTo>
                    <a:pt x="8" y="10"/>
                  </a:lnTo>
                  <a:lnTo>
                    <a:pt x="6" y="12"/>
                  </a:lnTo>
                  <a:lnTo>
                    <a:pt x="6" y="12"/>
                  </a:lnTo>
                  <a:lnTo>
                    <a:pt x="4" y="12"/>
                  </a:lnTo>
                  <a:lnTo>
                    <a:pt x="4" y="12"/>
                  </a:lnTo>
                  <a:lnTo>
                    <a:pt x="2" y="13"/>
                  </a:lnTo>
                  <a:lnTo>
                    <a:pt x="2" y="13"/>
                  </a:lnTo>
                  <a:lnTo>
                    <a:pt x="0" y="13"/>
                  </a:lnTo>
                  <a:lnTo>
                    <a:pt x="0" y="13"/>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56" name="Line 249"/>
            <p:cNvCxnSpPr/>
            <p:nvPr/>
          </p:nvCxnSpPr>
          <p:spPr bwMode="auto">
            <a:xfrm>
              <a:off x="6720" y="11526"/>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57" name="Freeform 250"/>
            <p:cNvSpPr>
              <a:spLocks/>
            </p:cNvSpPr>
            <p:nvPr/>
          </p:nvSpPr>
          <p:spPr bwMode="auto">
            <a:xfrm>
              <a:off x="6740" y="11514"/>
              <a:ext cx="21" cy="18"/>
            </a:xfrm>
            <a:custGeom>
              <a:avLst/>
              <a:gdLst>
                <a:gd name="T0" fmla="*/ 11 w 12"/>
                <a:gd name="T1" fmla="*/ 10 h 11"/>
                <a:gd name="T2" fmla="*/ 9 w 12"/>
                <a:gd name="T3" fmla="*/ 10 h 11"/>
                <a:gd name="T4" fmla="*/ 8 w 12"/>
                <a:gd name="T5" fmla="*/ 10 h 11"/>
                <a:gd name="T6" fmla="*/ 6 w 12"/>
                <a:gd name="T7" fmla="*/ 10 h 11"/>
                <a:gd name="T8" fmla="*/ 6 w 12"/>
                <a:gd name="T9" fmla="*/ 10 h 11"/>
                <a:gd name="T10" fmla="*/ 4 w 12"/>
                <a:gd name="T11" fmla="*/ 10 h 11"/>
                <a:gd name="T12" fmla="*/ 4 w 12"/>
                <a:gd name="T13" fmla="*/ 10 h 11"/>
                <a:gd name="T14" fmla="*/ 3 w 12"/>
                <a:gd name="T15" fmla="*/ 10 h 11"/>
                <a:gd name="T16" fmla="*/ 3 w 12"/>
                <a:gd name="T17" fmla="*/ 8 h 11"/>
                <a:gd name="T18" fmla="*/ 1 w 12"/>
                <a:gd name="T19" fmla="*/ 8 h 11"/>
                <a:gd name="T20" fmla="*/ 1 w 12"/>
                <a:gd name="T21" fmla="*/ 7 h 11"/>
                <a:gd name="T22" fmla="*/ 1 w 12"/>
                <a:gd name="T23" fmla="*/ 7 h 11"/>
                <a:gd name="T24" fmla="*/ 1 w 12"/>
                <a:gd name="T25" fmla="*/ 5 h 11"/>
                <a:gd name="T26" fmla="*/ 0 w 12"/>
                <a:gd name="T27" fmla="*/ 5 h 11"/>
                <a:gd name="T28" fmla="*/ 0 w 12"/>
                <a:gd name="T29" fmla="*/ 3 h 11"/>
                <a:gd name="T30" fmla="*/ 0 w 12"/>
                <a:gd name="T31" fmla="*/ 2 h 11"/>
                <a:gd name="T32" fmla="*/ 0 w 12"/>
                <a:gd name="T3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1">
                  <a:moveTo>
                    <a:pt x="11" y="10"/>
                  </a:moveTo>
                  <a:lnTo>
                    <a:pt x="9" y="10"/>
                  </a:lnTo>
                  <a:lnTo>
                    <a:pt x="8" y="10"/>
                  </a:lnTo>
                  <a:lnTo>
                    <a:pt x="6" y="10"/>
                  </a:lnTo>
                  <a:lnTo>
                    <a:pt x="6" y="10"/>
                  </a:lnTo>
                  <a:lnTo>
                    <a:pt x="4" y="10"/>
                  </a:lnTo>
                  <a:lnTo>
                    <a:pt x="4" y="10"/>
                  </a:lnTo>
                  <a:lnTo>
                    <a:pt x="3" y="10"/>
                  </a:lnTo>
                  <a:lnTo>
                    <a:pt x="3" y="8"/>
                  </a:lnTo>
                  <a:lnTo>
                    <a:pt x="1" y="8"/>
                  </a:lnTo>
                  <a:lnTo>
                    <a:pt x="1" y="7"/>
                  </a:lnTo>
                  <a:lnTo>
                    <a:pt x="1" y="7"/>
                  </a:lnTo>
                  <a:lnTo>
                    <a:pt x="1" y="5"/>
                  </a:lnTo>
                  <a:lnTo>
                    <a:pt x="0" y="5"/>
                  </a:lnTo>
                  <a:lnTo>
                    <a:pt x="0" y="3"/>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58" name="Freeform 251"/>
            <p:cNvSpPr>
              <a:spLocks/>
            </p:cNvSpPr>
            <p:nvPr/>
          </p:nvSpPr>
          <p:spPr bwMode="auto">
            <a:xfrm>
              <a:off x="6740" y="11494"/>
              <a:ext cx="21" cy="23"/>
            </a:xfrm>
            <a:custGeom>
              <a:avLst/>
              <a:gdLst>
                <a:gd name="T0" fmla="*/ 0 w 12"/>
                <a:gd name="T1" fmla="*/ 12 h 13"/>
                <a:gd name="T2" fmla="*/ 0 w 12"/>
                <a:gd name="T3" fmla="*/ 12 h 13"/>
                <a:gd name="T4" fmla="*/ 0 w 12"/>
                <a:gd name="T5" fmla="*/ 10 h 13"/>
                <a:gd name="T6" fmla="*/ 0 w 12"/>
                <a:gd name="T7" fmla="*/ 10 h 13"/>
                <a:gd name="T8" fmla="*/ 1 w 12"/>
                <a:gd name="T9" fmla="*/ 8 h 13"/>
                <a:gd name="T10" fmla="*/ 1 w 12"/>
                <a:gd name="T11" fmla="*/ 8 h 13"/>
                <a:gd name="T12" fmla="*/ 1 w 12"/>
                <a:gd name="T13" fmla="*/ 6 h 13"/>
                <a:gd name="T14" fmla="*/ 1 w 12"/>
                <a:gd name="T15" fmla="*/ 6 h 13"/>
                <a:gd name="T16" fmla="*/ 3 w 12"/>
                <a:gd name="T17" fmla="*/ 4 h 13"/>
                <a:gd name="T18" fmla="*/ 3 w 12"/>
                <a:gd name="T19" fmla="*/ 4 h 13"/>
                <a:gd name="T20" fmla="*/ 4 w 12"/>
                <a:gd name="T21" fmla="*/ 3 h 13"/>
                <a:gd name="T22" fmla="*/ 4 w 12"/>
                <a:gd name="T23" fmla="*/ 3 h 13"/>
                <a:gd name="T24" fmla="*/ 6 w 12"/>
                <a:gd name="T25" fmla="*/ 2 h 13"/>
                <a:gd name="T26" fmla="*/ 6 w 12"/>
                <a:gd name="T27" fmla="*/ 2 h 13"/>
                <a:gd name="T28" fmla="*/ 8 w 12"/>
                <a:gd name="T29" fmla="*/ 1 h 13"/>
                <a:gd name="T30" fmla="*/ 9 w 12"/>
                <a:gd name="T31" fmla="*/ 1 h 13"/>
                <a:gd name="T32" fmla="*/ 11 w 12"/>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0" y="12"/>
                  </a:moveTo>
                  <a:lnTo>
                    <a:pt x="0" y="12"/>
                  </a:lnTo>
                  <a:lnTo>
                    <a:pt x="0" y="10"/>
                  </a:lnTo>
                  <a:lnTo>
                    <a:pt x="0" y="10"/>
                  </a:lnTo>
                  <a:lnTo>
                    <a:pt x="1" y="8"/>
                  </a:lnTo>
                  <a:lnTo>
                    <a:pt x="1" y="8"/>
                  </a:lnTo>
                  <a:lnTo>
                    <a:pt x="1" y="6"/>
                  </a:lnTo>
                  <a:lnTo>
                    <a:pt x="1" y="6"/>
                  </a:lnTo>
                  <a:lnTo>
                    <a:pt x="3" y="4"/>
                  </a:lnTo>
                  <a:lnTo>
                    <a:pt x="3" y="4"/>
                  </a:lnTo>
                  <a:lnTo>
                    <a:pt x="4" y="3"/>
                  </a:lnTo>
                  <a:lnTo>
                    <a:pt x="4" y="3"/>
                  </a:lnTo>
                  <a:lnTo>
                    <a:pt x="6" y="2"/>
                  </a:lnTo>
                  <a:lnTo>
                    <a:pt x="6" y="2"/>
                  </a:lnTo>
                  <a:lnTo>
                    <a:pt x="8" y="1"/>
                  </a:lnTo>
                  <a:lnTo>
                    <a:pt x="9" y="1"/>
                  </a:lnTo>
                  <a:lnTo>
                    <a:pt x="11"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59" name="Freeform 252"/>
            <p:cNvSpPr>
              <a:spLocks/>
            </p:cNvSpPr>
            <p:nvPr/>
          </p:nvSpPr>
          <p:spPr bwMode="auto">
            <a:xfrm>
              <a:off x="6759" y="11494"/>
              <a:ext cx="21" cy="23"/>
            </a:xfrm>
            <a:custGeom>
              <a:avLst/>
              <a:gdLst>
                <a:gd name="T0" fmla="*/ 0 w 12"/>
                <a:gd name="T1" fmla="*/ 0 h 13"/>
                <a:gd name="T2" fmla="*/ 0 w 12"/>
                <a:gd name="T3" fmla="*/ 1 h 13"/>
                <a:gd name="T4" fmla="*/ 2 w 12"/>
                <a:gd name="T5" fmla="*/ 1 h 13"/>
                <a:gd name="T6" fmla="*/ 2 w 12"/>
                <a:gd name="T7" fmla="*/ 2 h 13"/>
                <a:gd name="T8" fmla="*/ 3 w 12"/>
                <a:gd name="T9" fmla="*/ 2 h 13"/>
                <a:gd name="T10" fmla="*/ 3 w 12"/>
                <a:gd name="T11" fmla="*/ 3 h 13"/>
                <a:gd name="T12" fmla="*/ 5 w 12"/>
                <a:gd name="T13" fmla="*/ 3 h 13"/>
                <a:gd name="T14" fmla="*/ 6 w 12"/>
                <a:gd name="T15" fmla="*/ 4 h 13"/>
                <a:gd name="T16" fmla="*/ 7 w 12"/>
                <a:gd name="T17" fmla="*/ 4 h 13"/>
                <a:gd name="T18" fmla="*/ 7 w 12"/>
                <a:gd name="T19" fmla="*/ 6 h 13"/>
                <a:gd name="T20" fmla="*/ 8 w 12"/>
                <a:gd name="T21" fmla="*/ 6 h 13"/>
                <a:gd name="T22" fmla="*/ 8 w 12"/>
                <a:gd name="T23" fmla="*/ 8 h 13"/>
                <a:gd name="T24" fmla="*/ 10 w 12"/>
                <a:gd name="T25" fmla="*/ 8 h 13"/>
                <a:gd name="T26" fmla="*/ 10 w 12"/>
                <a:gd name="T27" fmla="*/ 10 h 13"/>
                <a:gd name="T28" fmla="*/ 10 w 12"/>
                <a:gd name="T29" fmla="*/ 10 h 13"/>
                <a:gd name="T30" fmla="*/ 10 w 12"/>
                <a:gd name="T31" fmla="*/ 12 h 13"/>
                <a:gd name="T32" fmla="*/ 11 w 12"/>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0" y="0"/>
                  </a:moveTo>
                  <a:lnTo>
                    <a:pt x="0" y="1"/>
                  </a:lnTo>
                  <a:lnTo>
                    <a:pt x="2" y="1"/>
                  </a:lnTo>
                  <a:lnTo>
                    <a:pt x="2" y="2"/>
                  </a:lnTo>
                  <a:lnTo>
                    <a:pt x="3" y="2"/>
                  </a:lnTo>
                  <a:lnTo>
                    <a:pt x="3" y="3"/>
                  </a:lnTo>
                  <a:lnTo>
                    <a:pt x="5" y="3"/>
                  </a:lnTo>
                  <a:lnTo>
                    <a:pt x="6" y="4"/>
                  </a:lnTo>
                  <a:lnTo>
                    <a:pt x="7" y="4"/>
                  </a:lnTo>
                  <a:lnTo>
                    <a:pt x="7" y="6"/>
                  </a:lnTo>
                  <a:lnTo>
                    <a:pt x="8" y="6"/>
                  </a:lnTo>
                  <a:lnTo>
                    <a:pt x="8" y="8"/>
                  </a:lnTo>
                  <a:lnTo>
                    <a:pt x="10" y="8"/>
                  </a:lnTo>
                  <a:lnTo>
                    <a:pt x="10" y="10"/>
                  </a:lnTo>
                  <a:lnTo>
                    <a:pt x="10" y="10"/>
                  </a:lnTo>
                  <a:lnTo>
                    <a:pt x="10" y="12"/>
                  </a:lnTo>
                  <a:lnTo>
                    <a:pt x="11"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60" name="Freeform 253"/>
            <p:cNvSpPr>
              <a:spLocks/>
            </p:cNvSpPr>
            <p:nvPr/>
          </p:nvSpPr>
          <p:spPr bwMode="auto">
            <a:xfrm>
              <a:off x="6759" y="11514"/>
              <a:ext cx="21" cy="18"/>
            </a:xfrm>
            <a:custGeom>
              <a:avLst/>
              <a:gdLst>
                <a:gd name="T0" fmla="*/ 11 w 12"/>
                <a:gd name="T1" fmla="*/ 0 h 11"/>
                <a:gd name="T2" fmla="*/ 10 w 12"/>
                <a:gd name="T3" fmla="*/ 2 h 11"/>
                <a:gd name="T4" fmla="*/ 10 w 12"/>
                <a:gd name="T5" fmla="*/ 3 h 11"/>
                <a:gd name="T6" fmla="*/ 10 w 12"/>
                <a:gd name="T7" fmla="*/ 5 h 11"/>
                <a:gd name="T8" fmla="*/ 10 w 12"/>
                <a:gd name="T9" fmla="*/ 5 h 11"/>
                <a:gd name="T10" fmla="*/ 8 w 12"/>
                <a:gd name="T11" fmla="*/ 7 h 11"/>
                <a:gd name="T12" fmla="*/ 8 w 12"/>
                <a:gd name="T13" fmla="*/ 7 h 11"/>
                <a:gd name="T14" fmla="*/ 7 w 12"/>
                <a:gd name="T15" fmla="*/ 8 h 11"/>
                <a:gd name="T16" fmla="*/ 7 w 12"/>
                <a:gd name="T17" fmla="*/ 8 h 11"/>
                <a:gd name="T18" fmla="*/ 6 w 12"/>
                <a:gd name="T19" fmla="*/ 10 h 11"/>
                <a:gd name="T20" fmla="*/ 5 w 12"/>
                <a:gd name="T21" fmla="*/ 10 h 11"/>
                <a:gd name="T22" fmla="*/ 3 w 12"/>
                <a:gd name="T23" fmla="*/ 10 h 11"/>
                <a:gd name="T24" fmla="*/ 3 w 12"/>
                <a:gd name="T25" fmla="*/ 10 h 11"/>
                <a:gd name="T26" fmla="*/ 2 w 12"/>
                <a:gd name="T27" fmla="*/ 10 h 11"/>
                <a:gd name="T28" fmla="*/ 2 w 12"/>
                <a:gd name="T29" fmla="*/ 10 h 11"/>
                <a:gd name="T30" fmla="*/ 0 w 12"/>
                <a:gd name="T31" fmla="*/ 10 h 11"/>
                <a:gd name="T32" fmla="*/ 0 w 12"/>
                <a:gd name="T33"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1">
                  <a:moveTo>
                    <a:pt x="11" y="0"/>
                  </a:moveTo>
                  <a:lnTo>
                    <a:pt x="10" y="2"/>
                  </a:lnTo>
                  <a:lnTo>
                    <a:pt x="10" y="3"/>
                  </a:lnTo>
                  <a:lnTo>
                    <a:pt x="10" y="5"/>
                  </a:lnTo>
                  <a:lnTo>
                    <a:pt x="10" y="5"/>
                  </a:lnTo>
                  <a:lnTo>
                    <a:pt x="8" y="7"/>
                  </a:lnTo>
                  <a:lnTo>
                    <a:pt x="8" y="7"/>
                  </a:lnTo>
                  <a:lnTo>
                    <a:pt x="7" y="8"/>
                  </a:lnTo>
                  <a:lnTo>
                    <a:pt x="7" y="8"/>
                  </a:lnTo>
                  <a:lnTo>
                    <a:pt x="6" y="10"/>
                  </a:lnTo>
                  <a:lnTo>
                    <a:pt x="5" y="10"/>
                  </a:lnTo>
                  <a:lnTo>
                    <a:pt x="3" y="10"/>
                  </a:lnTo>
                  <a:lnTo>
                    <a:pt x="3" y="10"/>
                  </a:lnTo>
                  <a:lnTo>
                    <a:pt x="2" y="10"/>
                  </a:lnTo>
                  <a:lnTo>
                    <a:pt x="2" y="10"/>
                  </a:lnTo>
                  <a:lnTo>
                    <a:pt x="0" y="10"/>
                  </a:lnTo>
                  <a:lnTo>
                    <a:pt x="0" y="1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61" name="Line 254"/>
            <p:cNvCxnSpPr/>
            <p:nvPr/>
          </p:nvCxnSpPr>
          <p:spPr bwMode="auto">
            <a:xfrm>
              <a:off x="6759" y="11529"/>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62" name="Freeform 255"/>
            <p:cNvSpPr>
              <a:spLocks/>
            </p:cNvSpPr>
            <p:nvPr/>
          </p:nvSpPr>
          <p:spPr bwMode="auto">
            <a:xfrm>
              <a:off x="6641" y="11483"/>
              <a:ext cx="24" cy="21"/>
            </a:xfrm>
            <a:custGeom>
              <a:avLst/>
              <a:gdLst>
                <a:gd name="T0" fmla="*/ 12 w 13"/>
                <a:gd name="T1" fmla="*/ 12 h 13"/>
                <a:gd name="T2" fmla="*/ 10 w 13"/>
                <a:gd name="T3" fmla="*/ 12 h 13"/>
                <a:gd name="T4" fmla="*/ 9 w 13"/>
                <a:gd name="T5" fmla="*/ 12 h 13"/>
                <a:gd name="T6" fmla="*/ 7 w 13"/>
                <a:gd name="T7" fmla="*/ 12 h 13"/>
                <a:gd name="T8" fmla="*/ 7 w 13"/>
                <a:gd name="T9" fmla="*/ 11 h 13"/>
                <a:gd name="T10" fmla="*/ 6 w 13"/>
                <a:gd name="T11" fmla="*/ 11 h 13"/>
                <a:gd name="T12" fmla="*/ 6 w 13"/>
                <a:gd name="T13" fmla="*/ 11 h 13"/>
                <a:gd name="T14" fmla="*/ 4 w 13"/>
                <a:gd name="T15" fmla="*/ 11 h 13"/>
                <a:gd name="T16" fmla="*/ 4 w 13"/>
                <a:gd name="T17" fmla="*/ 9 h 13"/>
                <a:gd name="T18" fmla="*/ 2 w 13"/>
                <a:gd name="T19" fmla="*/ 9 h 13"/>
                <a:gd name="T20" fmla="*/ 2 w 13"/>
                <a:gd name="T21" fmla="*/ 7 h 13"/>
                <a:gd name="T22" fmla="*/ 0 w 13"/>
                <a:gd name="T23" fmla="*/ 7 h 13"/>
                <a:gd name="T24" fmla="*/ 0 w 13"/>
                <a:gd name="T25" fmla="*/ 6 h 13"/>
                <a:gd name="T26" fmla="*/ 0 w 13"/>
                <a:gd name="T27" fmla="*/ 6 h 13"/>
                <a:gd name="T28" fmla="*/ 0 w 13"/>
                <a:gd name="T29" fmla="*/ 4 h 13"/>
                <a:gd name="T30" fmla="*/ 0 w 13"/>
                <a:gd name="T31" fmla="*/ 2 h 13"/>
                <a:gd name="T32" fmla="*/ 0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12"/>
                  </a:moveTo>
                  <a:lnTo>
                    <a:pt x="10" y="12"/>
                  </a:lnTo>
                  <a:lnTo>
                    <a:pt x="9" y="12"/>
                  </a:lnTo>
                  <a:lnTo>
                    <a:pt x="7" y="12"/>
                  </a:lnTo>
                  <a:lnTo>
                    <a:pt x="7" y="11"/>
                  </a:lnTo>
                  <a:lnTo>
                    <a:pt x="6" y="11"/>
                  </a:lnTo>
                  <a:lnTo>
                    <a:pt x="6" y="11"/>
                  </a:lnTo>
                  <a:lnTo>
                    <a:pt x="4" y="11"/>
                  </a:lnTo>
                  <a:lnTo>
                    <a:pt x="4" y="9"/>
                  </a:lnTo>
                  <a:lnTo>
                    <a:pt x="2" y="9"/>
                  </a:lnTo>
                  <a:lnTo>
                    <a:pt x="2" y="7"/>
                  </a:lnTo>
                  <a:lnTo>
                    <a:pt x="0" y="7"/>
                  </a:lnTo>
                  <a:lnTo>
                    <a:pt x="0" y="6"/>
                  </a:lnTo>
                  <a:lnTo>
                    <a:pt x="0" y="6"/>
                  </a:lnTo>
                  <a:lnTo>
                    <a:pt x="0" y="4"/>
                  </a:lnTo>
                  <a:lnTo>
                    <a:pt x="0" y="2"/>
                  </a:lnTo>
                  <a:lnTo>
                    <a:pt x="0"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63" name="Freeform 256"/>
            <p:cNvSpPr>
              <a:spLocks/>
            </p:cNvSpPr>
            <p:nvPr/>
          </p:nvSpPr>
          <p:spPr bwMode="auto">
            <a:xfrm>
              <a:off x="6641" y="11461"/>
              <a:ext cx="24" cy="23"/>
            </a:xfrm>
            <a:custGeom>
              <a:avLst/>
              <a:gdLst>
                <a:gd name="T0" fmla="*/ 0 w 13"/>
                <a:gd name="T1" fmla="*/ 12 h 13"/>
                <a:gd name="T2" fmla="*/ 0 w 13"/>
                <a:gd name="T3" fmla="*/ 12 h 13"/>
                <a:gd name="T4" fmla="*/ 0 w 13"/>
                <a:gd name="T5" fmla="*/ 11 h 13"/>
                <a:gd name="T6" fmla="*/ 0 w 13"/>
                <a:gd name="T7" fmla="*/ 11 h 13"/>
                <a:gd name="T8" fmla="*/ 0 w 13"/>
                <a:gd name="T9" fmla="*/ 9 h 13"/>
                <a:gd name="T10" fmla="*/ 0 w 13"/>
                <a:gd name="T11" fmla="*/ 9 h 13"/>
                <a:gd name="T12" fmla="*/ 2 w 13"/>
                <a:gd name="T13" fmla="*/ 7 h 13"/>
                <a:gd name="T14" fmla="*/ 2 w 13"/>
                <a:gd name="T15" fmla="*/ 6 h 13"/>
                <a:gd name="T16" fmla="*/ 4 w 13"/>
                <a:gd name="T17" fmla="*/ 4 h 13"/>
                <a:gd name="T18" fmla="*/ 4 w 13"/>
                <a:gd name="T19" fmla="*/ 4 h 13"/>
                <a:gd name="T20" fmla="*/ 6 w 13"/>
                <a:gd name="T21" fmla="*/ 4 h 13"/>
                <a:gd name="T22" fmla="*/ 6 w 13"/>
                <a:gd name="T23" fmla="*/ 4 h 13"/>
                <a:gd name="T24" fmla="*/ 7 w 13"/>
                <a:gd name="T25" fmla="*/ 2 h 13"/>
                <a:gd name="T26" fmla="*/ 7 w 13"/>
                <a:gd name="T27" fmla="*/ 2 h 13"/>
                <a:gd name="T28" fmla="*/ 9 w 13"/>
                <a:gd name="T29" fmla="*/ 2 h 13"/>
                <a:gd name="T30" fmla="*/ 10 w 13"/>
                <a:gd name="T31" fmla="*/ 2 h 13"/>
                <a:gd name="T32" fmla="*/ 12 w 13"/>
                <a:gd name="T3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12"/>
                  </a:moveTo>
                  <a:lnTo>
                    <a:pt x="0" y="12"/>
                  </a:lnTo>
                  <a:lnTo>
                    <a:pt x="0" y="11"/>
                  </a:lnTo>
                  <a:lnTo>
                    <a:pt x="0" y="11"/>
                  </a:lnTo>
                  <a:lnTo>
                    <a:pt x="0" y="9"/>
                  </a:lnTo>
                  <a:lnTo>
                    <a:pt x="0" y="9"/>
                  </a:lnTo>
                  <a:lnTo>
                    <a:pt x="2" y="7"/>
                  </a:lnTo>
                  <a:lnTo>
                    <a:pt x="2" y="6"/>
                  </a:lnTo>
                  <a:lnTo>
                    <a:pt x="4" y="4"/>
                  </a:lnTo>
                  <a:lnTo>
                    <a:pt x="4" y="4"/>
                  </a:lnTo>
                  <a:lnTo>
                    <a:pt x="6" y="4"/>
                  </a:lnTo>
                  <a:lnTo>
                    <a:pt x="6" y="4"/>
                  </a:lnTo>
                  <a:lnTo>
                    <a:pt x="7" y="2"/>
                  </a:lnTo>
                  <a:lnTo>
                    <a:pt x="7" y="2"/>
                  </a:lnTo>
                  <a:lnTo>
                    <a:pt x="9" y="2"/>
                  </a:lnTo>
                  <a:lnTo>
                    <a:pt x="10" y="2"/>
                  </a:lnTo>
                  <a:lnTo>
                    <a:pt x="12" y="0"/>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64" name="Freeform 257"/>
            <p:cNvSpPr>
              <a:spLocks/>
            </p:cNvSpPr>
            <p:nvPr/>
          </p:nvSpPr>
          <p:spPr bwMode="auto">
            <a:xfrm>
              <a:off x="6663" y="11461"/>
              <a:ext cx="23" cy="23"/>
            </a:xfrm>
            <a:custGeom>
              <a:avLst/>
              <a:gdLst>
                <a:gd name="T0" fmla="*/ 0 w 13"/>
                <a:gd name="T1" fmla="*/ 0 h 13"/>
                <a:gd name="T2" fmla="*/ 0 w 13"/>
                <a:gd name="T3" fmla="*/ 2 h 13"/>
                <a:gd name="T4" fmla="*/ 2 w 13"/>
                <a:gd name="T5" fmla="*/ 2 h 13"/>
                <a:gd name="T6" fmla="*/ 2 w 13"/>
                <a:gd name="T7" fmla="*/ 2 h 13"/>
                <a:gd name="T8" fmla="*/ 4 w 13"/>
                <a:gd name="T9" fmla="*/ 2 h 13"/>
                <a:gd name="T10" fmla="*/ 4 w 13"/>
                <a:gd name="T11" fmla="*/ 4 h 13"/>
                <a:gd name="T12" fmla="*/ 6 w 13"/>
                <a:gd name="T13" fmla="*/ 4 h 13"/>
                <a:gd name="T14" fmla="*/ 6 w 13"/>
                <a:gd name="T15" fmla="*/ 4 h 13"/>
                <a:gd name="T16" fmla="*/ 8 w 13"/>
                <a:gd name="T17" fmla="*/ 4 h 13"/>
                <a:gd name="T18" fmla="*/ 8 w 13"/>
                <a:gd name="T19" fmla="*/ 6 h 13"/>
                <a:gd name="T20" fmla="*/ 8 w 13"/>
                <a:gd name="T21" fmla="*/ 7 h 13"/>
                <a:gd name="T22" fmla="*/ 8 w 13"/>
                <a:gd name="T23" fmla="*/ 9 h 13"/>
                <a:gd name="T24" fmla="*/ 10 w 13"/>
                <a:gd name="T25" fmla="*/ 9 h 13"/>
                <a:gd name="T26" fmla="*/ 10 w 13"/>
                <a:gd name="T27" fmla="*/ 11 h 13"/>
                <a:gd name="T28" fmla="*/ 11 w 13"/>
                <a:gd name="T29" fmla="*/ 11 h 13"/>
                <a:gd name="T30" fmla="*/ 11 w 13"/>
                <a:gd name="T31" fmla="*/ 12 h 13"/>
                <a:gd name="T32" fmla="*/ 12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0" y="0"/>
                  </a:moveTo>
                  <a:lnTo>
                    <a:pt x="0" y="2"/>
                  </a:lnTo>
                  <a:lnTo>
                    <a:pt x="2" y="2"/>
                  </a:lnTo>
                  <a:lnTo>
                    <a:pt x="2" y="2"/>
                  </a:lnTo>
                  <a:lnTo>
                    <a:pt x="4" y="2"/>
                  </a:lnTo>
                  <a:lnTo>
                    <a:pt x="4" y="4"/>
                  </a:lnTo>
                  <a:lnTo>
                    <a:pt x="6" y="4"/>
                  </a:lnTo>
                  <a:lnTo>
                    <a:pt x="6" y="4"/>
                  </a:lnTo>
                  <a:lnTo>
                    <a:pt x="8" y="4"/>
                  </a:lnTo>
                  <a:lnTo>
                    <a:pt x="8" y="6"/>
                  </a:lnTo>
                  <a:lnTo>
                    <a:pt x="8" y="7"/>
                  </a:lnTo>
                  <a:lnTo>
                    <a:pt x="8" y="9"/>
                  </a:lnTo>
                  <a:lnTo>
                    <a:pt x="10" y="9"/>
                  </a:lnTo>
                  <a:lnTo>
                    <a:pt x="10" y="11"/>
                  </a:lnTo>
                  <a:lnTo>
                    <a:pt x="11" y="11"/>
                  </a:lnTo>
                  <a:lnTo>
                    <a:pt x="11" y="12"/>
                  </a:lnTo>
                  <a:lnTo>
                    <a:pt x="12"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sp>
          <p:nvSpPr>
            <p:cNvPr id="265" name="Freeform 258"/>
            <p:cNvSpPr>
              <a:spLocks/>
            </p:cNvSpPr>
            <p:nvPr/>
          </p:nvSpPr>
          <p:spPr bwMode="auto">
            <a:xfrm>
              <a:off x="6663" y="11483"/>
              <a:ext cx="23" cy="21"/>
            </a:xfrm>
            <a:custGeom>
              <a:avLst/>
              <a:gdLst>
                <a:gd name="T0" fmla="*/ 12 w 13"/>
                <a:gd name="T1" fmla="*/ 0 h 13"/>
                <a:gd name="T2" fmla="*/ 11 w 13"/>
                <a:gd name="T3" fmla="*/ 2 h 13"/>
                <a:gd name="T4" fmla="*/ 11 w 13"/>
                <a:gd name="T5" fmla="*/ 4 h 13"/>
                <a:gd name="T6" fmla="*/ 10 w 13"/>
                <a:gd name="T7" fmla="*/ 6 h 13"/>
                <a:gd name="T8" fmla="*/ 10 w 13"/>
                <a:gd name="T9" fmla="*/ 6 h 13"/>
                <a:gd name="T10" fmla="*/ 8 w 13"/>
                <a:gd name="T11" fmla="*/ 7 h 13"/>
                <a:gd name="T12" fmla="*/ 8 w 13"/>
                <a:gd name="T13" fmla="*/ 7 h 13"/>
                <a:gd name="T14" fmla="*/ 8 w 13"/>
                <a:gd name="T15" fmla="*/ 9 h 13"/>
                <a:gd name="T16" fmla="*/ 8 w 13"/>
                <a:gd name="T17" fmla="*/ 9 h 13"/>
                <a:gd name="T18" fmla="*/ 6 w 13"/>
                <a:gd name="T19" fmla="*/ 11 h 13"/>
                <a:gd name="T20" fmla="*/ 6 w 13"/>
                <a:gd name="T21" fmla="*/ 11 h 13"/>
                <a:gd name="T22" fmla="*/ 4 w 13"/>
                <a:gd name="T23" fmla="*/ 11 h 13"/>
                <a:gd name="T24" fmla="*/ 4 w 13"/>
                <a:gd name="T25" fmla="*/ 11 h 13"/>
                <a:gd name="T26" fmla="*/ 2 w 13"/>
                <a:gd name="T27" fmla="*/ 12 h 13"/>
                <a:gd name="T28" fmla="*/ 2 w 13"/>
                <a:gd name="T29" fmla="*/ 12 h 13"/>
                <a:gd name="T30" fmla="*/ 0 w 13"/>
                <a:gd name="T31" fmla="*/ 12 h 13"/>
                <a:gd name="T32" fmla="*/ 0 w 13"/>
                <a:gd name="T3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3">
                  <a:moveTo>
                    <a:pt x="12" y="0"/>
                  </a:moveTo>
                  <a:lnTo>
                    <a:pt x="11" y="2"/>
                  </a:lnTo>
                  <a:lnTo>
                    <a:pt x="11" y="4"/>
                  </a:lnTo>
                  <a:lnTo>
                    <a:pt x="10" y="6"/>
                  </a:lnTo>
                  <a:lnTo>
                    <a:pt x="10" y="6"/>
                  </a:lnTo>
                  <a:lnTo>
                    <a:pt x="8" y="7"/>
                  </a:lnTo>
                  <a:lnTo>
                    <a:pt x="8" y="7"/>
                  </a:lnTo>
                  <a:lnTo>
                    <a:pt x="8" y="9"/>
                  </a:lnTo>
                  <a:lnTo>
                    <a:pt x="8" y="9"/>
                  </a:lnTo>
                  <a:lnTo>
                    <a:pt x="6" y="11"/>
                  </a:lnTo>
                  <a:lnTo>
                    <a:pt x="6" y="11"/>
                  </a:lnTo>
                  <a:lnTo>
                    <a:pt x="4" y="11"/>
                  </a:lnTo>
                  <a:lnTo>
                    <a:pt x="4" y="11"/>
                  </a:lnTo>
                  <a:lnTo>
                    <a:pt x="2" y="12"/>
                  </a:lnTo>
                  <a:lnTo>
                    <a:pt x="2" y="12"/>
                  </a:lnTo>
                  <a:lnTo>
                    <a:pt x="0" y="12"/>
                  </a:lnTo>
                  <a:lnTo>
                    <a:pt x="0" y="12"/>
                  </a:lnTo>
                </a:path>
              </a:pathLst>
            </a:custGeom>
            <a:noFill/>
            <a:ln w="904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68580" tIns="34290" rIns="68580" bIns="34290" anchor="t" anchorCtr="0" upright="1">
              <a:noAutofit/>
            </a:bodyPr>
            <a:lstStyle/>
            <a:p>
              <a:endParaRPr lang="cs-CZ" sz="1050"/>
            </a:p>
          </p:txBody>
        </p:sp>
        <p:cxnSp>
          <p:nvCxnSpPr>
            <p:cNvPr id="266" name="Line 259"/>
            <p:cNvCxnSpPr/>
            <p:nvPr/>
          </p:nvCxnSpPr>
          <p:spPr bwMode="auto">
            <a:xfrm>
              <a:off x="6663" y="11501"/>
              <a:ext cx="0" cy="0"/>
            </a:xfrm>
            <a:prstGeom prst="line">
              <a:avLst/>
            </a:prstGeom>
            <a:noFill/>
            <a:ln w="904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Tree>
    <p:extLst>
      <p:ext uri="{BB962C8B-B14F-4D97-AF65-F5344CB8AC3E}">
        <p14:creationId xmlns:p14="http://schemas.microsoft.com/office/powerpoint/2010/main" val="280598518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8524" y="663323"/>
            <a:ext cx="5989151" cy="286232"/>
          </a:xfrm>
          <a:prstGeom prst="rect">
            <a:avLst/>
          </a:prstGeom>
        </p:spPr>
        <p:txBody>
          <a:bodyPr wrap="square">
            <a:spAutoFit/>
          </a:bodyPr>
          <a:lstStyle/>
          <a:p>
            <a:pPr algn="just">
              <a:lnSpc>
                <a:spcPct val="120000"/>
              </a:lnSpc>
            </a:pPr>
            <a:endParaRPr lang="cs-CZ" sz="1050" dirty="0">
              <a:latin typeface="Arial" panose="020B0604020202020204" pitchFamily="34" charset="0"/>
              <a:ea typeface="Times New Roman" panose="02020603050405020304" pitchFamily="18" charset="0"/>
              <a:cs typeface="Arial" panose="020B0604020202020204" pitchFamily="34" charset="0"/>
            </a:endParaRPr>
          </a:p>
        </p:txBody>
      </p:sp>
      <p:grpSp>
        <p:nvGrpSpPr>
          <p:cNvPr id="5" name="Group 657"/>
          <p:cNvGrpSpPr>
            <a:grpSpLocks/>
          </p:cNvGrpSpPr>
          <p:nvPr/>
        </p:nvGrpSpPr>
        <p:grpSpPr bwMode="auto">
          <a:xfrm>
            <a:off x="1929187" y="926891"/>
            <a:ext cx="5310052" cy="3243438"/>
            <a:chOff x="1418" y="4842"/>
            <a:chExt cx="7545" cy="5876"/>
          </a:xfrm>
        </p:grpSpPr>
        <p:sp>
          <p:nvSpPr>
            <p:cNvPr id="6" name="AutoShape 315"/>
            <p:cNvSpPr>
              <a:spLocks noChangeArrowheads="1"/>
            </p:cNvSpPr>
            <p:nvPr/>
          </p:nvSpPr>
          <p:spPr bwMode="auto">
            <a:xfrm flipV="1">
              <a:off x="1418" y="5488"/>
              <a:ext cx="7545" cy="4748"/>
            </a:xfrm>
            <a:prstGeom prst="roundRect">
              <a:avLst>
                <a:gd name="adj" fmla="val 0"/>
              </a:avLst>
            </a:prstGeom>
            <a:noFill/>
            <a:ln w="18692">
              <a:solidFill>
                <a:srgbClr val="000000"/>
              </a:solidFill>
              <a:round/>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grpSp>
          <p:nvGrpSpPr>
            <p:cNvPr id="7" name="Group 316"/>
            <p:cNvGrpSpPr>
              <a:grpSpLocks/>
            </p:cNvGrpSpPr>
            <p:nvPr/>
          </p:nvGrpSpPr>
          <p:grpSpPr bwMode="auto">
            <a:xfrm>
              <a:off x="1773" y="6092"/>
              <a:ext cx="6807" cy="1637"/>
              <a:chOff x="1078" y="2056"/>
              <a:chExt cx="4416" cy="1637"/>
            </a:xfrm>
          </p:grpSpPr>
          <p:cxnSp>
            <p:nvCxnSpPr>
              <p:cNvPr id="19" name="Line 317"/>
              <p:cNvCxnSpPr>
                <a:cxnSpLocks noChangeShapeType="1"/>
              </p:cNvCxnSpPr>
              <p:nvPr/>
            </p:nvCxnSpPr>
            <p:spPr bwMode="auto">
              <a:xfrm>
                <a:off x="1078" y="2740"/>
                <a:ext cx="522"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318"/>
              <p:cNvCxnSpPr>
                <a:cxnSpLocks noChangeShapeType="1"/>
              </p:cNvCxnSpPr>
              <p:nvPr/>
            </p:nvCxnSpPr>
            <p:spPr bwMode="auto">
              <a:xfrm>
                <a:off x="1755" y="2964"/>
                <a:ext cx="441"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319"/>
              <p:cNvCxnSpPr>
                <a:cxnSpLocks noChangeShapeType="1"/>
              </p:cNvCxnSpPr>
              <p:nvPr/>
            </p:nvCxnSpPr>
            <p:spPr bwMode="auto">
              <a:xfrm>
                <a:off x="2745" y="2909"/>
                <a:ext cx="354"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2" name="Freeform 320"/>
              <p:cNvSpPr>
                <a:spLocks/>
              </p:cNvSpPr>
              <p:nvPr/>
            </p:nvSpPr>
            <p:spPr bwMode="auto">
              <a:xfrm>
                <a:off x="1601" y="2739"/>
                <a:ext cx="153" cy="226"/>
              </a:xfrm>
              <a:custGeom>
                <a:avLst/>
                <a:gdLst>
                  <a:gd name="T0" fmla="*/ 0 w 153"/>
                  <a:gd name="T1" fmla="*/ 0 h 226"/>
                  <a:gd name="T2" fmla="*/ 6 w 153"/>
                  <a:gd name="T3" fmla="*/ 0 h 226"/>
                  <a:gd name="T4" fmla="*/ 23 w 153"/>
                  <a:gd name="T5" fmla="*/ 9 h 226"/>
                  <a:gd name="T6" fmla="*/ 23 w 153"/>
                  <a:gd name="T7" fmla="*/ 12 h 226"/>
                  <a:gd name="T8" fmla="*/ 28 w 153"/>
                  <a:gd name="T9" fmla="*/ 12 h 226"/>
                  <a:gd name="T10" fmla="*/ 37 w 153"/>
                  <a:gd name="T11" fmla="*/ 25 h 226"/>
                  <a:gd name="T12" fmla="*/ 40 w 153"/>
                  <a:gd name="T13" fmla="*/ 34 h 226"/>
                  <a:gd name="T14" fmla="*/ 45 w 153"/>
                  <a:gd name="T15" fmla="*/ 37 h 226"/>
                  <a:gd name="T16" fmla="*/ 47 w 153"/>
                  <a:gd name="T17" fmla="*/ 46 h 226"/>
                  <a:gd name="T18" fmla="*/ 50 w 153"/>
                  <a:gd name="T19" fmla="*/ 46 h 226"/>
                  <a:gd name="T20" fmla="*/ 50 w 153"/>
                  <a:gd name="T21" fmla="*/ 55 h 226"/>
                  <a:gd name="T22" fmla="*/ 56 w 153"/>
                  <a:gd name="T23" fmla="*/ 58 h 226"/>
                  <a:gd name="T24" fmla="*/ 58 w 153"/>
                  <a:gd name="T25" fmla="*/ 74 h 226"/>
                  <a:gd name="T26" fmla="*/ 61 w 153"/>
                  <a:gd name="T27" fmla="*/ 74 h 226"/>
                  <a:gd name="T28" fmla="*/ 61 w 153"/>
                  <a:gd name="T29" fmla="*/ 86 h 226"/>
                  <a:gd name="T30" fmla="*/ 70 w 153"/>
                  <a:gd name="T31" fmla="*/ 105 h 226"/>
                  <a:gd name="T32" fmla="*/ 72 w 153"/>
                  <a:gd name="T33" fmla="*/ 105 h 226"/>
                  <a:gd name="T34" fmla="*/ 72 w 153"/>
                  <a:gd name="T35" fmla="*/ 122 h 226"/>
                  <a:gd name="T36" fmla="*/ 75 w 153"/>
                  <a:gd name="T37" fmla="*/ 122 h 226"/>
                  <a:gd name="T38" fmla="*/ 81 w 153"/>
                  <a:gd name="T39" fmla="*/ 133 h 226"/>
                  <a:gd name="T40" fmla="*/ 81 w 153"/>
                  <a:gd name="T41" fmla="*/ 143 h 226"/>
                  <a:gd name="T42" fmla="*/ 84 w 153"/>
                  <a:gd name="T43" fmla="*/ 143 h 226"/>
                  <a:gd name="T44" fmla="*/ 84 w 153"/>
                  <a:gd name="T45" fmla="*/ 155 h 226"/>
                  <a:gd name="T46" fmla="*/ 89 w 153"/>
                  <a:gd name="T47" fmla="*/ 158 h 226"/>
                  <a:gd name="T48" fmla="*/ 89 w 153"/>
                  <a:gd name="T49" fmla="*/ 165 h 226"/>
                  <a:gd name="T50" fmla="*/ 92 w 153"/>
                  <a:gd name="T51" fmla="*/ 165 h 226"/>
                  <a:gd name="T52" fmla="*/ 95 w 153"/>
                  <a:gd name="T53" fmla="*/ 177 h 226"/>
                  <a:gd name="T54" fmla="*/ 99 w 153"/>
                  <a:gd name="T55" fmla="*/ 177 h 226"/>
                  <a:gd name="T56" fmla="*/ 104 w 153"/>
                  <a:gd name="T57" fmla="*/ 183 h 226"/>
                  <a:gd name="T58" fmla="*/ 106 w 153"/>
                  <a:gd name="T59" fmla="*/ 183 h 226"/>
                  <a:gd name="T60" fmla="*/ 106 w 153"/>
                  <a:gd name="T61" fmla="*/ 189 h 226"/>
                  <a:gd name="T62" fmla="*/ 114 w 153"/>
                  <a:gd name="T63" fmla="*/ 195 h 226"/>
                  <a:gd name="T64" fmla="*/ 118 w 153"/>
                  <a:gd name="T65" fmla="*/ 201 h 226"/>
                  <a:gd name="T66" fmla="*/ 123 w 153"/>
                  <a:gd name="T67" fmla="*/ 204 h 226"/>
                  <a:gd name="T68" fmla="*/ 123 w 153"/>
                  <a:gd name="T69" fmla="*/ 207 h 226"/>
                  <a:gd name="T70" fmla="*/ 125 w 153"/>
                  <a:gd name="T71" fmla="*/ 207 h 226"/>
                  <a:gd name="T72" fmla="*/ 129 w 153"/>
                  <a:gd name="T73" fmla="*/ 213 h 226"/>
                  <a:gd name="T74" fmla="*/ 152 w 153"/>
                  <a:gd name="T75" fmla="*/ 225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3" h="226">
                    <a:moveTo>
                      <a:pt x="0" y="0"/>
                    </a:moveTo>
                    <a:lnTo>
                      <a:pt x="6" y="0"/>
                    </a:lnTo>
                    <a:lnTo>
                      <a:pt x="23" y="9"/>
                    </a:lnTo>
                    <a:lnTo>
                      <a:pt x="23" y="12"/>
                    </a:lnTo>
                    <a:lnTo>
                      <a:pt x="28" y="12"/>
                    </a:lnTo>
                    <a:lnTo>
                      <a:pt x="37" y="25"/>
                    </a:lnTo>
                    <a:lnTo>
                      <a:pt x="40" y="34"/>
                    </a:lnTo>
                    <a:lnTo>
                      <a:pt x="45" y="37"/>
                    </a:lnTo>
                    <a:lnTo>
                      <a:pt x="47" y="46"/>
                    </a:lnTo>
                    <a:lnTo>
                      <a:pt x="50" y="46"/>
                    </a:lnTo>
                    <a:lnTo>
                      <a:pt x="50" y="55"/>
                    </a:lnTo>
                    <a:lnTo>
                      <a:pt x="56" y="58"/>
                    </a:lnTo>
                    <a:lnTo>
                      <a:pt x="58" y="74"/>
                    </a:lnTo>
                    <a:lnTo>
                      <a:pt x="61" y="74"/>
                    </a:lnTo>
                    <a:lnTo>
                      <a:pt x="61" y="86"/>
                    </a:lnTo>
                    <a:lnTo>
                      <a:pt x="70" y="105"/>
                    </a:lnTo>
                    <a:lnTo>
                      <a:pt x="72" y="105"/>
                    </a:lnTo>
                    <a:lnTo>
                      <a:pt x="72" y="122"/>
                    </a:lnTo>
                    <a:lnTo>
                      <a:pt x="75" y="122"/>
                    </a:lnTo>
                    <a:lnTo>
                      <a:pt x="81" y="133"/>
                    </a:lnTo>
                    <a:lnTo>
                      <a:pt x="81" y="143"/>
                    </a:lnTo>
                    <a:lnTo>
                      <a:pt x="84" y="143"/>
                    </a:lnTo>
                    <a:lnTo>
                      <a:pt x="84" y="155"/>
                    </a:lnTo>
                    <a:lnTo>
                      <a:pt x="89" y="158"/>
                    </a:lnTo>
                    <a:lnTo>
                      <a:pt x="89" y="165"/>
                    </a:lnTo>
                    <a:lnTo>
                      <a:pt x="92" y="165"/>
                    </a:lnTo>
                    <a:lnTo>
                      <a:pt x="95" y="177"/>
                    </a:lnTo>
                    <a:lnTo>
                      <a:pt x="99" y="177"/>
                    </a:lnTo>
                    <a:lnTo>
                      <a:pt x="104" y="183"/>
                    </a:lnTo>
                    <a:lnTo>
                      <a:pt x="106" y="183"/>
                    </a:lnTo>
                    <a:lnTo>
                      <a:pt x="106" y="189"/>
                    </a:lnTo>
                    <a:lnTo>
                      <a:pt x="114" y="195"/>
                    </a:lnTo>
                    <a:lnTo>
                      <a:pt x="118" y="201"/>
                    </a:lnTo>
                    <a:lnTo>
                      <a:pt x="123" y="204"/>
                    </a:lnTo>
                    <a:lnTo>
                      <a:pt x="123" y="207"/>
                    </a:lnTo>
                    <a:lnTo>
                      <a:pt x="125" y="207"/>
                    </a:lnTo>
                    <a:lnTo>
                      <a:pt x="129" y="213"/>
                    </a:lnTo>
                    <a:lnTo>
                      <a:pt x="152" y="225"/>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sp>
            <p:nvSpPr>
              <p:cNvPr id="23" name="Freeform 321"/>
              <p:cNvSpPr>
                <a:spLocks/>
              </p:cNvSpPr>
              <p:nvPr/>
            </p:nvSpPr>
            <p:spPr bwMode="auto">
              <a:xfrm>
                <a:off x="2196" y="2847"/>
                <a:ext cx="133" cy="116"/>
              </a:xfrm>
              <a:custGeom>
                <a:avLst/>
                <a:gdLst>
                  <a:gd name="T0" fmla="*/ 132 w 133"/>
                  <a:gd name="T1" fmla="*/ 0 h 116"/>
                  <a:gd name="T2" fmla="*/ 127 w 133"/>
                  <a:gd name="T3" fmla="*/ 14 h 116"/>
                  <a:gd name="T4" fmla="*/ 122 w 133"/>
                  <a:gd name="T5" fmla="*/ 27 h 116"/>
                  <a:gd name="T6" fmla="*/ 113 w 133"/>
                  <a:gd name="T7" fmla="*/ 38 h 116"/>
                  <a:gd name="T8" fmla="*/ 113 w 133"/>
                  <a:gd name="T9" fmla="*/ 41 h 116"/>
                  <a:gd name="T10" fmla="*/ 91 w 133"/>
                  <a:gd name="T11" fmla="*/ 76 h 116"/>
                  <a:gd name="T12" fmla="*/ 57 w 133"/>
                  <a:gd name="T13" fmla="*/ 94 h 116"/>
                  <a:gd name="T14" fmla="*/ 23 w 133"/>
                  <a:gd name="T15" fmla="*/ 105 h 116"/>
                  <a:gd name="T16" fmla="*/ 15 w 133"/>
                  <a:gd name="T17" fmla="*/ 108 h 116"/>
                  <a:gd name="T18" fmla="*/ 12 w 133"/>
                  <a:gd name="T19" fmla="*/ 108 h 116"/>
                  <a:gd name="T20" fmla="*/ 12 w 133"/>
                  <a:gd name="T21" fmla="*/ 111 h 116"/>
                  <a:gd name="T22" fmla="*/ 2 w 133"/>
                  <a:gd name="T23" fmla="*/ 111 h 116"/>
                  <a:gd name="T24" fmla="*/ 2 w 133"/>
                  <a:gd name="T25" fmla="*/ 115 h 116"/>
                  <a:gd name="T26" fmla="*/ 0 w 133"/>
                  <a:gd name="T27" fmla="*/ 115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3" h="116">
                    <a:moveTo>
                      <a:pt x="132" y="0"/>
                    </a:moveTo>
                    <a:lnTo>
                      <a:pt x="127" y="14"/>
                    </a:lnTo>
                    <a:lnTo>
                      <a:pt x="122" y="27"/>
                    </a:lnTo>
                    <a:lnTo>
                      <a:pt x="113" y="38"/>
                    </a:lnTo>
                    <a:lnTo>
                      <a:pt x="113" y="41"/>
                    </a:lnTo>
                    <a:lnTo>
                      <a:pt x="91" y="76"/>
                    </a:lnTo>
                    <a:lnTo>
                      <a:pt x="57" y="94"/>
                    </a:lnTo>
                    <a:lnTo>
                      <a:pt x="23" y="105"/>
                    </a:lnTo>
                    <a:lnTo>
                      <a:pt x="15" y="108"/>
                    </a:lnTo>
                    <a:lnTo>
                      <a:pt x="12" y="108"/>
                    </a:lnTo>
                    <a:lnTo>
                      <a:pt x="12" y="111"/>
                    </a:lnTo>
                    <a:lnTo>
                      <a:pt x="2" y="111"/>
                    </a:lnTo>
                    <a:lnTo>
                      <a:pt x="2" y="115"/>
                    </a:lnTo>
                    <a:lnTo>
                      <a:pt x="0" y="115"/>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cxnSp>
            <p:nvCxnSpPr>
              <p:cNvPr id="24" name="Line 322"/>
              <p:cNvCxnSpPr>
                <a:cxnSpLocks noChangeShapeType="1"/>
              </p:cNvCxnSpPr>
              <p:nvPr/>
            </p:nvCxnSpPr>
            <p:spPr bwMode="auto">
              <a:xfrm>
                <a:off x="2633" y="2971"/>
                <a:ext cx="0"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5" name="Freeform 323"/>
              <p:cNvSpPr>
                <a:spLocks/>
              </p:cNvSpPr>
              <p:nvPr/>
            </p:nvSpPr>
            <p:spPr bwMode="auto">
              <a:xfrm>
                <a:off x="2619" y="2847"/>
                <a:ext cx="127" cy="64"/>
              </a:xfrm>
              <a:custGeom>
                <a:avLst/>
                <a:gdLst>
                  <a:gd name="T0" fmla="*/ 126 w 127"/>
                  <a:gd name="T1" fmla="*/ 63 h 64"/>
                  <a:gd name="T2" fmla="*/ 126 w 127"/>
                  <a:gd name="T3" fmla="*/ 60 h 64"/>
                  <a:gd name="T4" fmla="*/ 123 w 127"/>
                  <a:gd name="T5" fmla="*/ 60 h 64"/>
                  <a:gd name="T6" fmla="*/ 123 w 127"/>
                  <a:gd name="T7" fmla="*/ 63 h 64"/>
                  <a:gd name="T8" fmla="*/ 112 w 127"/>
                  <a:gd name="T9" fmla="*/ 58 h 64"/>
                  <a:gd name="T10" fmla="*/ 95 w 127"/>
                  <a:gd name="T11" fmla="*/ 54 h 64"/>
                  <a:gd name="T12" fmla="*/ 84 w 127"/>
                  <a:gd name="T13" fmla="*/ 50 h 64"/>
                  <a:gd name="T14" fmla="*/ 70 w 127"/>
                  <a:gd name="T15" fmla="*/ 47 h 64"/>
                  <a:gd name="T16" fmla="*/ 63 w 127"/>
                  <a:gd name="T17" fmla="*/ 47 h 64"/>
                  <a:gd name="T18" fmla="*/ 38 w 127"/>
                  <a:gd name="T19" fmla="*/ 36 h 64"/>
                  <a:gd name="T20" fmla="*/ 17 w 127"/>
                  <a:gd name="T21" fmla="*/ 21 h 64"/>
                  <a:gd name="T22" fmla="*/ 6 w 127"/>
                  <a:gd name="T23" fmla="*/ 5 h 64"/>
                  <a:gd name="T24" fmla="*/ 6 w 127"/>
                  <a:gd name="T25" fmla="*/ 2 h 64"/>
                  <a:gd name="T26" fmla="*/ 3 w 127"/>
                  <a:gd name="T27" fmla="*/ 2 h 64"/>
                  <a:gd name="T28" fmla="*/ 3 w 127"/>
                  <a:gd name="T29" fmla="*/ 0 h 64"/>
                  <a:gd name="T30" fmla="*/ 0 w 127"/>
                  <a:gd name="T31"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7" h="64">
                    <a:moveTo>
                      <a:pt x="126" y="63"/>
                    </a:moveTo>
                    <a:lnTo>
                      <a:pt x="126" y="60"/>
                    </a:lnTo>
                    <a:lnTo>
                      <a:pt x="123" y="60"/>
                    </a:lnTo>
                    <a:lnTo>
                      <a:pt x="123" y="63"/>
                    </a:lnTo>
                    <a:lnTo>
                      <a:pt x="112" y="58"/>
                    </a:lnTo>
                    <a:lnTo>
                      <a:pt x="95" y="54"/>
                    </a:lnTo>
                    <a:lnTo>
                      <a:pt x="84" y="50"/>
                    </a:lnTo>
                    <a:lnTo>
                      <a:pt x="70" y="47"/>
                    </a:lnTo>
                    <a:lnTo>
                      <a:pt x="63" y="47"/>
                    </a:lnTo>
                    <a:lnTo>
                      <a:pt x="38" y="36"/>
                    </a:lnTo>
                    <a:lnTo>
                      <a:pt x="17" y="21"/>
                    </a:lnTo>
                    <a:lnTo>
                      <a:pt x="6" y="5"/>
                    </a:lnTo>
                    <a:lnTo>
                      <a:pt x="6" y="2"/>
                    </a:lnTo>
                    <a:lnTo>
                      <a:pt x="3" y="2"/>
                    </a:lnTo>
                    <a:lnTo>
                      <a:pt x="3" y="0"/>
                    </a:lnTo>
                    <a:lnTo>
                      <a:pt x="0"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grpSp>
            <p:nvGrpSpPr>
              <p:cNvPr id="26" name="Group 324"/>
              <p:cNvGrpSpPr>
                <a:grpSpLocks/>
              </p:cNvGrpSpPr>
              <p:nvPr/>
            </p:nvGrpSpPr>
            <p:grpSpPr bwMode="auto">
              <a:xfrm>
                <a:off x="2331" y="2245"/>
                <a:ext cx="289" cy="603"/>
                <a:chOff x="2331" y="2245"/>
                <a:chExt cx="289" cy="603"/>
              </a:xfrm>
            </p:grpSpPr>
            <p:cxnSp>
              <p:nvCxnSpPr>
                <p:cNvPr id="43" name="Line 325"/>
                <p:cNvCxnSpPr>
                  <a:cxnSpLocks noChangeShapeType="1"/>
                </p:cNvCxnSpPr>
                <p:nvPr/>
              </p:nvCxnSpPr>
              <p:spPr bwMode="auto">
                <a:xfrm flipV="1">
                  <a:off x="2331" y="2326"/>
                  <a:ext cx="97" cy="521"/>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4" name="Line 326"/>
                <p:cNvCxnSpPr>
                  <a:cxnSpLocks noChangeShapeType="1"/>
                </p:cNvCxnSpPr>
                <p:nvPr/>
              </p:nvCxnSpPr>
              <p:spPr bwMode="auto">
                <a:xfrm flipH="1" flipV="1">
                  <a:off x="2523" y="2328"/>
                  <a:ext cx="97" cy="52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5" name="Freeform 327"/>
                <p:cNvSpPr>
                  <a:spLocks/>
                </p:cNvSpPr>
                <p:nvPr/>
              </p:nvSpPr>
              <p:spPr bwMode="auto">
                <a:xfrm>
                  <a:off x="2428" y="2245"/>
                  <a:ext cx="97" cy="94"/>
                </a:xfrm>
                <a:custGeom>
                  <a:avLst/>
                  <a:gdLst>
                    <a:gd name="T0" fmla="*/ 0 w 97"/>
                    <a:gd name="T1" fmla="*/ 78 h 94"/>
                    <a:gd name="T2" fmla="*/ 1 w 97"/>
                    <a:gd name="T3" fmla="*/ 71 h 94"/>
                    <a:gd name="T4" fmla="*/ 11 w 97"/>
                    <a:gd name="T5" fmla="*/ 40 h 94"/>
                    <a:gd name="T6" fmla="*/ 19 w 97"/>
                    <a:gd name="T7" fmla="*/ 19 h 94"/>
                    <a:gd name="T8" fmla="*/ 31 w 97"/>
                    <a:gd name="T9" fmla="*/ 6 h 94"/>
                    <a:gd name="T10" fmla="*/ 47 w 97"/>
                    <a:gd name="T11" fmla="*/ 0 h 94"/>
                    <a:gd name="T12" fmla="*/ 66 w 97"/>
                    <a:gd name="T13" fmla="*/ 9 h 94"/>
                    <a:gd name="T14" fmla="*/ 83 w 97"/>
                    <a:gd name="T15" fmla="*/ 36 h 94"/>
                    <a:gd name="T16" fmla="*/ 85 w 97"/>
                    <a:gd name="T17" fmla="*/ 48 h 94"/>
                    <a:gd name="T18" fmla="*/ 91 w 97"/>
                    <a:gd name="T19" fmla="*/ 60 h 94"/>
                    <a:gd name="T20" fmla="*/ 96 w 97"/>
                    <a:gd name="T21" fmla="*/ 9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7" h="94">
                      <a:moveTo>
                        <a:pt x="0" y="78"/>
                      </a:moveTo>
                      <a:lnTo>
                        <a:pt x="1" y="71"/>
                      </a:lnTo>
                      <a:lnTo>
                        <a:pt x="11" y="40"/>
                      </a:lnTo>
                      <a:lnTo>
                        <a:pt x="19" y="19"/>
                      </a:lnTo>
                      <a:lnTo>
                        <a:pt x="31" y="6"/>
                      </a:lnTo>
                      <a:lnTo>
                        <a:pt x="47" y="0"/>
                      </a:lnTo>
                      <a:lnTo>
                        <a:pt x="66" y="9"/>
                      </a:lnTo>
                      <a:lnTo>
                        <a:pt x="83" y="36"/>
                      </a:lnTo>
                      <a:lnTo>
                        <a:pt x="85" y="48"/>
                      </a:lnTo>
                      <a:lnTo>
                        <a:pt x="91" y="60"/>
                      </a:lnTo>
                      <a:lnTo>
                        <a:pt x="96" y="93"/>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grpSp>
          <p:sp>
            <p:nvSpPr>
              <p:cNvPr id="27" name="Freeform 328"/>
              <p:cNvSpPr>
                <a:spLocks/>
              </p:cNvSpPr>
              <p:nvPr/>
            </p:nvSpPr>
            <p:spPr bwMode="auto">
              <a:xfrm>
                <a:off x="3099" y="2911"/>
                <a:ext cx="126" cy="71"/>
              </a:xfrm>
              <a:custGeom>
                <a:avLst/>
                <a:gdLst>
                  <a:gd name="T0" fmla="*/ 0 w 126"/>
                  <a:gd name="T1" fmla="*/ 0 h 71"/>
                  <a:gd name="T2" fmla="*/ 4 w 126"/>
                  <a:gd name="T3" fmla="*/ 0 h 71"/>
                  <a:gd name="T4" fmla="*/ 44 w 126"/>
                  <a:gd name="T5" fmla="*/ 5 h 71"/>
                  <a:gd name="T6" fmla="*/ 52 w 126"/>
                  <a:gd name="T7" fmla="*/ 12 h 71"/>
                  <a:gd name="T8" fmla="*/ 58 w 126"/>
                  <a:gd name="T9" fmla="*/ 12 h 71"/>
                  <a:gd name="T10" fmla="*/ 64 w 126"/>
                  <a:gd name="T11" fmla="*/ 15 h 71"/>
                  <a:gd name="T12" fmla="*/ 64 w 126"/>
                  <a:gd name="T13" fmla="*/ 18 h 71"/>
                  <a:gd name="T14" fmla="*/ 70 w 126"/>
                  <a:gd name="T15" fmla="*/ 18 h 71"/>
                  <a:gd name="T16" fmla="*/ 78 w 126"/>
                  <a:gd name="T17" fmla="*/ 21 h 71"/>
                  <a:gd name="T18" fmla="*/ 78 w 126"/>
                  <a:gd name="T19" fmla="*/ 24 h 71"/>
                  <a:gd name="T20" fmla="*/ 80 w 126"/>
                  <a:gd name="T21" fmla="*/ 24 h 71"/>
                  <a:gd name="T22" fmla="*/ 80 w 126"/>
                  <a:gd name="T23" fmla="*/ 27 h 71"/>
                  <a:gd name="T24" fmla="*/ 87 w 126"/>
                  <a:gd name="T25" fmla="*/ 27 h 71"/>
                  <a:gd name="T26" fmla="*/ 93 w 126"/>
                  <a:gd name="T27" fmla="*/ 30 h 71"/>
                  <a:gd name="T28" fmla="*/ 93 w 126"/>
                  <a:gd name="T29" fmla="*/ 32 h 71"/>
                  <a:gd name="T30" fmla="*/ 97 w 126"/>
                  <a:gd name="T31" fmla="*/ 32 h 71"/>
                  <a:gd name="T32" fmla="*/ 103 w 126"/>
                  <a:gd name="T33" fmla="*/ 35 h 71"/>
                  <a:gd name="T34" fmla="*/ 103 w 126"/>
                  <a:gd name="T35" fmla="*/ 39 h 71"/>
                  <a:gd name="T36" fmla="*/ 111 w 126"/>
                  <a:gd name="T37" fmla="*/ 45 h 71"/>
                  <a:gd name="T38" fmla="*/ 111 w 126"/>
                  <a:gd name="T39" fmla="*/ 49 h 71"/>
                  <a:gd name="T40" fmla="*/ 114 w 126"/>
                  <a:gd name="T41" fmla="*/ 49 h 71"/>
                  <a:gd name="T42" fmla="*/ 114 w 126"/>
                  <a:gd name="T43" fmla="*/ 54 h 71"/>
                  <a:gd name="T44" fmla="*/ 120 w 126"/>
                  <a:gd name="T45" fmla="*/ 54 h 71"/>
                  <a:gd name="T46" fmla="*/ 123 w 126"/>
                  <a:gd name="T47" fmla="*/ 64 h 71"/>
                  <a:gd name="T48" fmla="*/ 125 w 126"/>
                  <a:gd name="T49" fmla="*/ 64 h 71"/>
                  <a:gd name="T50" fmla="*/ 125 w 126"/>
                  <a:gd name="T51" fmla="*/ 7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6" h="71">
                    <a:moveTo>
                      <a:pt x="0" y="0"/>
                    </a:moveTo>
                    <a:lnTo>
                      <a:pt x="4" y="0"/>
                    </a:lnTo>
                    <a:lnTo>
                      <a:pt x="44" y="5"/>
                    </a:lnTo>
                    <a:lnTo>
                      <a:pt x="52" y="12"/>
                    </a:lnTo>
                    <a:lnTo>
                      <a:pt x="58" y="12"/>
                    </a:lnTo>
                    <a:lnTo>
                      <a:pt x="64" y="15"/>
                    </a:lnTo>
                    <a:lnTo>
                      <a:pt x="64" y="18"/>
                    </a:lnTo>
                    <a:lnTo>
                      <a:pt x="70" y="18"/>
                    </a:lnTo>
                    <a:lnTo>
                      <a:pt x="78" y="21"/>
                    </a:lnTo>
                    <a:lnTo>
                      <a:pt x="78" y="24"/>
                    </a:lnTo>
                    <a:lnTo>
                      <a:pt x="80" y="24"/>
                    </a:lnTo>
                    <a:lnTo>
                      <a:pt x="80" y="27"/>
                    </a:lnTo>
                    <a:lnTo>
                      <a:pt x="87" y="27"/>
                    </a:lnTo>
                    <a:lnTo>
                      <a:pt x="93" y="30"/>
                    </a:lnTo>
                    <a:lnTo>
                      <a:pt x="93" y="32"/>
                    </a:lnTo>
                    <a:lnTo>
                      <a:pt x="97" y="32"/>
                    </a:lnTo>
                    <a:lnTo>
                      <a:pt x="103" y="35"/>
                    </a:lnTo>
                    <a:lnTo>
                      <a:pt x="103" y="39"/>
                    </a:lnTo>
                    <a:lnTo>
                      <a:pt x="111" y="45"/>
                    </a:lnTo>
                    <a:lnTo>
                      <a:pt x="111" y="49"/>
                    </a:lnTo>
                    <a:lnTo>
                      <a:pt x="114" y="49"/>
                    </a:lnTo>
                    <a:lnTo>
                      <a:pt x="114" y="54"/>
                    </a:lnTo>
                    <a:lnTo>
                      <a:pt x="120" y="54"/>
                    </a:lnTo>
                    <a:lnTo>
                      <a:pt x="123" y="64"/>
                    </a:lnTo>
                    <a:lnTo>
                      <a:pt x="125" y="64"/>
                    </a:lnTo>
                    <a:lnTo>
                      <a:pt x="125" y="7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grpSp>
            <p:nvGrpSpPr>
              <p:cNvPr id="28" name="Group 329"/>
              <p:cNvGrpSpPr>
                <a:grpSpLocks/>
              </p:cNvGrpSpPr>
              <p:nvPr/>
            </p:nvGrpSpPr>
            <p:grpSpPr bwMode="auto">
              <a:xfrm>
                <a:off x="3227" y="2979"/>
                <a:ext cx="403" cy="714"/>
                <a:chOff x="3227" y="2979"/>
                <a:chExt cx="403" cy="714"/>
              </a:xfrm>
            </p:grpSpPr>
            <p:cxnSp>
              <p:nvCxnSpPr>
                <p:cNvPr id="40" name="Line 330"/>
                <p:cNvCxnSpPr>
                  <a:cxnSpLocks noChangeShapeType="1"/>
                </p:cNvCxnSpPr>
                <p:nvPr/>
              </p:nvCxnSpPr>
              <p:spPr bwMode="auto">
                <a:xfrm>
                  <a:off x="3227" y="2981"/>
                  <a:ext cx="137" cy="615"/>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1" name="Line 331"/>
                <p:cNvCxnSpPr>
                  <a:cxnSpLocks noChangeShapeType="1"/>
                </p:cNvCxnSpPr>
                <p:nvPr/>
              </p:nvCxnSpPr>
              <p:spPr bwMode="auto">
                <a:xfrm flipH="1">
                  <a:off x="3495" y="2979"/>
                  <a:ext cx="135" cy="614"/>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2" name="Freeform 332"/>
                <p:cNvSpPr>
                  <a:spLocks/>
                </p:cNvSpPr>
                <p:nvPr/>
              </p:nvSpPr>
              <p:spPr bwMode="auto">
                <a:xfrm>
                  <a:off x="3364" y="3582"/>
                  <a:ext cx="134" cy="111"/>
                </a:xfrm>
                <a:custGeom>
                  <a:avLst/>
                  <a:gdLst>
                    <a:gd name="T0" fmla="*/ 0 w 134"/>
                    <a:gd name="T1" fmla="*/ 17 h 111"/>
                    <a:gd name="T2" fmla="*/ 0 w 134"/>
                    <a:gd name="T3" fmla="*/ 25 h 111"/>
                    <a:gd name="T4" fmla="*/ 13 w 134"/>
                    <a:gd name="T5" fmla="*/ 63 h 111"/>
                    <a:gd name="T6" fmla="*/ 25 w 134"/>
                    <a:gd name="T7" fmla="*/ 88 h 111"/>
                    <a:gd name="T8" fmla="*/ 40 w 134"/>
                    <a:gd name="T9" fmla="*/ 103 h 111"/>
                    <a:gd name="T10" fmla="*/ 63 w 134"/>
                    <a:gd name="T11" fmla="*/ 110 h 111"/>
                    <a:gd name="T12" fmla="*/ 90 w 134"/>
                    <a:gd name="T13" fmla="*/ 99 h 111"/>
                    <a:gd name="T14" fmla="*/ 114 w 134"/>
                    <a:gd name="T15" fmla="*/ 67 h 111"/>
                    <a:gd name="T16" fmla="*/ 117 w 134"/>
                    <a:gd name="T17" fmla="*/ 53 h 111"/>
                    <a:gd name="T18" fmla="*/ 125 w 134"/>
                    <a:gd name="T19" fmla="*/ 39 h 111"/>
                    <a:gd name="T20" fmla="*/ 133 w 134"/>
                    <a:gd name="T2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4" h="111">
                      <a:moveTo>
                        <a:pt x="0" y="17"/>
                      </a:moveTo>
                      <a:lnTo>
                        <a:pt x="0" y="25"/>
                      </a:lnTo>
                      <a:lnTo>
                        <a:pt x="13" y="63"/>
                      </a:lnTo>
                      <a:lnTo>
                        <a:pt x="25" y="88"/>
                      </a:lnTo>
                      <a:lnTo>
                        <a:pt x="40" y="103"/>
                      </a:lnTo>
                      <a:lnTo>
                        <a:pt x="63" y="110"/>
                      </a:lnTo>
                      <a:lnTo>
                        <a:pt x="90" y="99"/>
                      </a:lnTo>
                      <a:lnTo>
                        <a:pt x="114" y="67"/>
                      </a:lnTo>
                      <a:lnTo>
                        <a:pt x="117" y="53"/>
                      </a:lnTo>
                      <a:lnTo>
                        <a:pt x="125" y="39"/>
                      </a:lnTo>
                      <a:lnTo>
                        <a:pt x="133"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grpSp>
          <p:grpSp>
            <p:nvGrpSpPr>
              <p:cNvPr id="29" name="Group 333"/>
              <p:cNvGrpSpPr>
                <a:grpSpLocks/>
              </p:cNvGrpSpPr>
              <p:nvPr/>
            </p:nvGrpSpPr>
            <p:grpSpPr bwMode="auto">
              <a:xfrm>
                <a:off x="3847" y="2354"/>
                <a:ext cx="928" cy="539"/>
                <a:chOff x="3847" y="2354"/>
                <a:chExt cx="928" cy="539"/>
              </a:xfrm>
            </p:grpSpPr>
            <p:cxnSp>
              <p:nvCxnSpPr>
                <p:cNvPr id="37" name="Line 334"/>
                <p:cNvCxnSpPr>
                  <a:cxnSpLocks noChangeShapeType="1"/>
                </p:cNvCxnSpPr>
                <p:nvPr/>
              </p:nvCxnSpPr>
              <p:spPr bwMode="auto">
                <a:xfrm flipV="1">
                  <a:off x="3847" y="2428"/>
                  <a:ext cx="313" cy="464"/>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Line 335"/>
                <p:cNvCxnSpPr>
                  <a:cxnSpLocks noChangeShapeType="1"/>
                </p:cNvCxnSpPr>
                <p:nvPr/>
              </p:nvCxnSpPr>
              <p:spPr bwMode="auto">
                <a:xfrm flipH="1" flipV="1">
                  <a:off x="4462" y="2429"/>
                  <a:ext cx="313" cy="464"/>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9" name="Freeform 336"/>
                <p:cNvSpPr>
                  <a:spLocks/>
                </p:cNvSpPr>
                <p:nvPr/>
              </p:nvSpPr>
              <p:spPr bwMode="auto">
                <a:xfrm>
                  <a:off x="4160" y="2354"/>
                  <a:ext cx="307" cy="84"/>
                </a:xfrm>
                <a:custGeom>
                  <a:avLst/>
                  <a:gdLst>
                    <a:gd name="T0" fmla="*/ 0 w 307"/>
                    <a:gd name="T1" fmla="*/ 70 h 84"/>
                    <a:gd name="T2" fmla="*/ 2 w 307"/>
                    <a:gd name="T3" fmla="*/ 65 h 84"/>
                    <a:gd name="T4" fmla="*/ 32 w 307"/>
                    <a:gd name="T5" fmla="*/ 35 h 84"/>
                    <a:gd name="T6" fmla="*/ 60 w 307"/>
                    <a:gd name="T7" fmla="*/ 16 h 84"/>
                    <a:gd name="T8" fmla="*/ 96 w 307"/>
                    <a:gd name="T9" fmla="*/ 5 h 84"/>
                    <a:gd name="T10" fmla="*/ 147 w 307"/>
                    <a:gd name="T11" fmla="*/ 0 h 84"/>
                    <a:gd name="T12" fmla="*/ 210 w 307"/>
                    <a:gd name="T13" fmla="*/ 9 h 84"/>
                    <a:gd name="T14" fmla="*/ 265 w 307"/>
                    <a:gd name="T15" fmla="*/ 32 h 84"/>
                    <a:gd name="T16" fmla="*/ 273 w 307"/>
                    <a:gd name="T17" fmla="*/ 44 h 84"/>
                    <a:gd name="T18" fmla="*/ 290 w 307"/>
                    <a:gd name="T19" fmla="*/ 54 h 84"/>
                    <a:gd name="T20" fmla="*/ 306 w 307"/>
                    <a:gd name="T21" fmla="*/ 8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 h="84">
                      <a:moveTo>
                        <a:pt x="0" y="70"/>
                      </a:moveTo>
                      <a:lnTo>
                        <a:pt x="2" y="65"/>
                      </a:lnTo>
                      <a:lnTo>
                        <a:pt x="32" y="35"/>
                      </a:lnTo>
                      <a:lnTo>
                        <a:pt x="60" y="16"/>
                      </a:lnTo>
                      <a:lnTo>
                        <a:pt x="96" y="5"/>
                      </a:lnTo>
                      <a:lnTo>
                        <a:pt x="147" y="0"/>
                      </a:lnTo>
                      <a:lnTo>
                        <a:pt x="210" y="9"/>
                      </a:lnTo>
                      <a:lnTo>
                        <a:pt x="265" y="32"/>
                      </a:lnTo>
                      <a:lnTo>
                        <a:pt x="273" y="44"/>
                      </a:lnTo>
                      <a:lnTo>
                        <a:pt x="290" y="54"/>
                      </a:lnTo>
                      <a:lnTo>
                        <a:pt x="306" y="83"/>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grpSp>
          <p:cxnSp>
            <p:nvCxnSpPr>
              <p:cNvPr id="30" name="Line 337"/>
              <p:cNvCxnSpPr>
                <a:cxnSpLocks noChangeShapeType="1"/>
              </p:cNvCxnSpPr>
              <p:nvPr/>
            </p:nvCxnSpPr>
            <p:spPr bwMode="auto">
              <a:xfrm>
                <a:off x="3692" y="2913"/>
                <a:ext cx="107"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1" name="Freeform 338"/>
              <p:cNvSpPr>
                <a:spLocks/>
              </p:cNvSpPr>
              <p:nvPr/>
            </p:nvSpPr>
            <p:spPr bwMode="auto">
              <a:xfrm>
                <a:off x="3801" y="2894"/>
                <a:ext cx="45" cy="18"/>
              </a:xfrm>
              <a:custGeom>
                <a:avLst/>
                <a:gdLst>
                  <a:gd name="T0" fmla="*/ 0 w 45"/>
                  <a:gd name="T1" fmla="*/ 17 h 18"/>
                  <a:gd name="T2" fmla="*/ 11 w 45"/>
                  <a:gd name="T3" fmla="*/ 17 h 18"/>
                  <a:gd name="T4" fmla="*/ 11 w 45"/>
                  <a:gd name="T5" fmla="*/ 13 h 18"/>
                  <a:gd name="T6" fmla="*/ 33 w 45"/>
                  <a:gd name="T7" fmla="*/ 11 h 18"/>
                  <a:gd name="T8" fmla="*/ 33 w 45"/>
                  <a:gd name="T9" fmla="*/ 8 h 18"/>
                  <a:gd name="T10" fmla="*/ 44 w 45"/>
                  <a:gd name="T11" fmla="*/ 4 h 18"/>
                  <a:gd name="T12" fmla="*/ 44 w 45"/>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45" h="18">
                    <a:moveTo>
                      <a:pt x="0" y="17"/>
                    </a:moveTo>
                    <a:lnTo>
                      <a:pt x="11" y="17"/>
                    </a:lnTo>
                    <a:lnTo>
                      <a:pt x="11" y="13"/>
                    </a:lnTo>
                    <a:lnTo>
                      <a:pt x="33" y="11"/>
                    </a:lnTo>
                    <a:lnTo>
                      <a:pt x="33" y="8"/>
                    </a:lnTo>
                    <a:lnTo>
                      <a:pt x="44" y="4"/>
                    </a:lnTo>
                    <a:lnTo>
                      <a:pt x="44"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sp>
            <p:nvSpPr>
              <p:cNvPr id="32" name="Freeform 339"/>
              <p:cNvSpPr>
                <a:spLocks/>
              </p:cNvSpPr>
              <p:nvPr/>
            </p:nvSpPr>
            <p:spPr bwMode="auto">
              <a:xfrm>
                <a:off x="3633" y="2913"/>
                <a:ext cx="57" cy="60"/>
              </a:xfrm>
              <a:custGeom>
                <a:avLst/>
                <a:gdLst>
                  <a:gd name="T0" fmla="*/ 53 w 57"/>
                  <a:gd name="T1" fmla="*/ 0 h 60"/>
                  <a:gd name="T2" fmla="*/ 56 w 57"/>
                  <a:gd name="T3" fmla="*/ 0 h 60"/>
                  <a:gd name="T4" fmla="*/ 44 w 57"/>
                  <a:gd name="T5" fmla="*/ 0 h 60"/>
                  <a:gd name="T6" fmla="*/ 40 w 57"/>
                  <a:gd name="T7" fmla="*/ 7 h 60"/>
                  <a:gd name="T8" fmla="*/ 37 w 57"/>
                  <a:gd name="T9" fmla="*/ 7 h 60"/>
                  <a:gd name="T10" fmla="*/ 33 w 57"/>
                  <a:gd name="T11" fmla="*/ 13 h 60"/>
                  <a:gd name="T12" fmla="*/ 28 w 57"/>
                  <a:gd name="T13" fmla="*/ 13 h 60"/>
                  <a:gd name="T14" fmla="*/ 22 w 57"/>
                  <a:gd name="T15" fmla="*/ 16 h 60"/>
                  <a:gd name="T16" fmla="*/ 22 w 57"/>
                  <a:gd name="T17" fmla="*/ 22 h 60"/>
                  <a:gd name="T18" fmla="*/ 17 w 57"/>
                  <a:gd name="T19" fmla="*/ 25 h 60"/>
                  <a:gd name="T20" fmla="*/ 17 w 57"/>
                  <a:gd name="T21" fmla="*/ 28 h 60"/>
                  <a:gd name="T22" fmla="*/ 12 w 57"/>
                  <a:gd name="T23" fmla="*/ 33 h 60"/>
                  <a:gd name="T24" fmla="*/ 12 w 57"/>
                  <a:gd name="T25" fmla="*/ 37 h 60"/>
                  <a:gd name="T26" fmla="*/ 9 w 57"/>
                  <a:gd name="T27" fmla="*/ 37 h 60"/>
                  <a:gd name="T28" fmla="*/ 9 w 57"/>
                  <a:gd name="T29" fmla="*/ 43 h 60"/>
                  <a:gd name="T30" fmla="*/ 6 w 57"/>
                  <a:gd name="T31" fmla="*/ 43 h 60"/>
                  <a:gd name="T32" fmla="*/ 6 w 57"/>
                  <a:gd name="T33" fmla="*/ 49 h 60"/>
                  <a:gd name="T34" fmla="*/ 0 w 57"/>
                  <a:gd name="T35" fmla="*/ 49 h 60"/>
                  <a:gd name="T36" fmla="*/ 0 w 57"/>
                  <a:gd name="T37" fmla="*/ 5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7" h="60">
                    <a:moveTo>
                      <a:pt x="53" y="0"/>
                    </a:moveTo>
                    <a:lnTo>
                      <a:pt x="56" y="0"/>
                    </a:lnTo>
                    <a:lnTo>
                      <a:pt x="44" y="0"/>
                    </a:lnTo>
                    <a:lnTo>
                      <a:pt x="40" y="7"/>
                    </a:lnTo>
                    <a:lnTo>
                      <a:pt x="37" y="7"/>
                    </a:lnTo>
                    <a:lnTo>
                      <a:pt x="33" y="13"/>
                    </a:lnTo>
                    <a:lnTo>
                      <a:pt x="28" y="13"/>
                    </a:lnTo>
                    <a:lnTo>
                      <a:pt x="22" y="16"/>
                    </a:lnTo>
                    <a:lnTo>
                      <a:pt x="22" y="22"/>
                    </a:lnTo>
                    <a:lnTo>
                      <a:pt x="17" y="25"/>
                    </a:lnTo>
                    <a:lnTo>
                      <a:pt x="17" y="28"/>
                    </a:lnTo>
                    <a:lnTo>
                      <a:pt x="12" y="33"/>
                    </a:lnTo>
                    <a:lnTo>
                      <a:pt x="12" y="37"/>
                    </a:lnTo>
                    <a:lnTo>
                      <a:pt x="9" y="37"/>
                    </a:lnTo>
                    <a:lnTo>
                      <a:pt x="9" y="43"/>
                    </a:lnTo>
                    <a:lnTo>
                      <a:pt x="6" y="43"/>
                    </a:lnTo>
                    <a:lnTo>
                      <a:pt x="6" y="49"/>
                    </a:lnTo>
                    <a:lnTo>
                      <a:pt x="0" y="49"/>
                    </a:lnTo>
                    <a:lnTo>
                      <a:pt x="0" y="59"/>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cxnSp>
            <p:nvCxnSpPr>
              <p:cNvPr id="33" name="Line 340"/>
              <p:cNvCxnSpPr>
                <a:cxnSpLocks noChangeShapeType="1"/>
              </p:cNvCxnSpPr>
              <p:nvPr/>
            </p:nvCxnSpPr>
            <p:spPr bwMode="auto">
              <a:xfrm>
                <a:off x="4851" y="2922"/>
                <a:ext cx="220" cy="0"/>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4" name="Line 341"/>
              <p:cNvCxnSpPr>
                <a:cxnSpLocks noChangeShapeType="1"/>
              </p:cNvCxnSpPr>
              <p:nvPr/>
            </p:nvCxnSpPr>
            <p:spPr bwMode="auto">
              <a:xfrm flipV="1">
                <a:off x="5230" y="2056"/>
                <a:ext cx="264" cy="828"/>
              </a:xfrm>
              <a:prstGeom prst="line">
                <a:avLst/>
              </a:prstGeom>
              <a:noFill/>
              <a:ln w="18692">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 name="Freeform 342"/>
              <p:cNvSpPr>
                <a:spLocks/>
              </p:cNvSpPr>
              <p:nvPr/>
            </p:nvSpPr>
            <p:spPr bwMode="auto">
              <a:xfrm>
                <a:off x="5074" y="2891"/>
                <a:ext cx="158" cy="33"/>
              </a:xfrm>
              <a:custGeom>
                <a:avLst/>
                <a:gdLst>
                  <a:gd name="T0" fmla="*/ 0 w 158"/>
                  <a:gd name="T1" fmla="*/ 29 h 33"/>
                  <a:gd name="T2" fmla="*/ 26 w 158"/>
                  <a:gd name="T3" fmla="*/ 29 h 33"/>
                  <a:gd name="T4" fmla="*/ 34 w 158"/>
                  <a:gd name="T5" fmla="*/ 32 h 33"/>
                  <a:gd name="T6" fmla="*/ 45 w 158"/>
                  <a:gd name="T7" fmla="*/ 32 h 33"/>
                  <a:gd name="T8" fmla="*/ 45 w 158"/>
                  <a:gd name="T9" fmla="*/ 29 h 33"/>
                  <a:gd name="T10" fmla="*/ 60 w 158"/>
                  <a:gd name="T11" fmla="*/ 29 h 33"/>
                  <a:gd name="T12" fmla="*/ 60 w 158"/>
                  <a:gd name="T13" fmla="*/ 24 h 33"/>
                  <a:gd name="T14" fmla="*/ 105 w 158"/>
                  <a:gd name="T15" fmla="*/ 24 h 33"/>
                  <a:gd name="T16" fmla="*/ 105 w 158"/>
                  <a:gd name="T17" fmla="*/ 21 h 33"/>
                  <a:gd name="T18" fmla="*/ 130 w 158"/>
                  <a:gd name="T19" fmla="*/ 16 h 33"/>
                  <a:gd name="T20" fmla="*/ 130 w 158"/>
                  <a:gd name="T21" fmla="*/ 13 h 33"/>
                  <a:gd name="T22" fmla="*/ 138 w 158"/>
                  <a:gd name="T23" fmla="*/ 13 h 33"/>
                  <a:gd name="T24" fmla="*/ 142 w 158"/>
                  <a:gd name="T25" fmla="*/ 8 h 33"/>
                  <a:gd name="T26" fmla="*/ 146 w 158"/>
                  <a:gd name="T27" fmla="*/ 8 h 33"/>
                  <a:gd name="T28" fmla="*/ 146 w 158"/>
                  <a:gd name="T29" fmla="*/ 3 h 33"/>
                  <a:gd name="T30" fmla="*/ 153 w 158"/>
                  <a:gd name="T31" fmla="*/ 3 h 33"/>
                  <a:gd name="T32" fmla="*/ 153 w 158"/>
                  <a:gd name="T33" fmla="*/ 0 h 33"/>
                  <a:gd name="T34" fmla="*/ 157 w 158"/>
                  <a:gd name="T35" fmla="*/ 0 h 33"/>
                  <a:gd name="T36" fmla="*/ 153 w 158"/>
                  <a:gd name="T3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8" h="33">
                    <a:moveTo>
                      <a:pt x="0" y="29"/>
                    </a:moveTo>
                    <a:lnTo>
                      <a:pt x="26" y="29"/>
                    </a:lnTo>
                    <a:lnTo>
                      <a:pt x="34" y="32"/>
                    </a:lnTo>
                    <a:lnTo>
                      <a:pt x="45" y="32"/>
                    </a:lnTo>
                    <a:lnTo>
                      <a:pt x="45" y="29"/>
                    </a:lnTo>
                    <a:lnTo>
                      <a:pt x="60" y="29"/>
                    </a:lnTo>
                    <a:lnTo>
                      <a:pt x="60" y="24"/>
                    </a:lnTo>
                    <a:lnTo>
                      <a:pt x="105" y="24"/>
                    </a:lnTo>
                    <a:lnTo>
                      <a:pt x="105" y="21"/>
                    </a:lnTo>
                    <a:lnTo>
                      <a:pt x="130" y="16"/>
                    </a:lnTo>
                    <a:lnTo>
                      <a:pt x="130" y="13"/>
                    </a:lnTo>
                    <a:lnTo>
                      <a:pt x="138" y="13"/>
                    </a:lnTo>
                    <a:lnTo>
                      <a:pt x="142" y="8"/>
                    </a:lnTo>
                    <a:lnTo>
                      <a:pt x="146" y="8"/>
                    </a:lnTo>
                    <a:lnTo>
                      <a:pt x="146" y="3"/>
                    </a:lnTo>
                    <a:lnTo>
                      <a:pt x="153" y="3"/>
                    </a:lnTo>
                    <a:lnTo>
                      <a:pt x="153" y="0"/>
                    </a:lnTo>
                    <a:lnTo>
                      <a:pt x="157" y="0"/>
                    </a:lnTo>
                    <a:lnTo>
                      <a:pt x="153" y="0"/>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sp>
            <p:nvSpPr>
              <p:cNvPr id="36" name="Freeform 343"/>
              <p:cNvSpPr>
                <a:spLocks/>
              </p:cNvSpPr>
              <p:nvPr/>
            </p:nvSpPr>
            <p:spPr bwMode="auto">
              <a:xfrm>
                <a:off x="4775" y="2899"/>
                <a:ext cx="88" cy="25"/>
              </a:xfrm>
              <a:custGeom>
                <a:avLst/>
                <a:gdLst>
                  <a:gd name="T0" fmla="*/ 0 w 88"/>
                  <a:gd name="T1" fmla="*/ 0 h 25"/>
                  <a:gd name="T2" fmla="*/ 15 w 88"/>
                  <a:gd name="T3" fmla="*/ 13 h 25"/>
                  <a:gd name="T4" fmla="*/ 27 w 88"/>
                  <a:gd name="T5" fmla="*/ 16 h 25"/>
                  <a:gd name="T6" fmla="*/ 42 w 88"/>
                  <a:gd name="T7" fmla="*/ 16 h 25"/>
                  <a:gd name="T8" fmla="*/ 42 w 88"/>
                  <a:gd name="T9" fmla="*/ 21 h 25"/>
                  <a:gd name="T10" fmla="*/ 61 w 88"/>
                  <a:gd name="T11" fmla="*/ 21 h 25"/>
                  <a:gd name="T12" fmla="*/ 61 w 88"/>
                  <a:gd name="T13" fmla="*/ 24 h 25"/>
                  <a:gd name="T14" fmla="*/ 87 w 88"/>
                  <a:gd name="T15" fmla="*/ 24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5">
                    <a:moveTo>
                      <a:pt x="0" y="0"/>
                    </a:moveTo>
                    <a:lnTo>
                      <a:pt x="15" y="13"/>
                    </a:lnTo>
                    <a:lnTo>
                      <a:pt x="27" y="16"/>
                    </a:lnTo>
                    <a:lnTo>
                      <a:pt x="42" y="16"/>
                    </a:lnTo>
                    <a:lnTo>
                      <a:pt x="42" y="21"/>
                    </a:lnTo>
                    <a:lnTo>
                      <a:pt x="61" y="21"/>
                    </a:lnTo>
                    <a:lnTo>
                      <a:pt x="61" y="24"/>
                    </a:lnTo>
                    <a:lnTo>
                      <a:pt x="87" y="24"/>
                    </a:lnTo>
                  </a:path>
                </a:pathLst>
              </a:custGeom>
              <a:noFill/>
              <a:ln w="18692"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0" rIns="0" bIns="0" anchor="t" anchorCtr="0">
                <a:noAutofit/>
              </a:bodyPr>
              <a:lstStyle/>
              <a:p>
                <a:endParaRPr lang="cs-CZ" sz="1050">
                  <a:latin typeface="Arial" panose="020B0604020202020204" pitchFamily="34" charset="0"/>
                  <a:cs typeface="Arial" panose="020B0604020202020204" pitchFamily="34" charset="0"/>
                </a:endParaRPr>
              </a:p>
            </p:txBody>
          </p:sp>
        </p:grpSp>
        <p:sp>
          <p:nvSpPr>
            <p:cNvPr id="8" name="Text Box 344"/>
            <p:cNvSpPr txBox="1">
              <a:spLocks noChangeArrowheads="1"/>
            </p:cNvSpPr>
            <p:nvPr/>
          </p:nvSpPr>
          <p:spPr bwMode="auto">
            <a:xfrm>
              <a:off x="4615" y="10388"/>
              <a:ext cx="1571" cy="33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t" anchorCtr="0">
              <a:noAutofit/>
            </a:bodyPr>
            <a:lstStyle/>
            <a:p>
              <a:pPr algn="ctr"/>
              <a:r>
                <a:rPr lang="en-GB" sz="1050" b="1" dirty="0" err="1">
                  <a:latin typeface="Arial" panose="020B0604020202020204" pitchFamily="34" charset="0"/>
                  <a:cs typeface="Arial" panose="020B0604020202020204" pitchFamily="34" charset="0"/>
                </a:rPr>
                <a:t>Teplota</a:t>
              </a:r>
              <a:endParaRPr lang="cs-CZ" sz="1350" b="1" dirty="0">
                <a:latin typeface="Arial" panose="020B0604020202020204" pitchFamily="34" charset="0"/>
                <a:cs typeface="Arial" panose="020B0604020202020204" pitchFamily="34" charset="0"/>
              </a:endParaRPr>
            </a:p>
          </p:txBody>
        </p:sp>
        <p:sp>
          <p:nvSpPr>
            <p:cNvPr id="9" name="Text Box 345"/>
            <p:cNvSpPr txBox="1">
              <a:spLocks noChangeArrowheads="1"/>
            </p:cNvSpPr>
            <p:nvPr/>
          </p:nvSpPr>
          <p:spPr bwMode="auto">
            <a:xfrm>
              <a:off x="2242" y="7167"/>
              <a:ext cx="1177" cy="6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t" anchorCtr="0">
              <a:noAutofit/>
            </a:bodyPr>
            <a:lstStyle/>
            <a:p>
              <a:r>
                <a:rPr lang="en-GB" sz="1050" dirty="0" err="1">
                  <a:latin typeface="Arial" panose="020B0604020202020204" pitchFamily="34" charset="0"/>
                  <a:ea typeface="Times New Roman" panose="02020603050405020304" pitchFamily="18" charset="0"/>
                  <a:cs typeface="Arial" panose="020B0604020202020204" pitchFamily="34" charset="0"/>
                </a:rPr>
                <a:t>Skelný</a:t>
              </a:r>
              <a:endParaRPr lang="cs-CZ" sz="750" dirty="0">
                <a:latin typeface="Arial" panose="020B0604020202020204" pitchFamily="34" charset="0"/>
                <a:ea typeface="Times New Roman" panose="02020603050405020304" pitchFamily="18" charset="0"/>
                <a:cs typeface="Arial" panose="020B0604020202020204" pitchFamily="34" charset="0"/>
              </a:endParaRPr>
            </a:p>
            <a:p>
              <a:r>
                <a:rPr lang="en-GB" sz="1050" dirty="0" err="1">
                  <a:latin typeface="Arial" panose="020B0604020202020204" pitchFamily="34" charset="0"/>
                  <a:ea typeface="Times New Roman" panose="02020603050405020304" pitchFamily="18" charset="0"/>
                  <a:cs typeface="Arial" panose="020B0604020202020204" pitchFamily="34" charset="0"/>
                </a:rPr>
                <a:t>přechod</a:t>
              </a:r>
              <a:endParaRPr lang="cs-CZ" sz="750" dirty="0">
                <a:latin typeface="Arial" panose="020B0604020202020204" pitchFamily="34" charset="0"/>
                <a:ea typeface="Times New Roman" panose="02020603050405020304" pitchFamily="18" charset="0"/>
                <a:cs typeface="Arial" panose="020B0604020202020204" pitchFamily="34" charset="0"/>
              </a:endParaRPr>
            </a:p>
          </p:txBody>
        </p:sp>
        <p:sp>
          <p:nvSpPr>
            <p:cNvPr id="10" name="Text Box 346"/>
            <p:cNvSpPr txBox="1">
              <a:spLocks noChangeArrowheads="1"/>
            </p:cNvSpPr>
            <p:nvPr/>
          </p:nvSpPr>
          <p:spPr bwMode="auto">
            <a:xfrm>
              <a:off x="4148" y="6069"/>
              <a:ext cx="1340" cy="25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t" anchorCtr="0">
              <a:noAutofit/>
            </a:bodyPr>
            <a:lstStyle/>
            <a:p>
              <a:r>
                <a:rPr lang="en-GB" sz="1125" dirty="0" err="1">
                  <a:latin typeface="Arial" panose="020B0604020202020204" pitchFamily="34" charset="0"/>
                  <a:ea typeface="Times New Roman" panose="02020603050405020304" pitchFamily="18" charset="0"/>
                  <a:cs typeface="Arial" panose="020B0604020202020204" pitchFamily="34" charset="0"/>
                </a:rPr>
                <a:t>Krystalizace</a:t>
              </a:r>
              <a:endParaRPr lang="cs-CZ" sz="750" dirty="0">
                <a:latin typeface="Arial" panose="020B0604020202020204" pitchFamily="34" charset="0"/>
                <a:ea typeface="Times New Roman" panose="02020603050405020304" pitchFamily="18" charset="0"/>
                <a:cs typeface="Arial" panose="020B0604020202020204" pitchFamily="34" charset="0"/>
              </a:endParaRPr>
            </a:p>
          </p:txBody>
        </p:sp>
        <p:sp>
          <p:nvSpPr>
            <p:cNvPr id="11" name="Text Box 347"/>
            <p:cNvSpPr txBox="1">
              <a:spLocks noChangeArrowheads="1"/>
            </p:cNvSpPr>
            <p:nvPr/>
          </p:nvSpPr>
          <p:spPr bwMode="auto">
            <a:xfrm>
              <a:off x="5191" y="7913"/>
              <a:ext cx="725" cy="25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t" anchorCtr="0">
              <a:noAutofit/>
            </a:bodyPr>
            <a:lstStyle/>
            <a:p>
              <a:r>
                <a:rPr lang="en-GB" sz="1125">
                  <a:latin typeface="Arial" panose="020B0604020202020204" pitchFamily="34" charset="0"/>
                  <a:ea typeface="Times New Roman" panose="02020603050405020304" pitchFamily="18" charset="0"/>
                  <a:cs typeface="Arial" panose="020B0604020202020204" pitchFamily="34" charset="0"/>
                </a:rPr>
                <a:t>Tání</a:t>
              </a:r>
              <a:endParaRPr lang="cs-CZ" sz="750">
                <a:latin typeface="Arial" panose="020B0604020202020204" pitchFamily="34" charset="0"/>
                <a:ea typeface="Times New Roman" panose="02020603050405020304" pitchFamily="18" charset="0"/>
                <a:cs typeface="Arial" panose="020B0604020202020204" pitchFamily="34" charset="0"/>
              </a:endParaRPr>
            </a:p>
          </p:txBody>
        </p:sp>
        <p:sp>
          <p:nvSpPr>
            <p:cNvPr id="12" name="Text Box 348"/>
            <p:cNvSpPr txBox="1">
              <a:spLocks noChangeArrowheads="1"/>
            </p:cNvSpPr>
            <p:nvPr/>
          </p:nvSpPr>
          <p:spPr bwMode="auto">
            <a:xfrm>
              <a:off x="6158" y="6900"/>
              <a:ext cx="1327" cy="32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t" anchorCtr="0">
              <a:noAutofit/>
            </a:bodyPr>
            <a:lstStyle/>
            <a:p>
              <a:r>
                <a:rPr lang="en-GB" sz="1125">
                  <a:latin typeface="Arial" panose="020B0604020202020204" pitchFamily="34" charset="0"/>
                  <a:ea typeface="Times New Roman" panose="02020603050405020304" pitchFamily="18" charset="0"/>
                  <a:cs typeface="Arial" panose="020B0604020202020204" pitchFamily="34" charset="0"/>
                </a:rPr>
                <a:t> Síťování</a:t>
              </a:r>
              <a:endParaRPr lang="cs-CZ" sz="750">
                <a:latin typeface="Arial" panose="020B0604020202020204" pitchFamily="34" charset="0"/>
                <a:ea typeface="Times New Roman" panose="02020603050405020304" pitchFamily="18" charset="0"/>
                <a:cs typeface="Arial" panose="020B0604020202020204" pitchFamily="34" charset="0"/>
              </a:endParaRPr>
            </a:p>
          </p:txBody>
        </p:sp>
        <p:sp>
          <p:nvSpPr>
            <p:cNvPr id="13" name="Text Box 349"/>
            <p:cNvSpPr txBox="1">
              <a:spLocks noChangeArrowheads="1"/>
            </p:cNvSpPr>
            <p:nvPr/>
          </p:nvSpPr>
          <p:spPr bwMode="auto">
            <a:xfrm>
              <a:off x="7485" y="7115"/>
              <a:ext cx="1399" cy="28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0" tIns="0" rIns="0" bIns="0" anchor="t" anchorCtr="0">
              <a:noAutofit/>
            </a:bodyPr>
            <a:lstStyle/>
            <a:p>
              <a:r>
                <a:rPr lang="en-GB" sz="1125" dirty="0" err="1">
                  <a:latin typeface="Arial" panose="020B0604020202020204" pitchFamily="34" charset="0"/>
                  <a:ea typeface="Times New Roman" panose="02020603050405020304" pitchFamily="18" charset="0"/>
                  <a:cs typeface="Arial" panose="020B0604020202020204" pitchFamily="34" charset="0"/>
                </a:rPr>
                <a:t>Degradace</a:t>
              </a:r>
              <a:endParaRPr lang="cs-CZ" sz="750" dirty="0">
                <a:latin typeface="Arial" panose="020B0604020202020204" pitchFamily="34" charset="0"/>
                <a:ea typeface="Times New Roman" panose="02020603050405020304" pitchFamily="18" charset="0"/>
                <a:cs typeface="Arial" panose="020B0604020202020204" pitchFamily="34" charset="0"/>
              </a:endParaRPr>
            </a:p>
          </p:txBody>
        </p:sp>
        <p:sp>
          <p:nvSpPr>
            <p:cNvPr id="14" name="Text Box 386"/>
            <p:cNvSpPr txBox="1">
              <a:spLocks noChangeArrowheads="1"/>
            </p:cNvSpPr>
            <p:nvPr/>
          </p:nvSpPr>
          <p:spPr bwMode="auto">
            <a:xfrm>
              <a:off x="4163" y="4842"/>
              <a:ext cx="2361"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68580" tIns="34290" rIns="68580" bIns="34290" anchor="t" anchorCtr="0" upright="1">
              <a:noAutofit/>
            </a:bodyPr>
            <a:lstStyle/>
            <a:p>
              <a:r>
                <a:rPr lang="cs-CZ" sz="1200" b="1" dirty="0">
                  <a:latin typeface="Arial" panose="020B0604020202020204" pitchFamily="34" charset="0"/>
                  <a:cs typeface="Arial" panose="020B0604020202020204" pitchFamily="34" charset="0"/>
                </a:rPr>
                <a:t>Typická </a:t>
              </a:r>
              <a:r>
                <a:rPr lang="cs-CZ" sz="1200" b="1" dirty="0">
                  <a:latin typeface="Arial" panose="020B0604020202020204" pitchFamily="34" charset="0"/>
                  <a:cs typeface="Arial" panose="020B0604020202020204" pitchFamily="34" charset="0"/>
                </a:rPr>
                <a:t>křivka DSC</a:t>
              </a:r>
            </a:p>
          </p:txBody>
        </p:sp>
        <p:cxnSp>
          <p:nvCxnSpPr>
            <p:cNvPr id="15" name="Line 651"/>
            <p:cNvCxnSpPr>
              <a:cxnSpLocks noChangeShapeType="1"/>
            </p:cNvCxnSpPr>
            <p:nvPr/>
          </p:nvCxnSpPr>
          <p:spPr bwMode="auto">
            <a:xfrm flipV="1">
              <a:off x="1688" y="5715"/>
              <a:ext cx="1" cy="90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6" name="Text Box 653"/>
            <p:cNvSpPr txBox="1">
              <a:spLocks noChangeArrowheads="1"/>
            </p:cNvSpPr>
            <p:nvPr/>
          </p:nvSpPr>
          <p:spPr bwMode="auto">
            <a:xfrm>
              <a:off x="1758" y="5925"/>
              <a:ext cx="1705" cy="518"/>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upright="1">
              <a:noAutofit/>
            </a:bodyPr>
            <a:lstStyle/>
            <a:p>
              <a:r>
                <a:rPr lang="cs-CZ" sz="1050" b="1" i="1" dirty="0">
                  <a:latin typeface="Arial" panose="020B0604020202020204" pitchFamily="34" charset="0"/>
                  <a:ea typeface="Times New Roman" panose="02020603050405020304" pitchFamily="18" charset="0"/>
                  <a:cs typeface="Arial" panose="020B0604020202020204" pitchFamily="34" charset="0"/>
                </a:rPr>
                <a:t>Exotermní děj</a:t>
              </a:r>
              <a:endParaRPr lang="cs-CZ" sz="1050" dirty="0">
                <a:latin typeface="Arial" panose="020B0604020202020204" pitchFamily="34" charset="0"/>
                <a:ea typeface="Times New Roman" panose="02020603050405020304" pitchFamily="18" charset="0"/>
                <a:cs typeface="Arial" panose="020B0604020202020204" pitchFamily="34" charset="0"/>
              </a:endParaRPr>
            </a:p>
          </p:txBody>
        </p:sp>
        <p:sp>
          <p:nvSpPr>
            <p:cNvPr id="17" name="Text Box 654"/>
            <p:cNvSpPr txBox="1">
              <a:spLocks noChangeArrowheads="1"/>
            </p:cNvSpPr>
            <p:nvPr/>
          </p:nvSpPr>
          <p:spPr bwMode="auto">
            <a:xfrm>
              <a:off x="1758" y="9182"/>
              <a:ext cx="1913" cy="518"/>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upright="1">
              <a:noAutofit/>
            </a:bodyPr>
            <a:lstStyle/>
            <a:p>
              <a:r>
                <a:rPr lang="cs-CZ" sz="1050" b="1" i="1" dirty="0">
                  <a:latin typeface="Arial" panose="020B0604020202020204" pitchFamily="34" charset="0"/>
                  <a:ea typeface="Times New Roman" panose="02020603050405020304" pitchFamily="18" charset="0"/>
                  <a:cs typeface="Arial" panose="020B0604020202020204" pitchFamily="34" charset="0"/>
                </a:rPr>
                <a:t>Endotermní děj</a:t>
              </a:r>
              <a:endParaRPr lang="cs-CZ" sz="1050" dirty="0">
                <a:latin typeface="Arial" panose="020B0604020202020204" pitchFamily="34" charset="0"/>
                <a:ea typeface="Times New Roman" panose="02020603050405020304" pitchFamily="18" charset="0"/>
                <a:cs typeface="Arial" panose="020B0604020202020204" pitchFamily="34" charset="0"/>
              </a:endParaRPr>
            </a:p>
          </p:txBody>
        </p:sp>
        <p:cxnSp>
          <p:nvCxnSpPr>
            <p:cNvPr id="18" name="Line 655"/>
            <p:cNvCxnSpPr>
              <a:cxnSpLocks noChangeShapeType="1"/>
            </p:cNvCxnSpPr>
            <p:nvPr/>
          </p:nvCxnSpPr>
          <p:spPr bwMode="auto">
            <a:xfrm>
              <a:off x="1679" y="9182"/>
              <a:ext cx="1" cy="6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cxnSp>
        <p:nvCxnSpPr>
          <p:cNvPr id="46" name="Line 655"/>
          <p:cNvCxnSpPr>
            <a:cxnSpLocks noChangeShapeType="1"/>
          </p:cNvCxnSpPr>
          <p:nvPr/>
        </p:nvCxnSpPr>
        <p:spPr bwMode="auto">
          <a:xfrm flipV="1">
            <a:off x="5012635" y="4018137"/>
            <a:ext cx="731648" cy="74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 name="TextovéPole 2"/>
          <p:cNvSpPr txBox="1"/>
          <p:nvPr/>
        </p:nvSpPr>
        <p:spPr>
          <a:xfrm rot="16200000">
            <a:off x="1295084" y="2444735"/>
            <a:ext cx="975300" cy="20774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defTabSz="685800"/>
            <a:r>
              <a:rPr lang="cs-CZ" sz="900" b="1" dirty="0">
                <a:latin typeface="Arial" panose="020B0604020202020204" pitchFamily="34" charset="0"/>
                <a:cs typeface="Arial" panose="020B0604020202020204" pitchFamily="34" charset="0"/>
                <a:sym typeface="Myriad Pro"/>
              </a:rPr>
              <a:t>Tepelný tok</a:t>
            </a:r>
            <a:endParaRPr lang="cs-CZ" sz="900" b="1" dirty="0">
              <a:latin typeface="Arial" panose="020B0604020202020204" pitchFamily="34" charset="0"/>
              <a:cs typeface="Arial" panose="020B0604020202020204" pitchFamily="34" charset="0"/>
              <a:sym typeface="Myriad Pro"/>
            </a:endParaRPr>
          </a:p>
        </p:txBody>
      </p:sp>
      <p:cxnSp>
        <p:nvCxnSpPr>
          <p:cNvPr id="48" name="Line 651"/>
          <p:cNvCxnSpPr>
            <a:cxnSpLocks noChangeShapeType="1"/>
          </p:cNvCxnSpPr>
          <p:nvPr/>
        </p:nvCxnSpPr>
        <p:spPr bwMode="auto">
          <a:xfrm flipV="1">
            <a:off x="1789433" y="1744926"/>
            <a:ext cx="704" cy="5006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9205903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Číslo snímku"/>
          <p:cNvSpPr txBox="1">
            <a:spLocks noGrp="1"/>
          </p:cNvSpPr>
          <p:nvPr>
            <p:ph type="sldNum" sz="quarter" idx="4294967295"/>
          </p:nvPr>
        </p:nvSpPr>
        <p:spPr>
          <a:xfrm>
            <a:off x="7737687" y="4863221"/>
            <a:ext cx="301652" cy="30005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
        <p:nvSpPr>
          <p:cNvPr id="4" name="Rectangle 3"/>
          <p:cNvSpPr>
            <a:spLocks noChangeArrowheads="1"/>
          </p:cNvSpPr>
          <p:nvPr/>
        </p:nvSpPr>
        <p:spPr bwMode="auto">
          <a:xfrm>
            <a:off x="4743450" y="1291829"/>
            <a:ext cx="0" cy="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5" name="Line 2"/>
          <p:cNvSpPr>
            <a:spLocks noChangeShapeType="1"/>
          </p:cNvSpPr>
          <p:nvPr/>
        </p:nvSpPr>
        <p:spPr bwMode="auto">
          <a:xfrm>
            <a:off x="4750594"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1" y="85010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750594" y="3040856"/>
            <a:ext cx="119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1" y="3138487"/>
            <a:ext cx="461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9" name="Rectangle 6"/>
          <p:cNvSpPr>
            <a:spLocks noChangeArrowheads="1"/>
          </p:cNvSpPr>
          <p:nvPr/>
        </p:nvSpPr>
        <p:spPr bwMode="auto">
          <a:xfrm>
            <a:off x="1583531" y="933172"/>
            <a:ext cx="6037949" cy="282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indent="449263"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indent="0" algn="just">
              <a:lnSpc>
                <a:spcPct val="120000"/>
              </a:lnSpc>
            </a:pPr>
            <a:r>
              <a:rPr lang="cs-CZ" sz="1050" dirty="0">
                <a:cs typeface="Arial" panose="020B0604020202020204" pitchFamily="34" charset="0"/>
              </a:rPr>
              <a:t>DSC je významná </a:t>
            </a:r>
            <a:r>
              <a:rPr lang="cs-CZ" sz="1050" dirty="0">
                <a:cs typeface="Arial" panose="020B0604020202020204" pitchFamily="34" charset="0"/>
              </a:rPr>
              <a:t>metoda neboť většina fyzikálních procesů je doprovázena změnou tepelné kapacity nebo tepelného obsahu, která je vhodná pro detekci, provádí-li se analýza dostatečně rychle. Aplikace DSC zahrnují především</a:t>
            </a:r>
            <a:r>
              <a:rPr lang="cs-CZ" sz="1050" dirty="0">
                <a:cs typeface="Arial" panose="020B0604020202020204" pitchFamily="34" charset="0"/>
              </a:rPr>
              <a:t>:</a:t>
            </a:r>
          </a:p>
          <a:p>
            <a:pPr indent="0" algn="just">
              <a:lnSpc>
                <a:spcPct val="120000"/>
              </a:lnSpc>
            </a:pPr>
            <a:endParaRPr lang="cs-CZ" sz="600" dirty="0">
              <a:cs typeface="Arial" panose="020B0604020202020204" pitchFamily="34" charset="0"/>
            </a:endParaRPr>
          </a:p>
          <a:p>
            <a:pPr marL="405000" lvl="4" indent="-405000" algn="just">
              <a:lnSpc>
                <a:spcPct val="120000"/>
              </a:lnSpc>
              <a:buFont typeface="Arial" panose="020B0604020202020204" pitchFamily="34" charset="0"/>
              <a:buChar char="•"/>
            </a:pPr>
            <a:r>
              <a:rPr lang="cs-CZ" sz="1050" dirty="0"/>
              <a:t>Určení teploty tání </a:t>
            </a:r>
            <a:r>
              <a:rPr lang="cs-CZ" sz="1050" dirty="0"/>
              <a:t>T</a:t>
            </a:r>
            <a:r>
              <a:rPr lang="cs-CZ" sz="1050" baseline="-25000" dirty="0"/>
              <a:t>m</a:t>
            </a:r>
          </a:p>
          <a:p>
            <a:pPr marL="405000" indent="-405000" algn="just">
              <a:lnSpc>
                <a:spcPct val="120000"/>
              </a:lnSpc>
              <a:buFont typeface="Arial" panose="020B0604020202020204" pitchFamily="34" charset="0"/>
              <a:buChar char="•"/>
            </a:pPr>
            <a:r>
              <a:rPr lang="cs-CZ" sz="1050" dirty="0"/>
              <a:t>Stanovení </a:t>
            </a:r>
            <a:r>
              <a:rPr lang="cs-CZ" sz="1050" dirty="0"/>
              <a:t>teploty skelného přechodu T</a:t>
            </a:r>
            <a:r>
              <a:rPr lang="cs-CZ" sz="1050" baseline="-25000" dirty="0"/>
              <a:t>g</a:t>
            </a:r>
          </a:p>
          <a:p>
            <a:pPr marL="405000" indent="-405000" algn="just">
              <a:lnSpc>
                <a:spcPct val="120000"/>
              </a:lnSpc>
              <a:buFont typeface="Arial" panose="020B0604020202020204" pitchFamily="34" charset="0"/>
              <a:buChar char="•"/>
            </a:pPr>
            <a:r>
              <a:rPr lang="cs-CZ" sz="1050" dirty="0"/>
              <a:t>Určení termodynamických parametrů, entalpie H, entropie </a:t>
            </a:r>
            <a:r>
              <a:rPr lang="cs-CZ" sz="1050" dirty="0"/>
              <a:t>S</a:t>
            </a:r>
          </a:p>
          <a:p>
            <a:pPr marL="405000" indent="-405000" algn="just">
              <a:lnSpc>
                <a:spcPct val="120000"/>
              </a:lnSpc>
              <a:buFont typeface="Arial" panose="020B0604020202020204" pitchFamily="34" charset="0"/>
              <a:buChar char="•"/>
            </a:pPr>
            <a:r>
              <a:rPr lang="cs-CZ" sz="1050" dirty="0"/>
              <a:t>Určení měrného tepla C</a:t>
            </a:r>
            <a:r>
              <a:rPr lang="cs-CZ" sz="1050" baseline="-25000" dirty="0"/>
              <a:t>p</a:t>
            </a:r>
          </a:p>
          <a:p>
            <a:pPr marL="405000" indent="-405000" algn="just">
              <a:lnSpc>
                <a:spcPct val="120000"/>
              </a:lnSpc>
              <a:buFont typeface="Arial" panose="020B0604020202020204" pitchFamily="34" charset="0"/>
              <a:buChar char="•"/>
            </a:pPr>
            <a:r>
              <a:rPr lang="cs-CZ" sz="1050" dirty="0"/>
              <a:t>Určení </a:t>
            </a:r>
            <a:r>
              <a:rPr lang="cs-CZ" sz="1050" dirty="0" err="1"/>
              <a:t>krystalinity</a:t>
            </a:r>
            <a:r>
              <a:rPr lang="cs-CZ" sz="1050" dirty="0"/>
              <a:t> </a:t>
            </a:r>
            <a:r>
              <a:rPr lang="cs-CZ" sz="1050" dirty="0" err="1"/>
              <a:t>Xc</a:t>
            </a:r>
            <a:r>
              <a:rPr lang="cs-CZ" sz="1050" dirty="0"/>
              <a:t>, tepla krystalizace </a:t>
            </a:r>
            <a:r>
              <a:rPr lang="cs-CZ" sz="1050" dirty="0" err="1"/>
              <a:t>Hc</a:t>
            </a:r>
            <a:r>
              <a:rPr lang="cs-CZ" sz="1050" dirty="0"/>
              <a:t> a rychlosti krystalizace </a:t>
            </a:r>
            <a:r>
              <a:rPr lang="cs-CZ" sz="1050" dirty="0" err="1"/>
              <a:t>vc</a:t>
            </a:r>
            <a:endParaRPr lang="cs-CZ" sz="1050" dirty="0"/>
          </a:p>
          <a:p>
            <a:pPr marL="405000" indent="-405000" algn="just">
              <a:lnSpc>
                <a:spcPct val="120000"/>
              </a:lnSpc>
              <a:buFont typeface="Arial" panose="020B0604020202020204" pitchFamily="34" charset="0"/>
              <a:buChar char="•"/>
            </a:pPr>
            <a:r>
              <a:rPr lang="cs-CZ" sz="1050" dirty="0"/>
              <a:t>Sledování </a:t>
            </a:r>
            <a:r>
              <a:rPr lang="cs-CZ" sz="1050" dirty="0"/>
              <a:t>kinetiky termické či oxidační degradace</a:t>
            </a:r>
          </a:p>
          <a:p>
            <a:pPr marL="405000" indent="-405000" algn="just">
              <a:lnSpc>
                <a:spcPct val="120000"/>
              </a:lnSpc>
              <a:buFont typeface="Arial" panose="020B0604020202020204" pitchFamily="34" charset="0"/>
              <a:buChar char="•"/>
            </a:pPr>
            <a:r>
              <a:rPr lang="cs-CZ" sz="1050" dirty="0"/>
              <a:t>Studium kinetiky </a:t>
            </a:r>
            <a:r>
              <a:rPr lang="cs-CZ" sz="1050" dirty="0"/>
              <a:t>polymerace</a:t>
            </a:r>
          </a:p>
          <a:p>
            <a:pPr indent="0" algn="just">
              <a:lnSpc>
                <a:spcPct val="120000"/>
              </a:lnSpc>
            </a:pPr>
            <a:endParaRPr lang="cs-CZ" sz="1050" dirty="0"/>
          </a:p>
          <a:p>
            <a:pPr indent="0" algn="just">
              <a:lnSpc>
                <a:spcPct val="120000"/>
              </a:lnSpc>
            </a:pPr>
            <a:r>
              <a:rPr lang="cs-CZ" sz="1050" dirty="0">
                <a:cs typeface="Arial" panose="020B0604020202020204" pitchFamily="34" charset="0"/>
              </a:rPr>
              <a:t>Měření začínáme tak, aby ohřev probíhal alespoň 2 minuty před počátkem fázové </a:t>
            </a:r>
            <a:r>
              <a:rPr lang="cs-CZ" sz="1050" dirty="0">
                <a:cs typeface="Arial" panose="020B0604020202020204" pitchFamily="34" charset="0"/>
              </a:rPr>
              <a:t>přeměny nebo sledovaného jevu, </a:t>
            </a:r>
            <a:r>
              <a:rPr lang="cs-CZ" sz="1050" dirty="0">
                <a:cs typeface="Arial" panose="020B0604020202020204" pitchFamily="34" charset="0"/>
              </a:rPr>
              <a:t>to znamená při ohřevu 10°C/min alespoň 20°C pod očekávaným začátkem přeměny a ohříváme zahříváme alespoň dvě minuty na teplotu fázového přechodu.</a:t>
            </a:r>
          </a:p>
        </p:txBody>
      </p:sp>
      <p:sp>
        <p:nvSpPr>
          <p:cNvPr id="11" name="TextovéPole 10"/>
          <p:cNvSpPr txBox="1"/>
          <p:nvPr/>
        </p:nvSpPr>
        <p:spPr>
          <a:xfrm>
            <a:off x="1375172" y="516064"/>
            <a:ext cx="6017419" cy="415498"/>
          </a:xfrm>
          <a:prstGeom prst="rect">
            <a:avLst/>
          </a:prstGeom>
          <a:noFill/>
        </p:spPr>
        <p:txBody>
          <a:bodyPr wrap="square" lIns="0" rtlCol="0">
            <a:spAutoFit/>
          </a:bodyPr>
          <a:lstStyle/>
          <a:p>
            <a:pPr lvl="1" algn="ctr"/>
            <a:r>
              <a:rPr lang="cs-CZ" altLang="cs-CZ" sz="1050" b="1" dirty="0">
                <a:solidFill>
                  <a:schemeClr val="tx1"/>
                </a:solidFill>
                <a:latin typeface="Arial" panose="020B0604020202020204" pitchFamily="34" charset="0"/>
                <a:ea typeface="Times New Roman" panose="02020603050405020304" pitchFamily="18" charset="0"/>
              </a:rPr>
              <a:t>Použití DSC</a:t>
            </a:r>
            <a:endParaRPr lang="cs-CZ" altLang="cs-CZ" sz="1050" dirty="0">
              <a:solidFill>
                <a:schemeClr val="tx1"/>
              </a:solidFill>
              <a:latin typeface="Arial" panose="020B0604020202020204" pitchFamily="34" charset="0"/>
            </a:endParaRPr>
          </a:p>
          <a:p>
            <a:pPr algn="ctr"/>
            <a:endParaRPr lang="cs-CZ" sz="1050" dirty="0"/>
          </a:p>
        </p:txBody>
      </p:sp>
      <p:sp>
        <p:nvSpPr>
          <p:cNvPr id="2" name="Rectangle 2"/>
          <p:cNvSpPr>
            <a:spLocks noChangeArrowheads="1"/>
          </p:cNvSpPr>
          <p:nvPr/>
        </p:nvSpPr>
        <p:spPr bwMode="auto">
          <a:xfrm>
            <a:off x="1583531" y="2655059"/>
            <a:ext cx="5766318"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cs-CZ" sz="1050"/>
          </a:p>
        </p:txBody>
      </p:sp>
      <p:sp>
        <p:nvSpPr>
          <p:cNvPr id="15" name="Rectangle 6"/>
          <p:cNvSpPr>
            <a:spLocks noChangeArrowheads="1"/>
          </p:cNvSpPr>
          <p:nvPr/>
        </p:nvSpPr>
        <p:spPr bwMode="auto">
          <a:xfrm>
            <a:off x="4274480" y="2508731"/>
            <a:ext cx="13856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cs-CZ" sz="1050"/>
          </a:p>
        </p:txBody>
      </p:sp>
    </p:spTree>
    <p:extLst>
      <p:ext uri="{BB962C8B-B14F-4D97-AF65-F5344CB8AC3E}">
        <p14:creationId xmlns:p14="http://schemas.microsoft.com/office/powerpoint/2010/main" val="126930078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2"/>
          <p:cNvSpPr>
            <a:spLocks noChangeShapeType="1"/>
          </p:cNvSpPr>
          <p:nvPr/>
        </p:nvSpPr>
        <p:spPr bwMode="auto">
          <a:xfrm>
            <a:off x="4750594" y="850106"/>
            <a:ext cx="91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6" name="Line 5"/>
          <p:cNvSpPr>
            <a:spLocks noChangeShapeType="1"/>
          </p:cNvSpPr>
          <p:nvPr/>
        </p:nvSpPr>
        <p:spPr bwMode="auto">
          <a:xfrm>
            <a:off x="1583532" y="850106"/>
            <a:ext cx="91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7" name="Line 1"/>
          <p:cNvSpPr>
            <a:spLocks noChangeShapeType="1"/>
          </p:cNvSpPr>
          <p:nvPr/>
        </p:nvSpPr>
        <p:spPr bwMode="auto">
          <a:xfrm>
            <a:off x="4750594" y="3040856"/>
            <a:ext cx="91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cs-CZ" sz="1050"/>
          </a:p>
        </p:txBody>
      </p:sp>
      <p:sp>
        <p:nvSpPr>
          <p:cNvPr id="8" name="Rectangle 4"/>
          <p:cNvSpPr>
            <a:spLocks noChangeArrowheads="1"/>
          </p:cNvSpPr>
          <p:nvPr/>
        </p:nvSpPr>
        <p:spPr bwMode="auto">
          <a:xfrm>
            <a:off x="2992041" y="3138487"/>
            <a:ext cx="3553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cs-CZ" sz="1050"/>
          </a:p>
        </p:txBody>
      </p:sp>
      <p:sp>
        <p:nvSpPr>
          <p:cNvPr id="11" name="TextovéPole 10"/>
          <p:cNvSpPr txBox="1"/>
          <p:nvPr/>
        </p:nvSpPr>
        <p:spPr>
          <a:xfrm>
            <a:off x="1521619" y="547315"/>
            <a:ext cx="6093203" cy="253916"/>
          </a:xfrm>
          <a:prstGeom prst="rect">
            <a:avLst/>
          </a:prstGeom>
          <a:noFill/>
        </p:spPr>
        <p:txBody>
          <a:bodyPr wrap="square" rtlCol="0">
            <a:spAutoFit/>
          </a:bodyPr>
          <a:lstStyle/>
          <a:p>
            <a:pPr lvl="1" algn="ctr"/>
            <a:r>
              <a:rPr lang="cs-CZ" sz="1050" b="1" dirty="0"/>
              <a:t>Ovlivnění výsledného termogramu</a:t>
            </a:r>
            <a:endParaRPr lang="cs-CZ" sz="1050" b="1" dirty="0"/>
          </a:p>
        </p:txBody>
      </p:sp>
      <p:sp>
        <p:nvSpPr>
          <p:cNvPr id="3" name="Rectangle 1"/>
          <p:cNvSpPr>
            <a:spLocks noChangeArrowheads="1"/>
          </p:cNvSpPr>
          <p:nvPr/>
        </p:nvSpPr>
        <p:spPr bwMode="auto">
          <a:xfrm>
            <a:off x="1649425" y="893029"/>
            <a:ext cx="5851336" cy="108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just" defTabSz="685800" eaLnBrk="0" fontAlgn="base">
              <a:spcBef>
                <a:spcPct val="0"/>
              </a:spcBef>
              <a:spcAft>
                <a:spcPct val="0"/>
              </a:spcAft>
            </a:pPr>
            <a:r>
              <a:rPr lang="cs-CZ" altLang="cs-CZ" sz="1050" dirty="0">
                <a:latin typeface="Arial" panose="020B0604020202020204" pitchFamily="34" charset="0"/>
                <a:ea typeface="Times New Roman" panose="02020603050405020304" pitchFamily="18" charset="0"/>
              </a:rPr>
              <a:t>Faktory ovlivňující výsledek měření mohou být: rychlost ohřevu (viz tabulka), velikost navážky (lze eliminovat zobrazením výsledného termogramu se zvolenou normalizovanou hodnotou tepelného toku - přepočítáno na gram), zvolením měřící atmosféry (obvykle se volí ochranná dusíková atmosféra, ale může být použit kyslík, standardní ovzduší či jiný plyn), způsob přípravy vzorku. </a:t>
            </a:r>
            <a:endParaRPr lang="cs-CZ" altLang="cs-CZ" sz="1050" dirty="0">
              <a:solidFill>
                <a:schemeClr val="tx1"/>
              </a:solidFill>
              <a:latin typeface="Arial" panose="020B0604020202020204" pitchFamily="34" charset="0"/>
            </a:endParaRPr>
          </a:p>
          <a:p>
            <a:pPr algn="just" defTabSz="685800" eaLnBrk="0" fontAlgn="base">
              <a:spcBef>
                <a:spcPct val="0"/>
              </a:spcBef>
              <a:spcAft>
                <a:spcPct val="0"/>
              </a:spcAft>
            </a:pPr>
            <a:endParaRPr lang="cs-CZ" altLang="cs-CZ" sz="1350" dirty="0">
              <a:solidFill>
                <a:schemeClr val="tx1"/>
              </a:solidFill>
              <a:latin typeface="Arial" panose="020B0604020202020204" pitchFamily="34" charset="0"/>
            </a:endParaRPr>
          </a:p>
        </p:txBody>
      </p:sp>
      <p:graphicFrame>
        <p:nvGraphicFramePr>
          <p:cNvPr id="13" name="Objekt 12"/>
          <p:cNvGraphicFramePr>
            <a:graphicFrameLocks noChangeAspect="1"/>
          </p:cNvGraphicFramePr>
          <p:nvPr>
            <p:extLst/>
          </p:nvPr>
        </p:nvGraphicFramePr>
        <p:xfrm>
          <a:off x="1624668" y="2527316"/>
          <a:ext cx="2690948" cy="1922106"/>
        </p:xfrm>
        <a:graphic>
          <a:graphicData uri="http://schemas.openxmlformats.org/presentationml/2006/ole">
            <mc:AlternateContent xmlns:mc="http://schemas.openxmlformats.org/markup-compatibility/2006">
              <mc:Choice xmlns:v="urn:schemas-microsoft-com:vml" Requires="v">
                <p:oleObj spid="_x0000_s1026" name="Picture" r:id="rId3" imgW="6997700" imgH="4434840" progId="Word.Picture.8">
                  <p:embed/>
                </p:oleObj>
              </mc:Choice>
              <mc:Fallback>
                <p:oleObj name="Picture" r:id="rId3" imgW="6997700" imgH="443484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4668" y="2527316"/>
                        <a:ext cx="2690948" cy="1922106"/>
                      </a:xfrm>
                      <a:prstGeom prst="rect">
                        <a:avLst/>
                      </a:prstGeom>
                      <a:noFill/>
                    </p:spPr>
                  </p:pic>
                </p:oleObj>
              </mc:Fallback>
            </mc:AlternateContent>
          </a:graphicData>
        </a:graphic>
      </p:graphicFrame>
      <p:sp>
        <p:nvSpPr>
          <p:cNvPr id="14" name="Obdélník 13"/>
          <p:cNvSpPr/>
          <p:nvPr/>
        </p:nvSpPr>
        <p:spPr>
          <a:xfrm>
            <a:off x="2047328" y="4432202"/>
            <a:ext cx="1595309" cy="230832"/>
          </a:xfrm>
          <a:prstGeom prst="rect">
            <a:avLst/>
          </a:prstGeom>
        </p:spPr>
        <p:txBody>
          <a:bodyPr wrap="none">
            <a:spAutoFit/>
          </a:bodyPr>
          <a:lstStyle/>
          <a:p>
            <a:pPr algn="just"/>
            <a:r>
              <a:rPr lang="cs-CZ" sz="900" dirty="0">
                <a:latin typeface="Arial" panose="020B0604020202020204" pitchFamily="34" charset="0"/>
                <a:ea typeface="Times New Roman" panose="02020603050405020304" pitchFamily="18" charset="0"/>
                <a:cs typeface="Arial" panose="020B0604020202020204" pitchFamily="34" charset="0"/>
              </a:rPr>
              <a:t>Vliv rychlosti ohřevu na tání</a:t>
            </a:r>
          </a:p>
        </p:txBody>
      </p:sp>
      <p:graphicFrame>
        <p:nvGraphicFramePr>
          <p:cNvPr id="15" name="Objekt 14"/>
          <p:cNvGraphicFramePr>
            <a:graphicFrameLocks noChangeAspect="1"/>
          </p:cNvGraphicFramePr>
          <p:nvPr>
            <p:extLst/>
          </p:nvPr>
        </p:nvGraphicFramePr>
        <p:xfrm>
          <a:off x="4314138" y="2547506"/>
          <a:ext cx="3186623" cy="1927115"/>
        </p:xfrm>
        <a:graphic>
          <a:graphicData uri="http://schemas.openxmlformats.org/presentationml/2006/ole">
            <mc:AlternateContent xmlns:mc="http://schemas.openxmlformats.org/markup-compatibility/2006">
              <mc:Choice xmlns:v="urn:schemas-microsoft-com:vml" Requires="v">
                <p:oleObj spid="_x0000_s1027" name="Picture" r:id="rId5" imgW="4414520" imgH="2664460" progId="Word.Picture.8">
                  <p:embed/>
                </p:oleObj>
              </mc:Choice>
              <mc:Fallback>
                <p:oleObj name="Picture" r:id="rId5" imgW="4414520" imgH="2664460" progId="Word.Picture.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14138" y="2547506"/>
                        <a:ext cx="3186623" cy="1927115"/>
                      </a:xfrm>
                      <a:prstGeom prst="rect">
                        <a:avLst/>
                      </a:prstGeom>
                      <a:noFill/>
                    </p:spPr>
                  </p:pic>
                </p:oleObj>
              </mc:Fallback>
            </mc:AlternateContent>
          </a:graphicData>
        </a:graphic>
      </p:graphicFrame>
      <p:sp>
        <p:nvSpPr>
          <p:cNvPr id="16" name="Obdélník 15"/>
          <p:cNvSpPr/>
          <p:nvPr/>
        </p:nvSpPr>
        <p:spPr>
          <a:xfrm>
            <a:off x="5299459" y="4403845"/>
            <a:ext cx="1210588" cy="230832"/>
          </a:xfrm>
          <a:prstGeom prst="rect">
            <a:avLst/>
          </a:prstGeom>
        </p:spPr>
        <p:txBody>
          <a:bodyPr wrap="none">
            <a:spAutoFit/>
          </a:bodyPr>
          <a:lstStyle/>
          <a:p>
            <a:pPr algn="just"/>
            <a:r>
              <a:rPr lang="cs-CZ" sz="900" dirty="0">
                <a:latin typeface="Arial" panose="020B0604020202020204" pitchFamily="34" charset="0"/>
                <a:ea typeface="Times New Roman" panose="02020603050405020304" pitchFamily="18" charset="0"/>
                <a:cs typeface="Arial" panose="020B0604020202020204" pitchFamily="34" charset="0"/>
              </a:rPr>
              <a:t>Vliv navážky na tání</a:t>
            </a:r>
          </a:p>
        </p:txBody>
      </p:sp>
      <p:graphicFrame>
        <p:nvGraphicFramePr>
          <p:cNvPr id="4" name="Tabulka 3"/>
          <p:cNvGraphicFramePr>
            <a:graphicFrameLocks noGrp="1"/>
          </p:cNvGraphicFramePr>
          <p:nvPr>
            <p:extLst/>
          </p:nvPr>
        </p:nvGraphicFramePr>
        <p:xfrm>
          <a:off x="2375089" y="1756943"/>
          <a:ext cx="4386264" cy="670560"/>
        </p:xfrm>
        <a:graphic>
          <a:graphicData uri="http://schemas.openxmlformats.org/drawingml/2006/table">
            <a:tbl>
              <a:tblPr>
                <a:tableStyleId>{5940675A-B579-460E-94D1-54222C63F5DA}</a:tableStyleId>
              </a:tblPr>
              <a:tblGrid>
                <a:gridCol w="1462088">
                  <a:extLst>
                    <a:ext uri="{9D8B030D-6E8A-4147-A177-3AD203B41FA5}">
                      <a16:colId xmlns:a16="http://schemas.microsoft.com/office/drawing/2014/main" xmlns="" val="3602786467"/>
                    </a:ext>
                  </a:extLst>
                </a:gridCol>
                <a:gridCol w="1462088">
                  <a:extLst>
                    <a:ext uri="{9D8B030D-6E8A-4147-A177-3AD203B41FA5}">
                      <a16:colId xmlns:a16="http://schemas.microsoft.com/office/drawing/2014/main" xmlns="" val="715151175"/>
                    </a:ext>
                  </a:extLst>
                </a:gridCol>
                <a:gridCol w="1462088">
                  <a:extLst>
                    <a:ext uri="{9D8B030D-6E8A-4147-A177-3AD203B41FA5}">
                      <a16:colId xmlns:a16="http://schemas.microsoft.com/office/drawing/2014/main" xmlns="" val="3590269384"/>
                    </a:ext>
                  </a:extLst>
                </a:gridCol>
              </a:tblGrid>
              <a:tr h="2514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900" dirty="0">
                          <a:effectLst/>
                        </a:rPr>
                        <a:t>Rychlost ohřevu   </a:t>
                      </a:r>
                      <a:r>
                        <a:rPr lang="cs-CZ" sz="900" dirty="0" smtClean="0">
                          <a:effectLst/>
                        </a:rPr>
                        <a:t>[°C/min]</a:t>
                      </a:r>
                      <a:endParaRPr lang="cs-CZ" sz="800" dirty="0" smtClean="0">
                        <a:effectLst/>
                        <a:latin typeface="Times New Roman" panose="02020603050405020304" pitchFamily="18" charset="0"/>
                        <a:ea typeface="Times New Roman" panose="02020603050405020304" pitchFamily="18" charset="0"/>
                      </a:endParaRPr>
                    </a:p>
                    <a:p>
                      <a:pPr algn="ctr">
                        <a:spcAft>
                          <a:spcPts val="0"/>
                        </a:spcAft>
                      </a:pPr>
                      <a:endParaRPr lang="cs-CZ" sz="800" dirty="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tc>
                  <a:txBody>
                    <a:bodyPr/>
                    <a:lstStyle/>
                    <a:p>
                      <a:pPr algn="ctr">
                        <a:spcAft>
                          <a:spcPts val="0"/>
                        </a:spcAft>
                      </a:pPr>
                      <a:r>
                        <a:rPr lang="cs-CZ" sz="900" dirty="0">
                          <a:effectLst/>
                        </a:rPr>
                        <a:t>Citlivost</a:t>
                      </a:r>
                      <a:endParaRPr lang="cs-CZ" sz="800" dirty="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tc>
                  <a:txBody>
                    <a:bodyPr/>
                    <a:lstStyle/>
                    <a:p>
                      <a:pPr algn="ctr">
                        <a:spcAft>
                          <a:spcPts val="0"/>
                        </a:spcAft>
                      </a:pPr>
                      <a:r>
                        <a:rPr lang="cs-CZ" sz="900">
                          <a:effectLst/>
                        </a:rPr>
                        <a:t>Reprodukovatelnost</a:t>
                      </a:r>
                      <a:endParaRPr lang="cs-CZ" sz="80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extLst>
                  <a:ext uri="{0D108BD9-81ED-4DB2-BD59-A6C34878D82A}">
                    <a16:rowId xmlns:a16="http://schemas.microsoft.com/office/drawing/2014/main" xmlns="" val="1562354877"/>
                  </a:ext>
                </a:extLst>
              </a:tr>
              <a:tr h="137160">
                <a:tc>
                  <a:txBody>
                    <a:bodyPr/>
                    <a:lstStyle/>
                    <a:p>
                      <a:pPr algn="ctr">
                        <a:spcAft>
                          <a:spcPts val="0"/>
                        </a:spcAft>
                      </a:pPr>
                      <a:r>
                        <a:rPr lang="cs-CZ" sz="900">
                          <a:effectLst/>
                        </a:rPr>
                        <a:t>5</a:t>
                      </a:r>
                      <a:endParaRPr lang="cs-CZ" sz="80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tc>
                  <a:txBody>
                    <a:bodyPr/>
                    <a:lstStyle/>
                    <a:p>
                      <a:pPr algn="ctr">
                        <a:spcAft>
                          <a:spcPts val="0"/>
                        </a:spcAft>
                      </a:pPr>
                      <a:r>
                        <a:rPr lang="cs-CZ" sz="900">
                          <a:effectLst/>
                        </a:rPr>
                        <a:t>malá</a:t>
                      </a:r>
                      <a:endParaRPr lang="cs-CZ" sz="80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tc>
                  <a:txBody>
                    <a:bodyPr/>
                    <a:lstStyle/>
                    <a:p>
                      <a:pPr algn="ctr">
                        <a:spcAft>
                          <a:spcPts val="0"/>
                        </a:spcAft>
                      </a:pPr>
                      <a:r>
                        <a:rPr lang="cs-CZ" sz="900">
                          <a:effectLst/>
                        </a:rPr>
                        <a:t>velmi dobrá</a:t>
                      </a:r>
                      <a:endParaRPr lang="cs-CZ" sz="80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extLst>
                  <a:ext uri="{0D108BD9-81ED-4DB2-BD59-A6C34878D82A}">
                    <a16:rowId xmlns:a16="http://schemas.microsoft.com/office/drawing/2014/main" xmlns="" val="1934927497"/>
                  </a:ext>
                </a:extLst>
              </a:tr>
              <a:tr h="137160">
                <a:tc>
                  <a:txBody>
                    <a:bodyPr/>
                    <a:lstStyle/>
                    <a:p>
                      <a:pPr algn="ctr">
                        <a:spcAft>
                          <a:spcPts val="0"/>
                        </a:spcAft>
                      </a:pPr>
                      <a:r>
                        <a:rPr lang="cs-CZ" sz="900">
                          <a:effectLst/>
                        </a:rPr>
                        <a:t>20</a:t>
                      </a:r>
                      <a:endParaRPr lang="cs-CZ" sz="80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tc>
                  <a:txBody>
                    <a:bodyPr/>
                    <a:lstStyle/>
                    <a:p>
                      <a:pPr algn="ctr">
                        <a:spcAft>
                          <a:spcPts val="0"/>
                        </a:spcAft>
                      </a:pPr>
                      <a:r>
                        <a:rPr lang="cs-CZ" sz="900">
                          <a:effectLst/>
                        </a:rPr>
                        <a:t>dobrá</a:t>
                      </a:r>
                      <a:endParaRPr lang="cs-CZ" sz="80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tc>
                  <a:txBody>
                    <a:bodyPr/>
                    <a:lstStyle/>
                    <a:p>
                      <a:pPr algn="ctr">
                        <a:spcAft>
                          <a:spcPts val="0"/>
                        </a:spcAft>
                      </a:pPr>
                      <a:r>
                        <a:rPr lang="cs-CZ" sz="900">
                          <a:effectLst/>
                        </a:rPr>
                        <a:t>dobrá</a:t>
                      </a:r>
                      <a:endParaRPr lang="cs-CZ" sz="80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extLst>
                  <a:ext uri="{0D108BD9-81ED-4DB2-BD59-A6C34878D82A}">
                    <a16:rowId xmlns:a16="http://schemas.microsoft.com/office/drawing/2014/main" xmlns="" val="364082343"/>
                  </a:ext>
                </a:extLst>
              </a:tr>
              <a:tr h="137160">
                <a:tc>
                  <a:txBody>
                    <a:bodyPr/>
                    <a:lstStyle/>
                    <a:p>
                      <a:pPr algn="ctr">
                        <a:spcAft>
                          <a:spcPts val="0"/>
                        </a:spcAft>
                      </a:pPr>
                      <a:r>
                        <a:rPr lang="cs-CZ" sz="900">
                          <a:effectLst/>
                        </a:rPr>
                        <a:t>40</a:t>
                      </a:r>
                      <a:endParaRPr lang="cs-CZ" sz="80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tc>
                  <a:txBody>
                    <a:bodyPr/>
                    <a:lstStyle/>
                    <a:p>
                      <a:pPr algn="ctr">
                        <a:spcAft>
                          <a:spcPts val="0"/>
                        </a:spcAft>
                      </a:pPr>
                      <a:r>
                        <a:rPr lang="cs-CZ" sz="900">
                          <a:effectLst/>
                        </a:rPr>
                        <a:t>velmi dobrá</a:t>
                      </a:r>
                      <a:endParaRPr lang="cs-CZ" sz="80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tc>
                  <a:txBody>
                    <a:bodyPr/>
                    <a:lstStyle/>
                    <a:p>
                      <a:pPr algn="ctr">
                        <a:spcAft>
                          <a:spcPts val="0"/>
                        </a:spcAft>
                      </a:pPr>
                      <a:r>
                        <a:rPr lang="cs-CZ" sz="900" dirty="0">
                          <a:effectLst/>
                        </a:rPr>
                        <a:t>špatná</a:t>
                      </a:r>
                      <a:endParaRPr lang="cs-CZ" sz="800" dirty="0">
                        <a:effectLst/>
                        <a:latin typeface="Times New Roman" panose="02020603050405020304" pitchFamily="18" charset="0"/>
                        <a:ea typeface="Times New Roman" panose="02020603050405020304" pitchFamily="18" charset="0"/>
                      </a:endParaRPr>
                    </a:p>
                  </a:txBody>
                  <a:tcPr marL="33338" marR="33338" marT="0" marB="0">
                    <a:solidFill>
                      <a:srgbClr val="FF9933"/>
                    </a:solidFill>
                  </a:tcPr>
                </a:tc>
                <a:extLst>
                  <a:ext uri="{0D108BD9-81ED-4DB2-BD59-A6C34878D82A}">
                    <a16:rowId xmlns:a16="http://schemas.microsoft.com/office/drawing/2014/main" xmlns="" val="3730275635"/>
                  </a:ext>
                </a:extLst>
              </a:tr>
            </a:tbl>
          </a:graphicData>
        </a:graphic>
      </p:graphicFrame>
    </p:spTree>
    <p:extLst>
      <p:ext uri="{BB962C8B-B14F-4D97-AF65-F5344CB8AC3E}">
        <p14:creationId xmlns:p14="http://schemas.microsoft.com/office/powerpoint/2010/main" val="3872990518"/>
      </p:ext>
    </p:extLst>
  </p:cSld>
  <p:clrMapOvr>
    <a:masterClrMapping/>
  </p:clrMapOvr>
  <p:transition spd="med"/>
</p:sld>
</file>

<file path=ppt/theme/theme1.xml><?xml version="1.0" encoding="utf-8"?>
<a:theme xmlns:a="http://schemas.openxmlformats.org/drawingml/2006/main" name="Simple Light">
  <a:themeElements>
    <a:clrScheme name="FT TUL">
      <a:dk1>
        <a:srgbClr val="000000"/>
      </a:dk1>
      <a:lt1>
        <a:srgbClr val="FFFFFF"/>
      </a:lt1>
      <a:dk2>
        <a:srgbClr val="A7A7A7"/>
      </a:dk2>
      <a:lt2>
        <a:srgbClr val="535353"/>
      </a:lt2>
      <a:accent1>
        <a:srgbClr val="924C14"/>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1037</TotalTime>
  <Words>1292</Words>
  <Application>Microsoft Office PowerPoint</Application>
  <PresentationFormat>Předvádění na obrazovce (16:9)</PresentationFormat>
  <Paragraphs>225</Paragraphs>
  <Slides>25</Slides>
  <Notes>2</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1</vt:i4>
      </vt:variant>
      <vt:variant>
        <vt:lpstr>Nadpisy snímků</vt:lpstr>
      </vt:variant>
      <vt:variant>
        <vt:i4>25</vt:i4>
      </vt:variant>
    </vt:vector>
  </HeadingPairs>
  <TitlesOfParts>
    <vt:vector size="33" baseType="lpstr">
      <vt:lpstr>Arial</vt:lpstr>
      <vt:lpstr>Calibri</vt:lpstr>
      <vt:lpstr>Cambria Math</vt:lpstr>
      <vt:lpstr>Myriad Pro</vt:lpstr>
      <vt:lpstr>Symbol</vt:lpstr>
      <vt:lpstr>Times New Roman</vt:lpstr>
      <vt:lpstr>Simple Light</vt:lpstr>
      <vt:lpstr>Picture</vt:lpstr>
      <vt:lpstr>Prezentace aplikace PowerPoint</vt:lpstr>
      <vt:lpstr>Prezentace aplikace PowerPoint</vt:lpstr>
      <vt:lpstr>DTA </vt:lpstr>
      <vt:lpstr>DTA křivka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Literatura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Mirka</dc:creator>
  <cp:lastModifiedBy>Mirka</cp:lastModifiedBy>
  <cp:revision>146</cp:revision>
  <dcterms:modified xsi:type="dcterms:W3CDTF">2024-06-03T08:12:45Z</dcterms:modified>
</cp:coreProperties>
</file>