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57" r:id="rId3"/>
    <p:sldId id="262" r:id="rId4"/>
    <p:sldId id="259" r:id="rId5"/>
    <p:sldId id="276" r:id="rId6"/>
    <p:sldId id="277" r:id="rId7"/>
    <p:sldId id="267" r:id="rId8"/>
    <p:sldId id="269" r:id="rId9"/>
    <p:sldId id="270" r:id="rId10"/>
    <p:sldId id="278" r:id="rId11"/>
    <p:sldId id="272" r:id="rId12"/>
    <p:sldId id="273" r:id="rId13"/>
    <p:sldId id="279" r:id="rId14"/>
    <p:sldId id="281" r:id="rId15"/>
    <p:sldId id="26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6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26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446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8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96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21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5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6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5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1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7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80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Sociální klima </a:t>
            </a:r>
            <a:r>
              <a:rPr lang="cs-CZ" sz="3200" dirty="0"/>
              <a:t>učitelských sborů</a:t>
            </a:r>
            <a:r>
              <a:rPr lang="cs-CZ" sz="3200" dirty="0">
                <a:solidFill>
                  <a:schemeClr val="accent1"/>
                </a:solidFill>
              </a:rPr>
              <a:t> </a:t>
            </a:r>
            <a:r>
              <a:rPr lang="cs-CZ" sz="3200" dirty="0" smtClean="0"/>
              <a:t>–</a:t>
            </a:r>
            <a:r>
              <a:rPr lang="cs-CZ" sz="3200" dirty="0" smtClean="0">
                <a:solidFill>
                  <a:schemeClr val="accent1"/>
                </a:solidFill>
              </a:rPr>
              <a:t> diagnostika a intervence v praxi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Prezentace projektu TA ČR pro ředitele základních a středních škol</a:t>
            </a:r>
          </a:p>
          <a:p>
            <a:r>
              <a:rPr lang="cs-CZ" dirty="0" smtClean="0"/>
              <a:t> Andrea Rozkovcová, Petr Urbánek </a:t>
            </a:r>
          </a:p>
          <a:p>
            <a:r>
              <a:rPr lang="cs-CZ" sz="1600" dirty="0" smtClean="0"/>
              <a:t>Další členové týmu: </a:t>
            </a:r>
            <a:r>
              <a:rPr lang="cs-CZ" sz="1600" dirty="0"/>
              <a:t>Jitka Jursová, Helena </a:t>
            </a:r>
            <a:r>
              <a:rPr lang="cs-CZ" sz="1600" dirty="0" smtClean="0"/>
              <a:t>Picková, Magda </a:t>
            </a:r>
            <a:r>
              <a:rPr lang="cs-CZ" sz="1600" dirty="0" err="1" smtClean="0"/>
              <a:t>Nišponská</a:t>
            </a:r>
            <a:r>
              <a:rPr lang="cs-CZ" sz="1600" dirty="0" smtClean="0"/>
              <a:t>, Oto </a:t>
            </a:r>
            <a:r>
              <a:rPr lang="cs-CZ" sz="1600" dirty="0" err="1" smtClean="0"/>
              <a:t>Dymokurský</a:t>
            </a:r>
            <a:endParaRPr lang="cs-CZ" sz="16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44127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</a:t>
            </a:r>
            <a:r>
              <a:rPr lang="cs-CZ" dirty="0"/>
              <a:t>intervence pro vedení školy </a:t>
            </a:r>
            <a:r>
              <a:rPr lang="cs-CZ" dirty="0" smtClean="0"/>
              <a:t>-standardizované </a:t>
            </a:r>
            <a:r>
              <a:rPr lang="cs-CZ" dirty="0"/>
              <a:t>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28095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P</a:t>
            </a:r>
            <a:r>
              <a:rPr lang="cs-CZ" dirty="0" smtClean="0">
                <a:solidFill>
                  <a:schemeClr val="accent1"/>
                </a:solidFill>
              </a:rPr>
              <a:t>ro </a:t>
            </a:r>
            <a:r>
              <a:rPr lang="cs-CZ" dirty="0">
                <a:solidFill>
                  <a:schemeClr val="accent1"/>
                </a:solidFill>
              </a:rPr>
              <a:t>vedoucí pracovníky škol: </a:t>
            </a:r>
            <a:r>
              <a:rPr lang="cs-CZ" dirty="0"/>
              <a:t>diagnostika schopnosti adekvátně </a:t>
            </a:r>
            <a:r>
              <a:rPr lang="cs-CZ" dirty="0" smtClean="0"/>
              <a:t>volit styl </a:t>
            </a:r>
            <a:r>
              <a:rPr lang="cs-CZ" dirty="0"/>
              <a:t>vedení při řešení </a:t>
            </a:r>
            <a:r>
              <a:rPr lang="cs-CZ" dirty="0" smtClean="0"/>
              <a:t>modelových </a:t>
            </a:r>
            <a:r>
              <a:rPr lang="cs-CZ" dirty="0"/>
              <a:t>situací pomocí standardizovaného nástroje </a:t>
            </a:r>
            <a:r>
              <a:rPr lang="cs-CZ" dirty="0" smtClean="0"/>
              <a:t>(</a:t>
            </a:r>
            <a:r>
              <a:rPr lang="cs-CZ" dirty="0" err="1" smtClean="0"/>
              <a:t>Bahbouh</a:t>
            </a:r>
            <a:r>
              <a:rPr lang="cs-CZ" dirty="0" smtClean="0"/>
              <a:t> et al. 2011) a </a:t>
            </a:r>
            <a:r>
              <a:rPr lang="cs-CZ" dirty="0"/>
              <a:t>navazující intervence vedoucí k posilování funkčních </a:t>
            </a:r>
            <a:r>
              <a:rPr lang="cs-CZ" dirty="0" smtClean="0"/>
              <a:t>způsobů vedení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Pro </a:t>
            </a:r>
            <a:r>
              <a:rPr lang="cs-CZ" dirty="0">
                <a:solidFill>
                  <a:schemeClr val="accent1"/>
                </a:solidFill>
              </a:rPr>
              <a:t>vedoucí pracovníky škol a </a:t>
            </a:r>
            <a:r>
              <a:rPr lang="cs-CZ" dirty="0" smtClean="0">
                <a:solidFill>
                  <a:schemeClr val="accent1"/>
                </a:solidFill>
              </a:rPr>
              <a:t>učitele: </a:t>
            </a:r>
            <a:r>
              <a:rPr lang="cs-CZ" dirty="0" smtClean="0"/>
              <a:t>diagnostika </a:t>
            </a:r>
            <a:r>
              <a:rPr lang="cs-CZ" dirty="0"/>
              <a:t>vybraných sociálních kompetencí (např. </a:t>
            </a:r>
            <a:r>
              <a:rPr lang="cs-CZ" dirty="0" err="1"/>
              <a:t>prosocialita</a:t>
            </a:r>
            <a:r>
              <a:rPr lang="cs-CZ" dirty="0"/>
              <a:t>, schopnost převzetí perspektivy druhých, pluralita zastávaných hodnot, ochota ke </a:t>
            </a:r>
            <a:r>
              <a:rPr lang="cs-CZ" dirty="0" smtClean="0"/>
              <a:t>kompromisu) </a:t>
            </a:r>
            <a:r>
              <a:rPr lang="cs-CZ" dirty="0"/>
              <a:t>pomocí standardizovaného nástroje </a:t>
            </a:r>
            <a:r>
              <a:rPr lang="cs-CZ" dirty="0" smtClean="0"/>
              <a:t>(</a:t>
            </a:r>
            <a:r>
              <a:rPr lang="cs-CZ" dirty="0" err="1" smtClean="0"/>
              <a:t>Hoskovcová</a:t>
            </a:r>
            <a:r>
              <a:rPr lang="cs-CZ" dirty="0" smtClean="0"/>
              <a:t>, Vašek 2017) a </a:t>
            </a:r>
            <a:r>
              <a:rPr lang="cs-CZ" dirty="0"/>
              <a:t>navazující intervence směřující k jejich funkčnímu posilování</a:t>
            </a:r>
            <a:endParaRPr lang="cs-CZ" dirty="0" smtClean="0"/>
          </a:p>
          <a:p>
            <a:r>
              <a:rPr lang="cs-CZ" dirty="0" smtClean="0">
                <a:solidFill>
                  <a:schemeClr val="accent1"/>
                </a:solidFill>
              </a:rPr>
              <a:t>Pro </a:t>
            </a:r>
            <a:r>
              <a:rPr lang="cs-CZ" dirty="0">
                <a:solidFill>
                  <a:schemeClr val="accent1"/>
                </a:solidFill>
              </a:rPr>
              <a:t>učitele: </a:t>
            </a:r>
            <a:r>
              <a:rPr lang="cs-CZ" dirty="0"/>
              <a:t>diagnostika kompetencí zacházet se sebou a se světem (otevřenost vůči sobě a hodnotám – </a:t>
            </a:r>
            <a:r>
              <a:rPr lang="cs-CZ" dirty="0" err="1"/>
              <a:t>sebeodstup</a:t>
            </a:r>
            <a:r>
              <a:rPr lang="cs-CZ" dirty="0"/>
              <a:t> a </a:t>
            </a:r>
            <a:r>
              <a:rPr lang="cs-CZ" dirty="0" err="1"/>
              <a:t>sebepřesah</a:t>
            </a:r>
            <a:r>
              <a:rPr lang="cs-CZ" dirty="0"/>
              <a:t>; rozhodná angažovanost – svoboda a zodpovědnost) pomocí standardizovaného nástroje </a:t>
            </a:r>
            <a:r>
              <a:rPr lang="cs-CZ" dirty="0" smtClean="0"/>
              <a:t>(</a:t>
            </a:r>
            <a:r>
              <a:rPr lang="cs-CZ" dirty="0" err="1" smtClean="0"/>
              <a:t>Längle</a:t>
            </a:r>
            <a:r>
              <a:rPr lang="cs-CZ" dirty="0" smtClean="0"/>
              <a:t> et al. 2001) a navazující </a:t>
            </a:r>
            <a:r>
              <a:rPr lang="cs-CZ" dirty="0"/>
              <a:t>intervence vedoucí k </a:t>
            </a:r>
            <a:r>
              <a:rPr lang="cs-CZ" dirty="0" smtClean="0"/>
              <a:t>uvědomování </a:t>
            </a:r>
            <a:r>
              <a:rPr lang="cs-CZ" dirty="0"/>
              <a:t>si svého osobního potenciálu</a:t>
            </a:r>
          </a:p>
        </p:txBody>
      </p:sp>
    </p:spTree>
    <p:extLst>
      <p:ext uri="{BB962C8B-B14F-4D97-AF65-F5344CB8AC3E}">
        <p14:creationId xmlns:p14="http://schemas.microsoft.com/office/powerpoint/2010/main" val="186234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Specifické </a:t>
            </a:r>
            <a:r>
              <a:rPr lang="cs-CZ" dirty="0" smtClean="0"/>
              <a:t>intervence pro </a:t>
            </a:r>
            <a:r>
              <a:rPr lang="cs-CZ" dirty="0"/>
              <a:t>členy učitelského </a:t>
            </a:r>
            <a:r>
              <a:rPr lang="cs-CZ" dirty="0" smtClean="0"/>
              <a:t>sboru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/>
              <a:t>vedení </a:t>
            </a:r>
            <a:r>
              <a:rPr lang="cs-CZ" dirty="0" smtClean="0"/>
              <a:t>školy – individualizované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Zacílení intervencí: k </a:t>
            </a:r>
            <a:r>
              <a:rPr lang="cs-CZ" dirty="0" smtClean="0"/>
              <a:t>podpoře reflektivních funkcí</a:t>
            </a:r>
            <a:endParaRPr lang="cs-CZ" dirty="0" smtClean="0"/>
          </a:p>
          <a:p>
            <a:r>
              <a:rPr lang="cs-CZ" dirty="0" smtClean="0"/>
              <a:t>Intervence budou založeny </a:t>
            </a:r>
            <a:r>
              <a:rPr lang="cs-CZ" dirty="0"/>
              <a:t>na hlavních myšlenkách </a:t>
            </a:r>
            <a:r>
              <a:rPr lang="cs-CZ" dirty="0" smtClean="0"/>
              <a:t>teorií:</a:t>
            </a:r>
            <a:endParaRPr lang="cs-CZ" dirty="0"/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eorie </a:t>
            </a:r>
            <a:r>
              <a:rPr lang="cs-CZ" sz="2400" b="1" dirty="0" err="1">
                <a:solidFill>
                  <a:schemeClr val="accent1"/>
                </a:solidFill>
              </a:rPr>
              <a:t>mentalizace</a:t>
            </a:r>
            <a:r>
              <a:rPr lang="cs-CZ" sz="2400" dirty="0"/>
              <a:t> (</a:t>
            </a:r>
            <a:r>
              <a:rPr lang="cs-CZ" sz="2400" dirty="0" err="1"/>
              <a:t>Fonagy</a:t>
            </a:r>
            <a:r>
              <a:rPr lang="cs-CZ" sz="2400" dirty="0"/>
              <a:t>, 2005)</a:t>
            </a:r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eorie </a:t>
            </a:r>
            <a:r>
              <a:rPr lang="cs-CZ" sz="2400" b="1" dirty="0">
                <a:solidFill>
                  <a:schemeClr val="accent1"/>
                </a:solidFill>
              </a:rPr>
              <a:t>regulace afektů </a:t>
            </a:r>
            <a:r>
              <a:rPr lang="cs-CZ" sz="2400" dirty="0"/>
              <a:t>(</a:t>
            </a:r>
            <a:r>
              <a:rPr lang="cs-CZ" sz="2400" dirty="0" err="1"/>
              <a:t>Schore</a:t>
            </a:r>
            <a:r>
              <a:rPr lang="cs-CZ" sz="2400" dirty="0"/>
              <a:t>, 1994)</a:t>
            </a:r>
          </a:p>
          <a:p>
            <a:pPr lvl="1"/>
            <a:r>
              <a:rPr lang="cs-CZ" sz="2400" dirty="0"/>
              <a:t>T</a:t>
            </a:r>
            <a:r>
              <a:rPr lang="cs-CZ" sz="2400" dirty="0" smtClean="0"/>
              <a:t>eorie </a:t>
            </a:r>
            <a:r>
              <a:rPr lang="cs-CZ" sz="2400" b="1" dirty="0" smtClean="0">
                <a:solidFill>
                  <a:schemeClr val="accent1"/>
                </a:solidFill>
              </a:rPr>
              <a:t>připoutání</a:t>
            </a:r>
            <a:r>
              <a:rPr lang="cs-CZ" sz="2400" dirty="0" smtClean="0"/>
              <a:t> (</a:t>
            </a:r>
            <a:r>
              <a:rPr lang="cs-CZ" sz="2400" dirty="0" err="1" smtClean="0"/>
              <a:t>attachmentu</a:t>
            </a:r>
            <a:r>
              <a:rPr lang="cs-CZ" sz="2400" dirty="0" smtClean="0"/>
              <a:t>) </a:t>
            </a:r>
            <a:r>
              <a:rPr lang="cs-CZ" sz="2400" b="1" dirty="0">
                <a:solidFill>
                  <a:schemeClr val="accent1"/>
                </a:solidFill>
              </a:rPr>
              <a:t>dospělých</a:t>
            </a:r>
            <a:r>
              <a:rPr lang="cs-CZ" sz="2400" dirty="0"/>
              <a:t> (George, Kaplan, </a:t>
            </a:r>
            <a:r>
              <a:rPr lang="cs-CZ" sz="2400" dirty="0" err="1"/>
              <a:t>Main</a:t>
            </a:r>
            <a:r>
              <a:rPr lang="cs-CZ" sz="2400" dirty="0"/>
              <a:t>, 1984)</a:t>
            </a:r>
          </a:p>
          <a:p>
            <a:pPr lvl="1"/>
            <a:r>
              <a:rPr lang="cs-CZ" sz="2400" dirty="0" smtClean="0"/>
              <a:t>Teorie </a:t>
            </a:r>
            <a:r>
              <a:rPr lang="cs-CZ" sz="2400" b="1" dirty="0">
                <a:solidFill>
                  <a:schemeClr val="accent1"/>
                </a:solidFill>
              </a:rPr>
              <a:t>narativní identity </a:t>
            </a:r>
            <a:r>
              <a:rPr lang="cs-CZ" sz="2400" dirty="0"/>
              <a:t>(</a:t>
            </a:r>
            <a:r>
              <a:rPr lang="cs-CZ" sz="2400" dirty="0" err="1"/>
              <a:t>McAdams</a:t>
            </a:r>
            <a:r>
              <a:rPr lang="cs-CZ" sz="2400" dirty="0"/>
              <a:t>, 2011)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86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Specifické intervence pro členy učitelského sboru a vedení školy – individualizované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 teze uvedených teorií budou stručně </a:t>
            </a:r>
            <a:r>
              <a:rPr lang="cs-CZ" dirty="0" smtClean="0"/>
              <a:t>představeny </a:t>
            </a:r>
            <a:r>
              <a:rPr lang="cs-CZ" dirty="0"/>
              <a:t>v úvodu programu</a:t>
            </a:r>
          </a:p>
          <a:p>
            <a:r>
              <a:rPr lang="cs-CZ" dirty="0"/>
              <a:t>Intervence </a:t>
            </a:r>
            <a:r>
              <a:rPr lang="cs-CZ" dirty="0" smtClean="0"/>
              <a:t>budou </a:t>
            </a:r>
            <a:r>
              <a:rPr lang="cs-CZ" dirty="0"/>
              <a:t>vycházet z analýzy výzkumných výsledků a </a:t>
            </a:r>
            <a:r>
              <a:rPr lang="cs-CZ" dirty="0" smtClean="0"/>
              <a:t>budou </a:t>
            </a:r>
            <a:r>
              <a:rPr lang="cs-CZ" b="1" dirty="0">
                <a:solidFill>
                  <a:schemeClr val="accent1"/>
                </a:solidFill>
              </a:rPr>
              <a:t>zacílená na potřeby konkrétního učitelského sboru</a:t>
            </a:r>
          </a:p>
          <a:p>
            <a:r>
              <a:rPr lang="cs-CZ" dirty="0"/>
              <a:t>Intervence bude vytvořená v součinnosti s učiteli </a:t>
            </a:r>
          </a:p>
          <a:p>
            <a:r>
              <a:rPr lang="cs-CZ" dirty="0"/>
              <a:t>Jádrem </a:t>
            </a:r>
            <a:r>
              <a:rPr lang="cs-CZ" dirty="0" smtClean="0"/>
              <a:t>intervencí budou </a:t>
            </a:r>
            <a:r>
              <a:rPr lang="cs-CZ" b="1" dirty="0">
                <a:solidFill>
                  <a:schemeClr val="accent1"/>
                </a:solidFill>
              </a:rPr>
              <a:t>reflexe a evaluace interakcí </a:t>
            </a:r>
            <a:r>
              <a:rPr lang="cs-CZ" dirty="0"/>
              <a:t>(resp. individuálních </a:t>
            </a:r>
            <a:r>
              <a:rPr lang="cs-CZ" dirty="0" err="1"/>
              <a:t>narativ</a:t>
            </a:r>
            <a:r>
              <a:rPr lang="cs-CZ" dirty="0"/>
              <a:t> a perspektiv) mezi členy sboru za účelem posílení jejich reflektivních funkcí</a:t>
            </a:r>
          </a:p>
          <a:p>
            <a:r>
              <a:rPr lang="cs-CZ" dirty="0"/>
              <a:t>Intervence </a:t>
            </a:r>
            <a:r>
              <a:rPr lang="cs-CZ" dirty="0" smtClean="0"/>
              <a:t>budou </a:t>
            </a:r>
            <a:r>
              <a:rPr lang="cs-CZ" dirty="0"/>
              <a:t>probíhat formou skupinového programu a individuálních </a:t>
            </a:r>
            <a:r>
              <a:rPr lang="cs-CZ" dirty="0" smtClean="0"/>
              <a:t>sezení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22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Fáze projektu: Monitoring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Monitoring / podpora školy </a:t>
            </a:r>
            <a:r>
              <a:rPr lang="cs-CZ" dirty="0"/>
              <a:t>a jejího </a:t>
            </a:r>
            <a:r>
              <a:rPr lang="cs-CZ" dirty="0" smtClean="0"/>
              <a:t>učitelského sboru </a:t>
            </a:r>
            <a:r>
              <a:rPr lang="cs-CZ" dirty="0"/>
              <a:t>týmem výzkumníků po dobu trvání projektu v aplikační fázi plánu rozvoje sociálního klimatu sboru v dané škole po intervenčních procedurách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913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Fáze projektu: Opakovaná kvantitativní d</a:t>
            </a:r>
            <a:r>
              <a:rPr lang="cs-CZ" dirty="0" smtClean="0"/>
              <a:t>iagnostika </a:t>
            </a:r>
            <a:r>
              <a:rPr lang="cs-CZ" dirty="0" smtClean="0"/>
              <a:t>klimatu </a:t>
            </a:r>
            <a:r>
              <a:rPr lang="cs-CZ" dirty="0" smtClean="0"/>
              <a:t>sboru a reflektivní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Zjištění </a:t>
            </a:r>
            <a:r>
              <a:rPr lang="cs-CZ" dirty="0"/>
              <a:t>obecného výsledku otevřenosti klimatu </a:t>
            </a:r>
            <a:r>
              <a:rPr lang="cs-CZ" dirty="0" smtClean="0"/>
              <a:t>sboru – </a:t>
            </a:r>
            <a:r>
              <a:rPr lang="cs-CZ" b="1" dirty="0" smtClean="0">
                <a:solidFill>
                  <a:schemeClr val="accent1"/>
                </a:solidFill>
              </a:rPr>
              <a:t>dotazník OCDQ-RS</a:t>
            </a:r>
            <a:r>
              <a:rPr lang="cs-CZ" dirty="0" smtClean="0"/>
              <a:t> aplikovaný ve všech </a:t>
            </a:r>
            <a:r>
              <a:rPr lang="cs-CZ" dirty="0" smtClean="0"/>
              <a:t>školách </a:t>
            </a:r>
            <a:r>
              <a:rPr lang="cs-CZ" dirty="0"/>
              <a:t>(</a:t>
            </a:r>
            <a:r>
              <a:rPr lang="cs-CZ" dirty="0" smtClean="0"/>
              <a:t>zúčastněných v 1. i ostatních fázích projektu)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Všem školám po vyhodnocení dotazníku poskytne výzkumný tým opětovně </a:t>
            </a:r>
            <a:r>
              <a:rPr lang="cs-CZ" b="1" dirty="0" smtClean="0">
                <a:solidFill>
                  <a:schemeClr val="accent1"/>
                </a:solidFill>
              </a:rPr>
              <a:t>analýzu klimatu sboru </a:t>
            </a:r>
            <a:r>
              <a:rPr lang="cs-CZ" dirty="0" smtClean="0"/>
              <a:t>na základě zjištěného „obrazu klimatu sboru“ ve formě grafického znázornění s popisnou analýzou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Pro intervenované školy: </a:t>
            </a:r>
            <a:r>
              <a:rPr lang="cs-CZ" b="1" dirty="0">
                <a:solidFill>
                  <a:schemeClr val="accent1"/>
                </a:solidFill>
              </a:rPr>
              <a:t>R</a:t>
            </a:r>
            <a:r>
              <a:rPr lang="cs-CZ" b="1" dirty="0" smtClean="0">
                <a:solidFill>
                  <a:schemeClr val="accent1"/>
                </a:solidFill>
              </a:rPr>
              <a:t>eflektivní </a:t>
            </a:r>
            <a:r>
              <a:rPr lang="cs-CZ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program</a:t>
            </a:r>
            <a:r>
              <a:rPr lang="cs-CZ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ym typeface="Wingdings" panose="05000000000000000000" pitchFamily="2" charset="2"/>
              </a:rPr>
              <a:t>– hlavním cílem je reflexe </a:t>
            </a:r>
            <a:r>
              <a:rPr lang="cs-CZ" dirty="0">
                <a:sym typeface="Wingdings" panose="05000000000000000000" pitchFamily="2" charset="2"/>
              </a:rPr>
              <a:t>průběhu „ozdravného“ </a:t>
            </a:r>
            <a:r>
              <a:rPr lang="cs-CZ" dirty="0" smtClean="0">
                <a:sym typeface="Wingdings" panose="05000000000000000000" pitchFamily="2" charset="2"/>
              </a:rPr>
              <a:t>procesu a hodnocení </a:t>
            </a:r>
            <a:r>
              <a:rPr lang="cs-CZ" dirty="0">
                <a:sym typeface="Wingdings" panose="05000000000000000000" pitchFamily="2" charset="2"/>
              </a:rPr>
              <a:t>efektů </a:t>
            </a:r>
            <a:r>
              <a:rPr lang="cs-CZ" dirty="0" smtClean="0">
                <a:sym typeface="Wingdings" panose="05000000000000000000" pitchFamily="2" charset="2"/>
              </a:rPr>
              <a:t>intervencí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 smtClean="0">
              <a:solidFill>
                <a:schemeClr val="accent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2650725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Kottkamp, R.B., </a:t>
            </a:r>
            <a:r>
              <a:rPr lang="en-US" dirty="0" err="1"/>
              <a:t>Mulhern</a:t>
            </a:r>
            <a:r>
              <a:rPr lang="en-US" dirty="0"/>
              <a:t>, J.A. &amp;, Hoy, W.K. (1987). Secondary School Climate: A Revision of the OCDQ. </a:t>
            </a:r>
            <a:r>
              <a:rPr lang="en-US" i="1" dirty="0"/>
              <a:t>Educational Administration </a:t>
            </a:r>
            <a:r>
              <a:rPr lang="en-US" i="1" dirty="0" err="1"/>
              <a:t>Quartely</a:t>
            </a:r>
            <a:r>
              <a:rPr lang="en-US" dirty="0"/>
              <a:t>, 23(3), 31 – 48. </a:t>
            </a:r>
            <a:endParaRPr lang="cs-CZ" dirty="0" smtClean="0"/>
          </a:p>
          <a:p>
            <a:r>
              <a:rPr lang="cs-CZ" dirty="0" err="1"/>
              <a:t>Miovský</a:t>
            </a:r>
            <a:r>
              <a:rPr lang="cs-CZ" dirty="0"/>
              <a:t>, M. (2006). </a:t>
            </a:r>
            <a:r>
              <a:rPr lang="cs-CZ" i="1" dirty="0"/>
              <a:t>Kvalitativní přístup a metody v psychologickém výzkumu</a:t>
            </a:r>
            <a:r>
              <a:rPr lang="cs-CZ" dirty="0"/>
              <a:t>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 smtClean="0"/>
              <a:t>.</a:t>
            </a:r>
          </a:p>
          <a:p>
            <a:r>
              <a:rPr lang="cs-CZ" dirty="0"/>
              <a:t>Urbánek, P., </a:t>
            </a:r>
            <a:r>
              <a:rPr lang="cs-CZ" dirty="0" err="1"/>
              <a:t>Novotová</a:t>
            </a:r>
            <a:r>
              <a:rPr lang="cs-CZ" dirty="0"/>
              <a:t>, J., Rozkovcová, A., Picková, H., Jursová, J., Picek, J. </a:t>
            </a:r>
            <a:r>
              <a:rPr lang="cs-CZ" i="1" dirty="0" smtClean="0"/>
              <a:t>Učitelské sbory </a:t>
            </a:r>
            <a:r>
              <a:rPr lang="cs-CZ" i="1" dirty="0"/>
              <a:t>základních škol a jejich sociální klima. </a:t>
            </a:r>
            <a:r>
              <a:rPr lang="cs-CZ" i="1" dirty="0" err="1"/>
              <a:t>Vícepřípadová</a:t>
            </a:r>
            <a:r>
              <a:rPr lang="cs-CZ" i="1" dirty="0"/>
              <a:t> studie učitelských </a:t>
            </a:r>
            <a:r>
              <a:rPr lang="cs-CZ" i="1" dirty="0" smtClean="0"/>
              <a:t>sborů. </a:t>
            </a:r>
            <a:r>
              <a:rPr lang="cs-CZ" dirty="0" smtClean="0"/>
              <a:t>Praha</a:t>
            </a:r>
            <a:r>
              <a:rPr lang="cs-CZ" dirty="0"/>
              <a:t>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ČR, 2020</a:t>
            </a:r>
            <a:r>
              <a:rPr lang="cs-CZ" dirty="0" smtClean="0"/>
              <a:t>.</a:t>
            </a:r>
          </a:p>
          <a:p>
            <a:r>
              <a:rPr lang="cs-CZ" dirty="0" err="1"/>
              <a:t>Whitmore</a:t>
            </a:r>
            <a:r>
              <a:rPr lang="cs-CZ" dirty="0"/>
              <a:t>, J. (2019). </a:t>
            </a:r>
            <a:r>
              <a:rPr lang="cs-CZ" i="1" dirty="0"/>
              <a:t>Koučování: rozvoj osobnosti a zvyšování </a:t>
            </a:r>
            <a:r>
              <a:rPr lang="cs-CZ" i="1" dirty="0" smtClean="0"/>
              <a:t>výkonnosti: </a:t>
            </a:r>
            <a:r>
              <a:rPr lang="cs-CZ" i="1" dirty="0"/>
              <a:t>metoda transpersonálního </a:t>
            </a:r>
            <a:r>
              <a:rPr lang="cs-CZ" i="1" dirty="0" smtClean="0"/>
              <a:t>koučování</a:t>
            </a:r>
            <a:r>
              <a:rPr lang="cs-CZ" dirty="0" smtClean="0"/>
              <a:t>. </a:t>
            </a:r>
            <a:r>
              <a:rPr lang="cs-CZ" dirty="0"/>
              <a:t>Management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94373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zdroje k teoriím pro specifické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/>
              <a:t>Bouchard</a:t>
            </a:r>
            <a:r>
              <a:rPr lang="fr-FR" sz="1800" dirty="0"/>
              <a:t>, M.-A.,</a:t>
            </a:r>
            <a:r>
              <a:rPr lang="cs-CZ" sz="1800" dirty="0"/>
              <a:t> </a:t>
            </a:r>
            <a:r>
              <a:rPr lang="fr-FR" sz="1800" dirty="0"/>
              <a:t>Target, M., Lecours, S.,</a:t>
            </a:r>
            <a:r>
              <a:rPr lang="cs-CZ" sz="1800" dirty="0"/>
              <a:t> </a:t>
            </a:r>
            <a:r>
              <a:rPr lang="en-US" sz="1800" dirty="0" err="1"/>
              <a:t>Fonagy</a:t>
            </a:r>
            <a:r>
              <a:rPr lang="en-US" sz="1800" dirty="0"/>
              <a:t>, P., Tremblay, L.-M., </a:t>
            </a:r>
            <a:r>
              <a:rPr lang="en-US" sz="1800" dirty="0" err="1"/>
              <a:t>Schachter</a:t>
            </a:r>
            <a:r>
              <a:rPr lang="en-US" sz="1800" dirty="0"/>
              <a:t>, A., &amp; Stein, H. (2008). </a:t>
            </a:r>
            <a:r>
              <a:rPr lang="en-US" sz="1800" dirty="0" err="1"/>
              <a:t>Mentalization</a:t>
            </a:r>
            <a:r>
              <a:rPr lang="en-US" sz="1800" dirty="0"/>
              <a:t> in adult attachment narratives: Reflective functioning, mental states, and affect elaboration compared.</a:t>
            </a:r>
            <a:r>
              <a:rPr lang="cs-CZ" sz="1800" dirty="0"/>
              <a:t> </a:t>
            </a:r>
            <a:r>
              <a:rPr lang="cs-CZ" sz="1800" i="1" dirty="0" err="1"/>
              <a:t>Psychoanalytic</a:t>
            </a:r>
            <a:r>
              <a:rPr lang="cs-CZ" sz="1800" i="1" dirty="0"/>
              <a:t> Psychology, 25</a:t>
            </a:r>
            <a:r>
              <a:rPr lang="cs-CZ" sz="1800" dirty="0"/>
              <a:t>(1), 47–66. </a:t>
            </a:r>
            <a:endParaRPr lang="cs-CZ" sz="1800" dirty="0" smtClean="0"/>
          </a:p>
          <a:p>
            <a:r>
              <a:rPr lang="en-US" sz="1800" dirty="0" err="1" smtClean="0"/>
              <a:t>Fonagy</a:t>
            </a:r>
            <a:r>
              <a:rPr lang="en-US" sz="1800" dirty="0"/>
              <a:t>, P. (Ed.), </a:t>
            </a:r>
            <a:r>
              <a:rPr lang="en-US" sz="1800" dirty="0" err="1"/>
              <a:t>Gergely</a:t>
            </a:r>
            <a:r>
              <a:rPr lang="en-US" sz="1800" dirty="0"/>
              <a:t>, G. (Ed.), Jurist, E. (Ed.). (2002). Affect Regulation, </a:t>
            </a:r>
            <a:r>
              <a:rPr lang="en-US" sz="1800" dirty="0" err="1"/>
              <a:t>Mentalization</a:t>
            </a:r>
            <a:r>
              <a:rPr lang="en-US" sz="1800" dirty="0"/>
              <a:t> and the Development of the Self. London: Routledge</a:t>
            </a:r>
            <a:r>
              <a:rPr lang="cs-CZ" sz="1800" dirty="0"/>
              <a:t>.</a:t>
            </a:r>
          </a:p>
          <a:p>
            <a:r>
              <a:rPr lang="en-US" sz="1800" dirty="0"/>
              <a:t>George, C., Kaplan, N., &amp; Main, M. (1984). Adult Attachment Interview protocol. Unpublished manuscript, University of California at </a:t>
            </a:r>
            <a:r>
              <a:rPr lang="en-US" sz="1800" dirty="0" smtClean="0"/>
              <a:t>Berkeley.</a:t>
            </a:r>
            <a:endParaRPr lang="cs-CZ" sz="1800" dirty="0" smtClean="0"/>
          </a:p>
          <a:p>
            <a:r>
              <a:rPr lang="cs-CZ" sz="1800" dirty="0" smtClean="0"/>
              <a:t>M</a:t>
            </a:r>
            <a:r>
              <a:rPr lang="de-DE" sz="1800" dirty="0" err="1" smtClean="0"/>
              <a:t>cAdams</a:t>
            </a:r>
            <a:r>
              <a:rPr lang="de-DE" sz="1800" dirty="0" smtClean="0"/>
              <a:t> </a:t>
            </a:r>
            <a:r>
              <a:rPr lang="de-DE" sz="1800" dirty="0"/>
              <a:t>DP, McLean KC. Narrative Identity.</a:t>
            </a:r>
            <a:r>
              <a:rPr lang="cs-CZ" sz="1800" dirty="0"/>
              <a:t> </a:t>
            </a:r>
            <a:r>
              <a:rPr lang="en-US" sz="1800" i="1" dirty="0"/>
              <a:t>Current Directions in Psychological Science</a:t>
            </a:r>
            <a:r>
              <a:rPr lang="cs-CZ" sz="1800" dirty="0"/>
              <a:t>. 2013;22(3):233-238.</a:t>
            </a:r>
          </a:p>
          <a:p>
            <a:r>
              <a:rPr lang="nl-NL" sz="1800" dirty="0" smtClean="0"/>
              <a:t>Schore</a:t>
            </a:r>
            <a:r>
              <a:rPr lang="nl-NL" sz="1800" dirty="0"/>
              <a:t>, A. N. (1994).</a:t>
            </a:r>
            <a:r>
              <a:rPr lang="cs-CZ" sz="1800" dirty="0"/>
              <a:t> </a:t>
            </a:r>
            <a:r>
              <a:rPr lang="en-US" sz="1800" dirty="0"/>
              <a:t>Affect regulation and the origin of the self: The neurobiology of emotional development.</a:t>
            </a:r>
            <a:r>
              <a:rPr lang="cs-CZ" sz="1800" dirty="0"/>
              <a:t> </a:t>
            </a:r>
            <a:r>
              <a:rPr lang="de-DE" sz="1800" dirty="0"/>
              <a:t>Lawrence </a:t>
            </a:r>
            <a:r>
              <a:rPr lang="de-DE" sz="1800" dirty="0" err="1"/>
              <a:t>Erlbaum</a:t>
            </a:r>
            <a:r>
              <a:rPr lang="de-DE" sz="1800" dirty="0"/>
              <a:t> Associates, Inc.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303151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Zacílení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aplikovaného výzkumu napomoci rozvoji příznivého sociálního </a:t>
            </a:r>
            <a:r>
              <a:rPr lang="cs-CZ" dirty="0"/>
              <a:t>klimatu učitelských sborů v ZŠ a SŠ v Libereckém </a:t>
            </a:r>
            <a:r>
              <a:rPr lang="cs-CZ" dirty="0" smtClean="0"/>
              <a:t>kraji</a:t>
            </a:r>
          </a:p>
          <a:p>
            <a:r>
              <a:rPr lang="cs-CZ" dirty="0" smtClean="0"/>
              <a:t>Při </a:t>
            </a:r>
            <a:r>
              <a:rPr lang="cs-CZ" dirty="0"/>
              <a:t>realizaci projektu budou využity výstupy základního výzkumu GA ČR 16-10057S “Stabilita a proměny učitelských sborů </a:t>
            </a:r>
            <a:r>
              <a:rPr lang="cs-CZ" dirty="0" smtClean="0"/>
              <a:t>ZŠ“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42203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projekt nabízí ředitelům škol a jejich sborům?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b="1" dirty="0" smtClean="0">
                <a:solidFill>
                  <a:schemeClr val="accent1"/>
                </a:solidFill>
              </a:rPr>
              <a:t>Diagnostiku </a:t>
            </a:r>
            <a:r>
              <a:rPr lang="cs-CZ" b="1" dirty="0" smtClean="0">
                <a:solidFill>
                  <a:schemeClr val="accent1"/>
                </a:solidFill>
              </a:rPr>
              <a:t>klimatu </a:t>
            </a:r>
            <a:r>
              <a:rPr lang="cs-CZ" b="1" dirty="0" smtClean="0">
                <a:solidFill>
                  <a:schemeClr val="accent1"/>
                </a:solidFill>
              </a:rPr>
              <a:t>sboru </a:t>
            </a:r>
            <a:r>
              <a:rPr lang="cs-CZ" dirty="0" smtClean="0"/>
              <a:t>– 2x </a:t>
            </a:r>
            <a:r>
              <a:rPr lang="cs-CZ" dirty="0" smtClean="0"/>
              <a:t>(s cca 2 letým odstupem) šetření klimatu sborů dotazníkem OCDQ-RS (</a:t>
            </a:r>
            <a:r>
              <a:rPr lang="en-US" dirty="0" smtClean="0"/>
              <a:t>Kottkamp</a:t>
            </a:r>
            <a:r>
              <a:rPr lang="en-US" dirty="0"/>
              <a:t>, R.B., </a:t>
            </a:r>
            <a:r>
              <a:rPr lang="en-US" dirty="0" err="1"/>
              <a:t>Mulhern</a:t>
            </a:r>
            <a:r>
              <a:rPr lang="en-US" dirty="0"/>
              <a:t>, J.A. &amp;, Hoy, </a:t>
            </a:r>
            <a:r>
              <a:rPr lang="en-US" dirty="0" smtClean="0"/>
              <a:t>W.K.</a:t>
            </a:r>
            <a:r>
              <a:rPr lang="cs-CZ" dirty="0" smtClean="0"/>
              <a:t>, </a:t>
            </a:r>
            <a:r>
              <a:rPr lang="en-US" dirty="0" smtClean="0"/>
              <a:t>1987</a:t>
            </a:r>
            <a:r>
              <a:rPr lang="cs-CZ" dirty="0" smtClean="0"/>
              <a:t>) ve všech zúčastněných školách</a:t>
            </a:r>
            <a:endParaRPr lang="cs-CZ" dirty="0" smtClean="0"/>
          </a:p>
          <a:p>
            <a:pPr marL="457200" indent="-457200">
              <a:buAutoNum type="arabicPeriod"/>
            </a:pPr>
            <a:r>
              <a:rPr lang="cs-CZ" b="1" dirty="0" smtClean="0">
                <a:solidFill>
                  <a:schemeClr val="accent1"/>
                </a:solidFill>
              </a:rPr>
              <a:t>Analýzu klimatu sboru</a:t>
            </a:r>
            <a:r>
              <a:rPr lang="cs-CZ" dirty="0" smtClean="0"/>
              <a:t> sboru všem </a:t>
            </a:r>
            <a:r>
              <a:rPr lang="cs-CZ" dirty="0" smtClean="0"/>
              <a:t>zúčastněným školám </a:t>
            </a:r>
            <a:r>
              <a:rPr lang="cs-CZ" dirty="0" smtClean="0"/>
              <a:t> </a:t>
            </a:r>
            <a:endParaRPr lang="cs-CZ" dirty="0"/>
          </a:p>
          <a:p>
            <a:pPr marL="457200" indent="-457200"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K</a:t>
            </a:r>
            <a:r>
              <a:rPr lang="cs-CZ" b="1" dirty="0" smtClean="0">
                <a:solidFill>
                  <a:schemeClr val="accent1"/>
                </a:solidFill>
              </a:rPr>
              <a:t>valitativní procedury ve školách intervenovaných</a:t>
            </a:r>
            <a:r>
              <a:rPr lang="cs-CZ" dirty="0" smtClean="0"/>
              <a:t> </a:t>
            </a:r>
            <a:r>
              <a:rPr lang="cs-CZ" dirty="0" smtClean="0"/>
              <a:t>(u nichž byly zjištěny méně příznivé parametry klimatu </a:t>
            </a:r>
            <a:r>
              <a:rPr lang="cs-CZ" dirty="0" smtClean="0"/>
              <a:t>sboru</a:t>
            </a:r>
            <a:r>
              <a:rPr lang="cs-CZ" dirty="0" smtClean="0"/>
              <a:t>)</a:t>
            </a:r>
          </a:p>
          <a:p>
            <a:pPr marL="914400" lvl="1" indent="-457200">
              <a:buAutoNum type="arabicPeriod"/>
            </a:pPr>
            <a:r>
              <a:rPr lang="cs-CZ" dirty="0" smtClean="0"/>
              <a:t>Kvalitativní výzkum klimatu pro zjištění „příběhu klimatu sboru“</a:t>
            </a:r>
          </a:p>
          <a:p>
            <a:pPr marL="914400" lvl="1" indent="-457200">
              <a:buAutoNum type="arabicPeriod"/>
            </a:pPr>
            <a:r>
              <a:rPr lang="cs-CZ" dirty="0" smtClean="0"/>
              <a:t>Intervenční procedury zacílené k podpoře příznivého klimatu sboru</a:t>
            </a:r>
          </a:p>
          <a:p>
            <a:pPr marL="914400" lvl="1" indent="-457200">
              <a:buAutoNum type="arabicPeriod"/>
            </a:pPr>
            <a:r>
              <a:rPr lang="cs-CZ" dirty="0" smtClean="0"/>
              <a:t>Sestavení plánu rozvoje za pomoci koučování</a:t>
            </a:r>
            <a:endParaRPr lang="cs-CZ" dirty="0" smtClean="0"/>
          </a:p>
          <a:p>
            <a:pPr marL="914400" lvl="1" indent="-457200">
              <a:buAutoNum type="arabicPeriod"/>
            </a:pPr>
            <a:r>
              <a:rPr lang="cs-CZ" dirty="0" smtClean="0"/>
              <a:t>Monitoring školám ve fázi realizace plánu rozvoje klimatu sboru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428154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smtClean="0"/>
              <a:t>Fáze projektu: Kvantitativní d</a:t>
            </a:r>
            <a:r>
              <a:rPr lang="cs-CZ" dirty="0" smtClean="0"/>
              <a:t>iagnostika </a:t>
            </a:r>
            <a:r>
              <a:rPr lang="cs-CZ" dirty="0" smtClean="0"/>
              <a:t>klimatu sboru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Zjištění </a:t>
            </a:r>
            <a:r>
              <a:rPr lang="cs-CZ" dirty="0"/>
              <a:t>obecného výsledku otevřenosti klimatu </a:t>
            </a:r>
            <a:r>
              <a:rPr lang="cs-CZ" dirty="0" smtClean="0"/>
              <a:t>sboru – </a:t>
            </a:r>
            <a:r>
              <a:rPr lang="cs-CZ" b="1" dirty="0" smtClean="0">
                <a:solidFill>
                  <a:schemeClr val="accent1"/>
                </a:solidFill>
              </a:rPr>
              <a:t>dotazník OCDQ-RS</a:t>
            </a:r>
            <a:r>
              <a:rPr lang="cs-CZ" dirty="0" smtClean="0"/>
              <a:t> aplikovaný ve všech zúčastněných školách v první a druhé fázi </a:t>
            </a:r>
            <a:r>
              <a:rPr lang="cs-CZ" dirty="0" smtClean="0"/>
              <a:t>projektu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Všem školám po vyhodnocení dotazníku poskytne výzkumný tým </a:t>
            </a:r>
            <a:r>
              <a:rPr lang="cs-CZ" b="1" dirty="0" smtClean="0">
                <a:solidFill>
                  <a:schemeClr val="accent1"/>
                </a:solidFill>
              </a:rPr>
              <a:t>analýzu klimatu sboru </a:t>
            </a:r>
            <a:r>
              <a:rPr lang="cs-CZ" dirty="0" smtClean="0"/>
              <a:t>na základě zjištěného „obrazu klimatu sboru“ ve formě grafického znázornění s popisnou analýzou 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accent1"/>
                </a:solidFill>
              </a:rPr>
              <a:t>Výběr škol do dalších fází projektu </a:t>
            </a:r>
            <a:r>
              <a:rPr lang="cs-CZ" dirty="0" smtClean="0"/>
              <a:t>– školy se zjištěnými méně příznivými parametry sociálního klimatu učitelského sboru, které mají zájem o intervenční procedury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269186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Fáze projektu: Kvalitativní d</a:t>
            </a:r>
            <a:r>
              <a:rPr lang="cs-CZ" dirty="0" smtClean="0"/>
              <a:t>iagnostika </a:t>
            </a:r>
            <a:r>
              <a:rPr lang="cs-CZ" dirty="0" smtClean="0"/>
              <a:t>klimatu sboru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 vzájemné komunikaci se této fáze projektu zúčastní už pouze školy, které jsou zájemci o intervenční procedury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Tato fáze prostřednictvím </a:t>
            </a:r>
            <a:r>
              <a:rPr lang="cs-CZ" b="1" dirty="0">
                <a:solidFill>
                  <a:schemeClr val="accent1"/>
                </a:solidFill>
              </a:rPr>
              <a:t>kvalitativního výzkumu klimatu </a:t>
            </a:r>
            <a:r>
              <a:rPr lang="cs-CZ" dirty="0" smtClean="0"/>
              <a:t>zjišťuje podrobné informace </a:t>
            </a:r>
            <a:r>
              <a:rPr lang="cs-CZ" dirty="0" smtClean="0"/>
              <a:t>o </a:t>
            </a:r>
            <a:r>
              <a:rPr lang="cs-CZ" dirty="0"/>
              <a:t>klimatu sboru </a:t>
            </a:r>
            <a:r>
              <a:rPr lang="cs-CZ" dirty="0" smtClean="0"/>
              <a:t>ve školách </a:t>
            </a:r>
            <a:r>
              <a:rPr lang="cs-CZ" dirty="0" smtClean="0"/>
              <a:t>výzkumnými</a:t>
            </a:r>
            <a:r>
              <a:rPr lang="cs-CZ" dirty="0" smtClean="0"/>
              <a:t> procedurami jako </a:t>
            </a:r>
            <a:r>
              <a:rPr lang="cs-CZ" dirty="0" smtClean="0"/>
              <a:t>např</a:t>
            </a:r>
            <a:r>
              <a:rPr lang="cs-CZ" dirty="0" smtClean="0"/>
              <a:t>.: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interview </a:t>
            </a:r>
            <a:r>
              <a:rPr lang="cs-CZ" dirty="0" smtClean="0"/>
              <a:t>s učiteli školy, 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interview </a:t>
            </a:r>
            <a:r>
              <a:rPr lang="cs-CZ" dirty="0" smtClean="0"/>
              <a:t>s vedením školy, 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interview </a:t>
            </a:r>
            <a:r>
              <a:rPr lang="cs-CZ" dirty="0" smtClean="0"/>
              <a:t>se žáky (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 aj.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265714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Fáze projektu: Intervenční fáze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éto fáze projektu se stejně jako 2. fáze zúčastní už pouze školy, ve kterých bylo zjištěno klima s méně příznivými parametry sociálního klimatu učitelského sboru, a které mají zájem o intervence k podpoře příznivého vývoje klimatu a vztahů ve sboru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Intervence budou zahrnovat:</a:t>
            </a:r>
          </a:p>
          <a:p>
            <a:pPr lvl="1"/>
            <a:r>
              <a:rPr lang="cs-CZ" b="1" dirty="0" err="1" smtClean="0">
                <a:solidFill>
                  <a:schemeClr val="accent1"/>
                </a:solidFill>
              </a:rPr>
              <a:t>Koučink</a:t>
            </a:r>
            <a:r>
              <a:rPr lang="cs-CZ" dirty="0" smtClean="0"/>
              <a:t> s vedením školy (v případě potřeby opakovaný)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Workshop</a:t>
            </a:r>
            <a:r>
              <a:rPr lang="cs-CZ" dirty="0" smtClean="0"/>
              <a:t> o klimatu zaměřený na specifika daného učitelského sboru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Specifické psychologické a sociálně psychologické procedury </a:t>
            </a:r>
            <a:r>
              <a:rPr lang="cs-CZ" dirty="0" smtClean="0"/>
              <a:t>zacílené k potřebám daného učitelského sboru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Plán rozvoje </a:t>
            </a:r>
            <a:r>
              <a:rPr lang="cs-CZ" dirty="0" smtClean="0"/>
              <a:t>sociálního klimatu směrem k příznivým parametrům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Monitoring</a:t>
            </a:r>
            <a:r>
              <a:rPr lang="cs-CZ" dirty="0" smtClean="0"/>
              <a:t> a podpora procesu zavádění plánu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Koučink</a:t>
            </a:r>
            <a:r>
              <a:rPr lang="cs-CZ" dirty="0" smtClean="0"/>
              <a:t> – intervenční procedura pro vedení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chemeClr val="accent1"/>
                </a:solidFill>
              </a:rPr>
              <a:t>Koučink</a:t>
            </a:r>
            <a:r>
              <a:rPr lang="cs-CZ" dirty="0" smtClean="0"/>
              <a:t> (</a:t>
            </a:r>
            <a:r>
              <a:rPr lang="cs-CZ" dirty="0" err="1" smtClean="0"/>
              <a:t>Whitmore</a:t>
            </a:r>
            <a:r>
              <a:rPr lang="cs-CZ" dirty="0" smtClean="0"/>
              <a:t> 2019) je nedirektivní forma rozhovoru mezi koučem a koučovaným</a:t>
            </a:r>
          </a:p>
          <a:p>
            <a:r>
              <a:rPr lang="cs-CZ" dirty="0" smtClean="0"/>
              <a:t>Cílem je pomoci koučovanému </a:t>
            </a:r>
            <a:r>
              <a:rPr lang="cs-CZ" dirty="0" smtClean="0"/>
              <a:t>(</a:t>
            </a:r>
            <a:r>
              <a:rPr lang="cs-CZ" dirty="0" smtClean="0"/>
              <a:t>zde vedení školy) </a:t>
            </a:r>
            <a:r>
              <a:rPr lang="cs-CZ" dirty="0" smtClean="0"/>
              <a:t>nalézt </a:t>
            </a:r>
            <a:r>
              <a:rPr lang="cs-CZ" dirty="0" smtClean="0"/>
              <a:t>svůj plán řešení</a:t>
            </a:r>
          </a:p>
          <a:p>
            <a:r>
              <a:rPr lang="cs-CZ" dirty="0" smtClean="0"/>
              <a:t>Nástrojem je metodika rozhovoru vedeném specificky a cíleně, ale bez nabízení hotových řešení koučem</a:t>
            </a:r>
          </a:p>
          <a:p>
            <a:r>
              <a:rPr lang="cs-CZ" dirty="0" smtClean="0"/>
              <a:t>Koučovaný </a:t>
            </a:r>
            <a:r>
              <a:rPr lang="cs-CZ" dirty="0" smtClean="0"/>
              <a:t>(ředitel školy) je </a:t>
            </a:r>
            <a:r>
              <a:rPr lang="cs-CZ" dirty="0" smtClean="0"/>
              <a:t>odborníkem ve svém oboru a kouč mu nabízí otázkami možnost: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odívat se na problematiku z jiných úhlů pohledu</a:t>
            </a:r>
          </a:p>
          <a:p>
            <a:pPr lvl="1"/>
            <a:r>
              <a:rPr lang="cs-CZ" dirty="0" smtClean="0"/>
              <a:t>Uvidět tzv. „slepá místa“</a:t>
            </a:r>
          </a:p>
          <a:p>
            <a:pPr lvl="1"/>
            <a:r>
              <a:rPr lang="cs-CZ" dirty="0" smtClean="0"/>
              <a:t>Stanovit si plán řešení</a:t>
            </a:r>
          </a:p>
          <a:p>
            <a:pPr lvl="1"/>
            <a:r>
              <a:rPr lang="cs-CZ" dirty="0" smtClean="0"/>
              <a:t>Podpory při implementaci plánu řešení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46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- obecná intervenční procedura pro </a:t>
            </a:r>
            <a:r>
              <a:rPr lang="cs-CZ" dirty="0" smtClean="0"/>
              <a:t>učitelský sbor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chemeClr val="accent1"/>
                </a:solidFill>
              </a:rPr>
              <a:t>Cíle: </a:t>
            </a:r>
          </a:p>
          <a:p>
            <a:pPr marL="457200" indent="-457200">
              <a:buAutoNum type="arabicParenR"/>
            </a:pPr>
            <a:r>
              <a:rPr lang="cs-CZ" dirty="0" smtClean="0"/>
              <a:t>Pomoci </a:t>
            </a:r>
            <a:r>
              <a:rPr lang="cs-CZ" dirty="0" smtClean="0"/>
              <a:t>učitelům odhalit </a:t>
            </a:r>
            <a:r>
              <a:rPr lang="cs-CZ" dirty="0"/>
              <a:t>a </a:t>
            </a:r>
            <a:r>
              <a:rPr lang="cs-CZ" dirty="0" smtClean="0"/>
              <a:t>analyzovat příčiny </a:t>
            </a:r>
            <a:r>
              <a:rPr lang="cs-CZ" dirty="0"/>
              <a:t>nepříznivého klimatu </a:t>
            </a:r>
            <a:r>
              <a:rPr lang="cs-CZ" dirty="0" smtClean="0"/>
              <a:t>sboru na </a:t>
            </a:r>
            <a:r>
              <a:rPr lang="cs-CZ" dirty="0"/>
              <a:t>dané škole  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cs-CZ" dirty="0"/>
              <a:t>P</a:t>
            </a:r>
            <a:r>
              <a:rPr lang="cs-CZ" dirty="0" smtClean="0"/>
              <a:t>omoci </a:t>
            </a:r>
            <a:r>
              <a:rPr lang="cs-CZ" dirty="0" smtClean="0"/>
              <a:t>učitelům při hledání </a:t>
            </a:r>
            <a:r>
              <a:rPr lang="cs-CZ" dirty="0"/>
              <a:t>cesty </a:t>
            </a:r>
            <a:r>
              <a:rPr lang="cs-CZ" dirty="0" smtClean="0"/>
              <a:t>k podpoře </a:t>
            </a:r>
            <a:r>
              <a:rPr lang="cs-CZ" dirty="0"/>
              <a:t>pozitivního klimatu učitelského sboru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/>
              <a:t>2 etapy – 4 hodinová setkání:</a:t>
            </a:r>
          </a:p>
          <a:p>
            <a:pPr marL="457200" indent="-457200">
              <a:buAutoNum type="arabicParenR"/>
            </a:pPr>
            <a:r>
              <a:rPr lang="cs-CZ" dirty="0" smtClean="0"/>
              <a:t>Intervenční program </a:t>
            </a:r>
            <a:endParaRPr lang="cs-CZ" dirty="0"/>
          </a:p>
          <a:p>
            <a:pPr marL="457200" indent="-457200">
              <a:buAutoNum type="arabicParenR"/>
            </a:pPr>
            <a:r>
              <a:rPr lang="cs-CZ" dirty="0"/>
              <a:t>R</a:t>
            </a:r>
            <a:r>
              <a:rPr lang="cs-CZ" dirty="0" smtClean="0"/>
              <a:t>eflektivní program </a:t>
            </a:r>
            <a:r>
              <a:rPr lang="cs-CZ" dirty="0" smtClean="0">
                <a:sym typeface="Wingdings" panose="05000000000000000000" pitchFamily="2" charset="2"/>
              </a:rPr>
              <a:t>(po ½ - 1 roce)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322" y="6156101"/>
            <a:ext cx="7587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Příspěvek vznikl za podpory TAČR, projekt QUALCLIM č. TL03000035</a:t>
            </a:r>
          </a:p>
        </p:txBody>
      </p:sp>
    </p:spTree>
    <p:extLst>
      <p:ext uri="{BB962C8B-B14F-4D97-AF65-F5344CB8AC3E}">
        <p14:creationId xmlns:p14="http://schemas.microsoft.com/office/powerpoint/2010/main" val="237720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7CADC4-3846-48DE-955D-B06FB3B3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 - obecná intervenční procedura pro </a:t>
            </a:r>
            <a:r>
              <a:rPr lang="cs-CZ" dirty="0" smtClean="0"/>
              <a:t>učitelský sbor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AFE4CA5-876B-44AE-9F96-314C88CD7E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>
                <a:solidFill>
                  <a:schemeClr val="accent1"/>
                </a:solidFill>
              </a:rPr>
              <a:t>I</a:t>
            </a:r>
            <a:r>
              <a:rPr lang="cs-CZ" sz="2600" b="1" dirty="0" smtClean="0">
                <a:solidFill>
                  <a:schemeClr val="accent1"/>
                </a:solidFill>
              </a:rPr>
              <a:t>ntervenční program </a:t>
            </a:r>
            <a:r>
              <a:rPr lang="cs-CZ" sz="2600" dirty="0" smtClean="0">
                <a:solidFill>
                  <a:schemeClr val="accent1"/>
                </a:solidFill>
              </a:rPr>
              <a:t>– na začátku intervenčních procedur:</a:t>
            </a:r>
            <a:endParaRPr lang="cs-CZ" sz="26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cs-CZ" sz="2000" dirty="0" smtClean="0"/>
              <a:t>Poznatky: jak </a:t>
            </a:r>
            <a:r>
              <a:rPr lang="cs-CZ" sz="2000" dirty="0"/>
              <a:t>se utváří sociální klima, které faktory ovlivňují klima pozitivně a které </a:t>
            </a:r>
            <a:r>
              <a:rPr lang="cs-CZ" sz="2000" dirty="0" smtClean="0"/>
              <a:t>negativně, konkrétní </a:t>
            </a:r>
            <a:r>
              <a:rPr lang="cs-CZ" sz="2000" dirty="0"/>
              <a:t>příklady „příběhů“ škol z </a:t>
            </a:r>
            <a:r>
              <a:rPr lang="cs-CZ" sz="2000" dirty="0" smtClean="0"/>
              <a:t>nálezů základního výzkumu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dirty="0"/>
              <a:t>D</a:t>
            </a:r>
            <a:r>
              <a:rPr lang="cs-CZ" sz="2000" dirty="0" smtClean="0"/>
              <a:t>iskusní </a:t>
            </a:r>
            <a:r>
              <a:rPr lang="cs-CZ" sz="2000" dirty="0" smtClean="0"/>
              <a:t>aktivity: zamyšlení </a:t>
            </a:r>
            <a:r>
              <a:rPr lang="cs-CZ" sz="2000" dirty="0"/>
              <a:t>o vlastní situaci, hledání a vyslovení problémů v daném sboru, </a:t>
            </a:r>
            <a:r>
              <a:rPr lang="cs-CZ" sz="2000" dirty="0" smtClean="0"/>
              <a:t>hledání návrhů opatření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Závěry: vytvoření seznamu podnětů pro změny k podpoře příznivého </a:t>
            </a:r>
            <a:r>
              <a:rPr lang="cs-CZ" sz="2000" dirty="0" smtClean="0"/>
              <a:t>klimatu ze strany učitelského sboru </a:t>
            </a:r>
            <a:endParaRPr lang="cs-CZ" sz="2000" dirty="0"/>
          </a:p>
          <a:p>
            <a:pPr marL="0" indent="0">
              <a:buNone/>
            </a:pPr>
            <a:endParaRPr lang="cs-CZ" sz="2000" dirty="0">
              <a:sym typeface="Wingdings" panose="05000000000000000000" pitchFamily="2" charset="2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chemeClr val="accent1"/>
                </a:solidFill>
                <a:sym typeface="Wingdings" panose="05000000000000000000" pitchFamily="2" charset="2"/>
              </a:rPr>
              <a:t>R</a:t>
            </a:r>
            <a:r>
              <a:rPr lang="cs-CZ" sz="26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eflektivní program </a:t>
            </a:r>
            <a:r>
              <a:rPr lang="cs-CZ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– po fázi realizace plánu řešení:</a:t>
            </a:r>
            <a:endParaRPr lang="cs-CZ" sz="2600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Vyjdeme ze závěrů vytvořených v intervenčním programu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Reflexe průběhu „ozdravného“ procesu – posuny? něco se stále nedaří? co dál?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Hodnocení efektů intervence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0236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4493</TotalTime>
  <Words>1100</Words>
  <Application>Microsoft Office PowerPoint</Application>
  <PresentationFormat>Širokoúhlá obrazovka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</vt:lpstr>
      <vt:lpstr>Berlín</vt:lpstr>
      <vt:lpstr>Sociální klima učitelských sborů – diagnostika a intervence v praxi</vt:lpstr>
      <vt:lpstr>Zacílení projektu</vt:lpstr>
      <vt:lpstr>Co projekt nabízí ředitelům škol a jejich sborům? </vt:lpstr>
      <vt:lpstr>1. Fáze projektu: Kvantitativní diagnostika klimatu sboru</vt:lpstr>
      <vt:lpstr>2. Fáze projektu: Kvalitativní diagnostika klimatu sboru</vt:lpstr>
      <vt:lpstr>3. Fáze projektu: Intervenční fáze </vt:lpstr>
      <vt:lpstr>Koučink – intervenční procedura pro vedení školy</vt:lpstr>
      <vt:lpstr>Workshop - obecná intervenční procedura pro učitelský sbor</vt:lpstr>
      <vt:lpstr>Workshop - obecná intervenční procedura pro učitelský sbor</vt:lpstr>
      <vt:lpstr>Specifické intervence pro vedení školy -standardizované postupy</vt:lpstr>
      <vt:lpstr>Specifické intervence pro členy učitelského sboru a vedení školy – individualizované postupy</vt:lpstr>
      <vt:lpstr>Specifické intervence pro členy učitelského sboru a vedení školy – individualizované postupy</vt:lpstr>
      <vt:lpstr>4. Fáze projektu: Monitoring </vt:lpstr>
      <vt:lpstr>5. Fáze projektu: Opakovaná kvantitativní diagnostika klimatu sboru a reflektivní program</vt:lpstr>
      <vt:lpstr>Vybrané zdroje</vt:lpstr>
      <vt:lpstr>Vybrané zdroje k teoriím pro specifické intervence</vt:lpstr>
    </vt:vector>
  </TitlesOfParts>
  <Company>Technická univerzita v Liberci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Nálezy základního výzkumu sociálního klimatu učitelských sborů a jejich využití pro praxi základních a středních škol</dc:title>
  <dc:creator>Andrea Rozkovcová</dc:creator>
  <cp:lastModifiedBy>Andrea Rozkovcová</cp:lastModifiedBy>
  <cp:revision>46</cp:revision>
  <dcterms:created xsi:type="dcterms:W3CDTF">2020-08-24T07:44:43Z</dcterms:created>
  <dcterms:modified xsi:type="dcterms:W3CDTF">2021-01-27T19:24:08Z</dcterms:modified>
</cp:coreProperties>
</file>