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68" r:id="rId6"/>
    <p:sldId id="259" r:id="rId7"/>
    <p:sldId id="261" r:id="rId8"/>
    <p:sldId id="262" r:id="rId9"/>
    <p:sldId id="264" r:id="rId10"/>
    <p:sldId id="269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66"/>
    <p:restoredTop sz="96405"/>
  </p:normalViewPr>
  <p:slideViewPr>
    <p:cSldViewPr snapToGrid="0" snapToObjects="1">
      <p:cViewPr varScale="1">
        <p:scale>
          <a:sx n="115" d="100"/>
          <a:sy n="115" d="100"/>
        </p:scale>
        <p:origin x="4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6aE4nceJt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AA7FC9-45D2-2442-A126-6E7537D97C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Tones and tone groups</a:t>
            </a:r>
            <a:br>
              <a:rPr lang="en-US" dirty="0"/>
            </a:br>
            <a:r>
              <a:rPr lang="en-US" sz="1800" dirty="0"/>
              <a:t>lesson 4</a:t>
            </a:r>
            <a:endParaRPr lang="ru-RU" sz="1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D0AE962-B0E2-EC4E-BB75-AA1F74D04B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6674" y="3956279"/>
            <a:ext cx="8124906" cy="108623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What are the </a:t>
            </a:r>
            <a:r>
              <a:rPr lang="en-US" dirty="0" err="1"/>
              <a:t>suprasegmentals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Which minimal units carry prosodic characteristics?</a:t>
            </a:r>
          </a:p>
          <a:p>
            <a:r>
              <a:rPr lang="en-US" dirty="0" smtClean="0"/>
              <a:t>What is prosody? </a:t>
            </a:r>
            <a:endParaRPr lang="en-US" dirty="0"/>
          </a:p>
          <a:p>
            <a:r>
              <a:rPr lang="en-US" dirty="0"/>
              <a:t>What is intonation?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4532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contour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www.youtube.com/watch?v=A6aE4nceJt8</a:t>
            </a:r>
            <a:endParaRPr lang="en-GB" dirty="0" smtClean="0"/>
          </a:p>
          <a:p>
            <a:r>
              <a:rPr lang="en-US" dirty="0" smtClean="0"/>
              <a:t>Intonation of a question ( from 8:00)</a:t>
            </a:r>
          </a:p>
          <a:p>
            <a:endParaRPr lang="en-US" dirty="0"/>
          </a:p>
          <a:p>
            <a:r>
              <a:rPr lang="en-US" dirty="0" smtClean="0"/>
              <a:t>Problems identifying intonation:</a:t>
            </a:r>
          </a:p>
          <a:p>
            <a:pPr marL="0" indent="0">
              <a:buNone/>
            </a:pPr>
            <a:r>
              <a:rPr lang="en-US" dirty="0" smtClean="0"/>
              <a:t>           - Does the tone unit always have one tonic syllable?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- How can we identify tone-unit boundaries?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- What happens if the speaker gets interrupted?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5227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07E1FF-9192-AE49-AB25-E540F9407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Introspective research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57A69F-7414-B44C-9C1C-DF7C01F1F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b="1" dirty="0"/>
              <a:t>Auditory analysis </a:t>
            </a:r>
            <a:r>
              <a:rPr lang="en-US" dirty="0"/>
              <a:t>is a kind of introspective research used in phonetic studies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Analyst </a:t>
            </a:r>
            <a:r>
              <a:rPr lang="en-US" b="1" dirty="0" smtClean="0"/>
              <a:t>is</a:t>
            </a:r>
            <a:r>
              <a:rPr lang="en-US" dirty="0" smtClean="0"/>
              <a:t> a researcher   or  Analyst  </a:t>
            </a:r>
            <a:r>
              <a:rPr lang="en-US" b="1" dirty="0" smtClean="0"/>
              <a:t>isn’t</a:t>
            </a:r>
            <a:r>
              <a:rPr lang="en-US" dirty="0" smtClean="0"/>
              <a:t> a researcher</a:t>
            </a:r>
            <a:endParaRPr lang="en-US" dirty="0"/>
          </a:p>
          <a:p>
            <a:r>
              <a:rPr lang="en-US" dirty="0"/>
              <a:t>The rules :</a:t>
            </a:r>
          </a:p>
          <a:p>
            <a:pPr marL="0" indent="0">
              <a:buNone/>
            </a:pPr>
            <a:r>
              <a:rPr lang="en-US" dirty="0"/>
              <a:t>           - </a:t>
            </a:r>
            <a:r>
              <a:rPr lang="en-US" dirty="0" smtClean="0"/>
              <a:t>timing is critical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- verbal protocols</a:t>
            </a:r>
          </a:p>
          <a:p>
            <a:pPr marL="0" indent="0">
              <a:buNone/>
            </a:pPr>
            <a:r>
              <a:rPr lang="en-US" dirty="0"/>
              <a:t>            - </a:t>
            </a:r>
            <a:r>
              <a:rPr lang="en-US" dirty="0" smtClean="0"/>
              <a:t>instructions to the participants (not too directive)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8504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25C0C8-C933-4044-8E99-DA0763F72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Verbal Protocols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29AB4E8C-4BF2-7747-B35C-41B4E0901B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13972" y="-288502"/>
            <a:ext cx="5745229" cy="7435003"/>
          </a:xfrm>
        </p:spPr>
      </p:pic>
    </p:spTree>
    <p:extLst>
      <p:ext uri="{BB962C8B-B14F-4D97-AF65-F5344CB8AC3E}">
        <p14:creationId xmlns:p14="http://schemas.microsoft.com/office/powerpoint/2010/main" val="2093927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7A6222-346A-8842-AA56-EFF558E9A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assignment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B2CBA9-F405-694A-9939-1D3700CE0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 Brown Ch. 21,22 Tone Groups, Tones. Pp.122-127</a:t>
            </a:r>
          </a:p>
          <a:p>
            <a:r>
              <a:rPr lang="en-US" dirty="0"/>
              <a:t>Introspective research: develop a verbal protocol for your study.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347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78207B-4DDE-4F46-A38F-B24DB032A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5B9C38-E01B-804A-ACDC-DCF0C61BC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dirty="0"/>
              <a:t>Syntactic  vs Phonological hierarchy</a:t>
            </a:r>
            <a:endParaRPr lang="en-US" dirty="0"/>
          </a:p>
          <a:p>
            <a:r>
              <a:rPr lang="en-US" dirty="0"/>
              <a:t>What meanings can intonation convey? </a:t>
            </a:r>
          </a:p>
          <a:p>
            <a:r>
              <a:rPr lang="en-US"/>
              <a:t>How  can we analyze pitch movement?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3586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5B7988-F856-7841-9305-DADC4FD09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Syntactic/ Phonological hierarchy</a:t>
            </a: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AE9AEE3-B278-F84B-B28B-ACD5A571C1C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1232" y="1648581"/>
            <a:ext cx="3794674" cy="5053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Utterance – a</a:t>
            </a:r>
            <a:r>
              <a:rPr lang="cs-CZ" dirty="0" smtClean="0"/>
              <a:t> </a:t>
            </a:r>
            <a:r>
              <a:rPr lang="cs-CZ" dirty="0" err="1" smtClean="0"/>
              <a:t>piece</a:t>
            </a:r>
            <a:r>
              <a:rPr lang="en-GB" dirty="0" smtClean="0"/>
              <a:t> of connected speech that has </a:t>
            </a:r>
            <a:r>
              <a:rPr lang="en-GB" dirty="0" err="1" smtClean="0"/>
              <a:t>suprasegmental</a:t>
            </a:r>
            <a:r>
              <a:rPr lang="en-GB" dirty="0" smtClean="0"/>
              <a:t> features (can be as short as only one syllable </a:t>
            </a:r>
            <a:r>
              <a:rPr lang="en-GB" dirty="0" err="1" smtClean="0"/>
              <a:t>e.g</a:t>
            </a:r>
            <a:r>
              <a:rPr lang="en-GB" dirty="0" smtClean="0"/>
              <a:t> Yes./No.)</a:t>
            </a:r>
          </a:p>
          <a:p>
            <a:pPr marL="0" indent="0">
              <a:buNone/>
            </a:pPr>
            <a:r>
              <a:rPr lang="en-US" b="1" dirty="0" smtClean="0"/>
              <a:t>Is it you?</a:t>
            </a:r>
            <a:endParaRPr lang="cs-CZ" b="1" dirty="0" smtClean="0"/>
          </a:p>
          <a:p>
            <a:r>
              <a:rPr lang="cs-CZ" dirty="0" smtClean="0"/>
              <a:t>A tone unit</a:t>
            </a:r>
            <a:r>
              <a:rPr lang="en-US" dirty="0" smtClean="0"/>
              <a:t> (one tone, min. one syllable or one foot)</a:t>
            </a:r>
            <a:endParaRPr lang="cs-CZ" dirty="0" smtClean="0"/>
          </a:p>
          <a:p>
            <a:r>
              <a:rPr lang="cs-CZ" dirty="0" smtClean="0"/>
              <a:t>A ton</a:t>
            </a:r>
            <a:r>
              <a:rPr lang="en-US" dirty="0" err="1" smtClean="0"/>
              <a:t>ic</a:t>
            </a:r>
            <a:r>
              <a:rPr lang="en-US" dirty="0" smtClean="0"/>
              <a:t> syllable ( the one with NUCLEAR tone / accent)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E56556-E5A7-4C46-A134-45B9CD37A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1957647"/>
          </a:xfrm>
        </p:spPr>
        <p:txBody>
          <a:bodyPr>
            <a:normAutofit fontScale="90000"/>
          </a:bodyPr>
          <a:lstStyle/>
          <a:p>
            <a:r>
              <a:rPr lang="en-US" dirty="0"/>
              <a:t>An utterance – a tone </a:t>
            </a:r>
            <a:r>
              <a:rPr lang="en-US" dirty="0" smtClean="0"/>
              <a:t>group/unit </a:t>
            </a:r>
            <a:r>
              <a:rPr lang="en-US" dirty="0"/>
              <a:t>– a phonetic </a:t>
            </a:r>
            <a:r>
              <a:rPr lang="en-US" dirty="0" smtClean="0"/>
              <a:t>word (foot) </a:t>
            </a:r>
            <a:r>
              <a:rPr lang="en-US" dirty="0"/>
              <a:t>– a syllable – a phoneme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 tone group - </a:t>
            </a:r>
            <a:r>
              <a:rPr lang="en-US" sz="2400" dirty="0" err="1"/>
              <a:t>i</a:t>
            </a:r>
            <a:r>
              <a:rPr lang="en" sz="2400" dirty="0"/>
              <a:t>s the stretch of speech over which a pitch contour extends. </a:t>
            </a:r>
            <a:r>
              <a:rPr lang="en" sz="1800" dirty="0"/>
              <a:t>(also known, by different writers, as tone unit, intonation unit, breath group and sense group) </a:t>
            </a:r>
            <a:r>
              <a:rPr lang="en" dirty="0"/>
              <a:t/>
            </a:r>
            <a:br>
              <a:rPr lang="en" dirty="0"/>
            </a:br>
            <a:r>
              <a:rPr lang="en" dirty="0"/>
              <a:t/>
            </a:r>
            <a:br>
              <a:rPr lang="en" dirty="0"/>
            </a:br>
            <a:r>
              <a:rPr lang="en" dirty="0"/>
              <a:t/>
            </a:r>
            <a:br>
              <a:rPr lang="en" dirty="0"/>
            </a:br>
            <a:r>
              <a:rPr lang="en" dirty="0"/>
              <a:t/>
            </a:r>
            <a:br>
              <a:rPr lang="en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0F8974-8903-3A41-A385-EA286AE46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641" y="1728317"/>
            <a:ext cx="10259367" cy="49940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" dirty="0"/>
          </a:p>
          <a:p>
            <a:pPr marL="0" indent="0">
              <a:buNone/>
            </a:pPr>
            <a:endParaRPr lang="en" dirty="0"/>
          </a:p>
          <a:p>
            <a:pPr marL="0" indent="0">
              <a:buNone/>
            </a:pPr>
            <a:endParaRPr lang="en" dirty="0"/>
          </a:p>
          <a:p>
            <a:pPr marL="0" indent="0">
              <a:buNone/>
            </a:pPr>
            <a:endParaRPr lang="en" dirty="0"/>
          </a:p>
          <a:p>
            <a:pPr marL="0" indent="0">
              <a:buNone/>
            </a:pPr>
            <a:endParaRPr lang="en" dirty="0"/>
          </a:p>
          <a:p>
            <a:pPr marL="0" indent="0">
              <a:buNone/>
            </a:pPr>
            <a:endParaRPr lang="en" dirty="0" smtClean="0"/>
          </a:p>
          <a:p>
            <a:pPr marL="0" indent="0">
              <a:buNone/>
            </a:pPr>
            <a:endParaRPr lang="en" dirty="0" smtClean="0"/>
          </a:p>
          <a:p>
            <a:pPr marL="0" indent="0">
              <a:buNone/>
            </a:pPr>
            <a:r>
              <a:rPr lang="en" dirty="0" smtClean="0"/>
              <a:t>Pete, is that you?</a:t>
            </a:r>
          </a:p>
          <a:p>
            <a:pPr marL="0" indent="0">
              <a:buNone/>
            </a:pPr>
            <a:r>
              <a:rPr lang="en" dirty="0" smtClean="0"/>
              <a:t>Give me those!</a:t>
            </a:r>
            <a:endParaRPr lang="en" dirty="0" smtClean="0"/>
          </a:p>
          <a:p>
            <a:pPr marL="0" indent="0">
              <a:buNone/>
            </a:pPr>
            <a:r>
              <a:rPr lang="en" dirty="0" smtClean="0"/>
              <a:t>Bill called to give me those.</a:t>
            </a:r>
          </a:p>
          <a:p>
            <a:pPr marL="0" indent="0"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398432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 inventory in English</a:t>
            </a:r>
            <a:endParaRPr lang="en-GB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82044" y="2250394"/>
            <a:ext cx="5035261" cy="4068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520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>
            <a:extLst>
              <a:ext uri="{FF2B5EF4-FFF2-40B4-BE49-F238E27FC236}">
                <a16:creationId xmlns:a16="http://schemas.microsoft.com/office/drawing/2014/main" id="{7AEA2CA6-AC93-8A45-8D4C-626F77E43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 flipV="1">
            <a:off x="10972799" y="2171700"/>
            <a:ext cx="45719" cy="2722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56D9A0-E8B0-124D-8732-72E512AF3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323" y="847898"/>
            <a:ext cx="5444837" cy="4555375"/>
          </a:xfrm>
        </p:spPr>
        <p:txBody>
          <a:bodyPr>
            <a:normAutofit/>
          </a:bodyPr>
          <a:lstStyle/>
          <a:p>
            <a:r>
              <a:rPr lang="en" dirty="0"/>
              <a:t>The interval between the highest and the lowest pitched syllable is called the range.</a:t>
            </a:r>
          </a:p>
          <a:p>
            <a:r>
              <a:rPr lang="en" dirty="0"/>
              <a:t>The change of pitch within the last stressed syllable of the tone-group is called a </a:t>
            </a:r>
            <a:r>
              <a:rPr lang="en" b="1" dirty="0"/>
              <a:t>nuclear tone</a:t>
            </a:r>
            <a:r>
              <a:rPr lang="en" dirty="0"/>
              <a:t>(3). It may occur not only in the nucleus but extend to the tail — </a:t>
            </a:r>
            <a:r>
              <a:rPr lang="en" b="1" dirty="0"/>
              <a:t>terminal tone </a:t>
            </a:r>
            <a:r>
              <a:rPr lang="en" dirty="0"/>
              <a:t>(3+4). </a:t>
            </a:r>
          </a:p>
          <a:p>
            <a:r>
              <a:rPr lang="en" dirty="0"/>
              <a:t> A tone group can include a </a:t>
            </a:r>
            <a:r>
              <a:rPr lang="en" b="1" dirty="0"/>
              <a:t>Pre-HEAD</a:t>
            </a:r>
            <a:r>
              <a:rPr lang="en" dirty="0"/>
              <a:t>(1), a </a:t>
            </a:r>
            <a:r>
              <a:rPr lang="en" b="1" dirty="0"/>
              <a:t>HEAD</a:t>
            </a:r>
            <a:r>
              <a:rPr lang="en" dirty="0"/>
              <a:t>(2), a </a:t>
            </a:r>
            <a:r>
              <a:rPr lang="en" b="1" dirty="0"/>
              <a:t>TAIL</a:t>
            </a:r>
            <a:r>
              <a:rPr lang="en" dirty="0"/>
              <a:t> (4)</a:t>
            </a:r>
          </a:p>
          <a:p>
            <a:r>
              <a:rPr lang="en" dirty="0"/>
              <a:t>The inventory of tonal types given by different phoneticians is different. </a:t>
            </a:r>
          </a:p>
          <a:p>
            <a:r>
              <a:rPr lang="en" dirty="0"/>
              <a:t>Tones can be: simple, complex and compound. 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8DDF48A-1947-834C-B32A-B2BDFA8489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1694" y="135800"/>
            <a:ext cx="4837603" cy="626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069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4BCF31-315D-624C-90CE-59B296F0B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270086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Auditory/acoustic parameters</a:t>
            </a:r>
            <a:r>
              <a:rPr lang="en-US" dirty="0" smtClean="0"/>
              <a:t>                                                             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</a:t>
            </a:r>
            <a:r>
              <a:rPr lang="en-US" i="1" dirty="0" smtClean="0"/>
              <a:t>pitch – fundamental frequency (</a:t>
            </a:r>
            <a:r>
              <a:rPr lang="en-US" i="1" dirty="0" err="1" smtClean="0"/>
              <a:t>Fo</a:t>
            </a:r>
            <a:r>
              <a:rPr lang="en-US" i="1" dirty="0" smtClean="0"/>
              <a:t>)</a:t>
            </a:r>
            <a:br>
              <a:rPr lang="en-US" i="1" dirty="0" smtClean="0"/>
            </a:br>
            <a:r>
              <a:rPr lang="en-US" i="1" dirty="0"/>
              <a:t> </a:t>
            </a:r>
            <a:r>
              <a:rPr lang="en-US" i="1" dirty="0" smtClean="0"/>
              <a:t>       melody – </a:t>
            </a:r>
            <a:r>
              <a:rPr lang="en-US" i="1" dirty="0" err="1" smtClean="0"/>
              <a:t>Fo</a:t>
            </a:r>
            <a:r>
              <a:rPr lang="en-US" i="1" dirty="0" smtClean="0"/>
              <a:t> line</a:t>
            </a:r>
            <a:br>
              <a:rPr lang="en-US" i="1" dirty="0" smtClean="0"/>
            </a:br>
            <a:r>
              <a:rPr lang="en-US" i="1" dirty="0"/>
              <a:t> </a:t>
            </a:r>
            <a:r>
              <a:rPr lang="en-US" i="1" dirty="0" smtClean="0"/>
              <a:t>       loudness – intensity</a:t>
            </a:r>
            <a:br>
              <a:rPr lang="en-US" i="1" dirty="0" smtClean="0"/>
            </a:br>
            <a:r>
              <a:rPr lang="en-US" i="1" dirty="0"/>
              <a:t> </a:t>
            </a:r>
            <a:r>
              <a:rPr lang="en-US" i="1" dirty="0" smtClean="0"/>
              <a:t>       speed/tempo - time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                                                                 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2622" y="3767667"/>
            <a:ext cx="6739682" cy="280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971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E920A-1DAE-C445-9489-A871D9316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practice…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6F1307-B213-9544-9678-78D147A21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" dirty="0"/>
              <a:t>A: That’s not the right answer. </a:t>
            </a:r>
          </a:p>
          <a:p>
            <a:pPr marL="0" indent="0">
              <a:buNone/>
            </a:pPr>
            <a:r>
              <a:rPr lang="en" dirty="0"/>
              <a:t>         B: (Disbelieving) No? </a:t>
            </a:r>
          </a:p>
          <a:p>
            <a:r>
              <a:rPr lang="en" dirty="0"/>
              <a:t>A: Is Istanbul the capital of Turkey? </a:t>
            </a:r>
          </a:p>
          <a:p>
            <a:pPr marL="0" indent="0">
              <a:buNone/>
            </a:pPr>
            <a:r>
              <a:rPr lang="en" dirty="0"/>
              <a:t>        B: (Factually) No. </a:t>
            </a:r>
          </a:p>
          <a:p>
            <a:r>
              <a:rPr lang="en" dirty="0"/>
              <a:t>A: Is that the right answer? </a:t>
            </a:r>
          </a:p>
          <a:p>
            <a:pPr marL="0" indent="0">
              <a:buNone/>
            </a:pPr>
            <a:r>
              <a:rPr lang="en" dirty="0"/>
              <a:t>       B: No, but you’re warm. </a:t>
            </a:r>
          </a:p>
          <a:p>
            <a:r>
              <a:rPr lang="en" dirty="0"/>
              <a:t>A: Have you ever been convicted of a crime?</a:t>
            </a:r>
          </a:p>
          <a:p>
            <a:pPr marL="0" indent="0">
              <a:buNone/>
            </a:pPr>
            <a:r>
              <a:rPr lang="en" dirty="0"/>
              <a:t>       B: No.</a:t>
            </a:r>
            <a:br>
              <a:rPr lang="en" dirty="0"/>
            </a:br>
            <a:r>
              <a:rPr lang="en" dirty="0"/>
              <a:t>       A: Have you ever been refused a visa?</a:t>
            </a:r>
            <a:br>
              <a:rPr lang="en" dirty="0"/>
            </a:br>
            <a:r>
              <a:rPr lang="en" dirty="0"/>
              <a:t>       B: No. </a:t>
            </a:r>
          </a:p>
          <a:p>
            <a:r>
              <a:rPr lang="en" dirty="0"/>
              <a:t>A: You’ll drive me home, won’t you? </a:t>
            </a:r>
          </a:p>
          <a:p>
            <a:r>
              <a:rPr lang="en" dirty="0"/>
              <a:t>B: (Indignantly) No. </a:t>
            </a:r>
          </a:p>
          <a:p>
            <a:pPr marL="0" indent="0">
              <a:buNone/>
            </a:pPr>
            <a:endParaRPr lang="en" dirty="0"/>
          </a:p>
          <a:p>
            <a:pPr marL="0" indent="0">
              <a:buNone/>
            </a:pPr>
            <a:endParaRPr lang="en" dirty="0"/>
          </a:p>
          <a:p>
            <a:pPr marL="0" indent="0">
              <a:buNone/>
            </a:pPr>
            <a:endParaRPr lang="en" dirty="0"/>
          </a:p>
          <a:p>
            <a:pPr marL="0" indent="0">
              <a:buNone/>
            </a:pPr>
            <a:endParaRPr lang="en" dirty="0"/>
          </a:p>
          <a:p>
            <a:pPr marL="0" indent="0">
              <a:buNone/>
            </a:pPr>
            <a:endParaRPr lang="en" dirty="0"/>
          </a:p>
          <a:p>
            <a:pPr marL="0" indent="0">
              <a:buNone/>
            </a:pPr>
            <a:endParaRPr lang="en" dirty="0"/>
          </a:p>
          <a:p>
            <a:pPr marL="0" indent="0">
              <a:buNone/>
            </a:pPr>
            <a:endParaRPr lang="en" dirty="0"/>
          </a:p>
          <a:p>
            <a:pPr marL="0" indent="0">
              <a:buNone/>
            </a:pPr>
            <a:endParaRPr lang="en" dirty="0"/>
          </a:p>
          <a:p>
            <a:pPr marL="0" indent="0"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121547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14E5E0-71C0-214C-9CD2-46580454A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more practice…)))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8B38B3-F87B-D54C-8FBE-07006272F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This honey is much </a:t>
            </a:r>
            <a:r>
              <a:rPr lang="en-US" b="1" dirty="0"/>
              <a:t>better</a:t>
            </a:r>
            <a:r>
              <a:rPr lang="en-US" dirty="0"/>
              <a:t>.</a:t>
            </a:r>
            <a:endParaRPr lang="ru-RU" dirty="0"/>
          </a:p>
          <a:p>
            <a:pPr lvl="0"/>
            <a:r>
              <a:rPr lang="en-US" dirty="0"/>
              <a:t>He didn’t have the </a:t>
            </a:r>
            <a:r>
              <a:rPr lang="en-US" b="1" dirty="0"/>
              <a:t>courage</a:t>
            </a:r>
            <a:r>
              <a:rPr lang="en-US" dirty="0"/>
              <a:t>.</a:t>
            </a:r>
            <a:endParaRPr lang="ru-RU" dirty="0"/>
          </a:p>
          <a:p>
            <a:pPr lvl="0"/>
            <a:r>
              <a:rPr lang="en-US" dirty="0"/>
              <a:t>Let’s go to the </a:t>
            </a:r>
            <a:r>
              <a:rPr lang="en-US" b="1" dirty="0"/>
              <a:t>country</a:t>
            </a:r>
            <a:r>
              <a:rPr lang="en-US" dirty="0"/>
              <a:t>.</a:t>
            </a:r>
            <a:endParaRPr lang="ru-RU" dirty="0"/>
          </a:p>
          <a:p>
            <a:pPr lvl="0"/>
            <a:r>
              <a:rPr lang="en-US" dirty="0"/>
              <a:t>How about the </a:t>
            </a:r>
            <a:r>
              <a:rPr lang="en-US" b="1" dirty="0"/>
              <a:t>luggage</a:t>
            </a:r>
            <a:r>
              <a:rPr lang="en-US" dirty="0"/>
              <a:t>?</a:t>
            </a:r>
            <a:endParaRPr lang="ru-RU" dirty="0"/>
          </a:p>
          <a:p>
            <a:pPr lvl="0"/>
            <a:r>
              <a:rPr lang="en-US" dirty="0"/>
              <a:t>Why are you  so </a:t>
            </a:r>
            <a:r>
              <a:rPr lang="en-US" b="1" dirty="0"/>
              <a:t>worried</a:t>
            </a:r>
            <a:r>
              <a:rPr lang="en-US" dirty="0"/>
              <a:t>?</a:t>
            </a:r>
            <a:endParaRPr lang="ru-RU" dirty="0"/>
          </a:p>
          <a:p>
            <a:pPr lvl="0"/>
            <a:r>
              <a:rPr lang="en-US" b="1" dirty="0"/>
              <a:t>Shut</a:t>
            </a:r>
            <a:r>
              <a:rPr lang="en-US" dirty="0"/>
              <a:t> up!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048021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1580</TotalTime>
  <Words>464</Words>
  <Application>Microsoft Office PowerPoint</Application>
  <PresentationFormat>Širokoúhlá obrazovka</PresentationFormat>
  <Paragraphs>77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Franklin Gothic Book</vt:lpstr>
      <vt:lpstr>Уголки</vt:lpstr>
      <vt:lpstr>Tones and tone groups lesson 4</vt:lpstr>
      <vt:lpstr>plan</vt:lpstr>
      <vt:lpstr>Syntactic/ Phonological hierarchy</vt:lpstr>
      <vt:lpstr>An utterance – a tone group/unit – a phonetic word (foot) – a syllable – a phoneme   A tone group - is the stretch of speech over which a pitch contour extends. (also known, by different writers, as tone unit, intonation unit, breath group and sense group)     </vt:lpstr>
      <vt:lpstr>Tone inventory in English</vt:lpstr>
      <vt:lpstr>Prezentace aplikace PowerPoint</vt:lpstr>
      <vt:lpstr>Auditory/acoustic parameters                                                                        pitch – fundamental frequency (Fo)         melody – Fo line         loudness – intensity         speed/tempo - time                                                                          </vt:lpstr>
      <vt:lpstr>Some practice…</vt:lpstr>
      <vt:lpstr>Some more practice…)))</vt:lpstr>
      <vt:lpstr>Identify the contour </vt:lpstr>
      <vt:lpstr>Introspective research</vt:lpstr>
      <vt:lpstr>Verbal Protocols</vt:lpstr>
      <vt:lpstr>Home assignment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Tones and tone groups lesson 4</dc:title>
  <dc:creator>A tymbay</dc:creator>
  <cp:lastModifiedBy>Zuzana Šaffková</cp:lastModifiedBy>
  <cp:revision>23</cp:revision>
  <dcterms:created xsi:type="dcterms:W3CDTF">2020-10-21T17:38:33Z</dcterms:created>
  <dcterms:modified xsi:type="dcterms:W3CDTF">2021-10-19T11:04:55Z</dcterms:modified>
</cp:coreProperties>
</file>