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9"/>
  </p:notesMasterIdLst>
  <p:sldIdLst>
    <p:sldId id="257" r:id="rId2"/>
    <p:sldId id="260" r:id="rId3"/>
    <p:sldId id="261" r:id="rId4"/>
    <p:sldId id="262" r:id="rId5"/>
    <p:sldId id="263" r:id="rId6"/>
    <p:sldId id="264" r:id="rId7"/>
    <p:sldId id="297" r:id="rId8"/>
    <p:sldId id="271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00" r:id="rId40"/>
    <p:sldId id="301" r:id="rId41"/>
    <p:sldId id="302" r:id="rId42"/>
    <p:sldId id="303" r:id="rId43"/>
    <p:sldId id="310" r:id="rId44"/>
    <p:sldId id="258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09" r:id="rId80"/>
    <p:sldId id="345" r:id="rId81"/>
    <p:sldId id="346" r:id="rId82"/>
    <p:sldId id="304" r:id="rId83"/>
    <p:sldId id="305" r:id="rId84"/>
    <p:sldId id="307" r:id="rId85"/>
    <p:sldId id="308" r:id="rId86"/>
    <p:sldId id="347" r:id="rId87"/>
    <p:sldId id="259" r:id="rId8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AA063-C90B-4F87-9AE0-DEFFC1036503}" v="9" dt="2021-05-21T07:55:37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95" Type="http://schemas.microsoft.com/office/2015/10/relationships/revisionInfo" Target="revisionInfo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řepelka" userId="051b10f9-514a-4f14-bf49-295073790ec0" providerId="ADAL" clId="{CB1AA063-C90B-4F87-9AE0-DEFFC1036503}"/>
    <pc:docChg chg="custSel addSld delSld modSld sldOrd">
      <pc:chgData name="Petr Křepelka" userId="051b10f9-514a-4f14-bf49-295073790ec0" providerId="ADAL" clId="{CB1AA063-C90B-4F87-9AE0-DEFFC1036503}" dt="2021-05-23T12:27:49.409" v="141" actId="14100"/>
      <pc:docMkLst>
        <pc:docMk/>
      </pc:docMkLst>
      <pc:sldChg chg="modSp">
        <pc:chgData name="Petr Křepelka" userId="051b10f9-514a-4f14-bf49-295073790ec0" providerId="ADAL" clId="{CB1AA063-C90B-4F87-9AE0-DEFFC1036503}" dt="2021-05-21T07:54:00.461" v="26" actId="1076"/>
        <pc:sldMkLst>
          <pc:docMk/>
          <pc:sldMk cId="0" sldId="257"/>
        </pc:sldMkLst>
        <pc:spChg chg="mod">
          <ac:chgData name="Petr Křepelka" userId="051b10f9-514a-4f14-bf49-295073790ec0" providerId="ADAL" clId="{CB1AA063-C90B-4F87-9AE0-DEFFC1036503}" dt="2021-05-21T07:54:00.461" v="26" actId="1076"/>
          <ac:spMkLst>
            <pc:docMk/>
            <pc:sldMk cId="0" sldId="257"/>
            <ac:spMk id="2052" creationId="{00000000-0000-0000-0000-000000000000}"/>
          </ac:spMkLst>
        </pc:spChg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258"/>
        </pc:sldMkLst>
      </pc:sldChg>
      <pc:sldChg chg="modSp mod">
        <pc:chgData name="Petr Křepelka" userId="051b10f9-514a-4f14-bf49-295073790ec0" providerId="ADAL" clId="{CB1AA063-C90B-4F87-9AE0-DEFFC1036503}" dt="2021-05-21T07:54:13.044" v="27" actId="14100"/>
        <pc:sldMkLst>
          <pc:docMk/>
          <pc:sldMk cId="1585832618" sldId="261"/>
        </pc:sldMkLst>
        <pc:spChg chg="mod">
          <ac:chgData name="Petr Křepelka" userId="051b10f9-514a-4f14-bf49-295073790ec0" providerId="ADAL" clId="{CB1AA063-C90B-4F87-9AE0-DEFFC1036503}" dt="2021-05-21T07:54:13.044" v="27" actId="14100"/>
          <ac:spMkLst>
            <pc:docMk/>
            <pc:sldMk cId="1585832618" sldId="261"/>
            <ac:spMk id="33795" creationId="{00000000-0000-0000-0000-000000000000}"/>
          </ac:spMkLst>
        </pc:spChg>
      </pc:sldChg>
      <pc:sldChg chg="modSp mod">
        <pc:chgData name="Petr Křepelka" userId="051b10f9-514a-4f14-bf49-295073790ec0" providerId="ADAL" clId="{CB1AA063-C90B-4F87-9AE0-DEFFC1036503}" dt="2021-05-23T12:22:16.116" v="53" actId="20577"/>
        <pc:sldMkLst>
          <pc:docMk/>
          <pc:sldMk cId="3160662767" sldId="262"/>
        </pc:sldMkLst>
        <pc:spChg chg="mod">
          <ac:chgData name="Petr Křepelka" userId="051b10f9-514a-4f14-bf49-295073790ec0" providerId="ADAL" clId="{CB1AA063-C90B-4F87-9AE0-DEFFC1036503}" dt="2021-05-23T12:22:16.116" v="53" actId="20577"/>
          <ac:spMkLst>
            <pc:docMk/>
            <pc:sldMk cId="3160662767" sldId="262"/>
            <ac:spMk id="6147" creationId="{00000000-0000-0000-0000-000000000000}"/>
          </ac:spMkLst>
        </pc:spChg>
      </pc:sldChg>
      <pc:sldChg chg="modSp mod">
        <pc:chgData name="Petr Křepelka" userId="051b10f9-514a-4f14-bf49-295073790ec0" providerId="ADAL" clId="{CB1AA063-C90B-4F87-9AE0-DEFFC1036503}" dt="2021-05-21T07:54:24.011" v="29" actId="14100"/>
        <pc:sldMkLst>
          <pc:docMk/>
          <pc:sldMk cId="1870004800" sldId="263"/>
        </pc:sldMkLst>
        <pc:spChg chg="mod">
          <ac:chgData name="Petr Křepelka" userId="051b10f9-514a-4f14-bf49-295073790ec0" providerId="ADAL" clId="{CB1AA063-C90B-4F87-9AE0-DEFFC1036503}" dt="2021-05-21T07:54:24.011" v="29" actId="14100"/>
          <ac:spMkLst>
            <pc:docMk/>
            <pc:sldMk cId="1870004800" sldId="263"/>
            <ac:spMk id="34819" creationId="{00000000-0000-0000-0000-000000000000}"/>
          </ac:spMkLst>
        </pc:spChg>
      </pc:sldChg>
      <pc:sldChg chg="add">
        <pc:chgData name="Petr Křepelka" userId="051b10f9-514a-4f14-bf49-295073790ec0" providerId="ADAL" clId="{CB1AA063-C90B-4F87-9AE0-DEFFC1036503}" dt="2021-05-21T07:52:54.383" v="15"/>
        <pc:sldMkLst>
          <pc:docMk/>
          <pc:sldMk cId="3725816636" sldId="265"/>
        </pc:sldMkLst>
      </pc:sldChg>
      <pc:sldChg chg="delSp modSp add mod setBg delDesignElem">
        <pc:chgData name="Petr Křepelka" userId="051b10f9-514a-4f14-bf49-295073790ec0" providerId="ADAL" clId="{CB1AA063-C90B-4F87-9AE0-DEFFC1036503}" dt="2021-05-23T12:22:44.224" v="55" actId="403"/>
        <pc:sldMkLst>
          <pc:docMk/>
          <pc:sldMk cId="4074000121" sldId="266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4074000121" sldId="266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4074000121" sldId="266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4074000121" sldId="266"/>
            <ac:spMk id="76" creationId="{64E585EA-75FD-4025-8270-F66A58A15CDA}"/>
          </ac:spMkLst>
        </pc:spChg>
        <pc:spChg chg="mod">
          <ac:chgData name="Petr Křepelka" userId="051b10f9-514a-4f14-bf49-295073790ec0" providerId="ADAL" clId="{CB1AA063-C90B-4F87-9AE0-DEFFC1036503}" dt="2021-05-23T12:22:44.224" v="55" actId="403"/>
          <ac:spMkLst>
            <pc:docMk/>
            <pc:sldMk cId="4074000121" sldId="266"/>
            <ac:spMk id="162819" creationId="{00000000-0000-0000-0000-000000000000}"/>
          </ac:spMkLst>
        </pc:spChg>
      </pc:sldChg>
      <pc:sldChg chg="delSp add setBg delDesignElem">
        <pc:chgData name="Petr Křepelka" userId="051b10f9-514a-4f14-bf49-295073790ec0" providerId="ADAL" clId="{CB1AA063-C90B-4F87-9AE0-DEFFC1036503}" dt="2021-05-21T07:52:54.383" v="15"/>
        <pc:sldMkLst>
          <pc:docMk/>
          <pc:sldMk cId="2664772030" sldId="267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664772030" sldId="267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664772030" sldId="267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664772030" sldId="267"/>
            <ac:spMk id="76" creationId="{64E585EA-75FD-4025-8270-F66A58A15CDA}"/>
          </ac:spMkLst>
        </pc:spChg>
      </pc:sldChg>
      <pc:sldChg chg="delSp modSp add mod setBg delDesignElem">
        <pc:chgData name="Petr Křepelka" userId="051b10f9-514a-4f14-bf49-295073790ec0" providerId="ADAL" clId="{CB1AA063-C90B-4F87-9AE0-DEFFC1036503}" dt="2021-05-21T07:54:48.607" v="34" actId="27636"/>
        <pc:sldMkLst>
          <pc:docMk/>
          <pc:sldMk cId="2720241277" sldId="268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720241277" sldId="268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720241277" sldId="268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720241277" sldId="268"/>
            <ac:spMk id="76" creationId="{64E585EA-75FD-4025-8270-F66A58A15CDA}"/>
          </ac:spMkLst>
        </pc:spChg>
        <pc:spChg chg="mod">
          <ac:chgData name="Petr Křepelka" userId="051b10f9-514a-4f14-bf49-295073790ec0" providerId="ADAL" clId="{CB1AA063-C90B-4F87-9AE0-DEFFC1036503}" dt="2021-05-21T07:54:48.607" v="34" actId="27636"/>
          <ac:spMkLst>
            <pc:docMk/>
            <pc:sldMk cId="2720241277" sldId="268"/>
            <ac:spMk id="163843" creationId="{00000000-0000-0000-0000-000000000000}"/>
          </ac:spMkLst>
        </pc:spChg>
      </pc:sldChg>
      <pc:sldChg chg="add">
        <pc:chgData name="Petr Křepelka" userId="051b10f9-514a-4f14-bf49-295073790ec0" providerId="ADAL" clId="{CB1AA063-C90B-4F87-9AE0-DEFFC1036503}" dt="2021-05-21T07:52:54.383" v="15"/>
        <pc:sldMkLst>
          <pc:docMk/>
          <pc:sldMk cId="3656031527" sldId="269"/>
        </pc:sldMkLst>
      </pc:sldChg>
      <pc:sldChg chg="delSp add setBg delDesignElem">
        <pc:chgData name="Petr Křepelka" userId="051b10f9-514a-4f14-bf49-295073790ec0" providerId="ADAL" clId="{CB1AA063-C90B-4F87-9AE0-DEFFC1036503}" dt="2021-05-21T07:52:54.383" v="15"/>
        <pc:sldMkLst>
          <pc:docMk/>
          <pc:sldMk cId="3993214343" sldId="270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3993214343" sldId="270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3993214343" sldId="270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3993214343" sldId="270"/>
            <ac:spMk id="76" creationId="{64E585EA-75FD-4025-8270-F66A58A15CDA}"/>
          </ac:spMkLst>
        </pc:spChg>
      </pc:sldChg>
      <pc:sldChg chg="delSp add ord setBg delDesignElem">
        <pc:chgData name="Petr Křepelka" userId="051b10f9-514a-4f14-bf49-295073790ec0" providerId="ADAL" clId="{CB1AA063-C90B-4F87-9AE0-DEFFC1036503}" dt="2021-05-21T07:56:43.639" v="42"/>
        <pc:sldMkLst>
          <pc:docMk/>
          <pc:sldMk cId="2685050907" sldId="273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685050907" sldId="273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685050907" sldId="273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685050907" sldId="273"/>
            <ac:spMk id="76" creationId="{64E585EA-75FD-4025-8270-F66A58A15CDA}"/>
          </ac:spMkLst>
        </pc:spChg>
      </pc:sldChg>
      <pc:sldChg chg="delSp add setBg delDesignElem">
        <pc:chgData name="Petr Křepelka" userId="051b10f9-514a-4f14-bf49-295073790ec0" providerId="ADAL" clId="{CB1AA063-C90B-4F87-9AE0-DEFFC1036503}" dt="2021-05-21T07:52:54.383" v="15"/>
        <pc:sldMkLst>
          <pc:docMk/>
          <pc:sldMk cId="2363442250" sldId="274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363442250" sldId="274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363442250" sldId="274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363442250" sldId="274"/>
            <ac:spMk id="76" creationId="{64E585EA-75FD-4025-8270-F66A58A15CDA}"/>
          </ac:spMkLst>
        </pc:spChg>
      </pc:sldChg>
      <pc:sldChg chg="delSp modSp add mod setBg delDesignElem">
        <pc:chgData name="Petr Křepelka" userId="051b10f9-514a-4f14-bf49-295073790ec0" providerId="ADAL" clId="{CB1AA063-C90B-4F87-9AE0-DEFFC1036503}" dt="2021-05-23T12:23:32.615" v="92" actId="20577"/>
        <pc:sldMkLst>
          <pc:docMk/>
          <pc:sldMk cId="1626728705" sldId="275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1626728705" sldId="275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1626728705" sldId="275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1626728705" sldId="275"/>
            <ac:spMk id="76" creationId="{64E585EA-75FD-4025-8270-F66A58A15CDA}"/>
          </ac:spMkLst>
        </pc:spChg>
        <pc:spChg chg="mod">
          <ac:chgData name="Petr Křepelka" userId="051b10f9-514a-4f14-bf49-295073790ec0" providerId="ADAL" clId="{CB1AA063-C90B-4F87-9AE0-DEFFC1036503}" dt="2021-05-23T12:23:32.615" v="92" actId="20577"/>
          <ac:spMkLst>
            <pc:docMk/>
            <pc:sldMk cId="1626728705" sldId="275"/>
            <ac:spMk id="11267" creationId="{00000000-0000-0000-0000-000000000000}"/>
          </ac:spMkLst>
        </pc:spChg>
      </pc:sldChg>
      <pc:sldChg chg="delSp add setBg delDesignElem">
        <pc:chgData name="Petr Křepelka" userId="051b10f9-514a-4f14-bf49-295073790ec0" providerId="ADAL" clId="{CB1AA063-C90B-4F87-9AE0-DEFFC1036503}" dt="2021-05-21T07:52:54.383" v="15"/>
        <pc:sldMkLst>
          <pc:docMk/>
          <pc:sldMk cId="3856746764" sldId="276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3856746764" sldId="276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3856746764" sldId="276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3856746764" sldId="276"/>
            <ac:spMk id="76" creationId="{64E585EA-75FD-4025-8270-F66A58A15CDA}"/>
          </ac:spMkLst>
        </pc:spChg>
      </pc:sldChg>
      <pc:sldChg chg="delSp add setBg delDesignElem">
        <pc:chgData name="Petr Křepelka" userId="051b10f9-514a-4f14-bf49-295073790ec0" providerId="ADAL" clId="{CB1AA063-C90B-4F87-9AE0-DEFFC1036503}" dt="2021-05-21T07:52:54.383" v="15"/>
        <pc:sldMkLst>
          <pc:docMk/>
          <pc:sldMk cId="2982881706" sldId="277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982881706" sldId="277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982881706" sldId="277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2982881706" sldId="277"/>
            <ac:spMk id="76" creationId="{64E585EA-75FD-4025-8270-F66A58A15CDA}"/>
          </ac:spMkLst>
        </pc:spChg>
      </pc:sldChg>
      <pc:sldChg chg="delSp add setBg delDesignElem">
        <pc:chgData name="Petr Křepelka" userId="051b10f9-514a-4f14-bf49-295073790ec0" providerId="ADAL" clId="{CB1AA063-C90B-4F87-9AE0-DEFFC1036503}" dt="2021-05-21T07:52:54.383" v="15"/>
        <pc:sldMkLst>
          <pc:docMk/>
          <pc:sldMk cId="1506931566" sldId="278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1506931566" sldId="278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1506931566" sldId="278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1506931566" sldId="278"/>
            <ac:spMk id="76" creationId="{64E585EA-75FD-4025-8270-F66A58A15CDA}"/>
          </ac:spMkLst>
        </pc:spChg>
      </pc:sldChg>
      <pc:sldChg chg="delSp add setBg delDesignElem">
        <pc:chgData name="Petr Křepelka" userId="051b10f9-514a-4f14-bf49-295073790ec0" providerId="ADAL" clId="{CB1AA063-C90B-4F87-9AE0-DEFFC1036503}" dt="2021-05-21T07:52:54.383" v="15"/>
        <pc:sldMkLst>
          <pc:docMk/>
          <pc:sldMk cId="4196851928" sldId="279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4196851928" sldId="279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4196851928" sldId="279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4196851928" sldId="279"/>
            <ac:spMk id="76" creationId="{64E585EA-75FD-4025-8270-F66A58A15CDA}"/>
          </ac:spMkLst>
        </pc:spChg>
      </pc:sldChg>
      <pc:sldChg chg="delSp add setBg delDesignElem">
        <pc:chgData name="Petr Křepelka" userId="051b10f9-514a-4f14-bf49-295073790ec0" providerId="ADAL" clId="{CB1AA063-C90B-4F87-9AE0-DEFFC1036503}" dt="2021-05-21T07:52:54.383" v="15"/>
        <pc:sldMkLst>
          <pc:docMk/>
          <pc:sldMk cId="4221981482" sldId="280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4221981482" sldId="280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4221981482" sldId="280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4221981482" sldId="280"/>
            <ac:spMk id="76" creationId="{64E585EA-75FD-4025-8270-F66A58A15CDA}"/>
          </ac:spMkLst>
        </pc:spChg>
      </pc:sldChg>
      <pc:sldChg chg="add">
        <pc:chgData name="Petr Křepelka" userId="051b10f9-514a-4f14-bf49-295073790ec0" providerId="ADAL" clId="{CB1AA063-C90B-4F87-9AE0-DEFFC1036503}" dt="2021-05-21T07:52:54.383" v="15"/>
        <pc:sldMkLst>
          <pc:docMk/>
          <pc:sldMk cId="293097202" sldId="281"/>
        </pc:sldMkLst>
      </pc:sldChg>
      <pc:sldChg chg="add">
        <pc:chgData name="Petr Křepelka" userId="051b10f9-514a-4f14-bf49-295073790ec0" providerId="ADAL" clId="{CB1AA063-C90B-4F87-9AE0-DEFFC1036503}" dt="2021-05-21T07:52:54.383" v="15"/>
        <pc:sldMkLst>
          <pc:docMk/>
          <pc:sldMk cId="1942587098" sldId="282"/>
        </pc:sldMkLst>
      </pc:sldChg>
      <pc:sldChg chg="add">
        <pc:chgData name="Petr Křepelka" userId="051b10f9-514a-4f14-bf49-295073790ec0" providerId="ADAL" clId="{CB1AA063-C90B-4F87-9AE0-DEFFC1036503}" dt="2021-05-21T07:52:54.383" v="15"/>
        <pc:sldMkLst>
          <pc:docMk/>
          <pc:sldMk cId="2934201062" sldId="283"/>
        </pc:sldMkLst>
      </pc:sldChg>
      <pc:sldChg chg="add">
        <pc:chgData name="Petr Křepelka" userId="051b10f9-514a-4f14-bf49-295073790ec0" providerId="ADAL" clId="{CB1AA063-C90B-4F87-9AE0-DEFFC1036503}" dt="2021-05-21T07:52:54.383" v="15"/>
        <pc:sldMkLst>
          <pc:docMk/>
          <pc:sldMk cId="1009893621" sldId="284"/>
        </pc:sldMkLst>
      </pc:sldChg>
      <pc:sldChg chg="delSp add setBg delDesignElem">
        <pc:chgData name="Petr Křepelka" userId="051b10f9-514a-4f14-bf49-295073790ec0" providerId="ADAL" clId="{CB1AA063-C90B-4F87-9AE0-DEFFC1036503}" dt="2021-05-21T07:52:54.383" v="15"/>
        <pc:sldMkLst>
          <pc:docMk/>
          <pc:sldMk cId="3777728955" sldId="285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3777728955" sldId="285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3777728955" sldId="285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3777728955" sldId="285"/>
            <ac:spMk id="76" creationId="{64E585EA-75FD-4025-8270-F66A58A15CDA}"/>
          </ac:spMkLst>
        </pc:spChg>
      </pc:sldChg>
      <pc:sldChg chg="modSp mod">
        <pc:chgData name="Petr Křepelka" userId="051b10f9-514a-4f14-bf49-295073790ec0" providerId="ADAL" clId="{CB1AA063-C90B-4F87-9AE0-DEFFC1036503}" dt="2021-05-23T12:24:23.181" v="94" actId="20577"/>
        <pc:sldMkLst>
          <pc:docMk/>
          <pc:sldMk cId="2018238224" sldId="290"/>
        </pc:sldMkLst>
        <pc:spChg chg="mod">
          <ac:chgData name="Petr Křepelka" userId="051b10f9-514a-4f14-bf49-295073790ec0" providerId="ADAL" clId="{CB1AA063-C90B-4F87-9AE0-DEFFC1036503}" dt="2021-05-23T12:24:23.181" v="94" actId="20577"/>
          <ac:spMkLst>
            <pc:docMk/>
            <pc:sldMk cId="2018238224" sldId="290"/>
            <ac:spMk id="151555" creationId="{00000000-0000-0000-0000-000000000000}"/>
          </ac:spMkLst>
        </pc:spChg>
      </pc:sldChg>
      <pc:sldChg chg="modSp mod">
        <pc:chgData name="Petr Křepelka" userId="051b10f9-514a-4f14-bf49-295073790ec0" providerId="ADAL" clId="{CB1AA063-C90B-4F87-9AE0-DEFFC1036503}" dt="2021-05-23T12:24:31.278" v="98" actId="20577"/>
        <pc:sldMkLst>
          <pc:docMk/>
          <pc:sldMk cId="1174888078" sldId="291"/>
        </pc:sldMkLst>
        <pc:spChg chg="mod">
          <ac:chgData name="Petr Křepelka" userId="051b10f9-514a-4f14-bf49-295073790ec0" providerId="ADAL" clId="{CB1AA063-C90B-4F87-9AE0-DEFFC1036503}" dt="2021-05-23T12:24:31.278" v="98" actId="20577"/>
          <ac:spMkLst>
            <pc:docMk/>
            <pc:sldMk cId="1174888078" sldId="291"/>
            <ac:spMk id="260099" creationId="{00000000-0000-0000-0000-000000000000}"/>
          </ac:spMkLst>
        </pc:spChg>
      </pc:sldChg>
      <pc:sldChg chg="modSp mod">
        <pc:chgData name="Petr Křepelka" userId="051b10f9-514a-4f14-bf49-295073790ec0" providerId="ADAL" clId="{CB1AA063-C90B-4F87-9AE0-DEFFC1036503}" dt="2021-05-23T12:24:38.162" v="99" actId="20577"/>
        <pc:sldMkLst>
          <pc:docMk/>
          <pc:sldMk cId="193846781" sldId="293"/>
        </pc:sldMkLst>
        <pc:spChg chg="mod">
          <ac:chgData name="Petr Křepelka" userId="051b10f9-514a-4f14-bf49-295073790ec0" providerId="ADAL" clId="{CB1AA063-C90B-4F87-9AE0-DEFFC1036503}" dt="2021-05-23T12:24:38.162" v="99" actId="20577"/>
          <ac:spMkLst>
            <pc:docMk/>
            <pc:sldMk cId="193846781" sldId="293"/>
            <ac:spMk id="258051" creationId="{00000000-0000-0000-0000-000000000000}"/>
          </ac:spMkLst>
        </pc:spChg>
      </pc:sldChg>
      <pc:sldChg chg="addSp delSp modSp add mod ord setBg delAnim delDesignElem">
        <pc:chgData name="Petr Křepelka" userId="051b10f9-514a-4f14-bf49-295073790ec0" providerId="ADAL" clId="{CB1AA063-C90B-4F87-9AE0-DEFFC1036503}" dt="2021-05-21T07:55:54.923" v="40"/>
        <pc:sldMkLst>
          <pc:docMk/>
          <pc:sldMk cId="4118038579" sldId="297"/>
        </pc:sldMkLst>
        <pc:spChg chg="add del mod">
          <ac:chgData name="Petr Křepelka" userId="051b10f9-514a-4f14-bf49-295073790ec0" providerId="ADAL" clId="{CB1AA063-C90B-4F87-9AE0-DEFFC1036503}" dt="2021-05-21T07:53:46.193" v="20" actId="478"/>
          <ac:spMkLst>
            <pc:docMk/>
            <pc:sldMk cId="4118038579" sldId="297"/>
            <ac:spMk id="3" creationId="{77DA14EC-3C8E-4966-9996-D5F4AAE9884F}"/>
          </ac:spMkLst>
        </pc:spChg>
        <pc:spChg chg="del">
          <ac:chgData name="Petr Křepelka" userId="051b10f9-514a-4f14-bf49-295073790ec0" providerId="ADAL" clId="{CB1AA063-C90B-4F87-9AE0-DEFFC1036503}" dt="2021-05-21T07:53:43.454" v="19" actId="478"/>
          <ac:spMkLst>
            <pc:docMk/>
            <pc:sldMk cId="4118038579" sldId="297"/>
            <ac:spMk id="6" creationId="{941E28AC-C38B-4812-88B7-11A27113B4BA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4118038579" sldId="297"/>
            <ac:spMk id="24" creationId="{DA3C47C2-33A2-44B2-BEAB-FEB679075C24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4118038579" sldId="297"/>
            <ac:spMk id="26" creationId="{AD182BA8-54AD-4D9F-8264-B0FA8BB47D7C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4118038579" sldId="297"/>
            <ac:spMk id="28" creationId="{4ED83379-0499-45E1-AB78-6AA230F96442}"/>
          </ac:spMkLst>
        </pc:spChg>
      </pc:sldChg>
      <pc:sldChg chg="add del">
        <pc:chgData name="Petr Křepelka" userId="051b10f9-514a-4f14-bf49-295073790ec0" providerId="ADAL" clId="{CB1AA063-C90B-4F87-9AE0-DEFFC1036503}" dt="2021-05-21T07:55:43.086" v="37" actId="47"/>
        <pc:sldMkLst>
          <pc:docMk/>
          <pc:sldMk cId="2288312357" sldId="298"/>
        </pc:sldMkLst>
      </pc:sldChg>
      <pc:sldChg chg="delSp add del setBg delDesignElem">
        <pc:chgData name="Petr Křepelka" userId="051b10f9-514a-4f14-bf49-295073790ec0" providerId="ADAL" clId="{CB1AA063-C90B-4F87-9AE0-DEFFC1036503}" dt="2021-05-21T07:55:28.356" v="35" actId="47"/>
        <pc:sldMkLst>
          <pc:docMk/>
          <pc:sldMk cId="3888789678" sldId="298"/>
        </pc:sldMkLst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3888789678" sldId="298"/>
            <ac:spMk id="72" creationId="{EA67B5B4-3A24-436E-B663-1B2EBFF8A0CD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3888789678" sldId="298"/>
            <ac:spMk id="74" creationId="{987FDF89-C993-41F4-A1B8-DBAFF16008A9}"/>
          </ac:spMkLst>
        </pc:spChg>
        <pc:spChg chg="del">
          <ac:chgData name="Petr Křepelka" userId="051b10f9-514a-4f14-bf49-295073790ec0" providerId="ADAL" clId="{CB1AA063-C90B-4F87-9AE0-DEFFC1036503}" dt="2021-05-21T07:52:54.383" v="15"/>
          <ac:spMkLst>
            <pc:docMk/>
            <pc:sldMk cId="3888789678" sldId="298"/>
            <ac:spMk id="76" creationId="{64E585EA-75FD-4025-8270-F66A58A15CDA}"/>
          </ac:spMkLst>
        </pc:spChg>
      </pc:sldChg>
      <pc:sldChg chg="add del">
        <pc:chgData name="Petr Křepelka" userId="051b10f9-514a-4f14-bf49-295073790ec0" providerId="ADAL" clId="{CB1AA063-C90B-4F87-9AE0-DEFFC1036503}" dt="2021-05-21T07:55:46.329" v="38" actId="47"/>
        <pc:sldMkLst>
          <pc:docMk/>
          <pc:sldMk cId="992397488" sldId="299"/>
        </pc:sldMkLst>
      </pc:sldChg>
      <pc:sldChg chg="add del">
        <pc:chgData name="Petr Křepelka" userId="051b10f9-514a-4f14-bf49-295073790ec0" providerId="ADAL" clId="{CB1AA063-C90B-4F87-9AE0-DEFFC1036503}" dt="2021-05-21T07:55:28.356" v="35" actId="47"/>
        <pc:sldMkLst>
          <pc:docMk/>
          <pc:sldMk cId="1049142811" sldId="299"/>
        </pc:sldMkLst>
      </pc:sldChg>
      <pc:sldChg chg="delSp modSp add mod setBg delDesignElem">
        <pc:chgData name="Petr Křepelka" userId="051b10f9-514a-4f14-bf49-295073790ec0" providerId="ADAL" clId="{CB1AA063-C90B-4F87-9AE0-DEFFC1036503}" dt="2021-05-21T07:53:27.398" v="18" actId="6549"/>
        <pc:sldMkLst>
          <pc:docMk/>
          <pc:sldMk cId="0" sldId="300"/>
        </pc:sldMkLst>
        <pc:spChg chg="del">
          <ac:chgData name="Petr Křepelka" userId="051b10f9-514a-4f14-bf49-295073790ec0" providerId="ADAL" clId="{CB1AA063-C90B-4F87-9AE0-DEFFC1036503}" dt="2021-05-21T07:53:22.358" v="17"/>
          <ac:spMkLst>
            <pc:docMk/>
            <pc:sldMk cId="0" sldId="300"/>
            <ac:spMk id="72" creationId="{DA3C47C2-33A2-44B2-BEAB-FEB679075C24}"/>
          </ac:spMkLst>
        </pc:spChg>
        <pc:spChg chg="del">
          <ac:chgData name="Petr Křepelka" userId="051b10f9-514a-4f14-bf49-295073790ec0" providerId="ADAL" clId="{CB1AA063-C90B-4F87-9AE0-DEFFC1036503}" dt="2021-05-21T07:53:22.358" v="17"/>
          <ac:spMkLst>
            <pc:docMk/>
            <pc:sldMk cId="0" sldId="300"/>
            <ac:spMk id="74" creationId="{AD182BA8-54AD-4D9F-8264-B0FA8BB47D7C}"/>
          </ac:spMkLst>
        </pc:spChg>
        <pc:spChg chg="del">
          <ac:chgData name="Petr Křepelka" userId="051b10f9-514a-4f14-bf49-295073790ec0" providerId="ADAL" clId="{CB1AA063-C90B-4F87-9AE0-DEFFC1036503}" dt="2021-05-21T07:53:22.358" v="17"/>
          <ac:spMkLst>
            <pc:docMk/>
            <pc:sldMk cId="0" sldId="300"/>
            <ac:spMk id="76" creationId="{4ED83379-0499-45E1-AB78-6AA230F96442}"/>
          </ac:spMkLst>
        </pc:spChg>
        <pc:spChg chg="mod">
          <ac:chgData name="Petr Křepelka" userId="051b10f9-514a-4f14-bf49-295073790ec0" providerId="ADAL" clId="{CB1AA063-C90B-4F87-9AE0-DEFFC1036503}" dt="2021-05-21T07:53:27.398" v="18" actId="6549"/>
          <ac:spMkLst>
            <pc:docMk/>
            <pc:sldMk cId="0" sldId="300"/>
            <ac:spMk id="5122" creationId="{00000000-0000-0000-0000-000000000000}"/>
          </ac:spMkLst>
        </pc:spChg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01"/>
        </pc:sldMkLst>
      </pc:sldChg>
      <pc:sldChg chg="modSp add mod">
        <pc:chgData name="Petr Křepelka" userId="051b10f9-514a-4f14-bf49-295073790ec0" providerId="ADAL" clId="{CB1AA063-C90B-4F87-9AE0-DEFFC1036503}" dt="2021-05-23T12:24:46.308" v="100" actId="20577"/>
        <pc:sldMkLst>
          <pc:docMk/>
          <pc:sldMk cId="0" sldId="302"/>
        </pc:sldMkLst>
        <pc:spChg chg="mod">
          <ac:chgData name="Petr Křepelka" userId="051b10f9-514a-4f14-bf49-295073790ec0" providerId="ADAL" clId="{CB1AA063-C90B-4F87-9AE0-DEFFC1036503}" dt="2021-05-23T12:24:46.308" v="100" actId="20577"/>
          <ac:spMkLst>
            <pc:docMk/>
            <pc:sldMk cId="0" sldId="302"/>
            <ac:spMk id="3075" creationId="{00000000-0000-0000-0000-000000000000}"/>
          </ac:spMkLst>
        </pc:spChg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03"/>
        </pc:sldMkLst>
      </pc:sldChg>
      <pc:sldChg chg="modSp add mod">
        <pc:chgData name="Petr Křepelka" userId="051b10f9-514a-4f14-bf49-295073790ec0" providerId="ADAL" clId="{CB1AA063-C90B-4F87-9AE0-DEFFC1036503}" dt="2021-05-23T12:27:44.628" v="140" actId="14100"/>
        <pc:sldMkLst>
          <pc:docMk/>
          <pc:sldMk cId="0" sldId="304"/>
        </pc:sldMkLst>
        <pc:picChg chg="mod">
          <ac:chgData name="Petr Křepelka" userId="051b10f9-514a-4f14-bf49-295073790ec0" providerId="ADAL" clId="{CB1AA063-C90B-4F87-9AE0-DEFFC1036503}" dt="2021-05-23T12:27:44.628" v="140" actId="14100"/>
          <ac:picMkLst>
            <pc:docMk/>
            <pc:sldMk cId="0" sldId="304"/>
            <ac:picMk id="48131" creationId="{00000000-0000-0000-0000-000000000000}"/>
          </ac:picMkLst>
        </pc:picChg>
      </pc:sldChg>
      <pc:sldChg chg="modSp add mod">
        <pc:chgData name="Petr Křepelka" userId="051b10f9-514a-4f14-bf49-295073790ec0" providerId="ADAL" clId="{CB1AA063-C90B-4F87-9AE0-DEFFC1036503}" dt="2021-05-23T12:27:49.409" v="141" actId="14100"/>
        <pc:sldMkLst>
          <pc:docMk/>
          <pc:sldMk cId="0" sldId="305"/>
        </pc:sldMkLst>
        <pc:picChg chg="mod">
          <ac:chgData name="Petr Křepelka" userId="051b10f9-514a-4f14-bf49-295073790ec0" providerId="ADAL" clId="{CB1AA063-C90B-4F87-9AE0-DEFFC1036503}" dt="2021-05-23T12:27:49.409" v="141" actId="14100"/>
          <ac:picMkLst>
            <pc:docMk/>
            <pc:sldMk cId="0" sldId="305"/>
            <ac:picMk id="49155" creationId="{00000000-0000-0000-0000-000000000000}"/>
          </ac:picMkLst>
        </pc:picChg>
      </pc:sldChg>
      <pc:sldChg chg="add del">
        <pc:chgData name="Petr Křepelka" userId="051b10f9-514a-4f14-bf49-295073790ec0" providerId="ADAL" clId="{CB1AA063-C90B-4F87-9AE0-DEFFC1036503}" dt="2021-05-21T07:58:05.016" v="43" actId="47"/>
        <pc:sldMkLst>
          <pc:docMk/>
          <pc:sldMk cId="0" sldId="306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07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08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2026820136" sldId="309"/>
        </pc:sldMkLst>
      </pc:sldChg>
      <pc:sldChg chg="modSp add mod">
        <pc:chgData name="Petr Křepelka" userId="051b10f9-514a-4f14-bf49-295073790ec0" providerId="ADAL" clId="{CB1AA063-C90B-4F87-9AE0-DEFFC1036503}" dt="2021-05-23T12:24:53.904" v="101" actId="14100"/>
        <pc:sldMkLst>
          <pc:docMk/>
          <pc:sldMk cId="1045462614" sldId="310"/>
        </pc:sldMkLst>
        <pc:picChg chg="mod">
          <ac:chgData name="Petr Křepelka" userId="051b10f9-514a-4f14-bf49-295073790ec0" providerId="ADAL" clId="{CB1AA063-C90B-4F87-9AE0-DEFFC1036503}" dt="2021-05-23T12:24:53.904" v="101" actId="14100"/>
          <ac:picMkLst>
            <pc:docMk/>
            <pc:sldMk cId="1045462614" sldId="310"/>
            <ac:picMk id="79874" creationId="{00000000-0000-0000-0000-000000000000}"/>
          </ac:picMkLst>
        </pc:picChg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11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12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13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14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15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16"/>
        </pc:sldMkLst>
      </pc:sldChg>
      <pc:sldChg chg="modSp add mod">
        <pc:chgData name="Petr Křepelka" userId="051b10f9-514a-4f14-bf49-295073790ec0" providerId="ADAL" clId="{CB1AA063-C90B-4F87-9AE0-DEFFC1036503}" dt="2021-05-23T12:25:21.032" v="110" actId="6549"/>
        <pc:sldMkLst>
          <pc:docMk/>
          <pc:sldMk cId="0" sldId="317"/>
        </pc:sldMkLst>
        <pc:spChg chg="mod">
          <ac:chgData name="Petr Křepelka" userId="051b10f9-514a-4f14-bf49-295073790ec0" providerId="ADAL" clId="{CB1AA063-C90B-4F87-9AE0-DEFFC1036503}" dt="2021-05-23T12:25:21.032" v="110" actId="6549"/>
          <ac:spMkLst>
            <pc:docMk/>
            <pc:sldMk cId="0" sldId="317"/>
            <ac:spMk id="11266" creationId="{00000000-0000-0000-0000-000000000000}"/>
          </ac:spMkLst>
        </pc:spChg>
        <pc:spChg chg="mod">
          <ac:chgData name="Petr Křepelka" userId="051b10f9-514a-4f14-bf49-295073790ec0" providerId="ADAL" clId="{CB1AA063-C90B-4F87-9AE0-DEFFC1036503}" dt="2021-05-23T12:25:14.561" v="103" actId="20577"/>
          <ac:spMkLst>
            <pc:docMk/>
            <pc:sldMk cId="0" sldId="317"/>
            <ac:spMk id="16387" creationId="{00000000-0000-0000-0000-000000000000}"/>
          </ac:spMkLst>
        </pc:spChg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18"/>
        </pc:sldMkLst>
      </pc:sldChg>
      <pc:sldChg chg="modSp add mod">
        <pc:chgData name="Petr Křepelka" userId="051b10f9-514a-4f14-bf49-295073790ec0" providerId="ADAL" clId="{CB1AA063-C90B-4F87-9AE0-DEFFC1036503}" dt="2021-05-23T12:25:29.087" v="111" actId="403"/>
        <pc:sldMkLst>
          <pc:docMk/>
          <pc:sldMk cId="0" sldId="319"/>
        </pc:sldMkLst>
        <pc:spChg chg="mod">
          <ac:chgData name="Petr Křepelka" userId="051b10f9-514a-4f14-bf49-295073790ec0" providerId="ADAL" clId="{CB1AA063-C90B-4F87-9AE0-DEFFC1036503}" dt="2021-05-23T12:25:29.087" v="111" actId="403"/>
          <ac:spMkLst>
            <pc:docMk/>
            <pc:sldMk cId="0" sldId="319"/>
            <ac:spMk id="18435" creationId="{00000000-0000-0000-0000-000000000000}"/>
          </ac:spMkLst>
        </pc:spChg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20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21"/>
        </pc:sldMkLst>
      </pc:sldChg>
      <pc:sldChg chg="modSp add mod">
        <pc:chgData name="Petr Křepelka" userId="051b10f9-514a-4f14-bf49-295073790ec0" providerId="ADAL" clId="{CB1AA063-C90B-4F87-9AE0-DEFFC1036503}" dt="2021-05-23T12:25:46.317" v="122" actId="20577"/>
        <pc:sldMkLst>
          <pc:docMk/>
          <pc:sldMk cId="0" sldId="322"/>
        </pc:sldMkLst>
        <pc:spChg chg="mod">
          <ac:chgData name="Petr Křepelka" userId="051b10f9-514a-4f14-bf49-295073790ec0" providerId="ADAL" clId="{CB1AA063-C90B-4F87-9AE0-DEFFC1036503}" dt="2021-05-23T12:25:46.317" v="122" actId="20577"/>
          <ac:spMkLst>
            <pc:docMk/>
            <pc:sldMk cId="0" sldId="322"/>
            <ac:spMk id="16386" creationId="{00000000-0000-0000-0000-000000000000}"/>
          </ac:spMkLst>
        </pc:spChg>
      </pc:sldChg>
      <pc:sldChg chg="modSp add mod">
        <pc:chgData name="Petr Křepelka" userId="051b10f9-514a-4f14-bf49-295073790ec0" providerId="ADAL" clId="{CB1AA063-C90B-4F87-9AE0-DEFFC1036503}" dt="2021-05-23T12:25:54.270" v="131" actId="20577"/>
        <pc:sldMkLst>
          <pc:docMk/>
          <pc:sldMk cId="0" sldId="323"/>
        </pc:sldMkLst>
        <pc:spChg chg="mod">
          <ac:chgData name="Petr Křepelka" userId="051b10f9-514a-4f14-bf49-295073790ec0" providerId="ADAL" clId="{CB1AA063-C90B-4F87-9AE0-DEFFC1036503}" dt="2021-05-23T12:25:54.270" v="131" actId="20577"/>
          <ac:spMkLst>
            <pc:docMk/>
            <pc:sldMk cId="0" sldId="323"/>
            <ac:spMk id="34818" creationId="{00000000-0000-0000-0000-000000000000}"/>
          </ac:spMkLst>
        </pc:spChg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24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25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26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27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28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29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30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31"/>
        </pc:sldMkLst>
      </pc:sldChg>
      <pc:sldChg chg="modSp add mod">
        <pc:chgData name="Petr Křepelka" userId="051b10f9-514a-4f14-bf49-295073790ec0" providerId="ADAL" clId="{CB1AA063-C90B-4F87-9AE0-DEFFC1036503}" dt="2021-05-23T12:27:07.695" v="133" actId="6549"/>
        <pc:sldMkLst>
          <pc:docMk/>
          <pc:sldMk cId="0" sldId="332"/>
        </pc:sldMkLst>
        <pc:spChg chg="mod">
          <ac:chgData name="Petr Křepelka" userId="051b10f9-514a-4f14-bf49-295073790ec0" providerId="ADAL" clId="{CB1AA063-C90B-4F87-9AE0-DEFFC1036503}" dt="2021-05-23T12:27:07.695" v="133" actId="6549"/>
          <ac:spMkLst>
            <pc:docMk/>
            <pc:sldMk cId="0" sldId="332"/>
            <ac:spMk id="26627" creationId="{00000000-0000-0000-0000-000000000000}"/>
          </ac:spMkLst>
        </pc:spChg>
      </pc:sldChg>
      <pc:sldChg chg="modSp add mod">
        <pc:chgData name="Petr Křepelka" userId="051b10f9-514a-4f14-bf49-295073790ec0" providerId="ADAL" clId="{CB1AA063-C90B-4F87-9AE0-DEFFC1036503}" dt="2021-05-23T12:27:12.801" v="135" actId="20577"/>
        <pc:sldMkLst>
          <pc:docMk/>
          <pc:sldMk cId="0" sldId="333"/>
        </pc:sldMkLst>
        <pc:spChg chg="mod">
          <ac:chgData name="Petr Křepelka" userId="051b10f9-514a-4f14-bf49-295073790ec0" providerId="ADAL" clId="{CB1AA063-C90B-4F87-9AE0-DEFFC1036503}" dt="2021-05-23T12:27:12.801" v="135" actId="20577"/>
          <ac:spMkLst>
            <pc:docMk/>
            <pc:sldMk cId="0" sldId="333"/>
            <ac:spMk id="32771" creationId="{00000000-0000-0000-0000-000000000000}"/>
          </ac:spMkLst>
        </pc:spChg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34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35"/>
        </pc:sldMkLst>
      </pc:sldChg>
      <pc:sldChg chg="modSp add mod">
        <pc:chgData name="Petr Křepelka" userId="051b10f9-514a-4f14-bf49-295073790ec0" providerId="ADAL" clId="{CB1AA063-C90B-4F87-9AE0-DEFFC1036503}" dt="2021-05-23T12:27:20.224" v="137" actId="20577"/>
        <pc:sldMkLst>
          <pc:docMk/>
          <pc:sldMk cId="0" sldId="336"/>
        </pc:sldMkLst>
        <pc:spChg chg="mod">
          <ac:chgData name="Petr Křepelka" userId="051b10f9-514a-4f14-bf49-295073790ec0" providerId="ADAL" clId="{CB1AA063-C90B-4F87-9AE0-DEFFC1036503}" dt="2021-05-23T12:27:20.224" v="137" actId="20577"/>
          <ac:spMkLst>
            <pc:docMk/>
            <pc:sldMk cId="0" sldId="336"/>
            <ac:spMk id="30723" creationId="{00000000-0000-0000-0000-000000000000}"/>
          </ac:spMkLst>
        </pc:spChg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37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38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39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40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41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42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43"/>
        </pc:sldMkLst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44"/>
        </pc:sldMkLst>
      </pc:sldChg>
      <pc:sldChg chg="modSp add mod">
        <pc:chgData name="Petr Křepelka" userId="051b10f9-514a-4f14-bf49-295073790ec0" providerId="ADAL" clId="{CB1AA063-C90B-4F87-9AE0-DEFFC1036503}" dt="2021-05-23T12:27:38.209" v="138" actId="14100"/>
        <pc:sldMkLst>
          <pc:docMk/>
          <pc:sldMk cId="0" sldId="345"/>
        </pc:sldMkLst>
        <pc:picChg chg="mod">
          <ac:chgData name="Petr Křepelka" userId="051b10f9-514a-4f14-bf49-295073790ec0" providerId="ADAL" clId="{CB1AA063-C90B-4F87-9AE0-DEFFC1036503}" dt="2021-05-23T12:27:38.209" v="138" actId="14100"/>
          <ac:picMkLst>
            <pc:docMk/>
            <pc:sldMk cId="0" sldId="345"/>
            <ac:picMk id="46083" creationId="{00000000-0000-0000-0000-000000000000}"/>
          </ac:picMkLst>
        </pc:picChg>
      </pc:sldChg>
      <pc:sldChg chg="modSp add mod">
        <pc:chgData name="Petr Křepelka" userId="051b10f9-514a-4f14-bf49-295073790ec0" providerId="ADAL" clId="{CB1AA063-C90B-4F87-9AE0-DEFFC1036503}" dt="2021-05-23T12:27:41.654" v="139" actId="14100"/>
        <pc:sldMkLst>
          <pc:docMk/>
          <pc:sldMk cId="0" sldId="346"/>
        </pc:sldMkLst>
        <pc:picChg chg="mod">
          <ac:chgData name="Petr Křepelka" userId="051b10f9-514a-4f14-bf49-295073790ec0" providerId="ADAL" clId="{CB1AA063-C90B-4F87-9AE0-DEFFC1036503}" dt="2021-05-23T12:27:41.654" v="139" actId="14100"/>
          <ac:picMkLst>
            <pc:docMk/>
            <pc:sldMk cId="0" sldId="346"/>
            <ac:picMk id="47107" creationId="{00000000-0000-0000-0000-000000000000}"/>
          </ac:picMkLst>
        </pc:picChg>
      </pc:sldChg>
      <pc:sldChg chg="add">
        <pc:chgData name="Petr Křepelka" userId="051b10f9-514a-4f14-bf49-295073790ec0" providerId="ADAL" clId="{CB1AA063-C90B-4F87-9AE0-DEFFC1036503}" dt="2021-05-21T07:53:22.358" v="17"/>
        <pc:sldMkLst>
          <pc:docMk/>
          <pc:sldMk cId="0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BAD31-0E2B-4473-80C8-07786006E2C4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2565F-DC79-43BE-A3DB-1EA578597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1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30BEC-E879-471F-98EC-ADFBD872B5ED}" type="slidenum">
              <a:rPr lang="en-US"/>
              <a:pPr/>
              <a:t>11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DF5DA-5CEE-4E71-9D84-E4736FA38D7C}" type="slidenum">
              <a:rPr lang="en-US"/>
              <a:pPr/>
              <a:t>35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49A66-68F1-4FA6-9F74-BA8EB0CF9652}" type="slidenum">
              <a:rPr lang="en-US"/>
              <a:pPr/>
              <a:t>36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6456E-A274-41CF-A328-E33F8FF32D3A}" type="slidenum">
              <a:rPr lang="en-US"/>
              <a:pPr/>
              <a:t>37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E56F7-3D69-48B1-87FF-0A57C9C9A2CA}" type="slidenum">
              <a:rPr lang="en-US"/>
              <a:pPr/>
              <a:t>38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D5973C-4CD5-41D0-8DAE-5A46A976DD13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104A31-D6E5-4DF4-ADD6-1E78C135D0B7}" type="slidenum">
              <a:rPr lang="cs-CZ" altLang="cs-CZ" smtClean="0"/>
              <a:pPr/>
              <a:t>45</a:t>
            </a:fld>
            <a:endParaRPr lang="cs-CZ" alt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With the increase of life expectancy the specific diseases also bound to increase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Principles of safe prescirbing of HRT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Shams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T,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Firwana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B,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Habib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F,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Alshahrani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A,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Alnouh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B,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Murad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MH, et al.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SSRIs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hot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flashes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systematic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and meta-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analysis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randomized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trials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Journal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general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internal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medicine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2014 Jan;29(1):204-13.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PubMed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PMID: 23888328.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Pubmed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Central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PMCID: PMC3889979.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Epub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2013/07/28.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eng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endParaRPr lang="cs-CZ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Toulis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KA,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Tzellos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T,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Kouvelas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D,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Goulis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DG.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Gabapentin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treatment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hot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flashes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women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with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natural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tamoxifen-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induced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menopause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systematic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and meta-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analysis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Clinical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therapeutics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2009 Feb;31(2):221-35.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PubMed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PMID: 19302896.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Epub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2009/03/24. </a:t>
            </a:r>
            <a:r>
              <a:rPr lang="cs-CZ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eng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endParaRPr lang="cs-CZ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Nonhormonal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therapies for menopausal hot flashes - Systematic review and meta-analysis.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JAMA-JOURNAL OF THE AMERICAN MEDICAL ASSOCIATION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295, 17, 2057-2071, ISSN: 00987484.</a:t>
            </a:r>
            <a:endParaRPr lang="cs-CZ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61D01-2D12-40EA-B00C-EB0E9CEFC92E}" type="slidenum">
              <a:rPr lang="cs-CZ" smtClean="0"/>
              <a:pPr>
                <a:defRPr/>
              </a:pPr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94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B5026-66DD-4D0E-BF83-509DEF31A096}" type="slidenum">
              <a:rPr lang="en-US"/>
              <a:pPr/>
              <a:t>12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B30F8-85A0-4219-9842-206F4D4DC569}" type="slidenum">
              <a:rPr lang="en-US"/>
              <a:pPr/>
              <a:t>13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FBF24-612E-42CB-963E-872FD9E0C092}" type="slidenum">
              <a:rPr lang="en-US"/>
              <a:pPr/>
              <a:t>15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2F280-EF85-4791-B06D-4BEEE7A27B71}" type="slidenum">
              <a:rPr lang="en-US"/>
              <a:pPr/>
              <a:t>21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E4E30-3604-44E8-A110-32E92E859A05}" type="slidenum">
              <a:rPr lang="en-US"/>
              <a:pPr/>
              <a:t>31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4B719-2308-4DC1-B717-D4CD9DC8AF40}" type="slidenum">
              <a:rPr lang="en-US"/>
              <a:pPr/>
              <a:t>32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03D1D-8D95-456B-8A39-A572C4D084CB}" type="slidenum">
              <a:rPr lang="en-US"/>
              <a:pPr/>
              <a:t>33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F196F-90D7-4351-A61E-C1456CC9D0FE}" type="slidenum">
              <a:rPr lang="en-US"/>
              <a:pPr/>
              <a:t>34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2EBC-E2F2-4F26-855B-10B4927D1A87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D924-341C-498D-9846-ECD0B930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80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2EBC-E2F2-4F26-855B-10B4927D1A87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D924-341C-498D-9846-ECD0B930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2EBC-E2F2-4F26-855B-10B4927D1A87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D924-341C-498D-9846-ECD0B930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500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D289B36-3176-46F6-A703-A35BF921533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374097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2EBC-E2F2-4F26-855B-10B4927D1A87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D924-341C-498D-9846-ECD0B930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39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2EBC-E2F2-4F26-855B-10B4927D1A87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D924-341C-498D-9846-ECD0B930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26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2EBC-E2F2-4F26-855B-10B4927D1A87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D924-341C-498D-9846-ECD0B930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05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2EBC-E2F2-4F26-855B-10B4927D1A87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D924-341C-498D-9846-ECD0B930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2EBC-E2F2-4F26-855B-10B4927D1A87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D924-341C-498D-9846-ECD0B930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7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2EBC-E2F2-4F26-855B-10B4927D1A87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D924-341C-498D-9846-ECD0B930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39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2EBC-E2F2-4F26-855B-10B4927D1A87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D924-341C-498D-9846-ECD0B930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09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2EBC-E2F2-4F26-855B-10B4927D1A87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D924-341C-498D-9846-ECD0B930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68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2EBC-E2F2-4F26-855B-10B4927D1A87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4D924-341C-498D-9846-ECD0B930C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163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207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Fyziologická období života ženy a jejich poruchy</a:t>
            </a:r>
          </a:p>
        </p:txBody>
      </p:sp>
      <p:sp>
        <p:nvSpPr>
          <p:cNvPr id="2052" name="TextovéPole 4"/>
          <p:cNvSpPr txBox="1">
            <a:spLocks noChangeArrowheads="1"/>
          </p:cNvSpPr>
          <p:nvPr/>
        </p:nvSpPr>
        <p:spPr bwMode="auto">
          <a:xfrm>
            <a:off x="4159251" y="3167390"/>
            <a:ext cx="3270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800" dirty="0"/>
              <a:t>Petr Křepelka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657600" y="990600"/>
          <a:ext cx="397668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rganizační diagram" r:id="rId2" imgW="3003480" imgH="4063680" progId="">
                  <p:embed followColorScheme="full"/>
                </p:oleObj>
              </mc:Choice>
              <mc:Fallback>
                <p:oleObj name="Organizační diagram" r:id="rId2" imgW="3003480" imgH="4063680" progId="">
                  <p:embed followColorScheme="full"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990600"/>
                        <a:ext cx="3976688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9589" y="171450"/>
            <a:ext cx="493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sz="3200"/>
              <a:t>Hypotalamo-hypofyzární osa</a:t>
            </a:r>
          </a:p>
        </p:txBody>
      </p:sp>
    </p:spTree>
    <p:extLst>
      <p:ext uri="{BB962C8B-B14F-4D97-AF65-F5344CB8AC3E}">
        <p14:creationId xmlns:p14="http://schemas.microsoft.com/office/powerpoint/2010/main" val="372581663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HPO osa a puberta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H:  </a:t>
            </a:r>
            <a:r>
              <a:rPr lang="cs-CZ" sz="1800" dirty="0">
                <a:solidFill>
                  <a:srgbClr val="FFFFFF"/>
                </a:solidFill>
              </a:rPr>
              <a:t>ztráta inhibice </a:t>
            </a:r>
            <a:r>
              <a:rPr lang="en-US" sz="1800" dirty="0">
                <a:solidFill>
                  <a:srgbClr val="FFFFFF"/>
                </a:solidFill>
              </a:rPr>
              <a:t>GnRH</a:t>
            </a:r>
          </a:p>
          <a:p>
            <a:pPr lvl="2"/>
            <a:r>
              <a:rPr lang="cs-CZ" dirty="0">
                <a:solidFill>
                  <a:srgbClr val="FFFFFF"/>
                </a:solidFill>
              </a:rPr>
              <a:t>Noční</a:t>
            </a:r>
            <a:r>
              <a:rPr lang="cs-CZ" sz="1800" dirty="0">
                <a:solidFill>
                  <a:srgbClr val="FFFFFF"/>
                </a:solidFill>
              </a:rPr>
              <a:t> pulzy </a:t>
            </a:r>
            <a:r>
              <a:rPr lang="en-US" sz="1800" dirty="0">
                <a:solidFill>
                  <a:srgbClr val="FFFFFF"/>
                </a:solidFill>
              </a:rPr>
              <a:t>GnRH </a:t>
            </a:r>
            <a:r>
              <a:rPr lang="cs-CZ" sz="1800" dirty="0">
                <a:solidFill>
                  <a:srgbClr val="FFFFFF"/>
                </a:solidFill>
              </a:rPr>
              <a:t>zvýší frekvenci a amplitudu</a:t>
            </a:r>
            <a:endParaRPr lang="en-US" sz="1800" dirty="0">
              <a:solidFill>
                <a:srgbClr val="FFFFFF"/>
              </a:solidFill>
            </a:endParaRPr>
          </a:p>
          <a:p>
            <a:pPr lvl="2">
              <a:buFont typeface="Wingdings" pitchFamily="2" charset="2"/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P:  ↑FSH/LH</a:t>
            </a:r>
          </a:p>
          <a:p>
            <a:pPr lvl="2"/>
            <a:r>
              <a:rPr lang="cs-CZ" sz="1800" dirty="0">
                <a:solidFill>
                  <a:srgbClr val="FFFFFF"/>
                </a:solidFill>
              </a:rPr>
              <a:t>noční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cs-CZ" sz="1800" dirty="0">
                <a:solidFill>
                  <a:srgbClr val="FFFFFF"/>
                </a:solidFill>
              </a:rPr>
              <a:t> dále po menses</a:t>
            </a:r>
            <a:endParaRPr lang="en-US" sz="1800" dirty="0">
              <a:solidFill>
                <a:srgbClr val="FFFFFF"/>
              </a:solidFill>
            </a:endParaRP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↑ LH </a:t>
            </a:r>
            <a:r>
              <a:rPr lang="cs-CZ" sz="1800" dirty="0">
                <a:solidFill>
                  <a:srgbClr val="FFFFFF"/>
                </a:solidFill>
              </a:rPr>
              <a:t>indikátor </a:t>
            </a:r>
            <a:r>
              <a:rPr lang="cs-CZ" sz="1800" dirty="0" err="1">
                <a:solidFill>
                  <a:srgbClr val="FFFFFF"/>
                </a:solidFill>
              </a:rPr>
              <a:t>gonadarche</a:t>
            </a:r>
            <a:endParaRPr lang="en-US" sz="1800" dirty="0">
              <a:solidFill>
                <a:srgbClr val="FFFFFF"/>
              </a:solidFill>
            </a:endParaRPr>
          </a:p>
          <a:p>
            <a:pPr lvl="2">
              <a:buFont typeface="Wingdings" pitchFamily="2" charset="2"/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O: Estradiol, </a:t>
            </a:r>
            <a:r>
              <a:rPr lang="en-US" sz="1800" dirty="0" err="1">
                <a:solidFill>
                  <a:srgbClr val="FFFFFF"/>
                </a:solidFill>
              </a:rPr>
              <a:t>testosteron</a:t>
            </a:r>
            <a:endParaRPr lang="en-US" sz="1800" dirty="0">
              <a:solidFill>
                <a:srgbClr val="FFFFFF"/>
              </a:solidFill>
            </a:endParaRPr>
          </a:p>
          <a:p>
            <a:pPr lvl="2"/>
            <a:r>
              <a:rPr lang="cs-CZ" sz="1800" dirty="0">
                <a:solidFill>
                  <a:srgbClr val="FFFFFF"/>
                </a:solidFill>
              </a:rPr>
              <a:t>Nízká hladina </a:t>
            </a:r>
            <a:r>
              <a:rPr lang="en-US" sz="1800" dirty="0">
                <a:solidFill>
                  <a:srgbClr val="FFFFFF"/>
                </a:solidFill>
              </a:rPr>
              <a:t>E2 : b</a:t>
            </a:r>
            <a:r>
              <a:rPr lang="cs-CZ" sz="1800" dirty="0">
                <a:solidFill>
                  <a:srgbClr val="FFFFFF"/>
                </a:solidFill>
              </a:rPr>
              <a:t>vývoj prsů a růst dlouhých kostí</a:t>
            </a:r>
            <a:endParaRPr lang="en-US" sz="1800" dirty="0">
              <a:solidFill>
                <a:srgbClr val="FFFFFF"/>
              </a:solidFill>
            </a:endParaRPr>
          </a:p>
          <a:p>
            <a:pPr lvl="2"/>
            <a:r>
              <a:rPr lang="cs-CZ" sz="1800" dirty="0">
                <a:solidFill>
                  <a:srgbClr val="FFFFFF"/>
                </a:solidFill>
              </a:rPr>
              <a:t>Vyšší hladina </a:t>
            </a:r>
            <a:r>
              <a:rPr lang="en-US" sz="1800" dirty="0">
                <a:solidFill>
                  <a:srgbClr val="FFFFFF"/>
                </a:solidFill>
              </a:rPr>
              <a:t>E2:  menarche</a:t>
            </a:r>
            <a:r>
              <a:rPr lang="cs-CZ" sz="1800" dirty="0">
                <a:solidFill>
                  <a:srgbClr val="FFFFFF"/>
                </a:solidFill>
              </a:rPr>
              <a:t>, </a:t>
            </a:r>
            <a:r>
              <a:rPr lang="cs-CZ" sz="1800" dirty="0" err="1">
                <a:solidFill>
                  <a:srgbClr val="FFFFFF"/>
                </a:solidFill>
              </a:rPr>
              <a:t>decelerace</a:t>
            </a:r>
            <a:r>
              <a:rPr lang="cs-CZ" sz="1800" dirty="0">
                <a:solidFill>
                  <a:srgbClr val="FFFFFF"/>
                </a:solidFill>
              </a:rPr>
              <a:t> kostního růstu</a:t>
            </a:r>
            <a:endParaRPr lang="en-US" sz="1800" dirty="0">
              <a:solidFill>
                <a:srgbClr val="FFFFFF"/>
              </a:solidFill>
            </a:endParaRPr>
          </a:p>
          <a:p>
            <a:pPr lvl="2"/>
            <a:r>
              <a:rPr lang="cs-CZ" sz="1800" dirty="0">
                <a:solidFill>
                  <a:srgbClr val="FFFFFF"/>
                </a:solidFill>
              </a:rPr>
              <a:t>Kriticky vysoká hladina </a:t>
            </a:r>
            <a:r>
              <a:rPr lang="en-US" sz="1800" dirty="0">
                <a:solidFill>
                  <a:srgbClr val="FFFFFF"/>
                </a:solidFill>
              </a:rPr>
              <a:t>E2: estrogen</a:t>
            </a:r>
            <a:r>
              <a:rPr lang="cs-CZ" sz="1800" dirty="0">
                <a:solidFill>
                  <a:srgbClr val="FFFFFF"/>
                </a:solidFill>
              </a:rPr>
              <a:t>y startují pozitivní zpětnou vazbu s výsledkem pulzu LH a ovulací</a:t>
            </a:r>
            <a:endParaRPr lang="en-US" sz="1800" dirty="0">
              <a:solidFill>
                <a:srgbClr val="FFFFFF"/>
              </a:solidFill>
            </a:endParaRPr>
          </a:p>
          <a:p>
            <a:pPr lvl="2"/>
            <a:r>
              <a:rPr lang="cs-CZ" sz="1800" dirty="0">
                <a:solidFill>
                  <a:srgbClr val="FFFFFF"/>
                </a:solidFill>
              </a:rPr>
              <a:t>Ovulační cyklus – maturace HPO osy</a:t>
            </a:r>
            <a:endParaRPr lang="en-US" sz="1800" dirty="0">
              <a:solidFill>
                <a:srgbClr val="FFFFFF"/>
              </a:solidFill>
            </a:endParaRPr>
          </a:p>
          <a:p>
            <a:pPr lvl="2"/>
            <a:endParaRPr lang="en-US" sz="1800" dirty="0">
              <a:solidFill>
                <a:srgbClr val="FFFFFF"/>
              </a:solidFill>
            </a:endParaRPr>
          </a:p>
          <a:p>
            <a:pPr lvl="2">
              <a:buFont typeface="Wingdings" pitchFamily="2" charset="2"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0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Endokrinní aspekty puberty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ADRENARCHE 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Nadledviny produkují nízkou hladinu androgenů, primárně </a:t>
            </a:r>
            <a:r>
              <a:rPr lang="en-US" sz="2000">
                <a:solidFill>
                  <a:srgbClr val="FFFFFF"/>
                </a:solidFill>
              </a:rPr>
              <a:t>DHEAS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Věk </a:t>
            </a:r>
            <a:r>
              <a:rPr lang="en-US" sz="2000">
                <a:solidFill>
                  <a:srgbClr val="FFFFFF"/>
                </a:solidFill>
              </a:rPr>
              <a:t>6-10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Pubické ochlupení, činnost pachových žláz</a:t>
            </a:r>
            <a:endParaRPr lang="en-US" sz="2000">
              <a:solidFill>
                <a:srgbClr val="FFFFFF"/>
              </a:solidFill>
            </a:endParaRPr>
          </a:p>
          <a:p>
            <a:pPr lvl="1"/>
            <a:r>
              <a:rPr lang="cs-CZ" sz="2000">
                <a:solidFill>
                  <a:srgbClr val="FFFFFF"/>
                </a:solidFill>
              </a:rPr>
              <a:t>Nejsou podmínkou pro normální pubertální vývoj</a:t>
            </a:r>
            <a:endParaRPr lang="en-US" sz="2000">
              <a:solidFill>
                <a:srgbClr val="FFFFFF"/>
              </a:solidFill>
            </a:endParaRPr>
          </a:p>
          <a:p>
            <a:pPr lvl="1">
              <a:buFontTx/>
              <a:buNone/>
            </a:pP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GONADARCHE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Ovariální produkce estrogenů a testosteronu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Telarche a menarche reflektují produkci estrogenů</a:t>
            </a:r>
          </a:p>
          <a:p>
            <a:pPr lvl="1">
              <a:buFontTx/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7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Normální pubertální vývoj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Telarche</a:t>
            </a:r>
            <a:r>
              <a:rPr lang="en-US" sz="2000" dirty="0">
                <a:solidFill>
                  <a:srgbClr val="FFFFFF"/>
                </a:solidFill>
              </a:rPr>
              <a:t>/Pubarche </a:t>
            </a:r>
            <a:r>
              <a:rPr lang="cs-CZ" sz="2000" dirty="0">
                <a:solidFill>
                  <a:srgbClr val="FFFFFF"/>
                </a:solidFill>
              </a:rPr>
              <a:t> věk </a:t>
            </a:r>
            <a:r>
              <a:rPr lang="en-US" sz="2000" dirty="0">
                <a:solidFill>
                  <a:srgbClr val="FFFFFF"/>
                </a:solidFill>
              </a:rPr>
              <a:t>9-11</a:t>
            </a:r>
          </a:p>
          <a:p>
            <a:pPr lvl="1"/>
            <a:r>
              <a:rPr lang="cs-CZ" sz="2000" dirty="0">
                <a:solidFill>
                  <a:srgbClr val="FFFFFF"/>
                </a:solidFill>
              </a:rPr>
              <a:t>Věk </a:t>
            </a:r>
            <a:r>
              <a:rPr lang="en-US" sz="2000" dirty="0">
                <a:solidFill>
                  <a:srgbClr val="FFFFFF"/>
                </a:solidFill>
              </a:rPr>
              <a:t>6 </a:t>
            </a:r>
            <a:r>
              <a:rPr lang="cs-CZ" sz="2000" dirty="0" err="1">
                <a:solidFill>
                  <a:srgbClr val="FFFFFF"/>
                </a:solidFill>
              </a:rPr>
              <a:t>afroameričanky</a:t>
            </a:r>
            <a:r>
              <a:rPr lang="cs-CZ" sz="2000" dirty="0">
                <a:solidFill>
                  <a:srgbClr val="FFFFFF"/>
                </a:solidFill>
              </a:rPr>
              <a:t>, věk </a:t>
            </a:r>
            <a:r>
              <a:rPr lang="en-US" sz="2000" dirty="0">
                <a:solidFill>
                  <a:srgbClr val="FFFFFF"/>
                </a:solidFill>
              </a:rPr>
              <a:t>7 </a:t>
            </a:r>
            <a:r>
              <a:rPr lang="cs-CZ" sz="2000" dirty="0">
                <a:solidFill>
                  <a:srgbClr val="FFFFFF"/>
                </a:solidFill>
              </a:rPr>
              <a:t>dívky kavkazské rasy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cs-CZ" sz="2000" dirty="0">
                <a:solidFill>
                  <a:srgbClr val="FFFFFF"/>
                </a:solidFill>
              </a:rPr>
              <a:t>Nejpozději 13 let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cs-CZ" sz="2000" dirty="0">
                <a:solidFill>
                  <a:srgbClr val="FFFFFF"/>
                </a:solidFill>
              </a:rPr>
              <a:t>Menarche přibližně 2 roky po rozvoji prsní žlázy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cs-CZ" sz="2000" dirty="0">
                <a:solidFill>
                  <a:srgbClr val="FFFFFF"/>
                </a:solidFill>
              </a:rPr>
              <a:t>Normální rozmezí</a:t>
            </a:r>
            <a:r>
              <a:rPr lang="en-US" sz="2000" dirty="0">
                <a:solidFill>
                  <a:srgbClr val="FFFFFF"/>
                </a:solidFill>
              </a:rPr>
              <a:t>: 18 </a:t>
            </a:r>
            <a:r>
              <a:rPr lang="cs-CZ" sz="2000" dirty="0">
                <a:solidFill>
                  <a:srgbClr val="FFFFFF"/>
                </a:solidFill>
              </a:rPr>
              <a:t>měsíců</a:t>
            </a:r>
            <a:r>
              <a:rPr lang="en-US" sz="2000" dirty="0">
                <a:solidFill>
                  <a:srgbClr val="FFFFFF"/>
                </a:solidFill>
              </a:rPr>
              <a:t>- 5 </a:t>
            </a:r>
            <a:r>
              <a:rPr lang="cs-CZ" sz="2000" dirty="0">
                <a:solidFill>
                  <a:srgbClr val="FFFFFF"/>
                </a:solidFill>
              </a:rPr>
              <a:t>let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cs-CZ" sz="2000" dirty="0">
                <a:solidFill>
                  <a:srgbClr val="FFFFFF"/>
                </a:solidFill>
              </a:rPr>
              <a:t>Somatotyp/genetické dispozice</a:t>
            </a:r>
          </a:p>
          <a:p>
            <a:pPr lvl="2"/>
            <a:r>
              <a:rPr lang="cs-CZ" dirty="0">
                <a:solidFill>
                  <a:srgbClr val="FFFFFF"/>
                </a:solidFill>
              </a:rPr>
              <a:t>Intenzivní cvičení posouvá menarche o 0,4 roku /každý rok tréninku</a:t>
            </a:r>
          </a:p>
          <a:p>
            <a:pPr lvl="2"/>
            <a:endParaRPr lang="en-US" dirty="0">
              <a:solidFill>
                <a:srgbClr val="FFFFFF"/>
              </a:solidFill>
            </a:endParaRPr>
          </a:p>
          <a:p>
            <a:pPr lvl="2"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</a:endParaRPr>
          </a:p>
          <a:p>
            <a:r>
              <a:rPr lang="cs-CZ" sz="2000" dirty="0">
                <a:solidFill>
                  <a:srgbClr val="FFFFFF"/>
                </a:solidFill>
              </a:rPr>
              <a:t>Ovulační cykly 2</a:t>
            </a:r>
            <a:r>
              <a:rPr lang="en-US" sz="2000" dirty="0">
                <a:solidFill>
                  <a:srgbClr val="FFFFFF"/>
                </a:solidFill>
              </a:rPr>
              <a:t>-5 </a:t>
            </a:r>
            <a:r>
              <a:rPr lang="cs-CZ" sz="2000" dirty="0">
                <a:solidFill>
                  <a:srgbClr val="FFFFFF"/>
                </a:solidFill>
              </a:rPr>
              <a:t>let po menarche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lvl="2">
              <a:buFont typeface="Wingdings" pitchFamily="2" charset="2"/>
              <a:buNone/>
            </a:pPr>
            <a:r>
              <a:rPr lang="en-US" sz="1400" dirty="0">
                <a:solidFill>
                  <a:srgbClr val="FFFFFF"/>
                </a:solidFill>
              </a:rPr>
              <a:t>	</a:t>
            </a:r>
          </a:p>
          <a:p>
            <a:pPr lvl="2">
              <a:buFont typeface="Wingdings" pitchFamily="2" charset="2"/>
              <a:buNone/>
            </a:pPr>
            <a:r>
              <a:rPr lang="en-US" sz="1400" dirty="0">
                <a:solidFill>
                  <a:srgbClr val="FFFFFF"/>
                </a:solidFill>
              </a:rPr>
              <a:t>					</a:t>
            </a:r>
          </a:p>
          <a:p>
            <a:pPr lvl="1"/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4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671764" y="217489"/>
          <a:ext cx="6846887" cy="642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602Photo" r:id="rId2" imgW="9678751" imgH="9078592" progId="">
                  <p:embed/>
                </p:oleObj>
              </mc:Choice>
              <mc:Fallback>
                <p:oleObj name="602Photo" r:id="rId2" imgW="9678751" imgH="9078592" progId="">
                  <p:embed/>
                  <p:pic>
                    <p:nvPicPr>
                      <p:cNvPr id="46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4" y="217489"/>
                        <a:ext cx="6846887" cy="642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1"/>
          <p:cNvSpPr txBox="1"/>
          <p:nvPr/>
        </p:nvSpPr>
        <p:spPr>
          <a:xfrm>
            <a:off x="6873372" y="6525345"/>
            <a:ext cx="279435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1000" dirty="0"/>
              <a:t>Citterbart</a:t>
            </a:r>
            <a:r>
              <a:rPr lang="cs-CZ" sz="1000" dirty="0"/>
              <a:t> K</a:t>
            </a:r>
            <a:r>
              <a:rPr lang="vi-VN" sz="1000" dirty="0"/>
              <a:t>. </a:t>
            </a:r>
            <a:r>
              <a:rPr lang="vi-VN" sz="1000" i="1" dirty="0"/>
              <a:t>Gynekologie</a:t>
            </a:r>
            <a:r>
              <a:rPr lang="vi-VN" sz="1000" dirty="0"/>
              <a:t>. Praha: Galén, 200</a:t>
            </a:r>
            <a:r>
              <a:rPr lang="cs-CZ" sz="10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6560315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Normální adolescentní model menstruace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Délka cyklu</a:t>
            </a:r>
            <a:r>
              <a:rPr lang="en-US" sz="2000">
                <a:solidFill>
                  <a:srgbClr val="FFFFFF"/>
                </a:solidFill>
              </a:rPr>
              <a:t>: 21-45 d</a:t>
            </a:r>
          </a:p>
          <a:p>
            <a:r>
              <a:rPr lang="cs-CZ" sz="2000">
                <a:solidFill>
                  <a:srgbClr val="FFFFFF"/>
                </a:solidFill>
              </a:rPr>
              <a:t>Trvání krvácení:</a:t>
            </a:r>
            <a:r>
              <a:rPr lang="en-US" sz="2000">
                <a:solidFill>
                  <a:srgbClr val="FFFFFF"/>
                </a:solidFill>
              </a:rPr>
              <a:t> 2-7 d</a:t>
            </a:r>
          </a:p>
          <a:p>
            <a:r>
              <a:rPr lang="cs-CZ" sz="2000">
                <a:solidFill>
                  <a:srgbClr val="FFFFFF"/>
                </a:solidFill>
              </a:rPr>
              <a:t>Anovulační cykly jsou normální do 2 let po menarche</a:t>
            </a:r>
          </a:p>
          <a:p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cs-CZ" sz="2000">
                <a:solidFill>
                  <a:srgbClr val="FFFFFF"/>
                </a:solidFill>
              </a:rPr>
              <a:t>5 let po menarche je většina cyklů ovulačních</a:t>
            </a:r>
            <a:endParaRPr lang="en-US" sz="2000">
              <a:solidFill>
                <a:srgbClr val="FFFFFF"/>
              </a:solidFill>
            </a:endParaRP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1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Puberta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Rozložení tuku ženského typu</a:t>
            </a:r>
          </a:p>
          <a:p>
            <a:r>
              <a:rPr lang="en-US" sz="2000">
                <a:solidFill>
                  <a:srgbClr val="FFFFFF"/>
                </a:solidFill>
              </a:rPr>
              <a:t>Urychlení tělesného růstu – uzávěr epifyzárních štěrbin – ukončení růstu kolem 17 roku</a:t>
            </a:r>
          </a:p>
        </p:txBody>
      </p:sp>
    </p:spTree>
    <p:extLst>
      <p:ext uri="{BB962C8B-B14F-4D97-AF65-F5344CB8AC3E}">
        <p14:creationId xmlns:p14="http://schemas.microsoft.com/office/powerpoint/2010/main" val="2363442250"/>
      </p:ext>
    </p:extLst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Puberta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Děloha pubertální – hrdlo:tělo – 1:1</a:t>
            </a:r>
          </a:p>
          <a:p>
            <a:r>
              <a:rPr lang="cs-CZ" sz="2000">
                <a:solidFill>
                  <a:srgbClr val="FFFFFF"/>
                </a:solidFill>
              </a:rPr>
              <a:t>Proliferace endometria</a:t>
            </a:r>
          </a:p>
          <a:p>
            <a:r>
              <a:rPr lang="cs-CZ" sz="2000">
                <a:solidFill>
                  <a:srgbClr val="FFFFFF"/>
                </a:solidFill>
              </a:rPr>
              <a:t>Proliferace vaginálního epitelu – tvorba glykogenu – Doederleinův laktobacil – kyselá reakce vaginálního prostředí</a:t>
            </a:r>
          </a:p>
          <a:p>
            <a:r>
              <a:rPr lang="cs-CZ" sz="2000">
                <a:solidFill>
                  <a:srgbClr val="FFFFFF"/>
                </a:solidFill>
              </a:rPr>
              <a:t>Ovaria – růst folikulů</a:t>
            </a:r>
          </a:p>
        </p:txBody>
      </p:sp>
    </p:spTree>
    <p:extLst>
      <p:ext uri="{BB962C8B-B14F-4D97-AF65-F5344CB8AC3E}">
        <p14:creationId xmlns:p14="http://schemas.microsoft.com/office/powerpoint/2010/main" val="26850509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Menarche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Vliv socio-ekonomický – nižší věk menarche v rozvinutých zemích</a:t>
            </a:r>
          </a:p>
          <a:p>
            <a:r>
              <a:rPr lang="cs-CZ" sz="2000" dirty="0">
                <a:solidFill>
                  <a:srgbClr val="FFFFFF"/>
                </a:solidFill>
              </a:rPr>
              <a:t>Vliv geografický – nižší věk menarche v rovníkových oblastech, vyšší v severských oblastech</a:t>
            </a:r>
          </a:p>
        </p:txBody>
      </p:sp>
    </p:spTree>
    <p:extLst>
      <p:ext uri="{BB962C8B-B14F-4D97-AF65-F5344CB8AC3E}">
        <p14:creationId xmlns:p14="http://schemas.microsoft.com/office/powerpoint/2010/main" val="16267287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Menstruační cyklus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Menarche – obvykle anovulační cykly – krvácení ze spádu estrogenů</a:t>
            </a:r>
          </a:p>
          <a:p>
            <a:r>
              <a:rPr lang="cs-CZ" sz="2000">
                <a:solidFill>
                  <a:srgbClr val="FFFFFF"/>
                </a:solidFill>
              </a:rPr>
              <a:t>Postupně přibývají ovulační cykly a zvyšuje se jejich podíl</a:t>
            </a:r>
          </a:p>
        </p:txBody>
      </p:sp>
    </p:spTree>
    <p:extLst>
      <p:ext uri="{BB962C8B-B14F-4D97-AF65-F5344CB8AC3E}">
        <p14:creationId xmlns:p14="http://schemas.microsoft.com/office/powerpoint/2010/main" val="38567467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Životní období ženy – dle hormonálního profilu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Novorozenecké</a:t>
            </a:r>
          </a:p>
          <a:p>
            <a:r>
              <a:rPr lang="cs-CZ"/>
              <a:t>Dětské</a:t>
            </a:r>
          </a:p>
          <a:p>
            <a:r>
              <a:rPr lang="cs-CZ"/>
              <a:t>Pubertální </a:t>
            </a:r>
          </a:p>
          <a:p>
            <a:r>
              <a:rPr lang="cs-CZ"/>
              <a:t>Adolescentní</a:t>
            </a:r>
          </a:p>
          <a:p>
            <a:r>
              <a:rPr lang="cs-CZ"/>
              <a:t>Fertilní</a:t>
            </a:r>
          </a:p>
          <a:p>
            <a:r>
              <a:rPr lang="cs-CZ"/>
              <a:t>Klimakterické</a:t>
            </a:r>
          </a:p>
          <a:p>
            <a:r>
              <a:rPr lang="cs-CZ"/>
              <a:t>Postmenopauzální</a:t>
            </a:r>
          </a:p>
        </p:txBody>
      </p:sp>
    </p:spTree>
    <p:extLst>
      <p:ext uri="{BB962C8B-B14F-4D97-AF65-F5344CB8AC3E}">
        <p14:creationId xmlns:p14="http://schemas.microsoft.com/office/powerpoint/2010/main" val="42226558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Poruchy pohlavního dospívání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Akcelerace – pubertas praecox vera, pseudopubertas praecox</a:t>
            </a:r>
          </a:p>
          <a:p>
            <a:r>
              <a:rPr lang="cs-CZ" sz="2000">
                <a:solidFill>
                  <a:srgbClr val="FFFFFF"/>
                </a:solidFill>
              </a:rPr>
              <a:t>Retardace – pubertas tarda</a:t>
            </a:r>
          </a:p>
          <a:p>
            <a:pPr>
              <a:buFontTx/>
              <a:buNone/>
            </a:pPr>
            <a:endParaRPr lang="cs-CZ" sz="2000">
              <a:solidFill>
                <a:srgbClr val="FFFFFF"/>
              </a:solidFill>
            </a:endParaRPr>
          </a:p>
          <a:p>
            <a:pPr>
              <a:buFontTx/>
              <a:buNone/>
            </a:pPr>
            <a:endParaRPr lang="cs-CZ" sz="200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cs-CZ" sz="2000">
                <a:solidFill>
                  <a:srgbClr val="FFFFFF"/>
                </a:solidFill>
              </a:rPr>
              <a:t> </a:t>
            </a:r>
          </a:p>
          <a:p>
            <a:pPr>
              <a:buFontTx/>
              <a:buNone/>
            </a:pPr>
            <a:endParaRPr lang="cs-CZ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817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Známky abnormálního pubertálního vývoje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Absence vývoje prsů do 1</a:t>
            </a:r>
            <a:r>
              <a:rPr lang="en-US" sz="2000">
                <a:solidFill>
                  <a:srgbClr val="FFFFFF"/>
                </a:solidFill>
              </a:rPr>
              <a:t>3</a:t>
            </a:r>
            <a:r>
              <a:rPr lang="cs-CZ" sz="2000">
                <a:solidFill>
                  <a:srgbClr val="FFFFFF"/>
                </a:solidFill>
              </a:rPr>
              <a:t> let</a:t>
            </a:r>
            <a:r>
              <a:rPr lang="en-US" sz="2000">
                <a:solidFill>
                  <a:srgbClr val="FFFFFF"/>
                </a:solidFill>
              </a:rPr>
              <a:t> </a:t>
            </a:r>
          </a:p>
          <a:p>
            <a:r>
              <a:rPr lang="cs-CZ" sz="2000">
                <a:solidFill>
                  <a:srgbClr val="FFFFFF"/>
                </a:solidFill>
              </a:rPr>
              <a:t>Absence menses do 1</a:t>
            </a:r>
            <a:r>
              <a:rPr lang="en-US" sz="2000">
                <a:solidFill>
                  <a:srgbClr val="FFFFFF"/>
                </a:solidFill>
              </a:rPr>
              <a:t>6</a:t>
            </a:r>
            <a:r>
              <a:rPr lang="cs-CZ" sz="2000">
                <a:solidFill>
                  <a:srgbClr val="FFFFFF"/>
                </a:solidFill>
              </a:rPr>
              <a:t> let</a:t>
            </a:r>
            <a:r>
              <a:rPr lang="en-US" sz="2000">
                <a:solidFill>
                  <a:srgbClr val="FFFFFF"/>
                </a:solidFill>
              </a:rPr>
              <a:t> </a:t>
            </a:r>
          </a:p>
          <a:p>
            <a:r>
              <a:rPr lang="cs-CZ" sz="2000">
                <a:solidFill>
                  <a:srgbClr val="FFFFFF"/>
                </a:solidFill>
              </a:rPr>
              <a:t>Nedosažení stádia - Tanner 4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cs-CZ" sz="2000">
                <a:solidFill>
                  <a:srgbClr val="FFFFFF"/>
                </a:solidFill>
              </a:rPr>
              <a:t>Časný vývoj doprovázený rychlým růstem, neurologickými symptomy, rychlým vývojem sekundárních pohlavních znaků</a:t>
            </a:r>
          </a:p>
          <a:p>
            <a:pPr>
              <a:buFont typeface="Wingdings" pitchFamily="2" charset="2"/>
              <a:buNone/>
            </a:pPr>
            <a:endParaRPr lang="en-US" sz="2000">
              <a:solidFill>
                <a:srgbClr val="FFFFFF"/>
              </a:solidFill>
            </a:endParaRP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31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Akcelerace pohlavního dospívání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Pubertas praecox vera – idiopathica – předčasné dozrání osy hypotalamus-hypofýza-ovarium</a:t>
            </a:r>
          </a:p>
          <a:p>
            <a:r>
              <a:rPr lang="cs-CZ" sz="2000">
                <a:solidFill>
                  <a:srgbClr val="FFFFFF"/>
                </a:solidFill>
              </a:rPr>
              <a:t>Pseudopuertas praecox – expozice organismu exogenními či endogenními pohlavními hormony</a:t>
            </a:r>
          </a:p>
        </p:txBody>
      </p:sp>
    </p:spTree>
    <p:extLst>
      <p:ext uri="{BB962C8B-B14F-4D97-AF65-F5344CB8AC3E}">
        <p14:creationId xmlns:p14="http://schemas.microsoft.com/office/powerpoint/2010/main" val="41968519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Diagnostika a léčba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Odlišit pubertas praecox vera od pseudopubertas praecox !</a:t>
            </a:r>
          </a:p>
          <a:p>
            <a:r>
              <a:rPr lang="cs-CZ" sz="2000">
                <a:solidFill>
                  <a:srgbClr val="FFFFFF"/>
                </a:solidFill>
              </a:rPr>
              <a:t>Pubertas praecox vera – analoga GnRH</a:t>
            </a:r>
          </a:p>
          <a:p>
            <a:r>
              <a:rPr lang="cs-CZ" sz="2000">
                <a:solidFill>
                  <a:srgbClr val="FFFFFF"/>
                </a:solidFill>
              </a:rPr>
              <a:t>Pseudopubertas praecox – zdroj hormonů – nádor !  - operační léčba</a:t>
            </a:r>
          </a:p>
        </p:txBody>
      </p:sp>
    </p:spTree>
    <p:extLst>
      <p:ext uri="{BB962C8B-B14F-4D97-AF65-F5344CB8AC3E}">
        <p14:creationId xmlns:p14="http://schemas.microsoft.com/office/powerpoint/2010/main" val="42219814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Retardace pohlavního dospívání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Izolovaná retardace pohlavního dospívání</a:t>
            </a:r>
          </a:p>
          <a:p>
            <a:r>
              <a:rPr lang="cs-CZ"/>
              <a:t>Sdružená s poruchou růstu</a:t>
            </a:r>
          </a:p>
          <a:p>
            <a:r>
              <a:rPr lang="cs-CZ"/>
              <a:t>Hypergonadotropní – periferní – ovariální</a:t>
            </a:r>
          </a:p>
          <a:p>
            <a:r>
              <a:rPr lang="cs-CZ"/>
              <a:t>Hypogonadotropní – centrální</a:t>
            </a:r>
          </a:p>
        </p:txBody>
      </p:sp>
    </p:spTree>
    <p:extLst>
      <p:ext uri="{BB962C8B-B14F-4D97-AF65-F5344CB8AC3E}">
        <p14:creationId xmlns:p14="http://schemas.microsoft.com/office/powerpoint/2010/main" val="29309720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752600" y="116633"/>
          <a:ext cx="8763000" cy="655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rganizační diagram" r:id="rId2" imgW="6089400" imgH="1688760" progId="">
                  <p:embed followColorScheme="full"/>
                </p:oleObj>
              </mc:Choice>
              <mc:Fallback>
                <p:oleObj name="Organizační diagram" r:id="rId2" imgW="6089400" imgH="1688760" progId="">
                  <p:embed followColorScheme="full"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6633"/>
                        <a:ext cx="8763000" cy="655272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5870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703512" y="228600"/>
          <a:ext cx="8659688" cy="62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rganizační diagram" r:id="rId2" imgW="4495680" imgH="1638000" progId="">
                  <p:embed followColorScheme="full"/>
                </p:oleObj>
              </mc:Choice>
              <mc:Fallback>
                <p:oleObj name="Organizační diagram" r:id="rId2" imgW="4495680" imgH="1638000" progId="">
                  <p:embed followColorScheme="full"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228600"/>
                        <a:ext cx="8659688" cy="6224736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20106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991544" y="260648"/>
          <a:ext cx="8208912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rganizační diagram" r:id="rId2" imgW="3924000" imgH="3473280" progId="">
                  <p:embed followColorScheme="full"/>
                </p:oleObj>
              </mc:Choice>
              <mc:Fallback>
                <p:oleObj name="Organizační diagram" r:id="rId2" imgW="3924000" imgH="3473280" progId="">
                  <p:embed followColorScheme="full"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260648"/>
                        <a:ext cx="8208912" cy="61926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89362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Diagnostika a léčba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Genetické vyšetření, hormonální profil, biopsie gonád</a:t>
            </a:r>
          </a:p>
          <a:p>
            <a:r>
              <a:rPr lang="cs-CZ" sz="2000">
                <a:solidFill>
                  <a:srgbClr val="FFFFFF"/>
                </a:solidFill>
              </a:rPr>
              <a:t>Léčba – substituce estrogeny, následná substituce estrogeny+gestageny, odejmutí dysgenetických gonád – nebezpečí tumoru!</a:t>
            </a:r>
          </a:p>
          <a:p>
            <a:r>
              <a:rPr lang="cs-CZ" sz="2000">
                <a:solidFill>
                  <a:srgbClr val="FFFFFF"/>
                </a:solidFill>
              </a:rPr>
              <a:t>Somatotropní hormon</a:t>
            </a:r>
          </a:p>
        </p:txBody>
      </p:sp>
    </p:spTree>
    <p:extLst>
      <p:ext uri="{BB962C8B-B14F-4D97-AF65-F5344CB8AC3E}">
        <p14:creationId xmlns:p14="http://schemas.microsoft.com/office/powerpoint/2010/main" val="377772895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Adolescence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Sekundární pohlavní znaky vyvinuty</a:t>
            </a:r>
          </a:p>
          <a:p>
            <a:r>
              <a:rPr lang="cs-CZ"/>
              <a:t>Zvyšuje se podíl ovulačních cyklů</a:t>
            </a:r>
          </a:p>
          <a:p>
            <a:r>
              <a:rPr lang="cs-CZ"/>
              <a:t>Hypotalamohypofyzární osa dozrává</a:t>
            </a:r>
          </a:p>
          <a:p>
            <a:r>
              <a:rPr lang="cs-CZ"/>
              <a:t>Věk 18-20 let – dosaženo plné fertility</a:t>
            </a:r>
          </a:p>
          <a:p>
            <a:r>
              <a:rPr lang="cs-CZ"/>
              <a:t>Psychosociální vývoj</a:t>
            </a:r>
          </a:p>
        </p:txBody>
      </p:sp>
    </p:spTree>
    <p:extLst>
      <p:ext uri="{BB962C8B-B14F-4D97-AF65-F5344CB8AC3E}">
        <p14:creationId xmlns:p14="http://schemas.microsoft.com/office/powerpoint/2010/main" val="10296520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Novorozenecké období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3950" y="1981200"/>
            <a:ext cx="8212410" cy="4114800"/>
          </a:xfrm>
        </p:spPr>
        <p:txBody>
          <a:bodyPr>
            <a:normAutofit/>
          </a:bodyPr>
          <a:lstStyle/>
          <a:p>
            <a:r>
              <a:rPr lang="cs-CZ" sz="2400" dirty="0"/>
              <a:t>Novorozenec pod vlivem mateřských estrogenů 1-2 týdny</a:t>
            </a:r>
          </a:p>
          <a:p>
            <a:r>
              <a:rPr lang="cs-CZ" sz="2400" dirty="0"/>
              <a:t>Proliferace endometria </a:t>
            </a:r>
          </a:p>
          <a:p>
            <a:r>
              <a:rPr lang="cs-CZ" sz="2400" dirty="0"/>
              <a:t>Sekrece cervikálního hlenu – fluor </a:t>
            </a:r>
            <a:r>
              <a:rPr lang="cs-CZ" sz="2400" dirty="0" err="1"/>
              <a:t>neonatalis</a:t>
            </a:r>
            <a:endParaRPr lang="cs-CZ" sz="2400" dirty="0"/>
          </a:p>
          <a:p>
            <a:r>
              <a:rPr lang="cs-CZ" sz="2400" dirty="0"/>
              <a:t>Proliferace vaginálního epitelu, glykogen, </a:t>
            </a:r>
            <a:r>
              <a:rPr lang="cs-CZ" sz="2400" dirty="0" err="1"/>
              <a:t>lactobacilus</a:t>
            </a:r>
            <a:r>
              <a:rPr lang="cs-CZ" sz="2400" dirty="0"/>
              <a:t> </a:t>
            </a:r>
            <a:r>
              <a:rPr lang="cs-CZ" sz="2400" dirty="0" err="1"/>
              <a:t>Doederleini</a:t>
            </a:r>
            <a:r>
              <a:rPr lang="cs-CZ" sz="2400" dirty="0"/>
              <a:t>, kyselá reakce</a:t>
            </a:r>
          </a:p>
        </p:txBody>
      </p:sp>
    </p:spTree>
    <p:extLst>
      <p:ext uri="{BB962C8B-B14F-4D97-AF65-F5344CB8AC3E}">
        <p14:creationId xmlns:p14="http://schemas.microsoft.com/office/powerpoint/2010/main" val="1585832618"/>
      </p:ext>
    </p:extLst>
  </p:cSld>
  <p:clrMapOvr>
    <a:masterClrMapping/>
  </p:clrMapOvr>
  <p:transition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Psychosociální problematika puberty a adolescence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dirty="0"/>
              <a:t>Identifikace s pohlavím</a:t>
            </a:r>
          </a:p>
          <a:p>
            <a:r>
              <a:rPr lang="cs-CZ" dirty="0"/>
              <a:t>Vymezení vztahů k opačnému pohlaví  a okolí obecně  (rodina, přátelé, škola)</a:t>
            </a:r>
          </a:p>
        </p:txBody>
      </p:sp>
    </p:spTree>
    <p:extLst>
      <p:ext uri="{BB962C8B-B14F-4D97-AF65-F5344CB8AC3E}">
        <p14:creationId xmlns:p14="http://schemas.microsoft.com/office/powerpoint/2010/main" val="1822256939"/>
      </p:ext>
    </p:extLst>
  </p:cSld>
  <p:clrMapOvr>
    <a:masterClrMapping/>
  </p:clrMapOvr>
  <p:transition>
    <p:check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219200"/>
          </a:xfrm>
        </p:spPr>
        <p:txBody>
          <a:bodyPr/>
          <a:lstStyle/>
          <a:p>
            <a:r>
              <a:rPr lang="cs-CZ" dirty="0"/>
              <a:t>Doporučení</a:t>
            </a:r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76400"/>
            <a:ext cx="77724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Obsah adolescentní gynekologie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Vyšetření normálního a abnormálního pohlavního vývoje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b="1" dirty="0"/>
              <a:t>Preventivní péče včetně psychosociálního zdraví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cs-CZ" dirty="0"/>
              <a:t>Reprodukční zdraví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Přístup k antikoncepci a UPT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Diagnostika a léčba STD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 err="1"/>
              <a:t>Perinatologická</a:t>
            </a:r>
            <a:r>
              <a:rPr lang="cs-CZ" dirty="0"/>
              <a:t> péče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Vyšetření </a:t>
            </a:r>
            <a:r>
              <a:rPr lang="en-US" dirty="0"/>
              <a:t>(</a:t>
            </a:r>
            <a:r>
              <a:rPr lang="cs-CZ" dirty="0"/>
              <a:t>věk </a:t>
            </a:r>
            <a:r>
              <a:rPr lang="en-US" dirty="0"/>
              <a:t>12-14, 15-17,18-21)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90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Gynekologické vyšetření v adolescenci</a:t>
            </a: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81453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TK, výška, hmotnost /1 rok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cs-CZ" dirty="0"/>
              <a:t>Vyšetření prsů v 18 letech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cs-CZ" dirty="0"/>
              <a:t>Vyšetření pánve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Abnormální krvácení nebo výtok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Pánevní bolest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Znásilnění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STD </a:t>
            </a:r>
            <a:r>
              <a:rPr lang="cs-CZ" dirty="0" err="1"/>
              <a:t>screening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cs-CZ" dirty="0"/>
              <a:t>Není nutné před nasazením antikoncepce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cs-CZ" dirty="0"/>
              <a:t>Snížení rizik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00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Těhotenství </a:t>
            </a: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34</a:t>
            </a:r>
            <a:r>
              <a:rPr lang="cs-CZ" dirty="0"/>
              <a:t> </a:t>
            </a:r>
            <a:r>
              <a:rPr lang="en-US" dirty="0"/>
              <a:t>% </a:t>
            </a:r>
            <a:r>
              <a:rPr lang="cs-CZ" dirty="0"/>
              <a:t>alespoň jedna gravidita před </a:t>
            </a:r>
            <a:r>
              <a:rPr lang="en-US" dirty="0"/>
              <a:t>20</a:t>
            </a:r>
          </a:p>
          <a:p>
            <a:pPr>
              <a:lnSpc>
                <a:spcPct val="90000"/>
              </a:lnSpc>
            </a:pPr>
            <a:r>
              <a:rPr lang="en-US" dirty="0"/>
              <a:t>25</a:t>
            </a:r>
            <a:r>
              <a:rPr lang="cs-CZ" dirty="0"/>
              <a:t> </a:t>
            </a:r>
            <a:r>
              <a:rPr lang="en-US" dirty="0"/>
              <a:t>% </a:t>
            </a:r>
            <a:r>
              <a:rPr lang="cs-CZ" dirty="0"/>
              <a:t>otěhotní do 2 let po prvním dítěti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cs-CZ" dirty="0"/>
              <a:t>Rizika těhotenství v adolescenci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Abusus návykových látek, poruchy mentálního vývoje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Starší partner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Ztráta zájmů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Omezení přístupu k antikoncepci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8238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STD </a:t>
            </a:r>
            <a:r>
              <a:rPr lang="cs-CZ" dirty="0"/>
              <a:t>s</a:t>
            </a:r>
            <a:r>
              <a:rPr lang="en-US" dirty="0" err="1"/>
              <a:t>creening</a:t>
            </a:r>
            <a:endParaRPr lang="en-US" dirty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Cytologie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1/rok</a:t>
            </a:r>
            <a:r>
              <a:rPr lang="en-US" dirty="0"/>
              <a:t>,</a:t>
            </a:r>
            <a:r>
              <a:rPr lang="cs-CZ" dirty="0"/>
              <a:t> zahájit do 3 let po prvním styku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cs-CZ" dirty="0"/>
              <a:t>Gonokoky/chlamydie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1x ročně nebo když</a:t>
            </a:r>
            <a:r>
              <a:rPr lang="en-US" dirty="0"/>
              <a:t>: </a:t>
            </a:r>
            <a:r>
              <a:rPr lang="cs-CZ" dirty="0"/>
              <a:t>nový partner, symptomy</a:t>
            </a:r>
            <a:r>
              <a:rPr lang="en-US" dirty="0"/>
              <a:t> (</a:t>
            </a:r>
            <a:r>
              <a:rPr lang="cs-CZ" dirty="0"/>
              <a:t>výtok</a:t>
            </a:r>
            <a:r>
              <a:rPr lang="en-US" dirty="0"/>
              <a:t>, </a:t>
            </a:r>
            <a:r>
              <a:rPr lang="cs-CZ" dirty="0"/>
              <a:t>bolest</a:t>
            </a:r>
            <a:r>
              <a:rPr lang="en-US" dirty="0"/>
              <a:t>, </a:t>
            </a:r>
            <a:r>
              <a:rPr lang="cs-CZ" dirty="0"/>
              <a:t>nepravidelné krvácení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Trichomon</a:t>
            </a:r>
            <a:r>
              <a:rPr lang="cs-CZ" dirty="0" err="1"/>
              <a:t>iáza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Vyšetřit u positivních na gonokoky/chlamydie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88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Deprese a sebevraždy</a:t>
            </a:r>
            <a:endParaRPr lang="en-US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Poruchy spánku, nechutenství, ztráta zájmů</a:t>
            </a:r>
          </a:p>
          <a:p>
            <a:pPr>
              <a:lnSpc>
                <a:spcPct val="90000"/>
              </a:lnSpc>
            </a:pPr>
            <a:r>
              <a:rPr lang="cs-CZ" dirty="0"/>
              <a:t>Frustrace</a:t>
            </a:r>
          </a:p>
          <a:p>
            <a:pPr>
              <a:lnSpc>
                <a:spcPct val="90000"/>
              </a:lnSpc>
            </a:pPr>
            <a:r>
              <a:rPr lang="cs-CZ" dirty="0"/>
              <a:t>Podrážděnost je v adolescenci příznakem deprese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33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Násilí a agresivita</a:t>
            </a:r>
            <a:endParaRPr lang="en-US" dirty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25 % dívek &lt;</a:t>
            </a:r>
            <a:r>
              <a:rPr lang="en-US" dirty="0"/>
              <a:t>18</a:t>
            </a:r>
            <a:r>
              <a:rPr lang="cs-CZ" dirty="0"/>
              <a:t> let se stalo objektem sexuálního násilí</a:t>
            </a:r>
          </a:p>
          <a:p>
            <a:pPr>
              <a:lnSpc>
                <a:spcPct val="90000"/>
              </a:lnSpc>
            </a:pPr>
            <a:r>
              <a:rPr lang="cs-CZ" dirty="0"/>
              <a:t>Pozor na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Alkohol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Starší partner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Vynucený vztah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6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Alkoholismus</a:t>
            </a:r>
            <a:endParaRPr lang="en-US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80% sexuálních útoků je pod vlivem alkoholu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cs-CZ" dirty="0"/>
              <a:t>Souvislost s mortalitou mladistvých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cs-CZ" dirty="0"/>
              <a:t>Deprese vede k abusu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cs-CZ" dirty="0"/>
              <a:t>Poučení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Vztah alkoholu a sexuálního násilí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/>
              <a:t>Symptomy deprese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52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rizik - </a:t>
            </a:r>
            <a:r>
              <a:rPr lang="en-US" dirty="0"/>
              <a:t>“HEA</a:t>
            </a:r>
            <a:r>
              <a:rPr lang="cs-CZ" dirty="0"/>
              <a:t>D</a:t>
            </a:r>
            <a:r>
              <a:rPr lang="en-US" dirty="0"/>
              <a:t>D</a:t>
            </a:r>
            <a:r>
              <a:rPr lang="cs-CZ" dirty="0"/>
              <a:t>S</a:t>
            </a:r>
            <a:r>
              <a:rPr lang="en-US" dirty="0"/>
              <a:t>S”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 – home </a:t>
            </a:r>
            <a:r>
              <a:rPr lang="cs-CZ" dirty="0"/>
              <a:t>(domácí podmínky)</a:t>
            </a:r>
            <a:endParaRPr lang="en-US" dirty="0"/>
          </a:p>
          <a:p>
            <a:r>
              <a:rPr lang="en-US" dirty="0"/>
              <a:t>E – education </a:t>
            </a:r>
            <a:r>
              <a:rPr lang="cs-CZ" dirty="0"/>
              <a:t> (vzdělání)</a:t>
            </a:r>
            <a:endParaRPr lang="en-US" dirty="0"/>
          </a:p>
          <a:p>
            <a:r>
              <a:rPr lang="en-US" dirty="0"/>
              <a:t>A – </a:t>
            </a:r>
            <a:r>
              <a:rPr lang="cs-CZ" dirty="0"/>
              <a:t>aktivity a zájmy</a:t>
            </a:r>
            <a:endParaRPr lang="en-US" dirty="0"/>
          </a:p>
          <a:p>
            <a:r>
              <a:rPr lang="en-US" dirty="0"/>
              <a:t>D – </a:t>
            </a:r>
            <a:r>
              <a:rPr lang="cs-CZ" dirty="0"/>
              <a:t>drogy a alkohol</a:t>
            </a:r>
            <a:endParaRPr lang="en-US" dirty="0"/>
          </a:p>
          <a:p>
            <a:r>
              <a:rPr lang="en-US" dirty="0"/>
              <a:t>D - </a:t>
            </a:r>
            <a:r>
              <a:rPr lang="en-US" dirty="0" err="1"/>
              <a:t>depres</a:t>
            </a:r>
            <a:r>
              <a:rPr lang="cs-CZ" dirty="0"/>
              <a:t>e</a:t>
            </a:r>
            <a:endParaRPr lang="en-US" dirty="0"/>
          </a:p>
          <a:p>
            <a:r>
              <a:rPr lang="en-US" dirty="0"/>
              <a:t>S – </a:t>
            </a:r>
            <a:r>
              <a:rPr lang="en-US" dirty="0" err="1"/>
              <a:t>sexualit</a:t>
            </a:r>
            <a:r>
              <a:rPr lang="cs-CZ" dirty="0"/>
              <a:t>a</a:t>
            </a:r>
            <a:endParaRPr lang="en-US" dirty="0"/>
          </a:p>
          <a:p>
            <a:r>
              <a:rPr lang="en-US" dirty="0"/>
              <a:t>S – safety</a:t>
            </a:r>
            <a:r>
              <a:rPr lang="cs-CZ" dirty="0"/>
              <a:t> (bezpečí)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18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4672" y="962246"/>
            <a:ext cx="6437700" cy="2611967"/>
          </a:xfrm>
        </p:spPr>
        <p:txBody>
          <a:bodyPr anchor="b">
            <a:normAutofit fontScale="90000"/>
          </a:bodyPr>
          <a:lstStyle/>
          <a:p>
            <a:pPr algn="l">
              <a:buClr>
                <a:schemeClr val="accent6">
                  <a:lumMod val="75000"/>
                </a:schemeClr>
              </a:buClr>
              <a:defRPr/>
            </a:pP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dirty="0"/>
            </a:br>
            <a:r>
              <a:rPr lang="cs-CZ" dirty="0"/>
              <a:t>Klimakterium a klimakterický syndrom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4672" y="3719618"/>
            <a:ext cx="4167376" cy="1155525"/>
          </a:xfrm>
        </p:spPr>
        <p:txBody>
          <a:bodyPr anchor="t">
            <a:normAutofit/>
          </a:bodyPr>
          <a:lstStyle/>
          <a:p>
            <a:pPr algn="l" eaLnBrk="1" hangingPunct="1"/>
            <a:endParaRPr lang="cs-CZ" altLang="cs-CZ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Novorozenecké období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Krvácení ze spádu mateřských estrogenů u dívek – mikroskopicky vždy pozitivní průkaz erytrocytů</a:t>
            </a:r>
          </a:p>
          <a:p>
            <a:r>
              <a:rPr lang="cs-CZ" dirty="0"/>
              <a:t>Zduření prsních žláz</a:t>
            </a:r>
          </a:p>
          <a:p>
            <a:pPr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66276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/>
              <a:t>Terminologie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Menopauza</a:t>
            </a:r>
          </a:p>
          <a:p>
            <a:pPr eaLnBrk="1" hangingPunct="1">
              <a:defRPr/>
            </a:pPr>
            <a:r>
              <a:rPr lang="cs-CZ" altLang="cs-CZ" dirty="0" err="1"/>
              <a:t>Premenopauza</a:t>
            </a:r>
            <a:endParaRPr lang="cs-CZ" altLang="cs-CZ" dirty="0"/>
          </a:p>
          <a:p>
            <a:pPr eaLnBrk="1" hangingPunct="1">
              <a:defRPr/>
            </a:pPr>
            <a:r>
              <a:rPr lang="cs-CZ" altLang="cs-CZ" dirty="0" err="1"/>
              <a:t>Postmenopauza</a:t>
            </a: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Klimakterium</a:t>
            </a:r>
          </a:p>
          <a:p>
            <a:pPr marL="46037" indent="0"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Menopauza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Definice</a:t>
            </a:r>
          </a:p>
          <a:p>
            <a:pPr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Poslední menstruační krvácení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Diagnóza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Retrospektivně –amenorea 12 měsíců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Symptomy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Cyklické změny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Vasomotorické symptomy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Urogenitální symptomy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Poruchy spánku a psychické poruchy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1776413" y="330200"/>
          <a:ext cx="8405812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46549" imgH="4216956" progId="Word.Document.8">
                  <p:embed/>
                </p:oleObj>
              </mc:Choice>
              <mc:Fallback>
                <p:oleObj name="Document" r:id="rId2" imgW="6146549" imgH="4216956" progId="Word.Document.8">
                  <p:embed/>
                  <p:pic>
                    <p:nvPicPr>
                      <p:cNvPr id="819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330200"/>
                        <a:ext cx="8405812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523" y="0"/>
            <a:ext cx="722727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462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Klimakterický syndrom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Cyklus</a:t>
            </a:r>
          </a:p>
          <a:p>
            <a:pPr lvl="1" eaLnBrk="1" hangingPunct="1"/>
            <a:r>
              <a:rPr lang="cs-CZ" altLang="cs-CZ"/>
              <a:t>Hormonální změny</a:t>
            </a:r>
          </a:p>
          <a:p>
            <a:pPr lvl="1" eaLnBrk="1" hangingPunct="1"/>
            <a:r>
              <a:rPr lang="cs-CZ" altLang="cs-CZ"/>
              <a:t>Symptomy</a:t>
            </a:r>
          </a:p>
          <a:p>
            <a:pPr eaLnBrk="1" hangingPunct="1"/>
            <a:r>
              <a:rPr lang="cs-CZ" altLang="cs-CZ"/>
              <a:t>Několik let před menopauzou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Význam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Podíl žen ve vyšším středním věku</a:t>
            </a:r>
          </a:p>
          <a:p>
            <a:pPr eaLnBrk="1" hangingPunct="1"/>
            <a:r>
              <a:rPr lang="cs-CZ" altLang="cs-CZ"/>
              <a:t>Věk menopauzy 50 – 55 let</a:t>
            </a:r>
          </a:p>
          <a:p>
            <a:pPr eaLnBrk="1" hangingPunct="1"/>
            <a:r>
              <a:rPr lang="cs-CZ" altLang="cs-CZ"/>
              <a:t>Hypestrinní syndrom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/>
              <a:t>Faktory ovlivňující věk menopauzy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Kouření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Hysterektomie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Oophorectomie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Přenašečky sy fragilního X chromozomu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Autoimunitní choroby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Vysoká nadmořská výška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Chemoterapie a radioterapie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Fyziologie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Atrezie folikulů</a:t>
            </a:r>
          </a:p>
          <a:p>
            <a:pPr eaLnBrk="1" hangingPunct="1"/>
            <a:r>
              <a:rPr lang="cs-CZ" altLang="cs-CZ"/>
              <a:t>Snížení citlivosti folikulů vůči gonadotropinům</a:t>
            </a:r>
          </a:p>
          <a:p>
            <a:pPr eaLnBrk="1" hangingPunct="1"/>
            <a:r>
              <a:rPr lang="cs-CZ" altLang="cs-CZ"/>
              <a:t>Snížení kvality a kvantity folikulů</a:t>
            </a:r>
          </a:p>
          <a:p>
            <a:pPr eaLnBrk="1" hangingPunct="1"/>
            <a:r>
              <a:rPr lang="cs-CZ" altLang="cs-CZ"/>
              <a:t>Snížení ovariální rezervy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Hormonální změny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Anovulační cykly</a:t>
            </a:r>
          </a:p>
          <a:p>
            <a:pPr eaLnBrk="1" hangingPunct="1"/>
            <a:r>
              <a:rPr lang="cs-CZ" altLang="cs-CZ"/>
              <a:t>Variabilita sekrece gonadotropinů a estradiolu</a:t>
            </a:r>
          </a:p>
          <a:p>
            <a:pPr eaLnBrk="1" hangingPunct="1"/>
            <a:r>
              <a:rPr lang="cs-CZ" altLang="cs-CZ"/>
              <a:t>Snížení citlivosti vůči estrogenům</a:t>
            </a:r>
          </a:p>
          <a:p>
            <a:pPr eaLnBrk="1" hangingPunct="1"/>
            <a:r>
              <a:rPr lang="cs-CZ" altLang="cs-CZ"/>
              <a:t>Vymizení peaku LH</a:t>
            </a:r>
          </a:p>
          <a:p>
            <a:pPr eaLnBrk="1" hangingPunct="1"/>
            <a:r>
              <a:rPr lang="cs-CZ" altLang="cs-CZ"/>
              <a:t>Poslední menstruační krvácení</a:t>
            </a:r>
          </a:p>
          <a:p>
            <a:pPr eaLnBrk="1" hangingPunct="1"/>
            <a:r>
              <a:rPr lang="cs-CZ" altLang="cs-CZ"/>
              <a:t>Sekundární amenorea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Symptomy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Nepravidelné krvácení</a:t>
            </a:r>
          </a:p>
          <a:p>
            <a:pPr lvl="1" eaLnBrk="1" hangingPunct="1"/>
            <a:r>
              <a:rPr lang="cs-CZ" altLang="cs-CZ"/>
              <a:t>Hormonální nerovnováha</a:t>
            </a:r>
          </a:p>
          <a:p>
            <a:pPr lvl="1" eaLnBrk="1" hangingPunct="1"/>
            <a:r>
              <a:rPr lang="cs-CZ" altLang="cs-CZ"/>
              <a:t>Patologie vnitřních rodidel (leiomyomy, polypy, ca endometria)</a:t>
            </a:r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Dětské období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6275" y="1981200"/>
            <a:ext cx="10791825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Hormonálně klidové – nízká hladina pohlavních hormonů – do 9-10 let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Dívky a chlapci vypadají podobně – absence sekundárních pohlavních znaků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Genitál infantilního vzhledu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Pohlavní rozdíly - psychosociální</a:t>
            </a:r>
          </a:p>
        </p:txBody>
      </p:sp>
    </p:spTree>
    <p:extLst>
      <p:ext uri="{BB962C8B-B14F-4D97-AF65-F5344CB8AC3E}">
        <p14:creationId xmlns:p14="http://schemas.microsoft.com/office/powerpoint/2010/main" val="1870004800"/>
      </p:ext>
    </p:extLst>
  </p:cSld>
  <p:clrMapOvr>
    <a:masterClrMapping/>
  </p:clrMapOvr>
  <p:transition>
    <p:check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Fertilita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Fertilita se snižuje, těhotenství je však i v klimakteriu možné</a:t>
            </a:r>
          </a:p>
          <a:p>
            <a:pPr eaLnBrk="1" hangingPunct="1"/>
            <a:r>
              <a:rPr lang="cs-CZ" altLang="cs-CZ"/>
              <a:t>Vysoký podíl nechtěných gravidit mezi 40 – 44 rokem života</a:t>
            </a:r>
          </a:p>
          <a:p>
            <a:pPr eaLnBrk="1" hangingPunct="1"/>
            <a:r>
              <a:rPr lang="cs-CZ" altLang="cs-CZ"/>
              <a:t>Indikovaná kontracepce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/>
              <a:t>Polymenorea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Zkrácení délky cyklu </a:t>
            </a:r>
            <a:r>
              <a:rPr lang="en-US" altLang="cs-CZ" dirty="0">
                <a:cs typeface="Arial" charset="0"/>
              </a:rPr>
              <a:t>&lt;</a:t>
            </a:r>
            <a:r>
              <a:rPr lang="cs-CZ" altLang="cs-CZ" dirty="0">
                <a:cs typeface="Arial" charset="0"/>
              </a:rPr>
              <a:t>23 d</a:t>
            </a:r>
          </a:p>
          <a:p>
            <a:pPr eaLnBrk="1" hangingPunct="1"/>
            <a:r>
              <a:rPr lang="cs-CZ" altLang="cs-CZ" dirty="0">
                <a:cs typeface="Arial" charset="0"/>
              </a:rPr>
              <a:t>Obvyklý symptom</a:t>
            </a:r>
          </a:p>
          <a:p>
            <a:pPr eaLnBrk="1" hangingPunct="1"/>
            <a:r>
              <a:rPr lang="cs-CZ" altLang="cs-CZ" dirty="0">
                <a:cs typeface="Arial" charset="0"/>
              </a:rPr>
              <a:t>Redukce počtu folikulů</a:t>
            </a:r>
          </a:p>
          <a:p>
            <a:pPr eaLnBrk="1" hangingPunct="1"/>
            <a:r>
              <a:rPr lang="cs-CZ" altLang="cs-CZ" dirty="0">
                <a:cs typeface="Arial" charset="0"/>
              </a:rPr>
              <a:t>Redukce velikosti kohorty folikulů</a:t>
            </a:r>
          </a:p>
          <a:p>
            <a:pPr eaLnBrk="1" hangingPunct="1"/>
            <a:r>
              <a:rPr lang="cs-CZ" altLang="cs-CZ" dirty="0">
                <a:cs typeface="Arial" charset="0"/>
              </a:rPr>
              <a:t>Zkrácení folikulární fáze</a:t>
            </a:r>
          </a:p>
          <a:p>
            <a:pPr eaLnBrk="1" hangingPunct="1"/>
            <a:r>
              <a:rPr lang="cs-CZ" altLang="cs-CZ" dirty="0">
                <a:cs typeface="Arial" charset="0"/>
              </a:rPr>
              <a:t>Ovulace– konstantní trvání </a:t>
            </a:r>
            <a:r>
              <a:rPr lang="cs-CZ" altLang="cs-CZ" dirty="0" err="1">
                <a:cs typeface="Arial" charset="0"/>
              </a:rPr>
              <a:t>luteální</a:t>
            </a:r>
            <a:r>
              <a:rPr lang="cs-CZ" altLang="cs-CZ" dirty="0">
                <a:cs typeface="Arial" charset="0"/>
              </a:rPr>
              <a:t> fáze = 14 d</a:t>
            </a:r>
            <a:endParaRPr lang="en-US" altLang="cs-CZ" dirty="0">
              <a:cs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Hormonální změny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Rezistence folikulů vůči gonadotropinům</a:t>
            </a:r>
          </a:p>
          <a:p>
            <a:pPr eaLnBrk="1" hangingPunct="1"/>
            <a:r>
              <a:rPr lang="cs-CZ" altLang="cs-CZ"/>
              <a:t>FSH, LH se zvyšují</a:t>
            </a:r>
          </a:p>
          <a:p>
            <a:pPr eaLnBrk="1" hangingPunct="1"/>
            <a:r>
              <a:rPr lang="cs-CZ" altLang="cs-CZ"/>
              <a:t>Stimulace stromatu ovarií</a:t>
            </a:r>
          </a:p>
          <a:p>
            <a:pPr eaLnBrk="1" hangingPunct="1"/>
            <a:r>
              <a:rPr lang="cs-CZ" altLang="cs-CZ"/>
              <a:t>Zvýšení hladiny estrone – snížení estradiol</a:t>
            </a:r>
          </a:p>
          <a:p>
            <a:pPr eaLnBrk="1" hangingPunct="1"/>
            <a:r>
              <a:rPr lang="cs-CZ" altLang="cs-CZ"/>
              <a:t>Snížení inhibinu (granulozové buňky)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Hormonální změny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Dramatické snížení produkce estradiolu</a:t>
            </a:r>
          </a:p>
          <a:p>
            <a:pPr lvl="1" eaLnBrk="1" hangingPunct="1"/>
            <a:r>
              <a:rPr lang="cs-CZ" altLang="cs-CZ" sz="2800" dirty="0"/>
              <a:t>2 roky před a 2 roky po menopauze</a:t>
            </a:r>
          </a:p>
          <a:p>
            <a:pPr eaLnBrk="1" hangingPunct="1"/>
            <a:r>
              <a:rPr lang="cs-CZ" altLang="cs-CZ" sz="3200" dirty="0"/>
              <a:t>Postmenopauzální estrogeny</a:t>
            </a:r>
          </a:p>
          <a:p>
            <a:pPr lvl="1" eaLnBrk="1" hangingPunct="1"/>
            <a:r>
              <a:rPr lang="cs-CZ" altLang="cs-CZ" sz="2800" dirty="0"/>
              <a:t>Ovariální stroma</a:t>
            </a:r>
          </a:p>
          <a:p>
            <a:pPr lvl="1" eaLnBrk="1" hangingPunct="1"/>
            <a:r>
              <a:rPr lang="cs-CZ" altLang="cs-CZ" sz="2800" dirty="0"/>
              <a:t>Nadledviny</a:t>
            </a:r>
          </a:p>
          <a:p>
            <a:pPr lvl="2" eaLnBrk="1" hangingPunct="1"/>
            <a:r>
              <a:rPr lang="cs-CZ" altLang="cs-CZ" sz="2400" dirty="0" err="1"/>
              <a:t>androstendion</a:t>
            </a:r>
            <a:r>
              <a:rPr lang="cs-CZ" altLang="cs-CZ" sz="2400" dirty="0" err="1">
                <a:cs typeface="Times New Roman" pitchFamily="18" charset="0"/>
              </a:rPr>
              <a:t>→estron</a:t>
            </a:r>
            <a:endParaRPr lang="cs-CZ" altLang="cs-CZ" sz="2400" dirty="0">
              <a:cs typeface="Times New Roman" pitchFamily="18" charset="0"/>
            </a:endParaRPr>
          </a:p>
          <a:p>
            <a:pPr lvl="1" eaLnBrk="1" hangingPunct="1"/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Hormonální změny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Testosteron se nemění</a:t>
            </a:r>
          </a:p>
          <a:p>
            <a:pPr eaLnBrk="1" hangingPunct="1"/>
            <a:r>
              <a:rPr lang="cs-CZ" altLang="cs-CZ"/>
              <a:t>DHEAS se snižuje s věkem</a:t>
            </a:r>
          </a:p>
          <a:p>
            <a:pPr eaLnBrk="1" hangingPunct="1"/>
            <a:r>
              <a:rPr lang="cs-CZ" altLang="cs-CZ"/>
              <a:t>Celkový cholesterol, LDL, apolipoprotein B </a:t>
            </a:r>
            <a:r>
              <a:rPr lang="cs-CZ" altLang="cs-CZ"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Hormonální změny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Anovulace</a:t>
            </a:r>
          </a:p>
          <a:p>
            <a:pPr eaLnBrk="1" hangingPunct="1"/>
            <a:r>
              <a:rPr lang="cs-CZ" altLang="cs-CZ"/>
              <a:t>Estrogeny nejsou oponovány progesteronem</a:t>
            </a:r>
          </a:p>
          <a:p>
            <a:pPr eaLnBrk="1" hangingPunct="1"/>
            <a:r>
              <a:rPr lang="cs-CZ" altLang="cs-CZ"/>
              <a:t>Elevace estrogenů</a:t>
            </a:r>
          </a:p>
          <a:p>
            <a:pPr lvl="1" eaLnBrk="1" hangingPunct="1"/>
            <a:r>
              <a:rPr lang="cs-CZ" altLang="cs-CZ"/>
              <a:t>Hyperplazie endometria</a:t>
            </a:r>
          </a:p>
          <a:p>
            <a:pPr eaLnBrk="1" hangingPunct="1"/>
            <a:r>
              <a:rPr lang="cs-CZ" altLang="cs-CZ"/>
              <a:t>Obézní ženy – vyšší hladina estronu (extragonadální konverze)</a:t>
            </a:r>
          </a:p>
          <a:p>
            <a:pPr eaLnBrk="1" hangingPunct="1"/>
            <a:r>
              <a:rPr lang="cs-CZ" altLang="cs-CZ"/>
              <a:t>Vasomotorické symptomy – stejné u hubených i obézních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Vyšetření ukazatelů menopauzy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FSH</a:t>
            </a:r>
          </a:p>
          <a:p>
            <a:pPr eaLnBrk="1" hangingPunct="1"/>
            <a:r>
              <a:rPr lang="cs-CZ" altLang="cs-CZ" dirty="0"/>
              <a:t>FSH</a:t>
            </a:r>
            <a:r>
              <a:rPr lang="en-US" altLang="cs-CZ" dirty="0">
                <a:cs typeface="Arial" charset="0"/>
              </a:rPr>
              <a:t>&gt;</a:t>
            </a:r>
            <a:r>
              <a:rPr lang="cs-CZ" altLang="cs-CZ" dirty="0">
                <a:cs typeface="Arial" charset="0"/>
              </a:rPr>
              <a:t>LH (nižší renální </a:t>
            </a:r>
            <a:r>
              <a:rPr lang="cs-CZ" altLang="cs-CZ" dirty="0" err="1">
                <a:cs typeface="Arial" charset="0"/>
              </a:rPr>
              <a:t>clearence</a:t>
            </a:r>
            <a:r>
              <a:rPr lang="cs-CZ" altLang="cs-CZ" dirty="0">
                <a:cs typeface="Arial" charset="0"/>
              </a:rPr>
              <a:t> u FSH)</a:t>
            </a:r>
          </a:p>
          <a:p>
            <a:pPr eaLnBrk="1" hangingPunct="1"/>
            <a:r>
              <a:rPr lang="cs-CZ" altLang="cs-CZ" dirty="0" err="1">
                <a:cs typeface="Arial" charset="0"/>
              </a:rPr>
              <a:t>Opaakované</a:t>
            </a:r>
            <a:r>
              <a:rPr lang="cs-CZ" altLang="cs-CZ" dirty="0">
                <a:cs typeface="Arial" charset="0"/>
              </a:rPr>
              <a:t> měření FSH – interval 2-3 měsíce</a:t>
            </a:r>
            <a:endParaRPr lang="en-US" altLang="cs-CZ" dirty="0">
              <a:cs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Další vyšetření menopauzy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Anti-Mullerian hormone (AMH)</a:t>
            </a:r>
          </a:p>
          <a:p>
            <a:pPr eaLnBrk="1" hangingPunct="1"/>
            <a:r>
              <a:rPr lang="cs-CZ" altLang="cs-CZ"/>
              <a:t>Mullerian inhibiting substance (MIS)</a:t>
            </a:r>
          </a:p>
          <a:p>
            <a:pPr lvl="1" eaLnBrk="1" hangingPunct="1"/>
            <a:r>
              <a:rPr lang="cs-CZ" altLang="cs-CZ"/>
              <a:t>Nejčasnější marker</a:t>
            </a:r>
          </a:p>
          <a:p>
            <a:pPr eaLnBrk="1" hangingPunct="1"/>
            <a:r>
              <a:rPr lang="cs-CZ" altLang="cs-CZ">
                <a:cs typeface="Times New Roman" pitchFamily="18" charset="0"/>
              </a:rPr>
              <a:t>↑</a:t>
            </a:r>
            <a:r>
              <a:rPr lang="cs-CZ" altLang="cs-CZ"/>
              <a:t>FSH –</a:t>
            </a:r>
            <a:r>
              <a:rPr lang="cs-CZ" altLang="cs-CZ"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cs-CZ" altLang="cs-CZ"/>
              <a:t>Inhibin - estradiol</a:t>
            </a:r>
            <a:r>
              <a:rPr lang="cs-CZ" altLang="cs-CZ">
                <a:latin typeface="Times New Roman" pitchFamily="18" charset="0"/>
                <a:cs typeface="Times New Roman" pitchFamily="18" charset="0"/>
              </a:rPr>
              <a:t>↓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Klimakterický syndrom - průběh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Fyziologické změny v souvislosti se sníženou receptivitou vůči gonadotropinům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Návaly 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Nespavost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Hmotnostní přírůstek a otoky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Změny nálad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Deprese 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Nepravidelný cyklus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Mastodynie 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Bolesti hlavy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Klimakterický syndrom – průběh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Variabilní nástup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6 let před menopauzou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Klinické vyšetření – nespecifické změny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/>
              <a:t>Hypestrinismus</a:t>
            </a:r>
            <a:r>
              <a:rPr lang="cs-CZ" altLang="cs-CZ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Ztenčení vaginálního </a:t>
            </a:r>
            <a:r>
              <a:rPr lang="cs-CZ" altLang="cs-CZ" dirty="0" err="1"/>
              <a:t>epithelu</a:t>
            </a:r>
            <a:r>
              <a:rPr lang="cs-CZ" altLang="cs-CZ" dirty="0"/>
              <a:t>, změna barvy, vymizení </a:t>
            </a:r>
            <a:r>
              <a:rPr lang="cs-CZ" altLang="cs-CZ" dirty="0" err="1"/>
              <a:t>rugae</a:t>
            </a:r>
            <a:r>
              <a:rPr lang="cs-CZ" altLang="cs-CZ" dirty="0"/>
              <a:t> </a:t>
            </a:r>
            <a:r>
              <a:rPr lang="cs-CZ" altLang="cs-CZ" dirty="0" err="1"/>
              <a:t>vaginales</a:t>
            </a:r>
            <a:endParaRPr lang="cs-CZ" altLang="cs-CZ" dirty="0"/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Snížení pH pochvy – změny biocenózy, fluor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Atrofická cystitis(symptomatologie jako u zánětu močového měchýře)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Ztráta svalového tonu pánevního dna – sestup a výhřez rodidel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Dětské období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7558608" cy="4114800"/>
          </a:xfrm>
        </p:spPr>
        <p:txBody>
          <a:bodyPr/>
          <a:lstStyle/>
          <a:p>
            <a:r>
              <a:rPr lang="cs-CZ" sz="2400" dirty="0"/>
              <a:t>Ovaria klidová</a:t>
            </a:r>
          </a:p>
          <a:p>
            <a:r>
              <a:rPr lang="cs-CZ" sz="2400" dirty="0"/>
              <a:t>Děloha infantilní – </a:t>
            </a:r>
            <a:r>
              <a:rPr lang="cs-CZ" sz="2400" dirty="0" err="1"/>
              <a:t>hrdlo:tělo</a:t>
            </a:r>
            <a:r>
              <a:rPr lang="cs-CZ" sz="2400" dirty="0"/>
              <a:t> – 2:1</a:t>
            </a:r>
          </a:p>
          <a:p>
            <a:r>
              <a:rPr lang="cs-CZ" sz="2400" dirty="0"/>
              <a:t>Vaginální epitel – nízký – bazální a </a:t>
            </a:r>
            <a:r>
              <a:rPr lang="cs-CZ" sz="2400" dirty="0" err="1"/>
              <a:t>parabazální</a:t>
            </a:r>
            <a:r>
              <a:rPr lang="cs-CZ" sz="2400" dirty="0"/>
              <a:t> buňky, absence </a:t>
            </a:r>
            <a:r>
              <a:rPr lang="cs-CZ" sz="2400" dirty="0" err="1"/>
              <a:t>Doederleinova</a:t>
            </a:r>
            <a:r>
              <a:rPr lang="cs-CZ" sz="2400" dirty="0"/>
              <a:t> </a:t>
            </a:r>
            <a:r>
              <a:rPr lang="cs-CZ" sz="2400" dirty="0" err="1"/>
              <a:t>laktobacilu</a:t>
            </a:r>
            <a:r>
              <a:rPr lang="cs-CZ" sz="2400" dirty="0"/>
              <a:t>, pH neutrální</a:t>
            </a:r>
          </a:p>
          <a:p>
            <a:r>
              <a:rPr lang="cs-CZ" sz="2400" dirty="0"/>
              <a:t>Mléčná žláza klidová</a:t>
            </a:r>
          </a:p>
        </p:txBody>
      </p:sp>
    </p:spTree>
    <p:extLst>
      <p:ext uri="{BB962C8B-B14F-4D97-AF65-F5344CB8AC3E}">
        <p14:creationId xmlns:p14="http://schemas.microsoft.com/office/powerpoint/2010/main" val="3050147273"/>
      </p:ext>
    </p:extLst>
  </p:cSld>
  <p:clrMapOvr>
    <a:masterClrMapping/>
  </p:clrMapOvr>
  <p:transition>
    <p:checke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Klimakterický syndrom - průběh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Extragenotální změny</a:t>
            </a:r>
          </a:p>
          <a:p>
            <a:pPr lvl="1" eaLnBrk="1" hangingPunct="1"/>
            <a:r>
              <a:rPr lang="cs-CZ" altLang="cs-CZ"/>
              <a:t>Ztráta elasticity kůže</a:t>
            </a:r>
          </a:p>
          <a:p>
            <a:pPr lvl="1" eaLnBrk="1" hangingPunct="1"/>
            <a:r>
              <a:rPr lang="cs-CZ" altLang="cs-CZ"/>
              <a:t>Snížení denzity kostní tkáně</a:t>
            </a:r>
          </a:p>
          <a:p>
            <a:pPr lvl="1" eaLnBrk="1" hangingPunct="1"/>
            <a:r>
              <a:rPr lang="cs-CZ" altLang="cs-CZ"/>
              <a:t>Prsní žláza je nahrazována tukovou tkání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Návaly horka - Hot </a:t>
            </a:r>
            <a:r>
              <a:rPr lang="cs-CZ" dirty="0" err="1"/>
              <a:t>flushes</a:t>
            </a:r>
            <a:endParaRPr lang="cs-CZ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cs-CZ" altLang="cs-CZ" sz="2400"/>
              <a:t>Návaly horka</a:t>
            </a:r>
          </a:p>
          <a:p>
            <a:pPr lvl="1" eaLnBrk="1" hangingPunct="1">
              <a:lnSpc>
                <a:spcPct val="70000"/>
              </a:lnSpc>
            </a:pPr>
            <a:r>
              <a:rPr lang="cs-CZ" altLang="cs-CZ"/>
              <a:t>Záchvatovitý pocit horka, šířící se od krajiny pupku na obličej a hlavu</a:t>
            </a:r>
          </a:p>
          <a:p>
            <a:pPr lvl="1" eaLnBrk="1" hangingPunct="1">
              <a:lnSpc>
                <a:spcPct val="70000"/>
              </a:lnSpc>
            </a:pPr>
            <a:r>
              <a:rPr lang="cs-CZ" altLang="cs-CZ"/>
              <a:t>Pocení horní poloviny těla</a:t>
            </a:r>
          </a:p>
          <a:p>
            <a:pPr eaLnBrk="1" hangingPunct="1">
              <a:lnSpc>
                <a:spcPct val="70000"/>
              </a:lnSpc>
            </a:pPr>
            <a:r>
              <a:rPr lang="cs-CZ" altLang="cs-CZ" sz="2400"/>
              <a:t>Poruchy spánku … spánková deprivace</a:t>
            </a:r>
          </a:p>
          <a:p>
            <a:pPr eaLnBrk="1" hangingPunct="1">
              <a:lnSpc>
                <a:spcPct val="70000"/>
              </a:lnSpc>
            </a:pPr>
            <a:r>
              <a:rPr lang="cs-CZ" altLang="cs-CZ" sz="2400"/>
              <a:t>Kognitivní a afektivní poruchy</a:t>
            </a:r>
          </a:p>
          <a:p>
            <a:pPr eaLnBrk="1" hangingPunct="1">
              <a:lnSpc>
                <a:spcPct val="70000"/>
              </a:lnSpc>
            </a:pPr>
            <a:r>
              <a:rPr lang="cs-CZ" altLang="cs-CZ" sz="2400"/>
              <a:t>Kardiovaskulární a neurologické poruchy</a:t>
            </a:r>
          </a:p>
          <a:p>
            <a:pPr lvl="1" eaLnBrk="1" hangingPunct="1">
              <a:lnSpc>
                <a:spcPct val="70000"/>
              </a:lnSpc>
            </a:pPr>
            <a:r>
              <a:rPr lang="cs-CZ" altLang="cs-CZ"/>
              <a:t>Palpitace </a:t>
            </a:r>
          </a:p>
          <a:p>
            <a:pPr lvl="1" eaLnBrk="1" hangingPunct="1">
              <a:lnSpc>
                <a:spcPct val="70000"/>
              </a:lnSpc>
            </a:pPr>
            <a:r>
              <a:rPr lang="cs-CZ" altLang="cs-CZ"/>
              <a:t>Závratě </a:t>
            </a:r>
          </a:p>
          <a:p>
            <a:pPr lvl="1" eaLnBrk="1" hangingPunct="1">
              <a:lnSpc>
                <a:spcPct val="70000"/>
              </a:lnSpc>
            </a:pPr>
            <a:r>
              <a:rPr lang="cs-CZ" altLang="cs-CZ"/>
              <a:t>Vertigo </a:t>
            </a:r>
          </a:p>
          <a:p>
            <a:pPr eaLnBrk="1" hangingPunct="1">
              <a:lnSpc>
                <a:spcPct val="70000"/>
              </a:lnSpc>
            </a:pPr>
            <a:endParaRPr lang="cs-CZ" altLang="cs-CZ" sz="2400"/>
          </a:p>
          <a:p>
            <a:pPr lvl="1" eaLnBrk="1" hangingPunct="1">
              <a:lnSpc>
                <a:spcPct val="7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Osteoporóza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Osteoporóza</a:t>
            </a:r>
          </a:p>
          <a:p>
            <a:pPr lvl="1" eaLnBrk="1" hangingPunct="1"/>
            <a:r>
              <a:rPr lang="cs-CZ" altLang="cs-CZ"/>
              <a:t>Bone mineral density (BMD)</a:t>
            </a:r>
            <a:r>
              <a:rPr lang="cs-CZ" altLang="cs-CZ">
                <a:cs typeface="Arial" charset="0"/>
              </a:rPr>
              <a:t>≥2,5 SD – pod střední hodnotou denzity(T score)</a:t>
            </a:r>
          </a:p>
          <a:p>
            <a:pPr eaLnBrk="1" hangingPunct="1"/>
            <a:r>
              <a:rPr lang="cs-CZ" altLang="cs-CZ">
                <a:cs typeface="Arial" charset="0"/>
              </a:rPr>
              <a:t>Osteopenia</a:t>
            </a:r>
          </a:p>
          <a:p>
            <a:pPr lvl="1" eaLnBrk="1" hangingPunct="1"/>
            <a:r>
              <a:rPr lang="cs-CZ" altLang="cs-CZ"/>
              <a:t>Bone mineral density (BMD) 1,0 - </a:t>
            </a:r>
            <a:r>
              <a:rPr lang="cs-CZ" altLang="cs-CZ">
                <a:cs typeface="Arial" charset="0"/>
              </a:rPr>
              <a:t>≥2,49 SD - (T score)</a:t>
            </a:r>
          </a:p>
          <a:p>
            <a:pPr lvl="1" eaLnBrk="1" hangingPunct="1"/>
            <a:endParaRPr lang="cs-CZ" altLang="cs-CZ">
              <a:cs typeface="Arial" charset="0"/>
            </a:endParaRPr>
          </a:p>
          <a:p>
            <a:pPr eaLnBrk="1" hangingPunct="1"/>
            <a:endParaRPr lang="cs-CZ" altLang="cs-CZ">
              <a:cs typeface="Arial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Osteoporóza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Osteoporóza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Fraktury</a:t>
            </a:r>
          </a:p>
          <a:p>
            <a:pPr marL="822960" lvl="2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Krček stehenní kosti</a:t>
            </a:r>
          </a:p>
          <a:p>
            <a:pPr marL="822960" lvl="2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Zápěstí </a:t>
            </a:r>
          </a:p>
          <a:p>
            <a:pPr marL="822960" lvl="2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Obratlová těla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Estrogenní terapie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Snížení rizika 40% (zápěstí a krček stehenní kosti), 55% 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&lt;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60 let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Ochranný účinek vymizí po 2 letech od ukončení léčby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1524000" y="973138"/>
          <a:ext cx="9144000" cy="474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228571" imgH="2048161" progId="">
                  <p:embed/>
                </p:oleObj>
              </mc:Choice>
              <mc:Fallback>
                <p:oleObj name="Photo Editor Photo" r:id="rId2" imgW="3228571" imgH="2048161" progId="">
                  <p:embed/>
                  <p:pic>
                    <p:nvPicPr>
                      <p:cNvPr id="296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73138"/>
                        <a:ext cx="9144000" cy="474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Osteoporóza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cs typeface="Arial" charset="0"/>
              </a:rPr>
              <a:t>Menopauza</a:t>
            </a:r>
          </a:p>
          <a:p>
            <a:pPr lvl="1" eaLnBrk="1" hangingPunct="1"/>
            <a:r>
              <a:rPr lang="cs-CZ" altLang="cs-CZ">
                <a:cs typeface="Arial" charset="0"/>
              </a:rPr>
              <a:t>Rychlá redukce BMD</a:t>
            </a:r>
          </a:p>
          <a:p>
            <a:pPr lvl="2" eaLnBrk="1" hangingPunct="1"/>
            <a:r>
              <a:rPr lang="cs-CZ" altLang="cs-CZ">
                <a:cs typeface="Arial" charset="0"/>
              </a:rPr>
              <a:t>Kostní resorpce</a:t>
            </a:r>
          </a:p>
          <a:p>
            <a:pPr lvl="3"/>
            <a:r>
              <a:rPr lang="cs-CZ" altLang="cs-CZ">
                <a:cs typeface="Arial" charset="0"/>
              </a:rPr>
              <a:t>Trabekulární kostní tkáň</a:t>
            </a:r>
          </a:p>
          <a:p>
            <a:pPr lvl="1" eaLnBrk="1" hangingPunct="1"/>
            <a:r>
              <a:rPr lang="cs-CZ" altLang="cs-CZ">
                <a:cs typeface="Arial" charset="0"/>
              </a:rPr>
              <a:t>Horší prognóza u nízké hodnoty BMD při menopauze</a:t>
            </a:r>
            <a:endParaRPr lang="cs-CZ" altLang="cs-CZ">
              <a:cs typeface="Times New Roman" pitchFamily="18" charset="0"/>
            </a:endParaRPr>
          </a:p>
          <a:p>
            <a:pPr eaLnBrk="1" hangingPunct="1"/>
            <a:endParaRPr lang="cs-CZ" altLang="cs-CZ">
              <a:cs typeface="Arial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Osteoporóza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Predikce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Osteodenzitometrie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BMD &lt;1 SD než průměr - vyšší riziko fraktur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Rizikové faktory</a:t>
            </a:r>
          </a:p>
          <a:p>
            <a:pPr marL="822960" lvl="2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Hypestrinismus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</a:p>
          <a:p>
            <a:pPr marL="822960" lvl="2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Hypandrogenemie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</a:p>
          <a:p>
            <a:pPr marL="822960" lvl="2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Kouření </a:t>
            </a:r>
          </a:p>
          <a:p>
            <a:pPr marL="822960" lvl="2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Pohybová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inaktivita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822960" lvl="2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Nízké BMI</a:t>
            </a:r>
          </a:p>
          <a:p>
            <a:pPr marL="822960" lvl="2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Nedostatek slunečního svitu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Osteoporóza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cs typeface="Arial" charset="0"/>
              </a:rPr>
              <a:t>Osteodenzitometrie</a:t>
            </a:r>
            <a:r>
              <a:rPr lang="cs-CZ" altLang="cs-CZ" dirty="0">
                <a:cs typeface="Arial" charset="0"/>
              </a:rPr>
              <a:t> </a:t>
            </a:r>
          </a:p>
          <a:p>
            <a:pPr lvl="1" eaLnBrk="1" hangingPunct="1"/>
            <a:r>
              <a:rPr lang="cs-CZ" altLang="cs-CZ" dirty="0">
                <a:cs typeface="Arial" charset="0"/>
              </a:rPr>
              <a:t>DXA-</a:t>
            </a:r>
            <a:r>
              <a:rPr lang="cs-CZ" altLang="cs-CZ" dirty="0" err="1">
                <a:cs typeface="Arial" charset="0"/>
              </a:rPr>
              <a:t>dual</a:t>
            </a:r>
            <a:r>
              <a:rPr lang="cs-CZ" altLang="cs-CZ" dirty="0">
                <a:cs typeface="Arial" charset="0"/>
              </a:rPr>
              <a:t>-</a:t>
            </a:r>
            <a:r>
              <a:rPr lang="cs-CZ" altLang="cs-CZ" dirty="0" err="1">
                <a:cs typeface="Arial" charset="0"/>
              </a:rPr>
              <a:t>energy</a:t>
            </a:r>
            <a:r>
              <a:rPr lang="cs-CZ" altLang="cs-CZ" dirty="0">
                <a:cs typeface="Arial" charset="0"/>
              </a:rPr>
              <a:t> rentgenová </a:t>
            </a:r>
            <a:r>
              <a:rPr lang="cs-CZ" altLang="cs-CZ" dirty="0" err="1">
                <a:cs typeface="Arial" charset="0"/>
              </a:rPr>
              <a:t>absorbciometrie</a:t>
            </a:r>
            <a:r>
              <a:rPr lang="cs-CZ" altLang="cs-CZ" dirty="0">
                <a:cs typeface="Arial" charset="0"/>
              </a:rPr>
              <a:t> </a:t>
            </a:r>
          </a:p>
          <a:p>
            <a:pPr lvl="1" eaLnBrk="1" hangingPunct="1"/>
            <a:r>
              <a:rPr lang="cs-CZ" altLang="cs-CZ" dirty="0">
                <a:cs typeface="Arial" charset="0"/>
              </a:rPr>
              <a:t>Testování u všech žen ?</a:t>
            </a:r>
          </a:p>
          <a:p>
            <a:pPr lvl="1" eaLnBrk="1" hangingPunct="1"/>
            <a:r>
              <a:rPr lang="cs-CZ" altLang="cs-CZ" dirty="0">
                <a:cs typeface="Arial" charset="0"/>
              </a:rPr>
              <a:t>Testování u žen s rizikovými faktory?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Osteoporóza  - prevence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cs typeface="Times New Roman" pitchFamily="18" charset="0"/>
              </a:rPr>
              <a:t>Vitamín D 15 </a:t>
            </a:r>
            <a:r>
              <a:rPr lang="en-US" altLang="cs-CZ">
                <a:cs typeface="Times New Roman" pitchFamily="18" charset="0"/>
              </a:rPr>
              <a:t>µ</a:t>
            </a:r>
            <a:r>
              <a:rPr lang="cs-CZ" altLang="cs-CZ">
                <a:cs typeface="Times New Roman" pitchFamily="18" charset="0"/>
              </a:rPr>
              <a:t>g/d</a:t>
            </a:r>
            <a:endParaRPr lang="en-US" altLang="cs-CZ">
              <a:cs typeface="Times New Roman" pitchFamily="18" charset="0"/>
            </a:endParaRPr>
          </a:p>
          <a:p>
            <a:pPr eaLnBrk="1" hangingPunct="1"/>
            <a:r>
              <a:rPr lang="cs-CZ" altLang="cs-CZ">
                <a:cs typeface="Times New Roman" pitchFamily="18" charset="0"/>
              </a:rPr>
              <a:t>Calcium 1000-1500 mg/d</a:t>
            </a:r>
          </a:p>
          <a:p>
            <a:pPr eaLnBrk="1" hangingPunct="1"/>
            <a:r>
              <a:rPr lang="cs-CZ" altLang="cs-CZ">
                <a:cs typeface="Times New Roman" pitchFamily="18" charset="0"/>
              </a:rPr>
              <a:t>Cvičení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Osteoporóza </a:t>
            </a:r>
            <a:r>
              <a:rPr lang="cs-CZ" altLang="cs-CZ" sz="4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terapie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900">
                <a:cs typeface="Times New Roman" pitchFamily="18" charset="0"/>
              </a:rPr>
              <a:t>Biphosphonáty</a:t>
            </a:r>
          </a:p>
          <a:p>
            <a:pPr eaLnBrk="1" hangingPunct="1"/>
            <a:r>
              <a:rPr lang="cs-CZ" altLang="cs-CZ" sz="2900">
                <a:cs typeface="Times New Roman" pitchFamily="18" charset="0"/>
              </a:rPr>
              <a:t>SERMs = selektivní modulátory estrogenových receptorů</a:t>
            </a:r>
          </a:p>
          <a:p>
            <a:pPr eaLnBrk="1" hangingPunct="1"/>
            <a:r>
              <a:rPr lang="cs-CZ" altLang="cs-CZ" sz="2900">
                <a:cs typeface="Times New Roman" pitchFamily="18" charset="0"/>
              </a:rPr>
              <a:t>Calcitonin</a:t>
            </a:r>
          </a:p>
          <a:p>
            <a:pPr eaLnBrk="1" hangingPunct="1"/>
            <a:r>
              <a:rPr lang="cs-CZ" altLang="cs-CZ" sz="2900">
                <a:cs typeface="Times New Roman" pitchFamily="18" charset="0"/>
              </a:rPr>
              <a:t>Estrogenová terapie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CDAFBE2-1F9D-4FAB-9E77-07F88883F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</p:spPr>
        <p:txBody>
          <a:bodyPr anchor="b">
            <a:normAutofit/>
          </a:bodyPr>
          <a:lstStyle/>
          <a:p>
            <a:pPr algn="l">
              <a:defRPr/>
            </a:pPr>
            <a:r>
              <a:rPr lang="cs-CZ" sz="5400"/>
              <a:t>Puberta, poruchy pohlavního dospívání</a:t>
            </a:r>
            <a:br>
              <a:rPr lang="cs-CZ" sz="5400"/>
            </a:br>
            <a:endParaRPr lang="cs-CZ" sz="5400"/>
          </a:p>
        </p:txBody>
      </p:sp>
    </p:spTree>
    <p:extLst>
      <p:ext uri="{BB962C8B-B14F-4D97-AF65-F5344CB8AC3E}">
        <p14:creationId xmlns:p14="http://schemas.microsoft.com/office/powerpoint/2010/main" val="41180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/>
              <a:t>Kardiovaskulární rizika a menopauza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Kardiovaskulární morbidita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Menopauza zvyšuje riziko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Estrogenová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terapie riziko nesnižuje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Vliv estrogenů je věkově závislý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Benefit do 50 let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&gt;9 let po menopauze – kontraindikace ET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Karcinom prsu a menopauza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Estrogeny </a:t>
            </a:r>
          </a:p>
          <a:p>
            <a:pPr lvl="1" eaLnBrk="1" hangingPunct="1"/>
            <a:r>
              <a:rPr lang="cs-CZ" altLang="cs-CZ"/>
              <a:t>Zvýšení rizika?</a:t>
            </a:r>
          </a:p>
          <a:p>
            <a:pPr eaLnBrk="1" hangingPunct="1"/>
            <a:r>
              <a:rPr lang="cs-CZ" altLang="cs-CZ"/>
              <a:t>Estrogen+progestin vs. placebo … zvýšení rizika (38 vs 30/10 000)</a:t>
            </a:r>
          </a:p>
          <a:p>
            <a:pPr eaLnBrk="1" hangingPunct="1"/>
            <a:r>
              <a:rPr lang="cs-CZ" altLang="cs-CZ"/>
              <a:t>Ženy užívající HT – lokalizovaný, menší tumor, negativní uzliny, vyšší stupeň diferenciace)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4200" dirty="0">
                <a:solidFill>
                  <a:srgbClr val="FFC000"/>
                </a:solidFill>
              </a:rPr>
              <a:t>Estrogeny a CNS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Estrogeny a kognitivní funkce ?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Věk = snížení kognitivních funkcí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 –estrogeny nezvyšují kognitivní funkce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Alzheimerova choroba – častější u žen</a:t>
            </a:r>
          </a:p>
          <a:p>
            <a:pPr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Estrogeny nezlepšují prognózu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Deprese- ? – estrogeny snižují hormonální fluktuace – krátkodobě účinné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Hormonální terapie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Indikace – těžké formy klimakterického syndromu</a:t>
            </a:r>
          </a:p>
          <a:p>
            <a:pPr lvl="1" eaLnBrk="1" hangingPunct="1"/>
            <a:r>
              <a:rPr lang="cs-CZ" altLang="cs-CZ"/>
              <a:t>Snižují výskyt návalů</a:t>
            </a:r>
          </a:p>
          <a:p>
            <a:pPr lvl="1" eaLnBrk="1" hangingPunct="1"/>
            <a:r>
              <a:rPr lang="cs-CZ" altLang="cs-CZ"/>
              <a:t>Snižují riziko gravidity</a:t>
            </a:r>
          </a:p>
          <a:p>
            <a:pPr lvl="1" eaLnBrk="1" hangingPunct="1"/>
            <a:r>
              <a:rPr lang="cs-CZ" altLang="cs-CZ"/>
              <a:t>Upravují nepravidelnosti cyklu</a:t>
            </a:r>
          </a:p>
          <a:p>
            <a:pPr lvl="1" eaLnBrk="1" hangingPunct="1"/>
            <a:r>
              <a:rPr lang="cs-CZ" altLang="cs-CZ"/>
              <a:t>Ochrana kostního zdraví</a:t>
            </a:r>
          </a:p>
          <a:p>
            <a:pPr lvl="1" eaLnBrk="1" hangingPunct="1"/>
            <a:r>
              <a:rPr lang="cs-CZ" altLang="cs-CZ"/>
              <a:t>Zvyšují kvalitu života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>
                <a:solidFill>
                  <a:srgbClr val="FFC000"/>
                </a:solidFill>
                <a:effectLst/>
              </a:rPr>
              <a:t>Hormonální terapie</a:t>
            </a: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+mj-lt"/>
              </a:rPr>
              <a:t>ET – </a:t>
            </a:r>
            <a:r>
              <a:rPr lang="cs-CZ" altLang="cs-CZ" dirty="0" err="1">
                <a:latin typeface="+mj-lt"/>
              </a:rPr>
              <a:t>estrogenová</a:t>
            </a:r>
            <a:endParaRPr lang="cs-CZ" altLang="cs-CZ" dirty="0">
              <a:latin typeface="+mj-lt"/>
            </a:endParaRPr>
          </a:p>
          <a:p>
            <a:pPr eaLnBrk="1" hangingPunct="1"/>
            <a:r>
              <a:rPr lang="cs-CZ" altLang="cs-CZ" dirty="0">
                <a:latin typeface="+mj-lt"/>
              </a:rPr>
              <a:t>EPT -  </a:t>
            </a:r>
            <a:r>
              <a:rPr lang="cs-CZ" altLang="cs-CZ" dirty="0" err="1">
                <a:latin typeface="+mj-lt"/>
              </a:rPr>
              <a:t>kompinovaná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estro-progestagenní</a:t>
            </a:r>
            <a:endParaRPr lang="cs-CZ" altLang="cs-CZ" dirty="0">
              <a:latin typeface="+mj-lt"/>
            </a:endParaRPr>
          </a:p>
          <a:p>
            <a:pPr eaLnBrk="1" hangingPunct="1"/>
            <a:r>
              <a:rPr lang="en-US" altLang="cs-CZ" dirty="0">
                <a:latin typeface="+mj-lt"/>
              </a:rPr>
              <a:t>HT</a:t>
            </a:r>
            <a:r>
              <a:rPr lang="cs-CZ" altLang="cs-CZ" dirty="0">
                <a:latin typeface="+mj-lt"/>
              </a:rPr>
              <a:t> - </a:t>
            </a:r>
            <a:r>
              <a:rPr lang="en-US" altLang="cs-CZ" dirty="0">
                <a:latin typeface="+mj-lt"/>
              </a:rPr>
              <a:t> </a:t>
            </a:r>
            <a:r>
              <a:rPr lang="cs-CZ" altLang="cs-CZ" dirty="0">
                <a:latin typeface="+mj-lt"/>
              </a:rPr>
              <a:t>hormonální terapie</a:t>
            </a:r>
          </a:p>
          <a:p>
            <a:pPr eaLnBrk="1" hangingPunct="1"/>
            <a:r>
              <a:rPr lang="cs-CZ" altLang="cs-CZ" dirty="0">
                <a:latin typeface="+mj-lt"/>
              </a:rPr>
              <a:t>CC-EPT – kontinuální kombinovaná </a:t>
            </a:r>
            <a:r>
              <a:rPr lang="cs-CZ" altLang="cs-CZ" dirty="0" err="1">
                <a:latin typeface="+mj-lt"/>
              </a:rPr>
              <a:t>estro-progestagenní</a:t>
            </a:r>
            <a:endParaRPr lang="cs-CZ" altLang="cs-CZ" dirty="0">
              <a:latin typeface="+mj-lt"/>
            </a:endParaRPr>
          </a:p>
          <a:p>
            <a:pPr eaLnBrk="1" hangingPunct="1"/>
            <a:r>
              <a:rPr lang="cs-CZ" altLang="cs-CZ" dirty="0">
                <a:latin typeface="+mj-lt"/>
              </a:rPr>
              <a:t>CS-EPT -  sekvenční kombinovaná </a:t>
            </a:r>
            <a:r>
              <a:rPr lang="cs-CZ" altLang="cs-CZ" dirty="0" err="1">
                <a:latin typeface="+mj-lt"/>
              </a:rPr>
              <a:t>estro-progestagenní</a:t>
            </a:r>
            <a:endParaRPr lang="cs-CZ" altLang="cs-CZ" dirty="0">
              <a:latin typeface="+mj-lt"/>
            </a:endParaRPr>
          </a:p>
          <a:p>
            <a:pPr eaLnBrk="1" hangingPunct="1"/>
            <a:r>
              <a:rPr lang="cs-CZ" altLang="cs-CZ" dirty="0" err="1">
                <a:latin typeface="+mj-lt"/>
              </a:rPr>
              <a:t>Progestagenní</a:t>
            </a:r>
            <a:r>
              <a:rPr lang="cs-CZ" altLang="cs-CZ" dirty="0">
                <a:latin typeface="+mj-lt"/>
              </a:rPr>
              <a:t> – samotný progestin</a:t>
            </a:r>
          </a:p>
          <a:p>
            <a:pPr eaLnBrk="1" hangingPunct="1"/>
            <a:endParaRPr lang="cs-CZ" alt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Indikace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Specifická vůči symptomům a zdravotnímu stavu pacientky</a:t>
            </a:r>
          </a:p>
          <a:p>
            <a:pPr lvl="1" eaLnBrk="1" hangingPunct="1"/>
            <a:r>
              <a:rPr lang="cs-CZ" altLang="cs-CZ"/>
              <a:t>Věk</a:t>
            </a:r>
          </a:p>
          <a:p>
            <a:pPr lvl="1" eaLnBrk="1" hangingPunct="1"/>
            <a:r>
              <a:rPr lang="cs-CZ" altLang="cs-CZ"/>
              <a:t>Hysterektomie</a:t>
            </a:r>
          </a:p>
          <a:p>
            <a:pPr lvl="1" eaLnBrk="1" hangingPunct="1"/>
            <a:r>
              <a:rPr lang="cs-CZ" altLang="cs-CZ"/>
              <a:t>Osobní anamnéza</a:t>
            </a:r>
          </a:p>
          <a:p>
            <a:pPr lvl="1" eaLnBrk="1" hangingPunct="1"/>
            <a:r>
              <a:rPr lang="cs-CZ" altLang="cs-CZ"/>
              <a:t>Rodinná anamnéza</a:t>
            </a:r>
          </a:p>
          <a:p>
            <a:pPr lvl="1" eaLnBrk="1" hangingPunct="1"/>
            <a:r>
              <a:rPr lang="cs-CZ" altLang="cs-CZ"/>
              <a:t>Kouření </a:t>
            </a:r>
          </a:p>
          <a:p>
            <a:pPr lvl="1" eaLnBrk="1" hangingPunct="1"/>
            <a:r>
              <a:rPr lang="cs-CZ" altLang="cs-CZ"/>
              <a:t>Potřeba antikoncepce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Vedlejší účinky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Otoky </a:t>
            </a:r>
          </a:p>
          <a:p>
            <a:pPr eaLnBrk="1" hangingPunct="1"/>
            <a:r>
              <a:rPr lang="cs-CZ" altLang="cs-CZ"/>
              <a:t>Mastodynie</a:t>
            </a:r>
          </a:p>
          <a:p>
            <a:pPr eaLnBrk="1" hangingPunct="1"/>
            <a:r>
              <a:rPr lang="cs-CZ" altLang="cs-CZ"/>
              <a:t>Nepravidelné krvácení</a:t>
            </a:r>
          </a:p>
          <a:p>
            <a:pPr eaLnBrk="1" hangingPunct="1"/>
            <a:r>
              <a:rPr lang="cs-CZ" altLang="cs-CZ"/>
              <a:t>Bolesti lavy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Způsob podání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Systémové</a:t>
            </a:r>
          </a:p>
          <a:p>
            <a:pPr lvl="1" eaLnBrk="1" hangingPunct="1"/>
            <a:r>
              <a:rPr lang="cs-CZ" altLang="cs-CZ"/>
              <a:t>Orálně</a:t>
            </a:r>
          </a:p>
          <a:p>
            <a:pPr lvl="1" eaLnBrk="1" hangingPunct="1"/>
            <a:r>
              <a:rPr lang="cs-CZ" altLang="cs-CZ"/>
              <a:t>Transdermálně</a:t>
            </a:r>
          </a:p>
          <a:p>
            <a:pPr lvl="1" eaLnBrk="1" hangingPunct="1"/>
            <a:r>
              <a:rPr lang="cs-CZ" altLang="cs-CZ"/>
              <a:t>Nitrovalově</a:t>
            </a:r>
          </a:p>
          <a:p>
            <a:pPr lvl="1" eaLnBrk="1" hangingPunct="1"/>
            <a:r>
              <a:rPr lang="cs-CZ" altLang="cs-CZ"/>
              <a:t>Podkožně</a:t>
            </a:r>
          </a:p>
          <a:p>
            <a:pPr lvl="1" eaLnBrk="1" hangingPunct="1"/>
            <a:r>
              <a:rPr lang="cs-CZ" altLang="cs-CZ"/>
              <a:t>Nitroděložně </a:t>
            </a:r>
          </a:p>
          <a:p>
            <a:pPr eaLnBrk="1" hangingPunct="1"/>
            <a:r>
              <a:rPr lang="cs-CZ" altLang="cs-CZ"/>
              <a:t>Lékálně</a:t>
            </a:r>
          </a:p>
          <a:p>
            <a:pPr lvl="1" eaLnBrk="1" hangingPunct="1"/>
            <a:r>
              <a:rPr lang="cs-CZ" altLang="cs-CZ"/>
              <a:t>Vaginálně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/>
              <a:t>Kontraindikace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Nediagnostikované vaginální krvácení</a:t>
            </a:r>
          </a:p>
          <a:p>
            <a:pPr eaLnBrk="1" hangingPunct="1"/>
            <a:r>
              <a:rPr lang="cs-CZ" altLang="cs-CZ"/>
              <a:t>Těžké poruchy jater</a:t>
            </a:r>
          </a:p>
          <a:p>
            <a:pPr eaLnBrk="1" hangingPunct="1"/>
            <a:r>
              <a:rPr lang="cs-CZ" altLang="cs-CZ"/>
              <a:t>Gravidita </a:t>
            </a:r>
          </a:p>
          <a:p>
            <a:pPr eaLnBrk="1" hangingPunct="1"/>
            <a:r>
              <a:rPr lang="cs-CZ" altLang="cs-CZ"/>
              <a:t>Hluboká žilní trombóza </a:t>
            </a:r>
          </a:p>
          <a:p>
            <a:pPr eaLnBrk="1" hangingPunct="1"/>
            <a:r>
              <a:rPr lang="cs-CZ" altLang="cs-CZ"/>
              <a:t>Anamnestický karcinom prsu (jiné estrogendependentní tumory)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bezpečnosti HT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Arial" charset="0"/>
                <a:cs typeface="Arial" charset="0"/>
              </a:rPr>
              <a:t>WHI - </a:t>
            </a:r>
            <a:r>
              <a:rPr lang="cs-CZ" altLang="cs-CZ" dirty="0" err="1">
                <a:latin typeface="Arial" charset="0"/>
                <a:cs typeface="Arial" charset="0"/>
              </a:rPr>
              <a:t>Women's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Health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Initiative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</a:p>
          <a:p>
            <a:r>
              <a:rPr lang="cs-CZ" altLang="cs-CZ" dirty="0">
                <a:latin typeface="Arial" charset="0"/>
                <a:cs typeface="Arial" charset="0"/>
              </a:rPr>
              <a:t>MWS - </a:t>
            </a:r>
            <a:r>
              <a:rPr lang="cs-CZ" altLang="cs-CZ" dirty="0" err="1">
                <a:latin typeface="Arial" charset="0"/>
                <a:cs typeface="Arial" charset="0"/>
              </a:rPr>
              <a:t>Million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Women</a:t>
            </a:r>
            <a:r>
              <a:rPr lang="cs-CZ" altLang="cs-CZ" dirty="0">
                <a:latin typeface="Arial" charset="0"/>
                <a:cs typeface="Arial" charset="0"/>
              </a:rPr>
              <a:t> Study </a:t>
            </a:r>
          </a:p>
          <a:p>
            <a:r>
              <a:rPr lang="cs-CZ" altLang="cs-CZ" dirty="0">
                <a:latin typeface="Arial" charset="0"/>
                <a:cs typeface="Arial" charset="0"/>
              </a:rPr>
              <a:t>ERA - </a:t>
            </a:r>
            <a:r>
              <a:rPr lang="cs-CZ" altLang="cs-CZ" dirty="0" err="1">
                <a:latin typeface="Arial" charset="0"/>
                <a:cs typeface="Arial" charset="0"/>
              </a:rPr>
              <a:t>Women's</a:t>
            </a:r>
            <a:r>
              <a:rPr lang="cs-CZ" altLang="cs-CZ" dirty="0">
                <a:latin typeface="Arial" charset="0"/>
                <a:cs typeface="Arial" charset="0"/>
              </a:rPr>
              <a:t> Estrogen-Progestin Lipid-</a:t>
            </a:r>
            <a:r>
              <a:rPr lang="cs-CZ" altLang="cs-CZ" dirty="0" err="1">
                <a:latin typeface="Arial" charset="0"/>
                <a:cs typeface="Arial" charset="0"/>
              </a:rPr>
              <a:t>Lowering</a:t>
            </a:r>
            <a:r>
              <a:rPr lang="cs-CZ" altLang="cs-CZ" dirty="0">
                <a:latin typeface="Arial" charset="0"/>
                <a:cs typeface="Arial" charset="0"/>
              </a:rPr>
              <a:t> Hormone </a:t>
            </a:r>
            <a:r>
              <a:rPr lang="cs-CZ" altLang="cs-CZ" dirty="0" err="1">
                <a:latin typeface="Arial" charset="0"/>
                <a:cs typeface="Arial" charset="0"/>
              </a:rPr>
              <a:t>Atherosclerosis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err="1">
                <a:latin typeface="Arial" charset="0"/>
                <a:cs typeface="Arial" charset="0"/>
              </a:rPr>
              <a:t>Regression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</a:p>
          <a:p>
            <a:r>
              <a:rPr lang="cs-CZ" altLang="cs-CZ" dirty="0">
                <a:latin typeface="Arial" charset="0"/>
                <a:cs typeface="Arial" charset="0"/>
              </a:rPr>
              <a:t>HERS - </a:t>
            </a:r>
            <a:r>
              <a:rPr lang="cs-CZ" altLang="cs-CZ" dirty="0" err="1">
                <a:latin typeface="Arial" charset="0"/>
                <a:cs typeface="Arial" charset="0"/>
              </a:rPr>
              <a:t>Heart</a:t>
            </a:r>
            <a:r>
              <a:rPr lang="cs-CZ" altLang="cs-CZ" dirty="0">
                <a:latin typeface="Arial" charset="0"/>
                <a:cs typeface="Arial" charset="0"/>
              </a:rPr>
              <a:t>/Estrogen and progestin </a:t>
            </a:r>
            <a:r>
              <a:rPr lang="cs-CZ" altLang="cs-CZ" dirty="0" err="1">
                <a:latin typeface="Arial" charset="0"/>
                <a:cs typeface="Arial" charset="0"/>
              </a:rPr>
              <a:t>Replacement</a:t>
            </a:r>
            <a:r>
              <a:rPr lang="cs-CZ" altLang="cs-CZ" dirty="0">
                <a:latin typeface="Arial" charset="0"/>
                <a:cs typeface="Arial" charset="0"/>
              </a:rPr>
              <a:t> Study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82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Puberta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Přechod od dětského období do období pohlavní zralosti</a:t>
            </a:r>
          </a:p>
          <a:p>
            <a:r>
              <a:rPr lang="cs-CZ"/>
              <a:t>Maturace hypotalamických center – generátor pulzního výdeje GnRH</a:t>
            </a:r>
          </a:p>
          <a:p>
            <a:r>
              <a:rPr lang="cs-CZ"/>
              <a:t>Ovariální sekrece estrogenů – rozvoj sekundárních pohlavních znaků</a:t>
            </a:r>
          </a:p>
        </p:txBody>
      </p:sp>
    </p:spTree>
    <p:extLst>
      <p:ext uri="{BB962C8B-B14F-4D97-AF65-F5344CB8AC3E}">
        <p14:creationId xmlns:p14="http://schemas.microsoft.com/office/powerpoint/2010/main" val="1667112618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63976" y="5516563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cs-CZ" altLang="cs-CZ">
                <a:solidFill>
                  <a:schemeClr val="tx1"/>
                </a:solidFill>
                <a:effectLst/>
              </a:rPr>
              <a:t>Zlomenina krčku stehenní kosti </a:t>
            </a:r>
          </a:p>
        </p:txBody>
      </p:sp>
      <p:pic>
        <p:nvPicPr>
          <p:cNvPr id="46083" name="Picture 3" descr="C:\Documents and Settings\medlib1\Desktop\hrt_an4 fra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"/>
            <a:ext cx="6267701" cy="560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076" y="5373688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>
                <a:solidFill>
                  <a:schemeClr val="tx1"/>
                </a:solidFill>
                <a:effectLst/>
              </a:rPr>
              <a:t>Kolorektální karcinom</a:t>
            </a:r>
          </a:p>
        </p:txBody>
      </p:sp>
      <p:pic>
        <p:nvPicPr>
          <p:cNvPr id="47107" name="Picture 3" descr="C:\Documents and Settings\medlib1\Desktop\hrt_an3col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-1"/>
            <a:ext cx="6511925" cy="541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076" y="5715000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>
                <a:solidFill>
                  <a:schemeClr val="tx1"/>
                </a:solidFill>
                <a:effectLst/>
              </a:rPr>
              <a:t>Karcinom prsu</a:t>
            </a:r>
          </a:p>
        </p:txBody>
      </p:sp>
      <p:pic>
        <p:nvPicPr>
          <p:cNvPr id="48131" name="Picture 3" descr="C:\Documents and Settings\medlib1\Desktop\hrt inv 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6876940" cy="56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5715000"/>
            <a:ext cx="91440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>
                <a:solidFill>
                  <a:schemeClr val="tx1"/>
                </a:solidFill>
                <a:effectLst/>
              </a:rPr>
              <a:t>Plicní embolie</a:t>
            </a:r>
          </a:p>
        </p:txBody>
      </p:sp>
      <p:pic>
        <p:nvPicPr>
          <p:cNvPr id="49155" name="Picture 3" descr="C:\Documents and Settings\medlib1\Desktop\hrt_an5 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"/>
            <a:ext cx="6480647" cy="560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81000"/>
            <a:ext cx="7772400" cy="1143000"/>
          </a:xfrm>
          <a:noFill/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>
                <a:solidFill>
                  <a:schemeClr val="tx1"/>
                </a:solidFill>
                <a:effectLst/>
                <a:cs typeface="Arial" charset="0"/>
              </a:rPr>
              <a:t>Benefity - Rizika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1600201"/>
            <a:ext cx="8001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6" y="214313"/>
            <a:ext cx="414337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6" y="2932114"/>
            <a:ext cx="41433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ovéPole 4"/>
          <p:cNvSpPr txBox="1">
            <a:spLocks noChangeArrowheads="1"/>
          </p:cNvSpPr>
          <p:nvPr/>
        </p:nvSpPr>
        <p:spPr bwMode="auto">
          <a:xfrm>
            <a:off x="6524626" y="1916113"/>
            <a:ext cx="3571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altLang="cs-CZ" sz="2400">
              <a:solidFill>
                <a:schemeClr val="tx2"/>
              </a:solidFill>
              <a:latin typeface="Times New Roman" pitchFamily="18" charset="0"/>
            </a:endParaRPr>
          </a:p>
          <a:p>
            <a:endParaRPr lang="cs-CZ" altLang="cs-CZ" sz="240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cs-CZ" altLang="cs-CZ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cs-CZ" altLang="cs-CZ" sz="2400">
                <a:solidFill>
                  <a:schemeClr val="tx2"/>
                </a:solidFill>
              </a:rPr>
              <a:t>používej nejnižší účinné dávky estrogenů</a:t>
            </a:r>
          </a:p>
          <a:p>
            <a:r>
              <a:rPr lang="en-US" altLang="cs-CZ" sz="2400">
                <a:solidFill>
                  <a:schemeClr val="tx2"/>
                </a:solidFill>
              </a:rPr>
              <a:t>• </a:t>
            </a:r>
            <a:r>
              <a:rPr lang="cs-CZ" altLang="cs-CZ" sz="2400">
                <a:solidFill>
                  <a:schemeClr val="tx2"/>
                </a:solidFill>
              </a:rPr>
              <a:t>minimalizuj perorální aplikaci hormonů</a:t>
            </a:r>
          </a:p>
          <a:p>
            <a:r>
              <a:rPr lang="en-US" altLang="cs-CZ" sz="2400">
                <a:solidFill>
                  <a:schemeClr val="tx2"/>
                </a:solidFill>
              </a:rPr>
              <a:t>• </a:t>
            </a:r>
            <a:r>
              <a:rPr lang="cs-CZ" altLang="cs-CZ" sz="2400">
                <a:solidFill>
                  <a:schemeClr val="tx2"/>
                </a:solidFill>
              </a:rPr>
              <a:t>zahájit terapii co nejblíže menopauze</a:t>
            </a:r>
          </a:p>
        </p:txBody>
      </p:sp>
      <p:sp>
        <p:nvSpPr>
          <p:cNvPr id="51205" name="TextovéPole 1"/>
          <p:cNvSpPr txBox="1">
            <a:spLocks noChangeArrowheads="1"/>
          </p:cNvSpPr>
          <p:nvPr/>
        </p:nvSpPr>
        <p:spPr bwMode="auto">
          <a:xfrm>
            <a:off x="6524626" y="981076"/>
            <a:ext cx="19529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800" b="1"/>
              <a:t>Zásady</a:t>
            </a:r>
            <a:endParaRPr lang="cs-CZ" b="1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/>
              <a:t>Nehormonální modality léčby návalů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SSRIs</a:t>
            </a:r>
            <a:r>
              <a:rPr lang="cs-CZ" altLang="cs-CZ" dirty="0"/>
              <a:t> (</a:t>
            </a:r>
            <a:r>
              <a:rPr lang="cs-CZ" altLang="cs-CZ" dirty="0" err="1"/>
              <a:t>Escilatopram</a:t>
            </a:r>
            <a:r>
              <a:rPr lang="cs-CZ" altLang="cs-CZ" dirty="0"/>
              <a:t>)</a:t>
            </a:r>
          </a:p>
          <a:p>
            <a:pPr lvl="1"/>
            <a:r>
              <a:rPr lang="cs-CZ" altLang="cs-CZ" dirty="0"/>
              <a:t>Redukce počtu návalů o 20 %</a:t>
            </a:r>
          </a:p>
          <a:p>
            <a:pPr lvl="1"/>
            <a:r>
              <a:rPr lang="cs-CZ" altLang="cs-CZ" dirty="0"/>
              <a:t>Redukce intenzity návalů o 47 %</a:t>
            </a:r>
          </a:p>
          <a:p>
            <a:r>
              <a:rPr lang="cs-CZ" altLang="cs-CZ" dirty="0" err="1"/>
              <a:t>Gabapentin</a:t>
            </a:r>
            <a:endParaRPr lang="cs-CZ" altLang="cs-CZ" dirty="0"/>
          </a:p>
          <a:p>
            <a:r>
              <a:rPr lang="cs-CZ" altLang="cs-CZ" dirty="0" err="1"/>
              <a:t>Pregabalin</a:t>
            </a:r>
            <a:endParaRPr lang="cs-CZ" altLang="cs-CZ" dirty="0"/>
          </a:p>
          <a:p>
            <a:pPr lvl="1"/>
            <a:r>
              <a:rPr lang="cs-CZ" altLang="cs-CZ" dirty="0"/>
              <a:t>Redukce počtu a intenzity návalů o 20 – 30 %</a:t>
            </a:r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19288" y="5157788"/>
            <a:ext cx="8229600" cy="1143000"/>
          </a:xfrm>
        </p:spPr>
        <p:txBody>
          <a:bodyPr rtlCol="0"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defRPr/>
            </a:pPr>
            <a:r>
              <a:rPr lang="cs-CZ" dirty="0">
                <a:latin typeface="Desyrel" pitchFamily="2" charset="0"/>
              </a:rPr>
              <a:t>Děkuji za pozornost</a:t>
            </a:r>
            <a:br>
              <a:rPr lang="cs-CZ" dirty="0">
                <a:latin typeface="Desyrel" pitchFamily="2" charset="0"/>
              </a:rPr>
            </a:br>
            <a:r>
              <a:rPr lang="cs-CZ" dirty="0">
                <a:latin typeface="Desyrel"/>
                <a:ea typeface="Calibri"/>
                <a:cs typeface="Times New Roman"/>
              </a:rPr>
              <a:t>Petr Křepelka</a:t>
            </a:r>
            <a:br>
              <a:rPr lang="cs-CZ" sz="1800" dirty="0">
                <a:ea typeface="Calibri"/>
                <a:cs typeface="Times New Roman"/>
              </a:rPr>
            </a:br>
            <a:endParaRPr lang="cs-CZ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Sekundární pohlavní znaky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Telarche – rovoj mléčné žlázy – formování prsů – od 11 let</a:t>
            </a:r>
          </a:p>
          <a:p>
            <a:r>
              <a:rPr lang="cs-CZ"/>
              <a:t>Pubarche – rozvoj sekundárního ochlupení – axilární, pubické – vliv androgenů –       12-13 let</a:t>
            </a:r>
          </a:p>
          <a:p>
            <a:r>
              <a:rPr lang="cs-CZ"/>
              <a:t>Menarche – první menstruační krvácení – 10-15 let </a:t>
            </a:r>
          </a:p>
        </p:txBody>
      </p:sp>
    </p:spTree>
    <p:extLst>
      <p:ext uri="{BB962C8B-B14F-4D97-AF65-F5344CB8AC3E}">
        <p14:creationId xmlns:p14="http://schemas.microsoft.com/office/powerpoint/2010/main" val="19101140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2103</Words>
  <Application>Microsoft Office PowerPoint</Application>
  <PresentationFormat>Širokoúhlá obrazovka</PresentationFormat>
  <Paragraphs>476</Paragraphs>
  <Slides>87</Slides>
  <Notes>18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87</vt:i4>
      </vt:variant>
    </vt:vector>
  </HeadingPairs>
  <TitlesOfParts>
    <vt:vector size="98" baseType="lpstr">
      <vt:lpstr>Arial</vt:lpstr>
      <vt:lpstr>Calibri</vt:lpstr>
      <vt:lpstr>Calibri Light</vt:lpstr>
      <vt:lpstr>Desyrel</vt:lpstr>
      <vt:lpstr>Times New Roman</vt:lpstr>
      <vt:lpstr>Wingdings</vt:lpstr>
      <vt:lpstr>Office Theme</vt:lpstr>
      <vt:lpstr>Organizační diagram</vt:lpstr>
      <vt:lpstr>602Photo</vt:lpstr>
      <vt:lpstr>Document</vt:lpstr>
      <vt:lpstr>Photo Editor Photo</vt:lpstr>
      <vt:lpstr>Fyziologická období života ženy a jejich poruchy</vt:lpstr>
      <vt:lpstr>Životní období ženy – dle hormonálního profilu</vt:lpstr>
      <vt:lpstr>Novorozenecké období</vt:lpstr>
      <vt:lpstr>Novorozenecké období</vt:lpstr>
      <vt:lpstr>Dětské období</vt:lpstr>
      <vt:lpstr>Dětské období</vt:lpstr>
      <vt:lpstr>Puberta, poruchy pohlavního dospívání </vt:lpstr>
      <vt:lpstr>Puberta</vt:lpstr>
      <vt:lpstr>Sekundární pohlavní znaky</vt:lpstr>
      <vt:lpstr>Prezentace aplikace PowerPoint</vt:lpstr>
      <vt:lpstr>HPO osa a puberta</vt:lpstr>
      <vt:lpstr>Endokrinní aspekty puberty</vt:lpstr>
      <vt:lpstr>Normální pubertální vývoj</vt:lpstr>
      <vt:lpstr>Prezentace aplikace PowerPoint</vt:lpstr>
      <vt:lpstr>Normální adolescentní model menstruace</vt:lpstr>
      <vt:lpstr>Puberta</vt:lpstr>
      <vt:lpstr>Puberta</vt:lpstr>
      <vt:lpstr>Menarche</vt:lpstr>
      <vt:lpstr>Menstruační cyklus</vt:lpstr>
      <vt:lpstr>Poruchy pohlavního dospívání</vt:lpstr>
      <vt:lpstr>Známky abnormálního pubertálního vývoje</vt:lpstr>
      <vt:lpstr>Akcelerace pohlavního dospívání</vt:lpstr>
      <vt:lpstr>Diagnostika a léčba</vt:lpstr>
      <vt:lpstr>Retardace pohlavního dospívání</vt:lpstr>
      <vt:lpstr>Prezentace aplikace PowerPoint</vt:lpstr>
      <vt:lpstr>Prezentace aplikace PowerPoint</vt:lpstr>
      <vt:lpstr>Prezentace aplikace PowerPoint</vt:lpstr>
      <vt:lpstr>Diagnostika a léčba</vt:lpstr>
      <vt:lpstr>Adolescence</vt:lpstr>
      <vt:lpstr>Psychosociální problematika puberty a adolescence</vt:lpstr>
      <vt:lpstr>Doporučení</vt:lpstr>
      <vt:lpstr>Gynekologické vyšetření v adolescenci</vt:lpstr>
      <vt:lpstr>Těhotenství </vt:lpstr>
      <vt:lpstr>STD screening</vt:lpstr>
      <vt:lpstr>Deprese a sebevraždy</vt:lpstr>
      <vt:lpstr>Násilí a agresivita</vt:lpstr>
      <vt:lpstr>Alkoholismus</vt:lpstr>
      <vt:lpstr>Testování rizik - “HEADDSS”</vt:lpstr>
      <vt:lpstr>      Klimakterium a klimakterický syndrom </vt:lpstr>
      <vt:lpstr>Terminologie</vt:lpstr>
      <vt:lpstr>Menopauza</vt:lpstr>
      <vt:lpstr>Prezentace aplikace PowerPoint</vt:lpstr>
      <vt:lpstr>Prezentace aplikace PowerPoint</vt:lpstr>
      <vt:lpstr>Klimakterický syndrom</vt:lpstr>
      <vt:lpstr>Význam</vt:lpstr>
      <vt:lpstr>Faktory ovlivňující věk menopauzy</vt:lpstr>
      <vt:lpstr>Fyziologie</vt:lpstr>
      <vt:lpstr>Hormonální změny</vt:lpstr>
      <vt:lpstr>Symptomy </vt:lpstr>
      <vt:lpstr>Fertilita</vt:lpstr>
      <vt:lpstr>Polymenorea</vt:lpstr>
      <vt:lpstr>Hormonální změny</vt:lpstr>
      <vt:lpstr>Hormonální změny</vt:lpstr>
      <vt:lpstr>Hormonální změny</vt:lpstr>
      <vt:lpstr>Hormonální změny</vt:lpstr>
      <vt:lpstr>Vyšetření ukazatelů menopauzy </vt:lpstr>
      <vt:lpstr>Další vyšetření menopauzy</vt:lpstr>
      <vt:lpstr>Klimakterický syndrom - průběh</vt:lpstr>
      <vt:lpstr>Klimakterický syndrom – průběh </vt:lpstr>
      <vt:lpstr>Klimakterický syndrom - průběh</vt:lpstr>
      <vt:lpstr>Návaly horka - Hot flushes</vt:lpstr>
      <vt:lpstr>Osteoporóza </vt:lpstr>
      <vt:lpstr>Osteoporóza </vt:lpstr>
      <vt:lpstr>Prezentace aplikace PowerPoint</vt:lpstr>
      <vt:lpstr>Osteoporóza </vt:lpstr>
      <vt:lpstr>Osteoporóza </vt:lpstr>
      <vt:lpstr>Osteoporóza </vt:lpstr>
      <vt:lpstr>Osteoporóza  - prevence</vt:lpstr>
      <vt:lpstr>Osteoporóza  - terapie</vt:lpstr>
      <vt:lpstr>Kardiovaskulární rizika a menopauza</vt:lpstr>
      <vt:lpstr>Karcinom prsu a menopauza</vt:lpstr>
      <vt:lpstr>Estrogeny a CNS</vt:lpstr>
      <vt:lpstr>Hormonální terapie</vt:lpstr>
      <vt:lpstr>Hormonální terapie</vt:lpstr>
      <vt:lpstr>Indikace</vt:lpstr>
      <vt:lpstr>Vedlejší účinky</vt:lpstr>
      <vt:lpstr>Způsob podání</vt:lpstr>
      <vt:lpstr>Kontraindikace </vt:lpstr>
      <vt:lpstr>Studie bezpečnosti HT</vt:lpstr>
      <vt:lpstr>Zlomenina krčku stehenní kosti </vt:lpstr>
      <vt:lpstr>Kolorektální karcinom</vt:lpstr>
      <vt:lpstr>Karcinom prsu</vt:lpstr>
      <vt:lpstr>Plicní embolie</vt:lpstr>
      <vt:lpstr>Benefity - Rizika</vt:lpstr>
      <vt:lpstr>Prezentace aplikace PowerPoint</vt:lpstr>
      <vt:lpstr>Nehormonální modality léčby návalů</vt:lpstr>
      <vt:lpstr>Děkuji za pozornost Petr Křepelka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Fyziologická období života ženy a jejich poruchy</dc:title>
  <dc:creator>Petr Křepelka</dc:creator>
  <cp:lastModifiedBy>Petr Křepelka</cp:lastModifiedBy>
  <cp:revision>2</cp:revision>
  <dcterms:created xsi:type="dcterms:W3CDTF">2021-05-21T05:02:49Z</dcterms:created>
  <dcterms:modified xsi:type="dcterms:W3CDTF">2021-05-23T12:28:00Z</dcterms:modified>
</cp:coreProperties>
</file>