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75" r:id="rId6"/>
    <p:sldId id="264" r:id="rId7"/>
    <p:sldId id="27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F6A0F-C2A7-4490-B7D9-383188073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261944"/>
          </a:xfrm>
        </p:spPr>
        <p:txBody>
          <a:bodyPr/>
          <a:lstStyle/>
          <a:p>
            <a:pPr algn="ctr"/>
            <a:r>
              <a:rPr lang="cs-CZ" b="1" dirty="0"/>
              <a:t>Didaktika tělesné </a:t>
            </a:r>
            <a:r>
              <a:rPr lang="cs-CZ" b="1"/>
              <a:t>výchovy 6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9A3D8-7AC0-4D69-B4A9-FD81AA961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4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9DAED6-30DA-4DB7-AC0D-8EF8DB4A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70517"/>
            <a:ext cx="9558619" cy="557084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Dlouhodobé setrvání v jedné poloze a v klidu:</a:t>
            </a:r>
          </a:p>
          <a:p>
            <a:pPr lvl="0"/>
            <a:r>
              <a:rPr lang="cs-CZ" sz="2000" dirty="0"/>
              <a:t>dlouhé sezení nebo stání není vhodné</a:t>
            </a:r>
          </a:p>
          <a:p>
            <a:pPr lvl="0"/>
            <a:r>
              <a:rPr lang="cs-CZ" sz="2000" dirty="0"/>
              <a:t>přetěžuje dítě tělesně i psychicky</a:t>
            </a:r>
          </a:p>
          <a:p>
            <a:pPr lvl="0"/>
            <a:r>
              <a:rPr lang="cs-CZ" sz="2000" dirty="0"/>
              <a:t>důležité střídání aktivit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Jednostranné zatěžování - dlouhodobé činnosti stejného charakteru:</a:t>
            </a:r>
          </a:p>
          <a:p>
            <a:pPr lvl="0"/>
            <a:r>
              <a:rPr lang="cs-CZ" sz="2000" dirty="0"/>
              <a:t>dlouhodobá chůze (výlet bez přestávek), běh, cvičební lekce založená na stálém skákání</a:t>
            </a:r>
          </a:p>
          <a:p>
            <a:pPr lvl="0"/>
            <a:r>
              <a:rPr lang="cs-CZ" sz="2000" dirty="0"/>
              <a:t>zatěžování – přetěžování pouze některé svalové skupiny, vazy, klouby - vede k nerovnoměrnému vývoji</a:t>
            </a:r>
          </a:p>
          <a:p>
            <a:pPr lvl="0"/>
            <a:r>
              <a:rPr lang="cs-CZ" sz="2000" dirty="0"/>
              <a:t>vybíráme pestré aktivity i prostředí, aby dítě procvičilo celé tělo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4B979E1-2CF9-491D-AD4F-77C4BD849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8" t="14827"/>
          <a:stretch/>
        </p:blipFill>
        <p:spPr>
          <a:xfrm>
            <a:off x="7835900" y="470517"/>
            <a:ext cx="3111500" cy="17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0B8BA-7E44-445A-9B40-F0556C25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5927"/>
            <a:ext cx="8596668" cy="54554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Nošení a manipulace s těžkými břemeny:</a:t>
            </a:r>
          </a:p>
          <a:p>
            <a:pPr lvl="0"/>
            <a:r>
              <a:rPr lang="cs-CZ" sz="2000" dirty="0"/>
              <a:t>zátěž nemá být větší než 10 % hmotnosti těla</a:t>
            </a:r>
          </a:p>
          <a:p>
            <a:pPr lvl="0"/>
            <a:r>
              <a:rPr lang="cs-CZ" sz="2000" dirty="0"/>
              <a:t>přetěžování neosifikovaných kostí, nezpevněné klouby a páteř</a:t>
            </a:r>
          </a:p>
          <a:p>
            <a:pPr lvl="0"/>
            <a:r>
              <a:rPr lang="cs-CZ" sz="2000" dirty="0"/>
              <a:t>velikost a obsah batůžku na výlet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Prosté visy a vzpory:</a:t>
            </a:r>
          </a:p>
          <a:p>
            <a:pPr lvl="0"/>
            <a:r>
              <a:rPr lang="cs-CZ" sz="2000" dirty="0"/>
              <a:t>visy a vytahování pouze za ruce, případně za nohy v řízené aktivitě vynecháváme</a:t>
            </a:r>
          </a:p>
          <a:p>
            <a:pPr lvl="0"/>
            <a:r>
              <a:rPr lang="cs-CZ" sz="2000" dirty="0"/>
              <a:t>při spontánní hře, na hřištích - neomezujeme</a:t>
            </a:r>
          </a:p>
          <a:p>
            <a:pPr lvl="0"/>
            <a:r>
              <a:rPr lang="cs-CZ" sz="2000" dirty="0"/>
              <a:t>při řízených činnostech by mohlo dojít k přetížení nezpevněných kloubů, k </a:t>
            </a:r>
            <a:r>
              <a:rPr lang="cs-CZ" sz="2000" dirty="0" err="1"/>
              <a:t>mikrotraumatům</a:t>
            </a:r>
            <a:r>
              <a:rPr lang="cs-CZ" sz="2000" dirty="0"/>
              <a:t> kloubních pouzder, vazů a svalů</a:t>
            </a:r>
          </a:p>
          <a:p>
            <a:pPr lvl="0"/>
            <a:r>
              <a:rPr lang="cs-CZ" sz="2000" dirty="0"/>
              <a:t>je třeba podporovat visy a vzpory smíšené - tedy s oporou pro ruce i nohy (žebříky, provazové sítě aj.). </a:t>
            </a:r>
          </a:p>
          <a:p>
            <a:pPr lvl="0"/>
            <a:r>
              <a:rPr lang="cs-CZ" sz="2000" dirty="0"/>
              <a:t>zvedání dětí, přenášení, přetáčení, přidržování - dopomoc za pánev, nebo alespoň nadloktí či předloktí, ne pouze za ruku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60361C-87D1-4CE8-9878-792C1359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75" y="503021"/>
            <a:ext cx="3237635" cy="17962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04623E-95C2-4F9C-822D-E93A549E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229" y="3742354"/>
            <a:ext cx="2391375" cy="23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3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96D0B9-5B64-4180-BB6A-F1ED6CA7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0315"/>
            <a:ext cx="8596668" cy="5411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Zvětšování kloubního rozsahu nad fyziologickou mez:</a:t>
            </a:r>
          </a:p>
          <a:p>
            <a:pPr lvl="0"/>
            <a:r>
              <a:rPr lang="cs-CZ" sz="2000" dirty="0"/>
              <a:t>rozštěpy, mosty, aj. jsou záležitostí některých sportů</a:t>
            </a:r>
          </a:p>
          <a:p>
            <a:pPr lvl="0"/>
            <a:r>
              <a:rPr lang="cs-CZ" sz="2000" dirty="0"/>
              <a:t>při násilném zavádění v řízených činnostech by mohly způsobit lokální patologickou </a:t>
            </a:r>
            <a:r>
              <a:rPr lang="cs-CZ" sz="2000" dirty="0" err="1"/>
              <a:t>hypermobilitu</a:t>
            </a:r>
            <a:r>
              <a:rPr lang="cs-CZ" sz="2000" dirty="0"/>
              <a:t>, která vede k nestabilitě</a:t>
            </a:r>
          </a:p>
          <a:p>
            <a:pPr lvl="0"/>
            <a:r>
              <a:rPr lang="cs-CZ" sz="2000" dirty="0" err="1"/>
              <a:t>mikrotraumata</a:t>
            </a:r>
            <a:r>
              <a:rPr lang="cs-CZ" sz="2000" dirty="0"/>
              <a:t> pohybového aparátu</a:t>
            </a:r>
          </a:p>
          <a:p>
            <a:pPr lvl="0"/>
            <a:r>
              <a:rPr lang="cs-CZ" sz="2000" dirty="0"/>
              <a:t>spontánní aktivita na základě příkladu jiného dítěte - není nutné omezovat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Seskoky na tvrdou podložku (bez žíněnky):</a:t>
            </a:r>
          </a:p>
          <a:p>
            <a:pPr lvl="0"/>
            <a:r>
              <a:rPr lang="cs-CZ" sz="2000" dirty="0"/>
              <a:t>mohou se vyskytnout při volném hraní i při řízeném cvičení</a:t>
            </a:r>
          </a:p>
          <a:p>
            <a:pPr lvl="0"/>
            <a:r>
              <a:rPr lang="cs-CZ" sz="2000" dirty="0"/>
              <a:t>silný náraz poškozuje páteř a nosné klouby</a:t>
            </a:r>
          </a:p>
          <a:p>
            <a:pPr lvl="0"/>
            <a:r>
              <a:rPr lang="cs-CZ" sz="2000" dirty="0"/>
              <a:t>kontrolujeme, aby seskoky na tvrdou podložku nebyly z větší výšky než je pas dítěte</a:t>
            </a:r>
          </a:p>
          <a:p>
            <a:pPr lvl="0"/>
            <a:r>
              <a:rPr lang="cs-CZ" sz="2000" dirty="0"/>
              <a:t>Při větší výšce nutné dát na doskok žíněnku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9A72FA-551D-4F6B-868A-3BC2036C2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8" r="40153" b="50000"/>
          <a:stretch/>
        </p:blipFill>
        <p:spPr>
          <a:xfrm>
            <a:off x="9575844" y="630315"/>
            <a:ext cx="1796452" cy="188428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2C8B0B4-021D-4BFE-8D12-FD073AD91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3" b="24069"/>
          <a:stretch/>
        </p:blipFill>
        <p:spPr>
          <a:xfrm>
            <a:off x="8914120" y="4021415"/>
            <a:ext cx="3119899" cy="20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4B63D3-7B88-45B5-99EA-4BB40543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61935"/>
            <a:ext cx="8901381" cy="5179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Nekompenzované záklony v bedrech, mosty:</a:t>
            </a:r>
          </a:p>
          <a:p>
            <a:pPr lvl="0"/>
            <a:r>
              <a:rPr lang="cs-CZ" dirty="0"/>
              <a:t>objevují se zákazy pohybu trupu do záklonu - prohloubení bederní lordózy</a:t>
            </a:r>
          </a:p>
          <a:p>
            <a:pPr lvl="0"/>
            <a:r>
              <a:rPr lang="cs-CZ" dirty="0"/>
              <a:t>fyziologická funkce páteře je však vpřed a vzad, do stran a rotace, proto i záklony jsou normální funkcí páteře</a:t>
            </a:r>
          </a:p>
          <a:p>
            <a:pPr lvl="0"/>
            <a:r>
              <a:rPr lang="cs-CZ" dirty="0"/>
              <a:t>jejich neprovádění nezabrání zvětšeným lordózám krční a bederní ani špatnému držení těla.</a:t>
            </a:r>
          </a:p>
          <a:p>
            <a:pPr lvl="0"/>
            <a:r>
              <a:rPr lang="cs-CZ" dirty="0"/>
              <a:t>záklony je možné provádět, je však třeba dětem ukázat vlastním příkladem správné provedení, tzn. záklon provedený za kontroly břišních svalů </a:t>
            </a:r>
          </a:p>
          <a:p>
            <a:pPr lvl="0"/>
            <a:r>
              <a:rPr lang="cs-CZ" dirty="0"/>
              <a:t>příkladem takových poloh je záklon např. v lehu na boku, v kleku, ve stoji – v těchto polohách jsou vždy nutně zpevněny svaly břišní stěny. </a:t>
            </a:r>
          </a:p>
          <a:p>
            <a:pPr lvl="0"/>
            <a:r>
              <a:rPr lang="cs-CZ" dirty="0"/>
              <a:t>Pozice </a:t>
            </a:r>
            <a:r>
              <a:rPr lang="cs-CZ" b="1" dirty="0"/>
              <a:t>„kočky“ </a:t>
            </a:r>
            <a:r>
              <a:rPr lang="cs-CZ" dirty="0"/>
              <a:t>– diskutabilní – nutný kontrolovaný pohyb </a:t>
            </a:r>
          </a:p>
          <a:p>
            <a:pPr marL="0" indent="0">
              <a:buNone/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1D8A39A-9A68-4532-8205-9C5CED17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87" y="4508500"/>
            <a:ext cx="3994538" cy="18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0D17F6-B8D1-4544-96CE-D7F8C917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2397"/>
            <a:ext cx="8596668" cy="5428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dirty="0"/>
              <a:t>Nekontrolované záklony hlavy:</a:t>
            </a:r>
          </a:p>
          <a:p>
            <a:pPr lvl="0"/>
            <a:r>
              <a:rPr lang="cs-CZ" sz="2200" dirty="0"/>
              <a:t>při řízené činnosti opakovaně a rychle, ve špatné poloze se zvednutými rameny - NE</a:t>
            </a:r>
          </a:p>
          <a:p>
            <a:pPr lvl="0"/>
            <a:r>
              <a:rPr lang="cs-CZ" sz="2200" dirty="0"/>
              <a:t>hrozí upevnění špatného držení hlavy i ramen, ve stoje ztráta rovnováhy</a:t>
            </a:r>
          </a:p>
          <a:p>
            <a:pPr lvl="0"/>
            <a:r>
              <a:rPr lang="cs-CZ" sz="2200" dirty="0"/>
              <a:t>vedeme ke správnému postavení hlavy – vytažení v šíji, protahujeme svaly šíje předklonem, zpevňujeme svaly na přední straně krku (ohybače), pokud provádíme záklon, pak pomalu až z hrudní páteře při správném postavení ramen (stažení dolů)</a:t>
            </a:r>
          </a:p>
          <a:p>
            <a:pPr marL="0" lv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Kotoul vzad</a:t>
            </a:r>
          </a:p>
          <a:p>
            <a:pPr lvl="0"/>
            <a:r>
              <a:rPr lang="cs-CZ" sz="2200" dirty="0"/>
              <a:t>obvykle se v mateřské škole neobjeví</a:t>
            </a:r>
          </a:p>
          <a:p>
            <a:pPr lvl="0"/>
            <a:r>
              <a:rPr lang="cs-CZ" sz="2200" dirty="0"/>
              <a:t>v mateřské škole neděláme s ohledem na krční páteř vzhledem k dětským poměrům hlavy a paží a celkové obtížnosti cviku i nutnosti zásadní dopomoci</a:t>
            </a:r>
          </a:p>
          <a:p>
            <a:pPr lvl="0"/>
            <a:r>
              <a:rPr lang="cs-CZ" sz="2200" dirty="0"/>
              <a:t>tento cvik nezmiňujeme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A857E3-6D1B-4869-9C91-7ED1059A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" r="68090" b="49789"/>
          <a:stretch/>
        </p:blipFill>
        <p:spPr>
          <a:xfrm>
            <a:off x="9460040" y="928793"/>
            <a:ext cx="2054626" cy="141684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0A952B-7D35-4FE2-A553-58EE8027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88" y="5150257"/>
            <a:ext cx="2073550" cy="154381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BD6757D-042B-4DC2-A0A1-3A0572A19D86}"/>
              </a:ext>
            </a:extLst>
          </p:cNvPr>
          <p:cNvCxnSpPr>
            <a:cxnSpLocks/>
          </p:cNvCxnSpPr>
          <p:nvPr/>
        </p:nvCxnSpPr>
        <p:spPr>
          <a:xfrm flipV="1">
            <a:off x="8197154" y="5150257"/>
            <a:ext cx="2290199" cy="1557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50EBF28-7763-4496-9FB2-F736DEE73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2412">
            <a:off x="8132878" y="5093509"/>
            <a:ext cx="2221024" cy="14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78626F-A49B-4F3D-9718-50F5BD4C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2249"/>
            <a:ext cx="8596668" cy="5659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Opakovaná chůze ve dřepu, opakované skoky ve dřepu:</a:t>
            </a:r>
          </a:p>
          <a:p>
            <a:pPr lvl="0"/>
            <a:r>
              <a:rPr lang="cs-CZ" sz="2000" dirty="0"/>
              <a:t>mohou se vyskytovat v pokynech pro některé řízené hry a činnosti</a:t>
            </a:r>
          </a:p>
          <a:p>
            <a:pPr lvl="0"/>
            <a:r>
              <a:rPr lang="cs-CZ" sz="2000" dirty="0"/>
              <a:t>přetěžují kolena </a:t>
            </a:r>
          </a:p>
          <a:p>
            <a:pPr lvl="0"/>
            <a:r>
              <a:rPr lang="cs-CZ" sz="2000" dirty="0"/>
              <a:t>chůzi ve dřepu neděláme, při skákání ze dřepu vedeme ke střídavé opoře o ruce a o nohy – žabák</a:t>
            </a:r>
          </a:p>
          <a:p>
            <a:pPr marL="0" indent="0">
              <a:buNone/>
            </a:pPr>
            <a:r>
              <a:rPr lang="cs-CZ" sz="2000" b="1" dirty="0"/>
              <a:t>Návyk sezení v kleku mezi patami:</a:t>
            </a:r>
          </a:p>
          <a:p>
            <a:pPr lvl="0"/>
            <a:r>
              <a:rPr lang="cs-CZ" sz="2000" dirty="0"/>
              <a:t>některé děti mají sklon k této poloze, může být znakem nějaké (i minimální) poruchy motoriky</a:t>
            </a:r>
          </a:p>
          <a:p>
            <a:pPr lvl="0"/>
            <a:r>
              <a:rPr lang="cs-CZ" sz="2000" dirty="0"/>
              <a:t>přináší rizika vzhledem k vývoji postavení kolenních kloubů</a:t>
            </a:r>
          </a:p>
          <a:p>
            <a:pPr lvl="0"/>
            <a:r>
              <a:rPr lang="cs-CZ" sz="2000" dirty="0"/>
              <a:t>je vhodné tuto polohu omezovat, nenásilně děti vedeme k jiné poloze sedu</a:t>
            </a:r>
          </a:p>
          <a:p>
            <a:pPr marL="0" indent="0">
              <a:buNone/>
            </a:pPr>
            <a:r>
              <a:rPr lang="cs-CZ" b="1" dirty="0"/>
              <a:t>Vzpor vzadu ležmo </a:t>
            </a:r>
            <a:r>
              <a:rPr lang="cs-CZ" b="1" dirty="0" err="1"/>
              <a:t>pokrčmo</a:t>
            </a:r>
            <a:r>
              <a:rPr lang="cs-CZ" b="1" dirty="0"/>
              <a:t> (rak) a vzpor ležmo roznožný (trakař):</a:t>
            </a:r>
          </a:p>
          <a:p>
            <a:r>
              <a:rPr lang="cs-CZ" dirty="0"/>
              <a:t>pro děti předškolního věku nevhodné, nebezpečné, děti při nich ztrácí stabilitu a orientaci v prostoru, je zde vysoká pravděpodobnost úrazu</a:t>
            </a:r>
          </a:p>
          <a:p>
            <a:r>
              <a:rPr lang="cs-CZ" dirty="0"/>
              <a:t>neschopnost zapojit správně střed těla 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7912EE-6D25-4B0F-BB52-322A8A1A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910995"/>
            <a:ext cx="2377143" cy="15761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6987E9-E385-47C5-B0CE-B98BAC357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9528314" y="2460054"/>
            <a:ext cx="2251396" cy="169162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308757C-2F73-4B0A-BC50-9E10BD1EE798}"/>
              </a:ext>
            </a:extLst>
          </p:cNvPr>
          <p:cNvCxnSpPr/>
          <p:nvPr/>
        </p:nvCxnSpPr>
        <p:spPr>
          <a:xfrm flipV="1">
            <a:off x="9329495" y="2345635"/>
            <a:ext cx="2505708" cy="18060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F7AF0B1-60BE-4503-8518-6ECE7E3D7935}"/>
              </a:ext>
            </a:extLst>
          </p:cNvPr>
          <p:cNvCxnSpPr/>
          <p:nvPr/>
        </p:nvCxnSpPr>
        <p:spPr>
          <a:xfrm flipV="1">
            <a:off x="9209719" y="4796048"/>
            <a:ext cx="2505708" cy="18060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70EEC4D-473C-4774-9534-D7A89CBDC4CE}"/>
              </a:ext>
            </a:extLst>
          </p:cNvPr>
          <p:cNvCxnSpPr>
            <a:cxnSpLocks/>
          </p:cNvCxnSpPr>
          <p:nvPr/>
        </p:nvCxnSpPr>
        <p:spPr>
          <a:xfrm flipH="1" flipV="1">
            <a:off x="9528314" y="2345109"/>
            <a:ext cx="2306889" cy="1908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30461D5-CC61-48B1-AC1D-F5320511D37E}"/>
              </a:ext>
            </a:extLst>
          </p:cNvPr>
          <p:cNvCxnSpPr>
            <a:cxnSpLocks/>
          </p:cNvCxnSpPr>
          <p:nvPr/>
        </p:nvCxnSpPr>
        <p:spPr>
          <a:xfrm flipH="1" flipV="1">
            <a:off x="9209720" y="4744649"/>
            <a:ext cx="2569990" cy="1857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0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5E64F6-5A76-422D-9032-D7FD6603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7181"/>
            <a:ext cx="8596668" cy="5554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b="1" dirty="0"/>
              <a:t>Rychlé lezení po kolenou po tvrdé podložce:</a:t>
            </a:r>
          </a:p>
          <a:p>
            <a:pPr lvl="0"/>
            <a:r>
              <a:rPr lang="cs-CZ" sz="2200" dirty="0"/>
              <a:t>při řízené aktivitě, která by požadovala rychlé (!) lezení, by mohlo docházet k úderům kolen do podlahy</a:t>
            </a:r>
          </a:p>
          <a:p>
            <a:pPr lvl="0"/>
            <a:r>
              <a:rPr lang="cs-CZ" sz="2200" dirty="0"/>
              <a:t>mohlo by dojít k poranění čéšky</a:t>
            </a:r>
          </a:p>
          <a:p>
            <a:pPr lvl="0"/>
            <a:r>
              <a:rPr lang="cs-CZ" sz="2200" dirty="0"/>
              <a:t>v řízených aktivitách nikdy nelezeme rychle, postupně motivujeme děti k lezení ve vzporu </a:t>
            </a:r>
            <a:r>
              <a:rPr lang="cs-CZ" sz="2200" dirty="0" err="1"/>
              <a:t>dřepmo</a:t>
            </a:r>
            <a:r>
              <a:rPr lang="cs-CZ" sz="2200" dirty="0"/>
              <a:t> - tedy po čtyřech</a:t>
            </a:r>
          </a:p>
          <a:p>
            <a:pPr lvl="1"/>
            <a:r>
              <a:rPr lang="cs-CZ" sz="2200" dirty="0"/>
              <a:t>nemůže být tak rychlé </a:t>
            </a:r>
          </a:p>
          <a:p>
            <a:pPr lvl="1"/>
            <a:r>
              <a:rPr lang="cs-CZ" sz="2200" dirty="0"/>
              <a:t>nevyskytuje se přílišný záklon hlavy pro orientaci </a:t>
            </a:r>
          </a:p>
          <a:p>
            <a:r>
              <a:rPr lang="cs-CZ" sz="2200" dirty="0"/>
              <a:t>lezení po kolenou je však velmi důležitým vývojovým krokem</a:t>
            </a:r>
          </a:p>
          <a:p>
            <a:pPr lvl="1"/>
            <a:r>
              <a:rPr lang="cs-CZ" sz="2200" dirty="0"/>
              <a:t>dozrání symetrického šíjového reflexu</a:t>
            </a:r>
          </a:p>
          <a:p>
            <a:pPr lvl="1"/>
            <a:r>
              <a:rPr lang="cs-CZ" sz="2200" dirty="0"/>
              <a:t>pro správný vývoj </a:t>
            </a:r>
            <a:r>
              <a:rPr lang="cs-CZ" sz="2200" dirty="0" err="1"/>
              <a:t>grafomotoriky</a:t>
            </a:r>
            <a:endParaRPr lang="cs-CZ" sz="2200" dirty="0"/>
          </a:p>
          <a:p>
            <a:pPr lvl="1"/>
            <a:r>
              <a:rPr lang="cs-CZ" sz="2200" dirty="0"/>
              <a:t>terapie při řadě vývojových poruch</a:t>
            </a:r>
          </a:p>
          <a:p>
            <a:r>
              <a:rPr lang="cs-CZ" sz="2200" dirty="0"/>
              <a:t>spontánní lezení dětí neomezujeme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A8E321-0C4E-4DD1-AD6C-7BA67381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811" y="4524564"/>
            <a:ext cx="3607215" cy="20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1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FD7FE-977D-4BDE-BC8C-AC811629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Děkuji za pozornost a budu se těšit na příště. </a:t>
            </a:r>
            <a:r>
              <a:rPr lang="pl-PL" b="1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C8C6F10-1585-4678-9877-1A867176C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32" y="2668622"/>
            <a:ext cx="513937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4D660-A939-4BD6-BEA1-BCFACD8C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Hudebně pohybová výchova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45D452-2D25-4BAC-8FEA-0CA8FD2E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1551"/>
            <a:ext cx="9416577" cy="4629812"/>
          </a:xfrm>
        </p:spPr>
        <p:txBody>
          <a:bodyPr/>
          <a:lstStyle/>
          <a:p>
            <a:pPr lvl="1"/>
            <a:r>
              <a:rPr lang="cs-CZ" sz="3200" dirty="0"/>
              <a:t>říkadla</a:t>
            </a:r>
          </a:p>
          <a:p>
            <a:pPr lvl="1"/>
            <a:r>
              <a:rPr lang="cs-CZ" sz="3200" dirty="0"/>
              <a:t>písničky s tancem</a:t>
            </a:r>
          </a:p>
          <a:p>
            <a:pPr lvl="1"/>
            <a:r>
              <a:rPr lang="cs-CZ" sz="3200" dirty="0"/>
              <a:t>pohybové skladby</a:t>
            </a:r>
          </a:p>
          <a:p>
            <a:pPr lvl="1"/>
            <a:r>
              <a:rPr lang="cs-CZ" sz="3200" dirty="0"/>
              <a:t>dětský aerobik</a:t>
            </a:r>
          </a:p>
          <a:p>
            <a:pPr lvl="1"/>
            <a:r>
              <a:rPr lang="cs-CZ" sz="3200" dirty="0"/>
              <a:t>tanec</a:t>
            </a:r>
          </a:p>
          <a:p>
            <a:pPr lvl="1"/>
            <a:r>
              <a:rPr lang="cs-CZ" sz="3200" dirty="0"/>
              <a:t>dětská jóga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4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6B7EF-4873-465B-85D0-39CEF766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8773"/>
            <a:ext cx="8596668" cy="5178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Pohybová říkadla a písničky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79D1B6-FDEF-4740-870E-9E5D8233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4198"/>
            <a:ext cx="9807194" cy="4967165"/>
          </a:xfrm>
        </p:spPr>
        <p:txBody>
          <a:bodyPr/>
          <a:lstStyle/>
          <a:p>
            <a:r>
              <a:rPr lang="cs-CZ" dirty="0"/>
              <a:t>první setkání dětí s pohybem ve spojení s hudbou</a:t>
            </a:r>
          </a:p>
          <a:p>
            <a:r>
              <a:rPr lang="cs-CZ" dirty="0"/>
              <a:t>jednoduché motivy </a:t>
            </a:r>
          </a:p>
          <a:p>
            <a:r>
              <a:rPr lang="cs-CZ" dirty="0"/>
              <a:t>jednoduché pohyby</a:t>
            </a:r>
          </a:p>
          <a:p>
            <a:r>
              <a:rPr lang="cs-CZ" dirty="0"/>
              <a:t>většinou na známé písničky </a:t>
            </a:r>
          </a:p>
          <a:p>
            <a:r>
              <a:rPr lang="cs-CZ" dirty="0"/>
              <a:t>doprovod tleskáním, bubínky, dřívky</a:t>
            </a:r>
          </a:p>
          <a:p>
            <a:r>
              <a:rPr lang="cs-CZ" dirty="0"/>
              <a:t>lidové  písně a říkadla jsou vhodná i po stránce obsahové</a:t>
            </a:r>
          </a:p>
          <a:p>
            <a:r>
              <a:rPr lang="cs-CZ" b="1" dirty="0"/>
              <a:t>Význam:</a:t>
            </a:r>
          </a:p>
          <a:p>
            <a:pPr lvl="1"/>
            <a:r>
              <a:rPr lang="cs-CZ" dirty="0"/>
              <a:t>rytmika</a:t>
            </a:r>
          </a:p>
          <a:p>
            <a:pPr lvl="1"/>
            <a:r>
              <a:rPr lang="cs-CZ" dirty="0"/>
              <a:t>vnímání prostoru</a:t>
            </a:r>
          </a:p>
          <a:p>
            <a:pPr lvl="1"/>
            <a:r>
              <a:rPr lang="cs-CZ" dirty="0"/>
              <a:t>vnímání ostatních dětí v prostoru – dodržení formace</a:t>
            </a:r>
          </a:p>
          <a:p>
            <a:pPr lvl="1"/>
            <a:r>
              <a:rPr lang="cs-CZ" dirty="0"/>
              <a:t>vztah k partnerovi – párové tanečky</a:t>
            </a:r>
          </a:p>
          <a:p>
            <a:pPr lvl="1"/>
            <a:r>
              <a:rPr lang="cs-CZ" dirty="0"/>
              <a:t>terapeutický účinek – uvolnění energie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65204-DDF8-4AD5-97E0-F923FC712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4" r="24192"/>
          <a:stretch/>
        </p:blipFill>
        <p:spPr>
          <a:xfrm>
            <a:off x="7546019" y="1438183"/>
            <a:ext cx="2769834" cy="39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F1F02-B584-416B-9061-BF351259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81018"/>
            <a:ext cx="8596668" cy="53561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Dětský aerobik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F3B782-40CE-471A-A7F4-97DB5250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47565"/>
            <a:ext cx="10144547" cy="4993798"/>
          </a:xfrm>
        </p:spPr>
        <p:txBody>
          <a:bodyPr/>
          <a:lstStyle/>
          <a:p>
            <a:r>
              <a:rPr lang="cs-CZ" dirty="0"/>
              <a:t>rozvoj aerobní zdatnosti</a:t>
            </a:r>
          </a:p>
          <a:p>
            <a:r>
              <a:rPr lang="cs-CZ" dirty="0"/>
              <a:t>rozvoj silových schopností </a:t>
            </a:r>
          </a:p>
          <a:p>
            <a:r>
              <a:rPr lang="cs-CZ" dirty="0"/>
              <a:t>pozitivní vliv na kardiovaskulární a dýchací systém</a:t>
            </a:r>
          </a:p>
          <a:p>
            <a:r>
              <a:rPr lang="cs-CZ" dirty="0"/>
              <a:t>rozvoj rytmického cítění</a:t>
            </a:r>
          </a:p>
          <a:p>
            <a:r>
              <a:rPr lang="cs-CZ" dirty="0"/>
              <a:t>správné držení těla</a:t>
            </a:r>
          </a:p>
          <a:p>
            <a:r>
              <a:rPr lang="cs-CZ" dirty="0"/>
              <a:t>správné dýchání </a:t>
            </a:r>
          </a:p>
          <a:p>
            <a:r>
              <a:rPr lang="cs-CZ" dirty="0"/>
              <a:t>v předškolním věku ještě děti nejsou schopné přesné nápodoby</a:t>
            </a:r>
          </a:p>
          <a:p>
            <a:r>
              <a:rPr lang="cs-CZ" dirty="0"/>
              <a:t>horší koordinace mezi horními a dolními končetinami </a:t>
            </a:r>
          </a:p>
          <a:p>
            <a:r>
              <a:rPr lang="cs-CZ" dirty="0"/>
              <a:t>krátké, jednoduché sestavy bez výdrží</a:t>
            </a:r>
          </a:p>
          <a:p>
            <a:r>
              <a:rPr lang="cs-CZ" dirty="0"/>
              <a:t>seznámení se základními kroky aerobiku </a:t>
            </a:r>
          </a:p>
          <a:p>
            <a:r>
              <a:rPr lang="cs-CZ" dirty="0"/>
              <a:t>důležitá motivace – melodie z pohádek, písničky od dětských autorů</a:t>
            </a:r>
          </a:p>
          <a:p>
            <a:r>
              <a:rPr lang="cs-CZ" dirty="0"/>
              <a:t>rychlost hudby do 125 BPM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4B10B7-E58C-4F52-99D7-2AA4E2FA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342" y="2228295"/>
            <a:ext cx="2333618" cy="3258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21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CFEA4-78C9-4858-9EF8-FF955C6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8781"/>
            <a:ext cx="8596668" cy="58000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Využití balančních pomůcek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04344E-5C3B-4659-A545-9571754B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5017"/>
            <a:ext cx="9203513" cy="4736345"/>
          </a:xfrm>
        </p:spPr>
        <p:txBody>
          <a:bodyPr/>
          <a:lstStyle/>
          <a:p>
            <a:r>
              <a:rPr lang="cs-CZ" dirty="0" err="1"/>
              <a:t>Overbally</a:t>
            </a:r>
            <a:endParaRPr lang="cs-CZ" dirty="0"/>
          </a:p>
          <a:p>
            <a:r>
              <a:rPr lang="cs-CZ" dirty="0"/>
              <a:t>Bosu </a:t>
            </a:r>
          </a:p>
          <a:p>
            <a:r>
              <a:rPr lang="cs-CZ" dirty="0"/>
              <a:t>Velké míče – </a:t>
            </a:r>
            <a:r>
              <a:rPr lang="cs-CZ" dirty="0" err="1"/>
              <a:t>gymbally</a:t>
            </a:r>
            <a:r>
              <a:rPr lang="cs-CZ" dirty="0"/>
              <a:t> </a:t>
            </a:r>
          </a:p>
          <a:p>
            <a:r>
              <a:rPr lang="cs-CZ" dirty="0"/>
              <a:t>Psychomotorické pomůcky – </a:t>
            </a:r>
            <a:r>
              <a:rPr lang="cs-CZ" dirty="0" err="1"/>
              <a:t>pedala</a:t>
            </a:r>
            <a:r>
              <a:rPr lang="cs-CZ" dirty="0"/>
              <a:t>, čočky, vozíky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6051E3-468B-4CF4-A5CC-BFBAB74B6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9" y="3750833"/>
            <a:ext cx="2816672" cy="21097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7DA9A2-CB76-4D08-8E73-B56C491B3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46" y="3348147"/>
            <a:ext cx="2915158" cy="29151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BD0E60-3607-4FBA-9E27-D181E568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089" y="4470020"/>
            <a:ext cx="2915158" cy="21835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E4BC2C-3307-4EAB-B361-3FBF83DC6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462" y="668785"/>
            <a:ext cx="2143125" cy="2143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231712-D488-48D3-B0AC-223B1B674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297" y="3304642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D9AF6-8263-49D0-8F00-DFAEB9D5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0517"/>
            <a:ext cx="8596668" cy="61255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Tanec v MŠ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95D9F-77B3-42AA-87BF-9A500BA3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1751"/>
            <a:ext cx="9709540" cy="4789611"/>
          </a:xfrm>
        </p:spPr>
        <p:txBody>
          <a:bodyPr/>
          <a:lstStyle/>
          <a:p>
            <a:r>
              <a:rPr lang="cs-CZ" dirty="0"/>
              <a:t>mazurka </a:t>
            </a:r>
          </a:p>
          <a:p>
            <a:r>
              <a:rPr lang="cs-CZ" dirty="0"/>
              <a:t>polka </a:t>
            </a:r>
          </a:p>
          <a:p>
            <a:r>
              <a:rPr lang="cs-CZ" dirty="0"/>
              <a:t>valčík </a:t>
            </a:r>
          </a:p>
          <a:p>
            <a:r>
              <a:rPr lang="cs-CZ" dirty="0"/>
              <a:t>„Ptačí tanec“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Makarena</a:t>
            </a:r>
            <a:r>
              <a:rPr lang="cs-CZ" dirty="0"/>
              <a:t>“</a:t>
            </a:r>
          </a:p>
          <a:p>
            <a:r>
              <a:rPr lang="cs-CZ" dirty="0"/>
              <a:t>country tance </a:t>
            </a:r>
          </a:p>
          <a:p>
            <a:r>
              <a:rPr lang="cs-CZ" dirty="0"/>
              <a:t>moderní tanec (tance vycházející z latinskoamerických tanců, street </a:t>
            </a:r>
            <a:r>
              <a:rPr lang="cs-CZ" dirty="0" err="1"/>
              <a:t>dance</a:t>
            </a:r>
            <a:r>
              <a:rPr lang="cs-CZ" dirty="0"/>
              <a:t>, výrazový tanec)</a:t>
            </a:r>
          </a:p>
          <a:p>
            <a:r>
              <a:rPr lang="cs-CZ" dirty="0"/>
              <a:t>pohybová skladba – kombinace aerobiku s tancem</a:t>
            </a:r>
          </a:p>
          <a:p>
            <a:r>
              <a:rPr lang="cs-CZ" dirty="0"/>
              <a:t>dětská </a:t>
            </a:r>
            <a:r>
              <a:rPr lang="cs-CZ" dirty="0" err="1"/>
              <a:t>zumba</a:t>
            </a:r>
            <a:r>
              <a:rPr lang="cs-CZ" dirty="0"/>
              <a:t>  </a:t>
            </a:r>
          </a:p>
          <a:p>
            <a:r>
              <a:rPr lang="cs-CZ" dirty="0"/>
              <a:t>bojové tance </a:t>
            </a:r>
          </a:p>
          <a:p>
            <a:r>
              <a:rPr lang="cs-CZ" dirty="0"/>
              <a:t>improvizace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90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24044-4F3F-416E-BD40-29BC2D8A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931"/>
            <a:ext cx="8596668" cy="59841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Dětská jóga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4C2C5-29A5-476A-B26A-75797F97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1237"/>
            <a:ext cx="9288787" cy="4850125"/>
          </a:xfrm>
        </p:spPr>
        <p:txBody>
          <a:bodyPr/>
          <a:lstStyle/>
          <a:p>
            <a:r>
              <a:rPr lang="cs-CZ" dirty="0"/>
              <a:t>používání české terminologie – v některých případech odlišná </a:t>
            </a:r>
          </a:p>
          <a:p>
            <a:r>
              <a:rPr lang="cs-CZ" dirty="0"/>
              <a:t>přizpůsobení dětskému světu</a:t>
            </a:r>
          </a:p>
          <a:p>
            <a:r>
              <a:rPr lang="cs-CZ" dirty="0"/>
              <a:t>říkadla, písničky, básničky – rytmizace </a:t>
            </a:r>
          </a:p>
          <a:p>
            <a:r>
              <a:rPr lang="cs-CZ" dirty="0"/>
              <a:t>názorná ukázka!!!</a:t>
            </a:r>
          </a:p>
          <a:p>
            <a:r>
              <a:rPr lang="cs-CZ" dirty="0"/>
              <a:t>obrázková motivace</a:t>
            </a:r>
          </a:p>
          <a:p>
            <a:r>
              <a:rPr lang="cs-CZ" dirty="0"/>
              <a:t>nácvik pozic odděleně</a:t>
            </a:r>
          </a:p>
          <a:p>
            <a:r>
              <a:rPr lang="cs-CZ" dirty="0"/>
              <a:t>starší děti – spojení do krátké sestavy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01B666-D8DC-4965-8BF4-FDF940B3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2" y="4234647"/>
            <a:ext cx="1711527" cy="24156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6E437D-E457-432F-8895-0EFF3291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12" y="4293844"/>
            <a:ext cx="1915730" cy="23817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B54018-928B-4117-98A7-070B9AF9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874" y="4293844"/>
            <a:ext cx="1661852" cy="23904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6D6210-DBAC-4876-B4D4-B1EAF270B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78" r="14499"/>
          <a:stretch/>
        </p:blipFill>
        <p:spPr>
          <a:xfrm>
            <a:off x="9606028" y="4234647"/>
            <a:ext cx="1661920" cy="23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7607D-58B9-4E42-AE5D-43B0952E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3432"/>
            <a:ext cx="8596668" cy="58163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Relaxace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B36B91-5A79-4802-B0B1-0E2DADA2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1905"/>
            <a:ext cx="8751892" cy="4749458"/>
          </a:xfrm>
        </p:spPr>
        <p:txBody>
          <a:bodyPr/>
          <a:lstStyle/>
          <a:p>
            <a:r>
              <a:rPr lang="cs-CZ" dirty="0"/>
              <a:t>odlišná než pro dospělé</a:t>
            </a:r>
          </a:p>
          <a:p>
            <a:r>
              <a:rPr lang="cs-CZ" dirty="0"/>
              <a:t>měla by být relativně krátká </a:t>
            </a:r>
          </a:p>
          <a:p>
            <a:r>
              <a:rPr lang="cs-CZ" dirty="0"/>
              <a:t>v průběhu cvičení – pozice dítěte</a:t>
            </a:r>
          </a:p>
          <a:p>
            <a:r>
              <a:rPr lang="cs-CZ" dirty="0"/>
              <a:t>na závěr – pozice blaženosti </a:t>
            </a:r>
          </a:p>
          <a:p>
            <a:r>
              <a:rPr lang="cs-CZ" dirty="0"/>
              <a:t>dobré zařazovat a UČIT SE relaxovat</a:t>
            </a:r>
          </a:p>
          <a:p>
            <a:r>
              <a:rPr lang="cs-CZ" dirty="0"/>
              <a:t>ukončení relaxace </a:t>
            </a:r>
          </a:p>
          <a:p>
            <a:pPr lvl="1"/>
            <a:r>
              <a:rPr lang="cs-CZ" dirty="0"/>
              <a:t>pozvolné </a:t>
            </a:r>
          </a:p>
          <a:p>
            <a:pPr lvl="1"/>
            <a:r>
              <a:rPr lang="cs-CZ" dirty="0"/>
              <a:t>uvědomění si částí těla</a:t>
            </a:r>
          </a:p>
          <a:p>
            <a:pPr lvl="1"/>
            <a:r>
              <a:rPr lang="cs-CZ" dirty="0"/>
              <a:t>správné dýchání</a:t>
            </a:r>
          </a:p>
          <a:p>
            <a:pPr lvl="1"/>
            <a:r>
              <a:rPr lang="cs-CZ" dirty="0"/>
              <a:t>úsměv </a:t>
            </a:r>
          </a:p>
          <a:p>
            <a:pPr lvl="1"/>
            <a:r>
              <a:rPr lang="cs-CZ" dirty="0"/>
              <a:t>energie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385BF0-6A78-49E4-A473-68B3F0BF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4489"/>
            <a:ext cx="3408323" cy="30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253ED-A01B-4B3F-B7D1-0ABBABC9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35" y="272141"/>
            <a:ext cx="8848406" cy="54449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Pohybová omezení ve vztahu k růstu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53BE1F-D630-4C48-9FFF-6C6A779B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6443"/>
            <a:ext cx="9975870" cy="4984919"/>
          </a:xfrm>
        </p:spPr>
        <p:txBody>
          <a:bodyPr/>
          <a:lstStyle/>
          <a:p>
            <a:r>
              <a:rPr lang="cs-CZ" dirty="0"/>
              <a:t>spontánní pohyb je většinou nezávadný</a:t>
            </a:r>
          </a:p>
          <a:p>
            <a:pPr lvl="1"/>
            <a:r>
              <a:rPr lang="cs-CZ" dirty="0"/>
              <a:t>dítě dělá to, k čemu dozrálo </a:t>
            </a:r>
          </a:p>
          <a:p>
            <a:r>
              <a:rPr lang="cs-CZ" dirty="0"/>
              <a:t>řízená aktivita – některé dovednosti nejsou pro děti předškolního věku vhodné</a:t>
            </a:r>
          </a:p>
          <a:p>
            <a:pPr lvl="1"/>
            <a:r>
              <a:rPr lang="cs-CZ" dirty="0"/>
              <a:t>z důvodu nedokonaného růstu</a:t>
            </a:r>
          </a:p>
          <a:p>
            <a:pPr lvl="1"/>
            <a:r>
              <a:rPr lang="cs-CZ" dirty="0"/>
              <a:t>ze zdravotního hlediska</a:t>
            </a:r>
          </a:p>
          <a:p>
            <a:r>
              <a:rPr lang="cs-CZ" dirty="0"/>
              <a:t>omezení, která jsou daná pro celou věkovou skupinu</a:t>
            </a:r>
          </a:p>
          <a:p>
            <a:r>
              <a:rPr lang="cs-CZ" dirty="0"/>
              <a:t>omezení pro děti s vybranými zdravotními omezeními </a:t>
            </a:r>
          </a:p>
          <a:p>
            <a:pPr lvl="1"/>
            <a:r>
              <a:rPr lang="cs-CZ" dirty="0"/>
              <a:t>vrozené srdeční vady</a:t>
            </a:r>
          </a:p>
          <a:p>
            <a:pPr lvl="1"/>
            <a:r>
              <a:rPr lang="cs-CZ" dirty="0" err="1"/>
              <a:t>dysbalance</a:t>
            </a:r>
            <a:endParaRPr lang="cs-CZ" dirty="0"/>
          </a:p>
          <a:p>
            <a:pPr lvl="1"/>
            <a:r>
              <a:rPr lang="cs-CZ" dirty="0"/>
              <a:t>obezita 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99055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731</TotalTime>
  <Words>1108</Words>
  <Application>Microsoft Office PowerPoint</Application>
  <PresentationFormat>Širokoúhlá obrazovka</PresentationFormat>
  <Paragraphs>155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Fazeta</vt:lpstr>
      <vt:lpstr>Didaktika tělesné výchovy 6</vt:lpstr>
      <vt:lpstr>Hudebně pohybová výchova</vt:lpstr>
      <vt:lpstr>Pohybová říkadla a písničky</vt:lpstr>
      <vt:lpstr>Dětský aerobik</vt:lpstr>
      <vt:lpstr>Využití balančních pomůcek</vt:lpstr>
      <vt:lpstr>Tanec v MŠ</vt:lpstr>
      <vt:lpstr>Dětská jóga </vt:lpstr>
      <vt:lpstr>Relaxace</vt:lpstr>
      <vt:lpstr>Pohybová omezení ve vztahu k růstu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a budu se těšit na příště.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 s předškolní dítě 3</dc:title>
  <dc:creator>Lenka Doležalová</dc:creator>
  <cp:lastModifiedBy>Lenka Doležalová</cp:lastModifiedBy>
  <cp:revision>65</cp:revision>
  <dcterms:created xsi:type="dcterms:W3CDTF">2021-09-14T08:27:36Z</dcterms:created>
  <dcterms:modified xsi:type="dcterms:W3CDTF">2023-04-13T10:38:18Z</dcterms:modified>
</cp:coreProperties>
</file>