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22" r:id="rId6"/>
    <p:sldId id="272" r:id="rId7"/>
    <p:sldId id="275" r:id="rId8"/>
    <p:sldId id="323" r:id="rId9"/>
    <p:sldId id="273" r:id="rId10"/>
    <p:sldId id="326" r:id="rId11"/>
    <p:sldId id="279" r:id="rId12"/>
    <p:sldId id="280" r:id="rId13"/>
    <p:sldId id="324" r:id="rId14"/>
    <p:sldId id="325" r:id="rId15"/>
    <p:sldId id="263" r:id="rId16"/>
    <p:sldId id="264" r:id="rId17"/>
    <p:sldId id="266" r:id="rId18"/>
    <p:sldId id="267" r:id="rId19"/>
    <p:sldId id="268" r:id="rId20"/>
    <p:sldId id="287" r:id="rId21"/>
    <p:sldId id="271" r:id="rId22"/>
    <p:sldId id="281" r:id="rId23"/>
    <p:sldId id="282" r:id="rId24"/>
    <p:sldId id="284" r:id="rId25"/>
    <p:sldId id="288" r:id="rId26"/>
    <p:sldId id="290" r:id="rId27"/>
    <p:sldId id="291" r:id="rId28"/>
    <p:sldId id="292" r:id="rId29"/>
    <p:sldId id="293" r:id="rId30"/>
    <p:sldId id="294" r:id="rId31"/>
    <p:sldId id="295" r:id="rId32"/>
    <p:sldId id="297" r:id="rId33"/>
    <p:sldId id="300" r:id="rId34"/>
    <p:sldId id="301" r:id="rId35"/>
    <p:sldId id="302" r:id="rId36"/>
    <p:sldId id="314" r:id="rId37"/>
    <p:sldId id="315" r:id="rId38"/>
    <p:sldId id="316" r:id="rId39"/>
    <p:sldId id="318" r:id="rId40"/>
    <p:sldId id="321" r:id="rId41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41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09EFDA-0EFB-4BD0-8668-7587DC7831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580ECBE-5676-4E64-A27A-15228E9489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2CE11EC-AC89-4336-A5B3-41D7AB9BA6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B98F05-5A1C-49FC-A1EF-F170BEA878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B0951C-1E87-447E-B2B0-AD95B4F9F7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3A109-4664-4C8C-BF7C-ABE81D51BD4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9857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81470C-4CE7-4420-A575-78522D5D0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CE16FF0-97BB-4958-8878-00C0662B1D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2CE11EC-AC89-4336-A5B3-41D7AB9BA6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B98F05-5A1C-49FC-A1EF-F170BEA878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B0951C-1E87-447E-B2B0-AD95B4F9F7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4DFD7-241F-4DC6-BF53-5DD70FF851C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32593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CE326DE-7B02-40A5-8C16-A80AEC5BAE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B076B94-6482-4D5D-9D88-0202C9CBC7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2CE11EC-AC89-4336-A5B3-41D7AB9BA6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B98F05-5A1C-49FC-A1EF-F170BEA878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B0951C-1E87-447E-B2B0-AD95B4F9F7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92CE3-6711-4390-AA46-DB78087AF6E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7806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17198F-496A-4B25-8F1E-59AF905C6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88E805C-677D-4605-8543-F868BBB4EFE3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5693992-0EB5-4D2A-A0E1-32D77829CA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CE11EC-AC89-4336-A5B3-41D7AB9BA6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B98F05-5A1C-49FC-A1EF-F170BEA878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B0951C-1E87-447E-B2B0-AD95B4F9F7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71CFF-6FC3-45EB-86F2-76FD13A5DCF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46464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4F6806-B946-49E2-9896-49AAB0AE0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0D6911C-2C53-40C7-9233-E0CDE79D9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2CE11EC-AC89-4336-A5B3-41D7AB9BA6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B98F05-5A1C-49FC-A1EF-F170BEA878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B0951C-1E87-447E-B2B0-AD95B4F9F7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82241-38E8-4B11-ADB7-97AC3D7CD39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41691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20280E-675E-42F3-8135-A8BA5286A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0B706CB-6551-490B-8E18-F2D4470387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2CE11EC-AC89-4336-A5B3-41D7AB9BA6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B98F05-5A1C-49FC-A1EF-F170BEA878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B0951C-1E87-447E-B2B0-AD95B4F9F7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336CA-A22F-4C96-A4A8-3A6CFCE9C62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979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5A9146-8A2D-4755-A0BF-34686BF32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B16F95-B991-40B8-A5DD-110E166B57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EF8B48B-B7FF-4537-A89E-546D209394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CE11EC-AC89-4336-A5B3-41D7AB9BA6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B98F05-5A1C-49FC-A1EF-F170BEA878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B0951C-1E87-447E-B2B0-AD95B4F9F7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AAFE9-17B9-4264-A64D-5FECABAA730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86844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24F4D4-A18E-41BB-95ED-779A40DEA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1E45193-1D5E-433A-B5DD-E3C3E2CE8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0F46508-E4DA-4895-9A57-72E272A036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FD6D0FDD-A6A0-4F1D-B7FB-CFB76ACDB1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D9519F0-B611-4224-97D2-0ADB74577A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2CE11EC-AC89-4336-A5B3-41D7AB9BA6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4B98F05-5A1C-49FC-A1EF-F170BEA878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BB0951C-1E87-447E-B2B0-AD95B4F9F7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5B1E7-C5D2-401D-9713-C5A8E57ACCF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83320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BB8856-1F8B-4E66-AD04-3FFEECE8D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2CE11EC-AC89-4336-A5B3-41D7AB9BA6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4B98F05-5A1C-49FC-A1EF-F170BEA878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BB0951C-1E87-447E-B2B0-AD95B4F9F7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4411F-A136-44ED-9B1D-DDB1E6BAB07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97646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2CE11EC-AC89-4336-A5B3-41D7AB9BA6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4B98F05-5A1C-49FC-A1EF-F170BEA878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BB0951C-1E87-447E-B2B0-AD95B4F9F7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A8C68-A8D0-40CE-BDA0-C2B274C26C5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5819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CC7619-CBE1-45BE-941F-0D903C9B1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51782A-5FDD-491C-97E5-E61DDB579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5252A82-229A-43D4-8004-E2694FA3EF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CE11EC-AC89-4336-A5B3-41D7AB9BA6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B98F05-5A1C-49FC-A1EF-F170BEA878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B0951C-1E87-447E-B2B0-AD95B4F9F7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7D939-7643-40E3-89FD-1B39C615FC6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58162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61F012-B2A9-4C80-9B24-EC246A294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4467D7F-2D17-4547-ABB6-CA3B4E69AE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163D2C2-6B7B-40E1-A947-9C398BAF64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CE11EC-AC89-4336-A5B3-41D7AB9BA6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B98F05-5A1C-49FC-A1EF-F170BEA878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B0951C-1E87-447E-B2B0-AD95B4F9F7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38055-CEA0-4835-907E-CBC8A4A4B7F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58204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2CE11EC-AC89-4336-A5B3-41D7AB9BA63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4B98F05-5A1C-49FC-A1EF-F170BEA878F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BB0951C-1E87-447E-B2B0-AD95B4F9F7C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0D1BEE63-75BB-424E-B8B2-FE0C40A3CBE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78-BlZXm7wA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kurzy.cz/czso/csu/czso/mira_inflace" TargetMode="External"/><Relationship Id="rId2" Type="http://schemas.openxmlformats.org/officeDocument/2006/relationships/hyperlink" Target="https://www.czso.cz/csu/czso/inflace_spotrebitelske_cen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kurzy.cz/makroekonomika/inflace/?imakroGraphFrom=1.1.199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cs-CZ" altLang="cs-CZ" sz="4400" b="1" dirty="0" smtClean="0"/>
              <a:t>Cenová hladina a inflace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cs-CZ" altLang="cs-CZ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Příčiny inflace</a:t>
            </a:r>
          </a:p>
          <a:p>
            <a:pPr eaLnBrk="1" hangingPunct="1">
              <a:defRPr/>
            </a:pPr>
            <a:endParaRPr lang="cs-CZ" altLang="cs-CZ" sz="2800" i="1" dirty="0" smtClean="0"/>
          </a:p>
          <a:p>
            <a:pPr eaLnBrk="1" hangingPunct="1">
              <a:defRPr/>
            </a:pPr>
            <a:r>
              <a:rPr lang="cs-CZ" altLang="cs-CZ" sz="2800" i="1" dirty="0" smtClean="0"/>
              <a:t>ekonomické</a:t>
            </a:r>
          </a:p>
          <a:p>
            <a:pPr lvl="1" eaLnBrk="1" hangingPunct="1">
              <a:buFontTx/>
              <a:buChar char="-"/>
              <a:defRPr/>
            </a:pPr>
            <a:r>
              <a:rPr lang="cs-CZ" altLang="cs-CZ" sz="2400" dirty="0" smtClean="0"/>
              <a:t>peněžní (monetární)</a:t>
            </a:r>
          </a:p>
          <a:p>
            <a:pPr lvl="1" eaLnBrk="1" hangingPunct="1">
              <a:buFontTx/>
              <a:buChar char="-"/>
              <a:defRPr/>
            </a:pPr>
            <a:r>
              <a:rPr lang="cs-CZ" altLang="cs-CZ" sz="2400" dirty="0" smtClean="0"/>
              <a:t>nepeněžní (nemonetární) … např. růst mezd, cen energií, surovin </a:t>
            </a:r>
          </a:p>
          <a:p>
            <a:pPr marL="457200" lvl="1" indent="0" eaLnBrk="1" hangingPunct="1">
              <a:buFontTx/>
              <a:buNone/>
              <a:defRPr/>
            </a:pPr>
            <a:endParaRPr lang="cs-CZ" altLang="cs-CZ" dirty="0" smtClean="0"/>
          </a:p>
          <a:p>
            <a:pPr eaLnBrk="1" hangingPunct="1">
              <a:defRPr/>
            </a:pPr>
            <a:r>
              <a:rPr lang="cs-CZ" altLang="cs-CZ" sz="2800" i="1" dirty="0" smtClean="0"/>
              <a:t>neekonomické </a:t>
            </a:r>
          </a:p>
          <a:p>
            <a:pPr marL="808038" indent="0" eaLnBrk="1" hangingPunct="1">
              <a:buFontTx/>
              <a:buNone/>
              <a:defRPr/>
            </a:pPr>
            <a:r>
              <a:rPr lang="cs-CZ" altLang="cs-CZ" sz="2400" dirty="0" smtClean="0"/>
              <a:t>např. politické příčiny (válka, změna politické orientace země), klimatické podmínky (přírodní katastrofy), nedůvěra subjektů ve vládu …</a:t>
            </a:r>
          </a:p>
          <a:p>
            <a:pPr eaLnBrk="1" hangingPunct="1">
              <a:buFontTx/>
              <a:buNone/>
              <a:defRPr/>
            </a:pPr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662056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3"/>
            <a:ext cx="8229600" cy="649287"/>
          </a:xfrm>
        </p:spPr>
        <p:txBody>
          <a:bodyPr/>
          <a:lstStyle/>
          <a:p>
            <a:pPr eaLnBrk="1" hangingPunct="1"/>
            <a:r>
              <a:rPr lang="cs-CZ" altLang="cs-CZ" sz="4000" smtClean="0"/>
              <a:t>Typy inflace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5175"/>
            <a:ext cx="9036050" cy="5976938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cs-CZ" altLang="cs-CZ" sz="2800" dirty="0" smtClean="0"/>
              <a:t>dle toho, zda podněty k inflaci vycházejí ze strany poptávky nebo nabídky</a:t>
            </a:r>
          </a:p>
          <a:p>
            <a:pPr marL="800100" lvl="2" indent="0" eaLnBrk="1" hangingPunct="1">
              <a:buFontTx/>
              <a:buNone/>
              <a:defRPr/>
            </a:pPr>
            <a:r>
              <a:rPr lang="cs-CZ" altLang="cs-CZ" sz="2000" dirty="0" smtClean="0"/>
              <a:t>	- poptávková</a:t>
            </a:r>
          </a:p>
          <a:p>
            <a:pPr marL="800100" lvl="2" indent="0" eaLnBrk="1" hangingPunct="1">
              <a:buFontTx/>
              <a:buNone/>
              <a:defRPr/>
            </a:pPr>
            <a:r>
              <a:rPr lang="cs-CZ" altLang="cs-CZ" sz="2000" dirty="0" smtClean="0"/>
              <a:t>	- nabídková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altLang="cs-CZ" sz="2800" dirty="0" smtClean="0"/>
              <a:t>podle rychlosti inflace</a:t>
            </a:r>
          </a:p>
          <a:p>
            <a:pPr marL="1073150" lvl="2" eaLnBrk="1" hangingPunct="1">
              <a:buFontTx/>
              <a:buNone/>
              <a:defRPr/>
            </a:pPr>
            <a:r>
              <a:rPr lang="cs-CZ" altLang="cs-CZ" sz="2000" dirty="0" smtClean="0"/>
              <a:t>	- mírná</a:t>
            </a:r>
          </a:p>
          <a:p>
            <a:pPr marL="1073150" lvl="2" eaLnBrk="1" hangingPunct="1">
              <a:buFontTx/>
              <a:buNone/>
              <a:defRPr/>
            </a:pPr>
            <a:r>
              <a:rPr lang="cs-CZ" altLang="cs-CZ" sz="2000" dirty="0" smtClean="0"/>
              <a:t>	- pádivá</a:t>
            </a:r>
          </a:p>
          <a:p>
            <a:pPr marL="1073150" lvl="2" eaLnBrk="1" hangingPunct="1">
              <a:buFontTx/>
              <a:buNone/>
              <a:defRPr/>
            </a:pPr>
            <a:r>
              <a:rPr lang="cs-CZ" altLang="cs-CZ" sz="2000" dirty="0" smtClean="0"/>
              <a:t>	- hyperinflace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800" dirty="0" smtClean="0"/>
              <a:t>dle jejího projevu u jednotlivých komodit </a:t>
            </a:r>
          </a:p>
          <a:p>
            <a:pPr lvl="2"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altLang="cs-CZ" sz="2000" dirty="0" smtClean="0"/>
              <a:t>rovnoměrná </a:t>
            </a:r>
          </a:p>
          <a:p>
            <a:pPr lvl="2"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altLang="cs-CZ" sz="2000" dirty="0" smtClean="0"/>
              <a:t>nerovnoměrná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800" dirty="0" smtClean="0"/>
              <a:t>dle míry predikce</a:t>
            </a:r>
          </a:p>
          <a:p>
            <a:pPr lvl="2"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altLang="cs-CZ" sz="2000" dirty="0" smtClean="0"/>
              <a:t>očekávaná </a:t>
            </a:r>
          </a:p>
          <a:p>
            <a:pPr lvl="2"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altLang="cs-CZ" sz="2000" dirty="0" smtClean="0"/>
              <a:t>neočekávaná</a:t>
            </a:r>
          </a:p>
          <a:p>
            <a:pPr marL="1073150" lvl="2" eaLnBrk="1" hangingPunct="1">
              <a:buFontTx/>
              <a:buNone/>
              <a:defRPr/>
            </a:pPr>
            <a:endParaRPr lang="cs-CZ" altLang="cs-CZ" sz="2000" dirty="0" smtClean="0"/>
          </a:p>
          <a:p>
            <a:pPr marL="1073150" lvl="2" eaLnBrk="1" hangingPunct="1">
              <a:buFontTx/>
              <a:buNone/>
              <a:defRPr/>
            </a:pP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423382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600" smtClean="0"/>
              <a:t>Poptávková inflace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00675"/>
          </a:xfrm>
        </p:spPr>
        <p:txBody>
          <a:bodyPr/>
          <a:lstStyle/>
          <a:p>
            <a:pPr eaLnBrk="1" hangingPunct="1"/>
            <a:r>
              <a:rPr lang="cs-CZ" altLang="cs-CZ" sz="2400" dirty="0" smtClean="0"/>
              <a:t>přímá souvislost s </a:t>
            </a:r>
            <a:r>
              <a:rPr lang="cs-CZ" altLang="cs-CZ" sz="2400" b="1" dirty="0" smtClean="0"/>
              <a:t>agregátní poptávkou </a:t>
            </a:r>
            <a:r>
              <a:rPr lang="cs-CZ" altLang="cs-CZ" sz="1400" dirty="0" smtClean="0"/>
              <a:t>(graf AD - AS)</a:t>
            </a:r>
            <a:endParaRPr lang="cs-CZ" altLang="cs-CZ" sz="2400" b="1" dirty="0" smtClean="0"/>
          </a:p>
          <a:p>
            <a:pPr eaLnBrk="1" hangingPunct="1">
              <a:buFontTx/>
              <a:buNone/>
            </a:pPr>
            <a:endParaRPr lang="cs-CZ" altLang="cs-CZ" sz="2400" b="1" dirty="0" smtClean="0"/>
          </a:p>
          <a:p>
            <a:pPr eaLnBrk="1" hangingPunct="1"/>
            <a:r>
              <a:rPr lang="cs-CZ" altLang="cs-CZ" sz="2400" b="1" dirty="0"/>
              <a:t>a</a:t>
            </a:r>
            <a:r>
              <a:rPr lang="cs-CZ" altLang="cs-CZ" sz="2400" b="1" dirty="0" smtClean="0"/>
              <a:t>gregátní poptávka</a:t>
            </a:r>
            <a:r>
              <a:rPr lang="cs-CZ" altLang="cs-CZ" sz="2400" dirty="0" smtClean="0"/>
              <a:t> představuje </a:t>
            </a:r>
            <a:r>
              <a:rPr lang="cs-CZ" altLang="cs-CZ" sz="2400" b="1" dirty="0" smtClean="0"/>
              <a:t>vztah mezi cenovou hladinou a reálným HDP</a:t>
            </a:r>
            <a:r>
              <a:rPr lang="cs-CZ" altLang="cs-CZ" sz="2400" dirty="0" smtClean="0"/>
              <a:t>, který domácnosti a firmy chtějí nakupovat</a:t>
            </a:r>
          </a:p>
          <a:p>
            <a:pPr eaLnBrk="1" hangingPunct="1">
              <a:buFontTx/>
              <a:buNone/>
            </a:pPr>
            <a:endParaRPr lang="cs-CZ" altLang="cs-CZ" sz="2400" dirty="0" smtClean="0"/>
          </a:p>
          <a:p>
            <a:pPr eaLnBrk="1" hangingPunct="1"/>
            <a:r>
              <a:rPr lang="cs-CZ" altLang="cs-CZ" sz="2400" dirty="0" smtClean="0"/>
              <a:t>poptávková inflace je způsobena </a:t>
            </a:r>
            <a:r>
              <a:rPr lang="cs-CZ" altLang="cs-CZ" sz="2400" b="1" dirty="0" smtClean="0"/>
              <a:t>pozitivním poptávkovým šokem</a:t>
            </a:r>
          </a:p>
          <a:p>
            <a:pPr eaLnBrk="1" hangingPunct="1">
              <a:buFontTx/>
              <a:buNone/>
            </a:pPr>
            <a:endParaRPr lang="cs-CZ" altLang="cs-CZ" sz="2400" b="1" dirty="0" smtClean="0"/>
          </a:p>
          <a:p>
            <a:pPr eaLnBrk="1" hangingPunct="1"/>
            <a:endParaRPr lang="cs-CZ" altLang="cs-CZ" sz="24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Poptávková inflace</a:t>
            </a:r>
          </a:p>
        </p:txBody>
      </p:sp>
      <p:pic>
        <p:nvPicPr>
          <p:cNvPr id="21507" name="Obrázek 1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1773238"/>
            <a:ext cx="7488238" cy="4464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altLang="cs-CZ" sz="3600" smtClean="0"/>
              <a:t>Nabídková inflace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59"/>
            <a:ext cx="8229600" cy="485740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Nabídková inflace bývá často označována za „</a:t>
            </a:r>
            <a:r>
              <a:rPr lang="cs-CZ" altLang="cs-CZ" sz="2400" b="1" dirty="0" smtClean="0"/>
              <a:t>nákladovou  inflaci</a:t>
            </a:r>
            <a:r>
              <a:rPr lang="cs-CZ" altLang="cs-CZ" sz="2400" dirty="0" smtClean="0"/>
              <a:t>“ - dochází k </a:t>
            </a:r>
            <a:r>
              <a:rPr lang="cs-CZ" altLang="cs-CZ" sz="2400" b="1" dirty="0" smtClean="0"/>
              <a:t>poklesu</a:t>
            </a:r>
            <a:r>
              <a:rPr lang="cs-CZ" altLang="cs-CZ" sz="2400" dirty="0" smtClean="0"/>
              <a:t> </a:t>
            </a:r>
            <a:r>
              <a:rPr lang="cs-CZ" altLang="cs-CZ" sz="2400" b="1" dirty="0" smtClean="0"/>
              <a:t>agregátní nabídky</a:t>
            </a:r>
            <a:r>
              <a:rPr lang="cs-CZ" altLang="cs-CZ" sz="2400" dirty="0" smtClean="0"/>
              <a:t> (SAS se posune nahoru – firmy při růstu nákladů budou ochotny nabízet stejné množství produkce pouze za vyšší ceny).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K tomuto jevu dochází zejména z důvodu zvýšení nominálních mezd nebo růstu světových cen surovin.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Nabídková (nákladová) inflace</a:t>
            </a:r>
          </a:p>
        </p:txBody>
      </p:sp>
      <p:pic>
        <p:nvPicPr>
          <p:cNvPr id="25603" name="Obrázek 1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1916113"/>
            <a:ext cx="6481762" cy="42497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Příčiny nákladové inflace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smtClean="0"/>
              <a:t>zvýšení cen základních surovin a energií na světových trzích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smtClean="0"/>
              <a:t>politické události</a:t>
            </a:r>
            <a:r>
              <a:rPr lang="cs-CZ" altLang="cs-CZ" sz="2000" dirty="0" smtClean="0"/>
              <a:t> (války či politické zvraty) - (neekonomická příčina s ekonomickými důsledky)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smtClean="0"/>
              <a:t>růst mezd </a:t>
            </a:r>
            <a:r>
              <a:rPr lang="cs-CZ" altLang="cs-CZ" sz="2000" dirty="0" smtClean="0"/>
              <a:t>- rychlejší než růst produktivity práce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smtClean="0"/>
              <a:t>monopolní (oligopolní) cenotvorná praxe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smtClean="0"/>
              <a:t>importovaná inflace</a:t>
            </a:r>
            <a:r>
              <a:rPr lang="cs-CZ" altLang="cs-CZ" sz="2000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– </a:t>
            </a:r>
            <a:r>
              <a:rPr lang="cs-CZ" altLang="cs-CZ" sz="2000" b="1" dirty="0" smtClean="0"/>
              <a:t>exportují-li firmy</a:t>
            </a:r>
            <a:r>
              <a:rPr lang="cs-CZ" altLang="cs-CZ" sz="2000" dirty="0" smtClean="0"/>
              <a:t> své produkty </a:t>
            </a:r>
            <a:r>
              <a:rPr lang="cs-CZ" altLang="cs-CZ" sz="2000" b="1" dirty="0" smtClean="0"/>
              <a:t>do zemí s vyšší cenovou hladinou</a:t>
            </a:r>
            <a:r>
              <a:rPr lang="cs-CZ" altLang="cs-CZ" sz="2000" dirty="0" smtClean="0"/>
              <a:t> stává se (při daném měnovém kurzu) finanční situace exportních firem příznivější než situace ostatních firem -  </a:t>
            </a:r>
            <a:r>
              <a:rPr lang="cs-CZ" altLang="cs-CZ" sz="2000" b="1" dirty="0" smtClean="0"/>
              <a:t>mohou vyplácet vyšší mzdy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- </a:t>
            </a:r>
            <a:r>
              <a:rPr lang="cs-CZ" altLang="cs-CZ" sz="2000" b="1" dirty="0" smtClean="0"/>
              <a:t>import zdražených vstupů </a:t>
            </a:r>
            <a:r>
              <a:rPr lang="cs-CZ" altLang="cs-CZ" sz="2000" dirty="0" smtClean="0"/>
              <a:t>-</a:t>
            </a:r>
            <a:r>
              <a:rPr lang="cs-CZ" altLang="cs-CZ" sz="2000" b="1" dirty="0" smtClean="0"/>
              <a:t> </a:t>
            </a:r>
            <a:r>
              <a:rPr lang="cs-CZ" altLang="cs-CZ" sz="2000" dirty="0" smtClean="0"/>
              <a:t>dochází k růstu výrobních nákladů a za jinak nezměněných podmínek i k růstu cen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Příčiny nákladové inflace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 dirty="0" smtClean="0"/>
              <a:t>depreciace/devalvace</a:t>
            </a:r>
            <a:r>
              <a:rPr lang="cs-CZ" altLang="cs-CZ" sz="2400" dirty="0" smtClean="0"/>
              <a:t> – importující firmy za tytéž komodity platí vyšší ceny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 smtClean="0"/>
              <a:t>zvýšení nepřímých daní</a:t>
            </a:r>
            <a:r>
              <a:rPr lang="cs-CZ" altLang="cs-CZ" sz="2400" dirty="0" smtClean="0"/>
              <a:t> - vlády mohou zvýšením nepřímých daní, jež jsou součástí cen, podporovat růst cenové hladiny - inflace „tlačená daněmi“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 smtClean="0"/>
              <a:t>opatření ekologické povahy</a:t>
            </a:r>
            <a:r>
              <a:rPr lang="cs-CZ" altLang="cs-CZ" sz="2400" dirty="0" smtClean="0"/>
              <a:t> – povinné </a:t>
            </a:r>
            <a:r>
              <a:rPr lang="cs-CZ" altLang="cs-CZ" sz="2400" b="1" dirty="0" smtClean="0"/>
              <a:t>zahrnutí nákladů na recyklaci</a:t>
            </a:r>
            <a:r>
              <a:rPr lang="cs-CZ" altLang="cs-CZ" sz="2400" dirty="0" smtClean="0"/>
              <a:t> do ceny prodávaných produktů, umělé zvýšení cen klasických pohonných hmot v zájmu podpory produkce a využívání alternativních energií, snižování emisí instalací nákladných čisticích zařízení apod. - </a:t>
            </a:r>
            <a:r>
              <a:rPr lang="cs-CZ" altLang="cs-CZ" sz="2400" dirty="0" err="1" smtClean="0"/>
              <a:t>ekoinflace</a:t>
            </a:r>
            <a:endParaRPr lang="cs-CZ" altLang="cs-CZ" sz="24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Typy inflace – </a:t>
            </a:r>
            <a:r>
              <a:rPr lang="cs-CZ" altLang="cs-CZ" sz="4000" b="1" smtClean="0"/>
              <a:t>dle rychlosti</a:t>
            </a:r>
            <a:r>
              <a:rPr lang="cs-CZ" altLang="cs-CZ" sz="4000" smtClean="0"/>
              <a:t> (resp. </a:t>
            </a:r>
            <a:r>
              <a:rPr lang="cs-CZ" altLang="cs-CZ" sz="4000" b="1" smtClean="0"/>
              <a:t>dle jejího tempa)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eaLnBrk="1" hangingPunct="1"/>
            <a:r>
              <a:rPr lang="cs-CZ" altLang="cs-CZ" sz="2800" b="1" dirty="0" smtClean="0"/>
              <a:t>Mírná inflace</a:t>
            </a:r>
            <a:r>
              <a:rPr lang="cs-CZ" altLang="cs-CZ" sz="2800" dirty="0" smtClean="0"/>
              <a:t> – 0 % - 10 % ročně – aktivace kapitalizace peněz)</a:t>
            </a:r>
          </a:p>
          <a:p>
            <a:pPr eaLnBrk="1" hangingPunct="1">
              <a:buFontTx/>
              <a:buNone/>
            </a:pPr>
            <a:endParaRPr lang="cs-CZ" altLang="cs-CZ" sz="2800" dirty="0" smtClean="0"/>
          </a:p>
          <a:p>
            <a:pPr eaLnBrk="1" hangingPunct="1"/>
            <a:r>
              <a:rPr lang="cs-CZ" altLang="cs-CZ" sz="2800" b="1" dirty="0" smtClean="0"/>
              <a:t>Pádivá inflace</a:t>
            </a:r>
            <a:r>
              <a:rPr lang="cs-CZ" altLang="cs-CZ" sz="2800" dirty="0" smtClean="0"/>
              <a:t> – 10 % - 50 % ročně </a:t>
            </a:r>
          </a:p>
          <a:p>
            <a:pPr eaLnBrk="1" hangingPunct="1">
              <a:buFontTx/>
              <a:buNone/>
            </a:pPr>
            <a:endParaRPr lang="cs-CZ" altLang="cs-CZ" sz="2800" dirty="0" smtClean="0"/>
          </a:p>
          <a:p>
            <a:pPr eaLnBrk="1" hangingPunct="1"/>
            <a:r>
              <a:rPr lang="cs-CZ" altLang="cs-CZ" sz="2800" b="1" dirty="0" smtClean="0"/>
              <a:t>Hyperinflace</a:t>
            </a:r>
            <a:r>
              <a:rPr lang="cs-CZ" altLang="cs-CZ" sz="2800" dirty="0" smtClean="0"/>
              <a:t> – nad 50 % ročně – velmi rychlý pokles kupní síly peněz</a:t>
            </a:r>
          </a:p>
          <a:p>
            <a:pPr marL="0" indent="0" eaLnBrk="1" hangingPunct="1">
              <a:buNone/>
            </a:pPr>
            <a:r>
              <a:rPr lang="cs-CZ" altLang="cs-CZ" sz="2800" dirty="0">
                <a:hlinkClick r:id="rId2"/>
              </a:rPr>
              <a:t>https://</a:t>
            </a:r>
            <a:r>
              <a:rPr lang="cs-CZ" altLang="cs-CZ" sz="2800" dirty="0" smtClean="0">
                <a:hlinkClick r:id="rId2"/>
              </a:rPr>
              <a:t>www.youtube.com/watch?v=78-BlZXm7wA</a:t>
            </a:r>
            <a:endParaRPr lang="cs-CZ" altLang="cs-CZ" sz="2800" dirty="0" smtClean="0"/>
          </a:p>
          <a:p>
            <a:pPr marL="0" indent="0" eaLnBrk="1" hangingPunct="1">
              <a:buNone/>
            </a:pPr>
            <a:endParaRPr lang="cs-CZ" altLang="cs-CZ" sz="28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b="1" dirty="0" smtClean="0"/>
              <a:t>Typy inflace – dle jejího projevu u jednotlivých komodit</a:t>
            </a:r>
            <a:r>
              <a:rPr lang="cs-CZ" altLang="cs-CZ" sz="2400" b="1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400" b="1" dirty="0" smtClean="0"/>
              <a:t>rovnoměrná</a:t>
            </a:r>
            <a:r>
              <a:rPr lang="cs-CZ" altLang="cs-CZ" sz="2400" dirty="0" smtClean="0"/>
              <a:t> – rovnoměrný růst cen u všech komodit – </a:t>
            </a:r>
            <a:r>
              <a:rPr lang="cs-CZ" altLang="cs-CZ" sz="2400" b="1" dirty="0" smtClean="0"/>
              <a:t>nemá vliv na změnu struktury poptávky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400" b="1" dirty="0" smtClean="0"/>
              <a:t>nerovnoměrná</a:t>
            </a:r>
            <a:r>
              <a:rPr lang="cs-CZ" altLang="cs-CZ" sz="2400" dirty="0" smtClean="0"/>
              <a:t> – ceny rostou různým tempem u různých komodit – </a:t>
            </a:r>
            <a:r>
              <a:rPr lang="cs-CZ" altLang="cs-CZ" sz="2400" b="1" dirty="0" smtClean="0"/>
              <a:t>změna struktury poptávky</a:t>
            </a:r>
            <a:r>
              <a:rPr lang="cs-CZ" altLang="cs-CZ" sz="2400" dirty="0" smtClean="0"/>
              <a:t> i spotřeby domácností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b="1" dirty="0" smtClean="0"/>
              <a:t>Typy inflace – dle míry predikce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400" b="1" dirty="0" smtClean="0"/>
              <a:t>Očekávaná</a:t>
            </a:r>
            <a:r>
              <a:rPr lang="cs-CZ" altLang="cs-CZ" sz="2400" dirty="0" smtClean="0"/>
              <a:t> – zabudování očekávání do chování a rozhodování ekonomických subjektů – růst cenové hladiny</a:t>
            </a:r>
            <a:endParaRPr lang="cs-CZ" altLang="cs-CZ" sz="2400" b="1" dirty="0" smtClean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400" b="1" dirty="0" smtClean="0"/>
              <a:t>neočekávaná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850900"/>
          </a:xfrm>
        </p:spPr>
        <p:txBody>
          <a:bodyPr/>
          <a:lstStyle/>
          <a:p>
            <a:pPr eaLnBrk="1" hangingPunct="1"/>
            <a:r>
              <a:rPr lang="cs-CZ" altLang="cs-CZ" sz="3600" dirty="0" smtClean="0"/>
              <a:t>Inflace, cenová hladina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0728"/>
            <a:ext cx="9144000" cy="568863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 dirty="0" smtClean="0"/>
              <a:t>Inflace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 dirty="0" smtClean="0"/>
              <a:t> </a:t>
            </a:r>
            <a:r>
              <a:rPr lang="cs-CZ" altLang="cs-CZ" sz="2800" dirty="0" smtClean="0"/>
              <a:t> - projev ekonomické nerovnováhy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dirty="0" smtClean="0"/>
              <a:t> - vnějším znakem je </a:t>
            </a:r>
            <a:r>
              <a:rPr lang="cs-CZ" altLang="cs-CZ" sz="2800" b="1" dirty="0" smtClean="0"/>
              <a:t>trvalý vzestup cenové hladiny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dirty="0" smtClean="0"/>
              <a:t> - důsledek - snížení kupní síly peněz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 dirty="0" smtClean="0"/>
              <a:t>Deflace</a:t>
            </a:r>
            <a:r>
              <a:rPr lang="cs-CZ" altLang="cs-CZ" sz="2800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dirty="0" smtClean="0"/>
              <a:t>- </a:t>
            </a:r>
            <a:r>
              <a:rPr lang="cs-CZ" altLang="cs-CZ" sz="2800" b="1" dirty="0" smtClean="0"/>
              <a:t>pokles cenové hladiny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 dirty="0" smtClean="0"/>
              <a:t>Dezinflace </a:t>
            </a:r>
            <a:r>
              <a:rPr lang="cs-CZ" altLang="cs-CZ" sz="2800" dirty="0" smtClean="0"/>
              <a:t>je opakem akcelerující (zrychlující se) inflace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dirty="0" smtClean="0"/>
              <a:t>-    zpomalující se inflace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800" dirty="0" smtClean="0"/>
              <a:t>dezinflace je </a:t>
            </a:r>
            <a:r>
              <a:rPr lang="cs-CZ" altLang="cs-CZ" sz="2800" b="1" dirty="0" smtClean="0"/>
              <a:t>pokles tempa růstu cenové hladiny</a:t>
            </a:r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69091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229600" cy="633412"/>
          </a:xfrm>
        </p:spPr>
        <p:txBody>
          <a:bodyPr/>
          <a:lstStyle/>
          <a:p>
            <a:pPr eaLnBrk="1" hangingPunct="1"/>
            <a:r>
              <a:rPr lang="cs-CZ" altLang="cs-CZ" sz="3200" dirty="0" smtClean="0"/>
              <a:t>Vybrané dopady inflace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052736"/>
            <a:ext cx="8964488" cy="5616352"/>
          </a:xfrm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  <a:buFontTx/>
              <a:buChar char="-"/>
            </a:pPr>
            <a:r>
              <a:rPr lang="cs-CZ" altLang="cs-CZ" sz="2800" b="1" i="1" dirty="0" smtClean="0"/>
              <a:t>klesá kupní síla peněz</a:t>
            </a:r>
            <a:endParaRPr lang="cs-CZ" altLang="cs-CZ" sz="2800" dirty="0"/>
          </a:p>
          <a:p>
            <a:pPr marL="381000" indent="-381000" eaLnBrk="1" hangingPunct="1">
              <a:lnSpc>
                <a:spcPct val="80000"/>
              </a:lnSpc>
              <a:buFontTx/>
              <a:buChar char="-"/>
            </a:pPr>
            <a:r>
              <a:rPr lang="cs-CZ" altLang="cs-CZ" sz="2800" b="1" i="1" dirty="0" smtClean="0"/>
              <a:t>nepříznivě ovlivňuje mzdy a platy </a:t>
            </a:r>
            <a:r>
              <a:rPr lang="cs-CZ" altLang="cs-CZ" sz="2800" dirty="0" smtClean="0"/>
              <a:t>– pokles reálných mezd</a:t>
            </a:r>
          </a:p>
          <a:p>
            <a:pPr marL="381000" indent="-381000" eaLnBrk="1" hangingPunct="1">
              <a:lnSpc>
                <a:spcPct val="80000"/>
              </a:lnSpc>
              <a:buFontTx/>
              <a:buChar char="-"/>
            </a:pPr>
            <a:r>
              <a:rPr lang="cs-CZ" altLang="cs-CZ" sz="2800" b="1" i="1" dirty="0" smtClean="0"/>
              <a:t>ztrácejí věřitelé a získávají dlužníci </a:t>
            </a:r>
          </a:p>
          <a:p>
            <a:pPr marL="381000" indent="-381000" eaLnBrk="1" hangingPunct="1">
              <a:lnSpc>
                <a:spcPct val="80000"/>
              </a:lnSpc>
              <a:buFontTx/>
              <a:buChar char="-"/>
            </a:pPr>
            <a:r>
              <a:rPr lang="cs-CZ" altLang="cs-CZ" sz="2800" b="1" i="1" dirty="0" smtClean="0"/>
              <a:t>inflace nepostihuje vlastníky hmotných statků </a:t>
            </a:r>
            <a:r>
              <a:rPr lang="cs-CZ" altLang="cs-CZ" sz="2800" dirty="0" smtClean="0"/>
              <a:t>→ cena majetku s inflací stoupá </a:t>
            </a:r>
          </a:p>
          <a:p>
            <a:pPr marL="381000" indent="-381000" eaLnBrk="1" hangingPunct="1">
              <a:lnSpc>
                <a:spcPct val="80000"/>
              </a:lnSpc>
              <a:buFontTx/>
              <a:buChar char="-"/>
            </a:pPr>
            <a:r>
              <a:rPr lang="cs-CZ" altLang="cs-CZ" sz="2800" dirty="0" smtClean="0"/>
              <a:t>inflaci </a:t>
            </a:r>
            <a:r>
              <a:rPr lang="cs-CZ" altLang="cs-CZ" sz="2800" b="1" dirty="0" smtClean="0"/>
              <a:t>pociťují výrazněji sociálně slabší skupiny</a:t>
            </a:r>
            <a:r>
              <a:rPr lang="cs-CZ" altLang="cs-CZ" sz="2800" dirty="0" smtClean="0"/>
              <a:t> obyvatelstva, než majetkově a příjmově silné skupiny obyvatelstva</a:t>
            </a:r>
          </a:p>
          <a:p>
            <a:pPr marL="381000" indent="-381000" eaLnBrk="1" hangingPunct="1">
              <a:lnSpc>
                <a:spcPct val="80000"/>
              </a:lnSpc>
              <a:buFontTx/>
              <a:buChar char="-"/>
            </a:pPr>
            <a:r>
              <a:rPr lang="cs-CZ" altLang="cs-CZ" sz="2800" dirty="0" smtClean="0"/>
              <a:t>při stagnaci příjmů dojde </a:t>
            </a:r>
            <a:r>
              <a:rPr lang="cs-CZ" altLang="cs-CZ" sz="2800" b="1" dirty="0" smtClean="0"/>
              <a:t>ke snížení životní úrovně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800" b="1" dirty="0" smtClean="0"/>
              <a:t>mění strukturu spotřeby</a:t>
            </a:r>
            <a:r>
              <a:rPr lang="cs-CZ" altLang="cs-CZ" sz="2800" dirty="0" smtClean="0"/>
              <a:t> → růst cen základních životních potřeb snižuje zdroje důchodu na jiné výrobky a služby, a to vyvolává strukturální přesuny ve výrobě</a:t>
            </a:r>
          </a:p>
          <a:p>
            <a:pPr marL="381000" indent="-381000" eaLnBrk="1" hangingPunct="1">
              <a:lnSpc>
                <a:spcPct val="80000"/>
              </a:lnSpc>
              <a:buFontTx/>
              <a:buChar char="-"/>
            </a:pPr>
            <a:endParaRPr lang="cs-CZ" altLang="cs-CZ" sz="2800" b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 smtClean="0"/>
              <a:t>Eliminace negativních dopadů inflace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3115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cs-CZ" altLang="cs-CZ" sz="2800" dirty="0" smtClean="0"/>
          </a:p>
          <a:p>
            <a:pPr eaLnBrk="1" hangingPunct="1"/>
            <a:r>
              <a:rPr lang="cs-CZ" altLang="cs-CZ" sz="2400" dirty="0" smtClean="0"/>
              <a:t>vlastní </a:t>
            </a:r>
            <a:r>
              <a:rPr lang="cs-CZ" altLang="cs-CZ" sz="2400" b="1" dirty="0" smtClean="0"/>
              <a:t>podnikatelská činnost </a:t>
            </a:r>
            <a:r>
              <a:rPr lang="cs-CZ" altLang="cs-CZ" sz="2400" dirty="0" smtClean="0"/>
              <a:t>(při růstu cen mohou růst zisky)</a:t>
            </a:r>
          </a:p>
          <a:p>
            <a:pPr eaLnBrk="1" hangingPunct="1"/>
            <a:r>
              <a:rPr lang="cs-CZ" altLang="cs-CZ" sz="2400" b="1" dirty="0" smtClean="0"/>
              <a:t>nákup cenných papírů </a:t>
            </a:r>
            <a:r>
              <a:rPr lang="cs-CZ" altLang="cs-CZ" sz="2400" dirty="0" smtClean="0"/>
              <a:t>s vysokým zhodnocením</a:t>
            </a:r>
          </a:p>
          <a:p>
            <a:pPr eaLnBrk="1" hangingPunct="1"/>
            <a:r>
              <a:rPr lang="cs-CZ" altLang="cs-CZ" sz="2400" b="1" dirty="0" smtClean="0"/>
              <a:t>půjčování si peněz </a:t>
            </a:r>
            <a:r>
              <a:rPr lang="cs-CZ" altLang="cs-CZ" sz="2400" dirty="0" smtClean="0"/>
              <a:t>(upřednostnění současné spotřeby před budoucí)</a:t>
            </a:r>
          </a:p>
          <a:p>
            <a:pPr eaLnBrk="1" hangingPunct="1"/>
            <a:r>
              <a:rPr lang="cs-CZ" altLang="cs-CZ" sz="2400" b="1" dirty="0" smtClean="0"/>
              <a:t>nákup zahraničních konvertibilních měn</a:t>
            </a:r>
            <a:r>
              <a:rPr lang="cs-CZ" altLang="cs-CZ" sz="2400" dirty="0" smtClean="0"/>
              <a:t> s nižší mírou inflace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cs-CZ" altLang="cs-CZ" sz="4400" dirty="0" smtClean="0"/>
          </a:p>
          <a:p>
            <a:pPr algn="ctr" eaLnBrk="1" hangingPunct="1">
              <a:buFontTx/>
              <a:buNone/>
            </a:pPr>
            <a:r>
              <a:rPr lang="cs-CZ" altLang="cs-CZ" sz="4400" b="1" dirty="0" smtClean="0"/>
              <a:t>Vztah mezi inflací a nezaměstnaností -  </a:t>
            </a:r>
            <a:r>
              <a:rPr lang="cs-CZ" altLang="cs-CZ" sz="4400" b="1" dirty="0" err="1" smtClean="0"/>
              <a:t>Phillipsova</a:t>
            </a:r>
            <a:r>
              <a:rPr lang="cs-CZ" altLang="cs-CZ" sz="4400" b="1" dirty="0" smtClean="0"/>
              <a:t> křivka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b="1" dirty="0" smtClean="0"/>
              <a:t>Původní </a:t>
            </a:r>
            <a:r>
              <a:rPr lang="cs-CZ" altLang="cs-CZ" sz="4000" b="1" dirty="0" err="1" smtClean="0"/>
              <a:t>Phillipsova</a:t>
            </a:r>
            <a:r>
              <a:rPr lang="cs-CZ" altLang="cs-CZ" sz="4000" b="1" dirty="0" smtClean="0"/>
              <a:t> křivka</a:t>
            </a:r>
            <a:r>
              <a:rPr lang="cs-CZ" altLang="cs-CZ" dirty="0" smtClean="0"/>
              <a:t> </a:t>
            </a:r>
            <a:br>
              <a:rPr lang="cs-CZ" altLang="cs-CZ" dirty="0" smtClean="0"/>
            </a:br>
            <a:r>
              <a:rPr lang="cs-CZ" altLang="cs-CZ" dirty="0" smtClean="0"/>
              <a:t>(</a:t>
            </a:r>
            <a:r>
              <a:rPr lang="cs-CZ" altLang="cs-CZ" dirty="0" err="1" smtClean="0"/>
              <a:t>Alban</a:t>
            </a:r>
            <a:r>
              <a:rPr lang="cs-CZ" altLang="cs-CZ" dirty="0" smtClean="0"/>
              <a:t> W. </a:t>
            </a:r>
            <a:r>
              <a:rPr lang="cs-CZ" altLang="cs-CZ" dirty="0" err="1" smtClean="0"/>
              <a:t>Phillips</a:t>
            </a:r>
            <a:r>
              <a:rPr lang="cs-CZ" altLang="cs-CZ" dirty="0" smtClean="0"/>
              <a:t>) 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824"/>
            <a:ext cx="8229600" cy="482426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Pojetí </a:t>
            </a:r>
            <a:r>
              <a:rPr lang="cs-CZ" altLang="cs-CZ" sz="2400" dirty="0" err="1" smtClean="0"/>
              <a:t>Phillipsovy</a:t>
            </a:r>
            <a:r>
              <a:rPr lang="cs-CZ" altLang="cs-CZ" sz="2400" dirty="0" smtClean="0"/>
              <a:t> křivky zaznamenalo značný vývoj. V roce 1958 publikoval </a:t>
            </a:r>
            <a:r>
              <a:rPr lang="cs-CZ" altLang="cs-CZ" sz="2400" b="1" dirty="0" err="1" smtClean="0"/>
              <a:t>Alban</a:t>
            </a:r>
            <a:r>
              <a:rPr lang="cs-CZ" altLang="cs-CZ" sz="2400" b="1" dirty="0" smtClean="0"/>
              <a:t> William </a:t>
            </a:r>
            <a:r>
              <a:rPr lang="cs-CZ" altLang="cs-CZ" sz="2400" b="1" dirty="0" err="1" smtClean="0"/>
              <a:t>Phillips</a:t>
            </a:r>
            <a:r>
              <a:rPr lang="cs-CZ" altLang="cs-CZ" sz="2400" dirty="0" smtClean="0"/>
              <a:t> článek o </a:t>
            </a:r>
            <a:r>
              <a:rPr lang="cs-CZ" altLang="cs-CZ" sz="2400" b="1" dirty="0" smtClean="0"/>
              <a:t>vztahu mezi nezaměstnaností a tempem růstu nominálních mzdových sazeb (tzv. mzdová inflace).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b="1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negativní vztah – čím </a:t>
            </a:r>
            <a:r>
              <a:rPr lang="cs-CZ" altLang="cs-CZ" sz="2400" b="1" dirty="0" smtClean="0"/>
              <a:t>nižší je míra nezaměstnanosti</a:t>
            </a:r>
            <a:r>
              <a:rPr lang="cs-CZ" altLang="cs-CZ" sz="2400" dirty="0" smtClean="0"/>
              <a:t>, tím </a:t>
            </a:r>
            <a:r>
              <a:rPr lang="cs-CZ" altLang="cs-CZ" sz="2400" b="1" dirty="0" smtClean="0"/>
              <a:t>vyšší je míra mzdové inflace</a:t>
            </a:r>
            <a:r>
              <a:rPr lang="cs-CZ" altLang="cs-CZ" sz="2400" dirty="0" smtClean="0"/>
              <a:t> a naopak.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title"/>
          </p:nvPr>
        </p:nvSpPr>
        <p:spPr>
          <a:xfrm>
            <a:off x="179512" y="404664"/>
            <a:ext cx="8784976" cy="648072"/>
          </a:xfrm>
        </p:spPr>
        <p:txBody>
          <a:bodyPr/>
          <a:lstStyle/>
          <a:p>
            <a:pPr eaLnBrk="1" hangingPunct="1"/>
            <a:r>
              <a:rPr lang="cs-CZ" altLang="cs-CZ" sz="4000" b="1" dirty="0" smtClean="0"/>
              <a:t>Další vývoj </a:t>
            </a:r>
            <a:r>
              <a:rPr lang="cs-CZ" altLang="cs-CZ" sz="4000" b="1" dirty="0" err="1" smtClean="0"/>
              <a:t>Phillipsovy</a:t>
            </a:r>
            <a:r>
              <a:rPr lang="cs-CZ" altLang="cs-CZ" sz="4000" b="1" dirty="0" smtClean="0"/>
              <a:t> křivky</a:t>
            </a:r>
            <a:br>
              <a:rPr lang="cs-CZ" altLang="cs-CZ" sz="4000" b="1" dirty="0" smtClean="0"/>
            </a:br>
            <a:r>
              <a:rPr lang="cs-CZ" altLang="cs-CZ" sz="3600" dirty="0" smtClean="0"/>
              <a:t>(Paul A. </a:t>
            </a:r>
            <a:r>
              <a:rPr lang="cs-CZ" altLang="cs-CZ" sz="3600" dirty="0" err="1" smtClean="0"/>
              <a:t>Samuelson</a:t>
            </a:r>
            <a:r>
              <a:rPr lang="cs-CZ" altLang="cs-CZ" sz="3600" dirty="0" smtClean="0"/>
              <a:t> a Robert M. </a:t>
            </a:r>
            <a:r>
              <a:rPr lang="cs-CZ" altLang="cs-CZ" sz="3600" dirty="0" err="1" smtClean="0"/>
              <a:t>Solow</a:t>
            </a:r>
            <a:r>
              <a:rPr lang="cs-CZ" altLang="cs-CZ" sz="3600" dirty="0" smtClean="0"/>
              <a:t>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844824"/>
            <a:ext cx="8784976" cy="28083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dirty="0"/>
              <a:t>v</a:t>
            </a:r>
            <a:r>
              <a:rPr lang="cs-CZ" altLang="cs-CZ" sz="2800" dirty="0" smtClean="0"/>
              <a:t> 60. letech </a:t>
            </a:r>
            <a:r>
              <a:rPr lang="cs-CZ" altLang="cs-CZ" sz="2800" b="1" dirty="0" smtClean="0"/>
              <a:t>Paul Anthony </a:t>
            </a:r>
            <a:r>
              <a:rPr lang="cs-CZ" altLang="cs-CZ" sz="2800" b="1" dirty="0" err="1" smtClean="0"/>
              <a:t>Samuelson</a:t>
            </a:r>
            <a:r>
              <a:rPr lang="cs-CZ" altLang="cs-CZ" sz="2800" b="1" dirty="0" smtClean="0"/>
              <a:t> a Robert </a:t>
            </a:r>
            <a:r>
              <a:rPr lang="cs-CZ" altLang="cs-CZ" sz="2800" b="1" dirty="0" err="1" smtClean="0"/>
              <a:t>Merton</a:t>
            </a:r>
            <a:r>
              <a:rPr lang="cs-CZ" altLang="cs-CZ" sz="2800" b="1" dirty="0" smtClean="0"/>
              <a:t> </a:t>
            </a:r>
            <a:r>
              <a:rPr lang="cs-CZ" altLang="cs-CZ" sz="2800" b="1" dirty="0" err="1" smtClean="0"/>
              <a:t>Solow</a:t>
            </a:r>
            <a:r>
              <a:rPr lang="cs-CZ" altLang="cs-CZ" sz="2800" b="1" dirty="0" smtClean="0"/>
              <a:t> </a:t>
            </a:r>
            <a:r>
              <a:rPr lang="cs-CZ" altLang="cs-CZ" sz="2800" dirty="0" smtClean="0"/>
              <a:t>nahradili tempo růstu nominálních mezd </a:t>
            </a:r>
            <a:r>
              <a:rPr lang="cs-CZ" altLang="cs-CZ" sz="2800" b="1" dirty="0" smtClean="0"/>
              <a:t>cenovou inflací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 dirty="0" smtClean="0"/>
              <a:t>při růstu míry nezaměstnanosti klesá míra inflace, </a:t>
            </a:r>
            <a:r>
              <a:rPr lang="cs-CZ" altLang="cs-CZ" sz="2800" dirty="0" smtClean="0"/>
              <a:t>a naopak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341438"/>
            <a:ext cx="8856984" cy="47847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2800" dirty="0"/>
              <a:t>k</a:t>
            </a:r>
            <a:r>
              <a:rPr lang="cs-CZ" altLang="cs-CZ" sz="2800" dirty="0" smtClean="0"/>
              <a:t>oncem 60. a na počátku 70. let – </a:t>
            </a:r>
            <a:r>
              <a:rPr lang="cs-CZ" altLang="cs-CZ" sz="2800" b="1" dirty="0" smtClean="0"/>
              <a:t>změna ekonomické situace ve vyspělých ekonomikách: nabídkové šoky</a:t>
            </a:r>
            <a:r>
              <a:rPr lang="cs-CZ" altLang="cs-CZ" sz="2800" dirty="0" smtClean="0"/>
              <a:t> (ropné šoky) – nákladová (nabídková) inflace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sz="28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2800" dirty="0"/>
              <a:t>d</a:t>
            </a:r>
            <a:r>
              <a:rPr lang="cs-CZ" altLang="cs-CZ" sz="2800" dirty="0" smtClean="0"/>
              <a:t>ůsledek - </a:t>
            </a:r>
            <a:r>
              <a:rPr lang="cs-CZ" altLang="cs-CZ" sz="2800" b="1" dirty="0" smtClean="0"/>
              <a:t>zvýšení jak cenové hladiny, tak nezaměstnanosti, společně s poklesem produktu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sz="2800" b="1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2800" b="1" dirty="0"/>
              <a:t>r</a:t>
            </a:r>
            <a:r>
              <a:rPr lang="cs-CZ" altLang="cs-CZ" sz="2800" b="1" dirty="0" smtClean="0"/>
              <a:t>ozpor</a:t>
            </a:r>
            <a:r>
              <a:rPr lang="cs-CZ" altLang="cs-CZ" sz="2800" dirty="0" smtClean="0"/>
              <a:t> s průběhem </a:t>
            </a:r>
            <a:r>
              <a:rPr lang="cs-CZ" altLang="cs-CZ" sz="2800" b="1" dirty="0" smtClean="0"/>
              <a:t>klasické </a:t>
            </a:r>
            <a:r>
              <a:rPr lang="cs-CZ" altLang="cs-CZ" sz="2800" b="1" dirty="0" err="1" smtClean="0"/>
              <a:t>Phillipsovy</a:t>
            </a:r>
            <a:r>
              <a:rPr lang="cs-CZ" altLang="cs-CZ" sz="2800" b="1" dirty="0" smtClean="0"/>
              <a:t> křivky</a:t>
            </a:r>
            <a:endParaRPr lang="cs-CZ" alt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2597"/>
            <a:ext cx="8229600" cy="1022147"/>
          </a:xfrm>
        </p:spPr>
        <p:txBody>
          <a:bodyPr/>
          <a:lstStyle/>
          <a:p>
            <a:pPr eaLnBrk="1" hangingPunct="1"/>
            <a:r>
              <a:rPr lang="cs-CZ" altLang="cs-CZ" sz="4000" b="1" dirty="0" smtClean="0"/>
              <a:t>Další vývoj </a:t>
            </a:r>
            <a:r>
              <a:rPr lang="cs-CZ" altLang="cs-CZ" sz="4000" b="1" dirty="0" err="1" smtClean="0"/>
              <a:t>Phillipsovy</a:t>
            </a:r>
            <a:r>
              <a:rPr lang="cs-CZ" altLang="cs-CZ" sz="4000" b="1" dirty="0" smtClean="0"/>
              <a:t> křivky </a:t>
            </a:r>
            <a:r>
              <a:rPr lang="cs-CZ" altLang="cs-CZ" sz="3600" dirty="0" smtClean="0"/>
              <a:t>(</a:t>
            </a:r>
            <a:r>
              <a:rPr lang="cs-CZ" altLang="cs-CZ" sz="3600" dirty="0" err="1" smtClean="0"/>
              <a:t>Milton</a:t>
            </a:r>
            <a:r>
              <a:rPr lang="cs-CZ" altLang="cs-CZ" sz="3600" dirty="0" smtClean="0"/>
              <a:t> </a:t>
            </a:r>
            <a:r>
              <a:rPr lang="cs-CZ" altLang="cs-CZ" sz="3600" dirty="0" err="1" smtClean="0"/>
              <a:t>Friedman</a:t>
            </a:r>
            <a:r>
              <a:rPr lang="cs-CZ" altLang="cs-CZ" sz="3600" dirty="0" smtClean="0"/>
              <a:t>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84784"/>
            <a:ext cx="8686800" cy="511286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koncem 60. let - </a:t>
            </a:r>
            <a:r>
              <a:rPr lang="cs-CZ" altLang="cs-CZ" sz="2400" b="1" dirty="0" err="1" smtClean="0"/>
              <a:t>Milton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Friedman</a:t>
            </a:r>
            <a:r>
              <a:rPr lang="cs-CZ" altLang="cs-CZ" sz="2400" dirty="0" smtClean="0"/>
              <a:t>  - kritika </a:t>
            </a:r>
            <a:r>
              <a:rPr lang="cs-CZ" altLang="cs-CZ" sz="2400" dirty="0" err="1" smtClean="0"/>
              <a:t>Phillipsovy</a:t>
            </a:r>
            <a:r>
              <a:rPr lang="cs-CZ" altLang="cs-CZ" sz="2400" dirty="0" smtClean="0"/>
              <a:t> křivky 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t</a:t>
            </a:r>
            <a:r>
              <a:rPr lang="cs-CZ" altLang="cs-CZ" sz="2400" dirty="0" smtClean="0"/>
              <a:t>vrdil, že </a:t>
            </a:r>
            <a:r>
              <a:rPr lang="cs-CZ" altLang="cs-CZ" sz="2400" b="1" dirty="0" smtClean="0"/>
              <a:t>negativní vztah</a:t>
            </a:r>
            <a:r>
              <a:rPr lang="cs-CZ" altLang="cs-CZ" sz="2400" dirty="0" smtClean="0"/>
              <a:t> mezi inflací a nezaměstnaností platí </a:t>
            </a:r>
            <a:r>
              <a:rPr lang="cs-CZ" altLang="cs-CZ" sz="2400" b="1" dirty="0" smtClean="0"/>
              <a:t>pouze v krátkém období</a:t>
            </a:r>
            <a:r>
              <a:rPr lang="cs-CZ" altLang="cs-CZ" sz="24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/>
              <a:t>d</a:t>
            </a:r>
            <a:r>
              <a:rPr lang="cs-CZ" altLang="cs-CZ" sz="2400" b="1" dirty="0" smtClean="0"/>
              <a:t>ůvod</a:t>
            </a:r>
            <a:r>
              <a:rPr lang="cs-CZ" altLang="cs-CZ" sz="2400" dirty="0" smtClean="0"/>
              <a:t> - zaměstnanci chybně považují růst svých nominálních mezd v důsledku růstu cenové hladiny za růst reálných mezd a reagují zvyšováním nabídky práce. Tato situace se nazývá </a:t>
            </a:r>
            <a:r>
              <a:rPr lang="cs-CZ" altLang="cs-CZ" sz="2400" b="1" dirty="0" smtClean="0"/>
              <a:t>peněžní iluze </a:t>
            </a:r>
            <a:r>
              <a:rPr lang="cs-CZ" altLang="cs-CZ" sz="2400" dirty="0" smtClean="0"/>
              <a:t>(mylné </a:t>
            </a:r>
            <a:r>
              <a:rPr lang="cs-CZ" altLang="cs-CZ" sz="2400" dirty="0" smtClean="0"/>
              <a:t>vnímání cenové úrovně pracovníky).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p</a:t>
            </a:r>
            <a:r>
              <a:rPr lang="cs-CZ" altLang="cs-CZ" sz="2400" dirty="0" smtClean="0"/>
              <a:t>o vyprchání peněžní iluze pracovníci omezí nabídku práce a nezaměstnanost se vrátí na původní úroveň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504" y="476672"/>
            <a:ext cx="8784976" cy="5649491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 err="1" smtClean="0"/>
              <a:t>Friedman</a:t>
            </a:r>
            <a:r>
              <a:rPr lang="cs-CZ" altLang="cs-CZ" sz="2400" dirty="0" smtClean="0"/>
              <a:t> - rozlišoval </a:t>
            </a:r>
            <a:r>
              <a:rPr lang="cs-CZ" altLang="cs-CZ" sz="2400" b="1" dirty="0" smtClean="0"/>
              <a:t>krátkodobou</a:t>
            </a:r>
            <a:r>
              <a:rPr lang="cs-CZ" altLang="cs-CZ" sz="2400" dirty="0" smtClean="0"/>
              <a:t> (SPC) a </a:t>
            </a:r>
            <a:r>
              <a:rPr lang="cs-CZ" altLang="cs-CZ" sz="2400" b="1" dirty="0" smtClean="0"/>
              <a:t>dlouhodobou</a:t>
            </a:r>
            <a:r>
              <a:rPr lang="cs-CZ" altLang="cs-CZ" sz="2400" dirty="0" smtClean="0"/>
              <a:t> (LPC) Phillipsovou křivkou 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 smtClean="0"/>
              <a:t>Krátkodobá </a:t>
            </a:r>
            <a:r>
              <a:rPr lang="cs-CZ" altLang="cs-CZ" sz="2400" b="1" dirty="0" err="1" smtClean="0"/>
              <a:t>Phillipsova</a:t>
            </a:r>
            <a:r>
              <a:rPr lang="cs-CZ" altLang="cs-CZ" sz="2400" b="1" dirty="0" smtClean="0"/>
              <a:t> křivka - </a:t>
            </a:r>
            <a:r>
              <a:rPr lang="cs-CZ" altLang="cs-CZ" sz="2400" dirty="0" smtClean="0"/>
              <a:t>konstruována </a:t>
            </a:r>
            <a:r>
              <a:rPr lang="cs-CZ" altLang="cs-CZ" sz="2400" b="1" dirty="0" smtClean="0"/>
              <a:t>pro určitou hodnotu očekávané míry inflace </a:t>
            </a:r>
            <a:r>
              <a:rPr lang="cs-CZ" altLang="cs-CZ" sz="2400" dirty="0" smtClean="0"/>
              <a:t>(    ) tj. takovou míru inflace, kterou ekonomické subjekty očekávají v následujícím období. 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err="1" smtClean="0"/>
              <a:t>Friedman</a:t>
            </a:r>
            <a:r>
              <a:rPr lang="cs-CZ" altLang="cs-CZ" sz="2400" dirty="0" smtClean="0"/>
              <a:t> vycházel z předpokladu, že v důsledku </a:t>
            </a:r>
            <a:r>
              <a:rPr lang="cs-CZ" altLang="cs-CZ" sz="2400" b="1" dirty="0" smtClean="0"/>
              <a:t>neočekávaných šoků</a:t>
            </a:r>
            <a:r>
              <a:rPr lang="cs-CZ" altLang="cs-CZ" sz="2400" dirty="0" smtClean="0"/>
              <a:t> změny v cenové hladině neodpovídají původním očekáváním ekonomických subjektů </a:t>
            </a:r>
            <a:r>
              <a:rPr lang="cs-CZ" altLang="cs-CZ" sz="2400" b="1" dirty="0" smtClean="0"/>
              <a:t>v KO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na trhu práce - </a:t>
            </a:r>
            <a:r>
              <a:rPr lang="cs-CZ" altLang="cs-CZ" sz="2400" b="1" dirty="0" smtClean="0"/>
              <a:t>skutečná míra nezaměstnanosti nebude odpovídat přirozené míře</a:t>
            </a:r>
            <a:endParaRPr lang="cs-CZ" altLang="cs-CZ" sz="2400" dirty="0" smtClean="0"/>
          </a:p>
        </p:txBody>
      </p:sp>
      <p:graphicFrame>
        <p:nvGraphicFramePr>
          <p:cNvPr id="41988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61173657"/>
              </p:ext>
            </p:extLst>
          </p:nvPr>
        </p:nvGraphicFramePr>
        <p:xfrm>
          <a:off x="5292080" y="1772816"/>
          <a:ext cx="360040" cy="415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9" name="Rovnice" r:id="rId3" imgW="4267200" imgH="5486400" progId="Equation.3">
                  <p:embed/>
                </p:oleObj>
              </mc:Choice>
              <mc:Fallback>
                <p:oleObj name="Rovnice" r:id="rId3" imgW="4267200" imgH="54864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1772816"/>
                        <a:ext cx="360040" cy="4154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 noChangeArrowheads="1"/>
          </p:cNvSpPr>
          <p:nvPr>
            <p:ph type="ctrTitle"/>
          </p:nvPr>
        </p:nvSpPr>
        <p:spPr>
          <a:xfrm>
            <a:off x="107504" y="1700808"/>
            <a:ext cx="8712200" cy="1470025"/>
          </a:xfrm>
        </p:spPr>
        <p:txBody>
          <a:bodyPr/>
          <a:lstStyle/>
          <a:p>
            <a:pPr eaLnBrk="1" hangingPunct="1"/>
            <a:r>
              <a:rPr lang="cs-CZ" altLang="cs-CZ" sz="4000" dirty="0" smtClean="0"/>
              <a:t>Krátkodobá </a:t>
            </a:r>
            <a:r>
              <a:rPr lang="cs-CZ" altLang="cs-CZ" sz="4000" dirty="0" err="1" smtClean="0"/>
              <a:t>Phillipsova</a:t>
            </a:r>
            <a:r>
              <a:rPr lang="cs-CZ" altLang="cs-CZ" sz="4000" dirty="0" smtClean="0"/>
              <a:t> křivka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Obrázek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58800"/>
            <a:ext cx="8709025" cy="574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3"/>
            <a:ext cx="8229600" cy="648072"/>
          </a:xfrm>
        </p:spPr>
        <p:txBody>
          <a:bodyPr/>
          <a:lstStyle/>
          <a:p>
            <a:pPr eaLnBrk="1" hangingPunct="1"/>
            <a:r>
              <a:rPr lang="cs-CZ" altLang="cs-CZ" sz="3600" dirty="0" smtClean="0"/>
              <a:t>Cenové indexy, měření inflace</a:t>
            </a:r>
          </a:p>
        </p:txBody>
      </p:sp>
      <p:sp>
        <p:nvSpPr>
          <p:cNvPr id="614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79512" y="1268759"/>
            <a:ext cx="8964488" cy="5184429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 dirty="0" smtClean="0"/>
              <a:t>Míra inflace</a:t>
            </a:r>
            <a:r>
              <a:rPr lang="cs-CZ" altLang="cs-CZ" sz="2400" dirty="0" smtClean="0"/>
              <a:t> - definována jako </a:t>
            </a:r>
            <a:r>
              <a:rPr lang="cs-CZ" altLang="cs-CZ" sz="2400" b="1" dirty="0" smtClean="0"/>
              <a:t>míra změny cenové hladiny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b="1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 smtClean="0"/>
              <a:t>Cenová hladina</a:t>
            </a:r>
            <a:r>
              <a:rPr lang="cs-CZ" altLang="cs-CZ" sz="2400" dirty="0" smtClean="0"/>
              <a:t> se měří pomocí </a:t>
            </a:r>
            <a:r>
              <a:rPr lang="cs-CZ" altLang="cs-CZ" sz="2400" b="1" dirty="0" smtClean="0"/>
              <a:t>cenových indexů</a:t>
            </a:r>
            <a:r>
              <a:rPr lang="cs-CZ" altLang="cs-CZ" sz="2400" dirty="0" smtClean="0"/>
              <a:t>: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2000" dirty="0" smtClean="0"/>
              <a:t>index spotřebitelských cen – </a:t>
            </a:r>
            <a:r>
              <a:rPr lang="cs-CZ" altLang="cs-CZ" sz="2000" b="1" dirty="0" smtClean="0"/>
              <a:t>CPI</a:t>
            </a:r>
            <a:r>
              <a:rPr lang="cs-CZ" altLang="cs-CZ" sz="2000" dirty="0" smtClean="0"/>
              <a:t>, </a:t>
            </a:r>
            <a:endParaRPr lang="cs-CZ" altLang="cs-CZ" sz="2000" dirty="0"/>
          </a:p>
          <a:p>
            <a:pPr lvl="2" eaLnBrk="1" hangingPunct="1">
              <a:lnSpc>
                <a:spcPct val="80000"/>
              </a:lnSpc>
            </a:pPr>
            <a:r>
              <a:rPr lang="cs-CZ" altLang="cs-CZ" sz="2000" dirty="0" smtClean="0"/>
              <a:t>implicitní cenový deflátor – </a:t>
            </a:r>
            <a:r>
              <a:rPr lang="cs-CZ" altLang="cs-CZ" sz="2000" b="1" dirty="0" smtClean="0"/>
              <a:t>IPD</a:t>
            </a:r>
            <a:r>
              <a:rPr lang="cs-CZ" altLang="cs-CZ" sz="2000" dirty="0" smtClean="0"/>
              <a:t>, 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2000" dirty="0" smtClean="0"/>
              <a:t>index cen výrobců PPI, 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2000" dirty="0" smtClean="0"/>
              <a:t>index cen zemědělské produkce, 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2000" dirty="0" smtClean="0"/>
              <a:t>index cen stavebních prací.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 smtClean="0"/>
              <a:t>Míra inflace</a:t>
            </a:r>
            <a:r>
              <a:rPr lang="cs-CZ" altLang="cs-CZ" sz="2400" dirty="0" smtClean="0"/>
              <a:t> se tedy zjišťuje na základě </a:t>
            </a:r>
            <a:r>
              <a:rPr lang="cs-CZ" altLang="cs-CZ" sz="2400" b="1" dirty="0" smtClean="0"/>
              <a:t>cenových indexů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b="1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Obrázek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46100"/>
            <a:ext cx="8709025" cy="577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Obrázek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46100"/>
            <a:ext cx="8709025" cy="577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0350"/>
            <a:ext cx="8568952" cy="1440458"/>
          </a:xfrm>
        </p:spPr>
        <p:txBody>
          <a:bodyPr/>
          <a:lstStyle/>
          <a:p>
            <a:pPr eaLnBrk="1" hangingPunct="1"/>
            <a:r>
              <a:rPr lang="cs-CZ" altLang="cs-CZ" sz="4000" b="1" dirty="0" smtClean="0"/>
              <a:t>Dlouhodobá </a:t>
            </a:r>
            <a:r>
              <a:rPr lang="cs-CZ" altLang="cs-CZ" sz="4000" b="1" dirty="0" err="1" smtClean="0"/>
              <a:t>Phillipsova</a:t>
            </a:r>
            <a:r>
              <a:rPr lang="cs-CZ" altLang="cs-CZ" sz="4000" b="1" dirty="0" smtClean="0"/>
              <a:t> křivka </a:t>
            </a:r>
            <a:r>
              <a:rPr lang="cs-CZ" altLang="cs-CZ" sz="3200" b="1" dirty="0" smtClean="0"/>
              <a:t>(</a:t>
            </a:r>
            <a:r>
              <a:rPr lang="cs-CZ" altLang="cs-CZ" sz="3200" b="1" dirty="0" err="1" smtClean="0"/>
              <a:t>Phillipsova</a:t>
            </a:r>
            <a:r>
              <a:rPr lang="cs-CZ" altLang="cs-CZ" sz="3200" b="1" dirty="0" smtClean="0"/>
              <a:t> křivka rozšířená o očekávání)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2132856"/>
            <a:ext cx="8928992" cy="3993307"/>
          </a:xfrm>
        </p:spPr>
        <p:txBody>
          <a:bodyPr/>
          <a:lstStyle/>
          <a:p>
            <a:pPr eaLnBrk="1" hangingPunct="1"/>
            <a:r>
              <a:rPr lang="cs-CZ" altLang="cs-CZ" sz="2800" b="1" dirty="0" smtClean="0"/>
              <a:t>Dlouhodobou </a:t>
            </a:r>
            <a:r>
              <a:rPr lang="cs-CZ" altLang="cs-CZ" sz="2800" b="1" dirty="0" err="1" smtClean="0"/>
              <a:t>Phillipsovu</a:t>
            </a:r>
            <a:r>
              <a:rPr lang="cs-CZ" altLang="cs-CZ" sz="2800" b="1" dirty="0" smtClean="0"/>
              <a:t> křivku </a:t>
            </a:r>
            <a:r>
              <a:rPr lang="cs-CZ" altLang="cs-CZ" sz="2800" dirty="0" err="1" smtClean="0"/>
              <a:t>Friedman</a:t>
            </a:r>
            <a:r>
              <a:rPr lang="cs-CZ" altLang="cs-CZ" sz="2800" dirty="0" smtClean="0"/>
              <a:t> chápal jako </a:t>
            </a:r>
            <a:r>
              <a:rPr lang="cs-CZ" altLang="cs-CZ" sz="2800" b="1" dirty="0" smtClean="0"/>
              <a:t>soubor bodů</a:t>
            </a:r>
            <a:r>
              <a:rPr lang="cs-CZ" altLang="cs-CZ" sz="2800" dirty="0" smtClean="0"/>
              <a:t>, v nichž se </a:t>
            </a:r>
            <a:r>
              <a:rPr lang="cs-CZ" altLang="cs-CZ" sz="2800" b="1" dirty="0" smtClean="0"/>
              <a:t>skutečná míra inflace rovná očekávané míře inflace </a:t>
            </a:r>
            <a:r>
              <a:rPr lang="cs-CZ" altLang="cs-CZ" sz="2800" dirty="0" smtClean="0"/>
              <a:t>a současně </a:t>
            </a:r>
            <a:r>
              <a:rPr lang="cs-CZ" altLang="cs-CZ" sz="2800" b="1" dirty="0" smtClean="0"/>
              <a:t>skutečná míra nezaměstnanosti odpovídá přirozené míře nezaměstnanosti</a:t>
            </a:r>
            <a:r>
              <a:rPr lang="cs-CZ" altLang="cs-CZ" sz="2800" dirty="0" smtClean="0"/>
              <a:t>. </a:t>
            </a:r>
          </a:p>
          <a:p>
            <a:pPr eaLnBrk="1" hangingPunct="1"/>
            <a:endParaRPr lang="cs-CZ" altLang="cs-CZ" sz="2800" dirty="0" smtClean="0"/>
          </a:p>
          <a:p>
            <a:pPr eaLnBrk="1" hangingPunct="1"/>
            <a:r>
              <a:rPr lang="cs-CZ" altLang="cs-CZ" sz="2800" b="1" dirty="0" smtClean="0"/>
              <a:t>V dlouhém období</a:t>
            </a:r>
            <a:r>
              <a:rPr lang="cs-CZ" altLang="cs-CZ" sz="2800" dirty="0" smtClean="0"/>
              <a:t> je </a:t>
            </a:r>
            <a:r>
              <a:rPr lang="cs-CZ" altLang="cs-CZ" sz="2800" dirty="0" err="1" smtClean="0"/>
              <a:t>Phillipsova</a:t>
            </a:r>
            <a:r>
              <a:rPr lang="cs-CZ" altLang="cs-CZ" sz="2800" dirty="0" smtClean="0"/>
              <a:t> křivka </a:t>
            </a:r>
            <a:r>
              <a:rPr lang="cs-CZ" altLang="cs-CZ" sz="2800" b="1" dirty="0" smtClean="0"/>
              <a:t>vertikální</a:t>
            </a:r>
            <a:r>
              <a:rPr lang="cs-CZ" altLang="cs-CZ" sz="2800" dirty="0" smtClean="0"/>
              <a:t>, </a:t>
            </a:r>
            <a:r>
              <a:rPr lang="cs-CZ" altLang="cs-CZ" sz="2800" b="1" dirty="0" smtClean="0"/>
              <a:t>na úrovni přirozené míry nezaměstnanosti</a:t>
            </a:r>
            <a:r>
              <a:rPr lang="cs-CZ" altLang="cs-CZ" sz="28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Obrázek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46100"/>
            <a:ext cx="8709025" cy="577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2051720" y="404664"/>
            <a:ext cx="69847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výchozí předpoklad (v bodě E0):</a:t>
            </a:r>
          </a:p>
          <a:p>
            <a:pPr marL="285750" indent="-285750">
              <a:buFontTx/>
              <a:buChar char="-"/>
            </a:pPr>
            <a:r>
              <a:rPr lang="cs-CZ" sz="2400" dirty="0" smtClean="0"/>
              <a:t>míra nezaměstnanosti je rovna přirozené míře nezaměstnanosti</a:t>
            </a:r>
          </a:p>
          <a:p>
            <a:pPr marL="285750" indent="-285750">
              <a:buFontTx/>
              <a:buChar char="-"/>
            </a:pPr>
            <a:r>
              <a:rPr lang="cs-CZ" sz="2400" dirty="0" smtClean="0"/>
              <a:t>skutečná míra inflace je rovna očekávané míře </a:t>
            </a:r>
            <a:r>
              <a:rPr lang="cs-CZ" sz="2400" dirty="0" smtClean="0"/>
              <a:t>inflace</a:t>
            </a:r>
          </a:p>
          <a:p>
            <a:pPr marL="285750" indent="-285750">
              <a:buFontTx/>
              <a:buChar char="-"/>
            </a:pPr>
            <a:r>
              <a:rPr lang="cs-CZ" sz="2400" dirty="0" smtClean="0"/>
              <a:t>produkt je na svém potenciálu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Obrázek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46100"/>
            <a:ext cx="8709025" cy="577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3779911" y="188640"/>
            <a:ext cx="536408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/>
            <a:r>
              <a:rPr lang="cs-CZ" sz="2000" dirty="0" smtClean="0"/>
              <a:t>-   dojde k neočekávanému růstu AD</a:t>
            </a:r>
          </a:p>
          <a:p>
            <a:pPr marL="285750" indent="-285750">
              <a:buFontTx/>
              <a:buChar char="-"/>
            </a:pPr>
            <a:r>
              <a:rPr lang="cs-CZ" sz="2000" dirty="0" smtClean="0"/>
              <a:t>vznikne převis poptávaného množství nad </a:t>
            </a:r>
            <a:r>
              <a:rPr lang="cs-CZ" sz="2000" dirty="0" smtClean="0"/>
              <a:t>nabízeným</a:t>
            </a:r>
          </a:p>
          <a:p>
            <a:pPr marL="285750" indent="-285750">
              <a:buFontTx/>
              <a:buChar char="-"/>
            </a:pPr>
            <a:r>
              <a:rPr lang="cs-CZ" sz="2000" dirty="0" smtClean="0"/>
              <a:t>roste produkce (dostane se tak nad potenciál), zaměstnanost </a:t>
            </a:r>
            <a:r>
              <a:rPr lang="cs-CZ" sz="2000" dirty="0" smtClean="0"/>
              <a:t>a </a:t>
            </a:r>
            <a:r>
              <a:rPr lang="cs-CZ" sz="2000" dirty="0" smtClean="0"/>
              <a:t>cenová hladina </a:t>
            </a:r>
            <a:r>
              <a:rPr lang="cs-CZ" sz="2000" dirty="0" smtClean="0"/>
              <a:t>(růst cenové hladiny způsobí růst míry inflace)</a:t>
            </a:r>
          </a:p>
          <a:p>
            <a:pPr marL="285750" indent="-285750">
              <a:buFontTx/>
              <a:buChar char="-"/>
            </a:pPr>
            <a:r>
              <a:rPr lang="cs-CZ" sz="2000" dirty="0" smtClean="0"/>
              <a:t>skutečná míra inflace převýší očekávanou míru inflace a reálné mzdy klesnou</a:t>
            </a:r>
          </a:p>
          <a:p>
            <a:pPr marL="285750" indent="-285750">
              <a:buFontTx/>
              <a:buChar char="-"/>
            </a:pPr>
            <a:r>
              <a:rPr lang="cs-CZ" sz="2000" dirty="0" smtClean="0"/>
              <a:t>dokud si zaměstnanci neuvědomí pokles reálných mezd a nezapojí ho do svého očekávání, bude nezaměstnanost klesat pod přirozenou míru nezaměstnanosti (ekonomika se pohybuje z bodu E0 do A)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Obrázek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66420"/>
            <a:ext cx="8709025" cy="582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4716016" y="116632"/>
            <a:ext cx="446336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2000" dirty="0" smtClean="0"/>
              <a:t>v delším časovém období zaměstnanci opraví svá </a:t>
            </a:r>
            <a:r>
              <a:rPr lang="cs-CZ" sz="2000" dirty="0" smtClean="0"/>
              <a:t>inflační očekávání </a:t>
            </a:r>
            <a:r>
              <a:rPr lang="cs-CZ" sz="2000" dirty="0" smtClean="0"/>
              <a:t>(posun na vyšší SPC)</a:t>
            </a:r>
          </a:p>
          <a:p>
            <a:pPr marL="285750" indent="-285750">
              <a:buFontTx/>
              <a:buChar char="-"/>
            </a:pPr>
            <a:r>
              <a:rPr lang="cs-CZ" sz="2000" dirty="0" smtClean="0"/>
              <a:t>zaměstnanci žádají navýšení svých reálných mezd do původní výše a proto budou muset zaměstnavatelé některé pracovníky </a:t>
            </a:r>
            <a:r>
              <a:rPr lang="cs-CZ" sz="2000" dirty="0" smtClean="0"/>
              <a:t>propustit a sníží svoji produkci</a:t>
            </a:r>
            <a:endParaRPr lang="cs-CZ" sz="2000" dirty="0" smtClean="0"/>
          </a:p>
          <a:p>
            <a:pPr marL="285750" indent="-285750">
              <a:buFontTx/>
              <a:buChar char="-"/>
            </a:pPr>
            <a:r>
              <a:rPr lang="cs-CZ" sz="2000" dirty="0" smtClean="0"/>
              <a:t>nezaměstnanost se začne vracet na přirozenou míru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Obrázek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86424"/>
            <a:ext cx="8424936" cy="5571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6228184" y="188640"/>
            <a:ext cx="29158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cs-CZ" sz="2400" dirty="0" smtClean="0"/>
              <a:t>ekonomika </a:t>
            </a:r>
            <a:r>
              <a:rPr lang="cs-CZ" sz="2400" dirty="0" smtClean="0"/>
              <a:t>se posouvá z bodu A do bodu </a:t>
            </a:r>
            <a:r>
              <a:rPr lang="cs-CZ" sz="2400" dirty="0" smtClean="0"/>
              <a:t>E1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body E0 a E1 jsou body dlouhodobé rovnováhy – jejich propojením vznikne LPC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cs-CZ" altLang="cs-CZ" sz="4400" smtClean="0"/>
          </a:p>
          <a:p>
            <a:pPr algn="ctr" eaLnBrk="1" hangingPunct="1">
              <a:buFontTx/>
              <a:buNone/>
            </a:pPr>
            <a:endParaRPr lang="cs-CZ" altLang="cs-CZ" sz="4400" smtClean="0"/>
          </a:p>
          <a:p>
            <a:pPr algn="ctr" eaLnBrk="1" hangingPunct="1">
              <a:buFontTx/>
              <a:buNone/>
            </a:pPr>
            <a:r>
              <a:rPr lang="cs-CZ" altLang="cs-CZ" sz="4400" smtClean="0"/>
              <a:t>Děkuji za pozornost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Index spotřebitelských cen (CPI)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229600" cy="5112296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None/>
            </a:pPr>
            <a:r>
              <a:rPr lang="cs-CZ" altLang="cs-CZ" sz="2000" dirty="0" smtClean="0"/>
              <a:t>Vývoj cen se měří pomocí </a:t>
            </a:r>
            <a:r>
              <a:rPr lang="cs-CZ" altLang="cs-CZ" sz="2000" b="1" dirty="0" smtClean="0"/>
              <a:t>spotřebního koše</a:t>
            </a:r>
            <a:r>
              <a:rPr lang="cs-CZ" altLang="cs-CZ" sz="2000" dirty="0" smtClean="0"/>
              <a:t>, který obsahuje několik set vybraných </a:t>
            </a:r>
            <a:r>
              <a:rPr lang="cs-CZ" altLang="cs-CZ" sz="2000" b="1" dirty="0" smtClean="0"/>
              <a:t>konkrétních druhů výrobků a služeb</a:t>
            </a:r>
            <a:r>
              <a:rPr lang="cs-CZ" altLang="cs-CZ" sz="2000" dirty="0" smtClean="0"/>
              <a:t>, tzv. cenových reprezentantů, které se nejvýznamněji podílejí na spotřebě domácností a pokrývají celou její šíři.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Index spotřebitelských cen</a:t>
            </a:r>
          </a:p>
        </p:txBody>
      </p:sp>
      <p:pic>
        <p:nvPicPr>
          <p:cNvPr id="49155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0175" y="1384300"/>
            <a:ext cx="8883650" cy="4556125"/>
          </a:xfrm>
        </p:spPr>
      </p:pic>
    </p:spTree>
    <p:extLst>
      <p:ext uri="{BB962C8B-B14F-4D97-AF65-F5344CB8AC3E}">
        <p14:creationId xmlns:p14="http://schemas.microsoft.com/office/powerpoint/2010/main" val="137684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Rozdíly mezi CPI a implicitním cenovým deflátorem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898229"/>
              </p:ext>
            </p:extLst>
          </p:nvPr>
        </p:nvGraphicFramePr>
        <p:xfrm>
          <a:off x="251520" y="1916831"/>
          <a:ext cx="8640960" cy="4198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297095025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3156948208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698689965"/>
                    </a:ext>
                  </a:extLst>
                </a:gridCol>
              </a:tblGrid>
              <a:tr h="877355">
                <a:tc>
                  <a:txBody>
                    <a:bodyPr/>
                    <a:lstStyle/>
                    <a:p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IPD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(deflátor GDP)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CPI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7722431"/>
                  </a:ext>
                </a:extLst>
              </a:tr>
              <a:tr h="1217419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množství statků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vše z dané ekonomiky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pouze zahrnuté ve spotřebním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 koši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624549"/>
                  </a:ext>
                </a:extLst>
              </a:tr>
              <a:tr h="1281185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změna vah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každý rok dle skutečné spotřeby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cca každých 5 let dle</a:t>
                      </a:r>
                      <a:r>
                        <a:rPr lang="cs-CZ" sz="2400" baseline="0" dirty="0" smtClean="0">
                          <a:solidFill>
                            <a:schemeClr val="tx1"/>
                          </a:solidFill>
                        </a:rPr>
                        <a:t> změn ve struktuře spotřeby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2198948"/>
                  </a:ext>
                </a:extLst>
              </a:tr>
              <a:tr h="512474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solidFill>
                            <a:schemeClr val="tx1"/>
                          </a:solidFill>
                        </a:rPr>
                        <a:t>statky z dovozu</a:t>
                      </a:r>
                      <a:endParaRPr lang="cs-CZ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nezahrnuje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zahrnuje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11598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Výpočet CPI vs. IPD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388" y="3429000"/>
            <a:ext cx="5687219" cy="1000265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286" y="1700808"/>
            <a:ext cx="2867425" cy="95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712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Výpočet míry inflace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6792"/>
            <a:ext cx="8002588" cy="4569371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endParaRPr lang="cs-CZ" altLang="cs-CZ" sz="2800" dirty="0" smtClean="0"/>
          </a:p>
          <a:p>
            <a:pPr eaLnBrk="1" hangingPunct="1"/>
            <a:endParaRPr lang="cs-CZ" altLang="cs-CZ" sz="2800" dirty="0" smtClean="0"/>
          </a:p>
          <a:p>
            <a:pPr eaLnBrk="1" hangingPunct="1"/>
            <a:endParaRPr lang="cs-CZ" altLang="cs-CZ" sz="2800" dirty="0" smtClean="0"/>
          </a:p>
          <a:p>
            <a:pPr eaLnBrk="1" hangingPunct="1"/>
            <a:endParaRPr lang="cs-CZ" altLang="cs-CZ" sz="2800" dirty="0" smtClean="0"/>
          </a:p>
        </p:txBody>
      </p:sp>
      <p:graphicFrame>
        <p:nvGraphicFramePr>
          <p:cNvPr id="13316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49513522"/>
              </p:ext>
            </p:extLst>
          </p:nvPr>
        </p:nvGraphicFramePr>
        <p:xfrm>
          <a:off x="2988469" y="1786635"/>
          <a:ext cx="3167062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6" name="Rovnice" r:id="rId3" imgW="1409088" imgH="431613" progId="Equation.3">
                  <p:embed/>
                </p:oleObj>
              </mc:Choice>
              <mc:Fallback>
                <p:oleObj name="Rovnice" r:id="rId3" imgW="1409088" imgH="43161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8469" y="1786635"/>
                        <a:ext cx="3167062" cy="969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855510"/>
            <a:ext cx="3581900" cy="117173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7"/>
          <p:cNvSpPr>
            <a:spLocks noGrp="1" noChangeArrowheads="1"/>
          </p:cNvSpPr>
          <p:nvPr>
            <p:ph idx="1"/>
          </p:nvPr>
        </p:nvSpPr>
        <p:spPr>
          <a:xfrm>
            <a:off x="179512" y="188640"/>
            <a:ext cx="8856984" cy="6687648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/>
              <a:t>Míra inflace vyjádřená přírůstkem průměrného ročního indexu spotřebitelských cen </a:t>
            </a:r>
            <a:r>
              <a:rPr lang="cs-CZ" sz="2000" dirty="0"/>
              <a:t>vyjadřuje procentní změnu průměrné cenové hladiny za 12 posledních měsíců proti průměru 12 předchozích měsíců.</a:t>
            </a:r>
            <a:br>
              <a:rPr lang="cs-CZ" sz="2000" dirty="0"/>
            </a:br>
            <a:r>
              <a:rPr lang="cs-CZ" sz="2000" dirty="0"/>
              <a:t>březen 2024: </a:t>
            </a:r>
            <a:r>
              <a:rPr lang="cs-CZ" sz="2000" b="1" dirty="0"/>
              <a:t>7,1 </a:t>
            </a:r>
            <a:r>
              <a:rPr lang="cs-CZ" sz="2000" b="1" dirty="0" smtClean="0"/>
              <a:t>%   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b="1" dirty="0" smtClean="0"/>
              <a:t>Průměrná </a:t>
            </a:r>
            <a:r>
              <a:rPr lang="cs-CZ" sz="2000" b="1" dirty="0"/>
              <a:t>roční míra inflace – </a:t>
            </a:r>
            <a:r>
              <a:rPr lang="cs-CZ" sz="2000" dirty="0"/>
              <a:t>jedná se o hodnotu téhož ukazatele v prosinci daného roku.</a:t>
            </a:r>
            <a:br>
              <a:rPr lang="cs-CZ" sz="2000" dirty="0"/>
            </a:br>
            <a:r>
              <a:rPr lang="cs-CZ" sz="2000" dirty="0"/>
              <a:t>rok 2023: </a:t>
            </a:r>
            <a:r>
              <a:rPr lang="cs-CZ" sz="2000" b="1" dirty="0"/>
              <a:t>10,7 %</a:t>
            </a: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Míra inflace vyjádřená přírůstkem indexu spotřebitelských cen ke stejnému měsíci předchozího roku</a:t>
            </a:r>
            <a:r>
              <a:rPr lang="cs-CZ" sz="2000" dirty="0"/>
              <a:t> vyjadřuje procentní změnu cenové hladiny ve vykazovaném měsíci daného roku proti stejnému měsíci předchozího roku.</a:t>
            </a:r>
            <a:br>
              <a:rPr lang="cs-CZ" sz="2000" dirty="0"/>
            </a:br>
            <a:r>
              <a:rPr lang="cs-CZ" sz="2000" dirty="0"/>
              <a:t>březen 2024: </a:t>
            </a:r>
            <a:r>
              <a:rPr lang="cs-CZ" sz="2000" b="1" dirty="0"/>
              <a:t>2,0 %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b="1" dirty="0" smtClean="0"/>
              <a:t>Míra </a:t>
            </a:r>
            <a:r>
              <a:rPr lang="cs-CZ" sz="2000" b="1" dirty="0"/>
              <a:t>inflace vyjádřená přírůstkem indexu spotřebitelských cen k předchozímu měsíci</a:t>
            </a:r>
            <a:r>
              <a:rPr lang="cs-CZ" sz="2000" dirty="0"/>
              <a:t> vyjadřuje procentní změnu cenové hladiny sledovaného měsíce proti předchozímu měsíci.</a:t>
            </a:r>
            <a:br>
              <a:rPr lang="cs-CZ" sz="2000" dirty="0"/>
            </a:br>
            <a:r>
              <a:rPr lang="cs-CZ" sz="2000" dirty="0"/>
              <a:t>březen 2024: </a:t>
            </a:r>
            <a:r>
              <a:rPr lang="cs-CZ" sz="2000" b="1" dirty="0"/>
              <a:t>0,1 </a:t>
            </a:r>
            <a:r>
              <a:rPr lang="cs-CZ" sz="2000" b="1" dirty="0" smtClean="0"/>
              <a:t>%</a:t>
            </a:r>
          </a:p>
          <a:p>
            <a:pPr marL="0" indent="0">
              <a:buNone/>
            </a:pPr>
            <a:r>
              <a:rPr lang="cs-CZ" altLang="cs-CZ" sz="2000" dirty="0">
                <a:hlinkClick r:id="rId2"/>
              </a:rPr>
              <a:t>https://</a:t>
            </a:r>
            <a:r>
              <a:rPr lang="cs-CZ" altLang="cs-CZ" sz="2000" dirty="0" smtClean="0">
                <a:hlinkClick r:id="rId2"/>
              </a:rPr>
              <a:t>www.czso.cz/csu/czso/inflace_spotrebitelske_ceny</a:t>
            </a:r>
            <a:endParaRPr lang="cs-CZ" altLang="cs-CZ" sz="2000" dirty="0" smtClean="0"/>
          </a:p>
          <a:p>
            <a:pPr marL="0" indent="0">
              <a:buNone/>
            </a:pPr>
            <a:endParaRPr lang="cs-CZ" sz="2000" b="1" dirty="0" smtClean="0"/>
          </a:p>
          <a:p>
            <a:pPr marL="0" indent="0" eaLnBrk="1" hangingPunct="1">
              <a:buNone/>
            </a:pPr>
            <a:r>
              <a:rPr lang="cs-CZ" altLang="cs-CZ" sz="2000" dirty="0" smtClean="0">
                <a:hlinkClick r:id="rId3"/>
              </a:rPr>
              <a:t>https://web.kurzy.cz/czso/csu/czso/mira_inflace</a:t>
            </a:r>
            <a:endParaRPr lang="cs-CZ" altLang="cs-CZ" sz="2000" dirty="0" smtClean="0"/>
          </a:p>
          <a:p>
            <a:pPr marL="0" indent="0" eaLnBrk="1" hangingPunct="1">
              <a:buNone/>
            </a:pPr>
            <a:r>
              <a:rPr lang="cs-CZ" altLang="cs-CZ" sz="2000" dirty="0" smtClean="0">
                <a:hlinkClick r:id="rId4"/>
              </a:rPr>
              <a:t>https://www.kurzy.cz/makroekonomika/inflace/?imakroGraphFrom=1.1.1990</a:t>
            </a:r>
            <a:endParaRPr lang="cs-CZ" altLang="cs-CZ" sz="2000" dirty="0" smtClean="0"/>
          </a:p>
          <a:p>
            <a:pPr marL="0" indent="0">
              <a:buNone/>
            </a:pPr>
            <a:r>
              <a:rPr lang="cs-CZ" sz="2000" dirty="0"/>
              <a:t/>
            </a:r>
            <a:br>
              <a:rPr lang="cs-CZ" sz="2000" dirty="0"/>
            </a:br>
            <a:endParaRPr lang="cs-CZ" altLang="cs-CZ" sz="2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9ABD7ED6B2A9F499E016E2E66995393" ma:contentTypeVersion="18" ma:contentTypeDescription="Vytvoří nový dokument" ma:contentTypeScope="" ma:versionID="aebeddc949715b2850bc2f6e60c429e8">
  <xsd:schema xmlns:xsd="http://www.w3.org/2001/XMLSchema" xmlns:xs="http://www.w3.org/2001/XMLSchema" xmlns:p="http://schemas.microsoft.com/office/2006/metadata/properties" xmlns:ns3="1d8a0fb3-937c-4d2e-8ee6-5986c099a0b0" xmlns:ns4="5689336a-e893-407b-803f-c6d80c43a862" targetNamespace="http://schemas.microsoft.com/office/2006/metadata/properties" ma:root="true" ma:fieldsID="147deb80b9130af0a14c7531bc5d2c8d" ns3:_="" ns4:_="">
    <xsd:import namespace="1d8a0fb3-937c-4d2e-8ee6-5986c099a0b0"/>
    <xsd:import namespace="5689336a-e893-407b-803f-c6d80c43a86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8a0fb3-937c-4d2e-8ee6-5986c099a0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89336a-e893-407b-803f-c6d80c43a86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d8a0fb3-937c-4d2e-8ee6-5986c099a0b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AE8E5A8-3736-4643-9D54-27D3D60C29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8a0fb3-937c-4d2e-8ee6-5986c099a0b0"/>
    <ds:schemaRef ds:uri="5689336a-e893-407b-803f-c6d80c43a8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E16AB7-C02E-4D93-AB09-86314ACF5668}">
  <ds:schemaRefs>
    <ds:schemaRef ds:uri="http://purl.org/dc/terms/"/>
    <ds:schemaRef ds:uri="5689336a-e893-407b-803f-c6d80c43a862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1d8a0fb3-937c-4d2e-8ee6-5986c099a0b0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ED851D8-D45D-4335-93BE-E4FB0B67F9B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948</TotalTime>
  <Words>1506</Words>
  <Application>Microsoft Office PowerPoint</Application>
  <PresentationFormat>Předvádění na obrazovce (4:3)</PresentationFormat>
  <Paragraphs>186</Paragraphs>
  <Slides>37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0" baseType="lpstr">
      <vt:lpstr>Arial</vt:lpstr>
      <vt:lpstr>Výchozí návrh</vt:lpstr>
      <vt:lpstr>Rovnice</vt:lpstr>
      <vt:lpstr>Cenová hladina a inflace</vt:lpstr>
      <vt:lpstr>Inflace, cenová hladina</vt:lpstr>
      <vt:lpstr>Cenové indexy, měření inflace</vt:lpstr>
      <vt:lpstr>Index spotřebitelských cen (CPI)</vt:lpstr>
      <vt:lpstr>Index spotřebitelských cen</vt:lpstr>
      <vt:lpstr>Rozdíly mezi CPI a implicitním cenovým deflátorem</vt:lpstr>
      <vt:lpstr>Výpočet CPI vs. IPD</vt:lpstr>
      <vt:lpstr>Výpočet míry inflace</vt:lpstr>
      <vt:lpstr>Prezentace aplikace PowerPoint</vt:lpstr>
      <vt:lpstr>Prezentace aplikace PowerPoint</vt:lpstr>
      <vt:lpstr>Typy inflace</vt:lpstr>
      <vt:lpstr>Poptávková inflace</vt:lpstr>
      <vt:lpstr>Poptávková inflace</vt:lpstr>
      <vt:lpstr>Nabídková inflace</vt:lpstr>
      <vt:lpstr>Nabídková (nákladová) inflace</vt:lpstr>
      <vt:lpstr>Příčiny nákladové inflace</vt:lpstr>
      <vt:lpstr>Příčiny nákladové inflace</vt:lpstr>
      <vt:lpstr>Typy inflace – dle rychlosti (resp. dle jejího tempa)</vt:lpstr>
      <vt:lpstr>Prezentace aplikace PowerPoint</vt:lpstr>
      <vt:lpstr>Vybrané dopady inflace</vt:lpstr>
      <vt:lpstr>Eliminace negativních dopadů inflace</vt:lpstr>
      <vt:lpstr>Prezentace aplikace PowerPoint</vt:lpstr>
      <vt:lpstr>Původní Phillipsova křivka  (Alban W. Phillips) </vt:lpstr>
      <vt:lpstr>Další vývoj Phillipsovy křivky (Paul A. Samuelson a Robert M. Solow)</vt:lpstr>
      <vt:lpstr>Prezentace aplikace PowerPoint</vt:lpstr>
      <vt:lpstr>Další vývoj Phillipsovy křivky (Milton Friedman)</vt:lpstr>
      <vt:lpstr>Prezentace aplikace PowerPoint</vt:lpstr>
      <vt:lpstr>Krátkodobá Phillipsova křivka</vt:lpstr>
      <vt:lpstr>Prezentace aplikace PowerPoint</vt:lpstr>
      <vt:lpstr>Prezentace aplikace PowerPoint</vt:lpstr>
      <vt:lpstr>Prezentace aplikace PowerPoint</vt:lpstr>
      <vt:lpstr>Dlouhodobá Phillipsova křivka (Phillipsova křivka rozšířená o očekávání)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 6 Cenová hladina a inflace</dc:title>
  <dc:creator>Iva Nedomlelova</dc:creator>
  <cp:lastModifiedBy>Blanka Brandová</cp:lastModifiedBy>
  <cp:revision>58</cp:revision>
  <dcterms:created xsi:type="dcterms:W3CDTF">2014-03-22T16:30:15Z</dcterms:created>
  <dcterms:modified xsi:type="dcterms:W3CDTF">2024-04-17T18:34:24Z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0x010100D9ABD7ED6B2A9F499E016E2E66995393</vt:lpwstr>
  </property>
</Properties>
</file>