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27" d="100"/>
          <a:sy n="12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ocabulary.com/lists/7838673" TargetMode="External"/><Relationship Id="rId3" Type="http://schemas.openxmlformats.org/officeDocument/2006/relationships/hyperlink" Target="https://www.youtube.com/watch?v=BtfR31PGZVA" TargetMode="External"/><Relationship Id="rId7" Type="http://schemas.openxmlformats.org/officeDocument/2006/relationships/hyperlink" Target="https://www.prageru.com/video/is-the-border-wall-bad-for-immigration/" TargetMode="External"/><Relationship Id="rId2" Type="http://schemas.openxmlformats.org/officeDocument/2006/relationships/hyperlink" Target="https://time.com/5953263/holocaust-education-propaganda-histor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rtworld.com/video/roundtable/harry-and-meghan-row-does-the-uk-media-have-a-race-problem/6053452ba81dfc0017ceba4d" TargetMode="External"/><Relationship Id="rId5" Type="http://schemas.openxmlformats.org/officeDocument/2006/relationships/hyperlink" Target="https://www.theguardian.com/commentisfree/2021/apr/08/why-celebrating-mixed-race-beauty-has-its-problematic-side" TargetMode="External"/><Relationship Id="rId4" Type="http://schemas.openxmlformats.org/officeDocument/2006/relationships/hyperlink" Target="https://www.youtube.com/watch?v=4vBe_OeEbH8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okesinlevel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05CEE4-BD3C-484B-ADCC-4E241DA3E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777352"/>
          </a:xfrm>
        </p:spPr>
        <p:txBody>
          <a:bodyPr/>
          <a:lstStyle/>
          <a:p>
            <a:r>
              <a:rPr lang="en-US" dirty="0"/>
              <a:t>Planning a lesson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03FBD7-811B-2B4A-8BB2-7D1020F8F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30356"/>
            <a:ext cx="9070848" cy="1396721"/>
          </a:xfrm>
        </p:spPr>
        <p:txBody>
          <a:bodyPr>
            <a:normAutofit/>
          </a:bodyPr>
          <a:lstStyle/>
          <a:p>
            <a:r>
              <a:rPr lang="en-US" dirty="0"/>
              <a:t>“Don’t plan what you will do, plan what your students will do every minute of your class.” – Doug </a:t>
            </a:r>
            <a:r>
              <a:rPr lang="en-US" dirty="0" err="1"/>
              <a:t>Lemov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783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E8728C-F84F-9F49-A738-586C33039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25" y="731520"/>
            <a:ext cx="10058400" cy="1371600"/>
          </a:xfrm>
        </p:spPr>
        <p:txBody>
          <a:bodyPr>
            <a:normAutofit/>
          </a:bodyPr>
          <a:lstStyle/>
          <a:p>
            <a:r>
              <a:rPr lang="en" sz="3100" dirty="0"/>
              <a:t>CHALLENGING STUDENTS TO THINK CRITICALLY </a:t>
            </a:r>
            <a:br>
              <a:rPr lang="en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7A895E-051B-C646-9FC8-22A70F0B8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i="1" dirty="0"/>
              <a:t>guide students toward understanding when introducing material (relevant, topical, communicative)</a:t>
            </a:r>
          </a:p>
          <a:p>
            <a:pPr marL="0" indent="0">
              <a:buNone/>
            </a:pPr>
            <a:r>
              <a:rPr lang="en" i="1" dirty="0"/>
              <a:t> </a:t>
            </a:r>
            <a:endParaRPr lang="en" dirty="0"/>
          </a:p>
          <a:p>
            <a:r>
              <a:rPr lang="en" i="1" dirty="0"/>
              <a:t>push students to do a greater share of the thinking (analysis, examples, rules, peer correction) </a:t>
            </a:r>
            <a:br>
              <a:rPr lang="en" i="1" dirty="0"/>
            </a:br>
            <a:endParaRPr lang="en" dirty="0"/>
          </a:p>
          <a:p>
            <a:r>
              <a:rPr lang="en" i="1" dirty="0"/>
              <a:t>remediate an error (brake the topic into smaller units)</a:t>
            </a:r>
            <a:br>
              <a:rPr lang="en" i="1" dirty="0"/>
            </a:br>
            <a:endParaRPr lang="en" dirty="0"/>
          </a:p>
          <a:p>
            <a:r>
              <a:rPr lang="en" i="1" dirty="0"/>
              <a:t>stretch students (student created content, mind maps, reviews)</a:t>
            </a:r>
          </a:p>
          <a:p>
            <a:pPr marL="0" indent="0">
              <a:buNone/>
            </a:pPr>
            <a:endParaRPr lang="en" dirty="0"/>
          </a:p>
          <a:p>
            <a:r>
              <a:rPr lang="en" i="1" dirty="0"/>
              <a:t>check for understanding (tests, quizzes, exit tickets)</a:t>
            </a:r>
            <a:endParaRPr lang="en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742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215F2-2582-314D-9BA8-B979CB6C5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663314"/>
          </a:xfrm>
        </p:spPr>
        <p:txBody>
          <a:bodyPr>
            <a:normAutofit fontScale="90000"/>
          </a:bodyPr>
          <a:lstStyle/>
          <a:p>
            <a:r>
              <a:rPr lang="en-US" dirty="0"/>
              <a:t>A lesson plan:</a:t>
            </a:r>
            <a:br>
              <a:rPr lang="en-US" dirty="0"/>
            </a:br>
            <a:r>
              <a:rPr lang="en-US" sz="2200" dirty="0"/>
              <a:t>an idea</a:t>
            </a:r>
            <a:br>
              <a:rPr lang="en-US" sz="2200" dirty="0"/>
            </a:br>
            <a:r>
              <a:rPr lang="en-US" sz="2200" dirty="0"/>
              <a:t>an objective</a:t>
            </a:r>
            <a:br>
              <a:rPr lang="en-US" sz="2200" dirty="0"/>
            </a:br>
            <a:r>
              <a:rPr lang="en-US" sz="2200" dirty="0"/>
              <a:t>an activity to reach the objective</a:t>
            </a:r>
            <a:br>
              <a:rPr lang="en-US" sz="2200" dirty="0"/>
            </a:br>
            <a:r>
              <a:rPr lang="en-US" sz="2200" dirty="0"/>
              <a:t>an integration activity </a:t>
            </a:r>
            <a:br>
              <a:rPr lang="en-US" sz="2200" dirty="0"/>
            </a:br>
            <a:r>
              <a:rPr lang="en-US" sz="2200" dirty="0"/>
              <a:t>Vegas/j-moment</a:t>
            </a:r>
            <a:br>
              <a:rPr lang="en-US" sz="2200" dirty="0"/>
            </a:br>
            <a:r>
              <a:rPr lang="en-US" sz="2200" dirty="0"/>
              <a:t>an “exit ticket”</a:t>
            </a:r>
            <a:br>
              <a:rPr lang="en-US" sz="4000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21ACE5-B1AF-064C-A6D8-95C322A33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429000"/>
            <a:ext cx="10058400" cy="3429000"/>
          </a:xfrm>
        </p:spPr>
        <p:txBody>
          <a:bodyPr>
            <a:normAutofit/>
          </a:bodyPr>
          <a:lstStyle/>
          <a:p>
            <a:r>
              <a:rPr lang="en" u="sng" dirty="0">
                <a:hlinkClick r:id="rId2"/>
              </a:rPr>
              <a:t>https://time.com/5953263/holocaust-education-propaganda-history/</a:t>
            </a:r>
            <a:endParaRPr lang="en" dirty="0"/>
          </a:p>
          <a:p>
            <a:r>
              <a:rPr lang="en" u="sng" dirty="0">
                <a:hlinkClick r:id="rId3"/>
              </a:rPr>
              <a:t>https://www.youtube.com/watch?v=BtfR31PGZVA</a:t>
            </a:r>
            <a:endParaRPr lang="en" dirty="0"/>
          </a:p>
          <a:p>
            <a:r>
              <a:rPr lang="en" u="sng" dirty="0">
                <a:hlinkClick r:id="rId4"/>
              </a:rPr>
              <a:t>https://www.youtube.com/watch?v=4vBe_OeEbH8</a:t>
            </a:r>
            <a:r>
              <a:rPr lang="en" dirty="0"/>
              <a:t> </a:t>
            </a:r>
          </a:p>
          <a:p>
            <a:r>
              <a:rPr lang="en" u="sng" dirty="0">
                <a:hlinkClick r:id="rId5"/>
              </a:rPr>
              <a:t>https://www.theguardian.com/commentisfree/2021/apr/08/why-celebrating-mixed-race-beauty-has-its-problematic-side</a:t>
            </a:r>
            <a:r>
              <a:rPr lang="en" dirty="0"/>
              <a:t> </a:t>
            </a:r>
          </a:p>
          <a:p>
            <a:r>
              <a:rPr lang="en" u="sng" dirty="0">
                <a:hlinkClick r:id="rId6"/>
              </a:rPr>
              <a:t>https://www.trtworld.com/video/roundtable/harry-and-meghan-row-does-the-uk-media-have-a-race-problem/6053452ba81dfc0017ceba4d</a:t>
            </a:r>
            <a:r>
              <a:rPr lang="en" dirty="0"/>
              <a:t> </a:t>
            </a:r>
          </a:p>
          <a:p>
            <a:r>
              <a:rPr lang="en" u="sng" dirty="0">
                <a:hlinkClick r:id="rId7"/>
              </a:rPr>
              <a:t>ttps://www.prageru.com/video/is-the-border-wall-bad-for-immigration/</a:t>
            </a:r>
            <a:endParaRPr lang="en" u="sng" dirty="0"/>
          </a:p>
          <a:p>
            <a:r>
              <a:rPr lang="en" dirty="0">
                <a:hlinkClick r:id="rId8"/>
              </a:rPr>
              <a:t>https://www.vocabulary.com/lists/7838673</a:t>
            </a:r>
            <a:r>
              <a:rPr lang="e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5361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E1C7B5-DD8A-484C-BB98-71B4FBD54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HA: </a:t>
            </a:r>
            <a:r>
              <a:rPr lang="en-US" sz="3600" dirty="0"/>
              <a:t>an integrated lesson plan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5D9D38-C8AB-5C43-BC07-369F1B6CB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8558"/>
            <a:ext cx="10058400" cy="42564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objective</a:t>
            </a:r>
          </a:p>
          <a:p>
            <a:r>
              <a:rPr lang="en-US" dirty="0"/>
              <a:t>Activities to reach this objective</a:t>
            </a:r>
          </a:p>
          <a:p>
            <a:r>
              <a:rPr lang="en-US" dirty="0"/>
              <a:t>Useful </a:t>
            </a:r>
            <a:r>
              <a:rPr lang="en-US" dirty="0" err="1"/>
              <a:t>resourses</a:t>
            </a:r>
            <a:endParaRPr lang="en-US" dirty="0"/>
          </a:p>
          <a:p>
            <a:r>
              <a:rPr lang="en-US" dirty="0"/>
              <a:t>Integration activities</a:t>
            </a:r>
          </a:p>
          <a:p>
            <a:r>
              <a:rPr lang="en-US" dirty="0"/>
              <a:t>J-moment</a:t>
            </a:r>
          </a:p>
          <a:p>
            <a:r>
              <a:rPr lang="en-US" dirty="0"/>
              <a:t>An “exit ticket”</a:t>
            </a:r>
          </a:p>
          <a:p>
            <a:pPr marL="0" indent="0">
              <a:buNone/>
            </a:pPr>
            <a:r>
              <a:rPr lang="en-US" dirty="0"/>
              <a:t>+</a:t>
            </a:r>
          </a:p>
          <a:p>
            <a:r>
              <a:rPr lang="en" b="1" dirty="0"/>
              <a:t>Professor Kevin Burden, University of Hull</a:t>
            </a:r>
            <a:br>
              <a:rPr lang="en" dirty="0"/>
            </a:br>
            <a:r>
              <a:rPr lang="en" b="1" dirty="0"/>
              <a:t>"Innovating and Transforming Mobile Pedagogies: The Rhetoric and the Reality"</a:t>
            </a:r>
            <a:br>
              <a:rPr lang="en" dirty="0"/>
            </a:br>
            <a:r>
              <a:rPr lang="en" dirty="0"/>
              <a:t>Tuesday, 11 May 2021</a:t>
            </a:r>
            <a:br>
              <a:rPr lang="en" dirty="0"/>
            </a:br>
            <a:r>
              <a:rPr lang="en" dirty="0"/>
              <a:t>16:00-18:00</a:t>
            </a:r>
            <a:endParaRPr lang="en-US" dirty="0"/>
          </a:p>
          <a:p>
            <a:pPr marL="0" indent="0">
              <a:buNone/>
            </a:pPr>
            <a:r>
              <a:rPr lang="en" dirty="0"/>
              <a:t>https://</a:t>
            </a:r>
            <a:r>
              <a:rPr lang="en" dirty="0" err="1"/>
              <a:t>lmu-munich.zoom.us</a:t>
            </a:r>
            <a:r>
              <a:rPr lang="en" dirty="0"/>
              <a:t>/j/ 93152580416?pwd=TzlvOVl3VEpCblA4THRNRXFzV1N3Zz09</a:t>
            </a:r>
          </a:p>
          <a:p>
            <a:pPr marL="0" indent="0">
              <a:buNone/>
            </a:pPr>
            <a:r>
              <a:rPr lang="en" dirty="0"/>
              <a:t> Meeting-ID: 931 5258 041 Code: 641657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01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87EDBE-4CC8-D440-B11B-6A6EA664C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plan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9CF004-484C-E647-A1A6-C94AD5DCE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right and wrong time for every tool. </a:t>
            </a:r>
          </a:p>
          <a:p>
            <a:r>
              <a:rPr lang="en-US" dirty="0"/>
              <a:t>Begin with an end.</a:t>
            </a:r>
          </a:p>
          <a:p>
            <a:r>
              <a:rPr lang="en-US" dirty="0"/>
              <a:t>Every lesson is a part of series.</a:t>
            </a:r>
          </a:p>
          <a:p>
            <a:endParaRPr lang="en-US" dirty="0"/>
          </a:p>
          <a:p>
            <a:r>
              <a:rPr lang="en-US" b="1" i="1" dirty="0"/>
              <a:t>So</a:t>
            </a:r>
            <a:r>
              <a:rPr lang="en-US" dirty="0"/>
              <a:t>   </a:t>
            </a:r>
          </a:p>
          <a:p>
            <a:endParaRPr lang="en-US" dirty="0"/>
          </a:p>
          <a:p>
            <a:r>
              <a:rPr lang="en" dirty="0"/>
              <a:t>Progress from lesson planning to unit planning </a:t>
            </a:r>
          </a:p>
          <a:p>
            <a:r>
              <a:rPr lang="en" dirty="0"/>
              <a:t>Use a well-framed objective to define the goal of each lesson </a:t>
            </a:r>
          </a:p>
          <a:p>
            <a:r>
              <a:rPr lang="en" dirty="0"/>
              <a:t>Determine how you’ll assess your effectiveness in reaching your goal </a:t>
            </a:r>
          </a:p>
          <a:p>
            <a:r>
              <a:rPr lang="en" dirty="0"/>
              <a:t>Decide on your activity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97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83F98E-7A06-6A4E-9128-4D993496E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4 </a:t>
            </a:r>
            <a:r>
              <a:rPr lang="en-US" sz="2800" dirty="0" err="1"/>
              <a:t>Ms</a:t>
            </a:r>
            <a:r>
              <a:rPr lang="en-US" sz="2800" dirty="0"/>
              <a:t> of your objectives </a:t>
            </a:r>
            <a:r>
              <a:rPr lang="en-US" sz="2800" i="1" dirty="0"/>
              <a:t>(by </a:t>
            </a:r>
            <a:r>
              <a:rPr lang="en-US" sz="2800" i="1" dirty="0" err="1"/>
              <a:t>Lemov</a:t>
            </a:r>
            <a:r>
              <a:rPr lang="en-US" sz="2800" i="1" dirty="0"/>
              <a:t>)</a:t>
            </a:r>
            <a:r>
              <a:rPr lang="en-US" sz="2800" dirty="0"/>
              <a:t>: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7A48AC-DAFA-DC4F-8DC5-2AABB3EAA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Manageable:</a:t>
            </a:r>
            <a:r>
              <a:rPr lang="en-US" dirty="0"/>
              <a:t> four small objectives are better than one BIG goal for the course</a:t>
            </a:r>
          </a:p>
          <a:p>
            <a:endParaRPr lang="en-US" dirty="0"/>
          </a:p>
          <a:p>
            <a:r>
              <a:rPr lang="en-US" b="1" dirty="0"/>
              <a:t>Measurable: </a:t>
            </a:r>
            <a:r>
              <a:rPr lang="en-US" dirty="0"/>
              <a:t>an “exit ticket” makes you more accountable</a:t>
            </a:r>
          </a:p>
          <a:p>
            <a:endParaRPr lang="en-US" dirty="0"/>
          </a:p>
          <a:p>
            <a:r>
              <a:rPr lang="en-US" b="1" dirty="0"/>
              <a:t>Made first: </a:t>
            </a:r>
            <a:r>
              <a:rPr lang="en-US" dirty="0"/>
              <a:t>start with an objective, not with an activity in the lesson plan</a:t>
            </a:r>
          </a:p>
          <a:p>
            <a:endParaRPr lang="en-US" dirty="0"/>
          </a:p>
          <a:p>
            <a:r>
              <a:rPr lang="en-US" b="1" dirty="0"/>
              <a:t>Most important:</a:t>
            </a:r>
            <a:r>
              <a:rPr lang="en-US" dirty="0"/>
              <a:t> learn to prioritize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12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D726DA-07E6-3E49-8860-B1D1B8DC2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Some practice…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9E5C97-57BC-A048-A8DC-9FF00CBE7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Today students will learn to use USED TO DO, BE/GET USED TO DOING in talking about their habits and past experiences.</a:t>
            </a:r>
          </a:p>
          <a:p>
            <a:r>
              <a:rPr lang="en" sz="2400" i="1" dirty="0"/>
              <a:t>Students will appreciate various forms of English poetry in their language and culture studies class. </a:t>
            </a:r>
          </a:p>
          <a:p>
            <a:r>
              <a:rPr lang="en" sz="2400" i="1" dirty="0"/>
              <a:t>Students will view scenes from the film version of Nick Hornby’s “About a boy”</a:t>
            </a:r>
          </a:p>
          <a:p>
            <a:r>
              <a:rPr lang="en" sz="2400" i="1" dirty="0"/>
              <a:t>Students will construct a poster to celebrate Martin Luther King Jr. Day. </a:t>
            </a:r>
            <a:endParaRPr lang="en" sz="2400" dirty="0"/>
          </a:p>
          <a:p>
            <a:endParaRPr lang="en" sz="2400" dirty="0"/>
          </a:p>
          <a:p>
            <a:endParaRPr lang="en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641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A47C43-2691-DB4E-8ACD-0A7162FA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techniques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3FD5EA-6105-AF40-AB30-5CD235D42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it (aims, criteria, assessment forms)</a:t>
            </a:r>
          </a:p>
          <a:p>
            <a:r>
              <a:rPr lang="en-US" dirty="0"/>
              <a:t>Double plan (you see the lesson with their eyes)</a:t>
            </a:r>
          </a:p>
          <a:p>
            <a:r>
              <a:rPr lang="en-US" dirty="0"/>
              <a:t>Hook (analogy, media, challenge)</a:t>
            </a:r>
          </a:p>
          <a:p>
            <a:r>
              <a:rPr lang="en-US" dirty="0"/>
              <a:t>Up the </a:t>
            </a:r>
            <a:r>
              <a:rPr lang="en-US" b="1" dirty="0"/>
              <a:t>ratio</a:t>
            </a:r>
            <a:r>
              <a:rPr lang="en-US" dirty="0"/>
              <a:t> (cognitive activity): unbundle, form discussion habits, request examples and explanations</a:t>
            </a:r>
          </a:p>
          <a:p>
            <a:r>
              <a:rPr lang="en-US" i="1" dirty="0"/>
              <a:t>Tight transitions (specific, sequential, observable)</a:t>
            </a:r>
            <a:endParaRPr lang="en-US" dirty="0"/>
          </a:p>
          <a:p>
            <a:r>
              <a:rPr lang="en-US" dirty="0"/>
              <a:t>Every lesson needs a little </a:t>
            </a:r>
            <a:r>
              <a:rPr lang="en-US" i="1" dirty="0"/>
              <a:t>Vegas (game, clip, anecdote) </a:t>
            </a:r>
            <a:r>
              <a:rPr lang="en-US" i="1" dirty="0">
                <a:hlinkClick r:id="rId2"/>
              </a:rPr>
              <a:t>https://www.jokesinlevels.com/</a:t>
            </a:r>
            <a:r>
              <a:rPr lang="en-US" i="1" dirty="0"/>
              <a:t> </a:t>
            </a:r>
          </a:p>
          <a:p>
            <a:endParaRPr lang="en-US" i="1" dirty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44481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AB2DD2-A3CD-2846-9937-26D6A70B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90" y="522515"/>
            <a:ext cx="5436158" cy="176851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2" descr="Satisfied Seal Meme - Imgflip">
            <a:extLst>
              <a:ext uri="{FF2B5EF4-FFF2-40B4-BE49-F238E27FC236}">
                <a16:creationId xmlns:a16="http://schemas.microsoft.com/office/drawing/2014/main" id="{1C09BE4B-BB62-E84B-BAFA-C99B8F6B15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031" y="2586299"/>
            <a:ext cx="5685579" cy="374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503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D342EB-412B-4342-970F-0E00BD8C0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j-factor of your classroom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DDD5A1-2B1B-3B4F-9C59-02044F390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" dirty="0"/>
              <a:t>• </a:t>
            </a:r>
            <a:r>
              <a:rPr lang="en" b="1" dirty="0"/>
              <a:t>Fun and games. </a:t>
            </a:r>
            <a:r>
              <a:rPr lang="en" dirty="0"/>
              <a:t>These activities draw on kids’ love for challenges, competition, and play. </a:t>
            </a:r>
          </a:p>
          <a:p>
            <a:pPr marL="0" indent="0">
              <a:buNone/>
            </a:pPr>
            <a:r>
              <a:rPr lang="en" dirty="0"/>
              <a:t>• </a:t>
            </a:r>
            <a:r>
              <a:rPr lang="en" b="1" dirty="0"/>
              <a:t>Us (and them). </a:t>
            </a:r>
            <a:r>
              <a:rPr lang="en" dirty="0"/>
              <a:t>Kids, like everybody else, take pleasure in belonging to things. </a:t>
            </a:r>
          </a:p>
          <a:p>
            <a:pPr marL="0" indent="0">
              <a:buNone/>
            </a:pPr>
            <a:r>
              <a:rPr lang="en" dirty="0"/>
              <a:t>• </a:t>
            </a:r>
            <a:r>
              <a:rPr lang="en" b="1" dirty="0"/>
              <a:t>Drama, song, and dance. </a:t>
            </a:r>
            <a:r>
              <a:rPr lang="en" dirty="0"/>
              <a:t>Music, dramatic play, and movement raise spirits and also establish collective identity. </a:t>
            </a:r>
          </a:p>
          <a:p>
            <a:pPr marL="0" indent="0">
              <a:buNone/>
            </a:pPr>
            <a:r>
              <a:rPr lang="en" dirty="0"/>
              <a:t>• </a:t>
            </a:r>
            <a:r>
              <a:rPr lang="en" b="1" dirty="0"/>
              <a:t>Humor. </a:t>
            </a:r>
            <a:r>
              <a:rPr lang="en" dirty="0"/>
              <a:t>Laughter is one of the base conditions of happiness and fulfillment.</a:t>
            </a:r>
          </a:p>
          <a:p>
            <a:pPr marL="0" indent="0">
              <a:buNone/>
            </a:pPr>
            <a:r>
              <a:rPr lang="en" dirty="0"/>
              <a:t>• </a:t>
            </a:r>
            <a:r>
              <a:rPr lang="en" b="1" dirty="0"/>
              <a:t>Suspense and surprise. </a:t>
            </a:r>
            <a:r>
              <a:rPr lang="en" dirty="0"/>
              <a:t>Routines are powerful drivers of efficiency and predictability. They also make occasional variations all the more fun, silly, surprising, and inspiring. </a:t>
            </a:r>
          </a:p>
          <a:p>
            <a:endParaRPr lang="en" dirty="0"/>
          </a:p>
          <a:p>
            <a:endParaRPr lang="en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689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B21D00-75ED-CE4C-95AA-819FFD529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23015"/>
          </a:xfrm>
        </p:spPr>
        <p:txBody>
          <a:bodyPr>
            <a:normAutofit fontScale="90000"/>
          </a:bodyPr>
          <a:lstStyle/>
          <a:p>
            <a:r>
              <a:rPr lang="en" sz="3100" i="1" dirty="0"/>
              <a:t>pacing  or</a:t>
            </a:r>
            <a:r>
              <a:rPr lang="en" sz="3100" dirty="0"/>
              <a:t> “the illusion of speed.” </a:t>
            </a:r>
            <a:br>
              <a:rPr lang="en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7B94D8-CE73-0746-AC7B-B785D9025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17785"/>
            <a:ext cx="10058400" cy="4973933"/>
          </a:xfrm>
        </p:spPr>
        <p:txBody>
          <a:bodyPr>
            <a:normAutofit/>
          </a:bodyPr>
          <a:lstStyle/>
          <a:p>
            <a:r>
              <a:rPr lang="en" dirty="0"/>
              <a:t>use a </a:t>
            </a:r>
            <a:r>
              <a:rPr lang="en" b="1" dirty="0"/>
              <a:t>variety of activities </a:t>
            </a:r>
            <a:r>
              <a:rPr lang="en" dirty="0"/>
              <a:t>to accomplish your objective (change the topic VS change the activity within the same objective):</a:t>
            </a:r>
          </a:p>
          <a:p>
            <a:pPr marL="0" indent="0">
              <a:buNone/>
            </a:pPr>
            <a:endParaRPr lang="en" dirty="0"/>
          </a:p>
          <a:p>
            <a:r>
              <a:rPr lang="en" sz="1600" i="1" dirty="0"/>
              <a:t>Start with a </a:t>
            </a:r>
            <a:r>
              <a:rPr lang="en" sz="1600" i="1" u="sng" dirty="0"/>
              <a:t>quick challenge </a:t>
            </a:r>
            <a:r>
              <a:rPr lang="en" sz="1600" i="1" dirty="0"/>
              <a:t>asking students to compare different topic sentences for a paragraph on an interesting topic. </a:t>
            </a:r>
          </a:p>
          <a:p>
            <a:r>
              <a:rPr lang="en" sz="1600" i="1" dirty="0"/>
              <a:t>Watch a </a:t>
            </a:r>
            <a:r>
              <a:rPr lang="en" sz="1600" i="1" u="sng" dirty="0"/>
              <a:t>short video</a:t>
            </a:r>
            <a:r>
              <a:rPr lang="en" sz="1600" i="1" dirty="0"/>
              <a:t> about the criteria for a good topic sentence. </a:t>
            </a:r>
          </a:p>
          <a:p>
            <a:r>
              <a:rPr lang="en" sz="1600" i="1" dirty="0"/>
              <a:t>Guide students through three </a:t>
            </a:r>
            <a:r>
              <a:rPr lang="en" sz="1600" i="1" u="sng" dirty="0"/>
              <a:t>or four examples</a:t>
            </a:r>
            <a:r>
              <a:rPr lang="en" sz="1600" i="1" dirty="0"/>
              <a:t> where they write an effective topic sentence for a given paragraph. </a:t>
            </a:r>
          </a:p>
          <a:p>
            <a:r>
              <a:rPr lang="en" sz="1600" i="1" dirty="0"/>
              <a:t> directly into </a:t>
            </a:r>
            <a:r>
              <a:rPr lang="en" sz="1600" i="1" u="sng" dirty="0"/>
              <a:t>pair work</a:t>
            </a:r>
            <a:r>
              <a:rPr lang="en" sz="1600" i="1" dirty="0"/>
              <a:t> in which they define topic sentences and provide positive and negative examples. </a:t>
            </a:r>
          </a:p>
          <a:p>
            <a:r>
              <a:rPr lang="en" sz="1600" i="1" dirty="0"/>
              <a:t>Have your class </a:t>
            </a:r>
            <a:r>
              <a:rPr lang="en" sz="1600" i="1" u="sng" dirty="0"/>
              <a:t>write topic sentences </a:t>
            </a:r>
            <a:r>
              <a:rPr lang="en" sz="1600" i="1" dirty="0"/>
              <a:t>for each paragraph in a humorous memoir you’ve found, </a:t>
            </a:r>
            <a:r>
              <a:rPr lang="en" sz="1600" i="1" u="sng" dirty="0"/>
              <a:t>analyzing the various suggestions </a:t>
            </a:r>
            <a:r>
              <a:rPr lang="en" sz="1600" i="1" dirty="0"/>
              <a:t>for each, marking them up, and improving them. </a:t>
            </a:r>
          </a:p>
          <a:p>
            <a:r>
              <a:rPr lang="en" sz="1600" i="1" dirty="0"/>
              <a:t>Move to </a:t>
            </a:r>
            <a:r>
              <a:rPr lang="en" sz="1600" i="1" u="sng" dirty="0"/>
              <a:t>independent work</a:t>
            </a:r>
            <a:r>
              <a:rPr lang="en" sz="1600" i="1" dirty="0"/>
              <a:t> of drafting topic sentences for a set of widely varying paragraphs.  </a:t>
            </a:r>
          </a:p>
          <a:p>
            <a:r>
              <a:rPr lang="en" sz="1600" i="1" dirty="0"/>
              <a:t>Cap with an </a:t>
            </a:r>
            <a:r>
              <a:rPr lang="en" sz="1600" i="1" u="sng" dirty="0"/>
              <a:t>Exit Ticket</a:t>
            </a:r>
            <a:r>
              <a:rPr lang="en" i="1" dirty="0"/>
              <a:t>. </a:t>
            </a:r>
            <a:endParaRPr lang="en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375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CECE8-2973-604B-877B-4122EFBF8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And more…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F85369-166A-9549-A5FA-852BCE510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8558"/>
            <a:ext cx="4469842" cy="4561952"/>
          </a:xfrm>
        </p:spPr>
        <p:txBody>
          <a:bodyPr/>
          <a:lstStyle/>
          <a:p>
            <a:r>
              <a:rPr lang="en" b="1" dirty="0"/>
              <a:t>Brighten Lines</a:t>
            </a:r>
            <a:r>
              <a:rPr lang="en" dirty="0"/>
              <a:t>: plays a  role in shaping students’ perceptions of activities (set the time, clap hands, encourage to raise hands when finished)</a:t>
            </a:r>
          </a:p>
          <a:p>
            <a:r>
              <a:rPr lang="en" b="1" dirty="0"/>
              <a:t>Involve</a:t>
            </a:r>
            <a:r>
              <a:rPr lang="en" dirty="0"/>
              <a:t> a wide array of participants (s2s questions, elements of cooperative learning)</a:t>
            </a:r>
          </a:p>
          <a:p>
            <a:r>
              <a:rPr lang="en" b="1" dirty="0"/>
              <a:t>Every Minute Matters </a:t>
            </a:r>
            <a:r>
              <a:rPr lang="en" dirty="0"/>
              <a:t>(vocabulary revision; a plan B; 5 min. activities bank)</a:t>
            </a:r>
          </a:p>
          <a:p>
            <a:pPr marL="0" indent="0">
              <a:buNone/>
            </a:pPr>
            <a:r>
              <a:rPr lang="en" dirty="0"/>
              <a:t> </a:t>
            </a:r>
          </a:p>
          <a:p>
            <a:endParaRPr lang="en" dirty="0"/>
          </a:p>
          <a:p>
            <a:endParaRPr lang="ru-RU" dirty="0"/>
          </a:p>
        </p:txBody>
      </p:sp>
      <p:pic>
        <p:nvPicPr>
          <p:cNvPr id="2052" name="Picture 4" descr="Анимация гиф картинка смайлик: Часы Гифки анимации смайлики картинки">
            <a:extLst>
              <a:ext uri="{FF2B5EF4-FFF2-40B4-BE49-F238E27FC236}">
                <a16:creationId xmlns:a16="http://schemas.microsoft.com/office/drawing/2014/main" id="{AA5C405C-1B78-3440-97D7-FFD85A9DF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981" y="3891306"/>
            <a:ext cx="3492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128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354</TotalTime>
  <Words>901</Words>
  <Application>Microsoft Macintosh PowerPoint</Application>
  <PresentationFormat>Широкоэкранный</PresentationFormat>
  <Paragraphs>83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Garamond</vt:lpstr>
      <vt:lpstr>Савон</vt:lpstr>
      <vt:lpstr>Planning a lesson</vt:lpstr>
      <vt:lpstr>Unit plan</vt:lpstr>
      <vt:lpstr>4 Ms of your objectives (by Lemov):</vt:lpstr>
      <vt:lpstr>Some practice…</vt:lpstr>
      <vt:lpstr>Some techniques</vt:lpstr>
      <vt:lpstr>Презентация PowerPoint</vt:lpstr>
      <vt:lpstr>j-factor of your classroom</vt:lpstr>
      <vt:lpstr>pacing  or “the illusion of speed.”  </vt:lpstr>
      <vt:lpstr>And more…</vt:lpstr>
      <vt:lpstr>CHALLENGING STUDENTS TO THINK CRITICALLY  </vt:lpstr>
      <vt:lpstr>A lesson plan: an idea an objective an activity to reach the objective an integration activity  Vegas/j-moment an “exit ticket” </vt:lpstr>
      <vt:lpstr>HA: an integrated lesson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 lesson</dc:title>
  <dc:creator>A tymbay</dc:creator>
  <cp:lastModifiedBy>A tymbay</cp:lastModifiedBy>
  <cp:revision>23</cp:revision>
  <dcterms:created xsi:type="dcterms:W3CDTF">2021-05-09T14:41:38Z</dcterms:created>
  <dcterms:modified xsi:type="dcterms:W3CDTF">2021-05-10T08:09:50Z</dcterms:modified>
</cp:coreProperties>
</file>