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smtClean="0"/>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80FBFEC6-82F8-4C35-B306-8DD36A037086}" type="datetimeFigureOut">
              <a:rPr lang="cs-CZ" smtClean="0"/>
              <a:t>07.05.2024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111082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355594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4156430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233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4126198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80FBFEC6-82F8-4C35-B306-8DD36A037086}" type="datetimeFigureOut">
              <a:rPr lang="cs-CZ" smtClean="0"/>
              <a:t>07.05.2024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578939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80FBFEC6-82F8-4C35-B306-8DD36A037086}" type="datetimeFigureOut">
              <a:rPr lang="cs-CZ" smtClean="0"/>
              <a:t>07.05.2024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81236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FBFEC6-82F8-4C35-B306-8DD36A037086}" type="datetimeFigureOut">
              <a:rPr lang="cs-CZ" smtClean="0"/>
              <a:t>07.05.2024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3925589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FBFEC6-82F8-4C35-B306-8DD36A037086}" type="datetimeFigureOut">
              <a:rPr lang="cs-CZ" smtClean="0"/>
              <a:t>07.05.2024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100240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FBFEC6-82F8-4C35-B306-8DD36A037086}" type="datetimeFigureOut">
              <a:rPr lang="cs-CZ" smtClean="0"/>
              <a:t>07.05.2024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406564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smtClean="0"/>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0FBFEC6-82F8-4C35-B306-8DD36A037086}" type="datetimeFigureOut">
              <a:rPr lang="cs-CZ" smtClean="0"/>
              <a:t>07.05.2024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233654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233704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913795" y="2912232"/>
            <a:ext cx="5107208" cy="28789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912232"/>
            <a:ext cx="5095357" cy="28789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0FBFEC6-82F8-4C35-B306-8DD36A037086}" type="datetimeFigureOut">
              <a:rPr lang="cs-CZ" smtClean="0"/>
              <a:t>07.05.2024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16537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0FBFEC6-82F8-4C35-B306-8DD36A037086}" type="datetimeFigureOut">
              <a:rPr lang="cs-CZ" smtClean="0"/>
              <a:t>07.05.2024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245485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BFEC6-82F8-4C35-B306-8DD36A037086}" type="datetimeFigureOut">
              <a:rPr lang="cs-CZ" smtClean="0"/>
              <a:t>07.05.2024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15850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smtClean="0"/>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413463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0FBFEC6-82F8-4C35-B306-8DD36A037086}" type="datetimeFigureOut">
              <a:rPr lang="cs-CZ" smtClean="0"/>
              <a:t>07.05.2024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CFF12A8-869E-4ADA-9827-A0A065AB2CDC}" type="slidenum">
              <a:rPr lang="cs-CZ" smtClean="0"/>
              <a:t>‹#›</a:t>
            </a:fld>
            <a:endParaRPr lang="cs-CZ"/>
          </a:p>
        </p:txBody>
      </p:sp>
    </p:spTree>
    <p:extLst>
      <p:ext uri="{BB962C8B-B14F-4D97-AF65-F5344CB8AC3E}">
        <p14:creationId xmlns:p14="http://schemas.microsoft.com/office/powerpoint/2010/main" val="173513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0FBFEC6-82F8-4C35-B306-8DD36A037086}" type="datetimeFigureOut">
              <a:rPr lang="cs-CZ" smtClean="0"/>
              <a:t>07.05.2024</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CFF12A8-869E-4ADA-9827-A0A065AB2CDC}" type="slidenum">
              <a:rPr lang="cs-CZ" smtClean="0"/>
              <a:t>‹#›</a:t>
            </a:fld>
            <a:endParaRPr lang="cs-CZ"/>
          </a:p>
        </p:txBody>
      </p:sp>
    </p:spTree>
    <p:extLst>
      <p:ext uri="{BB962C8B-B14F-4D97-AF65-F5344CB8AC3E}">
        <p14:creationId xmlns:p14="http://schemas.microsoft.com/office/powerpoint/2010/main" val="13872199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Gender</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4667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609601"/>
            <a:ext cx="10353761" cy="878378"/>
          </a:xfrm>
        </p:spPr>
        <p:txBody>
          <a:bodyPr/>
          <a:lstStyle/>
          <a:p>
            <a:r>
              <a:rPr lang="en-US" dirty="0"/>
              <a:t>Gender</a:t>
            </a:r>
            <a:endParaRPr lang="en-GB" dirty="0"/>
          </a:p>
        </p:txBody>
      </p:sp>
      <p:sp>
        <p:nvSpPr>
          <p:cNvPr id="3" name="Zástupný symbol pro obsah 2"/>
          <p:cNvSpPr>
            <a:spLocks noGrp="1"/>
          </p:cNvSpPr>
          <p:nvPr>
            <p:ph idx="1"/>
          </p:nvPr>
        </p:nvSpPr>
        <p:spPr>
          <a:xfrm>
            <a:off x="913795" y="1487980"/>
            <a:ext cx="10353762" cy="4813068"/>
          </a:xfrm>
        </p:spPr>
        <p:txBody>
          <a:bodyPr>
            <a:noAutofit/>
          </a:bodyPr>
          <a:lstStyle/>
          <a:p>
            <a:r>
              <a:rPr lang="en-US" dirty="0" smtClean="0"/>
              <a:t>in </a:t>
            </a:r>
            <a:r>
              <a:rPr lang="en-US" dirty="0"/>
              <a:t>common usage, refers to the differences between men and </a:t>
            </a:r>
            <a:r>
              <a:rPr lang="en-US" dirty="0" smtClean="0"/>
              <a:t>women.</a:t>
            </a:r>
            <a:endParaRPr lang="cs-CZ" dirty="0" smtClean="0"/>
          </a:p>
          <a:p>
            <a:r>
              <a:rPr lang="en-US" dirty="0" err="1" smtClean="0"/>
              <a:t>Encyclopaedia</a:t>
            </a:r>
            <a:r>
              <a:rPr lang="cs-CZ" dirty="0" smtClean="0"/>
              <a:t> </a:t>
            </a:r>
            <a:r>
              <a:rPr lang="en-US" dirty="0" smtClean="0"/>
              <a:t>Britannica </a:t>
            </a:r>
            <a:r>
              <a:rPr lang="en-US" dirty="0"/>
              <a:t>notes that gender identity is "an individual's self-conception as being male or </a:t>
            </a:r>
            <a:r>
              <a:rPr lang="en-US" dirty="0" smtClean="0"/>
              <a:t>female,</a:t>
            </a:r>
            <a:r>
              <a:rPr lang="cs-CZ" dirty="0" smtClean="0"/>
              <a:t> </a:t>
            </a:r>
            <a:r>
              <a:rPr lang="en-US" dirty="0" smtClean="0"/>
              <a:t>as </a:t>
            </a:r>
            <a:r>
              <a:rPr lang="en-US" dirty="0"/>
              <a:t>distinguished from actual biological sex." Historically, feminism has posited gender roles </a:t>
            </a:r>
            <a:r>
              <a:rPr lang="en-US" dirty="0" smtClean="0"/>
              <a:t>to</a:t>
            </a:r>
            <a:r>
              <a:rPr lang="cs-CZ" dirty="0" smtClean="0"/>
              <a:t> </a:t>
            </a:r>
            <a:r>
              <a:rPr lang="en-US" dirty="0" smtClean="0"/>
              <a:t>be </a:t>
            </a:r>
            <a:r>
              <a:rPr lang="en-US" dirty="0"/>
              <a:t>socially constructed, independent of any biological </a:t>
            </a:r>
            <a:r>
              <a:rPr lang="en-US" dirty="0" smtClean="0"/>
              <a:t>basis.</a:t>
            </a:r>
            <a:endParaRPr lang="cs-CZ" dirty="0" smtClean="0"/>
          </a:p>
          <a:p>
            <a:r>
              <a:rPr lang="en-US" dirty="0" smtClean="0"/>
              <a:t>Many </a:t>
            </a:r>
            <a:r>
              <a:rPr lang="en-US" dirty="0"/>
              <a:t>languages have a system </a:t>
            </a:r>
            <a:r>
              <a:rPr lang="en-US" dirty="0" smtClean="0"/>
              <a:t>of</a:t>
            </a:r>
            <a:r>
              <a:rPr lang="cs-CZ" dirty="0" smtClean="0"/>
              <a:t> </a:t>
            </a:r>
            <a:r>
              <a:rPr lang="en-US" dirty="0" smtClean="0"/>
              <a:t>grammatical gender.</a:t>
            </a:r>
            <a:endParaRPr lang="cs-CZ" dirty="0" smtClean="0"/>
          </a:p>
          <a:p>
            <a:r>
              <a:rPr lang="en-US" dirty="0" smtClean="0"/>
              <a:t>The </a:t>
            </a:r>
            <a:r>
              <a:rPr lang="en-US" dirty="0"/>
              <a:t>word gender in English means kind or type. Gender is perceived </a:t>
            </a:r>
            <a:r>
              <a:rPr lang="en-US" dirty="0" smtClean="0"/>
              <a:t>as</a:t>
            </a:r>
            <a:r>
              <a:rPr lang="cs-CZ" dirty="0" smtClean="0"/>
              <a:t> </a:t>
            </a:r>
            <a:r>
              <a:rPr lang="en-US" dirty="0" smtClean="0"/>
              <a:t>masculinity </a:t>
            </a:r>
            <a:r>
              <a:rPr lang="en-US" dirty="0"/>
              <a:t>or </a:t>
            </a:r>
            <a:r>
              <a:rPr lang="en-US" dirty="0" smtClean="0"/>
              <a:t>femininity.</a:t>
            </a:r>
            <a:endParaRPr lang="cs-CZ" dirty="0" smtClean="0"/>
          </a:p>
          <a:p>
            <a:pPr marL="0" indent="0">
              <a:buNone/>
            </a:pPr>
            <a:endParaRPr lang="cs-CZ" dirty="0" smtClean="0"/>
          </a:p>
          <a:p>
            <a:pPr marL="0" indent="0">
              <a:buNone/>
            </a:pPr>
            <a:r>
              <a:rPr lang="en-US" dirty="0" smtClean="0"/>
              <a:t>Sex </a:t>
            </a:r>
            <a:r>
              <a:rPr lang="en-US" dirty="0"/>
              <a:t>is what you are biologically, while gender is what you </a:t>
            </a:r>
            <a:r>
              <a:rPr lang="en-US" dirty="0" smtClean="0"/>
              <a:t>become</a:t>
            </a:r>
            <a:r>
              <a:rPr lang="cs-CZ" dirty="0" smtClean="0"/>
              <a:t> </a:t>
            </a:r>
            <a:r>
              <a:rPr lang="en-US" dirty="0" smtClean="0"/>
              <a:t>socially</a:t>
            </a:r>
            <a:r>
              <a:rPr lang="en-US" dirty="0"/>
              <a:t>. </a:t>
            </a:r>
            <a:endParaRPr lang="en-GB" dirty="0"/>
          </a:p>
        </p:txBody>
      </p:sp>
    </p:spTree>
    <p:extLst>
      <p:ext uri="{BB962C8B-B14F-4D97-AF65-F5344CB8AC3E}">
        <p14:creationId xmlns:p14="http://schemas.microsoft.com/office/powerpoint/2010/main" val="422665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435034"/>
            <a:ext cx="10353761" cy="969818"/>
          </a:xfrm>
        </p:spPr>
        <p:txBody>
          <a:bodyPr/>
          <a:lstStyle/>
          <a:p>
            <a:r>
              <a:rPr lang="cs-CZ" dirty="0" smtClean="0"/>
              <a:t>Gender</a:t>
            </a:r>
            <a:endParaRPr lang="cs-CZ" dirty="0"/>
          </a:p>
        </p:txBody>
      </p:sp>
      <p:sp>
        <p:nvSpPr>
          <p:cNvPr id="3" name="Zástupný symbol pro obsah 2"/>
          <p:cNvSpPr>
            <a:spLocks noGrp="1"/>
          </p:cNvSpPr>
          <p:nvPr>
            <p:ph idx="1"/>
          </p:nvPr>
        </p:nvSpPr>
        <p:spPr>
          <a:xfrm>
            <a:off x="913795" y="1404851"/>
            <a:ext cx="10873652" cy="4937759"/>
          </a:xfrm>
        </p:spPr>
        <p:txBody>
          <a:bodyPr>
            <a:normAutofit/>
          </a:bodyPr>
          <a:lstStyle/>
          <a:p>
            <a:r>
              <a:rPr lang="en-US" dirty="0" smtClean="0"/>
              <a:t>the contemporary “transgender” movement originated in the 1950s when Dr. John Money coined the term “gender identity</a:t>
            </a:r>
            <a:r>
              <a:rPr lang="en-US" dirty="0" smtClean="0"/>
              <a:t>.”</a:t>
            </a:r>
            <a:r>
              <a:rPr lang="cs-CZ" dirty="0" smtClean="0"/>
              <a:t> </a:t>
            </a:r>
            <a:r>
              <a:rPr lang="en-US" dirty="0" smtClean="0"/>
              <a:t>He </a:t>
            </a:r>
            <a:r>
              <a:rPr lang="en-US" dirty="0" smtClean="0"/>
              <a:t>used the term to differentiate between sex (being male or female, a biological reality) and gender (a psychological or spiritual condition, including a person’s thoughts, beliefs and feelings about being male or female</a:t>
            </a:r>
            <a:r>
              <a:rPr lang="en-US" dirty="0" smtClean="0"/>
              <a:t>.)</a:t>
            </a:r>
            <a:endParaRPr lang="cs-CZ" dirty="0" smtClean="0"/>
          </a:p>
          <a:p>
            <a:endParaRPr lang="en-US" dirty="0" smtClean="0"/>
          </a:p>
          <a:p>
            <a:r>
              <a:rPr lang="en-US" dirty="0" smtClean="0"/>
              <a:t>Money borrowed the term “gender” from linguistics, where it described masculine, neuter or feminine parts of speech. He believed “gender” was socially determined and learned by people. He thought children were blank slates and could be brought up to be either gender—regardless of bodily sex. The term “gender” also came to describe the roles men and women take and the ways they express their gender through language, dress and behavior. </a:t>
            </a:r>
          </a:p>
        </p:txBody>
      </p:sp>
    </p:spTree>
    <p:extLst>
      <p:ext uri="{BB962C8B-B14F-4D97-AF65-F5344CB8AC3E}">
        <p14:creationId xmlns:p14="http://schemas.microsoft.com/office/powerpoint/2010/main" val="386155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9119" y="302031"/>
            <a:ext cx="10353761" cy="762000"/>
          </a:xfrm>
        </p:spPr>
        <p:txBody>
          <a:bodyPr/>
          <a:lstStyle/>
          <a:p>
            <a:r>
              <a:rPr lang="cs-CZ" dirty="0" smtClean="0"/>
              <a:t>Gender</a:t>
            </a:r>
            <a:endParaRPr lang="cs-CZ" dirty="0"/>
          </a:p>
        </p:txBody>
      </p:sp>
      <p:sp>
        <p:nvSpPr>
          <p:cNvPr id="3" name="Zástupný symbol pro obsah 2"/>
          <p:cNvSpPr>
            <a:spLocks noGrp="1"/>
          </p:cNvSpPr>
          <p:nvPr>
            <p:ph idx="1"/>
          </p:nvPr>
        </p:nvSpPr>
        <p:spPr>
          <a:xfrm>
            <a:off x="838200" y="1371600"/>
            <a:ext cx="10515600" cy="4805363"/>
          </a:xfrm>
        </p:spPr>
        <p:txBody>
          <a:bodyPr>
            <a:normAutofit lnSpcReduction="10000"/>
          </a:bodyPr>
          <a:lstStyle/>
          <a:p>
            <a:pPr marL="0" indent="0">
              <a:buNone/>
            </a:pPr>
            <a:r>
              <a:rPr lang="en-US" sz="2400" dirty="0" smtClean="0"/>
              <a:t>Some ideas developed by Money include: </a:t>
            </a:r>
          </a:p>
          <a:p>
            <a:r>
              <a:rPr lang="en-US" dirty="0" smtClean="0"/>
              <a:t>“</a:t>
            </a:r>
            <a:r>
              <a:rPr lang="en-US" sz="2400" dirty="0" smtClean="0"/>
              <a:t>Gender” is different from biological “sex</a:t>
            </a:r>
            <a:r>
              <a:rPr lang="en-US" sz="2400" dirty="0" smtClean="0"/>
              <a:t>”</a:t>
            </a:r>
            <a:endParaRPr lang="en-US" sz="2400" dirty="0" smtClean="0"/>
          </a:p>
          <a:p>
            <a:r>
              <a:rPr lang="en-US" sz="2400" dirty="0" smtClean="0"/>
              <a:t>Six (or more) variables define a person’s “gender;” including: Chromosomes, internal reproductive organs, a person’s “assigned” sex, and </a:t>
            </a:r>
            <a:r>
              <a:rPr lang="en-US" sz="2400" dirty="0" smtClean="0"/>
              <a:t>more</a:t>
            </a:r>
            <a:endParaRPr lang="en-US" sz="2400" dirty="0" smtClean="0"/>
          </a:p>
          <a:p>
            <a:r>
              <a:rPr lang="en-US" sz="2400" dirty="0" smtClean="0"/>
              <a:t>Gender is learned; it is a social construct; and, therefore, it can be assigned and </a:t>
            </a:r>
            <a:r>
              <a:rPr lang="en-US" sz="2400" dirty="0" smtClean="0"/>
              <a:t>taught </a:t>
            </a:r>
            <a:endParaRPr lang="en-US" sz="2400" dirty="0" smtClean="0"/>
          </a:p>
          <a:p>
            <a:r>
              <a:rPr lang="en-US" sz="2400" dirty="0" smtClean="0"/>
              <a:t>“Gender Identity” is what people think, believe and feel about </a:t>
            </a:r>
            <a:r>
              <a:rPr lang="en-US" sz="2400" dirty="0" smtClean="0"/>
              <a:t>themselves</a:t>
            </a:r>
            <a:endParaRPr lang="en-US" sz="2400" dirty="0" smtClean="0"/>
          </a:p>
          <a:p>
            <a:r>
              <a:rPr lang="en-US" sz="2400" dirty="0" smtClean="0"/>
              <a:t>“Gender Roles” are those prescribed by </a:t>
            </a:r>
            <a:r>
              <a:rPr lang="en-US" sz="2400" dirty="0" smtClean="0"/>
              <a:t>society</a:t>
            </a:r>
            <a:endParaRPr lang="en-US" sz="2400" dirty="0" smtClean="0"/>
          </a:p>
          <a:p>
            <a:endParaRPr lang="cs-CZ" dirty="0"/>
          </a:p>
        </p:txBody>
      </p:sp>
    </p:spTree>
    <p:extLst>
      <p:ext uri="{BB962C8B-B14F-4D97-AF65-F5344CB8AC3E}">
        <p14:creationId xmlns:p14="http://schemas.microsoft.com/office/powerpoint/2010/main" val="362021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609601"/>
            <a:ext cx="10353761" cy="761999"/>
          </a:xfrm>
        </p:spPr>
        <p:txBody>
          <a:bodyPr/>
          <a:lstStyle/>
          <a:p>
            <a:r>
              <a:rPr lang="cs-CZ" dirty="0" smtClean="0"/>
              <a:t>Gender</a:t>
            </a:r>
            <a:endParaRPr lang="cs-CZ" dirty="0"/>
          </a:p>
        </p:txBody>
      </p:sp>
      <p:sp>
        <p:nvSpPr>
          <p:cNvPr id="3" name="Zástupný symbol pro obsah 2"/>
          <p:cNvSpPr>
            <a:spLocks noGrp="1"/>
          </p:cNvSpPr>
          <p:nvPr>
            <p:ph idx="1"/>
          </p:nvPr>
        </p:nvSpPr>
        <p:spPr>
          <a:xfrm>
            <a:off x="913795" y="1612669"/>
            <a:ext cx="10898590" cy="4580313"/>
          </a:xfrm>
        </p:spPr>
        <p:txBody>
          <a:bodyPr>
            <a:noAutofit/>
          </a:bodyPr>
          <a:lstStyle/>
          <a:p>
            <a:r>
              <a:rPr lang="en-US" dirty="0" smtClean="0"/>
              <a:t>Sex refers mainly to biology and is a configuration of chromosomes, hormones, gonads (ovaries, testicles), reproductive units (sperm, egg), and internal and external anatomy</a:t>
            </a:r>
            <a:endParaRPr lang="en-US" dirty="0"/>
          </a:p>
          <a:p>
            <a:r>
              <a:rPr lang="en-US" dirty="0" smtClean="0"/>
              <a:t>Gender is more about your personal sense of who you are (e.g., man, woman, transgender, </a:t>
            </a:r>
            <a:r>
              <a:rPr lang="en-US" dirty="0" err="1" smtClean="0"/>
              <a:t>etc</a:t>
            </a:r>
            <a:r>
              <a:rPr lang="en-US" dirty="0" smtClean="0"/>
              <a:t>). Gender primarily refers to qualities that are masculine or feminine or neither or both. Just as sex is often talked about as male/female, gender is often thought about as being a man or </a:t>
            </a:r>
            <a:r>
              <a:rPr lang="en-US" dirty="0" smtClean="0"/>
              <a:t>woman</a:t>
            </a:r>
            <a:endParaRPr lang="en-US" dirty="0" smtClean="0"/>
          </a:p>
          <a:p>
            <a:pPr lvl="1"/>
            <a:r>
              <a:rPr lang="en-US" dirty="0" smtClean="0"/>
              <a:t>this binary gender system is inadequate for understanding the gender of all humans, especially across cultures</a:t>
            </a:r>
            <a:r>
              <a:rPr lang="en-US" dirty="0" smtClean="0"/>
              <a:t>.</a:t>
            </a:r>
            <a:endParaRPr lang="cs-CZ" dirty="0" smtClean="0"/>
          </a:p>
          <a:p>
            <a:endParaRPr lang="en-US" dirty="0" smtClean="0"/>
          </a:p>
          <a:p>
            <a:r>
              <a:rPr lang="en-US" dirty="0" smtClean="0"/>
              <a:t>Many societies are now expanding their use of gender terms.</a:t>
            </a:r>
            <a:endParaRPr lang="cs-CZ" dirty="0"/>
          </a:p>
        </p:txBody>
      </p:sp>
    </p:spTree>
    <p:extLst>
      <p:ext uri="{BB962C8B-B14F-4D97-AF65-F5344CB8AC3E}">
        <p14:creationId xmlns:p14="http://schemas.microsoft.com/office/powerpoint/2010/main" val="379965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65283" y="659476"/>
            <a:ext cx="10353761" cy="709749"/>
          </a:xfrm>
        </p:spPr>
        <p:txBody>
          <a:bodyPr>
            <a:noAutofit/>
          </a:bodyPr>
          <a:lstStyle/>
          <a:p>
            <a:r>
              <a:rPr lang="en-US" sz="2800" dirty="0"/>
              <a:t>Eli Green and Eric Peterson’s glossary of Sex/Gender terms</a:t>
            </a:r>
            <a:br>
              <a:rPr lang="en-US" sz="2800" dirty="0"/>
            </a:br>
            <a:endParaRPr lang="cs-CZ" sz="2800" dirty="0"/>
          </a:p>
        </p:txBody>
      </p:sp>
      <p:sp>
        <p:nvSpPr>
          <p:cNvPr id="3" name="Zástupný symbol pro obsah 2"/>
          <p:cNvSpPr>
            <a:spLocks noGrp="1"/>
          </p:cNvSpPr>
          <p:nvPr>
            <p:ph idx="1"/>
          </p:nvPr>
        </p:nvSpPr>
        <p:spPr>
          <a:xfrm>
            <a:off x="838197" y="1471353"/>
            <a:ext cx="10807931" cy="4763192"/>
          </a:xfrm>
        </p:spPr>
        <p:txBody>
          <a:bodyPr numCol="2">
            <a:normAutofit lnSpcReduction="10000"/>
          </a:bodyPr>
          <a:lstStyle/>
          <a:p>
            <a:pPr lvl="1"/>
            <a:r>
              <a:rPr lang="cs-CZ" sz="2600" dirty="0" err="1" smtClean="0"/>
              <a:t>Agender</a:t>
            </a:r>
            <a:endParaRPr lang="en-US" sz="2600" dirty="0"/>
          </a:p>
          <a:p>
            <a:pPr lvl="1"/>
            <a:r>
              <a:rPr lang="cs-CZ" sz="2600" dirty="0" smtClean="0"/>
              <a:t>Androgyne/</a:t>
            </a:r>
            <a:r>
              <a:rPr lang="cs-CZ" sz="2600" dirty="0" err="1" smtClean="0"/>
              <a:t>Androgynous</a:t>
            </a:r>
            <a:endParaRPr lang="en-US" sz="2600" dirty="0"/>
          </a:p>
          <a:p>
            <a:pPr lvl="1"/>
            <a:r>
              <a:rPr lang="cs-CZ" sz="2600" dirty="0" smtClean="0"/>
              <a:t>Cis-</a:t>
            </a:r>
            <a:endParaRPr lang="en-US" sz="2600" dirty="0" smtClean="0"/>
          </a:p>
          <a:p>
            <a:pPr lvl="1"/>
            <a:r>
              <a:rPr lang="cs-CZ" sz="2600" dirty="0" err="1" smtClean="0"/>
              <a:t>Female</a:t>
            </a:r>
            <a:r>
              <a:rPr lang="cs-CZ" sz="2600" dirty="0" smtClean="0"/>
              <a:t> to Male/ FTM</a:t>
            </a:r>
            <a:endParaRPr lang="en-US" sz="2600" dirty="0" smtClean="0"/>
          </a:p>
          <a:p>
            <a:pPr lvl="1"/>
            <a:r>
              <a:rPr lang="cs-CZ" sz="2600" dirty="0" smtClean="0"/>
              <a:t>Gender Fluid-</a:t>
            </a:r>
            <a:endParaRPr lang="en-US" sz="2600" dirty="0" smtClean="0"/>
          </a:p>
          <a:p>
            <a:pPr lvl="1"/>
            <a:r>
              <a:rPr lang="cs-CZ" sz="2600" dirty="0" smtClean="0"/>
              <a:t>Gender </a:t>
            </a:r>
            <a:r>
              <a:rPr lang="cs-CZ" sz="2600" dirty="0" err="1" smtClean="0"/>
              <a:t>Nonconforming</a:t>
            </a:r>
            <a:endParaRPr lang="en-US" sz="2600" dirty="0" smtClean="0"/>
          </a:p>
          <a:p>
            <a:pPr lvl="1"/>
            <a:r>
              <a:rPr lang="cs-CZ" sz="2600" dirty="0" smtClean="0"/>
              <a:t>Gender </a:t>
            </a:r>
            <a:r>
              <a:rPr lang="cs-CZ" sz="2600" dirty="0" err="1" smtClean="0"/>
              <a:t>Questioning</a:t>
            </a:r>
            <a:endParaRPr lang="en-US" sz="2600" dirty="0"/>
          </a:p>
          <a:p>
            <a:pPr lvl="1"/>
            <a:r>
              <a:rPr lang="en-US" sz="2600" dirty="0" smtClean="0"/>
              <a:t>Gender Variant</a:t>
            </a:r>
          </a:p>
          <a:p>
            <a:pPr lvl="1"/>
            <a:r>
              <a:rPr lang="en-US" sz="2600" dirty="0" smtClean="0"/>
              <a:t>Genderqueer</a:t>
            </a:r>
          </a:p>
          <a:p>
            <a:pPr lvl="1"/>
            <a:r>
              <a:rPr lang="en-US" sz="2600" dirty="0" smtClean="0"/>
              <a:t>Intersex</a:t>
            </a:r>
          </a:p>
          <a:p>
            <a:pPr lvl="1"/>
            <a:r>
              <a:rPr lang="cs-CZ" sz="2600" dirty="0"/>
              <a:t>Male to </a:t>
            </a:r>
            <a:r>
              <a:rPr lang="cs-CZ" sz="2600" dirty="0" err="1" smtClean="0"/>
              <a:t>Female</a:t>
            </a:r>
            <a:r>
              <a:rPr lang="cs-CZ" sz="2600" dirty="0" smtClean="0"/>
              <a:t>/MTF</a:t>
            </a:r>
          </a:p>
          <a:p>
            <a:pPr lvl="1"/>
            <a:r>
              <a:rPr lang="en-US" sz="2600" dirty="0"/>
              <a:t>Neither</a:t>
            </a:r>
          </a:p>
          <a:p>
            <a:pPr lvl="1"/>
            <a:r>
              <a:rPr lang="en-US" sz="2600" dirty="0"/>
              <a:t>Non-Binary</a:t>
            </a:r>
          </a:p>
          <a:p>
            <a:pPr lvl="1"/>
            <a:r>
              <a:rPr lang="en-US" sz="2600" dirty="0"/>
              <a:t>Other</a:t>
            </a:r>
          </a:p>
          <a:p>
            <a:pPr lvl="1"/>
            <a:r>
              <a:rPr lang="en-US" sz="2600" dirty="0"/>
              <a:t>Pangender</a:t>
            </a:r>
          </a:p>
          <a:p>
            <a:pPr lvl="1"/>
            <a:r>
              <a:rPr lang="en-US" sz="2600" dirty="0"/>
              <a:t>Transgender</a:t>
            </a:r>
          </a:p>
          <a:p>
            <a:pPr lvl="1"/>
            <a:endParaRPr lang="en-US" sz="3200" dirty="0" smtClean="0"/>
          </a:p>
          <a:p>
            <a:pPr lvl="1"/>
            <a:endParaRPr lang="en-US" dirty="0" smtClean="0"/>
          </a:p>
          <a:p>
            <a:pPr lvl="1"/>
            <a:endParaRPr lang="en-US" dirty="0" smtClean="0"/>
          </a:p>
        </p:txBody>
      </p:sp>
    </p:spTree>
    <p:extLst>
      <p:ext uri="{BB962C8B-B14F-4D97-AF65-F5344CB8AC3E}">
        <p14:creationId xmlns:p14="http://schemas.microsoft.com/office/powerpoint/2010/main" val="112879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609601"/>
            <a:ext cx="10353761" cy="811876"/>
          </a:xfrm>
        </p:spPr>
        <p:txBody>
          <a:bodyPr/>
          <a:lstStyle/>
          <a:p>
            <a:r>
              <a:rPr lang="cs-CZ" dirty="0" smtClean="0"/>
              <a:t>Gender and </a:t>
            </a:r>
            <a:r>
              <a:rPr lang="cs-CZ" dirty="0" err="1" smtClean="0"/>
              <a:t>literature</a:t>
            </a:r>
            <a:endParaRPr lang="en-GB" dirty="0"/>
          </a:p>
        </p:txBody>
      </p:sp>
      <p:sp>
        <p:nvSpPr>
          <p:cNvPr id="3" name="Zástupný symbol pro obsah 2"/>
          <p:cNvSpPr>
            <a:spLocks noGrp="1"/>
          </p:cNvSpPr>
          <p:nvPr>
            <p:ph idx="1"/>
          </p:nvPr>
        </p:nvSpPr>
        <p:spPr>
          <a:xfrm>
            <a:off x="913795" y="1421477"/>
            <a:ext cx="10353762" cy="4921134"/>
          </a:xfrm>
        </p:spPr>
        <p:txBody>
          <a:bodyPr>
            <a:normAutofit/>
          </a:bodyPr>
          <a:lstStyle/>
          <a:p>
            <a:r>
              <a:rPr lang="en-US" dirty="0"/>
              <a:t>In literature, gender refers to how authors and characters define themselves and how society evaluates them based on their gender</a:t>
            </a:r>
            <a:r>
              <a:rPr lang="en-US" dirty="0" smtClean="0"/>
              <a:t>.</a:t>
            </a:r>
            <a:endParaRPr lang="cs-CZ" dirty="0" smtClean="0"/>
          </a:p>
          <a:p>
            <a:r>
              <a:rPr lang="en-US" dirty="0"/>
              <a:t>Literature is a powerful instrument that allows authors to either reinforce or subvert gender roles specific to one time and place</a:t>
            </a:r>
            <a:r>
              <a:rPr lang="en-US" dirty="0" smtClean="0"/>
              <a:t>.</a:t>
            </a:r>
            <a:endParaRPr lang="cs-CZ" dirty="0" smtClean="0"/>
          </a:p>
          <a:p>
            <a:endParaRPr lang="cs-CZ" dirty="0"/>
          </a:p>
          <a:p>
            <a:r>
              <a:rPr lang="en-US" dirty="0"/>
              <a:t>In the past, certain books negatively affected individuals’ perception of themselves in several ways:</a:t>
            </a:r>
          </a:p>
          <a:p>
            <a:pPr marL="457200" lvl="1" indent="0">
              <a:buNone/>
            </a:pPr>
            <a:r>
              <a:rPr lang="en-US" dirty="0" smtClean="0"/>
              <a:t>By </a:t>
            </a:r>
            <a:r>
              <a:rPr lang="en-US" dirty="0"/>
              <a:t>promoting strict gender roles and stereotypes.</a:t>
            </a:r>
          </a:p>
          <a:p>
            <a:pPr marL="457200" lvl="1" indent="0">
              <a:buNone/>
            </a:pPr>
            <a:r>
              <a:rPr lang="en-US" dirty="0" smtClean="0"/>
              <a:t>By </a:t>
            </a:r>
            <a:r>
              <a:rPr lang="en-US" dirty="0"/>
              <a:t>disciplining those who didn’t fit into the established norm.</a:t>
            </a:r>
          </a:p>
          <a:p>
            <a:pPr marL="457200" lvl="1" indent="0">
              <a:buNone/>
            </a:pPr>
            <a:r>
              <a:rPr lang="en-US" dirty="0" smtClean="0"/>
              <a:t>By </a:t>
            </a:r>
            <a:r>
              <a:rPr lang="en-US" dirty="0"/>
              <a:t>influencing how people of different genders could participate in the world of literature as writers, readers, and characters.</a:t>
            </a:r>
            <a:endParaRPr lang="en-GB" dirty="0"/>
          </a:p>
        </p:txBody>
      </p:sp>
    </p:spTree>
    <p:extLst>
      <p:ext uri="{BB962C8B-B14F-4D97-AF65-F5344CB8AC3E}">
        <p14:creationId xmlns:p14="http://schemas.microsoft.com/office/powerpoint/2010/main" val="30433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335281"/>
            <a:ext cx="10353761" cy="720436"/>
          </a:xfrm>
        </p:spPr>
        <p:txBody>
          <a:bodyPr/>
          <a:lstStyle/>
          <a:p>
            <a:r>
              <a:rPr lang="en-US" dirty="0"/>
              <a:t>Gender Essay Topics &amp; </a:t>
            </a:r>
            <a:r>
              <a:rPr lang="en-US" dirty="0" smtClean="0"/>
              <a:t>Questions</a:t>
            </a:r>
            <a:endParaRPr lang="en-GB" dirty="0"/>
          </a:p>
        </p:txBody>
      </p:sp>
      <p:sp>
        <p:nvSpPr>
          <p:cNvPr id="3" name="Zástupný symbol pro obsah 2"/>
          <p:cNvSpPr>
            <a:spLocks noGrp="1"/>
          </p:cNvSpPr>
          <p:nvPr>
            <p:ph idx="1"/>
          </p:nvPr>
        </p:nvSpPr>
        <p:spPr>
          <a:xfrm>
            <a:off x="407324" y="1055717"/>
            <a:ext cx="11546378" cy="5552901"/>
          </a:xfrm>
        </p:spPr>
        <p:txBody>
          <a:bodyPr numCol="2">
            <a:normAutofit fontScale="62500" lnSpcReduction="20000"/>
          </a:bodyPr>
          <a:lstStyle/>
          <a:p>
            <a:r>
              <a:rPr lang="en-US" sz="3200" dirty="0" smtClean="0"/>
              <a:t>Role </a:t>
            </a:r>
            <a:r>
              <a:rPr lang="en-US" sz="3200" dirty="0"/>
              <a:t>of educational institutions in teaching children appropriate gender behaviors.</a:t>
            </a:r>
          </a:p>
          <a:p>
            <a:r>
              <a:rPr lang="en-US" sz="3200" dirty="0"/>
              <a:t>Gender inequality in academic careers.</a:t>
            </a:r>
          </a:p>
          <a:p>
            <a:r>
              <a:rPr lang="en-US" sz="3200" dirty="0"/>
              <a:t>Is gender natural or acquired?</a:t>
            </a:r>
          </a:p>
          <a:p>
            <a:r>
              <a:rPr lang="en-US" sz="3200" dirty="0"/>
              <a:t>Women in the </a:t>
            </a:r>
            <a:r>
              <a:rPr lang="en-US" sz="3200" dirty="0" smtClean="0"/>
              <a:t>military</a:t>
            </a:r>
            <a:r>
              <a:rPr lang="en-US" sz="3200" dirty="0"/>
              <a:t>.</a:t>
            </a:r>
          </a:p>
          <a:p>
            <a:r>
              <a:rPr lang="en-US" sz="3200" dirty="0"/>
              <a:t>Gender parity in parenting.</a:t>
            </a:r>
          </a:p>
          <a:p>
            <a:r>
              <a:rPr lang="en-US" sz="3200" dirty="0"/>
              <a:t>Sex roles in contemporary western societies.</a:t>
            </a:r>
          </a:p>
          <a:p>
            <a:r>
              <a:rPr lang="en-US" sz="3200" dirty="0"/>
              <a:t>Feminism as a uniting power for all genders.</a:t>
            </a:r>
          </a:p>
          <a:p>
            <a:r>
              <a:rPr lang="en-US" sz="3200" dirty="0"/>
              <a:t>What does it mean to be transgender?</a:t>
            </a:r>
          </a:p>
          <a:p>
            <a:r>
              <a:rPr lang="en-US" sz="3200" dirty="0"/>
              <a:t>Men and depression.</a:t>
            </a:r>
          </a:p>
          <a:p>
            <a:r>
              <a:rPr lang="en-US" sz="3200" dirty="0"/>
              <a:t>Gender equality in Disney animation movies.</a:t>
            </a:r>
          </a:p>
          <a:p>
            <a:r>
              <a:rPr lang="en-US" sz="3200" smtClean="0"/>
              <a:t>The </a:t>
            </a:r>
            <a:r>
              <a:rPr lang="en-US" sz="3200" dirty="0"/>
              <a:t>roles of a mother and a father throughout history.</a:t>
            </a:r>
          </a:p>
          <a:p>
            <a:r>
              <a:rPr lang="en-US" sz="3200" dirty="0"/>
              <a:t>Should gender equality be taught in elementary schools?</a:t>
            </a:r>
          </a:p>
          <a:p>
            <a:r>
              <a:rPr lang="en-US" sz="3200" dirty="0"/>
              <a:t>The future of gender norms.</a:t>
            </a:r>
          </a:p>
          <a:p>
            <a:r>
              <a:rPr lang="en-US" sz="3200" dirty="0"/>
              <a:t>Women in today’s sports.</a:t>
            </a:r>
          </a:p>
          <a:p>
            <a:r>
              <a:rPr lang="en-US" sz="3200" dirty="0"/>
              <a:t>How are the concepts of masculinity and femininity defined in modern society?</a:t>
            </a:r>
          </a:p>
          <a:p>
            <a:r>
              <a:rPr lang="en-US" sz="3200" dirty="0"/>
              <a:t>Gender-neutral schools in Sweden.</a:t>
            </a:r>
          </a:p>
          <a:p>
            <a:r>
              <a:rPr lang="en-US" sz="3200" dirty="0"/>
              <a:t>Would humanity be more developed if gender stereotypes never existed?</a:t>
            </a:r>
          </a:p>
          <a:p>
            <a:r>
              <a:rPr lang="en-US" sz="3200" dirty="0"/>
              <a:t>Gender norms in dating.</a:t>
            </a:r>
          </a:p>
          <a:p>
            <a:r>
              <a:rPr lang="en-US" sz="3200" dirty="0"/>
              <a:t>Sexism in the perception of emotions.</a:t>
            </a:r>
            <a:endParaRPr lang="en-GB" sz="3200" dirty="0"/>
          </a:p>
        </p:txBody>
      </p:sp>
    </p:spTree>
    <p:extLst>
      <p:ext uri="{BB962C8B-B14F-4D97-AF65-F5344CB8AC3E}">
        <p14:creationId xmlns:p14="http://schemas.microsoft.com/office/powerpoint/2010/main" val="3346839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Damašek</Template>
  <TotalTime>60</TotalTime>
  <Words>742</Words>
  <Application>Microsoft Office PowerPoint</Application>
  <PresentationFormat>Širokoúhlá obrazovka</PresentationFormat>
  <Paragraphs>71</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Bookman Old Style</vt:lpstr>
      <vt:lpstr>Rockwell</vt:lpstr>
      <vt:lpstr>Damask</vt:lpstr>
      <vt:lpstr>Gender</vt:lpstr>
      <vt:lpstr>Gender</vt:lpstr>
      <vt:lpstr>Gender</vt:lpstr>
      <vt:lpstr>Gender</vt:lpstr>
      <vt:lpstr>Gender</vt:lpstr>
      <vt:lpstr>Eli Green and Eric Peterson’s glossary of Sex/Gender terms </vt:lpstr>
      <vt:lpstr>Gender and literature</vt:lpstr>
      <vt:lpstr>Gender Essay Topics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dc:title>
  <dc:creator>Michaela Marková</dc:creator>
  <cp:lastModifiedBy>Michaela Marková</cp:lastModifiedBy>
  <cp:revision>7</cp:revision>
  <dcterms:created xsi:type="dcterms:W3CDTF">2018-12-13T14:03:23Z</dcterms:created>
  <dcterms:modified xsi:type="dcterms:W3CDTF">2024-05-07T08:19:55Z</dcterms:modified>
</cp:coreProperties>
</file>