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08" r:id="rId2"/>
    <p:sldId id="312" r:id="rId3"/>
    <p:sldId id="325" r:id="rId4"/>
    <p:sldId id="323" r:id="rId5"/>
    <p:sldId id="324" r:id="rId6"/>
    <p:sldId id="326" r:id="rId7"/>
    <p:sldId id="327" r:id="rId8"/>
    <p:sldId id="328" r:id="rId9"/>
    <p:sldId id="322" r:id="rId1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620"/>
    <a:srgbClr val="82C11C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27"/>
    <p:restoredTop sz="94830"/>
  </p:normalViewPr>
  <p:slideViewPr>
    <p:cSldViewPr snapToGrid="0" snapToObjects="1">
      <p:cViewPr varScale="1">
        <p:scale>
          <a:sx n="144" d="100"/>
          <a:sy n="144" d="100"/>
        </p:scale>
        <p:origin x="20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en-CZ" smtClean="0"/>
              <a:t>2/1/24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D13DA-EAC2-5A46-B69D-7C51B19AA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CZ" smtClean="0"/>
              <a:pPr/>
              <a:t>‹#›</a:t>
            </a:fld>
            <a:endParaRPr lang="en-CZ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CZ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AFCFD-2557-F445-BA06-2078DC8B4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3317D-4140-7D4A-9D0D-1891C87F0B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8800" y="3672909"/>
            <a:ext cx="8040664" cy="1218591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Ing. Petr Ondraschek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736 487 330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ondraschek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</a:t>
            </a:r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appraisingalpha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8" y="1470590"/>
            <a:ext cx="8040663" cy="1661409"/>
          </a:xfrm>
        </p:spPr>
        <p:txBody>
          <a:bodyPr>
            <a:normAutofit fontScale="90000"/>
          </a:bodyPr>
          <a:lstStyle/>
          <a:p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Specializační studium</a:t>
            </a:r>
            <a:b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Oceňování obchodních závodů (podniků)</a:t>
            </a:r>
            <a:br>
              <a:rPr lang="cs-CZ" sz="1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4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I</a:t>
            </a:r>
            <a:br>
              <a:rPr lang="cs-CZ" sz="4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endParaRPr lang="en-CZ" sz="16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D2B131-BB47-5040-AB4D-1BF0EC6C34D3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8040664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5" name="Obrázek 4" descr="TUL 4">
            <a:extLst>
              <a:ext uri="{FF2B5EF4-FFF2-40B4-BE49-F238E27FC236}">
                <a16:creationId xmlns:a16="http://schemas.microsoft.com/office/drawing/2014/main" id="{BB699E90-365B-516F-66CC-3E68BD048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7" y="71977"/>
            <a:ext cx="1571593" cy="828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88B5C32A-ACC6-4F31-32B6-92A14E601F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92611" y="251364"/>
            <a:ext cx="3696993" cy="469265"/>
            <a:chOff x="4955" y="445"/>
            <a:chExt cx="5474" cy="739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0D251B65-C873-74D6-57BB-0CAABF2860D0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6" t="14285" r="19435" b="75397"/>
            <a:stretch>
              <a:fillRect/>
            </a:stretch>
          </p:blipFill>
          <p:spPr bwMode="auto">
            <a:xfrm>
              <a:off x="7797" y="445"/>
              <a:ext cx="1449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26DC758-DD33-995A-9AA2-DB444246E2F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2" t="35423" r="67107" b="20689"/>
            <a:stretch>
              <a:fillRect/>
            </a:stretch>
          </p:blipFill>
          <p:spPr bwMode="auto">
            <a:xfrm>
              <a:off x="9244" y="447"/>
              <a:ext cx="1185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502B23B-1771-C33A-F365-68F16C71FF9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8" t="28252" r="363" b="26340"/>
            <a:stretch>
              <a:fillRect/>
            </a:stretch>
          </p:blipFill>
          <p:spPr bwMode="auto">
            <a:xfrm>
              <a:off x="4955" y="447"/>
              <a:ext cx="2843" cy="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474638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57052"/>
            <a:ext cx="7560000" cy="2809390"/>
          </a:xfr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</a:t>
            </a:r>
          </a:p>
          <a:p>
            <a:pPr lvl="1"/>
            <a:endParaRPr lang="cs-CZ" sz="1400" b="1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pojmy při oceňování nemovitých věcí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Cena a hodnota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Rozlišení pojmu „obvyklá cena“ a pojmu „tržní hodnota“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Metodika oceňování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metody oceňování nemovitého majetku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Podklady pro vypracování znaleckého posudku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9580" y="4690756"/>
            <a:ext cx="26157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Obsah</a:t>
            </a:r>
            <a:endParaRPr lang="en-CZ" dirty="0">
              <a:solidFill>
                <a:srgbClr val="7BB62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12137388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814284"/>
            <a:ext cx="7560000" cy="594025"/>
          </a:xfrm>
        </p:spPr>
        <p:txBody>
          <a:bodyPr>
            <a:noAutofit/>
          </a:bodyPr>
          <a:lstStyle/>
          <a:p>
            <a:pPr marL="114300" indent="0" hangingPunct="1">
              <a:buNone/>
            </a:pPr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 pojmy při oceňování nemovitých věcí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341514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  <a:endParaRPr lang="en-CZ" dirty="0">
              <a:solidFill>
                <a:srgbClr val="7BB62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2055B5E-2420-CD33-D177-4B0EE0A67557}"/>
              </a:ext>
            </a:extLst>
          </p:cNvPr>
          <p:cNvSpPr txBox="1"/>
          <p:nvPr/>
        </p:nvSpPr>
        <p:spPr>
          <a:xfrm>
            <a:off x="339925" y="1521079"/>
            <a:ext cx="6151027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Nemovitost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Stavba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Pozemek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Součásti a příslušenství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Budova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Byt a nebytový prostor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Zastavěná plocha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Průměrná zastavěná plocha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Obestavěný prostor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Podlahová, obytná plocha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Konstrukční prvek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Prvky dlouhodobé a krátkodobé životnosti  </a:t>
            </a:r>
          </a:p>
        </p:txBody>
      </p:sp>
      <p:pic>
        <p:nvPicPr>
          <p:cNvPr id="6" name="Složená nahrávka - Z8kladní pojmy1">
            <a:hlinkClick r:id="" action="ppaction://media"/>
            <a:extLst>
              <a:ext uri="{FF2B5EF4-FFF2-40B4-BE49-F238E27FC236}">
                <a16:creationId xmlns:a16="http://schemas.microsoft.com/office/drawing/2014/main" id="{395484EE-609B-44DB-FDA8-0EFA53425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17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184702"/>
            <a:ext cx="7560000" cy="1218101"/>
          </a:xfrm>
        </p:spPr>
        <p:txBody>
          <a:bodyPr>
            <a:no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Cena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Druhy, typy cen a hodnot</a:t>
            </a:r>
          </a:p>
          <a:p>
            <a:pPr marL="114300" indent="0">
              <a:buNone/>
            </a:pPr>
            <a:endParaRPr lang="cs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cs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612001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Cena a hodnota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E35B40CD-7780-BBB6-5123-52F007373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8" name="Cena a hodnota celková nahrávka ">
            <a:hlinkClick r:id="" action="ppaction://media"/>
            <a:extLst>
              <a:ext uri="{FF2B5EF4-FFF2-40B4-BE49-F238E27FC236}">
                <a16:creationId xmlns:a16="http://schemas.microsoft.com/office/drawing/2014/main" id="{70E76386-5DC4-3E62-5DBE-A17BA672B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10" name="Cena a hodnota celková nahrávka ">
            <a:hlinkClick r:id="" action="ppaction://media"/>
            <a:extLst>
              <a:ext uri="{FF2B5EF4-FFF2-40B4-BE49-F238E27FC236}">
                <a16:creationId xmlns:a16="http://schemas.microsoft.com/office/drawing/2014/main" id="{669E8D8B-C311-44F6-CF84-02434D7C5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02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2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083450"/>
            <a:ext cx="7560000" cy="53060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Rozlišení pojmu „obvyklá cena“ a pojmu „tržní hodnota“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948" y="516757"/>
            <a:ext cx="7560001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541B83A-F04C-CAF7-F9E8-B01C0D5B5557}"/>
              </a:ext>
            </a:extLst>
          </p:cNvPr>
          <p:cNvSpPr txBox="1"/>
          <p:nvPr/>
        </p:nvSpPr>
        <p:spPr>
          <a:xfrm>
            <a:off x="567328" y="2419113"/>
            <a:ext cx="6290672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Obvyklá cena dle zákona č.151/1997 Sb., o oceňování majetku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dle zákona č.151/1997 Sb., o oceňování majetku</a:t>
            </a:r>
          </a:p>
        </p:txBody>
      </p:sp>
      <p:pic>
        <p:nvPicPr>
          <p:cNvPr id="6" name="Složená nahrávka - Rozlišení pojmu OC a TH">
            <a:hlinkClick r:id="" action="ppaction://media"/>
            <a:extLst>
              <a:ext uri="{FF2B5EF4-FFF2-40B4-BE49-F238E27FC236}">
                <a16:creationId xmlns:a16="http://schemas.microsoft.com/office/drawing/2014/main" id="{DC302154-E94F-6827-F325-AC423A5C6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8" name="Složená nahrávka - Rozlišení pojmu OC a TH">
            <a:hlinkClick r:id="" action="ppaction://media"/>
            <a:extLst>
              <a:ext uri="{FF2B5EF4-FFF2-40B4-BE49-F238E27FC236}">
                <a16:creationId xmlns:a16="http://schemas.microsoft.com/office/drawing/2014/main" id="{297C2830-BB8B-674C-A2D4-0EF51ABAE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79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810066"/>
            <a:ext cx="7560000" cy="2809390"/>
          </a:xfrm>
        </p:spPr>
        <p:txBody>
          <a:bodyPr>
            <a:no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Metodika oceňování s ohledem na ustanovená zákona č.151/1997 Sb., o oceňování  majetku. Se zvláštním zřetel na ustanovení §2.</a:t>
            </a:r>
            <a:endParaRPr lang="en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6478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Metodika</a:t>
            </a:r>
            <a:r>
              <a:rPr lang="cs-CZ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oceňování</a:t>
            </a:r>
            <a:endParaRPr lang="en-CZ" dirty="0">
              <a:solidFill>
                <a:srgbClr val="7BB62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EF4915A1-8087-A263-541F-0D0ECE734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8" name="Celkova nahrávka metodika oceňování 1">
            <a:hlinkClick r:id="" action="ppaction://media"/>
            <a:extLst>
              <a:ext uri="{FF2B5EF4-FFF2-40B4-BE49-F238E27FC236}">
                <a16:creationId xmlns:a16="http://schemas.microsoft.com/office/drawing/2014/main" id="{71E2B894-CD04-6257-4E06-FEEE6527B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1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1502271"/>
            <a:ext cx="8156275" cy="329121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porovnávací (srovnávací, komparační) </a:t>
            </a:r>
          </a:p>
          <a:p>
            <a:pPr lvl="1"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přímého porovnání</a:t>
            </a:r>
          </a:p>
          <a:p>
            <a:pPr lvl="1"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nepřímého porovnání</a:t>
            </a:r>
          </a:p>
          <a:p>
            <a:pPr lvl="1"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zjištění obvyklé ceny pomocí koeficientu prodejnosti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nákladová (věcná hodnota, cena časová)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výnosová 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</a:t>
            </a:r>
            <a:r>
              <a:rPr lang="cs-CZ" sz="12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rentního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oceňování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zjištění obvyklé ceny prostým resp. váženým průměrem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indexové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zbytku</a:t>
            </a:r>
          </a:p>
          <a:p>
            <a:pPr>
              <a:spcAft>
                <a:spcPts val="600"/>
              </a:spcAft>
            </a:pPr>
            <a:endParaRPr lang="cs-CZ" sz="1200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2786" y="4690756"/>
            <a:ext cx="27875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8156276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8156276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metody oceňování nemovitého majetku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286700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Složená nahrávka - Základní metody oceňování">
            <a:hlinkClick r:id="" action="ppaction://media"/>
            <a:extLst>
              <a:ext uri="{FF2B5EF4-FFF2-40B4-BE49-F238E27FC236}">
                <a16:creationId xmlns:a16="http://schemas.microsoft.com/office/drawing/2014/main" id="{598D4F6F-9C58-91E1-0C60-FF0DEC281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51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403316"/>
            <a:ext cx="7560000" cy="3287439"/>
          </a:xfrm>
        </p:spPr>
        <p:txBody>
          <a:bodyPr>
            <a:noAutofit/>
          </a:bodyPr>
          <a:lstStyle/>
          <a:p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Katastr nemovitostí</a:t>
            </a:r>
          </a:p>
          <a:p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Dálkový průzkum země</a:t>
            </a:r>
          </a:p>
          <a:p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Podklady pro ocenění nemovitostí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Výpis z katastru nemovitostí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Katastrální mapy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Výpis z pozemkové knihy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Cenová mapa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Výkresová dokumentace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Stavebně právní dokumentace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Nájemní smlouvy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Pasporty nemovitostí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Výsledky místního šetření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Předpisy, katalogy, normy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Soudní spis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Databáze informací</a:t>
            </a:r>
          </a:p>
          <a:p>
            <a:pPr lvl="1"/>
            <a:endParaRPr lang="cs-CZ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621383" y="801333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Podklady pro vypracování znaleckého posudku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Složená nahrávka  - Podklady pro ZP">
            <a:hlinkClick r:id="" action="ppaction://media"/>
            <a:extLst>
              <a:ext uri="{FF2B5EF4-FFF2-40B4-BE49-F238E27FC236}">
                <a16:creationId xmlns:a16="http://schemas.microsoft.com/office/drawing/2014/main" id="{772230DF-DBEA-90CA-CCEB-058DF22F4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81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Ing. Petr Ondraschek</a:t>
            </a:r>
          </a:p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znalec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736 487 330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ondraschek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</a:t>
            </a:r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appraisingalpha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Děkuji za pozornost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a příště </a:t>
            </a:r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nashledanou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F6CC599-39E0-F842-8506-4BFF90C0858F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7560001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901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EF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A812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9228</TotalTime>
  <Words>363</Words>
  <Application>Microsoft Macintosh PowerPoint</Application>
  <PresentationFormat>Předvádění na obrazovce (16:9)</PresentationFormat>
  <Paragraphs>96</Paragraphs>
  <Slides>9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Inter</vt:lpstr>
      <vt:lpstr>Simple Light</vt:lpstr>
      <vt:lpstr>Specializační studium Oceňování obchodních závodů (podniků) Ocenění podnikových nemovitostí 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a příště nashledanou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Bohumil Poláček</cp:lastModifiedBy>
  <cp:revision>378</cp:revision>
  <dcterms:modified xsi:type="dcterms:W3CDTF">2024-02-01T18:22:26Z</dcterms:modified>
</cp:coreProperties>
</file>