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49" r:id="rId2"/>
    <p:sldId id="324" r:id="rId3"/>
    <p:sldId id="325" r:id="rId4"/>
    <p:sldId id="303" r:id="rId5"/>
    <p:sldId id="304" r:id="rId6"/>
    <p:sldId id="305" r:id="rId7"/>
    <p:sldId id="307" r:id="rId8"/>
    <p:sldId id="347" r:id="rId9"/>
    <p:sldId id="340" r:id="rId10"/>
    <p:sldId id="302" r:id="rId11"/>
    <p:sldId id="341" r:id="rId12"/>
    <p:sldId id="348" r:id="rId13"/>
    <p:sldId id="342" r:id="rId14"/>
    <p:sldId id="343" r:id="rId15"/>
    <p:sldId id="309" r:id="rId16"/>
    <p:sldId id="319" r:id="rId17"/>
    <p:sldId id="321" r:id="rId18"/>
    <p:sldId id="320" r:id="rId19"/>
    <p:sldId id="344" r:id="rId20"/>
    <p:sldId id="345" r:id="rId21"/>
    <p:sldId id="346" r:id="rId22"/>
    <p:sldId id="316" r:id="rId23"/>
    <p:sldId id="322" r:id="rId24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BA4"/>
    <a:srgbClr val="5948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/>
      <a:tcStyle>
        <a:tcBdr/>
        <a:fill>
          <a:solidFill>
            <a:srgbClr val="FF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2977" autoAdjust="0"/>
  </p:normalViewPr>
  <p:slideViewPr>
    <p:cSldViewPr snapToGrid="0" snapToObjects="1">
      <p:cViewPr varScale="1">
        <p:scale>
          <a:sx n="152" d="100"/>
          <a:sy n="152" d="100"/>
        </p:scale>
        <p:origin x="1056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272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1C68B45-3651-144C-9B42-ECFFE31510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957582-AB2F-6945-BF77-BD7DE7B090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667F0-AAF2-1C40-8CBB-C161C73BDB1E}" type="datetimeFigureOut">
              <a:rPr lang="x-none" smtClean="0"/>
              <a:t>15.05.2024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24A7D9-EF62-3A47-86DF-C907FD53C5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BA8DF4-B159-1F45-A0BE-816E4D0C71C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7A96C-A851-C743-AA2E-E27D6B4FD2D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01871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7" name="Shape 10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799362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8B279-4079-43B3-8013-D8D81AB870A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8B279-4079-43B3-8013-D8D81AB870A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8B279-4079-43B3-8013-D8D81AB870A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8B279-4079-43B3-8013-D8D81AB870A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8B279-4079-43B3-8013-D8D81AB870A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8B279-4079-43B3-8013-D8D81AB870A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8B279-4079-43B3-8013-D8D81AB870A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8B279-4079-43B3-8013-D8D81AB870A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18800" y="3672909"/>
            <a:ext cx="7560001" cy="1218591"/>
          </a:xfrm>
          <a:prstGeom prst="rect">
            <a:avLst/>
          </a:prstGeom>
        </p:spPr>
        <p:txBody>
          <a:bodyPr lIns="0" anchor="b" anchorCtr="0">
            <a:noAutofit/>
          </a:bodyPr>
          <a:lstStyle>
            <a:lvl1pPr marL="342900" indent="-228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1pPr>
            <a:lvl2pPr marL="342900" indent="2540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2pPr>
            <a:lvl3pPr marL="342900" indent="7112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3pPr>
            <a:lvl4pPr marL="342900" indent="11684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4pPr>
            <a:lvl5pPr marL="342900" indent="1625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6" name="Title Text">
            <a:extLst>
              <a:ext uri="{FF2B5EF4-FFF2-40B4-BE49-F238E27FC236}">
                <a16:creationId xmlns:a16="http://schemas.microsoft.com/office/drawing/2014/main" id="{A72E2942-9AC5-6E47-9216-30E885FB5BD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51999" y="1470590"/>
            <a:ext cx="7560000" cy="1661409"/>
          </a:xfrm>
          <a:prstGeom prst="rect">
            <a:avLst/>
          </a:prstGeom>
        </p:spPr>
        <p:txBody>
          <a:bodyPr lIns="0" anchor="t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2C6354-2DA8-664A-AFE7-A856B90E07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252000"/>
            <a:ext cx="8640000" cy="795828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79430" y="4690756"/>
            <a:ext cx="341728" cy="3385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D00B212-B963-B541-AB2C-C86A83561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1" y="1682229"/>
            <a:ext cx="7560000" cy="1800000"/>
          </a:xfrm>
        </p:spPr>
        <p:txBody>
          <a:bodyPr lIns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endParaRPr lang="x-none" sz="4000" dirty="0">
              <a:solidFill>
                <a:schemeClr val="bg1"/>
              </a:solidFill>
            </a:endParaRPr>
          </a:p>
        </p:txBody>
      </p:sp>
      <p:sp>
        <p:nvSpPr>
          <p:cNvPr id="12" name="Body Level One…">
            <a:extLst>
              <a:ext uri="{FF2B5EF4-FFF2-40B4-BE49-F238E27FC236}">
                <a16:creationId xmlns:a16="http://schemas.microsoft.com/office/drawing/2014/main" id="{97640F16-C798-1940-98D0-41B3CDD4C872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18800" y="252001"/>
            <a:ext cx="7560001" cy="360000"/>
          </a:xfrm>
          <a:prstGeom prst="rect">
            <a:avLst/>
          </a:prstGeom>
        </p:spPr>
        <p:txBody>
          <a:bodyPr lIns="0" tIns="0" anchor="t" anchorCtr="0">
            <a:noAutofit/>
          </a:bodyPr>
          <a:lstStyle>
            <a:lvl1pPr marL="342900" indent="-228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1pPr>
            <a:lvl2pPr marL="342900" indent="2540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2pPr>
            <a:lvl3pPr marL="342900" indent="7112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3pPr>
            <a:lvl4pPr marL="342900" indent="11684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4pPr>
            <a:lvl5pPr marL="342900" indent="1625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r>
              <a:rPr dirty="0"/>
              <a:t>Body Level On</a:t>
            </a:r>
            <a:r>
              <a:rPr lang="cs-CZ" dirty="0"/>
              <a:t>e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12C5AE-0908-474E-8B97-DA6D9E0CBD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4802400"/>
            <a:ext cx="1119078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74300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_AND_PICTURE_50_50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AC7792B-685D-6343-9637-22734FADCE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514350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x-none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2FBB12F-FD4B-AE4F-80D0-68F297EE708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51999" y="1543050"/>
            <a:ext cx="3960000" cy="2858691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itle Text">
            <a:extLst>
              <a:ext uri="{FF2B5EF4-FFF2-40B4-BE49-F238E27FC236}">
                <a16:creationId xmlns:a16="http://schemas.microsoft.com/office/drawing/2014/main" id="{9EA22F44-DCFF-B74A-991E-BCBE8BB4F45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52000" y="770785"/>
            <a:ext cx="3959999" cy="572701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9" name="Body Level One…">
            <a:extLst>
              <a:ext uri="{FF2B5EF4-FFF2-40B4-BE49-F238E27FC236}">
                <a16:creationId xmlns:a16="http://schemas.microsoft.com/office/drawing/2014/main" id="{B7AD434B-C6DB-6847-85D3-0952D9E79B19}"/>
              </a:ext>
            </a:extLst>
          </p:cNvPr>
          <p:cNvSpPr txBox="1">
            <a:spLocks noGrp="1"/>
          </p:cNvSpPr>
          <p:nvPr>
            <p:ph type="body" sz="quarter" idx="12" hasCustomPrompt="1"/>
          </p:nvPr>
        </p:nvSpPr>
        <p:spPr>
          <a:xfrm>
            <a:off x="118800" y="252001"/>
            <a:ext cx="3959999" cy="360000"/>
          </a:xfrm>
          <a:prstGeom prst="rect">
            <a:avLst/>
          </a:prstGeom>
        </p:spPr>
        <p:txBody>
          <a:bodyPr lIns="0" tIns="0" anchor="t" anchorCtr="0">
            <a:noAutofit/>
          </a:bodyPr>
          <a:lstStyle>
            <a:lvl1pPr marL="342900" indent="-228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accent1"/>
                </a:solidFill>
              </a:defRPr>
            </a:lvl1pPr>
            <a:lvl2pPr marL="342900" indent="2540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2pPr>
            <a:lvl3pPr marL="342900" indent="7112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3pPr>
            <a:lvl4pPr marL="342900" indent="11684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4pPr>
            <a:lvl5pPr marL="342900" indent="1625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r>
              <a:rPr dirty="0"/>
              <a:t>Body Level On</a:t>
            </a:r>
            <a:r>
              <a:rPr lang="cs-CZ" dirty="0"/>
              <a:t>e</a:t>
            </a:r>
            <a:endParaRPr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BF1F39-D0FD-F14C-BFA1-6C610F5B90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4802400"/>
            <a:ext cx="1119078" cy="108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66F43-215C-480F-A81A-8C450E6DA5AE}" type="datetimeFigureOut">
              <a:rPr lang="cs-CZ" smtClean="0"/>
              <a:pPr/>
              <a:t>15.05.2024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79430" y="4690756"/>
            <a:ext cx="341728" cy="338522"/>
          </a:xfrm>
        </p:spPr>
        <p:txBody>
          <a:bodyPr/>
          <a:lstStyle/>
          <a:p>
            <a:fld id="{1FFF39E6-F453-4F82-8954-80982801358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2057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66F43-215C-480F-A81A-8C450E6DA5AE}" type="datetimeFigureOut">
              <a:rPr lang="cs-CZ" smtClean="0"/>
              <a:pPr/>
              <a:t>15.05.2024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79430" y="4690756"/>
            <a:ext cx="341728" cy="338522"/>
          </a:xfrm>
        </p:spPr>
        <p:txBody>
          <a:bodyPr/>
          <a:lstStyle/>
          <a:p>
            <a:fld id="{1FFF39E6-F453-4F82-8954-80982801358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9826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66F43-215C-480F-A81A-8C450E6DA5AE}" type="datetimeFigureOut">
              <a:rPr lang="cs-CZ" smtClean="0"/>
              <a:pPr/>
              <a:t>15.05.2024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79430" y="4690756"/>
            <a:ext cx="341728" cy="338522"/>
          </a:xfrm>
        </p:spPr>
        <p:txBody>
          <a:bodyPr/>
          <a:lstStyle/>
          <a:p>
            <a:fld id="{1FFF39E6-F453-4F82-8954-80982801358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228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252000" y="826625"/>
            <a:ext cx="7560000" cy="572701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29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252000" y="1592352"/>
            <a:ext cx="7560000" cy="2809390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7960F43F-42F7-D641-9024-48C8559868BA}"/>
              </a:ext>
            </a:extLst>
          </p:cNvPr>
          <p:cNvSpPr txBox="1">
            <a:spLocks noGrp="1"/>
          </p:cNvSpPr>
          <p:nvPr>
            <p:ph type="body" sz="quarter" idx="10" hasCustomPrompt="1"/>
          </p:nvPr>
        </p:nvSpPr>
        <p:spPr>
          <a:xfrm>
            <a:off x="117529" y="252001"/>
            <a:ext cx="7560001" cy="360000"/>
          </a:xfrm>
          <a:prstGeom prst="rect">
            <a:avLst/>
          </a:prstGeom>
        </p:spPr>
        <p:txBody>
          <a:bodyPr lIns="0" tIns="0" anchor="t" anchorCtr="0">
            <a:noAutofit/>
          </a:bodyPr>
          <a:lstStyle>
            <a:lvl1pPr marL="342900" indent="-228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accent1"/>
                </a:solidFill>
              </a:defRPr>
            </a:lvl1pPr>
            <a:lvl2pPr marL="342900" indent="2540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2pPr>
            <a:lvl3pPr marL="342900" indent="7112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3pPr>
            <a:lvl4pPr marL="342900" indent="11684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4pPr>
            <a:lvl5pPr marL="342900" indent="1625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r>
              <a:rPr dirty="0"/>
              <a:t>Body Level On</a:t>
            </a:r>
            <a:r>
              <a:rPr lang="cs-CZ" dirty="0"/>
              <a:t>e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164572-F8AE-E149-88BB-9E9CD69986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4802400"/>
            <a:ext cx="1119078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92936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91424" rIns="91424" bIns="91424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91424" rIns="91424" bIns="91424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4345" y="4700819"/>
            <a:ext cx="336813" cy="31839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lvl1pPr algn="r">
              <a:defRPr sz="10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56" r:id="rId3"/>
    <p:sldLayoutId id="2147483671" r:id="rId4"/>
    <p:sldLayoutId id="2147483672" r:id="rId5"/>
    <p:sldLayoutId id="2147483673" r:id="rId6"/>
    <p:sldLayoutId id="2147483674" r:id="rId7"/>
  </p:sldLayoutIdLst>
  <p:transition spd="med"/>
  <p:hf hdr="0" ftr="0" dt="0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4572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1pPr>
      <a:lvl2pPr marL="1005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2pPr>
      <a:lvl3pPr marL="1462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3pPr>
      <a:lvl4pPr marL="1919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4pPr>
      <a:lvl5pPr marL="23767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5pPr>
      <a:lvl6pPr marL="28339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6pPr>
      <a:lvl7pPr marL="3291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7pPr>
      <a:lvl8pPr marL="3748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8pPr>
      <a:lvl9pPr marL="4205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png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6.jpeg"/><Relationship Id="rId4" Type="http://schemas.openxmlformats.org/officeDocument/2006/relationships/image" Target="../media/image6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0.png"/><Relationship Id="rId5" Type="http://schemas.openxmlformats.org/officeDocument/2006/relationships/image" Target="../media/image69.jpeg"/><Relationship Id="rId4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2.png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74.png"/><Relationship Id="rId4" Type="http://schemas.openxmlformats.org/officeDocument/2006/relationships/image" Target="../media/image71.png"/><Relationship Id="rId9" Type="http://schemas.openxmlformats.org/officeDocument/2006/relationships/oleObject" Target="../embeddings/oleObject4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5042A262-FCF2-BCE2-5F3A-5AAB54BB22F7}"/>
              </a:ext>
            </a:extLst>
          </p:cNvPr>
          <p:cNvSpPr/>
          <p:nvPr/>
        </p:nvSpPr>
        <p:spPr>
          <a:xfrm>
            <a:off x="122830" y="4626591"/>
            <a:ext cx="1815152" cy="409433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0CB2ED24-9373-323A-F44D-629B306A1700}"/>
              </a:ext>
            </a:extLst>
          </p:cNvPr>
          <p:cNvSpPr txBox="1">
            <a:spLocks/>
          </p:cNvSpPr>
          <p:nvPr/>
        </p:nvSpPr>
        <p:spPr>
          <a:xfrm>
            <a:off x="0" y="2593303"/>
            <a:ext cx="9144000" cy="90925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Předmět: Technologie 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Přednáška č. 12: Základy </a:t>
            </a:r>
            <a:r>
              <a:rPr kumimoji="0" lang="cs-CZ" sz="3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vstřikování</a:t>
            </a:r>
            <a:r>
              <a:rPr kumimoji="0" lang="cs-CZ" sz="3200" b="1" i="0" u="none" strike="noStrike" kern="1200" cap="none" spc="0" normalizeH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plastů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3357E60C-7261-67DD-E247-A1A83B78ED0A}"/>
              </a:ext>
            </a:extLst>
          </p:cNvPr>
          <p:cNvSpPr txBox="1">
            <a:spLocks/>
          </p:cNvSpPr>
          <p:nvPr/>
        </p:nvSpPr>
        <p:spPr>
          <a:xfrm>
            <a:off x="1371600" y="3784561"/>
            <a:ext cx="6400800" cy="494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prstClr val="black"/>
                </a:solidFill>
                <a:latin typeface="Calibri"/>
              </a:rPr>
              <a:t>Doc. Ing. Pavel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Solfronk</a:t>
            </a:r>
            <a:r>
              <a:rPr lang="cs-CZ" sz="2000">
                <a:solidFill>
                  <a:prstClr val="black"/>
                </a:solidFill>
                <a:latin typeface="Calibri"/>
              </a:rPr>
              <a:t>, Ph.D.</a:t>
            </a:r>
            <a:endParaRPr lang="cs-CZ" sz="2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37FEC4D-566D-62FC-27AC-50D32AA8EA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424" y="2190102"/>
            <a:ext cx="838200" cy="295275"/>
          </a:xfrm>
          <a:prstGeom prst="rect">
            <a:avLst/>
          </a:prstGeom>
        </p:spPr>
      </p:pic>
      <p:pic>
        <p:nvPicPr>
          <p:cNvPr id="14" name="Picture 1">
            <a:extLst>
              <a:ext uri="{FF2B5EF4-FFF2-40B4-BE49-F238E27FC236}">
                <a16:creationId xmlns:a16="http://schemas.microsoft.com/office/drawing/2014/main" id="{B3AA00D1-ECF6-BC1F-60F1-1F897DBBAC9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953" y="138226"/>
            <a:ext cx="6602095" cy="859791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9F4396AF-0F65-CDF2-32B0-AD043FA53713}"/>
              </a:ext>
            </a:extLst>
          </p:cNvPr>
          <p:cNvSpPr txBox="1"/>
          <p:nvPr/>
        </p:nvSpPr>
        <p:spPr>
          <a:xfrm>
            <a:off x="1277605" y="1153381"/>
            <a:ext cx="658879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hangingPunct="1"/>
            <a:r>
              <a:rPr lang="cs-CZ" sz="1800" b="1" kern="1200" dirty="0">
                <a:solidFill>
                  <a:prstClr val="black"/>
                </a:solidFill>
                <a:latin typeface="Calibri"/>
              </a:rPr>
              <a:t>Nové možnosti rozvoje vzdělávání na Technické univerzitě v Liberci</a:t>
            </a:r>
          </a:p>
          <a:p>
            <a:pPr algn="ctr" hangingPunct="1"/>
            <a:endParaRPr lang="cs-CZ" sz="800" kern="1200" dirty="0">
              <a:solidFill>
                <a:prstClr val="black"/>
              </a:solidFill>
              <a:latin typeface="Calibri"/>
            </a:endParaRPr>
          </a:p>
          <a:p>
            <a:pPr algn="ctr" hangingPunct="1"/>
            <a:r>
              <a:rPr lang="cs-CZ" b="1" u="sng" kern="1200" dirty="0">
                <a:solidFill>
                  <a:prstClr val="black"/>
                </a:solidFill>
                <a:latin typeface="Calibri"/>
              </a:rPr>
              <a:t>Specifický cíl A3:Tvorba nových profesně zaměřených studijních programů</a:t>
            </a:r>
          </a:p>
          <a:p>
            <a:pPr algn="ctr" hangingPunct="1"/>
            <a:endParaRPr lang="cs-CZ" b="1" u="sng" kern="1200" dirty="0">
              <a:solidFill>
                <a:prstClr val="black"/>
              </a:solidFill>
              <a:latin typeface="Calibri"/>
            </a:endParaRPr>
          </a:p>
          <a:p>
            <a:pPr algn="ctr" hangingPunct="1"/>
            <a:r>
              <a:rPr lang="cs-CZ" sz="1800" b="1" kern="1200" dirty="0">
                <a:solidFill>
                  <a:prstClr val="black"/>
                </a:solidFill>
                <a:latin typeface="Calibri"/>
              </a:rPr>
              <a:t>NPO_TUL_MSMT-16598/2022</a:t>
            </a:r>
          </a:p>
          <a:p>
            <a:pPr hangingPunct="1"/>
            <a:endParaRPr lang="cs-CZ" sz="1800" kern="12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6" name="Tabulka 15">
            <a:extLst>
              <a:ext uri="{FF2B5EF4-FFF2-40B4-BE49-F238E27FC236}">
                <a16:creationId xmlns:a16="http://schemas.microsoft.com/office/drawing/2014/main" id="{9AD4031E-9A26-401A-8462-1269ED43DA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164834"/>
              </p:ext>
            </p:extLst>
          </p:nvPr>
        </p:nvGraphicFramePr>
        <p:xfrm>
          <a:off x="1709420" y="3399258"/>
          <a:ext cx="5725160" cy="182880"/>
        </p:xfrm>
        <a:graphic>
          <a:graphicData uri="http://schemas.openxmlformats.org/drawingml/2006/table">
            <a:tbl>
              <a:tblPr firstRow="1" firstCol="1" bandRow="1"/>
              <a:tblGrid>
                <a:gridCol w="1908175">
                  <a:extLst>
                    <a:ext uri="{9D8B030D-6E8A-4147-A177-3AD203B41FA5}">
                      <a16:colId xmlns:a16="http://schemas.microsoft.com/office/drawing/2014/main" val="222842396"/>
                    </a:ext>
                  </a:extLst>
                </a:gridCol>
                <a:gridCol w="1908175">
                  <a:extLst>
                    <a:ext uri="{9D8B030D-6E8A-4147-A177-3AD203B41FA5}">
                      <a16:colId xmlns:a16="http://schemas.microsoft.com/office/drawing/2014/main" val="4242503758"/>
                    </a:ext>
                  </a:extLst>
                </a:gridCol>
                <a:gridCol w="1908810">
                  <a:extLst>
                    <a:ext uri="{9D8B030D-6E8A-4147-A177-3AD203B41FA5}">
                      <a16:colId xmlns:a16="http://schemas.microsoft.com/office/drawing/2014/main" val="3883100167"/>
                    </a:ext>
                  </a:extLst>
                </a:gridCol>
              </a:tblGrid>
              <a:tr h="182880"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1pPr>
                      <a:lvl2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2pPr>
                      <a:lvl3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3pPr>
                      <a:lvl4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4pPr>
                      <a:lvl5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5pPr>
                      <a:lvl6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6pPr>
                      <a:lvl7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7pPr>
                      <a:lvl8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8pPr>
                      <a:lvl9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1pPr>
                      <a:lvl2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2pPr>
                      <a:lvl3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3pPr>
                      <a:lvl4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4pPr>
                      <a:lvl5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5pPr>
                      <a:lvl6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6pPr>
                      <a:lvl7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7pPr>
                      <a:lvl8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8pPr>
                      <a:lvl9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1pPr>
                      <a:lvl2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2pPr>
                      <a:lvl3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3pPr>
                      <a:lvl4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4pPr>
                      <a:lvl5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5pPr>
                      <a:lvl6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6pPr>
                      <a:lvl7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7pPr>
                      <a:lvl8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8pPr>
                      <a:lvl9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787227"/>
                  </a:ext>
                </a:extLst>
              </a:tr>
            </a:tbl>
          </a:graphicData>
        </a:graphic>
      </p:graphicFrame>
      <p:pic>
        <p:nvPicPr>
          <p:cNvPr id="17" name="Obrázek 31">
            <a:extLst>
              <a:ext uri="{FF2B5EF4-FFF2-40B4-BE49-F238E27FC236}">
                <a16:creationId xmlns:a16="http://schemas.microsoft.com/office/drawing/2014/main" id="{39F76B93-A0F9-97C5-97ED-A4F8C1D4E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19" y="4534853"/>
            <a:ext cx="1619250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Obrázek 32">
            <a:extLst>
              <a:ext uri="{FF2B5EF4-FFF2-40B4-BE49-F238E27FC236}">
                <a16:creationId xmlns:a16="http://schemas.microsoft.com/office/drawing/2014/main" id="{5065CCE7-EA3A-A0D2-0D6C-1E1E7B283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217" y="4534853"/>
            <a:ext cx="9620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Obrázek 33" descr="Foto / Photo: Logo MŠMT">
            <a:extLst>
              <a:ext uri="{FF2B5EF4-FFF2-40B4-BE49-F238E27FC236}">
                <a16:creationId xmlns:a16="http://schemas.microsoft.com/office/drawing/2014/main" id="{BDE18A62-B07F-454D-82A3-AB1ECE8C0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290" y="4534853"/>
            <a:ext cx="866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73755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1050"/>
          </a:p>
        </p:txBody>
      </p:sp>
      <p:pic>
        <p:nvPicPr>
          <p:cNvPr id="13314" name="Picture 2" descr="Výsledek obrázku pro engel machine"/>
          <p:cNvPicPr>
            <a:picLocks noChangeAspect="1" noChangeArrowheads="1"/>
          </p:cNvPicPr>
          <p:nvPr/>
        </p:nvPicPr>
        <p:blipFill>
          <a:blip r:embed="rId2" cstate="print"/>
          <a:srcRect l="9202" t="37800" r="8687" b="9948"/>
          <a:stretch>
            <a:fillRect/>
          </a:stretch>
        </p:blipFill>
        <p:spPr bwMode="auto">
          <a:xfrm>
            <a:off x="6301208" y="3070049"/>
            <a:ext cx="2616659" cy="1060198"/>
          </a:xfrm>
          <a:prstGeom prst="rect">
            <a:avLst/>
          </a:prstGeom>
          <a:noFill/>
        </p:spPr>
      </p:pic>
      <p:pic>
        <p:nvPicPr>
          <p:cNvPr id="13316" name="Picture 4" descr="Výsledek obrázku pro arbur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158" y="2369281"/>
            <a:ext cx="2319686" cy="1117289"/>
          </a:xfrm>
          <a:prstGeom prst="rect">
            <a:avLst/>
          </a:prstGeom>
          <a:noFill/>
        </p:spPr>
      </p:pic>
      <p:pic>
        <p:nvPicPr>
          <p:cNvPr id="13318" name="Picture 6" descr="Výsledek obrázku pro krauss maffe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95602" y="876296"/>
            <a:ext cx="2631543" cy="1199071"/>
          </a:xfrm>
          <a:prstGeom prst="rect">
            <a:avLst/>
          </a:prstGeom>
          <a:noFill/>
        </p:spPr>
      </p:pic>
      <p:pic>
        <p:nvPicPr>
          <p:cNvPr id="13320" name="Picture 8" descr="Související obrázek"/>
          <p:cNvPicPr>
            <a:picLocks noChangeAspect="1" noChangeArrowheads="1"/>
          </p:cNvPicPr>
          <p:nvPr/>
        </p:nvPicPr>
        <p:blipFill>
          <a:blip r:embed="rId5" cstate="print"/>
          <a:srcRect l="2284" t="6121" r="2932" b="5119"/>
          <a:stretch>
            <a:fillRect/>
          </a:stretch>
        </p:blipFill>
        <p:spPr bwMode="auto">
          <a:xfrm>
            <a:off x="6512161" y="1526519"/>
            <a:ext cx="2513039" cy="878051"/>
          </a:xfrm>
          <a:prstGeom prst="rect">
            <a:avLst/>
          </a:prstGeom>
          <a:noFill/>
        </p:spPr>
      </p:pic>
      <p:pic>
        <p:nvPicPr>
          <p:cNvPr id="13322" name="Picture 10" descr="Výsledek obrázku pro ferromatik"/>
          <p:cNvPicPr>
            <a:picLocks noChangeAspect="1" noChangeArrowheads="1"/>
          </p:cNvPicPr>
          <p:nvPr/>
        </p:nvPicPr>
        <p:blipFill>
          <a:blip r:embed="rId6" cstate="print"/>
          <a:srcRect t="9091" r="6557"/>
          <a:stretch>
            <a:fillRect/>
          </a:stretch>
        </p:blipFill>
        <p:spPr bwMode="auto">
          <a:xfrm>
            <a:off x="266158" y="1281383"/>
            <a:ext cx="2319686" cy="1054405"/>
          </a:xfrm>
          <a:prstGeom prst="rect">
            <a:avLst/>
          </a:prstGeom>
          <a:noFill/>
        </p:spPr>
      </p:pic>
      <p:pic>
        <p:nvPicPr>
          <p:cNvPr id="13324" name="Picture 12" descr="Výsledek obrázku pro fanuc injection molding machin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780" y="3632115"/>
            <a:ext cx="2304832" cy="1261893"/>
          </a:xfrm>
          <a:prstGeom prst="rect">
            <a:avLst/>
          </a:prstGeom>
          <a:noFill/>
        </p:spPr>
      </p:pic>
      <p:pic>
        <p:nvPicPr>
          <p:cNvPr id="13326" name="Picture 14" descr="Výsledek obrázku pro battenfeld injection molding machine"/>
          <p:cNvPicPr>
            <a:picLocks noChangeAspect="1" noChangeArrowheads="1"/>
          </p:cNvPicPr>
          <p:nvPr/>
        </p:nvPicPr>
        <p:blipFill>
          <a:blip r:embed="rId8" cstate="print"/>
          <a:srcRect t="27720" b="25661"/>
          <a:stretch>
            <a:fillRect/>
          </a:stretch>
        </p:blipFill>
        <p:spPr bwMode="auto">
          <a:xfrm>
            <a:off x="3139860" y="3592380"/>
            <a:ext cx="3076642" cy="1075734"/>
          </a:xfrm>
          <a:prstGeom prst="rect">
            <a:avLst/>
          </a:prstGeom>
          <a:noFill/>
        </p:spPr>
      </p:pic>
      <p:pic>
        <p:nvPicPr>
          <p:cNvPr id="13334" name="Picture 22" descr="Související obrázek"/>
          <p:cNvPicPr>
            <a:picLocks noChangeAspect="1" noChangeArrowheads="1"/>
          </p:cNvPicPr>
          <p:nvPr/>
        </p:nvPicPr>
        <p:blipFill>
          <a:blip r:embed="rId9" cstate="print"/>
          <a:srcRect r="16547"/>
          <a:stretch>
            <a:fillRect/>
          </a:stretch>
        </p:blipFill>
        <p:spPr bwMode="auto">
          <a:xfrm>
            <a:off x="3139860" y="2164259"/>
            <a:ext cx="3155016" cy="1137447"/>
          </a:xfrm>
          <a:prstGeom prst="rect">
            <a:avLst/>
          </a:prstGeom>
          <a:noFill/>
        </p:spPr>
      </p:pic>
      <p:sp>
        <p:nvSpPr>
          <p:cNvPr id="21" name="TextovéPole 20"/>
          <p:cNvSpPr txBox="1"/>
          <p:nvPr/>
        </p:nvSpPr>
        <p:spPr>
          <a:xfrm>
            <a:off x="3492506" y="4800460"/>
            <a:ext cx="2037737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750" i="1" dirty="0"/>
              <a:t>Stroje nejvýznamnějších světových výrobců</a:t>
            </a:r>
          </a:p>
        </p:txBody>
      </p:sp>
      <p:sp>
        <p:nvSpPr>
          <p:cNvPr id="22" name="Title 4">
            <a:extLst>
              <a:ext uri="{FF2B5EF4-FFF2-40B4-BE49-F238E27FC236}">
                <a16:creationId xmlns:a16="http://schemas.microsoft.com/office/drawing/2014/main" id="{179F80CA-9EB2-48FB-9020-8E8C5768D243}"/>
              </a:ext>
            </a:extLst>
          </p:cNvPr>
          <p:cNvSpPr txBox="1">
            <a:spLocks/>
          </p:cNvSpPr>
          <p:nvPr/>
        </p:nvSpPr>
        <p:spPr>
          <a:xfrm>
            <a:off x="175804" y="770785"/>
            <a:ext cx="3959999" cy="57270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sz="2500" dirty="0">
                <a:solidFill>
                  <a:srgbClr val="999BA4"/>
                </a:solidFill>
              </a:rPr>
              <a:t>Výrobci strojů</a:t>
            </a:r>
            <a:endParaRPr lang="x-none" sz="2500" dirty="0">
              <a:solidFill>
                <a:srgbClr val="999BA4"/>
              </a:solidFill>
            </a:endParaRP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322F78DF-CFC3-4348-AA68-867EEBD3AB55}"/>
              </a:ext>
            </a:extLst>
          </p:cNvPr>
          <p:cNvSpPr txBox="1">
            <a:spLocks/>
          </p:cNvSpPr>
          <p:nvPr/>
        </p:nvSpPr>
        <p:spPr>
          <a:xfrm>
            <a:off x="118800" y="155018"/>
            <a:ext cx="4036714" cy="55396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accent2">
                    <a:lumOff val="2176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/>
            <a:r>
              <a:rPr lang="cs-CZ" sz="1400" dirty="0">
                <a:solidFill>
                  <a:srgbClr val="999BA4"/>
                </a:solidFill>
              </a:rPr>
              <a:t>Technologie I</a:t>
            </a:r>
            <a:endParaRPr lang="x-none" sz="1400" dirty="0">
              <a:solidFill>
                <a:srgbClr val="999BA4"/>
              </a:solidFill>
            </a:endParaRPr>
          </a:p>
          <a:p>
            <a:endParaRPr lang="x-none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RBURG GmbH + Co KG | Injection moulding machines">
            <a:extLst>
              <a:ext uri="{FF2B5EF4-FFF2-40B4-BE49-F238E27FC236}">
                <a16:creationId xmlns:a16="http://schemas.microsoft.com/office/drawing/2014/main" id="{3E13C5F7-DD64-47DC-87C8-2B113D8044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9" t="9109" r="5109" b="5981"/>
          <a:stretch/>
        </p:blipFill>
        <p:spPr bwMode="auto">
          <a:xfrm>
            <a:off x="4098559" y="1916187"/>
            <a:ext cx="4851610" cy="304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175804" y="1187595"/>
            <a:ext cx="7468991" cy="202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HYDRAULICKÉ STROJE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standardně čerpadlo lamelové, zubové či pístové s proměnlivým zdvihem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jedno či více čerpadlové, popř. s akumulátory tlakového oleje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velmi přesná fáze vstřiku (možnost jemného profilování)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 přesné řízení tlaku</a:t>
            </a:r>
          </a:p>
          <a:p>
            <a:pPr>
              <a:spcBef>
                <a:spcPct val="50000"/>
              </a:spcBef>
            </a:pPr>
            <a:endParaRPr lang="cs-CZ" sz="900" dirty="0">
              <a:sym typeface="Symbol" pitchFamily="18" charset="2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533001" y="4756074"/>
            <a:ext cx="1782198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50" i="1" dirty="0"/>
              <a:t>Hydraulický stroj</a:t>
            </a: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EECA977D-B88F-4DDD-AB37-716859931D92}"/>
              </a:ext>
            </a:extLst>
          </p:cNvPr>
          <p:cNvSpPr txBox="1">
            <a:spLocks/>
          </p:cNvSpPr>
          <p:nvPr/>
        </p:nvSpPr>
        <p:spPr>
          <a:xfrm>
            <a:off x="175804" y="770785"/>
            <a:ext cx="3959999" cy="57270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sz="2500" dirty="0">
                <a:solidFill>
                  <a:srgbClr val="999BA4"/>
                </a:solidFill>
              </a:rPr>
              <a:t>Pohony strojů</a:t>
            </a:r>
            <a:endParaRPr lang="x-none" sz="2500" dirty="0">
              <a:solidFill>
                <a:srgbClr val="999BA4"/>
              </a:solidFill>
            </a:endParaRP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A7B8B37E-1BF9-480D-8BD2-7581D47BDC76}"/>
              </a:ext>
            </a:extLst>
          </p:cNvPr>
          <p:cNvSpPr txBox="1">
            <a:spLocks/>
          </p:cNvSpPr>
          <p:nvPr/>
        </p:nvSpPr>
        <p:spPr>
          <a:xfrm>
            <a:off x="118800" y="155018"/>
            <a:ext cx="4036714" cy="55396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accent2">
                    <a:lumOff val="2176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/>
            <a:r>
              <a:rPr lang="cs-CZ" sz="1400" dirty="0">
                <a:solidFill>
                  <a:srgbClr val="999BA4"/>
                </a:solidFill>
              </a:rPr>
              <a:t>Technologie I</a:t>
            </a:r>
            <a:endParaRPr lang="x-none" sz="1400" dirty="0">
              <a:solidFill>
                <a:srgbClr val="999BA4"/>
              </a:solidFill>
            </a:endParaRPr>
          </a:p>
          <a:p>
            <a:endParaRPr lang="x-none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228703" y="1343486"/>
            <a:ext cx="7468991" cy="1284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Elektrické stroje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 pohon pomocí řemenů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 kloubový mechanismus</a:t>
            </a:r>
          </a:p>
          <a:p>
            <a:pPr>
              <a:spcBef>
                <a:spcPct val="50000"/>
              </a:spcBef>
            </a:pPr>
            <a:endParaRPr lang="cs-CZ" sz="900" dirty="0">
              <a:sym typeface="Symbol" pitchFamily="18" charset="2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914796" y="4553740"/>
            <a:ext cx="1782198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50" i="1" dirty="0"/>
              <a:t>Elektrický stroj</a:t>
            </a: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EECA977D-B88F-4DDD-AB37-716859931D92}"/>
              </a:ext>
            </a:extLst>
          </p:cNvPr>
          <p:cNvSpPr txBox="1">
            <a:spLocks/>
          </p:cNvSpPr>
          <p:nvPr/>
        </p:nvSpPr>
        <p:spPr>
          <a:xfrm>
            <a:off x="175804" y="770785"/>
            <a:ext cx="3959999" cy="57270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sz="2500" dirty="0">
                <a:solidFill>
                  <a:srgbClr val="999BA4"/>
                </a:solidFill>
              </a:rPr>
              <a:t>Pohony strojů</a:t>
            </a:r>
            <a:endParaRPr lang="x-none" sz="2500" dirty="0">
              <a:solidFill>
                <a:srgbClr val="999BA4"/>
              </a:solidFill>
            </a:endParaRP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A7B8B37E-1BF9-480D-8BD2-7581D47BDC76}"/>
              </a:ext>
            </a:extLst>
          </p:cNvPr>
          <p:cNvSpPr txBox="1">
            <a:spLocks/>
          </p:cNvSpPr>
          <p:nvPr/>
        </p:nvSpPr>
        <p:spPr>
          <a:xfrm>
            <a:off x="118800" y="155018"/>
            <a:ext cx="4036714" cy="55396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accent2">
                    <a:lumOff val="2176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/>
            <a:r>
              <a:rPr lang="cs-CZ" sz="1400" dirty="0">
                <a:solidFill>
                  <a:srgbClr val="999BA4"/>
                </a:solidFill>
              </a:rPr>
              <a:t>Technologie I</a:t>
            </a:r>
            <a:endParaRPr lang="x-none" sz="1400" dirty="0">
              <a:solidFill>
                <a:srgbClr val="999BA4"/>
              </a:solidFill>
            </a:endParaRPr>
          </a:p>
          <a:p>
            <a:endParaRPr lang="x-none" dirty="0"/>
          </a:p>
        </p:txBody>
      </p:sp>
      <p:pic>
        <p:nvPicPr>
          <p:cNvPr id="16386" name="Picture 2" descr="Eco-Molding: More Power for Less Energy">
            <a:extLst>
              <a:ext uri="{FF2B5EF4-FFF2-40B4-BE49-F238E27FC236}">
                <a16:creationId xmlns:a16="http://schemas.microsoft.com/office/drawing/2014/main" id="{793A8C10-22CD-4F1C-B20F-B5F5B8089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900" y="485885"/>
            <a:ext cx="4393990" cy="397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34712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Výsledek obrázku pro electric injection molding machine for healthcare"/>
          <p:cNvPicPr>
            <a:picLocks noChangeAspect="1" noChangeArrowheads="1"/>
          </p:cNvPicPr>
          <p:nvPr/>
        </p:nvPicPr>
        <p:blipFill>
          <a:blip r:embed="rId2" cstate="print"/>
          <a:srcRect l="7079" t="24458" r="5855" b="9948"/>
          <a:stretch>
            <a:fillRect/>
          </a:stretch>
        </p:blipFill>
        <p:spPr bwMode="auto">
          <a:xfrm>
            <a:off x="4362222" y="1140591"/>
            <a:ext cx="3940607" cy="1890210"/>
          </a:xfrm>
          <a:prstGeom prst="rect">
            <a:avLst/>
          </a:prstGeom>
          <a:noFill/>
        </p:spPr>
      </p:pic>
      <p:pic>
        <p:nvPicPr>
          <p:cNvPr id="63490" name="Picture 2" descr="Výsledek obrázku pro electric injection molding machine for healthcare"/>
          <p:cNvPicPr>
            <a:picLocks noChangeAspect="1" noChangeArrowheads="1"/>
          </p:cNvPicPr>
          <p:nvPr/>
        </p:nvPicPr>
        <p:blipFill>
          <a:blip r:embed="rId3" cstate="print"/>
          <a:srcRect l="18956" t="2589" r="20169" b="6248"/>
          <a:stretch>
            <a:fillRect/>
          </a:stretch>
        </p:blipFill>
        <p:spPr bwMode="auto">
          <a:xfrm>
            <a:off x="6138175" y="3435846"/>
            <a:ext cx="1416011" cy="1350150"/>
          </a:xfrm>
          <a:prstGeom prst="rect">
            <a:avLst/>
          </a:prstGeom>
          <a:noFill/>
        </p:spPr>
      </p:pic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175804" y="1190891"/>
            <a:ext cx="6156722" cy="2920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sz="1050" dirty="0"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r>
              <a:rPr lang="cs-CZ" sz="1050" b="1" u="sng" dirty="0">
                <a:sym typeface="Symbol" pitchFamily="18" charset="2"/>
              </a:rPr>
              <a:t>Srovnání s hydraulickými stroji</a:t>
            </a:r>
            <a:endParaRPr lang="cs-CZ" sz="1050" u="sng" dirty="0"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r>
              <a:rPr lang="cs-CZ" sz="1050" dirty="0">
                <a:solidFill>
                  <a:srgbClr val="00B050"/>
                </a:solidFill>
                <a:sym typeface="Symbol" pitchFamily="18" charset="2"/>
              </a:rPr>
              <a:t> energetická úspornost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cs-CZ" sz="1050" dirty="0">
                <a:solidFill>
                  <a:srgbClr val="00B050"/>
                </a:solidFill>
                <a:sym typeface="Symbol" pitchFamily="18" charset="2"/>
              </a:rPr>
              <a:t> rychlost pohybů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cs-CZ" sz="1050" dirty="0">
                <a:solidFill>
                  <a:srgbClr val="00B050"/>
                </a:solidFill>
                <a:sym typeface="Symbol" pitchFamily="18" charset="2"/>
              </a:rPr>
              <a:t> přesnost polohování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cs-CZ" sz="1050" dirty="0">
                <a:solidFill>
                  <a:srgbClr val="00B050"/>
                </a:solidFill>
                <a:sym typeface="Symbol" pitchFamily="18" charset="2"/>
              </a:rPr>
              <a:t> nízká hlučnost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cs-CZ" sz="1050" dirty="0">
                <a:solidFill>
                  <a:srgbClr val="00B050"/>
                </a:solidFill>
                <a:sym typeface="Symbol" pitchFamily="18" charset="2"/>
              </a:rPr>
              <a:t> čistota (nehrozí úniky oleje)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cs-CZ" sz="1050" dirty="0">
                <a:solidFill>
                  <a:srgbClr val="FF0000"/>
                </a:solidFill>
                <a:sym typeface="Symbol" pitchFamily="18" charset="2"/>
              </a:rPr>
              <a:t> cena stroje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cs-CZ" sz="1050" dirty="0">
                <a:solidFill>
                  <a:srgbClr val="FF0000"/>
                </a:solidFill>
                <a:sym typeface="Symbol" pitchFamily="18" charset="2"/>
              </a:rPr>
              <a:t> vyšší nároky na celkový instalovaný elektrický příkon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cs-CZ" sz="1050" dirty="0">
                <a:solidFill>
                  <a:srgbClr val="FF0000"/>
                </a:solidFill>
                <a:sym typeface="Symbol" pitchFamily="18" charset="2"/>
              </a:rPr>
              <a:t> horší výsledky v aplikacích, kde je nutná přesná kontrola </a:t>
            </a:r>
            <a:r>
              <a:rPr lang="cs-CZ" sz="1050" dirty="0" err="1">
                <a:solidFill>
                  <a:srgbClr val="FF0000"/>
                </a:solidFill>
                <a:sym typeface="Symbol" pitchFamily="18" charset="2"/>
              </a:rPr>
              <a:t>dotlaku</a:t>
            </a:r>
            <a:r>
              <a:rPr lang="cs-CZ" sz="1050" dirty="0">
                <a:solidFill>
                  <a:srgbClr val="FF0000"/>
                </a:solidFill>
                <a:sym typeface="Symbol" pitchFamily="18" charset="2"/>
              </a:rPr>
              <a:t> (tlustostěnné výstřiky)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cs-CZ" sz="1050" dirty="0">
                <a:solidFill>
                  <a:srgbClr val="FF0000"/>
                </a:solidFill>
                <a:sym typeface="Symbol" pitchFamily="18" charset="2"/>
              </a:rPr>
              <a:t> vyšší nároky na údržbu a servis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cs-CZ" sz="1050" dirty="0">
                <a:solidFill>
                  <a:srgbClr val="FF0000"/>
                </a:solidFill>
                <a:sym typeface="Symbol" pitchFamily="18" charset="2"/>
              </a:rPr>
              <a:t> rychlejší opotřebení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4842030" y="3057804"/>
            <a:ext cx="216024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50" i="1" dirty="0"/>
              <a:t>Elektrický stroj na výrobu dílů pro zdravotnictví</a:t>
            </a: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5E270E2E-CEBD-4AFD-AE1D-799CC50DC2C7}"/>
              </a:ext>
            </a:extLst>
          </p:cNvPr>
          <p:cNvSpPr txBox="1">
            <a:spLocks/>
          </p:cNvSpPr>
          <p:nvPr/>
        </p:nvSpPr>
        <p:spPr>
          <a:xfrm>
            <a:off x="175804" y="770785"/>
            <a:ext cx="3959999" cy="57270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sz="2500" dirty="0">
                <a:solidFill>
                  <a:srgbClr val="999BA4"/>
                </a:solidFill>
              </a:rPr>
              <a:t>Pohony strojů</a:t>
            </a:r>
            <a:endParaRPr lang="x-none" sz="2500" dirty="0">
              <a:solidFill>
                <a:srgbClr val="999BA4"/>
              </a:solidFill>
            </a:endParaRP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2E9A1BA9-AC6F-458F-A7AE-C4615CD06CC5}"/>
              </a:ext>
            </a:extLst>
          </p:cNvPr>
          <p:cNvSpPr txBox="1">
            <a:spLocks/>
          </p:cNvSpPr>
          <p:nvPr/>
        </p:nvSpPr>
        <p:spPr>
          <a:xfrm>
            <a:off x="118800" y="155018"/>
            <a:ext cx="4036714" cy="55396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accent2">
                    <a:lumOff val="2176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/>
            <a:r>
              <a:rPr lang="cs-CZ" sz="1400" dirty="0">
                <a:solidFill>
                  <a:srgbClr val="999BA4"/>
                </a:solidFill>
              </a:rPr>
              <a:t>Technologie I</a:t>
            </a:r>
            <a:endParaRPr lang="x-none" sz="1400" dirty="0">
              <a:solidFill>
                <a:srgbClr val="999BA4"/>
              </a:solidFill>
            </a:endParaRPr>
          </a:p>
          <a:p>
            <a:endParaRPr lang="x-none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4036" y="1174688"/>
            <a:ext cx="3725976" cy="226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4373" y="1203759"/>
            <a:ext cx="3732322" cy="2188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 Box 5"/>
          <p:cNvSpPr txBox="1">
            <a:spLocks noChangeArrowheads="1"/>
          </p:cNvSpPr>
          <p:nvPr/>
        </p:nvSpPr>
        <p:spPr bwMode="auto">
          <a:xfrm>
            <a:off x="1242983" y="3800015"/>
            <a:ext cx="3024188" cy="83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050" b="1" dirty="0"/>
              <a:t>VSTŘIKOVÁNÍ NA DĚLÍCÍ ROVINU</a:t>
            </a:r>
            <a:endParaRPr lang="cs-CZ" sz="1050" dirty="0"/>
          </a:p>
          <a:p>
            <a:pPr algn="ctr">
              <a:spcBef>
                <a:spcPct val="30000"/>
              </a:spcBef>
            </a:pPr>
            <a:r>
              <a:rPr lang="cs-CZ" sz="1050" dirty="0"/>
              <a:t>a) horizontální uspořádání</a:t>
            </a:r>
          </a:p>
          <a:p>
            <a:pPr algn="ctr">
              <a:spcBef>
                <a:spcPct val="30000"/>
              </a:spcBef>
            </a:pPr>
            <a:r>
              <a:rPr lang="cs-CZ" sz="1050" dirty="0"/>
              <a:t>b) vertikální uspořádání vstřikovací a uzavírací jednotky</a:t>
            </a:r>
          </a:p>
        </p:txBody>
      </p:sp>
      <p:sp>
        <p:nvSpPr>
          <p:cNvPr id="25607" name="Text Box 6"/>
          <p:cNvSpPr txBox="1">
            <a:spLocks noChangeArrowheads="1"/>
          </p:cNvSpPr>
          <p:nvPr/>
        </p:nvSpPr>
        <p:spPr bwMode="auto">
          <a:xfrm>
            <a:off x="1601391" y="1555682"/>
            <a:ext cx="3238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900" dirty="0"/>
              <a:t>a)</a:t>
            </a:r>
          </a:p>
        </p:txBody>
      </p:sp>
      <p:sp>
        <p:nvSpPr>
          <p:cNvPr id="25608" name="Text Box 7"/>
          <p:cNvSpPr txBox="1">
            <a:spLocks noChangeArrowheads="1"/>
          </p:cNvSpPr>
          <p:nvPr/>
        </p:nvSpPr>
        <p:spPr bwMode="auto">
          <a:xfrm>
            <a:off x="2813830" y="1551181"/>
            <a:ext cx="3238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900" dirty="0"/>
              <a:t>b)</a:t>
            </a:r>
          </a:p>
        </p:txBody>
      </p:sp>
      <p:sp>
        <p:nvSpPr>
          <p:cNvPr id="25609" name="Text Box 8"/>
          <p:cNvSpPr txBox="1">
            <a:spLocks noChangeArrowheads="1"/>
          </p:cNvSpPr>
          <p:nvPr/>
        </p:nvSpPr>
        <p:spPr bwMode="auto">
          <a:xfrm>
            <a:off x="4895850" y="1555682"/>
            <a:ext cx="3238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900" dirty="0"/>
              <a:t>c)</a:t>
            </a:r>
          </a:p>
        </p:txBody>
      </p:sp>
      <p:sp>
        <p:nvSpPr>
          <p:cNvPr id="25610" name="Text Box 9"/>
          <p:cNvSpPr txBox="1">
            <a:spLocks noChangeArrowheads="1"/>
          </p:cNvSpPr>
          <p:nvPr/>
        </p:nvSpPr>
        <p:spPr bwMode="auto">
          <a:xfrm>
            <a:off x="7380684" y="1555682"/>
            <a:ext cx="3238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900" dirty="0"/>
              <a:t>d)</a:t>
            </a:r>
          </a:p>
        </p:txBody>
      </p:sp>
      <p:sp>
        <p:nvSpPr>
          <p:cNvPr id="25611" name="Text Box 10"/>
          <p:cNvSpPr txBox="1">
            <a:spLocks noChangeArrowheads="1"/>
          </p:cNvSpPr>
          <p:nvPr/>
        </p:nvSpPr>
        <p:spPr bwMode="auto">
          <a:xfrm>
            <a:off x="5004197" y="3719223"/>
            <a:ext cx="3024188" cy="99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050" b="1" dirty="0"/>
              <a:t>VSTŘIKOVÁNÍ DO DĚLÍCÍ ROVINY</a:t>
            </a:r>
            <a:endParaRPr lang="cs-CZ" sz="1050" dirty="0"/>
          </a:p>
          <a:p>
            <a:pPr algn="ctr">
              <a:spcBef>
                <a:spcPct val="30000"/>
              </a:spcBef>
            </a:pPr>
            <a:r>
              <a:rPr lang="cs-CZ" sz="1050" dirty="0"/>
              <a:t>c) horizontální uspořádání uzavírací jednotky a vertikální uspořádání vstřikovací jednotky</a:t>
            </a:r>
          </a:p>
          <a:p>
            <a:pPr algn="ctr">
              <a:spcBef>
                <a:spcPct val="30000"/>
              </a:spcBef>
            </a:pPr>
            <a:r>
              <a:rPr lang="cs-CZ" sz="1050" dirty="0"/>
              <a:t>d) vertikální uspořádání uzavírací jednotky a horizontální uspořádání vstřikovací jednotky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6D541AFB-C7F4-4D29-8F10-6EF34A1ACE3B}"/>
              </a:ext>
            </a:extLst>
          </p:cNvPr>
          <p:cNvSpPr txBox="1">
            <a:spLocks/>
          </p:cNvSpPr>
          <p:nvPr/>
        </p:nvSpPr>
        <p:spPr>
          <a:xfrm>
            <a:off x="175804" y="770785"/>
            <a:ext cx="3959999" cy="57270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sz="2500" dirty="0">
                <a:solidFill>
                  <a:srgbClr val="999BA4"/>
                </a:solidFill>
              </a:rPr>
              <a:t>Konfigurace stroje</a:t>
            </a:r>
            <a:endParaRPr lang="x-none" sz="2500" dirty="0">
              <a:solidFill>
                <a:srgbClr val="999BA4"/>
              </a:solidFill>
            </a:endParaRP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51813179-561B-410D-AD3C-9A33F2F3163A}"/>
              </a:ext>
            </a:extLst>
          </p:cNvPr>
          <p:cNvSpPr txBox="1">
            <a:spLocks/>
          </p:cNvSpPr>
          <p:nvPr/>
        </p:nvSpPr>
        <p:spPr>
          <a:xfrm>
            <a:off x="118800" y="155018"/>
            <a:ext cx="4036714" cy="55396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accent2">
                    <a:lumOff val="2176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/>
            <a:r>
              <a:rPr lang="cs-CZ" sz="1400" dirty="0">
                <a:solidFill>
                  <a:srgbClr val="999BA4"/>
                </a:solidFill>
              </a:rPr>
              <a:t>Technologie I</a:t>
            </a:r>
            <a:endParaRPr lang="x-none" sz="1400" dirty="0">
              <a:solidFill>
                <a:srgbClr val="999BA4"/>
              </a:solidFill>
            </a:endParaRPr>
          </a:p>
          <a:p>
            <a:endParaRPr lang="x-none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3658" y="1005577"/>
            <a:ext cx="2171700" cy="1421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ovéPole 14"/>
          <p:cNvSpPr txBox="1"/>
          <p:nvPr/>
        </p:nvSpPr>
        <p:spPr>
          <a:xfrm>
            <a:off x="1571604" y="482189"/>
            <a:ext cx="35897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05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1940" y="897564"/>
            <a:ext cx="1404652" cy="810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1446604" y="803660"/>
            <a:ext cx="2268140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685800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900" b="1" i="1" dirty="0">
                <a:solidFill>
                  <a:schemeClr val="bg1"/>
                </a:solidFill>
                <a:latin typeface="Arial" pitchFamily="34" charset="0"/>
              </a:rPr>
              <a:t>   </a:t>
            </a:r>
            <a:r>
              <a:rPr lang="cs-CZ" sz="825" b="1" i="1" dirty="0">
                <a:solidFill>
                  <a:schemeClr val="bg1"/>
                </a:solidFill>
                <a:latin typeface="Arial" pitchFamily="34" charset="0"/>
              </a:rPr>
              <a:t>ARBURG ALLROUNDER 420 S 800 - 150</a:t>
            </a:r>
            <a:endParaRPr lang="cs-CZ" sz="1350" i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1439652" y="3003798"/>
            <a:ext cx="156567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685800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675" b="1" dirty="0">
                <a:latin typeface="Arial" pitchFamily="34" charset="0"/>
              </a:rPr>
              <a:t>   </a:t>
            </a:r>
            <a:r>
              <a:rPr lang="cs-CZ" sz="750" b="1" dirty="0"/>
              <a:t>UZAVÍRACÍ JEDNOTKA</a:t>
            </a:r>
          </a:p>
        </p:txBody>
      </p:sp>
      <p:sp>
        <p:nvSpPr>
          <p:cNvPr id="1034" name="AutoShape 10"/>
          <p:cNvSpPr>
            <a:spLocks noChangeArrowheads="1"/>
          </p:cNvSpPr>
          <p:nvPr/>
        </p:nvSpPr>
        <p:spPr bwMode="auto">
          <a:xfrm>
            <a:off x="3517084" y="1506129"/>
            <a:ext cx="540544" cy="216694"/>
          </a:xfrm>
          <a:prstGeom prst="rightArrow">
            <a:avLst>
              <a:gd name="adj1" fmla="val 50000"/>
              <a:gd name="adj2" fmla="val 6236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cs-CZ" sz="1050"/>
          </a:p>
        </p:txBody>
      </p:sp>
      <p:sp>
        <p:nvSpPr>
          <p:cNvPr id="1035" name="AutoShape 11"/>
          <p:cNvSpPr>
            <a:spLocks noChangeArrowheads="1"/>
          </p:cNvSpPr>
          <p:nvPr/>
        </p:nvSpPr>
        <p:spPr bwMode="auto">
          <a:xfrm>
            <a:off x="1950222" y="1721632"/>
            <a:ext cx="191509" cy="1079897"/>
          </a:xfrm>
          <a:prstGeom prst="downArrow">
            <a:avLst>
              <a:gd name="adj1" fmla="val 50000"/>
              <a:gd name="adj2" fmla="val 9989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cs-CZ" sz="1050"/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951570"/>
            <a:ext cx="917972" cy="57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43" name="Text Box 19"/>
          <p:cNvSpPr txBox="1">
            <a:spLocks noChangeArrowheads="1"/>
          </p:cNvSpPr>
          <p:nvPr/>
        </p:nvSpPr>
        <p:spPr bwMode="auto">
          <a:xfrm>
            <a:off x="4882765" y="2303858"/>
            <a:ext cx="1350169" cy="17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675" b="1" dirty="0">
                <a:solidFill>
                  <a:schemeClr val="bg1"/>
                </a:solidFill>
                <a:latin typeface="Arial" pitchFamily="34" charset="0"/>
              </a:rPr>
              <a:t>TOPNÉ PÁSY</a:t>
            </a:r>
            <a:endParaRPr lang="cs-CZ" sz="1350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27" name="Obrázek 26" descr="vstřikovací jednotka.jpg"/>
          <p:cNvPicPr>
            <a:picLocks noChangeAspect="1"/>
          </p:cNvPicPr>
          <p:nvPr/>
        </p:nvPicPr>
        <p:blipFill>
          <a:blip r:embed="rId6" cstate="print"/>
          <a:srcRect t="27984" b="24718"/>
          <a:stretch>
            <a:fillRect/>
          </a:stretch>
        </p:blipFill>
        <p:spPr>
          <a:xfrm rot="21191762">
            <a:off x="4512650" y="1678390"/>
            <a:ext cx="3212976" cy="1012490"/>
          </a:xfrm>
          <a:prstGeom prst="rect">
            <a:avLst/>
          </a:prstGeom>
        </p:spPr>
      </p:pic>
      <p:pic>
        <p:nvPicPr>
          <p:cNvPr id="31" name="Obrázek 30" descr="řídící jednotk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28084" y="3057804"/>
            <a:ext cx="2268252" cy="1676199"/>
          </a:xfrm>
          <a:prstGeom prst="rect">
            <a:avLst/>
          </a:prstGeom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3805821" y="1728332"/>
            <a:ext cx="1350169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675" b="1" dirty="0">
                <a:solidFill>
                  <a:schemeClr val="tx1"/>
                </a:solidFill>
                <a:latin typeface="Arial" pitchFamily="34" charset="0"/>
              </a:rPr>
              <a:t>  </a:t>
            </a:r>
            <a:r>
              <a:rPr lang="cs-CZ" sz="750" b="1" dirty="0"/>
              <a:t>VSTŘIKOVACÍ JEDNOTKA</a:t>
            </a:r>
            <a:r>
              <a:rPr lang="cs-CZ" sz="750" b="1" dirty="0">
                <a:solidFill>
                  <a:schemeClr val="tx1"/>
                </a:solidFill>
              </a:rPr>
              <a:t> </a:t>
            </a:r>
            <a:endParaRPr lang="cs-CZ" sz="750" dirty="0">
              <a:solidFill>
                <a:schemeClr val="tx1"/>
              </a:solidFill>
            </a:endParaRPr>
          </a:p>
        </p:txBody>
      </p:sp>
      <p:pic>
        <p:nvPicPr>
          <p:cNvPr id="32" name="Obrázek 31" descr="22361_470u_clamping_uni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23628" y="3273828"/>
            <a:ext cx="3009230" cy="1728192"/>
          </a:xfrm>
          <a:prstGeom prst="rect">
            <a:avLst/>
          </a:prstGeom>
        </p:spPr>
      </p:pic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4031939" y="2949792"/>
            <a:ext cx="766771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685800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675" b="1" dirty="0">
                <a:latin typeface="Arial" pitchFamily="34" charset="0"/>
              </a:rPr>
              <a:t>   </a:t>
            </a:r>
            <a:r>
              <a:rPr lang="cs-CZ" sz="750" b="1" dirty="0"/>
              <a:t>ŘÍDÍCÍ A REGULAČNÍ JEDNOTKA</a:t>
            </a:r>
            <a:endParaRPr lang="cs-CZ" sz="750" dirty="0"/>
          </a:p>
        </p:txBody>
      </p:sp>
      <p:sp>
        <p:nvSpPr>
          <p:cNvPr id="1036" name="AutoShape 12"/>
          <p:cNvSpPr>
            <a:spLocks noChangeArrowheads="1"/>
          </p:cNvSpPr>
          <p:nvPr/>
        </p:nvSpPr>
        <p:spPr bwMode="auto">
          <a:xfrm rot="18155005">
            <a:off x="3840248" y="1171837"/>
            <a:ext cx="216694" cy="2483810"/>
          </a:xfrm>
          <a:prstGeom prst="downArrow">
            <a:avLst>
              <a:gd name="adj1" fmla="val 50000"/>
              <a:gd name="adj2" fmla="val 7472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cs-CZ" sz="1050"/>
          </a:p>
        </p:txBody>
      </p:sp>
      <p:sp>
        <p:nvSpPr>
          <p:cNvPr id="22" name="Title 4">
            <a:extLst>
              <a:ext uri="{FF2B5EF4-FFF2-40B4-BE49-F238E27FC236}">
                <a16:creationId xmlns:a16="http://schemas.microsoft.com/office/drawing/2014/main" id="{9C8B2DC8-A093-4FA4-A08C-E4FF9C9AEA92}"/>
              </a:ext>
            </a:extLst>
          </p:cNvPr>
          <p:cNvSpPr txBox="1">
            <a:spLocks/>
          </p:cNvSpPr>
          <p:nvPr/>
        </p:nvSpPr>
        <p:spPr>
          <a:xfrm>
            <a:off x="175804" y="770785"/>
            <a:ext cx="3959999" cy="57270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sz="2500" dirty="0">
                <a:solidFill>
                  <a:srgbClr val="999BA4"/>
                </a:solidFill>
              </a:rPr>
              <a:t>Části stroje</a:t>
            </a:r>
            <a:endParaRPr lang="x-none" sz="2500" dirty="0">
              <a:solidFill>
                <a:srgbClr val="999BA4"/>
              </a:solidFill>
            </a:endParaRP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B09B7B14-9689-40C2-87CD-1B92C3629348}"/>
              </a:ext>
            </a:extLst>
          </p:cNvPr>
          <p:cNvSpPr txBox="1">
            <a:spLocks/>
          </p:cNvSpPr>
          <p:nvPr/>
        </p:nvSpPr>
        <p:spPr>
          <a:xfrm>
            <a:off x="118800" y="155018"/>
            <a:ext cx="4036714" cy="55396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accent2">
                    <a:lumOff val="2176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/>
            <a:r>
              <a:rPr lang="cs-CZ" sz="1400" dirty="0">
                <a:solidFill>
                  <a:srgbClr val="999BA4"/>
                </a:solidFill>
              </a:rPr>
              <a:t>Technologie I</a:t>
            </a:r>
            <a:endParaRPr lang="x-none" sz="1400" dirty="0">
              <a:solidFill>
                <a:srgbClr val="999BA4"/>
              </a:solidFill>
            </a:endParaRPr>
          </a:p>
          <a:p>
            <a:endParaRPr lang="x-none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1571604" y="482189"/>
            <a:ext cx="35897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050" dirty="0"/>
          </a:p>
        </p:txBody>
      </p:sp>
      <p:sp>
        <p:nvSpPr>
          <p:cNvPr id="50" name="Text Box 47">
            <a:extLst>
              <a:ext uri="{FF2B5EF4-FFF2-40B4-BE49-F238E27FC236}">
                <a16:creationId xmlns:a16="http://schemas.microsoft.com/office/drawing/2014/main" id="{CA65A1D3-70F8-4988-8F27-C4806EF35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1911" y="3859680"/>
            <a:ext cx="4480693" cy="719577"/>
          </a:xfrm>
          <a:prstGeom prst="rect">
            <a:avLst/>
          </a:prstGeom>
          <a:solidFill>
            <a:srgbClr val="FFFFFF"/>
          </a:solidFill>
          <a:ln w="3810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defTabSz="685800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825" b="1" dirty="0" bmk="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Základní části vstřikovacího stroje</a:t>
            </a:r>
          </a:p>
          <a:p>
            <a:pPr defTabSz="685800" eaLnBrk="0" fontAlgn="base">
              <a:spcBef>
                <a:spcPct val="0"/>
              </a:spcBef>
              <a:spcAft>
                <a:spcPct val="0"/>
              </a:spcAft>
            </a:pPr>
            <a:r>
              <a:rPr lang="cs-CZ" sz="825" dirty="0" bmk="_Toc396433061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1 – uzavírací jednotka</a:t>
            </a:r>
          </a:p>
          <a:p>
            <a:pPr defTabSz="685800" eaLnBrk="0" fontAlgn="base">
              <a:spcBef>
                <a:spcPct val="0"/>
              </a:spcBef>
              <a:spcAft>
                <a:spcPct val="0"/>
              </a:spcAft>
            </a:pPr>
            <a:r>
              <a:rPr lang="cs-CZ" sz="825" dirty="0" bmk="_Toc396433061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2 – pohyblivá upínací deska</a:t>
            </a:r>
          </a:p>
          <a:p>
            <a:pPr defTabSz="685800" eaLnBrk="0" fontAlgn="base">
              <a:spcBef>
                <a:spcPct val="0"/>
              </a:spcBef>
              <a:spcAft>
                <a:spcPct val="0"/>
              </a:spcAft>
            </a:pPr>
            <a:r>
              <a:rPr lang="cs-CZ" sz="825" dirty="0" bmk="_Toc396433061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3 – pohyblivá část vstřikovací formy           </a:t>
            </a:r>
          </a:p>
          <a:p>
            <a:pPr defTabSz="685800" eaLnBrk="0" fontAlgn="base">
              <a:spcBef>
                <a:spcPct val="0"/>
              </a:spcBef>
              <a:spcAft>
                <a:spcPct val="0"/>
              </a:spcAft>
            </a:pPr>
            <a:r>
              <a:rPr lang="cs-CZ" sz="825" dirty="0" bmk="_Toc396433061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4 – vodící sloupky,</a:t>
            </a:r>
          </a:p>
          <a:p>
            <a:pPr defTabSz="685800" eaLnBrk="0" fontAlgn="base">
              <a:spcBef>
                <a:spcPct val="0"/>
              </a:spcBef>
              <a:spcAft>
                <a:spcPct val="0"/>
              </a:spcAft>
            </a:pPr>
            <a:r>
              <a:rPr lang="cs-CZ" sz="825" dirty="0" bmk="_Toc396433061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5 – pevná upínací deska </a:t>
            </a:r>
          </a:p>
          <a:p>
            <a:pPr defTabSz="685800" eaLnBrk="0" fontAlgn="base">
              <a:spcBef>
                <a:spcPct val="0"/>
              </a:spcBef>
              <a:spcAft>
                <a:spcPct val="0"/>
              </a:spcAft>
            </a:pPr>
            <a:r>
              <a:rPr lang="cs-CZ" sz="825" dirty="0" bmk="_Toc396433061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6 – čelo špičky vstřikovací trysky,</a:t>
            </a:r>
          </a:p>
          <a:p>
            <a:pPr defTabSz="685800" eaLnBrk="0" fontAlgn="base">
              <a:spcBef>
                <a:spcPct val="0"/>
              </a:spcBef>
              <a:spcAft>
                <a:spcPct val="0"/>
              </a:spcAft>
            </a:pPr>
            <a:r>
              <a:rPr lang="cs-CZ" sz="825" dirty="0" bmk="_Toc396433061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7 – tavící komora</a:t>
            </a:r>
          </a:p>
          <a:p>
            <a:pPr defTabSz="685800" eaLnBrk="0" fontAlgn="base">
              <a:spcBef>
                <a:spcPct val="0"/>
              </a:spcBef>
              <a:spcAft>
                <a:spcPct val="0"/>
              </a:spcAft>
            </a:pPr>
            <a:r>
              <a:rPr lang="cs-CZ" sz="825" dirty="0" bmk="_Toc396433061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8 – šnek </a:t>
            </a:r>
          </a:p>
          <a:p>
            <a:pPr defTabSz="685800" eaLnBrk="0" fontAlgn="base">
              <a:spcBef>
                <a:spcPct val="0"/>
              </a:spcBef>
              <a:spcAft>
                <a:spcPct val="0"/>
              </a:spcAft>
            </a:pPr>
            <a:r>
              <a:rPr lang="cs-CZ" sz="825" dirty="0" bmk="_Toc396433061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9 – násypka pro plastový polotovar </a:t>
            </a:r>
          </a:p>
          <a:p>
            <a:pPr defTabSz="685800" eaLnBrk="0" fontAlgn="base">
              <a:spcBef>
                <a:spcPct val="0"/>
              </a:spcBef>
              <a:spcAft>
                <a:spcPct val="0"/>
              </a:spcAft>
            </a:pPr>
            <a:r>
              <a:rPr lang="cs-CZ" sz="825" dirty="0" bmk="_Toc396433061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10 – pohonná jednotka šneku</a:t>
            </a:r>
            <a:endParaRPr lang="cs-CZ" sz="135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1446604" y="803660"/>
            <a:ext cx="2268140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685800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900" b="1" i="1" dirty="0">
                <a:solidFill>
                  <a:schemeClr val="bg1"/>
                </a:solidFill>
                <a:latin typeface="Arial" pitchFamily="34" charset="0"/>
              </a:rPr>
              <a:t>   </a:t>
            </a:r>
            <a:r>
              <a:rPr lang="cs-CZ" sz="825" b="1" i="1" dirty="0">
                <a:solidFill>
                  <a:schemeClr val="bg1"/>
                </a:solidFill>
                <a:latin typeface="Arial" pitchFamily="34" charset="0"/>
              </a:rPr>
              <a:t>ARBURG ALLROUNDER 420 S 800 - 150</a:t>
            </a:r>
            <a:endParaRPr lang="cs-CZ" sz="1350" i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043" name="Text Box 19"/>
          <p:cNvSpPr txBox="1">
            <a:spLocks noChangeArrowheads="1"/>
          </p:cNvSpPr>
          <p:nvPr/>
        </p:nvSpPr>
        <p:spPr bwMode="auto">
          <a:xfrm>
            <a:off x="4882765" y="2303858"/>
            <a:ext cx="1350169" cy="17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675" b="1" dirty="0">
                <a:solidFill>
                  <a:schemeClr val="bg1"/>
                </a:solidFill>
                <a:latin typeface="Arial" pitchFamily="34" charset="0"/>
              </a:rPr>
              <a:t>TOPNÉ PÁSY</a:t>
            </a:r>
            <a:endParaRPr lang="cs-CZ" sz="1350" dirty="0">
              <a:solidFill>
                <a:schemeClr val="bg1"/>
              </a:solidFill>
              <a:latin typeface="Arial" pitchFamily="34" charset="0"/>
            </a:endParaRPr>
          </a:p>
        </p:txBody>
      </p:sp>
      <p:grpSp>
        <p:nvGrpSpPr>
          <p:cNvPr id="20" name="Group 25"/>
          <p:cNvGrpSpPr>
            <a:grpSpLocks noChangeAspect="1"/>
          </p:cNvGrpSpPr>
          <p:nvPr/>
        </p:nvGrpSpPr>
        <p:grpSpPr bwMode="auto">
          <a:xfrm>
            <a:off x="2153530" y="434212"/>
            <a:ext cx="5458470" cy="4094227"/>
            <a:chOff x="1417" y="6069"/>
            <a:chExt cx="9072" cy="6805"/>
          </a:xfrm>
        </p:grpSpPr>
        <p:pic>
          <p:nvPicPr>
            <p:cNvPr id="25" name="Picture 46" descr="Injector"/>
            <p:cNvPicPr>
              <a:picLocks noChangeAspect="1" noChangeArrowheads="1"/>
            </p:cNvPicPr>
            <p:nvPr/>
          </p:nvPicPr>
          <p:blipFill>
            <a:blip r:embed="rId3" cstate="print"/>
            <a:srcRect b="11971"/>
            <a:stretch>
              <a:fillRect/>
            </a:stretch>
          </p:blipFill>
          <p:spPr bwMode="auto">
            <a:xfrm>
              <a:off x="1418" y="6167"/>
              <a:ext cx="9071" cy="4972"/>
            </a:xfrm>
            <a:prstGeom prst="rect">
              <a:avLst/>
            </a:prstGeom>
            <a:noFill/>
          </p:spPr>
        </p:pic>
        <p:sp>
          <p:nvSpPr>
            <p:cNvPr id="22" name="AutoShape 48"/>
            <p:cNvSpPr>
              <a:spLocks noChangeAspect="1" noChangeArrowheads="1" noTextEdit="1"/>
            </p:cNvSpPr>
            <p:nvPr/>
          </p:nvSpPr>
          <p:spPr bwMode="auto">
            <a:xfrm>
              <a:off x="1417" y="6069"/>
              <a:ext cx="9072" cy="6805"/>
            </a:xfrm>
            <a:prstGeom prst="rect">
              <a:avLst/>
            </a:prstGeom>
            <a:noFill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050"/>
            </a:p>
          </p:txBody>
        </p:sp>
        <p:sp>
          <p:nvSpPr>
            <p:cNvPr id="26" name="Text Box 45"/>
            <p:cNvSpPr txBox="1">
              <a:spLocks noChangeArrowheads="1"/>
            </p:cNvSpPr>
            <p:nvPr/>
          </p:nvSpPr>
          <p:spPr bwMode="auto">
            <a:xfrm>
              <a:off x="1770" y="6185"/>
              <a:ext cx="344" cy="449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 defTabSz="685800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cs-CZ" sz="825" dirty="0" bmk="_Toc396433062">
                  <a:solidFill>
                    <a:schemeClr val="tx1"/>
                  </a:solidFill>
                  <a:ea typeface="Times New Roman" pitchFamily="18" charset="0"/>
                  <a:cs typeface="Times New Roman" pitchFamily="18" charset="0"/>
                </a:rPr>
                <a:t>1</a:t>
              </a:r>
              <a:endParaRPr lang="cs-CZ" sz="825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endParaRPr>
            </a:p>
            <a:p>
              <a:pPr defTabSz="685800" eaLnBrk="0" fontAlgn="base">
                <a:spcBef>
                  <a:spcPct val="0"/>
                </a:spcBef>
                <a:spcAft>
                  <a:spcPct val="0"/>
                </a:spcAft>
              </a:pPr>
              <a:endParaRPr lang="cs-CZ" sz="13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AutoShape 44"/>
            <p:cNvSpPr>
              <a:spLocks noChangeShapeType="1"/>
            </p:cNvSpPr>
            <p:nvPr/>
          </p:nvSpPr>
          <p:spPr bwMode="auto">
            <a:xfrm flipH="1" flipV="1">
              <a:off x="1969" y="6525"/>
              <a:ext cx="882" cy="1986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oval" w="med" len="med"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endParaRPr lang="cs-CZ" sz="1050"/>
            </a:p>
          </p:txBody>
        </p:sp>
        <p:sp>
          <p:nvSpPr>
            <p:cNvPr id="29" name="Text Box 43"/>
            <p:cNvSpPr txBox="1">
              <a:spLocks noChangeArrowheads="1"/>
            </p:cNvSpPr>
            <p:nvPr/>
          </p:nvSpPr>
          <p:spPr bwMode="auto">
            <a:xfrm>
              <a:off x="2395" y="6185"/>
              <a:ext cx="344" cy="449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 defTabSz="685800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cs-CZ" sz="825" dirty="0" bmk="_Toc396433063">
                  <a:solidFill>
                    <a:schemeClr val="tx1"/>
                  </a:solidFill>
                  <a:ea typeface="Times New Roman" pitchFamily="18" charset="0"/>
                  <a:cs typeface="Times New Roman" pitchFamily="18" charset="0"/>
                </a:rPr>
                <a:t>2</a:t>
              </a:r>
              <a:endParaRPr lang="cs-CZ" sz="825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endParaRPr>
            </a:p>
            <a:p>
              <a:pPr defTabSz="685800" eaLnBrk="0" fontAlgn="base">
                <a:spcBef>
                  <a:spcPct val="0"/>
                </a:spcBef>
                <a:spcAft>
                  <a:spcPct val="0"/>
                </a:spcAft>
              </a:pPr>
              <a:endParaRPr lang="cs-CZ" sz="13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AutoShape 42"/>
            <p:cNvSpPr>
              <a:spLocks noChangeShapeType="1"/>
            </p:cNvSpPr>
            <p:nvPr/>
          </p:nvSpPr>
          <p:spPr bwMode="auto">
            <a:xfrm flipH="1" flipV="1">
              <a:off x="2581" y="6525"/>
              <a:ext cx="1296" cy="197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oval" w="med" len="med"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endParaRPr lang="cs-CZ" sz="1050"/>
            </a:p>
          </p:txBody>
        </p:sp>
        <p:sp>
          <p:nvSpPr>
            <p:cNvPr id="33" name="Text Box 41"/>
            <p:cNvSpPr txBox="1">
              <a:spLocks noChangeArrowheads="1"/>
            </p:cNvSpPr>
            <p:nvPr/>
          </p:nvSpPr>
          <p:spPr bwMode="auto">
            <a:xfrm>
              <a:off x="2863" y="6197"/>
              <a:ext cx="344" cy="449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 defTabSz="685800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cs-CZ" sz="825" dirty="0" bmk="_Toc396433064">
                  <a:solidFill>
                    <a:schemeClr val="tx1"/>
                  </a:solidFill>
                  <a:ea typeface="Times New Roman" pitchFamily="18" charset="0"/>
                  <a:cs typeface="Times New Roman" pitchFamily="18" charset="0"/>
                </a:rPr>
                <a:t>3</a:t>
              </a:r>
              <a:endParaRPr lang="cs-CZ" sz="825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endParaRPr>
            </a:p>
            <a:p>
              <a:pPr defTabSz="685800" eaLnBrk="0" fontAlgn="base">
                <a:spcBef>
                  <a:spcPct val="0"/>
                </a:spcBef>
                <a:spcAft>
                  <a:spcPct val="0"/>
                </a:spcAft>
              </a:pPr>
              <a:endParaRPr lang="cs-CZ" sz="13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AutoShape 40"/>
            <p:cNvSpPr>
              <a:spLocks noChangeShapeType="1"/>
            </p:cNvSpPr>
            <p:nvPr/>
          </p:nvSpPr>
          <p:spPr bwMode="auto">
            <a:xfrm flipH="1" flipV="1">
              <a:off x="3049" y="6537"/>
              <a:ext cx="1224" cy="219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oval" w="med" len="med"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endParaRPr lang="cs-CZ" sz="1050"/>
            </a:p>
          </p:txBody>
        </p:sp>
        <p:sp>
          <p:nvSpPr>
            <p:cNvPr id="35" name="Text Box 39"/>
            <p:cNvSpPr txBox="1">
              <a:spLocks noChangeArrowheads="1"/>
            </p:cNvSpPr>
            <p:nvPr/>
          </p:nvSpPr>
          <p:spPr bwMode="auto">
            <a:xfrm>
              <a:off x="3211" y="6197"/>
              <a:ext cx="344" cy="449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 defTabSz="685800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cs-CZ" sz="825" dirty="0" bmk="_Toc396433065">
                  <a:solidFill>
                    <a:schemeClr val="tx1"/>
                  </a:solidFill>
                  <a:ea typeface="Times New Roman" pitchFamily="18" charset="0"/>
                  <a:cs typeface="Times New Roman" pitchFamily="18" charset="0"/>
                </a:rPr>
                <a:t>4</a:t>
              </a:r>
              <a:endParaRPr lang="cs-CZ" sz="825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endParaRPr>
            </a:p>
            <a:p>
              <a:pPr defTabSz="685800" eaLnBrk="0" fontAlgn="base">
                <a:spcBef>
                  <a:spcPct val="0"/>
                </a:spcBef>
                <a:spcAft>
                  <a:spcPct val="0"/>
                </a:spcAft>
              </a:pPr>
              <a:endParaRPr lang="cs-CZ" sz="13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AutoShape 38"/>
            <p:cNvSpPr>
              <a:spLocks noChangeShapeType="1"/>
            </p:cNvSpPr>
            <p:nvPr/>
          </p:nvSpPr>
          <p:spPr bwMode="auto">
            <a:xfrm flipH="1" flipV="1">
              <a:off x="3397" y="6537"/>
              <a:ext cx="888" cy="1926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oval" w="med" len="med"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endParaRPr lang="cs-CZ" sz="1050"/>
            </a:p>
          </p:txBody>
        </p:sp>
        <p:sp>
          <p:nvSpPr>
            <p:cNvPr id="37" name="Text Box 37"/>
            <p:cNvSpPr txBox="1">
              <a:spLocks noChangeArrowheads="1"/>
            </p:cNvSpPr>
            <p:nvPr/>
          </p:nvSpPr>
          <p:spPr bwMode="auto">
            <a:xfrm>
              <a:off x="3907" y="6197"/>
              <a:ext cx="344" cy="449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 defTabSz="685800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cs-CZ" sz="825" dirty="0" bmk="_Toc396433066">
                  <a:solidFill>
                    <a:schemeClr val="tx1"/>
                  </a:solidFill>
                  <a:ea typeface="Times New Roman" pitchFamily="18" charset="0"/>
                  <a:cs typeface="Times New Roman" pitchFamily="18" charset="0"/>
                </a:rPr>
                <a:t>5</a:t>
              </a:r>
              <a:endParaRPr lang="cs-CZ" sz="825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endParaRPr>
            </a:p>
            <a:p>
              <a:pPr defTabSz="685800" eaLnBrk="0" fontAlgn="base">
                <a:spcBef>
                  <a:spcPct val="0"/>
                </a:spcBef>
                <a:spcAft>
                  <a:spcPct val="0"/>
                </a:spcAft>
              </a:pPr>
              <a:endParaRPr lang="cs-CZ" sz="13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AutoShape 36"/>
            <p:cNvSpPr>
              <a:spLocks noChangeShapeType="1"/>
            </p:cNvSpPr>
            <p:nvPr/>
          </p:nvSpPr>
          <p:spPr bwMode="auto">
            <a:xfrm flipH="1" flipV="1">
              <a:off x="4093" y="6537"/>
              <a:ext cx="888" cy="1926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oval" w="med" len="med"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endParaRPr lang="cs-CZ" sz="1050"/>
            </a:p>
          </p:txBody>
        </p:sp>
        <p:sp>
          <p:nvSpPr>
            <p:cNvPr id="39" name="Text Box 35"/>
            <p:cNvSpPr txBox="1">
              <a:spLocks noChangeArrowheads="1"/>
            </p:cNvSpPr>
            <p:nvPr/>
          </p:nvSpPr>
          <p:spPr bwMode="auto">
            <a:xfrm>
              <a:off x="4687" y="6197"/>
              <a:ext cx="344" cy="449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 defTabSz="685800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cs-CZ" sz="825" dirty="0" bmk="_Toc396433067">
                  <a:solidFill>
                    <a:schemeClr val="tx1"/>
                  </a:solidFill>
                  <a:ea typeface="Times New Roman" pitchFamily="18" charset="0"/>
                  <a:cs typeface="Times New Roman" pitchFamily="18" charset="0"/>
                </a:rPr>
                <a:t>6</a:t>
              </a:r>
              <a:endParaRPr lang="cs-CZ" sz="825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endParaRPr>
            </a:p>
            <a:p>
              <a:pPr defTabSz="685800" eaLnBrk="0" fontAlgn="base">
                <a:spcBef>
                  <a:spcPct val="0"/>
                </a:spcBef>
                <a:spcAft>
                  <a:spcPct val="0"/>
                </a:spcAft>
              </a:pPr>
              <a:endParaRPr lang="cs-CZ" sz="13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AutoShape 34"/>
            <p:cNvSpPr>
              <a:spLocks noChangeShapeType="1"/>
            </p:cNvSpPr>
            <p:nvPr/>
          </p:nvSpPr>
          <p:spPr bwMode="auto">
            <a:xfrm flipH="1" flipV="1">
              <a:off x="4873" y="6537"/>
              <a:ext cx="594" cy="223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endParaRPr lang="cs-CZ" sz="1050"/>
            </a:p>
          </p:txBody>
        </p:sp>
        <p:sp>
          <p:nvSpPr>
            <p:cNvPr id="41" name="Text Box 33"/>
            <p:cNvSpPr txBox="1">
              <a:spLocks noChangeArrowheads="1"/>
            </p:cNvSpPr>
            <p:nvPr/>
          </p:nvSpPr>
          <p:spPr bwMode="auto">
            <a:xfrm>
              <a:off x="5095" y="6197"/>
              <a:ext cx="344" cy="449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 defTabSz="685800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cs-CZ" sz="825" dirty="0" bmk="_Toc396433068">
                  <a:solidFill>
                    <a:schemeClr val="tx1"/>
                  </a:solidFill>
                  <a:ea typeface="Times New Roman" pitchFamily="18" charset="0"/>
                  <a:cs typeface="Times New Roman" pitchFamily="18" charset="0"/>
                </a:rPr>
                <a:t>7</a:t>
              </a:r>
              <a:endParaRPr lang="cs-CZ" sz="825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endParaRPr>
            </a:p>
            <a:p>
              <a:pPr defTabSz="685800" eaLnBrk="0" fontAlgn="base">
                <a:spcBef>
                  <a:spcPct val="0"/>
                </a:spcBef>
                <a:spcAft>
                  <a:spcPct val="0"/>
                </a:spcAft>
              </a:pPr>
              <a:endParaRPr lang="cs-CZ" sz="13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AutoShape 32"/>
            <p:cNvSpPr>
              <a:spLocks noChangeShapeType="1"/>
            </p:cNvSpPr>
            <p:nvPr/>
          </p:nvSpPr>
          <p:spPr bwMode="auto">
            <a:xfrm flipH="1" flipV="1">
              <a:off x="5281" y="6537"/>
              <a:ext cx="672" cy="219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oval" w="med" len="med"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endParaRPr lang="cs-CZ" sz="1050"/>
            </a:p>
          </p:txBody>
        </p:sp>
        <p:sp>
          <p:nvSpPr>
            <p:cNvPr id="43" name="Text Box 31"/>
            <p:cNvSpPr txBox="1">
              <a:spLocks noChangeArrowheads="1"/>
            </p:cNvSpPr>
            <p:nvPr/>
          </p:nvSpPr>
          <p:spPr bwMode="auto">
            <a:xfrm>
              <a:off x="5551" y="6197"/>
              <a:ext cx="344" cy="449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 defTabSz="685800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cs-CZ" sz="825" dirty="0" bmk="_Toc396433069">
                  <a:solidFill>
                    <a:schemeClr val="tx1"/>
                  </a:solidFill>
                  <a:ea typeface="Times New Roman" pitchFamily="18" charset="0"/>
                  <a:cs typeface="Times New Roman" pitchFamily="18" charset="0"/>
                </a:rPr>
                <a:t>8</a:t>
              </a:r>
              <a:endParaRPr lang="cs-CZ" sz="825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endParaRPr>
            </a:p>
            <a:p>
              <a:pPr defTabSz="685800" eaLnBrk="0" fontAlgn="base">
                <a:spcBef>
                  <a:spcPct val="0"/>
                </a:spcBef>
                <a:spcAft>
                  <a:spcPct val="0"/>
                </a:spcAft>
              </a:pPr>
              <a:endParaRPr lang="cs-CZ" sz="13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AutoShape 30"/>
            <p:cNvSpPr>
              <a:spLocks noChangeShapeType="1"/>
            </p:cNvSpPr>
            <p:nvPr/>
          </p:nvSpPr>
          <p:spPr bwMode="auto">
            <a:xfrm flipH="1" flipV="1">
              <a:off x="5737" y="6537"/>
              <a:ext cx="612" cy="232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oval" w="med" len="med"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endParaRPr lang="cs-CZ" sz="1050"/>
            </a:p>
          </p:txBody>
        </p:sp>
        <p:sp>
          <p:nvSpPr>
            <p:cNvPr id="45" name="Text Box 29"/>
            <p:cNvSpPr txBox="1">
              <a:spLocks noChangeArrowheads="1"/>
            </p:cNvSpPr>
            <p:nvPr/>
          </p:nvSpPr>
          <p:spPr bwMode="auto">
            <a:xfrm>
              <a:off x="5935" y="6197"/>
              <a:ext cx="344" cy="449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 defTabSz="685800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cs-CZ" sz="825" dirty="0" bmk="_Toc396433070">
                  <a:solidFill>
                    <a:schemeClr val="tx1"/>
                  </a:solidFill>
                  <a:ea typeface="Times New Roman" pitchFamily="18" charset="0"/>
                  <a:cs typeface="Times New Roman" pitchFamily="18" charset="0"/>
                </a:rPr>
                <a:t>9</a:t>
              </a:r>
              <a:endParaRPr lang="cs-CZ" sz="825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endParaRPr>
            </a:p>
            <a:p>
              <a:pPr defTabSz="685800" eaLnBrk="0" fontAlgn="base">
                <a:spcBef>
                  <a:spcPct val="0"/>
                </a:spcBef>
                <a:spcAft>
                  <a:spcPct val="0"/>
                </a:spcAft>
              </a:pPr>
              <a:endParaRPr lang="cs-CZ" sz="13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AutoShape 28"/>
            <p:cNvSpPr>
              <a:spLocks noChangeShapeType="1"/>
            </p:cNvSpPr>
            <p:nvPr/>
          </p:nvSpPr>
          <p:spPr bwMode="auto">
            <a:xfrm flipH="1" flipV="1">
              <a:off x="6121" y="6537"/>
              <a:ext cx="1386" cy="876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oval" w="med" len="med"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endParaRPr lang="cs-CZ" sz="1050"/>
            </a:p>
          </p:txBody>
        </p:sp>
        <p:sp>
          <p:nvSpPr>
            <p:cNvPr id="47" name="Text Box 27"/>
            <p:cNvSpPr txBox="1">
              <a:spLocks noChangeArrowheads="1"/>
            </p:cNvSpPr>
            <p:nvPr/>
          </p:nvSpPr>
          <p:spPr bwMode="auto">
            <a:xfrm>
              <a:off x="9027" y="6069"/>
              <a:ext cx="1005" cy="57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 defTabSz="685800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cs-CZ" sz="825" dirty="0" bmk="_Toc396433071">
                  <a:ea typeface="Times New Roman" pitchFamily="18" charset="0"/>
                  <a:cs typeface="Times New Roman" pitchFamily="18" charset="0"/>
                </a:rPr>
                <a:t>1</a:t>
              </a:r>
              <a:r>
                <a:rPr lang="cs-CZ" sz="825" dirty="0" bmk="">
                  <a:solidFill>
                    <a:schemeClr val="tx1"/>
                  </a:solidFill>
                  <a:ea typeface="Times New Roman" pitchFamily="18" charset="0"/>
                  <a:cs typeface="Times New Roman" pitchFamily="18" charset="0"/>
                </a:rPr>
                <a:t>0</a:t>
              </a:r>
              <a:endParaRPr lang="cs-CZ" sz="825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endParaRPr>
            </a:p>
            <a:p>
              <a:pPr defTabSz="685800" eaLnBrk="0" fontAlgn="base">
                <a:spcBef>
                  <a:spcPct val="0"/>
                </a:spcBef>
                <a:spcAft>
                  <a:spcPct val="0"/>
                </a:spcAft>
              </a:pPr>
              <a:endParaRPr lang="cs-CZ" sz="13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AutoShape 26"/>
            <p:cNvSpPr>
              <a:spLocks noChangeShapeType="1"/>
            </p:cNvSpPr>
            <p:nvPr/>
          </p:nvSpPr>
          <p:spPr bwMode="auto">
            <a:xfrm flipV="1">
              <a:off x="8761" y="6537"/>
              <a:ext cx="588" cy="220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oval" w="med" len="med"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endParaRPr lang="cs-CZ" sz="1050"/>
            </a:p>
          </p:txBody>
        </p:sp>
      </p:grpSp>
      <p:sp>
        <p:nvSpPr>
          <p:cNvPr id="32" name="Title 4">
            <a:extLst>
              <a:ext uri="{FF2B5EF4-FFF2-40B4-BE49-F238E27FC236}">
                <a16:creationId xmlns:a16="http://schemas.microsoft.com/office/drawing/2014/main" id="{8FB4FCAF-9297-4AB1-BD2A-57ED7B12F4D7}"/>
              </a:ext>
            </a:extLst>
          </p:cNvPr>
          <p:cNvSpPr txBox="1">
            <a:spLocks/>
          </p:cNvSpPr>
          <p:nvPr/>
        </p:nvSpPr>
        <p:spPr>
          <a:xfrm>
            <a:off x="175804" y="770785"/>
            <a:ext cx="3959999" cy="57270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sz="2500" dirty="0">
                <a:solidFill>
                  <a:srgbClr val="999BA4"/>
                </a:solidFill>
              </a:rPr>
              <a:t>Části stroje</a:t>
            </a:r>
            <a:endParaRPr lang="x-none" sz="2500" dirty="0">
              <a:solidFill>
                <a:srgbClr val="999BA4"/>
              </a:solidFill>
            </a:endParaRPr>
          </a:p>
        </p:txBody>
      </p:sp>
      <p:sp>
        <p:nvSpPr>
          <p:cNvPr id="49" name="Text Placeholder 5">
            <a:extLst>
              <a:ext uri="{FF2B5EF4-FFF2-40B4-BE49-F238E27FC236}">
                <a16:creationId xmlns:a16="http://schemas.microsoft.com/office/drawing/2014/main" id="{26D6C32D-AD9D-44B9-9E06-958CF9777150}"/>
              </a:ext>
            </a:extLst>
          </p:cNvPr>
          <p:cNvSpPr txBox="1">
            <a:spLocks/>
          </p:cNvSpPr>
          <p:nvPr/>
        </p:nvSpPr>
        <p:spPr>
          <a:xfrm>
            <a:off x="118800" y="155018"/>
            <a:ext cx="4036714" cy="55396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accent2">
                    <a:lumOff val="2176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/>
            <a:r>
              <a:rPr lang="cs-CZ" sz="1400" dirty="0">
                <a:solidFill>
                  <a:srgbClr val="999BA4"/>
                </a:solidFill>
              </a:rPr>
              <a:t>Technologie I</a:t>
            </a:r>
            <a:endParaRPr lang="x-none" sz="1400" dirty="0">
              <a:solidFill>
                <a:srgbClr val="999BA4"/>
              </a:solidFill>
            </a:endParaRPr>
          </a:p>
          <a:p>
            <a:endParaRPr lang="x-none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1571604" y="482189"/>
            <a:ext cx="35897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050" dirty="0"/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1446604" y="803660"/>
            <a:ext cx="2268140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685800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900" b="1" i="1" dirty="0">
                <a:solidFill>
                  <a:schemeClr val="bg1"/>
                </a:solidFill>
                <a:latin typeface="Arial" pitchFamily="34" charset="0"/>
              </a:rPr>
              <a:t>   </a:t>
            </a:r>
            <a:r>
              <a:rPr lang="cs-CZ" sz="825" b="1" i="1" dirty="0">
                <a:solidFill>
                  <a:schemeClr val="bg1"/>
                </a:solidFill>
                <a:latin typeface="Arial" pitchFamily="34" charset="0"/>
              </a:rPr>
              <a:t>ARBURG ALLROUNDER 420 S 800 - 150</a:t>
            </a:r>
            <a:endParaRPr lang="cs-CZ" sz="1350" i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043" name="Text Box 19"/>
          <p:cNvSpPr txBox="1">
            <a:spLocks noChangeArrowheads="1"/>
          </p:cNvSpPr>
          <p:nvPr/>
        </p:nvSpPr>
        <p:spPr bwMode="auto">
          <a:xfrm>
            <a:off x="4882765" y="2303858"/>
            <a:ext cx="1350169" cy="17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675" b="1" dirty="0">
                <a:solidFill>
                  <a:schemeClr val="bg1"/>
                </a:solidFill>
                <a:latin typeface="Arial" pitchFamily="34" charset="0"/>
              </a:rPr>
              <a:t>TOPNÉ PÁSY</a:t>
            </a:r>
            <a:endParaRPr lang="cs-CZ" sz="1350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26" name="Obrázek 25" descr="22361_470u_clamping_un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5803" y="305938"/>
            <a:ext cx="3386720" cy="1944984"/>
          </a:xfrm>
          <a:prstGeom prst="rect">
            <a:avLst/>
          </a:prstGeom>
        </p:spPr>
      </p:pic>
      <p:sp>
        <p:nvSpPr>
          <p:cNvPr id="30" name="TextovéPole 29"/>
          <p:cNvSpPr txBox="1"/>
          <p:nvPr/>
        </p:nvSpPr>
        <p:spPr>
          <a:xfrm>
            <a:off x="209915" y="1443293"/>
            <a:ext cx="6049020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050" b="1" dirty="0"/>
              <a:t>Uzavírací jednotka</a:t>
            </a:r>
          </a:p>
          <a:p>
            <a:pPr algn="just">
              <a:buFont typeface="Arial" pitchFamily="34" charset="0"/>
              <a:buChar char="•"/>
            </a:pPr>
            <a:r>
              <a:rPr lang="cs-CZ" sz="1200" dirty="0"/>
              <a:t> pohon	- hydraulický, elektrický</a:t>
            </a:r>
          </a:p>
          <a:p>
            <a:pPr algn="just">
              <a:buFont typeface="Arial" pitchFamily="34" charset="0"/>
              <a:buChar char="•"/>
            </a:pPr>
            <a:r>
              <a:rPr lang="cs-CZ" sz="1200" dirty="0"/>
              <a:t> pevná upínací deska stroje</a:t>
            </a:r>
          </a:p>
          <a:p>
            <a:pPr algn="just">
              <a:buFont typeface="Arial" pitchFamily="34" charset="0"/>
              <a:buChar char="•"/>
            </a:pPr>
            <a:r>
              <a:rPr lang="cs-CZ" sz="1200" dirty="0"/>
              <a:t> pohyblivá upínací deska stroje</a:t>
            </a:r>
          </a:p>
          <a:p>
            <a:pPr algn="just">
              <a:buFont typeface="Arial" pitchFamily="34" charset="0"/>
              <a:buChar char="•"/>
            </a:pPr>
            <a:r>
              <a:rPr lang="cs-CZ" sz="1200" dirty="0"/>
              <a:t> sloupky</a:t>
            </a:r>
          </a:p>
          <a:p>
            <a:pPr algn="just">
              <a:buFont typeface="Arial" pitchFamily="34" charset="0"/>
              <a:buChar char="•"/>
            </a:pPr>
            <a:r>
              <a:rPr lang="cs-CZ" sz="1200" dirty="0"/>
              <a:t> vodící lože</a:t>
            </a:r>
          </a:p>
          <a:p>
            <a:pPr algn="just">
              <a:buFont typeface="Arial" pitchFamily="34" charset="0"/>
              <a:buChar char="•"/>
            </a:pPr>
            <a:r>
              <a:rPr lang="cs-CZ" sz="1200" dirty="0"/>
              <a:t> vyhazovač</a:t>
            </a:r>
          </a:p>
          <a:p>
            <a:pPr algn="just">
              <a:buFont typeface="Arial" pitchFamily="34" charset="0"/>
              <a:buChar char="•"/>
            </a:pPr>
            <a:r>
              <a:rPr lang="cs-CZ" sz="1200" dirty="0"/>
              <a:t> systém závorování (velké jednotky)</a:t>
            </a:r>
            <a:endParaRPr lang="cs-CZ" sz="1050" dirty="0"/>
          </a:p>
        </p:txBody>
      </p:sp>
      <p:pic>
        <p:nvPicPr>
          <p:cNvPr id="80906" name="Picture 10" descr="Výsledek obrázku pro injection molding machine clamping uni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77934" y="2409731"/>
            <a:ext cx="3866258" cy="2580728"/>
          </a:xfrm>
          <a:prstGeom prst="rect">
            <a:avLst/>
          </a:prstGeom>
          <a:noFill/>
        </p:spPr>
      </p:pic>
      <p:sp>
        <p:nvSpPr>
          <p:cNvPr id="32" name="AutoShape 12"/>
          <p:cNvSpPr>
            <a:spLocks noChangeArrowheads="1"/>
          </p:cNvSpPr>
          <p:nvPr/>
        </p:nvSpPr>
        <p:spPr bwMode="auto">
          <a:xfrm rot="18155005">
            <a:off x="3168086" y="2236889"/>
            <a:ext cx="216694" cy="1144754"/>
          </a:xfrm>
          <a:prstGeom prst="downArrow">
            <a:avLst>
              <a:gd name="adj1" fmla="val 50000"/>
              <a:gd name="adj2" fmla="val 7472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cs-CZ" sz="1050"/>
          </a:p>
        </p:txBody>
      </p:sp>
      <p:sp>
        <p:nvSpPr>
          <p:cNvPr id="33" name="TextovéPole 32"/>
          <p:cNvSpPr txBox="1"/>
          <p:nvPr/>
        </p:nvSpPr>
        <p:spPr>
          <a:xfrm>
            <a:off x="2087724" y="4647932"/>
            <a:ext cx="178219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50" i="1" dirty="0"/>
              <a:t>Jednotka s uzavírací silou 8000 tun – v roce 2012 největší na světě.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31244A1D-7E6C-4D40-962A-C50F57F02E5B}"/>
              </a:ext>
            </a:extLst>
          </p:cNvPr>
          <p:cNvSpPr txBox="1">
            <a:spLocks/>
          </p:cNvSpPr>
          <p:nvPr/>
        </p:nvSpPr>
        <p:spPr>
          <a:xfrm>
            <a:off x="175804" y="770785"/>
            <a:ext cx="3959999" cy="57270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sz="2500" dirty="0">
                <a:solidFill>
                  <a:srgbClr val="999BA4"/>
                </a:solidFill>
              </a:rPr>
              <a:t>Uzavírací jednotka</a:t>
            </a:r>
            <a:endParaRPr lang="x-none" sz="2500" dirty="0">
              <a:solidFill>
                <a:srgbClr val="999BA4"/>
              </a:solidFill>
            </a:endParaRP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FF3C4967-3A41-436D-9AB8-B262432A86C8}"/>
              </a:ext>
            </a:extLst>
          </p:cNvPr>
          <p:cNvSpPr txBox="1">
            <a:spLocks/>
          </p:cNvSpPr>
          <p:nvPr/>
        </p:nvSpPr>
        <p:spPr>
          <a:xfrm>
            <a:off x="118800" y="155018"/>
            <a:ext cx="4036714" cy="55396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accent2">
                    <a:lumOff val="2176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/>
            <a:r>
              <a:rPr lang="cs-CZ" sz="1400" dirty="0">
                <a:solidFill>
                  <a:srgbClr val="999BA4"/>
                </a:solidFill>
              </a:rPr>
              <a:t>Technologie I</a:t>
            </a:r>
            <a:endParaRPr lang="x-none" sz="1400" dirty="0">
              <a:solidFill>
                <a:srgbClr val="999BA4"/>
              </a:solidFill>
            </a:endParaRPr>
          </a:p>
          <a:p>
            <a:endParaRPr lang="x-none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1571604" y="482189"/>
            <a:ext cx="35897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050" dirty="0"/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1446604" y="803660"/>
            <a:ext cx="2268140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685800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900" b="1" i="1" dirty="0">
                <a:solidFill>
                  <a:schemeClr val="bg1"/>
                </a:solidFill>
                <a:latin typeface="Arial" pitchFamily="34" charset="0"/>
              </a:rPr>
              <a:t>   </a:t>
            </a:r>
            <a:r>
              <a:rPr lang="cs-CZ" sz="825" b="1" i="1" dirty="0">
                <a:solidFill>
                  <a:schemeClr val="bg1"/>
                </a:solidFill>
                <a:latin typeface="Arial" pitchFamily="34" charset="0"/>
              </a:rPr>
              <a:t>ARBURG ALLROUNDER 420 S 800 - 150</a:t>
            </a:r>
            <a:endParaRPr lang="cs-CZ" sz="1350" i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043" name="Text Box 19"/>
          <p:cNvSpPr txBox="1">
            <a:spLocks noChangeArrowheads="1"/>
          </p:cNvSpPr>
          <p:nvPr/>
        </p:nvSpPr>
        <p:spPr bwMode="auto">
          <a:xfrm>
            <a:off x="4882765" y="2303858"/>
            <a:ext cx="1350169" cy="17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675" b="1" dirty="0">
                <a:solidFill>
                  <a:schemeClr val="bg1"/>
                </a:solidFill>
                <a:latin typeface="Arial" pitchFamily="34" charset="0"/>
              </a:rPr>
              <a:t>TOPNÉ PÁSY</a:t>
            </a:r>
            <a:endParaRPr lang="cs-CZ" sz="1350" dirty="0">
              <a:solidFill>
                <a:schemeClr val="bg1"/>
              </a:solidFill>
              <a:latin typeface="Arial" pitchFamily="34" charset="0"/>
            </a:endParaRPr>
          </a:p>
        </p:txBody>
      </p:sp>
      <p:grpSp>
        <p:nvGrpSpPr>
          <p:cNvPr id="32" name="Group 1"/>
          <p:cNvGrpSpPr>
            <a:grpSpLocks noChangeAspect="1"/>
          </p:cNvGrpSpPr>
          <p:nvPr/>
        </p:nvGrpSpPr>
        <p:grpSpPr bwMode="auto">
          <a:xfrm>
            <a:off x="4653233" y="1011409"/>
            <a:ext cx="3872807" cy="3735140"/>
            <a:chOff x="1419" y="1419"/>
            <a:chExt cx="9072" cy="8751"/>
          </a:xfrm>
        </p:grpSpPr>
        <p:sp>
          <p:nvSpPr>
            <p:cNvPr id="49" name="AutoShape 17"/>
            <p:cNvSpPr>
              <a:spLocks noChangeAspect="1" noChangeArrowheads="1" noTextEdit="1"/>
            </p:cNvSpPr>
            <p:nvPr/>
          </p:nvSpPr>
          <p:spPr bwMode="auto">
            <a:xfrm>
              <a:off x="1419" y="1419"/>
              <a:ext cx="9072" cy="8751"/>
            </a:xfrm>
            <a:prstGeom prst="rect">
              <a:avLst/>
            </a:prstGeom>
            <a:noFill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050"/>
            </a:p>
          </p:txBody>
        </p:sp>
        <p:pic>
          <p:nvPicPr>
            <p:cNvPr id="50" name="Picture 16" descr="nakres_pevna_stran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40" y="1513"/>
              <a:ext cx="7212" cy="7223"/>
            </a:xfrm>
            <a:prstGeom prst="rect">
              <a:avLst/>
            </a:prstGeom>
            <a:noFill/>
          </p:spPr>
        </p:pic>
        <p:sp>
          <p:nvSpPr>
            <p:cNvPr id="51" name="Text Box 15"/>
            <p:cNvSpPr txBox="1">
              <a:spLocks noChangeArrowheads="1"/>
            </p:cNvSpPr>
            <p:nvPr/>
          </p:nvSpPr>
          <p:spPr bwMode="auto">
            <a:xfrm>
              <a:off x="1419" y="8801"/>
              <a:ext cx="9071" cy="136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685800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cs-CZ" sz="825" b="1" dirty="0" bmk="">
                  <a:ea typeface="Times New Roman" pitchFamily="18" charset="0"/>
                  <a:cs typeface="Times New Roman" pitchFamily="18" charset="0"/>
                </a:rPr>
                <a:t>V</a:t>
              </a:r>
              <a:r>
                <a:rPr lang="cs-CZ" sz="825" b="1" dirty="0" bmk="">
                  <a:solidFill>
                    <a:schemeClr val="tx1"/>
                  </a:solidFill>
                  <a:ea typeface="Times New Roman" pitchFamily="18" charset="0"/>
                  <a:cs typeface="Times New Roman" pitchFamily="18" charset="0"/>
                </a:rPr>
                <a:t>ýkresová dokumentace upínacích desek stroje</a:t>
              </a:r>
            </a:p>
            <a:p>
              <a:pPr defTabSz="685800" eaLnBrk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825" dirty="0" bmk="_Toc396433279">
                  <a:solidFill>
                    <a:schemeClr val="tx1"/>
                  </a:solidFill>
                  <a:ea typeface="Times New Roman" pitchFamily="18" charset="0"/>
                  <a:cs typeface="Times New Roman" pitchFamily="18" charset="0"/>
                </a:rPr>
                <a:t>1, 2 – závitové otvory pro obslužné účely </a:t>
              </a:r>
            </a:p>
            <a:p>
              <a:pPr defTabSz="685800" eaLnBrk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825" dirty="0" bmk="_Toc396433279">
                  <a:solidFill>
                    <a:schemeClr val="tx1"/>
                  </a:solidFill>
                  <a:ea typeface="Times New Roman" pitchFamily="18" charset="0"/>
                  <a:cs typeface="Times New Roman" pitchFamily="18" charset="0"/>
                </a:rPr>
                <a:t>3 – vodící sloupky vstřikovacího stroje </a:t>
              </a:r>
            </a:p>
            <a:p>
              <a:pPr defTabSz="685800" eaLnBrk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825" dirty="0" bmk="_Toc396433279">
                  <a:solidFill>
                    <a:schemeClr val="tx1"/>
                  </a:solidFill>
                  <a:ea typeface="Times New Roman" pitchFamily="18" charset="0"/>
                  <a:cs typeface="Times New Roman" pitchFamily="18" charset="0"/>
                </a:rPr>
                <a:t>4 – středící otvor vstřikovacího stroje,</a:t>
              </a:r>
            </a:p>
            <a:p>
              <a:pPr defTabSz="685800" eaLnBrk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825" dirty="0" bmk="_Toc396433279">
                  <a:solidFill>
                    <a:schemeClr val="tx1"/>
                  </a:solidFill>
                  <a:ea typeface="Times New Roman" pitchFamily="18" charset="0"/>
                  <a:cs typeface="Times New Roman" pitchFamily="18" charset="0"/>
                </a:rPr>
                <a:t>5 – ochranný kryt vstřikovacího stroje</a:t>
              </a:r>
              <a:endParaRPr lang="cs-CZ" sz="825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endParaRPr>
            </a:p>
            <a:p>
              <a:pPr defTabSz="685800" eaLnBrk="0" fontAlgn="base">
                <a:spcBef>
                  <a:spcPct val="0"/>
                </a:spcBef>
                <a:spcAft>
                  <a:spcPct val="0"/>
                </a:spcAft>
              </a:pPr>
              <a:endParaRPr lang="cs-CZ" sz="135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52" name="AutoShape 14"/>
            <p:cNvSpPr>
              <a:spLocks noChangeShapeType="1"/>
            </p:cNvSpPr>
            <p:nvPr/>
          </p:nvSpPr>
          <p:spPr bwMode="auto">
            <a:xfrm>
              <a:off x="3301" y="3338"/>
              <a:ext cx="1526" cy="214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oval" w="med" len="med"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endParaRPr lang="cs-CZ" sz="1050"/>
            </a:p>
          </p:txBody>
        </p:sp>
        <p:sp>
          <p:nvSpPr>
            <p:cNvPr id="53" name="Text Box 13"/>
            <p:cNvSpPr txBox="1">
              <a:spLocks noChangeArrowheads="1"/>
            </p:cNvSpPr>
            <p:nvPr/>
          </p:nvSpPr>
          <p:spPr bwMode="auto">
            <a:xfrm>
              <a:off x="2900" y="2954"/>
              <a:ext cx="534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685800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cs-CZ" sz="825" dirty="0" bmk="_Toc396433280">
                  <a:solidFill>
                    <a:schemeClr val="tx1"/>
                  </a:solidFill>
                  <a:ea typeface="Times New Roman" pitchFamily="18" charset="0"/>
                  <a:cs typeface="Times New Roman" pitchFamily="18" charset="0"/>
                </a:rPr>
                <a:t>1</a:t>
              </a:r>
              <a:endParaRPr lang="cs-CZ" sz="825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endParaRPr>
            </a:p>
            <a:p>
              <a:pPr defTabSz="685800" eaLnBrk="0" fontAlgn="base">
                <a:spcBef>
                  <a:spcPct val="0"/>
                </a:spcBef>
                <a:spcAft>
                  <a:spcPct val="0"/>
                </a:spcAft>
              </a:pPr>
              <a:endParaRPr lang="cs-CZ" sz="13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AutoShape 12"/>
            <p:cNvSpPr>
              <a:spLocks noChangeShapeType="1"/>
            </p:cNvSpPr>
            <p:nvPr/>
          </p:nvSpPr>
          <p:spPr bwMode="auto">
            <a:xfrm>
              <a:off x="3301" y="3338"/>
              <a:ext cx="1742" cy="214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oval" w="med" len="med"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endParaRPr lang="cs-CZ" sz="1050"/>
            </a:p>
          </p:txBody>
        </p:sp>
        <p:sp>
          <p:nvSpPr>
            <p:cNvPr id="55" name="AutoShape 11"/>
            <p:cNvSpPr>
              <a:spLocks noChangeShapeType="1"/>
            </p:cNvSpPr>
            <p:nvPr/>
          </p:nvSpPr>
          <p:spPr bwMode="auto">
            <a:xfrm>
              <a:off x="3301" y="3338"/>
              <a:ext cx="1982" cy="214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oval" w="med" len="med"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endParaRPr lang="cs-CZ" sz="1050"/>
            </a:p>
          </p:txBody>
        </p:sp>
        <p:sp>
          <p:nvSpPr>
            <p:cNvPr id="56" name="Text Box 10"/>
            <p:cNvSpPr txBox="1">
              <a:spLocks noChangeArrowheads="1"/>
            </p:cNvSpPr>
            <p:nvPr/>
          </p:nvSpPr>
          <p:spPr bwMode="auto">
            <a:xfrm>
              <a:off x="3373" y="2548"/>
              <a:ext cx="534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685800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cs-CZ" sz="825" dirty="0" bmk="_Toc396433281">
                  <a:solidFill>
                    <a:schemeClr val="tx1"/>
                  </a:solidFill>
                  <a:ea typeface="Times New Roman" pitchFamily="18" charset="0"/>
                  <a:cs typeface="Times New Roman" pitchFamily="18" charset="0"/>
                </a:rPr>
                <a:t>2</a:t>
              </a:r>
              <a:endParaRPr lang="cs-CZ" sz="825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endParaRPr>
            </a:p>
            <a:p>
              <a:pPr defTabSz="685800" eaLnBrk="0" fontAlgn="base">
                <a:spcBef>
                  <a:spcPct val="0"/>
                </a:spcBef>
                <a:spcAft>
                  <a:spcPct val="0"/>
                </a:spcAft>
              </a:pPr>
              <a:endParaRPr lang="cs-CZ" sz="13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AutoShape 9"/>
            <p:cNvSpPr>
              <a:spLocks noChangeShapeType="1"/>
            </p:cNvSpPr>
            <p:nvPr/>
          </p:nvSpPr>
          <p:spPr bwMode="auto">
            <a:xfrm>
              <a:off x="3907" y="2810"/>
              <a:ext cx="1862" cy="131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oval" w="med" len="med"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endParaRPr lang="cs-CZ" sz="1050"/>
            </a:p>
          </p:txBody>
        </p:sp>
        <p:sp>
          <p:nvSpPr>
            <p:cNvPr id="58" name="AutoShape 8"/>
            <p:cNvSpPr>
              <a:spLocks noChangeShapeType="1"/>
            </p:cNvSpPr>
            <p:nvPr/>
          </p:nvSpPr>
          <p:spPr bwMode="auto">
            <a:xfrm>
              <a:off x="3907" y="2810"/>
              <a:ext cx="2228" cy="131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oval" w="med" len="med"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endParaRPr lang="cs-CZ" sz="1050"/>
            </a:p>
          </p:txBody>
        </p:sp>
        <p:sp>
          <p:nvSpPr>
            <p:cNvPr id="59" name="AutoShape 7"/>
            <p:cNvSpPr>
              <a:spLocks noChangeShapeType="1"/>
            </p:cNvSpPr>
            <p:nvPr/>
          </p:nvSpPr>
          <p:spPr bwMode="auto">
            <a:xfrm flipH="1" flipV="1">
              <a:off x="7037" y="6555"/>
              <a:ext cx="2077" cy="124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oval" w="med" len="med"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endParaRPr lang="cs-CZ" sz="1050"/>
            </a:p>
          </p:txBody>
        </p:sp>
        <p:sp>
          <p:nvSpPr>
            <p:cNvPr id="60" name="Text Box 6"/>
            <p:cNvSpPr txBox="1">
              <a:spLocks noChangeArrowheads="1"/>
            </p:cNvSpPr>
            <p:nvPr/>
          </p:nvSpPr>
          <p:spPr bwMode="auto">
            <a:xfrm>
              <a:off x="9051" y="7704"/>
              <a:ext cx="534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685800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cs-CZ" sz="825" dirty="0" bmk="_Toc396433282">
                  <a:solidFill>
                    <a:schemeClr val="tx1"/>
                  </a:solidFill>
                  <a:ea typeface="Times New Roman" pitchFamily="18" charset="0"/>
                  <a:cs typeface="Times New Roman" pitchFamily="18" charset="0"/>
                </a:rPr>
                <a:t>3</a:t>
              </a:r>
              <a:endParaRPr lang="cs-CZ" sz="825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endParaRPr>
            </a:p>
            <a:p>
              <a:pPr defTabSz="685800" eaLnBrk="0" fontAlgn="base">
                <a:spcBef>
                  <a:spcPct val="0"/>
                </a:spcBef>
                <a:spcAft>
                  <a:spcPct val="0"/>
                </a:spcAft>
              </a:pPr>
              <a:endParaRPr lang="cs-CZ" sz="13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AutoShape 5"/>
            <p:cNvSpPr>
              <a:spLocks noChangeShapeType="1"/>
            </p:cNvSpPr>
            <p:nvPr/>
          </p:nvSpPr>
          <p:spPr bwMode="auto">
            <a:xfrm flipH="1">
              <a:off x="6063" y="2616"/>
              <a:ext cx="2310" cy="269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oval" w="med" len="med"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endParaRPr lang="cs-CZ" sz="1050"/>
            </a:p>
          </p:txBody>
        </p:sp>
        <p:sp>
          <p:nvSpPr>
            <p:cNvPr id="62" name="Text Box 4"/>
            <p:cNvSpPr txBox="1">
              <a:spLocks noChangeArrowheads="1"/>
            </p:cNvSpPr>
            <p:nvPr/>
          </p:nvSpPr>
          <p:spPr bwMode="auto">
            <a:xfrm>
              <a:off x="8250" y="2269"/>
              <a:ext cx="534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685800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cs-CZ" sz="825" dirty="0" bmk="_Toc396433283">
                  <a:solidFill>
                    <a:schemeClr val="tx1"/>
                  </a:solidFill>
                  <a:ea typeface="Times New Roman" pitchFamily="18" charset="0"/>
                  <a:cs typeface="Times New Roman" pitchFamily="18" charset="0"/>
                </a:rPr>
                <a:t>4</a:t>
              </a:r>
              <a:endParaRPr lang="cs-CZ" sz="825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endParaRPr>
            </a:p>
            <a:p>
              <a:pPr defTabSz="685800" eaLnBrk="0" fontAlgn="base">
                <a:spcBef>
                  <a:spcPct val="0"/>
                </a:spcBef>
                <a:spcAft>
                  <a:spcPct val="0"/>
                </a:spcAft>
              </a:pPr>
              <a:endParaRPr lang="cs-CZ" sz="13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AutoShape 3"/>
            <p:cNvSpPr>
              <a:spLocks noChangeShapeType="1"/>
            </p:cNvSpPr>
            <p:nvPr/>
          </p:nvSpPr>
          <p:spPr bwMode="auto">
            <a:xfrm flipV="1">
              <a:off x="3044" y="7041"/>
              <a:ext cx="640" cy="56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oval" w="med" len="med"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endParaRPr lang="cs-CZ" sz="1050"/>
            </a:p>
          </p:txBody>
        </p:sp>
        <p:sp>
          <p:nvSpPr>
            <p:cNvPr id="64" name="Text Box 2"/>
            <p:cNvSpPr txBox="1">
              <a:spLocks noChangeArrowheads="1"/>
            </p:cNvSpPr>
            <p:nvPr/>
          </p:nvSpPr>
          <p:spPr bwMode="auto">
            <a:xfrm>
              <a:off x="2510" y="7340"/>
              <a:ext cx="534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685800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cs-CZ" sz="825" dirty="0" bmk="_Toc396433284">
                  <a:solidFill>
                    <a:schemeClr val="tx1"/>
                  </a:solidFill>
                  <a:ea typeface="Times New Roman" pitchFamily="18" charset="0"/>
                  <a:cs typeface="Times New Roman" pitchFamily="18" charset="0"/>
                </a:rPr>
                <a:t>5</a:t>
              </a:r>
              <a:endParaRPr lang="cs-CZ" sz="825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endParaRPr>
            </a:p>
            <a:p>
              <a:pPr defTabSz="685800" eaLnBrk="0" fontAlgn="base">
                <a:spcBef>
                  <a:spcPct val="0"/>
                </a:spcBef>
                <a:spcAft>
                  <a:spcPct val="0"/>
                </a:spcAft>
              </a:pPr>
              <a:endParaRPr lang="cs-CZ" sz="13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82946" name="Picture 2" descr="Výsledek obrázku pro injection molding machine clamping unit Wide plat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883" y="1351506"/>
            <a:ext cx="3451817" cy="2588863"/>
          </a:xfrm>
          <a:prstGeom prst="rect">
            <a:avLst/>
          </a:prstGeom>
          <a:noFill/>
        </p:spPr>
      </p:pic>
      <p:sp>
        <p:nvSpPr>
          <p:cNvPr id="26" name="Title 4">
            <a:extLst>
              <a:ext uri="{FF2B5EF4-FFF2-40B4-BE49-F238E27FC236}">
                <a16:creationId xmlns:a16="http://schemas.microsoft.com/office/drawing/2014/main" id="{15B6E242-CB3C-4836-8AA5-60AA5A5B2677}"/>
              </a:ext>
            </a:extLst>
          </p:cNvPr>
          <p:cNvSpPr txBox="1">
            <a:spLocks/>
          </p:cNvSpPr>
          <p:nvPr/>
        </p:nvSpPr>
        <p:spPr>
          <a:xfrm>
            <a:off x="175804" y="770785"/>
            <a:ext cx="3959999" cy="57270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sz="2500" dirty="0">
                <a:solidFill>
                  <a:srgbClr val="999BA4"/>
                </a:solidFill>
              </a:rPr>
              <a:t>Uzavírací jednotka</a:t>
            </a:r>
            <a:endParaRPr lang="x-none" sz="2500" dirty="0">
              <a:solidFill>
                <a:srgbClr val="999BA4"/>
              </a:solidFill>
            </a:endParaRP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6AEA7EAB-6521-4F5F-B241-051ADB1D6655}"/>
              </a:ext>
            </a:extLst>
          </p:cNvPr>
          <p:cNvSpPr txBox="1">
            <a:spLocks/>
          </p:cNvSpPr>
          <p:nvPr/>
        </p:nvSpPr>
        <p:spPr>
          <a:xfrm>
            <a:off x="118800" y="155018"/>
            <a:ext cx="4036714" cy="55396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accent2">
                    <a:lumOff val="2176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/>
            <a:r>
              <a:rPr lang="cs-CZ" sz="1400" dirty="0">
                <a:solidFill>
                  <a:srgbClr val="999BA4"/>
                </a:solidFill>
              </a:rPr>
              <a:t>Technologie I</a:t>
            </a:r>
            <a:endParaRPr lang="x-none" sz="1400" dirty="0">
              <a:solidFill>
                <a:srgbClr val="999BA4"/>
              </a:solidFill>
            </a:endParaRPr>
          </a:p>
          <a:p>
            <a:endParaRPr lang="x-none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1571604" y="482189"/>
            <a:ext cx="35897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050" dirty="0"/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1446604" y="803660"/>
            <a:ext cx="2268140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685800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900" b="1" i="1" dirty="0">
                <a:solidFill>
                  <a:schemeClr val="bg1"/>
                </a:solidFill>
                <a:latin typeface="Arial" pitchFamily="34" charset="0"/>
              </a:rPr>
              <a:t>   </a:t>
            </a:r>
            <a:r>
              <a:rPr lang="cs-CZ" sz="825" b="1" i="1" dirty="0">
                <a:solidFill>
                  <a:schemeClr val="bg1"/>
                </a:solidFill>
                <a:latin typeface="Arial" pitchFamily="34" charset="0"/>
              </a:rPr>
              <a:t>ARBURG ALLROUNDER 420 S 800 - 150</a:t>
            </a:r>
            <a:endParaRPr lang="cs-CZ" sz="1350" i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043" name="Text Box 19"/>
          <p:cNvSpPr txBox="1">
            <a:spLocks noChangeArrowheads="1"/>
          </p:cNvSpPr>
          <p:nvPr/>
        </p:nvSpPr>
        <p:spPr bwMode="auto">
          <a:xfrm>
            <a:off x="4882765" y="2303858"/>
            <a:ext cx="1350169" cy="17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675" b="1" dirty="0">
                <a:solidFill>
                  <a:schemeClr val="bg1"/>
                </a:solidFill>
                <a:latin typeface="Arial" pitchFamily="34" charset="0"/>
              </a:rPr>
              <a:t>TOPNÉ PÁSY</a:t>
            </a:r>
            <a:endParaRPr lang="cs-CZ" sz="1350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93188" name="Picture 4" descr="Výsledek obrázku pro injection molding machine injection unit"/>
          <p:cNvPicPr>
            <a:picLocks noChangeAspect="1" noChangeArrowheads="1"/>
          </p:cNvPicPr>
          <p:nvPr/>
        </p:nvPicPr>
        <p:blipFill>
          <a:blip r:embed="rId3" cstate="print"/>
          <a:srcRect l="9910" t="15565" r="7979" b="9948"/>
          <a:stretch>
            <a:fillRect/>
          </a:stretch>
        </p:blipFill>
        <p:spPr bwMode="auto">
          <a:xfrm>
            <a:off x="2434918" y="628405"/>
            <a:ext cx="5452892" cy="3149516"/>
          </a:xfrm>
          <a:prstGeom prst="rect">
            <a:avLst/>
          </a:prstGeom>
          <a:noFill/>
        </p:spPr>
      </p:pic>
      <p:sp>
        <p:nvSpPr>
          <p:cNvPr id="49" name="TextovéPole 48"/>
          <p:cNvSpPr txBox="1"/>
          <p:nvPr/>
        </p:nvSpPr>
        <p:spPr>
          <a:xfrm>
            <a:off x="257876" y="1405287"/>
            <a:ext cx="6049020" cy="2100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050" b="1" dirty="0"/>
              <a:t>Vstřikovací jednotka</a:t>
            </a:r>
          </a:p>
          <a:p>
            <a:pPr algn="just">
              <a:buFont typeface="Arial" pitchFamily="34" charset="0"/>
              <a:buChar char="•"/>
            </a:pPr>
            <a:r>
              <a:rPr lang="cs-CZ" sz="1200" dirty="0"/>
              <a:t> pohon	- hydraulický, elektrický</a:t>
            </a:r>
          </a:p>
          <a:p>
            <a:pPr algn="just">
              <a:buFont typeface="Arial" pitchFamily="34" charset="0"/>
              <a:buChar char="•"/>
            </a:pPr>
            <a:r>
              <a:rPr lang="cs-CZ" sz="1200" dirty="0"/>
              <a:t> komora</a:t>
            </a:r>
          </a:p>
          <a:p>
            <a:pPr algn="just">
              <a:buFont typeface="Arial" pitchFamily="34" charset="0"/>
              <a:buChar char="•"/>
            </a:pPr>
            <a:r>
              <a:rPr lang="cs-CZ" sz="1200" dirty="0"/>
              <a:t> šnek</a:t>
            </a:r>
          </a:p>
          <a:p>
            <a:pPr algn="just">
              <a:buFont typeface="Arial" pitchFamily="34" charset="0"/>
              <a:buChar char="•"/>
            </a:pPr>
            <a:r>
              <a:rPr lang="cs-CZ" sz="1200" dirty="0"/>
              <a:t> zpětný ventil</a:t>
            </a:r>
          </a:p>
          <a:p>
            <a:pPr algn="just">
              <a:buFont typeface="Arial" pitchFamily="34" charset="0"/>
              <a:buChar char="•"/>
            </a:pPr>
            <a:r>
              <a:rPr lang="cs-CZ" sz="1200" dirty="0"/>
              <a:t> tryska</a:t>
            </a:r>
          </a:p>
          <a:p>
            <a:pPr algn="just">
              <a:buFont typeface="Arial" pitchFamily="34" charset="0"/>
              <a:buChar char="•"/>
            </a:pPr>
            <a:r>
              <a:rPr lang="cs-CZ" sz="1200" dirty="0"/>
              <a:t> topné pásy</a:t>
            </a:r>
          </a:p>
          <a:p>
            <a:pPr algn="just">
              <a:buFont typeface="Arial" pitchFamily="34" charset="0"/>
              <a:buChar char="•"/>
            </a:pPr>
            <a:r>
              <a:rPr lang="cs-CZ" sz="1200" dirty="0"/>
              <a:t> vodící sloupky</a:t>
            </a:r>
          </a:p>
          <a:p>
            <a:pPr algn="just">
              <a:buFont typeface="Arial" pitchFamily="34" charset="0"/>
              <a:buChar char="•"/>
            </a:pPr>
            <a:r>
              <a:rPr lang="cs-CZ" sz="1200" dirty="0"/>
              <a:t> snímač polohy, otáček</a:t>
            </a:r>
          </a:p>
          <a:p>
            <a:pPr algn="just">
              <a:buFont typeface="Arial" pitchFamily="34" charset="0"/>
              <a:buChar char="•"/>
            </a:pPr>
            <a:r>
              <a:rPr lang="cs-CZ" sz="1200" dirty="0"/>
              <a:t> násypka</a:t>
            </a:r>
          </a:p>
          <a:p>
            <a:pPr algn="just">
              <a:buFont typeface="Arial" pitchFamily="34" charset="0"/>
              <a:buChar char="•"/>
            </a:pPr>
            <a:r>
              <a:rPr lang="cs-CZ" sz="1200" dirty="0"/>
              <a:t> magnety</a:t>
            </a:r>
            <a:endParaRPr lang="cs-CZ" sz="1050" dirty="0"/>
          </a:p>
        </p:txBody>
      </p:sp>
      <p:sp>
        <p:nvSpPr>
          <p:cNvPr id="50" name="TextovéPole 49"/>
          <p:cNvSpPr txBox="1"/>
          <p:nvPr/>
        </p:nvSpPr>
        <p:spPr>
          <a:xfrm>
            <a:off x="5300352" y="3543858"/>
            <a:ext cx="2700648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/>
              <a:t>		</a:t>
            </a:r>
          </a:p>
          <a:p>
            <a:endParaRPr lang="cs-CZ" sz="1050" b="1" dirty="0"/>
          </a:p>
          <a:p>
            <a:r>
              <a:rPr lang="cs-CZ" sz="1050" b="1" dirty="0"/>
              <a:t>Specifikace</a:t>
            </a:r>
          </a:p>
          <a:p>
            <a:pPr algn="just">
              <a:buFont typeface="Arial" pitchFamily="34" charset="0"/>
              <a:buChar char="•"/>
            </a:pPr>
            <a:r>
              <a:rPr lang="cs-CZ" sz="1200" dirty="0"/>
              <a:t> max. dávka </a:t>
            </a:r>
            <a:r>
              <a:rPr lang="en-GB" sz="1200" dirty="0"/>
              <a:t>[</a:t>
            </a:r>
            <a:r>
              <a:rPr lang="cs-CZ" sz="1200" dirty="0"/>
              <a:t>cm</a:t>
            </a:r>
            <a:r>
              <a:rPr lang="cs-CZ" sz="1200" baseline="30000" dirty="0"/>
              <a:t>3</a:t>
            </a:r>
            <a:r>
              <a:rPr lang="en-GB" sz="1200" dirty="0"/>
              <a:t>]</a:t>
            </a:r>
            <a:endParaRPr lang="cs-CZ" sz="1200" dirty="0"/>
          </a:p>
          <a:p>
            <a:pPr algn="just">
              <a:buFont typeface="Arial" pitchFamily="34" charset="0"/>
              <a:buChar char="•"/>
            </a:pPr>
            <a:r>
              <a:rPr lang="cs-CZ" sz="1200" dirty="0"/>
              <a:t> max. vstřikovací tlak</a:t>
            </a:r>
            <a:r>
              <a:rPr lang="en-GB" sz="1200" dirty="0"/>
              <a:t> [</a:t>
            </a:r>
            <a:r>
              <a:rPr lang="cs-CZ" sz="1200" dirty="0"/>
              <a:t>bar</a:t>
            </a:r>
            <a:r>
              <a:rPr lang="en-GB" sz="1200" dirty="0"/>
              <a:t>]</a:t>
            </a:r>
            <a:endParaRPr lang="cs-CZ" sz="1200" dirty="0"/>
          </a:p>
          <a:p>
            <a:pPr algn="just">
              <a:buFont typeface="Arial" pitchFamily="34" charset="0"/>
              <a:buChar char="•"/>
            </a:pPr>
            <a:r>
              <a:rPr lang="cs-CZ" sz="1200" dirty="0"/>
              <a:t> max. vstřikovací rychlost</a:t>
            </a:r>
            <a:r>
              <a:rPr lang="en-GB" sz="1200" dirty="0"/>
              <a:t> [</a:t>
            </a:r>
            <a:r>
              <a:rPr lang="cs-CZ" sz="1200" dirty="0"/>
              <a:t>cm</a:t>
            </a:r>
            <a:r>
              <a:rPr lang="cs-CZ" sz="1200" baseline="30000" dirty="0"/>
              <a:t>3</a:t>
            </a:r>
            <a:r>
              <a:rPr lang="cs-CZ" sz="1200" dirty="0"/>
              <a:t>/s</a:t>
            </a:r>
            <a:r>
              <a:rPr lang="en-GB" sz="1200" dirty="0"/>
              <a:t>]</a:t>
            </a:r>
            <a:endParaRPr lang="cs-CZ" sz="1200" dirty="0"/>
          </a:p>
          <a:p>
            <a:pPr algn="just">
              <a:buFont typeface="Arial" pitchFamily="34" charset="0"/>
              <a:buChar char="•"/>
            </a:pPr>
            <a:r>
              <a:rPr lang="cs-CZ" sz="1200" dirty="0"/>
              <a:t> </a:t>
            </a:r>
            <a:r>
              <a:rPr lang="cs-CZ" sz="1200" dirty="0" err="1"/>
              <a:t>plastikační</a:t>
            </a:r>
            <a:r>
              <a:rPr lang="cs-CZ" sz="1200" dirty="0"/>
              <a:t> výkon</a:t>
            </a:r>
            <a:r>
              <a:rPr lang="en-GB" sz="1200" dirty="0"/>
              <a:t> [</a:t>
            </a:r>
            <a:r>
              <a:rPr lang="cs-CZ" sz="1200" dirty="0"/>
              <a:t>kg/h</a:t>
            </a:r>
            <a:r>
              <a:rPr lang="en-GB" sz="1200" dirty="0"/>
              <a:t>]</a:t>
            </a:r>
            <a:endParaRPr lang="cs-CZ" sz="12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058833" y="3678139"/>
            <a:ext cx="178219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50" i="1" dirty="0"/>
              <a:t>Elektrická vstřikovací jednotka - ENGEL</a:t>
            </a: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15F8A92E-8F00-4006-990D-180FBEA14213}"/>
              </a:ext>
            </a:extLst>
          </p:cNvPr>
          <p:cNvSpPr txBox="1">
            <a:spLocks/>
          </p:cNvSpPr>
          <p:nvPr/>
        </p:nvSpPr>
        <p:spPr>
          <a:xfrm>
            <a:off x="175804" y="770785"/>
            <a:ext cx="3959999" cy="57270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sz="2500" dirty="0">
                <a:solidFill>
                  <a:srgbClr val="999BA4"/>
                </a:solidFill>
              </a:rPr>
              <a:t>Vstřikovací jednotka</a:t>
            </a:r>
            <a:endParaRPr lang="x-none" sz="2500" dirty="0">
              <a:solidFill>
                <a:srgbClr val="999BA4"/>
              </a:solidFill>
            </a:endParaRP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F2E1211B-C2E0-4ADC-A29F-D29B09B3615A}"/>
              </a:ext>
            </a:extLst>
          </p:cNvPr>
          <p:cNvSpPr txBox="1">
            <a:spLocks/>
          </p:cNvSpPr>
          <p:nvPr/>
        </p:nvSpPr>
        <p:spPr>
          <a:xfrm>
            <a:off x="118800" y="155018"/>
            <a:ext cx="4036714" cy="55396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accent2">
                    <a:lumOff val="2176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/>
            <a:r>
              <a:rPr lang="cs-CZ" sz="1400" dirty="0">
                <a:solidFill>
                  <a:srgbClr val="999BA4"/>
                </a:solidFill>
              </a:rPr>
              <a:t>Technologie I</a:t>
            </a:r>
            <a:endParaRPr lang="x-none" sz="1400" dirty="0">
              <a:solidFill>
                <a:srgbClr val="999BA4"/>
              </a:solidFill>
            </a:endParaRPr>
          </a:p>
          <a:p>
            <a:endParaRPr lang="x-non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F4EBE3-7A1B-0C41-8D74-53B1285FEA07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51999" y="1543051"/>
            <a:ext cx="8118278" cy="766396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cs-CZ" dirty="0"/>
              <a:t> obalová technika</a:t>
            </a:r>
          </a:p>
          <a:p>
            <a:pPr algn="just">
              <a:buFont typeface="Arial" pitchFamily="34" charset="0"/>
              <a:buChar char="•"/>
            </a:pPr>
            <a:r>
              <a:rPr lang="cs-CZ" dirty="0"/>
              <a:t> automobilový průmysl</a:t>
            </a:r>
          </a:p>
          <a:p>
            <a:pPr algn="just">
              <a:buFont typeface="Arial" pitchFamily="34" charset="0"/>
              <a:buChar char="•"/>
            </a:pPr>
            <a:r>
              <a:rPr lang="cs-CZ" dirty="0"/>
              <a:t> lékařství</a:t>
            </a:r>
          </a:p>
          <a:p>
            <a:pPr algn="just">
              <a:buFont typeface="Arial" pitchFamily="34" charset="0"/>
              <a:buChar char="•"/>
            </a:pPr>
            <a:r>
              <a:rPr lang="cs-CZ" dirty="0"/>
              <a:t> elektronika</a:t>
            </a:r>
          </a:p>
          <a:p>
            <a:pPr algn="just">
              <a:buFont typeface="Arial" pitchFamily="34" charset="0"/>
              <a:buChar char="•"/>
            </a:pPr>
            <a:r>
              <a:rPr lang="cs-CZ" dirty="0"/>
              <a:t> zbrojní průmysl</a:t>
            </a:r>
          </a:p>
          <a:p>
            <a:pPr algn="just">
              <a:buFont typeface="Arial" pitchFamily="34" charset="0"/>
              <a:buChar char="•"/>
            </a:pPr>
            <a:r>
              <a:rPr lang="cs-CZ" dirty="0"/>
              <a:t> letecký průmysl</a:t>
            </a:r>
          </a:p>
          <a:p>
            <a:pPr algn="just">
              <a:buFont typeface="Arial" pitchFamily="34" charset="0"/>
              <a:buChar char="•"/>
            </a:pPr>
            <a:r>
              <a:rPr lang="cs-CZ" dirty="0"/>
              <a:t> potravinářství </a:t>
            </a:r>
          </a:p>
          <a:p>
            <a:pPr algn="just">
              <a:buFont typeface="Arial" pitchFamily="34" charset="0"/>
              <a:buChar char="•"/>
            </a:pPr>
            <a:r>
              <a:rPr lang="cs-CZ" dirty="0"/>
              <a:t> a mnoho dalších…</a:t>
            </a:r>
            <a:endParaRPr lang="cs-CZ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516C7A7-BB60-DF4A-8AC6-92A846F4E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Vstřikování</a:t>
            </a:r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78427AC-B77F-E049-B9C4-61BA0C5ADB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Technologie I</a:t>
            </a:r>
            <a:endParaRPr lang="x-none" dirty="0"/>
          </a:p>
          <a:p>
            <a:endParaRPr lang="x-none" dirty="0"/>
          </a:p>
        </p:txBody>
      </p:sp>
      <p:pic>
        <p:nvPicPr>
          <p:cNvPr id="17" name="Obrázek 16" descr="OctaviaWhite.png">
            <a:extLst>
              <a:ext uri="{FF2B5EF4-FFF2-40B4-BE49-F238E27FC236}">
                <a16:creationId xmlns:a16="http://schemas.microsoft.com/office/drawing/2014/main" id="{691A6E50-D4BF-44DE-9792-C0167BA383F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65640" y="298999"/>
            <a:ext cx="2715604" cy="1920017"/>
          </a:xfrm>
          <a:prstGeom prst="rect">
            <a:avLst/>
          </a:prstGeom>
        </p:spPr>
      </p:pic>
      <p:pic>
        <p:nvPicPr>
          <p:cNvPr id="18" name="Obrázek 17" descr="iPhone-7-Jet-BlackOK.jpg">
            <a:extLst>
              <a:ext uri="{FF2B5EF4-FFF2-40B4-BE49-F238E27FC236}">
                <a16:creationId xmlns:a16="http://schemas.microsoft.com/office/drawing/2014/main" id="{89AA0F52-67FA-4ECF-80FC-90B4DDA4928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35952" y="670820"/>
            <a:ext cx="1345332" cy="1345332"/>
          </a:xfrm>
          <a:prstGeom prst="rect">
            <a:avLst/>
          </a:prstGeom>
        </p:spPr>
      </p:pic>
      <p:pic>
        <p:nvPicPr>
          <p:cNvPr id="19" name="Obrázek 18" descr="pistole.jpg">
            <a:extLst>
              <a:ext uri="{FF2B5EF4-FFF2-40B4-BE49-F238E27FC236}">
                <a16:creationId xmlns:a16="http://schemas.microsoft.com/office/drawing/2014/main" id="{A9910AC0-4935-4FEC-BA9E-14A09D7F7D1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18789" y="1868992"/>
            <a:ext cx="2088232" cy="1684507"/>
          </a:xfrm>
          <a:prstGeom prst="rect">
            <a:avLst/>
          </a:prstGeom>
        </p:spPr>
      </p:pic>
      <p:pic>
        <p:nvPicPr>
          <p:cNvPr id="20" name="Obrázek 19" descr="lékařství.png">
            <a:extLst>
              <a:ext uri="{FF2B5EF4-FFF2-40B4-BE49-F238E27FC236}">
                <a16:creationId xmlns:a16="http://schemas.microsoft.com/office/drawing/2014/main" id="{442F47AD-9B54-4475-980E-D68B2015AB2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24173" y="2830537"/>
            <a:ext cx="1944216" cy="2013964"/>
          </a:xfrm>
          <a:prstGeom prst="rect">
            <a:avLst/>
          </a:prstGeom>
        </p:spPr>
      </p:pic>
      <p:pic>
        <p:nvPicPr>
          <p:cNvPr id="21" name="Obrázek 20" descr="letadlo.jpg">
            <a:extLst>
              <a:ext uri="{FF2B5EF4-FFF2-40B4-BE49-F238E27FC236}">
                <a16:creationId xmlns:a16="http://schemas.microsoft.com/office/drawing/2014/main" id="{F7590B78-BBAB-4CB3-A94F-F2B8C6C12D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28376" y="3453477"/>
            <a:ext cx="3059297" cy="139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43383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1571604" y="482189"/>
            <a:ext cx="35897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050" dirty="0"/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1446604" y="803660"/>
            <a:ext cx="2268140" cy="19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685800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825" b="1" i="1" dirty="0">
                <a:solidFill>
                  <a:schemeClr val="bg1"/>
                </a:solidFill>
                <a:latin typeface="Arial" pitchFamily="34" charset="0"/>
              </a:rPr>
              <a:t>420 S 800 - 150</a:t>
            </a:r>
            <a:endParaRPr lang="cs-CZ" sz="1350" i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94210" name="Picture 2" descr="C:\Users\Jiří\Documents\Projekty\GreK\BSP - Úvod do vstřikování plastů\vstřikovací jednotka.jpg"/>
          <p:cNvPicPr>
            <a:picLocks noChangeAspect="1" noChangeArrowheads="1"/>
          </p:cNvPicPr>
          <p:nvPr/>
        </p:nvPicPr>
        <p:blipFill>
          <a:blip r:embed="rId3" cstate="print"/>
          <a:srcRect t="30143" b="24469"/>
          <a:stretch>
            <a:fillRect/>
          </a:stretch>
        </p:blipFill>
        <p:spPr bwMode="auto">
          <a:xfrm>
            <a:off x="2681790" y="1167594"/>
            <a:ext cx="3726414" cy="1126853"/>
          </a:xfrm>
          <a:prstGeom prst="rect">
            <a:avLst/>
          </a:prstGeom>
          <a:noFill/>
        </p:spPr>
      </p:pic>
      <p:grpSp>
        <p:nvGrpSpPr>
          <p:cNvPr id="31" name="Skupina 30"/>
          <p:cNvGrpSpPr/>
          <p:nvPr/>
        </p:nvGrpSpPr>
        <p:grpSpPr>
          <a:xfrm>
            <a:off x="1161875" y="3295519"/>
            <a:ext cx="3572143" cy="1544483"/>
            <a:chOff x="82160" y="1412776"/>
            <a:chExt cx="5631377" cy="2419350"/>
          </a:xfrm>
        </p:grpSpPr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9512" y="1412776"/>
              <a:ext cx="5534025" cy="2419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TextovéPole 32"/>
            <p:cNvSpPr txBox="1"/>
            <p:nvPr/>
          </p:nvSpPr>
          <p:spPr>
            <a:xfrm>
              <a:off x="1979712" y="3398803"/>
              <a:ext cx="1137694" cy="325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750" dirty="0"/>
                <a:t>délka šneku </a:t>
              </a:r>
            </a:p>
          </p:txBody>
        </p:sp>
        <p:sp>
          <p:nvSpPr>
            <p:cNvPr id="34" name="TextovéPole 33"/>
            <p:cNvSpPr txBox="1"/>
            <p:nvPr/>
          </p:nvSpPr>
          <p:spPr>
            <a:xfrm>
              <a:off x="2771800" y="2996952"/>
              <a:ext cx="1246359" cy="325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750" dirty="0"/>
                <a:t>dopravní zóna</a:t>
              </a:r>
            </a:p>
          </p:txBody>
        </p:sp>
        <p:sp>
          <p:nvSpPr>
            <p:cNvPr id="35" name="TextovéPole 34"/>
            <p:cNvSpPr txBox="1"/>
            <p:nvPr/>
          </p:nvSpPr>
          <p:spPr>
            <a:xfrm>
              <a:off x="1128791" y="2852936"/>
              <a:ext cx="996178" cy="50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750" dirty="0"/>
                <a:t>kompresní</a:t>
              </a:r>
            </a:p>
            <a:p>
              <a:pPr algn="ctr"/>
              <a:r>
                <a:rPr lang="cs-CZ" sz="750" dirty="0"/>
                <a:t> zóna</a:t>
              </a:r>
            </a:p>
          </p:txBody>
        </p:sp>
        <p:sp>
          <p:nvSpPr>
            <p:cNvPr id="36" name="TextovéPole 35"/>
            <p:cNvSpPr txBox="1"/>
            <p:nvPr/>
          </p:nvSpPr>
          <p:spPr>
            <a:xfrm>
              <a:off x="82160" y="2812866"/>
              <a:ext cx="1312065" cy="50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750" dirty="0"/>
                <a:t>homogenizační</a:t>
              </a:r>
            </a:p>
            <a:p>
              <a:pPr algn="ctr"/>
              <a:r>
                <a:rPr lang="cs-CZ" sz="750" dirty="0"/>
                <a:t> zóna</a:t>
              </a:r>
            </a:p>
          </p:txBody>
        </p:sp>
      </p:grpSp>
      <p:sp>
        <p:nvSpPr>
          <p:cNvPr id="26" name="TextovéPole 25"/>
          <p:cNvSpPr txBox="1"/>
          <p:nvPr/>
        </p:nvSpPr>
        <p:spPr>
          <a:xfrm>
            <a:off x="4788024" y="3219823"/>
            <a:ext cx="26253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b="1" dirty="0"/>
              <a:t>Dopravní zóna</a:t>
            </a:r>
            <a:endParaRPr lang="cs-CZ" sz="9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algn="just"/>
            <a:r>
              <a:rPr lang="cs-CZ" sz="900" dirty="0"/>
              <a:t>V této části je zpracovávaný materiál stlačován, čímž se vytěsňuje vzduch z prostoru mezi granulemi, ohříván a teprve na konci této části může začít tát.</a:t>
            </a:r>
          </a:p>
          <a:p>
            <a:endParaRPr lang="cs-CZ" sz="9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cs-CZ" sz="900" b="1" dirty="0"/>
              <a:t>Kompresní zóna</a:t>
            </a:r>
            <a:endParaRPr lang="cs-CZ" sz="9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algn="just"/>
            <a:r>
              <a:rPr lang="cs-CZ" sz="900" dirty="0"/>
              <a:t>V této část dochází ke značnému stlačování materiálu a k nejintenzivnějšímu tání granulátu</a:t>
            </a:r>
            <a:r>
              <a:rPr lang="cs-CZ" sz="9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.</a:t>
            </a:r>
          </a:p>
          <a:p>
            <a:endParaRPr lang="cs-CZ" sz="9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cs-CZ" sz="900" b="1" dirty="0"/>
              <a:t>Homogenizační zóna</a:t>
            </a:r>
            <a:endParaRPr lang="cs-CZ" sz="9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algn="just"/>
            <a:r>
              <a:rPr lang="cs-CZ" sz="900" dirty="0"/>
              <a:t>V této části dochází k homogenizaci taveniny</a:t>
            </a:r>
            <a:r>
              <a:rPr lang="cs-CZ" sz="9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.</a:t>
            </a:r>
          </a:p>
        </p:txBody>
      </p:sp>
      <p:pic>
        <p:nvPicPr>
          <p:cNvPr id="44037" name="Picture 5" descr="Výsledek obrázku pro Screw for Moulding Machines"/>
          <p:cNvPicPr>
            <a:picLocks noChangeAspect="1" noChangeArrowheads="1"/>
          </p:cNvPicPr>
          <p:nvPr/>
        </p:nvPicPr>
        <p:blipFill>
          <a:blip r:embed="rId5" cstate="print"/>
          <a:srcRect l="5670" t="25442" r="5501" b="49116"/>
          <a:stretch>
            <a:fillRect/>
          </a:stretch>
        </p:blipFill>
        <p:spPr bwMode="auto">
          <a:xfrm rot="10800000">
            <a:off x="1547664" y="2301720"/>
            <a:ext cx="6210690" cy="462499"/>
          </a:xfrm>
          <a:prstGeom prst="rect">
            <a:avLst/>
          </a:prstGeom>
          <a:noFill/>
        </p:spPr>
      </p:pic>
      <p:sp>
        <p:nvSpPr>
          <p:cNvPr id="16" name="TextovéPole 15"/>
          <p:cNvSpPr txBox="1"/>
          <p:nvPr/>
        </p:nvSpPr>
        <p:spPr>
          <a:xfrm>
            <a:off x="3923928" y="2787774"/>
            <a:ext cx="1782198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50" i="1" dirty="0" err="1"/>
              <a:t>Třízónový</a:t>
            </a:r>
            <a:r>
              <a:rPr lang="cs-CZ" sz="750" i="1" dirty="0"/>
              <a:t> diferenciální šnek</a:t>
            </a:r>
          </a:p>
        </p:txBody>
      </p:sp>
      <p:sp>
        <p:nvSpPr>
          <p:cNvPr id="17" name="Title 4">
            <a:extLst>
              <a:ext uri="{FF2B5EF4-FFF2-40B4-BE49-F238E27FC236}">
                <a16:creationId xmlns:a16="http://schemas.microsoft.com/office/drawing/2014/main" id="{FCABAE78-7D20-4553-9B1A-9AB740B1DEDF}"/>
              </a:ext>
            </a:extLst>
          </p:cNvPr>
          <p:cNvSpPr txBox="1">
            <a:spLocks/>
          </p:cNvSpPr>
          <p:nvPr/>
        </p:nvSpPr>
        <p:spPr>
          <a:xfrm>
            <a:off x="175804" y="770785"/>
            <a:ext cx="3959999" cy="57270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sz="2500" dirty="0">
                <a:solidFill>
                  <a:srgbClr val="999BA4"/>
                </a:solidFill>
              </a:rPr>
              <a:t>Vstřikovací jednotka</a:t>
            </a:r>
            <a:endParaRPr lang="x-none" sz="2500" dirty="0">
              <a:solidFill>
                <a:srgbClr val="999BA4"/>
              </a:solidFill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90075777-1BAD-44A3-AF69-36B3DB796D59}"/>
              </a:ext>
            </a:extLst>
          </p:cNvPr>
          <p:cNvSpPr txBox="1">
            <a:spLocks/>
          </p:cNvSpPr>
          <p:nvPr/>
        </p:nvSpPr>
        <p:spPr>
          <a:xfrm>
            <a:off x="118800" y="155018"/>
            <a:ext cx="4036714" cy="55396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accent2">
                    <a:lumOff val="2176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/>
            <a:r>
              <a:rPr lang="cs-CZ" sz="1400" dirty="0">
                <a:solidFill>
                  <a:srgbClr val="999BA4"/>
                </a:solidFill>
              </a:rPr>
              <a:t>Technologie I</a:t>
            </a:r>
            <a:endParaRPr lang="x-none" sz="1400" dirty="0">
              <a:solidFill>
                <a:srgbClr val="999BA4"/>
              </a:solidFill>
            </a:endParaRPr>
          </a:p>
          <a:p>
            <a:endParaRPr lang="x-none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1571604" y="482189"/>
            <a:ext cx="35897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050" dirty="0"/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1446604" y="803660"/>
            <a:ext cx="2268140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685800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900" b="1" i="1" dirty="0">
                <a:solidFill>
                  <a:schemeClr val="bg1"/>
                </a:solidFill>
                <a:latin typeface="Arial" pitchFamily="34" charset="0"/>
              </a:rPr>
              <a:t>   </a:t>
            </a:r>
            <a:r>
              <a:rPr lang="cs-CZ" sz="825" b="1" i="1" dirty="0">
                <a:solidFill>
                  <a:schemeClr val="bg1"/>
                </a:solidFill>
                <a:latin typeface="Arial" pitchFamily="34" charset="0"/>
              </a:rPr>
              <a:t>ARBURG ALLROUNDER 420 S 800 - 150</a:t>
            </a:r>
            <a:endParaRPr lang="cs-CZ" sz="1350" i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043" name="Text Box 19"/>
          <p:cNvSpPr txBox="1">
            <a:spLocks noChangeArrowheads="1"/>
          </p:cNvSpPr>
          <p:nvPr/>
        </p:nvSpPr>
        <p:spPr bwMode="auto">
          <a:xfrm>
            <a:off x="4882765" y="2303858"/>
            <a:ext cx="1350169" cy="17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675" b="1" dirty="0">
                <a:solidFill>
                  <a:schemeClr val="bg1"/>
                </a:solidFill>
                <a:latin typeface="Arial" pitchFamily="34" charset="0"/>
              </a:rPr>
              <a:t>TOPNÉ PÁSY</a:t>
            </a:r>
            <a:endParaRPr lang="cs-CZ" sz="1350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014" y="1245121"/>
            <a:ext cx="2742713" cy="105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 b="10099"/>
          <a:stretch>
            <a:fillRect/>
          </a:stretch>
        </p:blipFill>
        <p:spPr bwMode="auto">
          <a:xfrm>
            <a:off x="1391583" y="2485407"/>
            <a:ext cx="3071447" cy="1562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ovéPole 24"/>
          <p:cNvSpPr txBox="1"/>
          <p:nvPr/>
        </p:nvSpPr>
        <p:spPr>
          <a:xfrm>
            <a:off x="1558921" y="4125156"/>
            <a:ext cx="262534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b="1" dirty="0"/>
              <a:t>Zpětný ventil</a:t>
            </a:r>
            <a:endParaRPr lang="cs-CZ" sz="9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algn="just"/>
            <a:r>
              <a:rPr lang="cs-CZ" sz="900" dirty="0"/>
              <a:t>Zabraňuje zpětnému toku taveniny ve fázi vstřiku a </a:t>
            </a:r>
            <a:r>
              <a:rPr lang="cs-CZ" sz="900" dirty="0" err="1"/>
              <a:t>dotlaku</a:t>
            </a:r>
            <a:r>
              <a:rPr lang="cs-CZ" sz="900" dirty="0"/>
              <a:t> </a:t>
            </a:r>
          </a:p>
        </p:txBody>
      </p:sp>
      <p:pic>
        <p:nvPicPr>
          <p:cNvPr id="90120" name="Picture 8" descr="Výsledek obrázku pro Screw Tips for Moulding Machin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4545" y="2786483"/>
            <a:ext cx="2954406" cy="1846504"/>
          </a:xfrm>
          <a:prstGeom prst="rect">
            <a:avLst/>
          </a:prstGeom>
          <a:noFill/>
        </p:spPr>
      </p:pic>
      <p:pic>
        <p:nvPicPr>
          <p:cNvPr id="27" name="Obrázek 26" descr="řez jednotkou.png"/>
          <p:cNvPicPr>
            <a:picLocks noChangeAspect="1"/>
          </p:cNvPicPr>
          <p:nvPr/>
        </p:nvPicPr>
        <p:blipFill>
          <a:blip r:embed="rId6" cstate="print"/>
          <a:srcRect l="2842" t="15034" r="16159" b="5501"/>
          <a:stretch>
            <a:fillRect/>
          </a:stretch>
        </p:blipFill>
        <p:spPr>
          <a:xfrm>
            <a:off x="5406603" y="482189"/>
            <a:ext cx="3132348" cy="2033279"/>
          </a:xfrm>
          <a:prstGeom prst="rect">
            <a:avLst/>
          </a:prstGeom>
        </p:spPr>
      </p:pic>
      <p:sp>
        <p:nvSpPr>
          <p:cNvPr id="14" name="Title 4">
            <a:extLst>
              <a:ext uri="{FF2B5EF4-FFF2-40B4-BE49-F238E27FC236}">
                <a16:creationId xmlns:a16="http://schemas.microsoft.com/office/drawing/2014/main" id="{1740E2E3-3252-4218-B117-627730E328D0}"/>
              </a:ext>
            </a:extLst>
          </p:cNvPr>
          <p:cNvSpPr txBox="1">
            <a:spLocks/>
          </p:cNvSpPr>
          <p:nvPr/>
        </p:nvSpPr>
        <p:spPr>
          <a:xfrm>
            <a:off x="115728" y="660930"/>
            <a:ext cx="3959999" cy="57270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sz="2500" dirty="0">
                <a:solidFill>
                  <a:srgbClr val="999BA4"/>
                </a:solidFill>
              </a:rPr>
              <a:t>Vstřikovací jednotka</a:t>
            </a:r>
            <a:endParaRPr lang="x-none" sz="2500" dirty="0">
              <a:solidFill>
                <a:srgbClr val="999BA4"/>
              </a:solidFill>
            </a:endParaRP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BF603B60-C2FA-4008-9DFF-5A1207660F55}"/>
              </a:ext>
            </a:extLst>
          </p:cNvPr>
          <p:cNvSpPr txBox="1">
            <a:spLocks/>
          </p:cNvSpPr>
          <p:nvPr/>
        </p:nvSpPr>
        <p:spPr>
          <a:xfrm>
            <a:off x="118800" y="155018"/>
            <a:ext cx="4036714" cy="55396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accent2">
                    <a:lumOff val="2176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/>
            <a:r>
              <a:rPr lang="cs-CZ" sz="1400" dirty="0">
                <a:solidFill>
                  <a:srgbClr val="999BA4"/>
                </a:solidFill>
              </a:rPr>
              <a:t>Technologie I</a:t>
            </a:r>
            <a:endParaRPr lang="x-none" sz="1400" dirty="0">
              <a:solidFill>
                <a:srgbClr val="999BA4"/>
              </a:solidFill>
            </a:endParaRPr>
          </a:p>
          <a:p>
            <a:endParaRPr lang="x-none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1601670" y="1005576"/>
            <a:ext cx="35897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050" dirty="0"/>
          </a:p>
        </p:txBody>
      </p:sp>
      <p:sp>
        <p:nvSpPr>
          <p:cNvPr id="1043" name="Text Box 19"/>
          <p:cNvSpPr txBox="1">
            <a:spLocks noChangeArrowheads="1"/>
          </p:cNvSpPr>
          <p:nvPr/>
        </p:nvSpPr>
        <p:spPr bwMode="auto">
          <a:xfrm>
            <a:off x="4912831" y="2827245"/>
            <a:ext cx="1350169" cy="17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675" b="1" dirty="0">
                <a:solidFill>
                  <a:schemeClr val="bg1"/>
                </a:solidFill>
                <a:latin typeface="Arial" pitchFamily="34" charset="0"/>
              </a:rPr>
              <a:t>TOPNÉ PÁSY</a:t>
            </a:r>
            <a:endParaRPr lang="cs-CZ" sz="135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1601670" y="1005576"/>
            <a:ext cx="35897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050" dirty="0"/>
          </a:p>
        </p:txBody>
      </p:sp>
      <p:graphicFrame>
        <p:nvGraphicFramePr>
          <p:cNvPr id="24" name="Object 2"/>
          <p:cNvGraphicFramePr>
            <a:graphicFrameLocks noChangeAspect="1"/>
          </p:cNvGraphicFramePr>
          <p:nvPr/>
        </p:nvGraphicFramePr>
        <p:xfrm>
          <a:off x="5459322" y="1005576"/>
          <a:ext cx="1875248" cy="799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6133333" imgH="2615873" progId="">
                  <p:embed/>
                </p:oleObj>
              </mc:Choice>
              <mc:Fallback>
                <p:oleObj name="Image" r:id="rId3" imgW="6133333" imgH="2615873" progId="">
                  <p:embed/>
                  <p:pic>
                    <p:nvPicPr>
                      <p:cNvPr id="2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9322" y="1005576"/>
                        <a:ext cx="1875248" cy="7994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3"/>
          <p:cNvGraphicFramePr>
            <a:graphicFrameLocks noChangeAspect="1"/>
          </p:cNvGraphicFramePr>
          <p:nvPr/>
        </p:nvGraphicFramePr>
        <p:xfrm>
          <a:off x="5459322" y="2047791"/>
          <a:ext cx="1875248" cy="788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5" imgW="5892063" imgH="2476190" progId="">
                  <p:embed/>
                </p:oleObj>
              </mc:Choice>
              <mc:Fallback>
                <p:oleObj name="Image" r:id="rId5" imgW="5892063" imgH="2476190" progId="">
                  <p:embed/>
                  <p:pic>
                    <p:nvPicPr>
                      <p:cNvPr id="2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9322" y="2047791"/>
                        <a:ext cx="1875248" cy="7880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4"/>
          <p:cNvGraphicFramePr>
            <a:graphicFrameLocks noChangeAspect="1"/>
          </p:cNvGraphicFramePr>
          <p:nvPr/>
        </p:nvGraphicFramePr>
        <p:xfrm>
          <a:off x="5459323" y="3072984"/>
          <a:ext cx="1875248" cy="749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7" imgW="6196825" imgH="2476190" progId="">
                  <p:embed/>
                </p:oleObj>
              </mc:Choice>
              <mc:Fallback>
                <p:oleObj name="Image" r:id="rId7" imgW="6196825" imgH="2476190" progId="">
                  <p:embed/>
                  <p:pic>
                    <p:nvPicPr>
                      <p:cNvPr id="2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9323" y="3072984"/>
                        <a:ext cx="1875248" cy="7495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5"/>
          <p:cNvGraphicFramePr>
            <a:graphicFrameLocks noChangeAspect="1"/>
          </p:cNvGraphicFramePr>
          <p:nvPr/>
        </p:nvGraphicFramePr>
        <p:xfrm>
          <a:off x="5458682" y="4058242"/>
          <a:ext cx="1875888" cy="716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9" imgW="6615873" imgH="2526984" progId="">
                  <p:embed/>
                </p:oleObj>
              </mc:Choice>
              <mc:Fallback>
                <p:oleObj name="Image" r:id="rId9" imgW="6615873" imgH="2526984" progId="">
                  <p:embed/>
                  <p:pic>
                    <p:nvPicPr>
                      <p:cNvPr id="2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8682" y="4058242"/>
                        <a:ext cx="1875888" cy="7169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5352165" y="1809254"/>
            <a:ext cx="214314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685800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750" dirty="0"/>
              <a:t>uzavření formy, přisunutí tavící komory k formě</a:t>
            </a:r>
            <a:endParaRPr lang="cs-CZ" sz="1350" dirty="0"/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5250138" y="2825108"/>
            <a:ext cx="235745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685800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750" dirty="0"/>
              <a:t>plnění dutiny formy taveninou plastu a fáze </a:t>
            </a:r>
            <a:r>
              <a:rPr lang="cs-CZ" sz="750" dirty="0" err="1"/>
              <a:t>dotlaku</a:t>
            </a:r>
            <a:endParaRPr lang="cs-CZ" sz="1350" dirty="0"/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5298587" y="3819997"/>
            <a:ext cx="215622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685800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750" dirty="0"/>
              <a:t>dávkování (plastikace nové dávky plastu)</a:t>
            </a:r>
            <a:endParaRPr lang="cs-CZ" sz="1350" dirty="0"/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5446236" y="4785720"/>
            <a:ext cx="188833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685800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750" dirty="0"/>
              <a:t>otevření formy, vyhození výstřiku</a:t>
            </a:r>
            <a:endParaRPr lang="cs-CZ" sz="1350" dirty="0"/>
          </a:p>
        </p:txBody>
      </p:sp>
      <p:graphicFrame>
        <p:nvGraphicFramePr>
          <p:cNvPr id="3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39548"/>
              </p:ext>
            </p:extLst>
          </p:nvPr>
        </p:nvGraphicFramePr>
        <p:xfrm>
          <a:off x="848125" y="1824188"/>
          <a:ext cx="3515927" cy="2035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11" imgW="8469841" imgH="4901587" progId="">
                  <p:embed/>
                </p:oleObj>
              </mc:Choice>
              <mc:Fallback>
                <p:oleObj name="Image" r:id="rId11" imgW="8469841" imgH="4901587" progId="">
                  <p:embed/>
                  <p:pic>
                    <p:nvPicPr>
                      <p:cNvPr id="35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125" y="1824188"/>
                        <a:ext cx="3515927" cy="20351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Šrafovaná šipka doprava 35"/>
          <p:cNvSpPr/>
          <p:nvPr/>
        </p:nvSpPr>
        <p:spPr>
          <a:xfrm rot="5400000">
            <a:off x="3865078" y="2840640"/>
            <a:ext cx="2357454" cy="187525"/>
          </a:xfrm>
          <a:prstGeom prst="striped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50"/>
          </a:p>
        </p:txBody>
      </p:sp>
      <p:sp>
        <p:nvSpPr>
          <p:cNvPr id="38" name="TextovéPole 37"/>
          <p:cNvSpPr txBox="1"/>
          <p:nvPr/>
        </p:nvSpPr>
        <p:spPr>
          <a:xfrm>
            <a:off x="3019912" y="2094218"/>
            <a:ext cx="540534" cy="20774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750" i="1" dirty="0"/>
              <a:t>násypka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3051573" y="3444368"/>
            <a:ext cx="386645" cy="20774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750" i="1" dirty="0"/>
              <a:t>šnek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1890891" y="3660392"/>
            <a:ext cx="471604" cy="20774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750" i="1" dirty="0"/>
              <a:t>polštář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1143665" y="1932200"/>
            <a:ext cx="820177" cy="4385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750" i="1" dirty="0"/>
              <a:t>vstřikovací forma</a:t>
            </a:r>
          </a:p>
          <a:p>
            <a:pPr algn="ctr"/>
            <a:endParaRPr lang="cs-CZ" sz="750" i="1" dirty="0"/>
          </a:p>
        </p:txBody>
      </p:sp>
      <p:sp>
        <p:nvSpPr>
          <p:cNvPr id="42" name="TextovéPole 41"/>
          <p:cNvSpPr txBox="1"/>
          <p:nvPr/>
        </p:nvSpPr>
        <p:spPr>
          <a:xfrm>
            <a:off x="2498184" y="2364248"/>
            <a:ext cx="450764" cy="20774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750" i="1" dirty="0"/>
              <a:t>topení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1341561" y="3498374"/>
            <a:ext cx="612194" cy="2077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750" i="1" dirty="0"/>
              <a:t>ústí vtoku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2223785" y="3282350"/>
            <a:ext cx="918102" cy="2077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750" i="1" dirty="0"/>
              <a:t>tavící komora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2223785" y="2064166"/>
            <a:ext cx="756084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750" i="1" dirty="0"/>
              <a:t>vstřikovací</a:t>
            </a:r>
          </a:p>
          <a:p>
            <a:pPr algn="ctr"/>
            <a:r>
              <a:rPr lang="cs-CZ" sz="750" i="1" dirty="0"/>
              <a:t> tryska</a:t>
            </a:r>
          </a:p>
        </p:txBody>
      </p:sp>
      <p:sp>
        <p:nvSpPr>
          <p:cNvPr id="27" name="Title 4">
            <a:extLst>
              <a:ext uri="{FF2B5EF4-FFF2-40B4-BE49-F238E27FC236}">
                <a16:creationId xmlns:a16="http://schemas.microsoft.com/office/drawing/2014/main" id="{3AF84082-BB0A-4C17-93EE-744CE1CBCA6C}"/>
              </a:ext>
            </a:extLst>
          </p:cNvPr>
          <p:cNvSpPr txBox="1">
            <a:spLocks/>
          </p:cNvSpPr>
          <p:nvPr/>
        </p:nvSpPr>
        <p:spPr>
          <a:xfrm>
            <a:off x="175804" y="770785"/>
            <a:ext cx="3959999" cy="57270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sz="2500" dirty="0">
                <a:solidFill>
                  <a:srgbClr val="999BA4"/>
                </a:solidFill>
              </a:rPr>
              <a:t>Vstřikovací cyklus</a:t>
            </a:r>
            <a:endParaRPr lang="x-none" sz="2500" dirty="0">
              <a:solidFill>
                <a:srgbClr val="999BA4"/>
              </a:solidFill>
            </a:endParaRP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7514E2A9-261F-410F-B623-66DACE979B08}"/>
              </a:ext>
            </a:extLst>
          </p:cNvPr>
          <p:cNvSpPr txBox="1">
            <a:spLocks/>
          </p:cNvSpPr>
          <p:nvPr/>
        </p:nvSpPr>
        <p:spPr>
          <a:xfrm>
            <a:off x="118800" y="155018"/>
            <a:ext cx="4036714" cy="55396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accent2">
                    <a:lumOff val="2176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/>
            <a:r>
              <a:rPr lang="cs-CZ" sz="1400" dirty="0">
                <a:solidFill>
                  <a:srgbClr val="999BA4"/>
                </a:solidFill>
              </a:rPr>
              <a:t>Technologie I</a:t>
            </a:r>
            <a:endParaRPr lang="x-none" sz="1400" dirty="0">
              <a:solidFill>
                <a:srgbClr val="999BA4"/>
              </a:solidFill>
            </a:endParaRPr>
          </a:p>
          <a:p>
            <a:endParaRPr lang="x-none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FE6B1C1-900E-C94C-B7F9-DE5CD093B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94649010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F4EBE3-7A1B-0C41-8D74-53B1285FEA07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52000" y="1119072"/>
            <a:ext cx="8118278" cy="766396"/>
          </a:xfrm>
        </p:spPr>
        <p:txBody>
          <a:bodyPr/>
          <a:lstStyle/>
          <a:p>
            <a:pPr algn="just">
              <a:spcAft>
                <a:spcPts val="600"/>
              </a:spcAft>
            </a:pPr>
            <a:r>
              <a:rPr lang="cs-CZ" b="1" dirty="0">
                <a:solidFill>
                  <a:schemeClr val="tx2">
                    <a:lumMod val="50000"/>
                  </a:schemeClr>
                </a:solidFill>
              </a:rPr>
              <a:t>Výhody</a:t>
            </a:r>
            <a:r>
              <a:rPr lang="cs-CZ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cs-CZ" dirty="0"/>
          </a:p>
          <a:p>
            <a:pPr indent="174625" algn="just">
              <a:buFont typeface="Wingdings" pitchFamily="2" charset="2"/>
              <a:buChar char="§"/>
            </a:pPr>
            <a:r>
              <a:rPr lang="cs-CZ" dirty="0"/>
              <a:t> použitelné pro širokou škálu plastů</a:t>
            </a:r>
          </a:p>
          <a:p>
            <a:pPr indent="174625" algn="just">
              <a:buFont typeface="Wingdings" pitchFamily="2" charset="2"/>
              <a:buChar char="§"/>
            </a:pPr>
            <a:r>
              <a:rPr lang="cs-CZ" dirty="0"/>
              <a:t> vysoký stupeň automatizace</a:t>
            </a:r>
          </a:p>
          <a:p>
            <a:pPr indent="174625" algn="just">
              <a:buFont typeface="Wingdings" pitchFamily="2" charset="2"/>
              <a:buChar char="§"/>
            </a:pPr>
            <a:r>
              <a:rPr lang="cs-CZ" dirty="0"/>
              <a:t> výroba komplexních geometrických tvarů</a:t>
            </a:r>
          </a:p>
          <a:p>
            <a:pPr indent="174625" algn="just">
              <a:buFont typeface="Wingdings" pitchFamily="2" charset="2"/>
              <a:buChar char="§"/>
            </a:pPr>
            <a:r>
              <a:rPr lang="cs-CZ" dirty="0"/>
              <a:t> výroba dílů s finální kvalitou povrchu</a:t>
            </a:r>
          </a:p>
          <a:p>
            <a:pPr indent="174625" algn="just">
              <a:buFont typeface="Wingdings" pitchFamily="2" charset="2"/>
              <a:buChar char="§"/>
            </a:pPr>
            <a:r>
              <a:rPr lang="cs-CZ" dirty="0"/>
              <a:t> vysoká produktivita</a:t>
            </a:r>
          </a:p>
          <a:p>
            <a:pPr indent="174625" algn="just">
              <a:buFont typeface="Wingdings" pitchFamily="2" charset="2"/>
              <a:buChar char="§"/>
            </a:pPr>
            <a:r>
              <a:rPr lang="cs-CZ" dirty="0"/>
              <a:t> mnoho speciálních modifikací základní technologie</a:t>
            </a:r>
          </a:p>
          <a:p>
            <a:pPr algn="just">
              <a:spcAft>
                <a:spcPts val="600"/>
              </a:spcAft>
            </a:pPr>
            <a:r>
              <a:rPr lang="cs-CZ" b="1" dirty="0">
                <a:solidFill>
                  <a:srgbClr val="006600"/>
                </a:solidFill>
              </a:rPr>
              <a:t>Nevýhody</a:t>
            </a:r>
            <a:endParaRPr lang="cs-CZ" dirty="0">
              <a:solidFill>
                <a:srgbClr val="006600"/>
              </a:solidFill>
            </a:endParaRPr>
          </a:p>
          <a:p>
            <a:pPr indent="174625" algn="just">
              <a:buFont typeface="Wingdings" pitchFamily="2" charset="2"/>
              <a:buChar char="§"/>
            </a:pPr>
            <a:r>
              <a:rPr lang="cs-CZ" dirty="0"/>
              <a:t> často složitý vývoj výrobku</a:t>
            </a:r>
          </a:p>
          <a:p>
            <a:pPr indent="174625" algn="just">
              <a:buFont typeface="Wingdings" pitchFamily="2" charset="2"/>
              <a:buChar char="§"/>
            </a:pPr>
            <a:r>
              <a:rPr lang="cs-CZ" dirty="0"/>
              <a:t> často složitá konstrukce formy</a:t>
            </a:r>
          </a:p>
          <a:p>
            <a:pPr indent="174625" algn="just">
              <a:buFont typeface="Wingdings" pitchFamily="2" charset="2"/>
              <a:buChar char="§"/>
            </a:pPr>
            <a:r>
              <a:rPr lang="cs-CZ" dirty="0"/>
              <a:t> vysoké počáteční investice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516C7A7-BB60-DF4A-8AC6-92A846F4E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999BA4"/>
                </a:solidFill>
              </a:rPr>
              <a:t>Vstřikování</a:t>
            </a:r>
            <a:endParaRPr lang="x-none" dirty="0">
              <a:solidFill>
                <a:srgbClr val="999BA4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78427AC-B77F-E049-B9C4-61BA0C5ADB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Technologie I</a:t>
            </a:r>
            <a:endParaRPr lang="x-none" dirty="0"/>
          </a:p>
          <a:p>
            <a:endParaRPr lang="x-none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675A8251-0675-4C55-A71B-687FD0420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4572000" y="820345"/>
            <a:ext cx="4156710" cy="1614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0956F5D3-3DCA-4DC4-9A0D-31779DCDA92E}"/>
              </a:ext>
            </a:extLst>
          </p:cNvPr>
          <p:cNvSpPr txBox="1"/>
          <p:nvPr/>
        </p:nvSpPr>
        <p:spPr>
          <a:xfrm>
            <a:off x="5724128" y="2476529"/>
            <a:ext cx="11929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i="1" dirty="0"/>
              <a:t>Palubní deska - Fiat</a:t>
            </a: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A9751C48-135E-4047-B58D-229307E98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4393" y="2709039"/>
            <a:ext cx="3665379" cy="2054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92D4DB5F-A1BD-4144-89E0-D2366AE93C2B}"/>
              </a:ext>
            </a:extLst>
          </p:cNvPr>
          <p:cNvSpPr txBox="1"/>
          <p:nvPr/>
        </p:nvSpPr>
        <p:spPr>
          <a:xfrm>
            <a:off x="5220403" y="4811586"/>
            <a:ext cx="44767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i="1" dirty="0"/>
              <a:t>Výkres sestavy tvárnice předního nárazníku – přední pohled </a:t>
            </a:r>
          </a:p>
        </p:txBody>
      </p:sp>
    </p:spTree>
    <p:extLst>
      <p:ext uri="{BB962C8B-B14F-4D97-AF65-F5344CB8AC3E}">
        <p14:creationId xmlns:p14="http://schemas.microsoft.com/office/powerpoint/2010/main" val="76051968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1050"/>
          </a:p>
        </p:txBody>
      </p:sp>
      <p:sp>
        <p:nvSpPr>
          <p:cNvPr id="16" name="Zaoblený obdélník 15"/>
          <p:cNvSpPr/>
          <p:nvPr/>
        </p:nvSpPr>
        <p:spPr>
          <a:xfrm>
            <a:off x="1437246" y="1606482"/>
            <a:ext cx="1503032" cy="7488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07194" algn="ctr"/>
            <a:r>
              <a:rPr lang="cs-CZ" sz="825" b="1" dirty="0"/>
              <a:t>Doprava granulátu</a:t>
            </a:r>
          </a:p>
          <a:p>
            <a:pPr marL="407194" algn="ctr"/>
            <a:endParaRPr lang="cs-CZ" sz="300" i="1" dirty="0"/>
          </a:p>
          <a:p>
            <a:pPr marL="407194" algn="ctr"/>
            <a:r>
              <a:rPr lang="cs-CZ" sz="750" i="1" dirty="0"/>
              <a:t>z </a:t>
            </a:r>
            <a:r>
              <a:rPr lang="cs-CZ" sz="750" i="1" dirty="0" err="1"/>
              <a:t>oktabínů</a:t>
            </a:r>
            <a:endParaRPr lang="cs-CZ" sz="750" i="1" dirty="0"/>
          </a:p>
        </p:txBody>
      </p:sp>
      <p:pic>
        <p:nvPicPr>
          <p:cNvPr id="18" name="Obrázek 17" descr="00000239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86897" y="1712360"/>
            <a:ext cx="1453896" cy="9121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" name="Obrázek 25" descr="img_hromadka_cihla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47237" y="1819517"/>
            <a:ext cx="428628" cy="42862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</p:spPr>
      </p:pic>
      <p:sp>
        <p:nvSpPr>
          <p:cNvPr id="27" name="Ohnutá šipka 26"/>
          <p:cNvSpPr/>
          <p:nvPr/>
        </p:nvSpPr>
        <p:spPr>
          <a:xfrm rot="5400000">
            <a:off x="3853035" y="39035"/>
            <a:ext cx="214314" cy="2732504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050">
              <a:solidFill>
                <a:schemeClr val="tx1"/>
              </a:solidFill>
            </a:endParaRPr>
          </a:p>
        </p:txBody>
      </p:sp>
      <p:sp>
        <p:nvSpPr>
          <p:cNvPr id="28" name="Ohnutá šipka 27"/>
          <p:cNvSpPr/>
          <p:nvPr/>
        </p:nvSpPr>
        <p:spPr>
          <a:xfrm rot="10800000" flipH="1" flipV="1">
            <a:off x="2317119" y="1303202"/>
            <a:ext cx="207171" cy="214314"/>
          </a:xfrm>
          <a:prstGeom prst="ben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050">
              <a:solidFill>
                <a:schemeClr val="tx1"/>
              </a:solidFill>
            </a:endParaRPr>
          </a:p>
        </p:txBody>
      </p:sp>
      <p:pic>
        <p:nvPicPr>
          <p:cNvPr id="29" name="Obrázek 28" descr="dryers_r3_c2_f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61868" y="1754829"/>
            <a:ext cx="876301" cy="800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0" name="Zaoblený obdélník 29"/>
          <p:cNvSpPr/>
          <p:nvPr/>
        </p:nvSpPr>
        <p:spPr>
          <a:xfrm>
            <a:off x="1088212" y="2463738"/>
            <a:ext cx="1852066" cy="12543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535781" algn="ctr"/>
            <a:r>
              <a:rPr lang="cs-CZ" sz="825" b="1" dirty="0"/>
              <a:t>Doprava granulátu</a:t>
            </a:r>
          </a:p>
          <a:p>
            <a:pPr marL="535781" algn="ctr"/>
            <a:endParaRPr lang="cs-CZ" sz="300" i="1" dirty="0"/>
          </a:p>
          <a:p>
            <a:pPr marL="535781" algn="ctr"/>
            <a:r>
              <a:rPr lang="cs-CZ" sz="750" i="1" dirty="0"/>
              <a:t>ze sila</a:t>
            </a:r>
          </a:p>
        </p:txBody>
      </p:sp>
      <p:pic>
        <p:nvPicPr>
          <p:cNvPr id="31" name="Obrázek 30" descr="storage_r1_c4_f2.jpg"/>
          <p:cNvPicPr>
            <a:picLocks noChangeAspect="1"/>
          </p:cNvPicPr>
          <p:nvPr/>
        </p:nvPicPr>
        <p:blipFill>
          <a:blip r:embed="rId5" cstate="print">
            <a:grayscl/>
          </a:blip>
          <a:srcRect r="22344"/>
          <a:stretch>
            <a:fillRect/>
          </a:stretch>
        </p:blipFill>
        <p:spPr>
          <a:xfrm>
            <a:off x="1143001" y="2668999"/>
            <a:ext cx="620295" cy="729310"/>
          </a:xfrm>
          <a:prstGeom prst="rect">
            <a:avLst/>
          </a:prstGeom>
        </p:spPr>
      </p:pic>
      <p:sp>
        <p:nvSpPr>
          <p:cNvPr id="32" name="Ohnutá šipka 31"/>
          <p:cNvSpPr/>
          <p:nvPr/>
        </p:nvSpPr>
        <p:spPr>
          <a:xfrm rot="5400000" flipH="1">
            <a:off x="3215447" y="2517317"/>
            <a:ext cx="214314" cy="75009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050">
              <a:solidFill>
                <a:schemeClr val="tx1"/>
              </a:solidFill>
            </a:endParaRPr>
          </a:p>
        </p:txBody>
      </p:sp>
      <p:sp>
        <p:nvSpPr>
          <p:cNvPr id="33" name="Ohnutá šipka 32"/>
          <p:cNvSpPr/>
          <p:nvPr/>
        </p:nvSpPr>
        <p:spPr>
          <a:xfrm rot="16200000" flipH="1" flipV="1">
            <a:off x="3804134" y="2250101"/>
            <a:ext cx="751452" cy="214314"/>
          </a:xfrm>
          <a:prstGeom prst="ben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050">
              <a:solidFill>
                <a:schemeClr val="tx1"/>
              </a:solidFill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3169145" y="2570895"/>
            <a:ext cx="857256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75" i="1" dirty="0">
                <a:solidFill>
                  <a:schemeClr val="bg1"/>
                </a:solidFill>
              </a:rPr>
              <a:t>sušení materiálu</a:t>
            </a:r>
          </a:p>
        </p:txBody>
      </p:sp>
      <p:sp>
        <p:nvSpPr>
          <p:cNvPr id="35" name="Ohnutá šipka 34"/>
          <p:cNvSpPr/>
          <p:nvPr/>
        </p:nvSpPr>
        <p:spPr>
          <a:xfrm rot="5400000" flipH="1">
            <a:off x="4688855" y="2169056"/>
            <a:ext cx="214314" cy="112514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050">
              <a:solidFill>
                <a:schemeClr val="tx1"/>
              </a:solidFill>
            </a:endParaRPr>
          </a:p>
        </p:txBody>
      </p:sp>
      <p:pic>
        <p:nvPicPr>
          <p:cNvPr id="36" name="Obrázek 35" descr="tm_r1_c2_f2.jpg"/>
          <p:cNvPicPr>
            <a:picLocks noChangeAspect="1"/>
          </p:cNvPicPr>
          <p:nvPr/>
        </p:nvPicPr>
        <p:blipFill>
          <a:blip r:embed="rId6" cstate="print"/>
          <a:srcRect t="15321" b="20162"/>
          <a:stretch>
            <a:fillRect/>
          </a:stretch>
        </p:blipFill>
        <p:spPr>
          <a:xfrm>
            <a:off x="4226114" y="1066954"/>
            <a:ext cx="416714" cy="553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7" cstate="print"/>
          <a:srcRect t="20000" r="9999"/>
          <a:stretch>
            <a:fillRect/>
          </a:stretch>
        </p:blipFill>
        <p:spPr bwMode="auto">
          <a:xfrm>
            <a:off x="6469210" y="2928478"/>
            <a:ext cx="1578954" cy="1052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8" cstate="print">
            <a:lum bright="18000"/>
          </a:blip>
          <a:srcRect l="3893" t="10292" r="10674" b="39397"/>
          <a:stretch>
            <a:fillRect/>
          </a:stretch>
        </p:blipFill>
        <p:spPr bwMode="auto">
          <a:xfrm>
            <a:off x="6336877" y="1658142"/>
            <a:ext cx="1711287" cy="751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Šipka dolů 38"/>
          <p:cNvSpPr/>
          <p:nvPr/>
        </p:nvSpPr>
        <p:spPr>
          <a:xfrm rot="16200000">
            <a:off x="5921161" y="1901164"/>
            <a:ext cx="321471" cy="482207"/>
          </a:xfrm>
          <a:prstGeom prst="down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050"/>
          </a:p>
        </p:txBody>
      </p:sp>
      <p:sp>
        <p:nvSpPr>
          <p:cNvPr id="40" name="Šipka dolů 39"/>
          <p:cNvSpPr/>
          <p:nvPr/>
        </p:nvSpPr>
        <p:spPr>
          <a:xfrm>
            <a:off x="7031784" y="2454685"/>
            <a:ext cx="321471" cy="428628"/>
          </a:xfrm>
          <a:prstGeom prst="down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050"/>
          </a:p>
        </p:txBody>
      </p:sp>
      <p:sp>
        <p:nvSpPr>
          <p:cNvPr id="41" name="Šipka dolů 40"/>
          <p:cNvSpPr/>
          <p:nvPr/>
        </p:nvSpPr>
        <p:spPr>
          <a:xfrm>
            <a:off x="7031784" y="3987915"/>
            <a:ext cx="321471" cy="321471"/>
          </a:xfrm>
          <a:prstGeom prst="down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050"/>
          </a:p>
        </p:txBody>
      </p:sp>
      <p:sp>
        <p:nvSpPr>
          <p:cNvPr id="42" name="Zaoblený obdélník 41"/>
          <p:cNvSpPr/>
          <p:nvPr/>
        </p:nvSpPr>
        <p:spPr>
          <a:xfrm>
            <a:off x="6508911" y="4342778"/>
            <a:ext cx="1446620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07194" indent="-407194" algn="ctr"/>
            <a:r>
              <a:rPr lang="cs-CZ" sz="825" b="1" dirty="0"/>
              <a:t>Opracování výrobku</a:t>
            </a:r>
          </a:p>
          <a:p>
            <a:pPr marL="407194" indent="-407194" algn="ctr"/>
            <a:endParaRPr lang="cs-CZ" sz="300" b="1" dirty="0"/>
          </a:p>
          <a:p>
            <a:pPr marL="407194" indent="-407194" algn="ctr"/>
            <a:r>
              <a:rPr lang="cs-CZ" sz="825" b="1" dirty="0"/>
              <a:t>Kontrola kvality</a:t>
            </a:r>
          </a:p>
          <a:p>
            <a:pPr marL="407194" indent="-407194" algn="ctr"/>
            <a:endParaRPr lang="cs-CZ" sz="300" i="1" dirty="0"/>
          </a:p>
        </p:txBody>
      </p:sp>
      <p:sp>
        <p:nvSpPr>
          <p:cNvPr id="43" name="Šipka dolů 42"/>
          <p:cNvSpPr/>
          <p:nvPr/>
        </p:nvSpPr>
        <p:spPr>
          <a:xfrm rot="5400000">
            <a:off x="5680057" y="4449935"/>
            <a:ext cx="321471" cy="428628"/>
          </a:xfrm>
          <a:prstGeom prst="down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050"/>
          </a:p>
        </p:txBody>
      </p:sp>
      <p:sp>
        <p:nvSpPr>
          <p:cNvPr id="44" name="Zaoblený obdélník 43"/>
          <p:cNvSpPr/>
          <p:nvPr/>
        </p:nvSpPr>
        <p:spPr>
          <a:xfrm>
            <a:off x="3048361" y="3514206"/>
            <a:ext cx="2220205" cy="151616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07194" indent="-407194" algn="ctr"/>
            <a:r>
              <a:rPr lang="cs-CZ" sz="825" b="1" dirty="0"/>
              <a:t>Dokončovací operace</a:t>
            </a:r>
          </a:p>
          <a:p>
            <a:pPr marL="407194" indent="-407194" algn="ctr"/>
            <a:endParaRPr lang="cs-CZ" sz="300" dirty="0"/>
          </a:p>
          <a:p>
            <a:pPr marL="407194" indent="-407194" algn="ctr"/>
            <a:r>
              <a:rPr lang="cs-CZ" sz="750" dirty="0"/>
              <a:t>dle funkčnosti výrobku</a:t>
            </a:r>
          </a:p>
          <a:p>
            <a:pPr marL="407194" indent="-407194" algn="ctr"/>
            <a:endParaRPr lang="cs-CZ" sz="300" dirty="0"/>
          </a:p>
          <a:p>
            <a:pPr marL="135731" indent="-135731">
              <a:buFont typeface="Wingdings" pitchFamily="2" charset="2"/>
              <a:buChar char="q"/>
            </a:pPr>
            <a:r>
              <a:rPr lang="cs-CZ" sz="825" b="1" dirty="0">
                <a:solidFill>
                  <a:schemeClr val="accent1">
                    <a:lumMod val="50000"/>
                  </a:schemeClr>
                </a:solidFill>
              </a:rPr>
              <a:t>lakování</a:t>
            </a:r>
          </a:p>
          <a:p>
            <a:pPr marL="135731" indent="-135731">
              <a:buFont typeface="Wingdings" pitchFamily="2" charset="2"/>
              <a:buChar char="q"/>
            </a:pPr>
            <a:r>
              <a:rPr lang="cs-CZ" sz="825" b="1" dirty="0">
                <a:solidFill>
                  <a:schemeClr val="accent1">
                    <a:lumMod val="50000"/>
                  </a:schemeClr>
                </a:solidFill>
              </a:rPr>
              <a:t>pokovování                  </a:t>
            </a:r>
            <a:r>
              <a:rPr lang="cs-CZ" sz="750" dirty="0">
                <a:solidFill>
                  <a:schemeClr val="accent1">
                    <a:lumMod val="50000"/>
                  </a:schemeClr>
                </a:solidFill>
              </a:rPr>
              <a:t>úprava povrchu</a:t>
            </a:r>
          </a:p>
          <a:p>
            <a:pPr marL="135731" indent="-135731">
              <a:buFont typeface="Wingdings" pitchFamily="2" charset="2"/>
              <a:buChar char="q"/>
            </a:pPr>
            <a:r>
              <a:rPr lang="cs-CZ" sz="825" b="1" dirty="0">
                <a:solidFill>
                  <a:schemeClr val="accent1">
                    <a:lumMod val="50000"/>
                  </a:schemeClr>
                </a:solidFill>
              </a:rPr>
              <a:t>potiskování</a:t>
            </a:r>
          </a:p>
          <a:p>
            <a:pPr marL="135731" indent="-135731"/>
            <a:r>
              <a:rPr lang="cs-CZ" sz="825" b="1" dirty="0">
                <a:solidFill>
                  <a:schemeClr val="accent1">
                    <a:lumMod val="50000"/>
                  </a:schemeClr>
                </a:solidFill>
              </a:rPr>
              <a:t>…</a:t>
            </a:r>
          </a:p>
          <a:p>
            <a:pPr marL="135731" indent="-135731"/>
            <a:endParaRPr lang="cs-CZ" sz="825" b="1" dirty="0">
              <a:solidFill>
                <a:schemeClr val="accent1">
                  <a:lumMod val="50000"/>
                </a:schemeClr>
              </a:solidFill>
            </a:endParaRPr>
          </a:p>
          <a:p>
            <a:pPr marL="135731" indent="-135731">
              <a:buFont typeface="Wingdings" pitchFamily="2" charset="2"/>
              <a:buChar char="q"/>
            </a:pPr>
            <a:r>
              <a:rPr lang="cs-CZ" sz="825" b="1" dirty="0">
                <a:solidFill>
                  <a:schemeClr val="accent1">
                    <a:lumMod val="50000"/>
                  </a:schemeClr>
                </a:solidFill>
              </a:rPr>
              <a:t>lepení</a:t>
            </a:r>
          </a:p>
          <a:p>
            <a:pPr marL="135731" indent="-135731">
              <a:buFont typeface="Wingdings" pitchFamily="2" charset="2"/>
              <a:buChar char="q"/>
            </a:pPr>
            <a:r>
              <a:rPr lang="cs-CZ" sz="825" b="1" dirty="0">
                <a:solidFill>
                  <a:schemeClr val="accent1">
                    <a:lumMod val="50000"/>
                  </a:schemeClr>
                </a:solidFill>
              </a:rPr>
              <a:t>svařování </a:t>
            </a:r>
          </a:p>
          <a:p>
            <a:pPr marL="135731" indent="-135731">
              <a:buFont typeface="Wingdings" pitchFamily="2" charset="2"/>
              <a:buChar char="q"/>
            </a:pPr>
            <a:r>
              <a:rPr lang="cs-CZ" sz="825" b="1" dirty="0">
                <a:solidFill>
                  <a:schemeClr val="accent1">
                    <a:lumMod val="50000"/>
                  </a:schemeClr>
                </a:solidFill>
              </a:rPr>
              <a:t>montáž</a:t>
            </a:r>
          </a:p>
          <a:p>
            <a:pPr marL="407194" indent="-407194" algn="ctr"/>
            <a:endParaRPr lang="cs-CZ" sz="300" i="1" dirty="0"/>
          </a:p>
        </p:txBody>
      </p:sp>
      <p:sp>
        <p:nvSpPr>
          <p:cNvPr id="45" name="Pravá složená závorka 44"/>
          <p:cNvSpPr/>
          <p:nvPr/>
        </p:nvSpPr>
        <p:spPr>
          <a:xfrm>
            <a:off x="4101935" y="3883568"/>
            <a:ext cx="53579" cy="482207"/>
          </a:xfrm>
          <a:prstGeom prst="rightBrac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0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6" name="Elipsa 45"/>
          <p:cNvSpPr/>
          <p:nvPr/>
        </p:nvSpPr>
        <p:spPr>
          <a:xfrm>
            <a:off x="5197851" y="1767218"/>
            <a:ext cx="321471" cy="32147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050"/>
          </a:p>
        </p:txBody>
      </p:sp>
      <p:cxnSp>
        <p:nvCxnSpPr>
          <p:cNvPr id="47" name="Přímá spojovací šipka 46"/>
          <p:cNvCxnSpPr/>
          <p:nvPr/>
        </p:nvCxnSpPr>
        <p:spPr>
          <a:xfrm rot="5400000" flipH="1" flipV="1">
            <a:off x="5465744" y="1499325"/>
            <a:ext cx="321471" cy="3214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Obrázek 47" descr="dosvol_r1_c2_f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840793" y="909961"/>
            <a:ext cx="762856" cy="6965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0" name="TextovéPole 49"/>
          <p:cNvSpPr txBox="1"/>
          <p:nvPr/>
        </p:nvSpPr>
        <p:spPr>
          <a:xfrm>
            <a:off x="5840793" y="2035111"/>
            <a:ext cx="53578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50" i="1" dirty="0"/>
          </a:p>
          <a:p>
            <a:r>
              <a:rPr lang="cs-CZ" sz="675" i="1" dirty="0"/>
              <a:t>výstřik</a:t>
            </a:r>
          </a:p>
        </p:txBody>
      </p:sp>
      <p:sp>
        <p:nvSpPr>
          <p:cNvPr id="49" name="Title 4">
            <a:extLst>
              <a:ext uri="{FF2B5EF4-FFF2-40B4-BE49-F238E27FC236}">
                <a16:creationId xmlns:a16="http://schemas.microsoft.com/office/drawing/2014/main" id="{BEB23DBC-15A4-45BB-B431-28623283C3B4}"/>
              </a:ext>
            </a:extLst>
          </p:cNvPr>
          <p:cNvSpPr txBox="1">
            <a:spLocks/>
          </p:cNvSpPr>
          <p:nvPr/>
        </p:nvSpPr>
        <p:spPr>
          <a:xfrm>
            <a:off x="175804" y="770785"/>
            <a:ext cx="3959999" cy="57270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sz="2500" dirty="0">
                <a:solidFill>
                  <a:srgbClr val="999BA4"/>
                </a:solidFill>
              </a:rPr>
              <a:t>Výrobní proces</a:t>
            </a:r>
            <a:endParaRPr lang="x-none" sz="2500" dirty="0">
              <a:solidFill>
                <a:srgbClr val="999BA4"/>
              </a:solidFill>
            </a:endParaRPr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42E2DDFE-EA95-462D-AF30-10637DEA75E5}"/>
              </a:ext>
            </a:extLst>
          </p:cNvPr>
          <p:cNvSpPr txBox="1">
            <a:spLocks/>
          </p:cNvSpPr>
          <p:nvPr/>
        </p:nvSpPr>
        <p:spPr>
          <a:xfrm>
            <a:off x="118800" y="155018"/>
            <a:ext cx="4036714" cy="55396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accent2">
                    <a:lumOff val="2176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/>
            <a:r>
              <a:rPr lang="cs-CZ" sz="1400" dirty="0">
                <a:solidFill>
                  <a:srgbClr val="999BA4"/>
                </a:solidFill>
              </a:rPr>
              <a:t>Technologie I</a:t>
            </a:r>
            <a:endParaRPr lang="x-none" sz="1400" dirty="0">
              <a:solidFill>
                <a:srgbClr val="999BA4"/>
              </a:solidFill>
            </a:endParaRPr>
          </a:p>
          <a:p>
            <a:endParaRPr lang="x-non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1050"/>
          </a:p>
        </p:txBody>
      </p:sp>
      <p:sp>
        <p:nvSpPr>
          <p:cNvPr id="34" name="TextovéPole 33"/>
          <p:cNvSpPr txBox="1"/>
          <p:nvPr/>
        </p:nvSpPr>
        <p:spPr>
          <a:xfrm>
            <a:off x="3169145" y="2570895"/>
            <a:ext cx="857256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75" i="1" dirty="0">
                <a:solidFill>
                  <a:schemeClr val="bg1"/>
                </a:solidFill>
              </a:rPr>
              <a:t>sušení materiálu</a:t>
            </a:r>
          </a:p>
        </p:txBody>
      </p:sp>
      <p:pic>
        <p:nvPicPr>
          <p:cNvPr id="49" name="Obrázek 48" descr="pytel.jpg"/>
          <p:cNvPicPr>
            <a:picLocks noChangeAspect="1"/>
          </p:cNvPicPr>
          <p:nvPr/>
        </p:nvPicPr>
        <p:blipFill>
          <a:blip r:embed="rId2" cstate="print"/>
          <a:srcRect l="10345" r="13793"/>
          <a:stretch>
            <a:fillRect/>
          </a:stretch>
        </p:blipFill>
        <p:spPr>
          <a:xfrm>
            <a:off x="772533" y="2754278"/>
            <a:ext cx="1404156" cy="1850933"/>
          </a:xfrm>
          <a:prstGeom prst="rect">
            <a:avLst/>
          </a:prstGeom>
        </p:spPr>
      </p:pic>
      <p:pic>
        <p:nvPicPr>
          <p:cNvPr id="51" name="Obrázek 50" descr="quick-bin.jpg"/>
          <p:cNvPicPr>
            <a:picLocks noChangeAspect="1"/>
          </p:cNvPicPr>
          <p:nvPr/>
        </p:nvPicPr>
        <p:blipFill>
          <a:blip r:embed="rId3" cstate="print"/>
          <a:srcRect l="4054" t="5588" r="58104" b="4998"/>
          <a:stretch>
            <a:fillRect/>
          </a:stretch>
        </p:blipFill>
        <p:spPr>
          <a:xfrm>
            <a:off x="3053626" y="1700174"/>
            <a:ext cx="1782198" cy="3055198"/>
          </a:xfrm>
          <a:prstGeom prst="rect">
            <a:avLst/>
          </a:prstGeom>
        </p:spPr>
      </p:pic>
      <p:pic>
        <p:nvPicPr>
          <p:cNvPr id="52" name="Obrázek 51" descr="cisterny-sypke-materialy-1.jpg"/>
          <p:cNvPicPr>
            <a:picLocks noChangeAspect="1"/>
          </p:cNvPicPr>
          <p:nvPr/>
        </p:nvPicPr>
        <p:blipFill>
          <a:blip r:embed="rId4" cstate="print"/>
          <a:srcRect t="13594" b="23874"/>
          <a:stretch>
            <a:fillRect/>
          </a:stretch>
        </p:blipFill>
        <p:spPr>
          <a:xfrm>
            <a:off x="5054511" y="2767103"/>
            <a:ext cx="3711611" cy="1674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3" name="TextovéPole 52"/>
          <p:cNvSpPr txBox="1"/>
          <p:nvPr/>
        </p:nvSpPr>
        <p:spPr>
          <a:xfrm>
            <a:off x="175804" y="1404338"/>
            <a:ext cx="604902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225"/>
              </a:spcAft>
              <a:buFont typeface="Arial" pitchFamily="34" charset="0"/>
              <a:buChar char="•"/>
            </a:pPr>
            <a:r>
              <a:rPr lang="cs-CZ" sz="1600" dirty="0"/>
              <a:t> podle odebíraného množství</a:t>
            </a:r>
          </a:p>
          <a:p>
            <a:pPr algn="just">
              <a:spcAft>
                <a:spcPts val="225"/>
              </a:spcAft>
              <a:buFont typeface="Arial" pitchFamily="34" charset="0"/>
              <a:buChar char="•"/>
            </a:pPr>
            <a:r>
              <a:rPr lang="cs-CZ" sz="1600" dirty="0"/>
              <a:t> pytle, </a:t>
            </a:r>
            <a:r>
              <a:rPr lang="cs-CZ" sz="1600" dirty="0" err="1"/>
              <a:t>oktabíny</a:t>
            </a:r>
            <a:r>
              <a:rPr lang="cs-CZ" sz="1600" dirty="0"/>
              <a:t>, cisterny</a:t>
            </a:r>
          </a:p>
          <a:p>
            <a:pPr algn="just">
              <a:spcAft>
                <a:spcPts val="225"/>
              </a:spcAft>
              <a:buFont typeface="Arial" pitchFamily="34" charset="0"/>
              <a:buChar char="•"/>
            </a:pPr>
            <a:endParaRPr lang="cs-CZ" sz="1050" dirty="0"/>
          </a:p>
          <a:p>
            <a:pPr algn="just">
              <a:spcAft>
                <a:spcPts val="225"/>
              </a:spcAft>
              <a:buFont typeface="Arial" pitchFamily="34" charset="0"/>
              <a:buChar char="•"/>
            </a:pPr>
            <a:endParaRPr lang="cs-CZ" sz="1050" dirty="0"/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15C18B81-2C8A-4FDD-B600-FD783644A224}"/>
              </a:ext>
            </a:extLst>
          </p:cNvPr>
          <p:cNvSpPr txBox="1">
            <a:spLocks/>
          </p:cNvSpPr>
          <p:nvPr/>
        </p:nvSpPr>
        <p:spPr>
          <a:xfrm>
            <a:off x="175804" y="770785"/>
            <a:ext cx="3959999" cy="57270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sz="2500" dirty="0">
                <a:solidFill>
                  <a:srgbClr val="999BA4"/>
                </a:solidFill>
              </a:rPr>
              <a:t>Balení granulátu</a:t>
            </a:r>
            <a:endParaRPr lang="x-none" sz="2500" dirty="0">
              <a:solidFill>
                <a:srgbClr val="999BA4"/>
              </a:solidFill>
            </a:endParaRP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6E67360F-92A2-407F-BFED-75B5DA063F89}"/>
              </a:ext>
            </a:extLst>
          </p:cNvPr>
          <p:cNvSpPr txBox="1">
            <a:spLocks/>
          </p:cNvSpPr>
          <p:nvPr/>
        </p:nvSpPr>
        <p:spPr>
          <a:xfrm>
            <a:off x="118800" y="155018"/>
            <a:ext cx="4036714" cy="55396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accent2">
                    <a:lumOff val="2176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/>
            <a:r>
              <a:rPr lang="cs-CZ" sz="1400" dirty="0">
                <a:solidFill>
                  <a:srgbClr val="999BA4"/>
                </a:solidFill>
              </a:rPr>
              <a:t>Technologie I</a:t>
            </a:r>
            <a:endParaRPr lang="x-none" sz="1400" dirty="0">
              <a:solidFill>
                <a:srgbClr val="999BA4"/>
              </a:solidFill>
            </a:endParaRPr>
          </a:p>
          <a:p>
            <a:endParaRPr lang="x-non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ovéPole 18"/>
          <p:cNvSpPr txBox="1"/>
          <p:nvPr/>
        </p:nvSpPr>
        <p:spPr>
          <a:xfrm>
            <a:off x="1467000" y="883191"/>
            <a:ext cx="604902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cs-CZ" sz="1050" dirty="0"/>
          </a:p>
          <a:p>
            <a:pPr algn="just"/>
            <a:endParaRPr lang="cs-CZ" sz="1050" dirty="0"/>
          </a:p>
          <a:p>
            <a:pPr algn="just"/>
            <a:endParaRPr lang="cs-CZ" sz="1050" dirty="0"/>
          </a:p>
        </p:txBody>
      </p:sp>
      <p:sp>
        <p:nvSpPr>
          <p:cNvPr id="7" name="TextovéPole 6"/>
          <p:cNvSpPr txBox="1"/>
          <p:nvPr/>
        </p:nvSpPr>
        <p:spPr>
          <a:xfrm>
            <a:off x="4448216" y="4798788"/>
            <a:ext cx="923651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750" i="1" dirty="0"/>
              <a:t>Vakuová sušárna</a:t>
            </a:r>
          </a:p>
        </p:txBody>
      </p:sp>
      <p:pic>
        <p:nvPicPr>
          <p:cNvPr id="3" name="Picture 2" descr="Výsledek obrázku pro drying granulate plast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5346" y="2432415"/>
            <a:ext cx="3132348" cy="2175242"/>
          </a:xfrm>
          <a:prstGeom prst="rect">
            <a:avLst/>
          </a:prstGeom>
          <a:noFill/>
        </p:spPr>
      </p:pic>
      <p:pic>
        <p:nvPicPr>
          <p:cNvPr id="1028" name="Picture 4" descr="Související obráz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737" y="2270695"/>
            <a:ext cx="1553066" cy="2524587"/>
          </a:xfrm>
          <a:prstGeom prst="rect">
            <a:avLst/>
          </a:prstGeom>
          <a:noFill/>
        </p:spPr>
      </p:pic>
      <p:sp>
        <p:nvSpPr>
          <p:cNvPr id="14" name="TextovéPole 13"/>
          <p:cNvSpPr txBox="1"/>
          <p:nvPr/>
        </p:nvSpPr>
        <p:spPr>
          <a:xfrm>
            <a:off x="682966" y="4795282"/>
            <a:ext cx="124104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750" i="1" dirty="0"/>
              <a:t>Přenosné sušící zařízení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6410817" y="4795281"/>
            <a:ext cx="1938352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750" i="1" dirty="0"/>
              <a:t>Stacionární horkovzdušné sušící zařízení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249974" y="1337336"/>
            <a:ext cx="604902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225"/>
              </a:spcAft>
              <a:buFont typeface="Arial" pitchFamily="34" charset="0"/>
              <a:buChar char="•"/>
            </a:pPr>
            <a:r>
              <a:rPr lang="cs-CZ" sz="1600" dirty="0"/>
              <a:t> centrální sušení x sušení u stroje</a:t>
            </a:r>
          </a:p>
          <a:p>
            <a:pPr algn="just">
              <a:spcAft>
                <a:spcPts val="225"/>
              </a:spcAft>
              <a:buFont typeface="Arial" pitchFamily="34" charset="0"/>
              <a:buChar char="•"/>
            </a:pPr>
            <a:r>
              <a:rPr lang="cs-CZ" sz="1600" dirty="0"/>
              <a:t> horkovzdušné, mikrovlnné, membránové, vakuové</a:t>
            </a:r>
          </a:p>
          <a:p>
            <a:pPr algn="just">
              <a:spcAft>
                <a:spcPts val="225"/>
              </a:spcAft>
              <a:buFont typeface="Arial" pitchFamily="34" charset="0"/>
              <a:buChar char="•"/>
            </a:pPr>
            <a:endParaRPr lang="cs-CZ" sz="1050" dirty="0"/>
          </a:p>
          <a:p>
            <a:pPr algn="just">
              <a:spcAft>
                <a:spcPts val="225"/>
              </a:spcAft>
              <a:buFont typeface="Arial" pitchFamily="34" charset="0"/>
              <a:buChar char="•"/>
            </a:pPr>
            <a:endParaRPr lang="cs-CZ" sz="1050" dirty="0"/>
          </a:p>
        </p:txBody>
      </p:sp>
      <p:pic>
        <p:nvPicPr>
          <p:cNvPr id="1032" name="Picture 8" descr="http://www.novatec.com/wp-content/uploads/2012/09/NovaDrier-ND-25-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76349" y="2093449"/>
            <a:ext cx="1152307" cy="2650307"/>
          </a:xfrm>
          <a:prstGeom prst="rect">
            <a:avLst/>
          </a:prstGeom>
          <a:noFill/>
        </p:spPr>
      </p:pic>
      <p:sp>
        <p:nvSpPr>
          <p:cNvPr id="20" name="TextovéPole 19"/>
          <p:cNvSpPr txBox="1"/>
          <p:nvPr/>
        </p:nvSpPr>
        <p:spPr>
          <a:xfrm>
            <a:off x="2382010" y="4798788"/>
            <a:ext cx="139012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750" i="1" dirty="0"/>
              <a:t>Membránové sušící zařízení</a:t>
            </a:r>
          </a:p>
        </p:txBody>
      </p:sp>
      <p:pic>
        <p:nvPicPr>
          <p:cNvPr id="1034" name="Picture 10" descr="Float block image mini dryer dpa new"/>
          <p:cNvPicPr>
            <a:picLocks noChangeAspect="1" noChangeArrowheads="1"/>
          </p:cNvPicPr>
          <p:nvPr/>
        </p:nvPicPr>
        <p:blipFill>
          <a:blip r:embed="rId5" cstate="print"/>
          <a:srcRect l="27300" r="23351"/>
          <a:stretch>
            <a:fillRect/>
          </a:stretch>
        </p:blipFill>
        <p:spPr bwMode="auto">
          <a:xfrm>
            <a:off x="4382178" y="2690013"/>
            <a:ext cx="1310177" cy="1843683"/>
          </a:xfrm>
          <a:prstGeom prst="rect">
            <a:avLst/>
          </a:prstGeom>
          <a:noFill/>
        </p:spPr>
      </p:pic>
      <p:sp>
        <p:nvSpPr>
          <p:cNvPr id="21" name="Title 4">
            <a:extLst>
              <a:ext uri="{FF2B5EF4-FFF2-40B4-BE49-F238E27FC236}">
                <a16:creationId xmlns:a16="http://schemas.microsoft.com/office/drawing/2014/main" id="{652809EA-6791-4FEE-971D-4DDD3900114E}"/>
              </a:ext>
            </a:extLst>
          </p:cNvPr>
          <p:cNvSpPr txBox="1">
            <a:spLocks/>
          </p:cNvSpPr>
          <p:nvPr/>
        </p:nvSpPr>
        <p:spPr>
          <a:xfrm>
            <a:off x="175804" y="770785"/>
            <a:ext cx="3959999" cy="57270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sz="2500" dirty="0">
                <a:solidFill>
                  <a:srgbClr val="999BA4"/>
                </a:solidFill>
              </a:rPr>
              <a:t>Sušení</a:t>
            </a:r>
            <a:endParaRPr lang="x-none" sz="2500" dirty="0">
              <a:solidFill>
                <a:srgbClr val="999BA4"/>
              </a:solidFill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B6B1AA15-FEE7-4BB0-8058-FAA216B3967F}"/>
              </a:ext>
            </a:extLst>
          </p:cNvPr>
          <p:cNvSpPr txBox="1">
            <a:spLocks/>
          </p:cNvSpPr>
          <p:nvPr/>
        </p:nvSpPr>
        <p:spPr>
          <a:xfrm>
            <a:off x="118800" y="155018"/>
            <a:ext cx="4036714" cy="55396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accent2">
                    <a:lumOff val="2176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/>
            <a:r>
              <a:rPr lang="cs-CZ" sz="1400" dirty="0">
                <a:solidFill>
                  <a:srgbClr val="999BA4"/>
                </a:solidFill>
              </a:rPr>
              <a:t>Technologie I</a:t>
            </a:r>
            <a:endParaRPr lang="x-none" sz="1400" dirty="0">
              <a:solidFill>
                <a:srgbClr val="999BA4"/>
              </a:solidFill>
            </a:endParaRPr>
          </a:p>
          <a:p>
            <a:endParaRPr lang="x-none" dirty="0"/>
          </a:p>
        </p:txBody>
      </p:sp>
      <p:pic>
        <p:nvPicPr>
          <p:cNvPr id="18434" name="Picture 2" descr="Mettler Toledo HX204 Halogen Moisture Analyzer">
            <a:extLst>
              <a:ext uri="{FF2B5EF4-FFF2-40B4-BE49-F238E27FC236}">
                <a16:creationId xmlns:a16="http://schemas.microsoft.com/office/drawing/2014/main" id="{34F85AB6-375A-451B-8146-7971415BDE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06" b="16252"/>
          <a:stretch/>
        </p:blipFill>
        <p:spPr bwMode="auto">
          <a:xfrm>
            <a:off x="5855907" y="535843"/>
            <a:ext cx="2651126" cy="154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D436D001-F04A-405D-8693-63529D056BFB}"/>
              </a:ext>
            </a:extLst>
          </p:cNvPr>
          <p:cNvSpPr txBox="1"/>
          <p:nvPr/>
        </p:nvSpPr>
        <p:spPr>
          <a:xfrm>
            <a:off x="6590040" y="2062946"/>
            <a:ext cx="982961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750" i="1" dirty="0"/>
              <a:t>Analyzátor vlhkosti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ovéPole 18"/>
          <p:cNvSpPr txBox="1"/>
          <p:nvPr/>
        </p:nvSpPr>
        <p:spPr>
          <a:xfrm>
            <a:off x="1467000" y="883191"/>
            <a:ext cx="604902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cs-CZ" sz="1050" dirty="0"/>
          </a:p>
          <a:p>
            <a:pPr algn="just"/>
            <a:endParaRPr lang="cs-CZ" sz="1050" dirty="0"/>
          </a:p>
          <a:p>
            <a:pPr algn="just"/>
            <a:endParaRPr lang="cs-CZ" sz="105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175804" y="1411863"/>
            <a:ext cx="6049020" cy="3159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225"/>
              </a:spcAft>
            </a:pPr>
            <a:r>
              <a:rPr lang="cs-CZ" sz="1600" b="1" dirty="0"/>
              <a:t>Centrální rozvod granulátu</a:t>
            </a:r>
          </a:p>
          <a:p>
            <a:pPr algn="just">
              <a:spcAft>
                <a:spcPts val="225"/>
              </a:spcAft>
              <a:buFont typeface="Arial" pitchFamily="34" charset="0"/>
              <a:buChar char="•"/>
            </a:pPr>
            <a:r>
              <a:rPr lang="cs-CZ" sz="1600" dirty="0"/>
              <a:t> filtr vzduchu</a:t>
            </a:r>
          </a:p>
          <a:p>
            <a:pPr algn="just">
              <a:spcAft>
                <a:spcPts val="225"/>
              </a:spcAft>
              <a:buFont typeface="Arial" pitchFamily="34" charset="0"/>
              <a:buChar char="•"/>
            </a:pPr>
            <a:r>
              <a:rPr lang="cs-CZ" sz="1600" dirty="0"/>
              <a:t> generátor vakua</a:t>
            </a:r>
          </a:p>
          <a:p>
            <a:pPr algn="just">
              <a:spcAft>
                <a:spcPts val="225"/>
              </a:spcAft>
              <a:buFont typeface="Arial" pitchFamily="34" charset="0"/>
              <a:buChar char="•"/>
            </a:pPr>
            <a:r>
              <a:rPr lang="cs-CZ" sz="1600" dirty="0"/>
              <a:t> rozvaděč</a:t>
            </a:r>
          </a:p>
          <a:p>
            <a:pPr algn="just">
              <a:spcAft>
                <a:spcPts val="225"/>
              </a:spcAft>
              <a:buFont typeface="Arial" pitchFamily="34" charset="0"/>
              <a:buChar char="•"/>
            </a:pPr>
            <a:r>
              <a:rPr lang="cs-CZ" sz="1600" dirty="0"/>
              <a:t> centrální řízení</a:t>
            </a:r>
          </a:p>
          <a:p>
            <a:pPr algn="just">
              <a:spcAft>
                <a:spcPts val="225"/>
              </a:spcAft>
              <a:buFont typeface="Arial" pitchFamily="34" charset="0"/>
              <a:buChar char="•"/>
            </a:pPr>
            <a:r>
              <a:rPr lang="cs-CZ" sz="1600" dirty="0"/>
              <a:t> potrubí </a:t>
            </a:r>
          </a:p>
          <a:p>
            <a:pPr algn="just">
              <a:spcAft>
                <a:spcPts val="225"/>
              </a:spcAft>
              <a:buFont typeface="Arial" pitchFamily="34" charset="0"/>
              <a:buChar char="•"/>
            </a:pPr>
            <a:r>
              <a:rPr lang="cs-CZ" sz="1600" dirty="0"/>
              <a:t> kolena </a:t>
            </a:r>
          </a:p>
          <a:p>
            <a:pPr algn="just">
              <a:spcAft>
                <a:spcPts val="225"/>
              </a:spcAft>
              <a:buFont typeface="Arial" pitchFamily="34" charset="0"/>
              <a:buChar char="•"/>
            </a:pPr>
            <a:r>
              <a:rPr lang="cs-CZ" sz="1600" dirty="0"/>
              <a:t> spojky</a:t>
            </a:r>
          </a:p>
          <a:p>
            <a:pPr algn="just">
              <a:spcAft>
                <a:spcPts val="225"/>
              </a:spcAft>
              <a:buFont typeface="Arial" pitchFamily="34" charset="0"/>
              <a:buChar char="•"/>
            </a:pPr>
            <a:r>
              <a:rPr lang="cs-CZ" sz="1600" dirty="0"/>
              <a:t> hadice</a:t>
            </a:r>
          </a:p>
          <a:p>
            <a:pPr algn="just">
              <a:spcAft>
                <a:spcPts val="225"/>
              </a:spcAft>
              <a:buFont typeface="Arial" pitchFamily="34" charset="0"/>
              <a:buChar char="•"/>
            </a:pPr>
            <a:r>
              <a:rPr lang="cs-CZ" sz="1600" dirty="0"/>
              <a:t> nasávač</a:t>
            </a:r>
          </a:p>
          <a:p>
            <a:pPr algn="just">
              <a:spcAft>
                <a:spcPts val="225"/>
              </a:spcAft>
              <a:buFont typeface="Arial" pitchFamily="34" charset="0"/>
              <a:buChar char="•"/>
            </a:pPr>
            <a:endParaRPr lang="cs-CZ" sz="1050" dirty="0"/>
          </a:p>
          <a:p>
            <a:pPr algn="just">
              <a:spcAft>
                <a:spcPts val="225"/>
              </a:spcAft>
              <a:buFont typeface="Arial" pitchFamily="34" charset="0"/>
              <a:buChar char="•"/>
            </a:pPr>
            <a:endParaRPr lang="cs-CZ" sz="1050" dirty="0"/>
          </a:p>
        </p:txBody>
      </p:sp>
      <p:pic>
        <p:nvPicPr>
          <p:cNvPr id="28" name="Obrázek 27" descr="02_6_01_.jpg"/>
          <p:cNvPicPr>
            <a:picLocks noChangeAspect="1"/>
          </p:cNvPicPr>
          <p:nvPr/>
        </p:nvPicPr>
        <p:blipFill>
          <a:blip r:embed="rId2" cstate="print"/>
          <a:srcRect t="18900"/>
          <a:stretch>
            <a:fillRect/>
          </a:stretch>
        </p:blipFill>
        <p:spPr>
          <a:xfrm>
            <a:off x="4318754" y="242808"/>
            <a:ext cx="4297345" cy="4438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TextovéPole 31"/>
          <p:cNvSpPr txBox="1"/>
          <p:nvPr/>
        </p:nvSpPr>
        <p:spPr>
          <a:xfrm>
            <a:off x="5811637" y="4692943"/>
            <a:ext cx="1311578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750" i="1" dirty="0"/>
              <a:t>Centrální rozvod granulátu</a:t>
            </a: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DE5C4861-DE43-473A-B832-D893669D68B3}"/>
              </a:ext>
            </a:extLst>
          </p:cNvPr>
          <p:cNvSpPr txBox="1">
            <a:spLocks/>
          </p:cNvSpPr>
          <p:nvPr/>
        </p:nvSpPr>
        <p:spPr>
          <a:xfrm>
            <a:off x="175804" y="770785"/>
            <a:ext cx="3959999" cy="57270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sz="2500" dirty="0" err="1">
                <a:solidFill>
                  <a:srgbClr val="999BA4"/>
                </a:solidFill>
              </a:rPr>
              <a:t>Pneudoprava</a:t>
            </a:r>
            <a:endParaRPr lang="x-none" sz="2500" dirty="0">
              <a:solidFill>
                <a:srgbClr val="999BA4"/>
              </a:solidFill>
            </a:endParaRP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D605809-73FF-46DA-858F-DCF5CAD31C17}"/>
              </a:ext>
            </a:extLst>
          </p:cNvPr>
          <p:cNvSpPr txBox="1">
            <a:spLocks/>
          </p:cNvSpPr>
          <p:nvPr/>
        </p:nvSpPr>
        <p:spPr>
          <a:xfrm>
            <a:off x="118800" y="155018"/>
            <a:ext cx="4036714" cy="55396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accent2">
                    <a:lumOff val="2176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/>
            <a:r>
              <a:rPr lang="cs-CZ" sz="1400" dirty="0">
                <a:solidFill>
                  <a:srgbClr val="999BA4"/>
                </a:solidFill>
              </a:rPr>
              <a:t>Technologie I</a:t>
            </a:r>
            <a:endParaRPr lang="x-none" sz="1400" dirty="0">
              <a:solidFill>
                <a:srgbClr val="999BA4"/>
              </a:solidFill>
            </a:endParaRPr>
          </a:p>
          <a:p>
            <a:endParaRPr lang="x-none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1050"/>
          </a:p>
        </p:txBody>
      </p:sp>
      <p:sp>
        <p:nvSpPr>
          <p:cNvPr id="34" name="TextovéPole 33"/>
          <p:cNvSpPr txBox="1"/>
          <p:nvPr/>
        </p:nvSpPr>
        <p:spPr>
          <a:xfrm>
            <a:off x="3169145" y="2570895"/>
            <a:ext cx="857256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75" i="1" dirty="0">
                <a:solidFill>
                  <a:schemeClr val="bg1"/>
                </a:solidFill>
              </a:rPr>
              <a:t>sušení materiálu</a:t>
            </a:r>
          </a:p>
        </p:txBody>
      </p:sp>
      <p:sp>
        <p:nvSpPr>
          <p:cNvPr id="53" name="TextovéPole 52"/>
          <p:cNvSpPr txBox="1"/>
          <p:nvPr/>
        </p:nvSpPr>
        <p:spPr>
          <a:xfrm>
            <a:off x="400407" y="1253647"/>
            <a:ext cx="4956471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225"/>
              </a:spcAft>
              <a:buFont typeface="Arial" pitchFamily="34" charset="0"/>
              <a:buChar char="•"/>
            </a:pPr>
            <a:r>
              <a:rPr lang="cs-CZ" sz="1600" dirty="0"/>
              <a:t> Nožový mlýn</a:t>
            </a:r>
          </a:p>
          <a:p>
            <a:pPr algn="just">
              <a:spcAft>
                <a:spcPts val="225"/>
              </a:spcAft>
              <a:buFont typeface="Arial" pitchFamily="34" charset="0"/>
              <a:buChar char="•"/>
            </a:pPr>
            <a:r>
              <a:rPr lang="cs-CZ" sz="1600" dirty="0"/>
              <a:t> detektor kovů</a:t>
            </a:r>
          </a:p>
          <a:p>
            <a:pPr algn="just">
              <a:spcAft>
                <a:spcPts val="225"/>
              </a:spcAft>
              <a:buFont typeface="Arial" pitchFamily="34" charset="0"/>
              <a:buChar char="•"/>
            </a:pPr>
            <a:r>
              <a:rPr lang="cs-CZ" sz="1600" dirty="0"/>
              <a:t> odlučovač prachu</a:t>
            </a:r>
          </a:p>
          <a:p>
            <a:pPr algn="just">
              <a:spcAft>
                <a:spcPts val="225"/>
              </a:spcAft>
              <a:buFont typeface="Arial" pitchFamily="34" charset="0"/>
              <a:buChar char="•"/>
            </a:pPr>
            <a:endParaRPr lang="cs-CZ" sz="1600" dirty="0"/>
          </a:p>
        </p:txBody>
      </p:sp>
      <p:sp>
        <p:nvSpPr>
          <p:cNvPr id="54" name="TextovéPole 53"/>
          <p:cNvSpPr txBox="1"/>
          <p:nvPr/>
        </p:nvSpPr>
        <p:spPr>
          <a:xfrm>
            <a:off x="3169145" y="4075121"/>
            <a:ext cx="119776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750" i="1" dirty="0"/>
              <a:t>Nožový mlýn na zmetky</a:t>
            </a: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EC410544-2A2E-4E86-A291-F99A9660AEC7}"/>
              </a:ext>
            </a:extLst>
          </p:cNvPr>
          <p:cNvSpPr txBox="1">
            <a:spLocks/>
          </p:cNvSpPr>
          <p:nvPr/>
        </p:nvSpPr>
        <p:spPr>
          <a:xfrm>
            <a:off x="175804" y="770785"/>
            <a:ext cx="3959999" cy="57270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sz="2500" dirty="0">
                <a:solidFill>
                  <a:srgbClr val="999BA4"/>
                </a:solidFill>
              </a:rPr>
              <a:t>Mletí materiálu</a:t>
            </a:r>
            <a:endParaRPr lang="x-none" sz="2500" dirty="0">
              <a:solidFill>
                <a:srgbClr val="999BA4"/>
              </a:solidFill>
            </a:endParaRP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A2777DBE-739A-4825-84F5-7BDEE9E20F09}"/>
              </a:ext>
            </a:extLst>
          </p:cNvPr>
          <p:cNvSpPr txBox="1">
            <a:spLocks/>
          </p:cNvSpPr>
          <p:nvPr/>
        </p:nvSpPr>
        <p:spPr>
          <a:xfrm>
            <a:off x="118800" y="155018"/>
            <a:ext cx="4036714" cy="55396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accent2">
                    <a:lumOff val="2176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/>
            <a:r>
              <a:rPr lang="cs-CZ" sz="1400" dirty="0">
                <a:solidFill>
                  <a:srgbClr val="999BA4"/>
                </a:solidFill>
              </a:rPr>
              <a:t>Technologie I</a:t>
            </a:r>
            <a:endParaRPr lang="x-none" sz="1400" dirty="0">
              <a:solidFill>
                <a:srgbClr val="999BA4"/>
              </a:solidFill>
            </a:endParaRPr>
          </a:p>
          <a:p>
            <a:endParaRPr lang="x-none" dirty="0"/>
          </a:p>
        </p:txBody>
      </p:sp>
      <p:pic>
        <p:nvPicPr>
          <p:cNvPr id="14340" name="Picture 4" descr="Nožový mlýn Wanner&amp;nbsp;E&amp;nbsp;45.80-A">
            <a:extLst>
              <a:ext uri="{FF2B5EF4-FFF2-40B4-BE49-F238E27FC236}">
                <a16:creationId xmlns:a16="http://schemas.microsoft.com/office/drawing/2014/main" id="{4C304035-B417-44E7-A0E6-F095E37A0C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6" t="20629" r="14567" b="15724"/>
          <a:stretch/>
        </p:blipFill>
        <p:spPr bwMode="auto">
          <a:xfrm>
            <a:off x="2483270" y="1767251"/>
            <a:ext cx="2653443" cy="219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Water-cooled granulator, line for creating composites">
            <a:extLst>
              <a:ext uri="{FF2B5EF4-FFF2-40B4-BE49-F238E27FC236}">
                <a16:creationId xmlns:a16="http://schemas.microsoft.com/office/drawing/2014/main" id="{237450CB-0FB4-4015-BB24-62A97EF58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611" y="2494909"/>
            <a:ext cx="3214176" cy="146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Wensui ARR Series Suprue Picker">
            <a:extLst>
              <a:ext uri="{FF2B5EF4-FFF2-40B4-BE49-F238E27FC236}">
                <a16:creationId xmlns:a16="http://schemas.microsoft.com/office/drawing/2014/main" id="{A5C1F5EE-9AEF-41A8-9FC2-5F7B6F9627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5" t="4347" r="52778" b="24272"/>
          <a:stretch/>
        </p:blipFill>
        <p:spPr bwMode="auto">
          <a:xfrm>
            <a:off x="293854" y="2570895"/>
            <a:ext cx="1790584" cy="127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653FB55D-6261-49EE-854F-62A49E1C63AB}"/>
              </a:ext>
            </a:extLst>
          </p:cNvPr>
          <p:cNvSpPr txBox="1"/>
          <p:nvPr/>
        </p:nvSpPr>
        <p:spPr>
          <a:xfrm>
            <a:off x="581791" y="4075123"/>
            <a:ext cx="1122423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750" i="1" dirty="0"/>
              <a:t>Vtoky + zmetkové díly</a:t>
            </a:r>
          </a:p>
        </p:txBody>
      </p:sp>
      <p:pic>
        <p:nvPicPr>
          <p:cNvPr id="19460" name="Picture 4" descr="Why to Use Recycled Plastic Pellets for Injection Molding instead of  Regrinds?">
            <a:extLst>
              <a:ext uri="{FF2B5EF4-FFF2-40B4-BE49-F238E27FC236}">
                <a16:creationId xmlns:a16="http://schemas.microsoft.com/office/drawing/2014/main" id="{58952C18-C251-43C6-960A-98A69756CA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0" t="8156" r="59455" b="19675"/>
          <a:stretch/>
        </p:blipFill>
        <p:spPr bwMode="auto">
          <a:xfrm>
            <a:off x="4625962" y="696622"/>
            <a:ext cx="1212284" cy="121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Why to Use Recycled Plastic Pellets for Injection Molding instead of  Regrinds?">
            <a:extLst>
              <a:ext uri="{FF2B5EF4-FFF2-40B4-BE49-F238E27FC236}">
                <a16:creationId xmlns:a16="http://schemas.microsoft.com/office/drawing/2014/main" id="{13FF4C3E-35D5-449A-933E-A5D31E8898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78" t="11019" r="5875" b="19675"/>
          <a:stretch/>
        </p:blipFill>
        <p:spPr bwMode="auto">
          <a:xfrm>
            <a:off x="7513280" y="696622"/>
            <a:ext cx="1238735" cy="121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34BE7820-B854-49AC-A04E-32397B7CEBBF}"/>
              </a:ext>
            </a:extLst>
          </p:cNvPr>
          <p:cNvSpPr txBox="1"/>
          <p:nvPr/>
        </p:nvSpPr>
        <p:spPr>
          <a:xfrm>
            <a:off x="4804698" y="2102745"/>
            <a:ext cx="84029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750" i="1" dirty="0"/>
              <a:t>Regenerát (drť)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969FBA64-5C66-44D5-B4E4-3BB9E7C24535}"/>
              </a:ext>
            </a:extLst>
          </p:cNvPr>
          <p:cNvSpPr txBox="1"/>
          <p:nvPr/>
        </p:nvSpPr>
        <p:spPr>
          <a:xfrm>
            <a:off x="7807583" y="2104634"/>
            <a:ext cx="651140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750" i="1" dirty="0" err="1"/>
              <a:t>Regranulát</a:t>
            </a:r>
            <a:endParaRPr lang="cs-CZ" sz="750" i="1" dirty="0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2F7080AC-55BE-4528-956A-DA0750DCD9B6}"/>
              </a:ext>
            </a:extLst>
          </p:cNvPr>
          <p:cNvSpPr txBox="1"/>
          <p:nvPr/>
        </p:nvSpPr>
        <p:spPr>
          <a:xfrm>
            <a:off x="6703658" y="4069222"/>
            <a:ext cx="974947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750" i="1" dirty="0" err="1"/>
              <a:t>Regranulační</a:t>
            </a:r>
            <a:r>
              <a:rPr lang="cs-CZ" sz="750" i="1" dirty="0"/>
              <a:t> linka</a:t>
            </a:r>
          </a:p>
        </p:txBody>
      </p:sp>
    </p:spTree>
    <p:extLst>
      <p:ext uri="{BB962C8B-B14F-4D97-AF65-F5344CB8AC3E}">
        <p14:creationId xmlns:p14="http://schemas.microsoft.com/office/powerpoint/2010/main" val="3052976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1050"/>
          </a:p>
        </p:txBody>
      </p:sp>
      <p:sp>
        <p:nvSpPr>
          <p:cNvPr id="34" name="TextovéPole 33"/>
          <p:cNvSpPr txBox="1"/>
          <p:nvPr/>
        </p:nvSpPr>
        <p:spPr>
          <a:xfrm>
            <a:off x="3169145" y="2570895"/>
            <a:ext cx="857256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75" i="1" dirty="0">
                <a:solidFill>
                  <a:schemeClr val="bg1"/>
                </a:solidFill>
              </a:rPr>
              <a:t>sušení materiálu</a:t>
            </a:r>
          </a:p>
        </p:txBody>
      </p:sp>
      <p:sp>
        <p:nvSpPr>
          <p:cNvPr id="53" name="TextovéPole 52"/>
          <p:cNvSpPr txBox="1"/>
          <p:nvPr/>
        </p:nvSpPr>
        <p:spPr>
          <a:xfrm>
            <a:off x="173696" y="1262023"/>
            <a:ext cx="495647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225"/>
              </a:spcAft>
              <a:buFont typeface="Arial" pitchFamily="34" charset="0"/>
              <a:buChar char="•"/>
            </a:pPr>
            <a:r>
              <a:rPr lang="cs-CZ" sz="1600" dirty="0"/>
              <a:t> granulát </a:t>
            </a:r>
            <a:r>
              <a:rPr lang="cs-CZ" sz="1600" dirty="0" err="1"/>
              <a:t>natur</a:t>
            </a:r>
            <a:endParaRPr lang="cs-CZ" sz="1600" dirty="0"/>
          </a:p>
          <a:p>
            <a:pPr algn="just">
              <a:spcAft>
                <a:spcPts val="225"/>
              </a:spcAft>
              <a:buFont typeface="Arial" pitchFamily="34" charset="0"/>
              <a:buChar char="•"/>
            </a:pPr>
            <a:r>
              <a:rPr lang="cs-CZ" sz="1600" dirty="0"/>
              <a:t> </a:t>
            </a:r>
            <a:r>
              <a:rPr lang="cs-CZ" sz="1600" dirty="0" err="1"/>
              <a:t>masterbach</a:t>
            </a:r>
            <a:endParaRPr lang="cs-CZ" sz="1600" dirty="0"/>
          </a:p>
          <a:p>
            <a:pPr algn="just">
              <a:spcAft>
                <a:spcPts val="225"/>
              </a:spcAft>
              <a:buFont typeface="Arial" pitchFamily="34" charset="0"/>
              <a:buChar char="•"/>
            </a:pPr>
            <a:r>
              <a:rPr lang="cs-CZ" sz="1600" dirty="0"/>
              <a:t> barva</a:t>
            </a:r>
          </a:p>
          <a:p>
            <a:pPr algn="just">
              <a:spcAft>
                <a:spcPts val="225"/>
              </a:spcAft>
              <a:buFont typeface="Arial" pitchFamily="34" charset="0"/>
              <a:buChar char="•"/>
            </a:pPr>
            <a:r>
              <a:rPr lang="cs-CZ" sz="1600" dirty="0"/>
              <a:t> </a:t>
            </a:r>
            <a:r>
              <a:rPr lang="cs-CZ" sz="1600" dirty="0" err="1"/>
              <a:t>regranulát</a:t>
            </a:r>
            <a:endParaRPr lang="cs-CZ" sz="1600" dirty="0"/>
          </a:p>
          <a:p>
            <a:pPr algn="just">
              <a:spcAft>
                <a:spcPts val="225"/>
              </a:spcAft>
              <a:buFont typeface="Arial" pitchFamily="34" charset="0"/>
              <a:buChar char="•"/>
            </a:pPr>
            <a:r>
              <a:rPr lang="cs-CZ" sz="1600" dirty="0"/>
              <a:t> regenerát</a:t>
            </a:r>
          </a:p>
          <a:p>
            <a:pPr algn="just">
              <a:spcAft>
                <a:spcPts val="225"/>
              </a:spcAft>
              <a:buFont typeface="Arial" pitchFamily="34" charset="0"/>
              <a:buChar char="•"/>
            </a:pPr>
            <a:r>
              <a:rPr lang="cs-CZ" sz="1600" dirty="0"/>
              <a:t> </a:t>
            </a:r>
            <a:r>
              <a:rPr lang="cs-CZ" sz="1600" dirty="0" err="1"/>
              <a:t>recyklát</a:t>
            </a:r>
            <a:endParaRPr lang="cs-CZ" sz="1600" dirty="0"/>
          </a:p>
          <a:p>
            <a:pPr algn="just">
              <a:spcAft>
                <a:spcPts val="225"/>
              </a:spcAft>
              <a:buFont typeface="Arial" pitchFamily="34" charset="0"/>
              <a:buChar char="•"/>
            </a:pPr>
            <a:r>
              <a:rPr lang="cs-CZ" sz="1600" dirty="0"/>
              <a:t> atd.</a:t>
            </a:r>
          </a:p>
        </p:txBody>
      </p:sp>
      <p:sp>
        <p:nvSpPr>
          <p:cNvPr id="54" name="TextovéPole 53"/>
          <p:cNvSpPr txBox="1"/>
          <p:nvPr/>
        </p:nvSpPr>
        <p:spPr>
          <a:xfrm>
            <a:off x="3015721" y="4621493"/>
            <a:ext cx="1164101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750" i="1" dirty="0"/>
              <a:t>Volumetrický dávkovač</a:t>
            </a:r>
          </a:p>
        </p:txBody>
      </p:sp>
      <p:pic>
        <p:nvPicPr>
          <p:cNvPr id="16" name="Obrázek 15" descr="gravimetrický dávkovač.png"/>
          <p:cNvPicPr>
            <a:picLocks noChangeAspect="1"/>
          </p:cNvPicPr>
          <p:nvPr/>
        </p:nvPicPr>
        <p:blipFill>
          <a:blip r:embed="rId2" cstate="print"/>
          <a:srcRect l="23628" t="5671" r="23604" b="9270"/>
          <a:stretch>
            <a:fillRect/>
          </a:stretch>
        </p:blipFill>
        <p:spPr>
          <a:xfrm>
            <a:off x="6102438" y="1880879"/>
            <a:ext cx="2430270" cy="2720452"/>
          </a:xfrm>
          <a:prstGeom prst="rect">
            <a:avLst/>
          </a:prstGeom>
        </p:spPr>
      </p:pic>
      <p:pic>
        <p:nvPicPr>
          <p:cNvPr id="18" name="Obrázek 17" descr="volumetrický dávkovač.png"/>
          <p:cNvPicPr>
            <a:picLocks noChangeAspect="1"/>
          </p:cNvPicPr>
          <p:nvPr/>
        </p:nvPicPr>
        <p:blipFill>
          <a:blip r:embed="rId3" cstate="print"/>
          <a:srcRect l="7088" t="8567" r="11790" b="9776"/>
          <a:stretch>
            <a:fillRect/>
          </a:stretch>
        </p:blipFill>
        <p:spPr>
          <a:xfrm>
            <a:off x="2056726" y="2446858"/>
            <a:ext cx="3082093" cy="2154473"/>
          </a:xfrm>
          <a:prstGeom prst="rect">
            <a:avLst/>
          </a:prstGeom>
        </p:spPr>
      </p:pic>
      <p:sp>
        <p:nvSpPr>
          <p:cNvPr id="19" name="TextovéPole 18"/>
          <p:cNvSpPr txBox="1"/>
          <p:nvPr/>
        </p:nvSpPr>
        <p:spPr>
          <a:xfrm>
            <a:off x="6716287" y="4621493"/>
            <a:ext cx="1202573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750" i="1" dirty="0"/>
              <a:t>Gravimetrický dávkovač</a:t>
            </a:r>
          </a:p>
        </p:txBody>
      </p:sp>
      <p:pic>
        <p:nvPicPr>
          <p:cNvPr id="20" name="Obrázek 19" descr="regenerát.jpg"/>
          <p:cNvPicPr>
            <a:picLocks noChangeAspect="1"/>
          </p:cNvPicPr>
          <p:nvPr/>
        </p:nvPicPr>
        <p:blipFill>
          <a:blip r:embed="rId4" cstate="print"/>
          <a:srcRect t="18413" r="6122"/>
          <a:stretch>
            <a:fillRect/>
          </a:stretch>
        </p:blipFill>
        <p:spPr>
          <a:xfrm>
            <a:off x="3712304" y="819771"/>
            <a:ext cx="2484276" cy="1196458"/>
          </a:xfrm>
          <a:prstGeom prst="rect">
            <a:avLst/>
          </a:prstGeom>
        </p:spPr>
      </p:pic>
      <p:sp>
        <p:nvSpPr>
          <p:cNvPr id="21" name="TextovéPole 20"/>
          <p:cNvSpPr txBox="1"/>
          <p:nvPr/>
        </p:nvSpPr>
        <p:spPr>
          <a:xfrm>
            <a:off x="4657726" y="2016229"/>
            <a:ext cx="593432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750" i="1" dirty="0"/>
              <a:t>regenerát</a:t>
            </a: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EC410544-2A2E-4E86-A291-F99A9660AEC7}"/>
              </a:ext>
            </a:extLst>
          </p:cNvPr>
          <p:cNvSpPr txBox="1">
            <a:spLocks/>
          </p:cNvSpPr>
          <p:nvPr/>
        </p:nvSpPr>
        <p:spPr>
          <a:xfrm>
            <a:off x="175804" y="770785"/>
            <a:ext cx="3959999" cy="57270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sz="2500" dirty="0">
                <a:solidFill>
                  <a:srgbClr val="999BA4"/>
                </a:solidFill>
              </a:rPr>
              <a:t>Dávkování materiálu</a:t>
            </a:r>
            <a:endParaRPr lang="x-none" sz="2500" dirty="0">
              <a:solidFill>
                <a:srgbClr val="999BA4"/>
              </a:solidFill>
            </a:endParaRP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A2777DBE-739A-4825-84F5-7BDEE9E20F09}"/>
              </a:ext>
            </a:extLst>
          </p:cNvPr>
          <p:cNvSpPr txBox="1">
            <a:spLocks/>
          </p:cNvSpPr>
          <p:nvPr/>
        </p:nvSpPr>
        <p:spPr>
          <a:xfrm>
            <a:off x="118800" y="155018"/>
            <a:ext cx="4036714" cy="55396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accent2">
                    <a:lumOff val="2176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/>
            <a:r>
              <a:rPr lang="cs-CZ" sz="1400" dirty="0">
                <a:solidFill>
                  <a:srgbClr val="999BA4"/>
                </a:solidFill>
              </a:rPr>
              <a:t>Technologie I</a:t>
            </a:r>
            <a:endParaRPr lang="x-none" sz="1400" dirty="0">
              <a:solidFill>
                <a:srgbClr val="999BA4"/>
              </a:solidFill>
            </a:endParaRPr>
          </a:p>
          <a:p>
            <a:endParaRPr lang="x-none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FS TU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88B95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3332</TotalTime>
  <Words>961</Words>
  <Application>Microsoft Office PowerPoint</Application>
  <PresentationFormat>Předvádění na obrazovce (16:9)</PresentationFormat>
  <Paragraphs>287</Paragraphs>
  <Slides>23</Slides>
  <Notes>8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30" baseType="lpstr">
      <vt:lpstr>Arial</vt:lpstr>
      <vt:lpstr>Calibri</vt:lpstr>
      <vt:lpstr>Symbol</vt:lpstr>
      <vt:lpstr>Times New Roman</vt:lpstr>
      <vt:lpstr>Wingdings</vt:lpstr>
      <vt:lpstr>Simple Light</vt:lpstr>
      <vt:lpstr>Image</vt:lpstr>
      <vt:lpstr>Prezentace aplikace PowerPoint</vt:lpstr>
      <vt:lpstr>Vstřikování</vt:lpstr>
      <vt:lpstr>Vstřikování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Owner</cp:lastModifiedBy>
  <cp:revision>186</cp:revision>
  <dcterms:modified xsi:type="dcterms:W3CDTF">2024-05-15T05:33:51Z</dcterms:modified>
</cp:coreProperties>
</file>