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1.xml" ContentType="application/xml"/>
  <Override PartName="/customXml/itemProps3.xml" ContentType="application/vnd.openxmlformats-officedocument.customXmlProperties+xml"/>
  <Override PartName="/customXml/itemProps1.xml" ContentType="application/vnd.openxmlformats-officedocument.customXmlProperties+xml"/>
  <Override PartName="/customXml/item2.xml" ContentType="application/xml"/>
  <Override PartName="/customXml/itemProps2.xml" ContentType="application/vnd.openxmlformats-officedocument.customXmlProperties+xml"/>
  <Override PartName="/customXml/_rels/item1.xml.rels" ContentType="application/vnd.openxmlformats-package.relationships+xml"/>
  <Override PartName="/customXml/_rels/item2.xml.rels" ContentType="application/vnd.openxmlformats-package.relationships+xml"/>
  <Override PartName="/customXml/_rels/item3.xml.rels" ContentType="application/vnd.openxmlformats-package.relationships+xml"/>
  <Override PartName="/customXml/item3.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media/image1.wmf" ContentType="image/x-wmf"/>
  <Override PartName="/ppt/media/image2.wmf" ContentType="image/x-wmf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32.xml" ContentType="application/vnd.openxmlformats-officedocument.presentationml.slide+xml"/>
  <Override PartName="/ppt/slides/slide54.xml" ContentType="application/vnd.openxmlformats-officedocument.presentationml.slide+xml"/>
  <Override PartName="/ppt/slides/slide11.xml" ContentType="application/vnd.openxmlformats-officedocument.presentationml.slide+xml"/>
  <Override PartName="/ppt/slides/slide33.xml" ContentType="application/vnd.openxmlformats-officedocument.presentationml.slide+xml"/>
  <Override PartName="/ppt/slides/slide55.xml" ContentType="application/vnd.openxmlformats-officedocument.presentationml.slide+xml"/>
  <Override PartName="/ppt/slides/slide12.xml" ContentType="application/vnd.openxmlformats-officedocument.presentationml.slide+xml"/>
  <Override PartName="/ppt/slides/slide34.xml" ContentType="application/vnd.openxmlformats-officedocument.presentationml.slide+xml"/>
  <Override PartName="/ppt/slides/slide56.xml" ContentType="application/vnd.openxmlformats-officedocument.presentationml.slide+xml"/>
  <Override PartName="/ppt/slides/slide13.xml" ContentType="application/vnd.openxmlformats-officedocument.presentationml.slide+xml"/>
  <Override PartName="/ppt/slides/slide35.xml" ContentType="application/vnd.openxmlformats-officedocument.presentationml.slide+xml"/>
  <Override PartName="/ppt/slides/slide57.xml" ContentType="application/vnd.openxmlformats-officedocument.presentationml.slide+xml"/>
  <Override PartName="/ppt/slides/slide14.xml" ContentType="application/vnd.openxmlformats-officedocument.presentationml.slide+xml"/>
  <Override PartName="/ppt/slides/slide36.xml" ContentType="application/vnd.openxmlformats-officedocument.presentationml.slide+xml"/>
  <Override PartName="/ppt/slides/slide58.xml" ContentType="application/vnd.openxmlformats-officedocument.presentationml.slide+xml"/>
  <Override PartName="/ppt/slides/slide15.xml" ContentType="application/vnd.openxmlformats-officedocument.presentationml.slide+xml"/>
  <Override PartName="/ppt/slides/slide37.xml" ContentType="application/vnd.openxmlformats-officedocument.presentationml.slide+xml"/>
  <Override PartName="/ppt/slides/slide59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17.xml" ContentType="application/vnd.openxmlformats-officedocument.presentationml.slide+xml"/>
  <Override PartName="/ppt/slides/slide39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42.xml" ContentType="application/vnd.openxmlformats-officedocument.presentationml.slide+xml"/>
  <Override PartName="/ppt/slides/slide64.xml" ContentType="application/vnd.openxmlformats-officedocument.presentationml.slide+xml"/>
  <Override PartName="/ppt/slides/slide21.xml" ContentType="application/vnd.openxmlformats-officedocument.presentationml.slide+xml"/>
  <Override PartName="/ppt/slides/slide43.xml" ContentType="application/vnd.openxmlformats-officedocument.presentationml.slide+xml"/>
  <Override PartName="/ppt/slides/slide22.xml" ContentType="application/vnd.openxmlformats-officedocument.presentationml.slide+xml"/>
  <Override PartName="/ppt/slides/slide44.xml" ContentType="application/vnd.openxmlformats-officedocument.presentationml.slide+xml"/>
  <Override PartName="/ppt/slides/slide23.xml" ContentType="application/vnd.openxmlformats-officedocument.presentationml.slide+xml"/>
  <Override PartName="/ppt/slides/slide45.xml" ContentType="application/vnd.openxmlformats-officedocument.presentationml.slide+xml"/>
  <Override PartName="/ppt/slides/slide24.xml" ContentType="application/vnd.openxmlformats-officedocument.presentationml.slide+xml"/>
  <Override PartName="/ppt/slides/slide46.xml" ContentType="application/vnd.openxmlformats-officedocument.presentationml.slide+xml"/>
  <Override PartName="/ppt/slides/slide25.xml" ContentType="application/vnd.openxmlformats-officedocument.presentationml.slide+xml"/>
  <Override PartName="/ppt/slides/slide47.xml" ContentType="application/vnd.openxmlformats-officedocument.presentationml.slide+xml"/>
  <Override PartName="/ppt/slides/slide26.xml" ContentType="application/vnd.openxmlformats-officedocument.presentationml.slide+xml"/>
  <Override PartName="/ppt/slides/slide48.xml" ContentType="application/vnd.openxmlformats-officedocument.presentationml.slide+xml"/>
  <Override PartName="/ppt/slides/slide27.xml" ContentType="application/vnd.openxmlformats-officedocument.presentationml.slide+xml"/>
  <Override PartName="/ppt/slides/slide49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52.xml" ContentType="application/vnd.openxmlformats-officedocument.presentationml.slide+xml"/>
  <Override PartName="/ppt/slides/slide31.xml" ContentType="application/vnd.openxmlformats-officedocument.presentationml.slide+xml"/>
  <Override PartName="/ppt/slides/slide53.xml" ContentType="application/vnd.openxmlformats-officedocument.presentationml.slide+xml"/>
  <Override PartName="/ppt/slides/slide40.xml" ContentType="application/vnd.openxmlformats-officedocument.presentationml.slide+xml"/>
  <Override PartName="/ppt/slides/slide62.xml" ContentType="application/vnd.openxmlformats-officedocument.presentationml.slide+xml"/>
  <Override PartName="/ppt/slides/slide41.xml" ContentType="application/vnd.openxmlformats-officedocument.presentationml.slide+xml"/>
  <Override PartName="/ppt/slides/slide63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54.xml.rels" ContentType="application/vnd.openxmlformats-package.relationships+xml"/>
  <Override PartName="/ppt/slides/_rels/slide32.xml.rels" ContentType="application/vnd.openxmlformats-package.relationships+xml"/>
  <Override PartName="/ppt/slides/_rels/slide10.xml.rels" ContentType="application/vnd.openxmlformats-package.relationships+xml"/>
  <Override PartName="/ppt/slides/_rels/slide55.xml.rels" ContentType="application/vnd.openxmlformats-package.relationships+xml"/>
  <Override PartName="/ppt/slides/_rels/slide33.xml.rels" ContentType="application/vnd.openxmlformats-package.relationships+xml"/>
  <Override PartName="/ppt/slides/_rels/slide11.xml.rels" ContentType="application/vnd.openxmlformats-package.relationships+xml"/>
  <Override PartName="/ppt/slides/_rels/slide56.xml.rels" ContentType="application/vnd.openxmlformats-package.relationships+xml"/>
  <Override PartName="/ppt/slides/_rels/slide34.xml.rels" ContentType="application/vnd.openxmlformats-package.relationships+xml"/>
  <Override PartName="/ppt/slides/_rels/slide12.xml.rels" ContentType="application/vnd.openxmlformats-package.relationships+xml"/>
  <Override PartName="/ppt/slides/_rels/slide57.xml.rels" ContentType="application/vnd.openxmlformats-package.relationships+xml"/>
  <Override PartName="/ppt/slides/_rels/slide35.xml.rels" ContentType="application/vnd.openxmlformats-package.relationships+xml"/>
  <Override PartName="/ppt/slides/_rels/slide13.xml.rels" ContentType="application/vnd.openxmlformats-package.relationships+xml"/>
  <Override PartName="/ppt/slides/_rels/slide58.xml.rels" ContentType="application/vnd.openxmlformats-package.relationships+xml"/>
  <Override PartName="/ppt/slides/_rels/slide36.xml.rels" ContentType="application/vnd.openxmlformats-package.relationships+xml"/>
  <Override PartName="/ppt/slides/_rels/slide14.xml.rels" ContentType="application/vnd.openxmlformats-package.relationships+xml"/>
  <Override PartName="/ppt/slides/_rels/slide59.xml.rels" ContentType="application/vnd.openxmlformats-package.relationships+xml"/>
  <Override PartName="/ppt/slides/_rels/slide37.xml.rels" ContentType="application/vnd.openxmlformats-package.relationships+xml"/>
  <Override PartName="/ppt/slides/_rels/slide15.xml.rels" ContentType="application/vnd.openxmlformats-package.relationships+xml"/>
  <Override PartName="/ppt/slides/_rels/slide38.xml.rels" ContentType="application/vnd.openxmlformats-package.relationships+xml"/>
  <Override PartName="/ppt/slides/_rels/slide16.xml.rels" ContentType="application/vnd.openxmlformats-package.relationships+xml"/>
  <Override PartName="/ppt/slides/_rels/slide39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64.xml.rels" ContentType="application/vnd.openxmlformats-package.relationships+xml"/>
  <Override PartName="/ppt/slides/_rels/slide42.xml.rels" ContentType="application/vnd.openxmlformats-package.relationships+xml"/>
  <Override PartName="/ppt/slides/_rels/slide20.xml.rels" ContentType="application/vnd.openxmlformats-package.relationships+xml"/>
  <Override PartName="/ppt/slides/_rels/slide43.xml.rels" ContentType="application/vnd.openxmlformats-package.relationships+xml"/>
  <Override PartName="/ppt/slides/_rels/slide21.xml.rels" ContentType="application/vnd.openxmlformats-package.relationships+xml"/>
  <Override PartName="/ppt/slides/_rels/slide44.xml.rels" ContentType="application/vnd.openxmlformats-package.relationships+xml"/>
  <Override PartName="/ppt/slides/_rels/slide22.xml.rels" ContentType="application/vnd.openxmlformats-package.relationships+xml"/>
  <Override PartName="/ppt/slides/_rels/slide45.xml.rels" ContentType="application/vnd.openxmlformats-package.relationships+xml"/>
  <Override PartName="/ppt/slides/_rels/slide23.xml.rels" ContentType="application/vnd.openxmlformats-package.relationships+xml"/>
  <Override PartName="/ppt/slides/_rels/slide46.xml.rels" ContentType="application/vnd.openxmlformats-package.relationships+xml"/>
  <Override PartName="/ppt/slides/_rels/slide24.xml.rels" ContentType="application/vnd.openxmlformats-package.relationships+xml"/>
  <Override PartName="/ppt/slides/_rels/slide47.xml.rels" ContentType="application/vnd.openxmlformats-package.relationships+xml"/>
  <Override PartName="/ppt/slides/_rels/slide25.xml.rels" ContentType="application/vnd.openxmlformats-package.relationships+xml"/>
  <Override PartName="/ppt/slides/_rels/slide48.xml.rels" ContentType="application/vnd.openxmlformats-package.relationships+xml"/>
  <Override PartName="/ppt/slides/_rels/slide26.xml.rels" ContentType="application/vnd.openxmlformats-package.relationships+xml"/>
  <Override PartName="/ppt/slides/_rels/slide4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52.xml.rels" ContentType="application/vnd.openxmlformats-package.relationships+xml"/>
  <Override PartName="/ppt/slides/_rels/slide30.xml.rels" ContentType="application/vnd.openxmlformats-package.relationships+xml"/>
  <Override PartName="/ppt/slides/_rels/slide53.xml.rels" ContentType="application/vnd.openxmlformats-package.relationships+xml"/>
  <Override PartName="/ppt/slides/_rels/slide31.xml.rels" ContentType="application/vnd.openxmlformats-package.relationships+xml"/>
  <Override PartName="/ppt/slides/_rels/slide62.xml.rels" ContentType="application/vnd.openxmlformats-package.relationships+xml"/>
  <Override PartName="/ppt/slides/_rels/slide40.xml.rels" ContentType="application/vnd.openxmlformats-package.relationships+xml"/>
  <Override PartName="/ppt/slides/_rels/slide63.xml.rels" ContentType="application/vnd.openxmlformats-package.relationships+xml"/>
  <Override PartName="/ppt/slides/_rels/slide41.xml.rels" ContentType="application/vnd.openxmlformats-package.relationships+xml"/>
  <Override PartName="/ppt/slides/_rels/slide50.xml.rels" ContentType="application/vnd.openxmlformats-package.relationships+xml"/>
  <Override PartName="/ppt/slides/_rels/slide51.xml.rels" ContentType="application/vnd.openxmlformats-package.relationships+xml"/>
  <Override PartName="/ppt/slides/_rels/slide60.xml.rels" ContentType="application/vnd.openxmlformats-package.relationships+xml"/>
  <Override PartName="/ppt/slides/_rels/slide61.xml.rels" ContentType="application/vnd.openxmlformats-package.relationships+xml"/>
  <Override PartName="/ppt/slides/_rels/slide65.xml.rels" ContentType="application/vnd.openxmlformats-package.relationships+xml"/>
  <Override PartName="/ppt/slides/_rels/slide66.xml.rels" ContentType="application/vnd.openxmlformats-package.relationships+xml"/>
  <Override PartName="/ppt/slides/_rels/slide67.xml.rels" ContentType="application/vnd.openxmlformats-package.relationships+xml"/>
  <Override PartName="/ppt/slides/_rels/slide68.xml.rels" ContentType="application/vnd.openxmlformats-package.relationships+xml"/>
  <Override PartName="/ppt/slides/_rels/slide69.xml.rels" ContentType="application/vnd.openxmlformats-package.relationships+xml"/>
  <Override PartName="/ppt/slides/_rels/slide70.xml.rels" ContentType="application/vnd.openxmlformats-package.relationships+xml"/>
  <Override PartName="/ppt/slides/_rels/slide71.xml.rels" ContentType="application/vnd.openxmlformats-package.relationships+xml"/>
  <Override PartName="/ppt/slides/_rels/slide72.xml.rels" ContentType="application/vnd.openxmlformats-package.relationships+xml"/>
  <Override PartName="/ppt/slides/_rels/slide73.xml.rels" ContentType="application/vnd.openxmlformats-package.relationships+xml"/>
  <Override PartName="/ppt/slides/_rels/slide74.xml.rels" ContentType="application/vnd.openxmlformats-package.relationships+xml"/>
  <Override PartName="/ppt/slides/_rels/slide75.xml.rels" ContentType="application/vnd.openxmlformats-package.relationships+xml"/>
  <Override PartName="/ppt/slides/_rels/slide76.xml.rels" ContentType="application/vnd.openxmlformats-package.relationships+xml"/>
  <Override PartName="/ppt/slides/_rels/slide77.xml.rels" ContentType="application/vnd.openxmlformats-package.relationships+xml"/>
  <Override PartName="/ppt/slides/_rels/slide78.xml.rels" ContentType="application/vnd.openxmlformats-package.relationships+xml"/>
  <Override PartName="/ppt/slides/_rels/slide79.xml.rels" ContentType="application/vnd.openxmlformats-package.relationships+xml"/>
  <Override PartName="/ppt/slides/_rels/slide80.xml.rels" ContentType="application/vnd.openxmlformats-package.relationships+xml"/>
  <Override PartName="/ppt/slides/_rels/slide81.xml.rels" ContentType="application/vnd.openxmlformats-package.relationships+xml"/>
  <Override PartName="/ppt/slides/_rels/slide82.xml.rels" ContentType="application/vnd.openxmlformats-package.relationships+xml"/>
  <Override PartName="/ppt/slides/_rels/slide83.xml.rels" ContentType="application/vnd.openxmlformats-package.relationships+xml"/>
  <Override PartName="/ppt/slides/_rels/slide84.xml.rels" ContentType="application/vnd.openxmlformats-package.relationships+xml"/>
  <Override PartName="/ppt/slides/_rels/slide85.xml.rels" ContentType="application/vnd.openxmlformats-package.relationships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customXml" Target="../customXml/item1.xml"/><Relationship Id="rId5" Type="http://schemas.openxmlformats.org/officeDocument/2006/relationships/customXml" Target="../customXml/item2.xml"/><Relationship Id="rId6" Type="http://schemas.openxmlformats.org/officeDocument/2006/relationships/customXml" Target="../customXml/item3.xml"/><Relationship Id="rId7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</p:sldIdLst>
  <p:sldSz cx="9144000" cy="5143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6FC4A233-442C-4680-B01C-662DFD06C874}" type="slidenum">
              <a:t>&lt;#&gt;</a:t>
            </a:fld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21938D01-0D11-45DA-9049-4FB51B3EF126}" type="slidenum">
              <a:t>&lt;#&gt;</a:t>
            </a:fld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34121C4D-0466-4E7D-9A42-AB65F8ECD24D}" type="slidenum">
              <a:t>&lt;#&gt;</a:t>
            </a:fld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7389E9D6-BB04-4D27-BACC-9CD899C301E5}" type="slidenum">
              <a:t>&lt;#&gt;</a:t>
            </a:fld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C9E24D7B-1288-446A-9BA5-E689EFB5DDCC}" type="slidenum">
              <a:t>&lt;#&gt;</a:t>
            </a:fld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7007B1CA-1020-4C95-A5A0-C17D83592725}" type="slidenum">
              <a:t>&lt;#&gt;</a:t>
            </a:fld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410D22B4-3A2D-4192-8E18-417479FC2B2B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09310EC1-868D-4DFB-98EA-FAEFBD2EE1F0}" type="slidenum">
              <a:t>&lt;#&gt;</a:t>
            </a:fld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483048FA-0360-49B5-9248-63C0CC83734C}" type="slidenum">
              <a:t>&lt;#&gt;</a:t>
            </a:fld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8B125E2E-E00A-47F3-99B3-67DC6112CCB7}" type="slidenum">
              <a:t>&lt;#&gt;</a:t>
            </a:fld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2755BCB1-04D0-42CF-90EA-7BD5991E2E87}" type="slidenum">
              <a:t>&lt;#&gt;</a:t>
            </a:fld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181B97B9-8A59-4132-B931-C6DF5D5AE5BC}" type="slidenum">
              <a:t>&lt;#&gt;</a:t>
            </a:fld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AF752BE-5F69-46CC-A7FC-846E815039AC}" type="slidenum">
              <a:t>&lt;#&gt;</a:t>
            </a:fld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DD83BC4-0517-4C35-AE43-4F5EC2D39363}" type="slidenum">
              <a:t>&lt;#&gt;</a:t>
            </a:fld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D6031DC-720D-4AC2-B1C1-03092AFB286C}" type="slidenum">
              <a:t>&lt;#&gt;</a:t>
            </a:fld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8DCFBCF-9520-48A5-94FD-FFD81C263A6E}" type="slidenum">
              <a:t>&lt;#&gt;</a:t>
            </a:fld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42DF15D-A164-418A-B63C-BBE300357807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BA0D723-A291-46D7-A4A1-DFE0E80983A1}" type="slidenum">
              <a:t>&lt;#&gt;</a:t>
            </a:fld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DA27D2F-B7DC-4537-B9B4-BA2632BE7E00}" type="slidenum">
              <a:t>&lt;#&gt;</a:t>
            </a:fld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63D8125-4E0F-46BC-AB17-4959A47B22F1}" type="slidenum">
              <a:t>&lt;#&gt;</a:t>
            </a:fld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7918AB3-59B5-4ED8-8F5F-6B2407CEAA3B}" type="slidenum">
              <a:t>&lt;#&gt;</a:t>
            </a:fld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4E972B1-8180-4C86-BB03-716C0930A342}" type="slidenum">
              <a:t>&lt;#&gt;</a:t>
            </a:fld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69F1050-D1F1-4C4A-AF8F-8EF908635A4B}" type="slidenum">
              <a:t>&lt;#&gt;</a:t>
            </a:fld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DBA42AF-5B9F-4173-880B-142513EF8EE9}" type="slidenum">
              <a:t>&lt;#&gt;</a:t>
            </a:fld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wmf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wmf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2.wmf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wmf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3" descr=""/>
          <p:cNvPicPr/>
          <p:nvPr/>
        </p:nvPicPr>
        <p:blipFill>
          <a:blip r:embed="rId2"/>
          <a:stretch/>
        </p:blipFill>
        <p:spPr>
          <a:xfrm>
            <a:off x="252000" y="252000"/>
            <a:ext cx="8636760" cy="792720"/>
          </a:xfrm>
          <a:prstGeom prst="rect">
            <a:avLst/>
          </a:prstGeom>
          <a:ln w="0"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Arial"/>
              </a:rPr>
              <a:t>Klikněte pro úpravu formátu textu nadpisu</a:t>
            </a: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Klikněte pro úpravu formátu textu osnovy</a:t>
            </a: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Druhá úroveň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Třetí úroveň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2" descr=""/>
          <p:cNvPicPr/>
          <p:nvPr/>
        </p:nvPicPr>
        <p:blipFill>
          <a:blip r:embed="rId2"/>
          <a:stretch/>
        </p:blipFill>
        <p:spPr>
          <a:xfrm>
            <a:off x="252000" y="4802400"/>
            <a:ext cx="1303200" cy="104760"/>
          </a:xfrm>
          <a:prstGeom prst="rect">
            <a:avLst/>
          </a:prstGeom>
          <a:ln w="0"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sldNum" idx="1"/>
          </p:nvPr>
        </p:nvSpPr>
        <p:spPr>
          <a:xfrm>
            <a:off x="8547840" y="4690800"/>
            <a:ext cx="469800" cy="335160"/>
          </a:xfrm>
          <a:prstGeom prst="rect">
            <a:avLst/>
          </a:prstGeom>
          <a:noFill/>
          <a:ln w="12600">
            <a:noFill/>
          </a:ln>
        </p:spPr>
        <p:txBody>
          <a:bodyPr lIns="90000" rIns="90000" tIns="91440" bIns="9144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cs-CZ" sz="1000" spc="-1" strike="noStrike">
                <a:solidFill>
                  <a:schemeClr val="accent2">
                    <a:lumOff val="21760"/>
                  </a:schemeClr>
                </a:solidFill>
                <a:latin typeface="TUL Mono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7CBD07C2-FE16-47FE-907E-B726966B1F4C}" type="slidenum">
              <a:rPr b="0" lang="cs-CZ" sz="1000" spc="-1" strike="noStrike">
                <a:solidFill>
                  <a:schemeClr val="accent2">
                    <a:lumOff val="21760"/>
                  </a:schemeClr>
                </a:solidFill>
                <a:latin typeface="TUL Mono"/>
                <a:ea typeface="Arial"/>
              </a:rPr>
              <a:t>&lt;číslo&gt;</a:t>
            </a:fld>
            <a:endParaRPr b="0" lang="cs-CZ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Arial"/>
              </a:rPr>
              <a:t>Klikněte pro úpravu formátu textu nadpisu</a:t>
            </a: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Klikněte pro úpravu formátu textu osnovy</a:t>
            </a: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Druhá úroveň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Třetí úroveň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2" descr=""/>
          <p:cNvPicPr/>
          <p:nvPr/>
        </p:nvPicPr>
        <p:blipFill>
          <a:blip r:embed="rId2"/>
          <a:stretch/>
        </p:blipFill>
        <p:spPr>
          <a:xfrm>
            <a:off x="252000" y="4802400"/>
            <a:ext cx="1303200" cy="104760"/>
          </a:xfrm>
          <a:prstGeom prst="rect">
            <a:avLst/>
          </a:prstGeom>
          <a:ln w="0">
            <a:noFill/>
          </a:ln>
        </p:spPr>
      </p:pic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Klikněte pro úpravu formátu textu nadpisu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Klikněte pro úpravu formátu textu osnovy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Druhá úroveň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Třetí úroveň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Čtvrtá úroveň osnovy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Pátá úroveň osnovy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Šestá úroveň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Sedmá úroveň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sldNum" idx="2"/>
          </p:nvPr>
        </p:nvSpPr>
        <p:spPr>
          <a:xfrm>
            <a:off x="8547840" y="4690800"/>
            <a:ext cx="469800" cy="335160"/>
          </a:xfrm>
          <a:prstGeom prst="rect">
            <a:avLst/>
          </a:prstGeom>
          <a:noFill/>
          <a:ln w="12600">
            <a:noFill/>
          </a:ln>
        </p:spPr>
        <p:txBody>
          <a:bodyPr lIns="90000" rIns="90000" tIns="91440" bIns="9144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cs-CZ" sz="1000" spc="-1" strike="noStrike">
                <a:solidFill>
                  <a:schemeClr val="accent2">
                    <a:lumOff val="21760"/>
                  </a:schemeClr>
                </a:solidFill>
                <a:latin typeface="TUL Mono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9B8B152F-BBCD-4242-96F8-0FDF9E9A4BE9}" type="slidenum">
              <a:rPr b="0" lang="cs-CZ" sz="1000" spc="-1" strike="noStrike">
                <a:solidFill>
                  <a:schemeClr val="accent2">
                    <a:lumOff val="21760"/>
                  </a:schemeClr>
                </a:solidFill>
                <a:latin typeface="TUL Mono"/>
                <a:ea typeface="Arial"/>
              </a:rPr>
              <a:t>&lt;číslo&gt;</a:t>
            </a:fld>
            <a:endParaRPr b="0" lang="cs-CZ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Picture 3" descr=""/>
          <p:cNvPicPr/>
          <p:nvPr/>
        </p:nvPicPr>
        <p:blipFill>
          <a:blip r:embed="rId2"/>
          <a:stretch/>
        </p:blipFill>
        <p:spPr>
          <a:xfrm>
            <a:off x="252000" y="252000"/>
            <a:ext cx="8636760" cy="792720"/>
          </a:xfrm>
          <a:prstGeom prst="rect">
            <a:avLst/>
          </a:prstGeom>
          <a:ln w="0">
            <a:noFill/>
          </a:ln>
        </p:spPr>
      </p:pic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Arial"/>
              </a:rPr>
              <a:t>Klikněte pro úpravu formátu textu nadpisu</a:t>
            </a: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Klikněte pro úpravu formátu textu osnovy</a:t>
            </a: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Druhá úroveň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Třetí úroveň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3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7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75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
</Relationships>
</file>

<file path=ppt/slides/_rels/slide7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3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8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/>
          </p:nvPr>
        </p:nvSpPr>
        <p:spPr>
          <a:xfrm>
            <a:off x="0" y="3673080"/>
            <a:ext cx="9140760" cy="12153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b">
            <a:noAutofit/>
          </a:bodyPr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104760"/>
                <a:tab algn="l" pos="554040"/>
                <a:tab algn="l" pos="1003320"/>
                <a:tab algn="l" pos="1452600"/>
                <a:tab algn="l" pos="1901880"/>
                <a:tab algn="l" pos="2351160"/>
                <a:tab algn="l" pos="2800440"/>
                <a:tab algn="l" pos="3249720"/>
                <a:tab algn="l" pos="3699000"/>
                <a:tab algn="l" pos="4148280"/>
                <a:tab algn="l" pos="4597560"/>
                <a:tab algn="l" pos="5046840"/>
                <a:tab algn="l" pos="5495760"/>
                <a:tab algn="l" pos="5945040"/>
                <a:tab algn="l" pos="6394320"/>
                <a:tab algn="l" pos="6843600"/>
                <a:tab algn="l" pos="7292880"/>
                <a:tab algn="l" pos="7742160"/>
                <a:tab algn="l" pos="8191440"/>
                <a:tab algn="l" pos="864072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Ekonomika a podnikání ve službách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104760"/>
                <a:tab algn="l" pos="554040"/>
                <a:tab algn="l" pos="1003320"/>
                <a:tab algn="l" pos="1452600"/>
                <a:tab algn="l" pos="1901880"/>
                <a:tab algn="l" pos="2351160"/>
                <a:tab algn="l" pos="2800440"/>
                <a:tab algn="l" pos="3249720"/>
                <a:tab algn="l" pos="3699000"/>
                <a:tab algn="l" pos="4148280"/>
                <a:tab algn="l" pos="4597560"/>
                <a:tab algn="l" pos="5046840"/>
                <a:tab algn="l" pos="5495760"/>
                <a:tab algn="l" pos="5945040"/>
                <a:tab algn="l" pos="6394320"/>
                <a:tab algn="l" pos="6843600"/>
                <a:tab algn="l" pos="7292880"/>
                <a:tab algn="l" pos="7742160"/>
                <a:tab algn="l" pos="8191440"/>
                <a:tab algn="l" pos="864072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Ing. Eliška Valentová, Ph.D.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title"/>
          </p:nvPr>
        </p:nvSpPr>
        <p:spPr>
          <a:xfrm>
            <a:off x="0" y="1440000"/>
            <a:ext cx="9140760" cy="161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Autofit/>
          </a:bodyPr>
          <a:p>
            <a:pPr marL="180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4800" spc="-1" strike="noStrike">
                <a:solidFill>
                  <a:srgbClr val="ffffff"/>
                </a:solidFill>
                <a:latin typeface="Inter Black"/>
                <a:ea typeface="Inter Black"/>
              </a:rPr>
              <a:t>Veřejné služby</a:t>
            </a:r>
            <a:endParaRPr b="0" lang="cs-CZ" sz="4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Věcné veřejné služby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 fontScale="72000"/>
          </a:bodyPr>
          <a:p>
            <a:pPr marL="311040" indent="-23328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sociální služby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11040" indent="-23328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zdravotnictví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11040" indent="-23328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školství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11040" indent="-23328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zaměstnanost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11040" indent="-23328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kultura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11040" indent="-23328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doprava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11040" indent="-23328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obrana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11040" indent="-23328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životní prostředí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11040" indent="-23328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služby technické infrastruktury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11040" indent="-23328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informační služby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6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A85BAB8B-AF29-4309-A9C9-B5CB1D24706F}" type="slidenum">
              <a:t>10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Organizace ve veřejných službách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/>
          </p:nvPr>
        </p:nvSpPr>
        <p:spPr>
          <a:xfrm>
            <a:off x="0" y="1440000"/>
            <a:ext cx="9140760" cy="32374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 fontScale="80000"/>
          </a:bodyPr>
          <a:p>
            <a:pPr marL="345600" indent="-25920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příspěvkové organizace;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5600" indent="-25920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nadace a nadační fondy;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5600" indent="-25920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obecně prospěšné společnosti;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5600" indent="-25920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spolky </a:t>
            </a:r>
            <a:r>
              <a:rPr b="0" lang="cs-CZ" sz="2400" spc="-1" strike="noStrike">
                <a:solidFill>
                  <a:srgbClr val="ff0000"/>
                </a:solidFill>
                <a:latin typeface="Times New Roman"/>
              </a:rPr>
              <a:t>(dříve občanská sdružení);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5600" indent="-25920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politické strany a hnutí;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5600" indent="-25920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účelová zařízení církví;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5600" indent="-25920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zájmová sdružení právnických osob, družstva (založená za jiným účelem než je podnikání);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5600" indent="-25920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nepodnikatelské obchodní společnosti;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5600" indent="-25920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ff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ff0000"/>
                </a:solidFill>
                <a:latin typeface="Times New Roman"/>
              </a:rPr>
              <a:t>výjimečně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lze nalézt akciovou společnost. </a:t>
            </a:r>
            <a:r>
              <a:rPr b="0" lang="cs-CZ" sz="2400" spc="-1" strike="noStrike">
                <a:solidFill>
                  <a:srgbClr val="ff0000"/>
                </a:solidFill>
                <a:latin typeface="Times New Roman"/>
              </a:rPr>
              <a:t>Proč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?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38A7667D-F2DE-4C32-BA28-2E6D84D5F78E}" type="slidenum">
              <a:t>11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/>
          </a:bodyPr>
          <a:p>
            <a:pPr marL="3430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br>
              <a:rPr sz="3600"/>
            </a:br>
            <a:r>
              <a:rPr b="1" lang="cs-CZ" sz="3600" spc="-1" strike="noStrike">
                <a:solidFill>
                  <a:srgbClr val="000000"/>
                </a:solidFill>
                <a:latin typeface="Times New Roman"/>
              </a:rPr>
              <a:t>                </a:t>
            </a:r>
            <a:r>
              <a:rPr b="1" lang="cs-CZ" sz="3600" spc="-1" strike="noStrike">
                <a:solidFill>
                  <a:srgbClr val="000000"/>
                </a:solidFill>
                <a:latin typeface="Times New Roman"/>
              </a:rPr>
              <a:t>SOCIÁLNÍ SLUŽBY</a:t>
            </a:r>
            <a:endParaRPr b="0" lang="cs-CZ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5608A8F1-188F-48C1-99E8-1E484F618EF5}" type="slidenum">
              <a:t>12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Historie SS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/>
          </a:bodyPr>
          <a:p>
            <a:pPr marL="432000" indent="-324000">
              <a:lnSpc>
                <a:spcPct val="9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první SS v raném středověku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–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9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18-19 století specializovaná ústavní zařízení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9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polovina 19 století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–veřejná chudinská péče,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9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meziválečné období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- ústavní péče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5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BD5A5A87-23B7-463B-8B8B-93F6D3A913C4}" type="slidenum">
              <a:t>13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Historie SS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/>
          </a:bodyPr>
          <a:p>
            <a:pPr marL="432000" indent="-32400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ff0000"/>
                </a:solidFill>
                <a:latin typeface="Times New Roman"/>
              </a:rPr>
              <a:t>sociální zabezpečení za 2. sv. války? bylo? – možnost bodu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v komunistickém režimu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- garantem a poskytovatelem SS byl v té době …... =&gt;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chyběla odpovědnost, s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ociální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služby nebyly obsaženy v programech politických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stran.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Po pádu komunismu je primárním poskytovatelem MPSV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a kraje a obce s rozšířenou působností – trend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deinstitucionalizace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-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5114F3F3-C5B7-4DC2-96FD-B1C12F8D2A79}" type="slidenum">
              <a:t>14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SS Covid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/>
          </a:bodyPr>
          <a:p>
            <a:pPr marL="343080" indent="-333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Omezení návštěv a společných aktivit – psychické následky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33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Přednostní očkování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33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Přizpůsobení karanténní situaci –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1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03994567-F0C0-4E66-84C9-85554DF3DB73}" type="slidenum">
              <a:t>15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Co jsou to SS?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/>
          </a:bodyPr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39840"/>
                <a:tab algn="l" pos="444600"/>
                <a:tab algn="l" pos="893880"/>
                <a:tab algn="l" pos="1343160"/>
                <a:tab algn="l" pos="1792440"/>
                <a:tab algn="l" pos="2241720"/>
                <a:tab algn="l" pos="2690640"/>
                <a:tab algn="l" pos="3139920"/>
                <a:tab algn="l" pos="3589200"/>
                <a:tab algn="l" pos="4038480"/>
                <a:tab algn="l" pos="4487760"/>
                <a:tab algn="l" pos="4937040"/>
                <a:tab algn="l" pos="5386320"/>
                <a:tab algn="l" pos="5835600"/>
                <a:tab algn="l" pos="6284880"/>
                <a:tab algn="l" pos="6734160"/>
                <a:tab algn="l" pos="7183440"/>
                <a:tab algn="l" pos="7632720"/>
                <a:tab algn="l" pos="8082000"/>
                <a:tab algn="l" pos="8531280"/>
                <a:tab algn="l" pos="89805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pomáhají lidem žít běžným životem - ……………………...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br>
              <a:rPr sz="1800"/>
            </a:b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39840"/>
                <a:tab algn="l" pos="444600"/>
                <a:tab algn="l" pos="893880"/>
                <a:tab algn="l" pos="1343160"/>
                <a:tab algn="l" pos="1792440"/>
                <a:tab algn="l" pos="2241720"/>
                <a:tab algn="l" pos="2690640"/>
                <a:tab algn="l" pos="3139920"/>
                <a:tab algn="l" pos="3589200"/>
                <a:tab algn="l" pos="4038480"/>
                <a:tab algn="l" pos="4487760"/>
                <a:tab algn="l" pos="4937040"/>
                <a:tab algn="l" pos="5386320"/>
                <a:tab algn="l" pos="5835600"/>
                <a:tab algn="l" pos="6284880"/>
                <a:tab algn="l" pos="6734160"/>
                <a:tab algn="l" pos="7183440"/>
                <a:tab algn="l" pos="7632720"/>
                <a:tab algn="l" pos="8082000"/>
                <a:tab algn="l" pos="8531280"/>
                <a:tab algn="l" pos="89805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jsou poskytovány ……………..., rodinám i skupinám obyvatel.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2A7AB3DC-9FA9-48E1-98C8-A08FBACECFE5}" type="slidenum">
              <a:t>16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Druhy SS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6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/>
          </a:bodyPr>
          <a:p>
            <a:pPr marL="343080" indent="-3384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18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Sociální ……………...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– ……………………... Př. manželské poradny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384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  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Služby sociální ………...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– ………………………...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384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  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Služby sociální …………….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– ………………...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181A0EC3-0A8F-40AD-8804-415055152384}" type="slidenum">
              <a:t>17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Cíl SS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/>
          </a:bodyPr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39840"/>
                <a:tab algn="l" pos="444600"/>
                <a:tab algn="l" pos="893880"/>
                <a:tab algn="l" pos="1343160"/>
                <a:tab algn="l" pos="1792440"/>
                <a:tab algn="l" pos="2241720"/>
                <a:tab algn="l" pos="2690640"/>
                <a:tab algn="l" pos="3139920"/>
                <a:tab algn="l" pos="3589200"/>
                <a:tab algn="l" pos="4038480"/>
                <a:tab algn="l" pos="4487760"/>
                <a:tab algn="l" pos="4937040"/>
                <a:tab algn="l" pos="5386320"/>
                <a:tab algn="l" pos="5835600"/>
                <a:tab algn="l" pos="6284880"/>
                <a:tab algn="l" pos="6734160"/>
                <a:tab algn="l" pos="7183440"/>
                <a:tab algn="l" pos="7632720"/>
                <a:tab algn="l" pos="8082000"/>
                <a:tab algn="l" pos="8531280"/>
                <a:tab algn="l" pos="89805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zachovávat lidskou ………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...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klientů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39840"/>
                <a:tab algn="l" pos="444600"/>
                <a:tab algn="l" pos="893880"/>
                <a:tab algn="l" pos="1343160"/>
                <a:tab algn="l" pos="1792440"/>
                <a:tab algn="l" pos="2241720"/>
                <a:tab algn="l" pos="2690640"/>
                <a:tab algn="l" pos="3139920"/>
                <a:tab algn="l" pos="3589200"/>
                <a:tab algn="l" pos="4038480"/>
                <a:tab algn="l" pos="4487760"/>
                <a:tab algn="l" pos="4937040"/>
                <a:tab algn="l" pos="5386320"/>
                <a:tab algn="l" pos="5835600"/>
                <a:tab algn="l" pos="6284880"/>
                <a:tab algn="l" pos="6734160"/>
                <a:tab algn="l" pos="7183440"/>
                <a:tab algn="l" pos="7632720"/>
                <a:tab algn="l" pos="8082000"/>
                <a:tab algn="l" pos="8531280"/>
                <a:tab algn="l" pos="89805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vycházet z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individuálně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určených potřeb klientů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39840"/>
                <a:tab algn="l" pos="444600"/>
                <a:tab algn="l" pos="893880"/>
                <a:tab algn="l" pos="1343160"/>
                <a:tab algn="l" pos="1792440"/>
                <a:tab algn="l" pos="2241720"/>
                <a:tab algn="l" pos="2690640"/>
                <a:tab algn="l" pos="3139920"/>
                <a:tab algn="l" pos="3589200"/>
                <a:tab algn="l" pos="4038480"/>
                <a:tab algn="l" pos="4487760"/>
                <a:tab algn="l" pos="4937040"/>
                <a:tab algn="l" pos="5386320"/>
                <a:tab algn="l" pos="5835600"/>
                <a:tab algn="l" pos="6284880"/>
                <a:tab algn="l" pos="6734160"/>
                <a:tab algn="l" pos="7183440"/>
                <a:tab algn="l" pos="7632720"/>
                <a:tab algn="l" pos="8082000"/>
                <a:tab algn="l" pos="8531280"/>
                <a:tab algn="l" pos="89805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rozvíjet aktivně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schopnosti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klientů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39840"/>
                <a:tab algn="l" pos="444600"/>
                <a:tab algn="l" pos="893880"/>
                <a:tab algn="l" pos="1343160"/>
                <a:tab algn="l" pos="1792440"/>
                <a:tab algn="l" pos="2241720"/>
                <a:tab algn="l" pos="2690640"/>
                <a:tab algn="l" pos="3139920"/>
                <a:tab algn="l" pos="3589200"/>
                <a:tab algn="l" pos="4038480"/>
                <a:tab algn="l" pos="4487760"/>
                <a:tab algn="l" pos="4937040"/>
                <a:tab algn="l" pos="5386320"/>
                <a:tab algn="l" pos="5835600"/>
                <a:tab algn="l" pos="6284880"/>
                <a:tab algn="l" pos="6734160"/>
                <a:tab algn="l" pos="7183440"/>
                <a:tab algn="l" pos="7632720"/>
                <a:tab algn="l" pos="8082000"/>
                <a:tab algn="l" pos="8531280"/>
                <a:tab algn="l" pos="89805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zlepšit nebo alespoň zachovat …………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...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klientů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39840"/>
                <a:tab algn="l" pos="444600"/>
                <a:tab algn="l" pos="893880"/>
                <a:tab algn="l" pos="1343160"/>
                <a:tab algn="l" pos="1792440"/>
                <a:tab algn="l" pos="2241720"/>
                <a:tab algn="l" pos="2690640"/>
                <a:tab algn="l" pos="3139920"/>
                <a:tab algn="l" pos="3589200"/>
                <a:tab algn="l" pos="4038480"/>
                <a:tab algn="l" pos="4487760"/>
                <a:tab algn="l" pos="4937040"/>
                <a:tab algn="l" pos="5386320"/>
                <a:tab algn="l" pos="5835600"/>
                <a:tab algn="l" pos="6284880"/>
                <a:tab algn="l" pos="6734160"/>
                <a:tab algn="l" pos="7183440"/>
                <a:tab algn="l" pos="7632720"/>
                <a:tab algn="l" pos="8082000"/>
                <a:tab algn="l" pos="8531280"/>
                <a:tab algn="l" pos="89805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poskytovat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služby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v zájmu klientů a v náležité kvalitě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0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D2ED0CBB-E17E-4A05-8405-A4BEEE8AFC83}" type="slidenum">
              <a:t>18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Způsoby financování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/>
          </a:bodyPr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vícezdrojový systém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– plus a mínus a proč?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státní rozpočet;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státní fondy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rozpočty územních samosprávních celků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fondy EU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příspěvky ze soukromých zdrojů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1B3D3B7F-4D6B-4A3B-A72D-ED3214435ABD}" type="slidenum">
              <a:t>19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Osnova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/>
          </a:bodyPr>
          <a:p>
            <a:pPr marL="432000" indent="-32400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704880"/>
                <a:tab algn="l" pos="858960"/>
                <a:tab algn="l" pos="1308240"/>
                <a:tab algn="l" pos="1757520"/>
                <a:tab algn="l" pos="2206800"/>
                <a:tab algn="l" pos="2655720"/>
                <a:tab algn="l" pos="3105000"/>
                <a:tab algn="l" pos="3554280"/>
                <a:tab algn="l" pos="4003560"/>
                <a:tab algn="l" pos="4452840"/>
                <a:tab algn="l" pos="4902120"/>
                <a:tab algn="l" pos="5351400"/>
                <a:tab algn="l" pos="5800680"/>
                <a:tab algn="l" pos="6249960"/>
                <a:tab algn="l" pos="6699240"/>
                <a:tab algn="l" pos="7148520"/>
                <a:tab algn="l" pos="7597800"/>
                <a:tab algn="l" pos="8047080"/>
                <a:tab algn="l" pos="8496360"/>
                <a:tab algn="l" pos="8945640"/>
                <a:tab algn="l" pos="93949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Veřejné služby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704880"/>
                <a:tab algn="l" pos="858960"/>
                <a:tab algn="l" pos="1308240"/>
                <a:tab algn="l" pos="1757520"/>
                <a:tab algn="l" pos="2206800"/>
                <a:tab algn="l" pos="2655720"/>
                <a:tab algn="l" pos="3105000"/>
                <a:tab algn="l" pos="3554280"/>
                <a:tab algn="l" pos="4003560"/>
                <a:tab algn="l" pos="4452840"/>
                <a:tab algn="l" pos="4902120"/>
                <a:tab algn="l" pos="5351400"/>
                <a:tab algn="l" pos="5800680"/>
                <a:tab algn="l" pos="6249960"/>
                <a:tab algn="l" pos="6699240"/>
                <a:tab algn="l" pos="7148520"/>
                <a:tab algn="l" pos="7597800"/>
                <a:tab algn="l" pos="8047080"/>
                <a:tab algn="l" pos="8496360"/>
                <a:tab algn="l" pos="8945640"/>
                <a:tab algn="l" pos="93949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Veřejný statek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704880"/>
                <a:tab algn="l" pos="858960"/>
                <a:tab algn="l" pos="1308240"/>
                <a:tab algn="l" pos="1757520"/>
                <a:tab algn="l" pos="2206800"/>
                <a:tab algn="l" pos="2655720"/>
                <a:tab algn="l" pos="3105000"/>
                <a:tab algn="l" pos="3554280"/>
                <a:tab algn="l" pos="4003560"/>
                <a:tab algn="l" pos="4452840"/>
                <a:tab algn="l" pos="4902120"/>
                <a:tab algn="l" pos="5351400"/>
                <a:tab algn="l" pos="5800680"/>
                <a:tab algn="l" pos="6249960"/>
                <a:tab algn="l" pos="6699240"/>
                <a:tab algn="l" pos="7148520"/>
                <a:tab algn="l" pos="7597800"/>
                <a:tab algn="l" pos="8047080"/>
                <a:tab algn="l" pos="8496360"/>
                <a:tab algn="l" pos="8945640"/>
                <a:tab algn="l" pos="93949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Veřejná správa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717480" indent="0">
              <a:lnSpc>
                <a:spcPct val="100000"/>
              </a:lnSpc>
              <a:spcBef>
                <a:spcPts val="700"/>
              </a:spcBef>
              <a:buNone/>
              <a:tabLst>
                <a:tab algn="l" pos="0"/>
              </a:tabLst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717480" indent="-32400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704880"/>
                <a:tab algn="l" pos="858960"/>
                <a:tab algn="l" pos="1308240"/>
                <a:tab algn="l" pos="1757520"/>
                <a:tab algn="l" pos="2206800"/>
                <a:tab algn="l" pos="2655720"/>
                <a:tab algn="l" pos="3105000"/>
                <a:tab algn="l" pos="3554280"/>
                <a:tab algn="l" pos="4003560"/>
                <a:tab algn="l" pos="4452840"/>
                <a:tab algn="l" pos="4902120"/>
                <a:tab algn="l" pos="5351400"/>
                <a:tab algn="l" pos="5800680"/>
                <a:tab algn="l" pos="6249960"/>
                <a:tab algn="l" pos="6699240"/>
                <a:tab algn="l" pos="7148520"/>
                <a:tab algn="l" pos="7597800"/>
                <a:tab algn="l" pos="8047080"/>
                <a:tab algn="l" pos="8496360"/>
                <a:tab algn="l" pos="8945640"/>
                <a:tab algn="l" pos="93949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Sociální služby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717480" indent="-32400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704880"/>
                <a:tab algn="l" pos="858960"/>
                <a:tab algn="l" pos="1308240"/>
                <a:tab algn="l" pos="1757520"/>
                <a:tab algn="l" pos="2206800"/>
                <a:tab algn="l" pos="2655720"/>
                <a:tab algn="l" pos="3105000"/>
                <a:tab algn="l" pos="3554280"/>
                <a:tab algn="l" pos="4003560"/>
                <a:tab algn="l" pos="4452840"/>
                <a:tab algn="l" pos="4902120"/>
                <a:tab algn="l" pos="5351400"/>
                <a:tab algn="l" pos="5800680"/>
                <a:tab algn="l" pos="6249960"/>
                <a:tab algn="l" pos="6699240"/>
                <a:tab algn="l" pos="7148520"/>
                <a:tab algn="l" pos="7597800"/>
                <a:tab algn="l" pos="8047080"/>
                <a:tab algn="l" pos="8496360"/>
                <a:tab algn="l" pos="8945640"/>
                <a:tab algn="l" pos="93949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Zdravotnictví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717480" indent="-32400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704880"/>
                <a:tab algn="l" pos="858960"/>
                <a:tab algn="l" pos="1308240"/>
                <a:tab algn="l" pos="1757520"/>
                <a:tab algn="l" pos="2206800"/>
                <a:tab algn="l" pos="2655720"/>
                <a:tab algn="l" pos="3105000"/>
                <a:tab algn="l" pos="3554280"/>
                <a:tab algn="l" pos="4003560"/>
                <a:tab algn="l" pos="4452840"/>
                <a:tab algn="l" pos="4902120"/>
                <a:tab algn="l" pos="5351400"/>
                <a:tab algn="l" pos="5800680"/>
                <a:tab algn="l" pos="6249960"/>
                <a:tab algn="l" pos="6699240"/>
                <a:tab algn="l" pos="7148520"/>
                <a:tab algn="l" pos="7597800"/>
                <a:tab algn="l" pos="8047080"/>
                <a:tab algn="l" pos="8496360"/>
                <a:tab algn="l" pos="8945640"/>
                <a:tab algn="l" pos="93949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Školství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EEAF9C20-210E-4FC0-9CFE-BDB601198C6E}" type="slidenum">
              <a:t>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Financování SS 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5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 fontScale="96000"/>
          </a:bodyPr>
          <a:p>
            <a:pPr marL="414720" indent="-31104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104760"/>
                <a:tab algn="l" pos="554040"/>
                <a:tab algn="l" pos="1003320"/>
                <a:tab algn="l" pos="1452600"/>
                <a:tab algn="l" pos="1901880"/>
                <a:tab algn="l" pos="2351160"/>
                <a:tab algn="l" pos="2800440"/>
                <a:tab algn="l" pos="3249720"/>
                <a:tab algn="l" pos="3699000"/>
                <a:tab algn="l" pos="4148280"/>
                <a:tab algn="l" pos="4597560"/>
                <a:tab algn="l" pos="5046840"/>
                <a:tab algn="l" pos="5495760"/>
                <a:tab algn="l" pos="5945040"/>
                <a:tab algn="l" pos="6394320"/>
                <a:tab algn="l" pos="6843600"/>
                <a:tab algn="l" pos="7292880"/>
                <a:tab algn="l" pos="7742160"/>
                <a:tab algn="l" pos="8191440"/>
                <a:tab algn="l" pos="864072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18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Dotace -</a:t>
            </a:r>
            <a:br>
              <a:rPr sz="1800"/>
            </a:b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414720" indent="-3110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104760"/>
                <a:tab algn="l" pos="554040"/>
                <a:tab algn="l" pos="1003320"/>
                <a:tab algn="l" pos="1452600"/>
                <a:tab algn="l" pos="1901880"/>
                <a:tab algn="l" pos="2351160"/>
                <a:tab algn="l" pos="2800440"/>
                <a:tab algn="l" pos="3249720"/>
                <a:tab algn="l" pos="3699000"/>
                <a:tab algn="l" pos="4148280"/>
                <a:tab algn="l" pos="4597560"/>
                <a:tab algn="l" pos="5046840"/>
                <a:tab algn="l" pos="5495760"/>
                <a:tab algn="l" pos="5945040"/>
                <a:tab algn="l" pos="6394320"/>
                <a:tab algn="l" pos="6843600"/>
                <a:tab algn="l" pos="7292880"/>
                <a:tab algn="l" pos="7742160"/>
                <a:tab algn="l" pos="8191440"/>
                <a:tab algn="l" pos="864072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Z Evropského sociální fondu při EU – </a:t>
            </a:r>
            <a:br>
              <a:rPr sz="1800"/>
            </a:b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414720" indent="-3110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104760"/>
                <a:tab algn="l" pos="554040"/>
                <a:tab algn="l" pos="1003320"/>
                <a:tab algn="l" pos="1452600"/>
                <a:tab algn="l" pos="1901880"/>
                <a:tab algn="l" pos="2351160"/>
                <a:tab algn="l" pos="2800440"/>
                <a:tab algn="l" pos="3249720"/>
                <a:tab algn="l" pos="3699000"/>
                <a:tab algn="l" pos="4148280"/>
                <a:tab algn="l" pos="4597560"/>
                <a:tab algn="l" pos="5046840"/>
                <a:tab algn="l" pos="5495760"/>
                <a:tab algn="l" pos="5945040"/>
                <a:tab algn="l" pos="6394320"/>
                <a:tab algn="l" pos="6843600"/>
                <a:tab algn="l" pos="7292880"/>
                <a:tab algn="l" pos="7742160"/>
                <a:tab algn="l" pos="8191440"/>
                <a:tab algn="l" pos="864072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Od ústřední státní správy – </a:t>
            </a:r>
            <a:br>
              <a:rPr sz="1800"/>
            </a:b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414720" indent="-3110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104760"/>
                <a:tab algn="l" pos="554040"/>
                <a:tab algn="l" pos="1003320"/>
                <a:tab algn="l" pos="1452600"/>
                <a:tab algn="l" pos="1901880"/>
                <a:tab algn="l" pos="2351160"/>
                <a:tab algn="l" pos="2800440"/>
                <a:tab algn="l" pos="3249720"/>
                <a:tab algn="l" pos="3699000"/>
                <a:tab algn="l" pos="4148280"/>
                <a:tab algn="l" pos="4597560"/>
                <a:tab algn="l" pos="5046840"/>
                <a:tab algn="l" pos="5495760"/>
                <a:tab algn="l" pos="5945040"/>
                <a:tab algn="l" pos="6394320"/>
                <a:tab algn="l" pos="6843600"/>
                <a:tab algn="l" pos="7292880"/>
                <a:tab algn="l" pos="7742160"/>
                <a:tab algn="l" pos="8191440"/>
                <a:tab algn="l" pos="864072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Vlastní činnost – </a:t>
            </a:r>
            <a:br>
              <a:rPr sz="1800"/>
            </a:b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414720" indent="-31104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104760"/>
                <a:tab algn="l" pos="554040"/>
                <a:tab algn="l" pos="1003320"/>
                <a:tab algn="l" pos="1452600"/>
                <a:tab algn="l" pos="1901880"/>
                <a:tab algn="l" pos="2351160"/>
                <a:tab algn="l" pos="2800440"/>
                <a:tab algn="l" pos="3249720"/>
                <a:tab algn="l" pos="3699000"/>
                <a:tab algn="l" pos="4148280"/>
                <a:tab algn="l" pos="4597560"/>
                <a:tab algn="l" pos="5046840"/>
                <a:tab algn="l" pos="5495760"/>
                <a:tab algn="l" pos="5945040"/>
                <a:tab algn="l" pos="6394320"/>
                <a:tab algn="l" pos="6843600"/>
                <a:tab algn="l" pos="7292880"/>
                <a:tab algn="l" pos="7742160"/>
                <a:tab algn="l" pos="8191440"/>
                <a:tab algn="l" pos="864072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Příspěvky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5EF834A3-E4D4-4256-AACE-A35FB0B80D96}" type="slidenum">
              <a:t>20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Příklad financování SS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/>
          </a:bodyPr>
          <a:p>
            <a:pPr marL="343080" indent="-33516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MPSV má jednotnou výši finanční podpory na úvazek SS měsíčně v intervalu 40 až 80 tisíc bez ohledu na zařazení.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3516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Pokud sociálnímu zařízení vypadne důležitý zdroj financí MPSV může své podpory navýšit na 140 %.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9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A0E0DE8D-E11B-4F90-BBC0-CCD18D15A723}" type="slidenum">
              <a:t>21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Lidé v SS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/>
          </a:bodyPr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Sociální pracovník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Pracovník v SS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Zdravotnický pracovník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Pedagogický pracovník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Manželští a rodinní poradci a další odborníci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78FA0E0E-6129-4C90-BB68-262759E97D82}" type="slidenum">
              <a:t>22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Manažer sociálních služeb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4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 fontScale="81000"/>
          </a:bodyPr>
          <a:p>
            <a:pPr marL="275400" indent="-26388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manažer by měl být vybaven mimo jiné: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lvl="1" marL="699840" indent="-2624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tabLst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sociální inteligencí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- ………………..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lvl="1" marL="699840" indent="-2624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tabLst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ochotou komunikovat a naslouchat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lvl="1" marL="699840" indent="-2624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tabLst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schopností nadhledu a odstupu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lvl="1" marL="699840" indent="-2624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tabLst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schopností udržovat příjemnou atmosféru na pracovišti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273960" indent="0">
              <a:lnSpc>
                <a:spcPct val="100000"/>
              </a:lnSpc>
              <a:spcBef>
                <a:spcPts val="700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273960" indent="0">
              <a:lnSpc>
                <a:spcPct val="1000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             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Jaké jsou vlastnosti u klasických manažerů?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C487ABD7-67BC-4F6A-886C-FAFA1E1F8319}" type="slidenum">
              <a:t>23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Sociální pracovník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/>
          </a:bodyPr>
          <a:p>
            <a:pPr marL="3430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Výkon práce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– </a:t>
            </a:r>
            <a:br>
              <a:rPr sz="2400"/>
            </a:br>
            <a:br>
              <a:rPr sz="2400"/>
            </a:b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Náplň práce –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4CF9015F-217E-470B-8BFD-3AF59B7ECE40}" type="slidenum">
              <a:t>24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Sociální pracovník - předpoklady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PlaceHolder 2"/>
          <p:cNvSpPr>
            <a:spLocks noGrp="1"/>
          </p:cNvSpPr>
          <p:nvPr>
            <p:ph/>
          </p:nvPr>
        </p:nvSpPr>
        <p:spPr>
          <a:xfrm>
            <a:off x="324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/>
          </a:bodyPr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plná svéprávnost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(dříve způsobilost k právním úkonům) </a:t>
            </a:r>
            <a:br>
              <a:rPr sz="2400"/>
            </a:b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bezúhonnost;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  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zdravotní a odborná způsobilost –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0FCE2F66-3D10-4D32-B387-1B657400D7F1}" type="slidenum">
              <a:t>25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Pracovník v sociálních službách – náplň práce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 fontScale="63000"/>
          </a:bodyPr>
          <a:p>
            <a:pPr marL="215280" indent="-2134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přímá obslužná péče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–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2152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215280" indent="-2134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základní výchovná nepedagogická činnost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– např. </a:t>
            </a:r>
            <a:br>
              <a:rPr sz="2400"/>
            </a:b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2152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215280" indent="-2134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pečovatelská činnost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– např.</a:t>
            </a:r>
            <a:br>
              <a:rPr sz="2400"/>
            </a:b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2152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215280" indent="-2134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pod dohledem sociálního pracovníka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– např.</a:t>
            </a:r>
            <a:br>
              <a:rPr sz="2400"/>
            </a:b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2152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578CB9F7-7097-4FE9-9C97-0590EC5FB1B1}" type="slidenum">
              <a:t>26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Pracovník v SS - předpoklady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6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/>
          </a:bodyPr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104760"/>
                <a:tab algn="l" pos="554040"/>
                <a:tab algn="l" pos="1003320"/>
                <a:tab algn="l" pos="1452600"/>
                <a:tab algn="l" pos="1901880"/>
                <a:tab algn="l" pos="2351160"/>
                <a:tab algn="l" pos="2800440"/>
                <a:tab algn="l" pos="3249720"/>
                <a:tab algn="l" pos="3699000"/>
                <a:tab algn="l" pos="4148280"/>
                <a:tab algn="l" pos="4597560"/>
                <a:tab algn="l" pos="5046840"/>
                <a:tab algn="l" pos="5495760"/>
                <a:tab algn="l" pos="5945040"/>
                <a:tab algn="l" pos="6394320"/>
                <a:tab algn="l" pos="6843600"/>
                <a:tab algn="l" pos="7292880"/>
                <a:tab algn="l" pos="7742160"/>
                <a:tab algn="l" pos="8191440"/>
                <a:tab algn="l" pos="864072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zdravotní způsobilost, bezúhonnost a odborná způsobilost –</a:t>
            </a:r>
            <a:br>
              <a:rPr sz="1800"/>
            </a:b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104760"/>
                <a:tab algn="l" pos="554040"/>
                <a:tab algn="l" pos="1003320"/>
                <a:tab algn="l" pos="1452600"/>
                <a:tab algn="l" pos="1901880"/>
                <a:tab algn="l" pos="2351160"/>
                <a:tab algn="l" pos="2800440"/>
                <a:tab algn="l" pos="3249720"/>
                <a:tab algn="l" pos="3699000"/>
                <a:tab algn="l" pos="4148280"/>
                <a:tab algn="l" pos="4597560"/>
                <a:tab algn="l" pos="5046840"/>
                <a:tab algn="l" pos="5495760"/>
                <a:tab algn="l" pos="5945040"/>
                <a:tab algn="l" pos="6394320"/>
                <a:tab algn="l" pos="6843600"/>
                <a:tab algn="l" pos="7292880"/>
                <a:tab algn="l" pos="7742160"/>
                <a:tab algn="l" pos="8191440"/>
                <a:tab algn="l" pos="864072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   </a:t>
            </a: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a absolvování akreditovaného specializačního kurzu (nevyžaduje se, pokud vystudovali např. jako ošetřovatel)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7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25757CD4-AF9E-48C5-ABB9-A922EC84E139}" type="slidenum">
              <a:t>27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Poskytovatelé SS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/>
          </a:bodyPr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18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cs-CZ" sz="1800" spc="-1" strike="noStrike">
                <a:solidFill>
                  <a:srgbClr val="000000"/>
                </a:solidFill>
                <a:latin typeface="Arial"/>
              </a:rPr>
              <a:t>Jednotlivci</a:t>
            </a: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 – </a:t>
            </a:r>
            <a:br>
              <a:rPr sz="1800"/>
            </a:b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18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1" lang="cs-CZ" sz="1800" spc="-1" strike="noStrike">
                <a:solidFill>
                  <a:srgbClr val="000000"/>
                </a:solidFill>
                <a:latin typeface="Arial"/>
              </a:rPr>
              <a:t>Kraje</a:t>
            </a: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18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1" lang="cs-CZ" sz="1800" spc="-1" strike="noStrike">
                <a:solidFill>
                  <a:srgbClr val="000000"/>
                </a:solidFill>
                <a:latin typeface="Arial"/>
              </a:rPr>
              <a:t>Stát – MPSV, atd.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18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1" lang="cs-CZ" sz="1800" spc="-1" strike="noStrike">
                <a:solidFill>
                  <a:srgbClr val="000000"/>
                </a:solidFill>
                <a:latin typeface="Arial"/>
              </a:rPr>
              <a:t>Neziskové organizace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právnická nebo fyzická osoba, která má k této činnosti oprávnění podle zákona č. 108/2006 Sb., o sociálních službách.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ECB4C23C-478F-42DD-B415-77270831BD01}" type="slidenum">
              <a:t>28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Povinnosti poskytovatelů SS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 fontScale="88000"/>
          </a:bodyPr>
          <a:p>
            <a:pPr marL="380160" indent="-2851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informace a srozumitelnost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80160" indent="-2851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dodržování lidských a občanských práv a zamezení střetů zájmů;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80160" indent="-2851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písemná vnitřní pravidla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80160" indent="-2851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individuální plánování průběhu služby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80160" indent="-2851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evidence odmítnutých žadatelů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80160" indent="-2851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smlouva o poskytnutí sociální služby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80160" indent="-2851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zvláštní ohled na specifické potřeby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3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72199C18-060F-46A2-B621-D31CBA1407FB}" type="slidenum">
              <a:t>29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Veřejné služby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/>
          </a:bodyPr>
          <a:p>
            <a:pPr marL="340560" indent="0">
              <a:lnSpc>
                <a:spcPct val="9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„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Veřejnými službami se rozumí služby vytvořené, organizované nebo regulované orgánem veřejné správy k zajištění, aby byla služba poskytována způsobem, který lze považovat za nezbytný pro uspokojení společenských potřeb při respektování principu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subsidiarity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.“</a:t>
            </a:r>
            <a:br>
              <a:rPr sz="2400"/>
            </a:br>
            <a:br>
              <a:rPr sz="2400"/>
            </a:b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0560" indent="0">
              <a:lnSpc>
                <a:spcPct val="9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C0FBF03B-0FD5-4426-B49D-356BE3F85FB0}" type="slidenum">
              <a:t>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cs-CZ" sz="1800" spc="-1" strike="noStrike">
                <a:solidFill>
                  <a:srgbClr val="000000"/>
                </a:solidFill>
                <a:latin typeface="Arial"/>
              </a:rPr>
              <a:t>MPSV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 fontScale="93000"/>
          </a:bodyPr>
          <a:p>
            <a:pPr marL="31680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Zřizovatelem …. specializovaných ústavů sociální péče – např. Centrum pobytových a terénních sociálních služeb Zbůch, výzkumných ústavů či Technické inspekce České republiky. </a:t>
            </a:r>
            <a:br>
              <a:rPr sz="2400"/>
            </a:b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1680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Hlavním úkolem plánování ……... sociálních služeb v krajích a obcích.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1680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1680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Na podporu neziskovek realizuje ………. řízení .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61387584-16D2-44F9-9133-85216D1DD2E1}" type="slidenum">
              <a:t>30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cs-CZ" sz="1800" spc="-1" strike="noStrike">
                <a:solidFill>
                  <a:srgbClr val="000000"/>
                </a:solidFill>
                <a:latin typeface="Arial"/>
              </a:rPr>
              <a:t>Kraj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8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/>
          </a:bodyPr>
          <a:p>
            <a:pPr marL="34164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Nejčastějším ……….. sociálních služeb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164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164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Vede registr …………... sociálních služeb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164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164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O výši příspěvku na péči rozhoduje …………..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9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9B78AFC8-C385-4BDD-9956-145B857A6C1F}" type="slidenum">
              <a:t>31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Žadatel o SS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/>
          </a:bodyPr>
          <a:p>
            <a:pPr marL="3430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Jak lze podat žádost?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tabLst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přímo u poskytovatele SS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tabLst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obec 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tabLst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využít registr poskytovatelů soc. služeb. 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615D3B9D-A4D0-483F-B052-D6ED1C08F5F0}" type="slidenum">
              <a:t>32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Platby za SS –  Vyhláška MPSV č. 505/2006 Sb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4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/>
          </a:bodyPr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Jak platby v SS probíhají?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3412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34128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Co když klientovi zbývá 200 Kč po uhrazení všech nákladů?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5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92B230A3-C937-49E4-881B-537D8DCC90AC}" type="slidenum">
              <a:t>33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Platby za SS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/>
          </a:bodyPr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horním limitem 280 Kč na den za všechny</a:t>
            </a:r>
            <a:r>
              <a:rPr b="1" lang="cs-CZ" sz="1800" spc="-1" strike="noStrike">
                <a:solidFill>
                  <a:srgbClr val="000000"/>
                </a:solidFill>
                <a:latin typeface="Arial"/>
              </a:rPr>
              <a:t> pobytové služby</a:t>
            </a: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 </a:t>
            </a:r>
            <a:br>
              <a:rPr sz="1800"/>
            </a:b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horní hranice 235 Kč pro celodenní</a:t>
            </a:r>
            <a:r>
              <a:rPr b="1" lang="cs-CZ" sz="1800" spc="-1" strike="noStrike">
                <a:solidFill>
                  <a:srgbClr val="000000"/>
                </a:solidFill>
                <a:latin typeface="Arial"/>
              </a:rPr>
              <a:t> stravování a 105</a:t>
            </a: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 Kč, pokud uživatel odebírá pouze obědy –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43200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br>
              <a:rPr sz="1800"/>
            </a:br>
            <a:br>
              <a:rPr sz="1800"/>
            </a:br>
            <a:br>
              <a:rPr sz="1800"/>
            </a:br>
            <a:br>
              <a:rPr sz="1800"/>
            </a:b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Musí zůstat min 15 % důchodu (25 % v týdenním stacionáři).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04121348-8BC1-423D-95BB-6AA6D583661C}" type="slidenum">
              <a:t>34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marL="343080" indent="0">
              <a:lnSpc>
                <a:spcPct val="90000"/>
              </a:lnSpc>
              <a:spcBef>
                <a:spcPts val="601"/>
              </a:spcBef>
              <a:buNone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Vaším úkolem je popsat a uvést příklady z následujících oblastí (můžete pracovat ve dvojicích) – bodová aktivita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0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 fontScale="97000"/>
          </a:bodyPr>
          <a:p>
            <a:pPr marL="330480" indent="-31644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1" lang="cs-CZ" sz="2400" spc="-1" strike="noStrike">
                <a:solidFill>
                  <a:srgbClr val="000000"/>
                </a:solidFill>
                <a:latin typeface="Arial"/>
              </a:rPr>
              <a:t>Nepříznivá sociální situace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28680" indent="0">
              <a:lnSpc>
                <a:spcPct val="90000"/>
              </a:lnSpc>
              <a:spcBef>
                <a:spcPts val="601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28680" indent="-31644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1" lang="cs-CZ" sz="2400" spc="-1" strike="noStrike">
                <a:solidFill>
                  <a:srgbClr val="000000"/>
                </a:solidFill>
                <a:latin typeface="Arial"/>
              </a:rPr>
              <a:t>Krizové situace ze strany pracovníků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28680" indent="0">
              <a:lnSpc>
                <a:spcPct val="90000"/>
              </a:lnSpc>
              <a:spcBef>
                <a:spcPts val="601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28680" indent="-31644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1" lang="cs-CZ" sz="2400" spc="-1" strike="noStrike">
                <a:solidFill>
                  <a:srgbClr val="000000"/>
                </a:solidFill>
                <a:latin typeface="Arial"/>
              </a:rPr>
              <a:t>Krizové situace ze strany uživatelů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28680" indent="0">
              <a:lnSpc>
                <a:spcPct val="90000"/>
              </a:lnSpc>
              <a:spcBef>
                <a:spcPts val="601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28680" indent="-31644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1" lang="cs-CZ" sz="2400" spc="-1" strike="noStrike">
                <a:solidFill>
                  <a:srgbClr val="000000"/>
                </a:solidFill>
                <a:latin typeface="Arial"/>
              </a:rPr>
              <a:t>Technické příčiny krizových situací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1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CCD50E20-B37E-451B-AFE0-C09FD6556B22}" type="slidenum">
              <a:t>35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Nepříznivá sociální situace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/>
          </a:bodyPr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ohrožení vývoje dítěte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snížení soběstačnosti a sebeobsluhy v základních životních dovednostech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bezdomovectví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životní způsoby vedoucí ke konfliktu se společností včetně bezdomovectví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D3708457-9C67-4F78-B386-817E91546F55}" type="slidenum">
              <a:t>36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Krizová situace ze strany pracovníků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6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 fontScale="97000"/>
          </a:bodyPr>
          <a:p>
            <a:pPr marL="419040" indent="-31428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pracovník je ve službě opilý, zfetovaný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19040" indent="-31428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pracovník se nedostaví na službu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19040" indent="-31428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pracovník v průběhu služby utrpí úraz nebo havárii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19040" indent="-31428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onemocní větší počet pracovníků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19040" indent="-31428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pracovník ohrozí zdraví či život uživatele nebo jim nedbalostí či zlým úmyslem způsobí poškození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19040" indent="-31428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pracovníka při výkonu služby napadne a zraní pes uživatele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7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E01D6A2A-1A17-48AF-A845-B64B290ED9B1}" type="slidenum">
              <a:t>37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PlaceHolder 1"/>
          <p:cNvSpPr>
            <a:spLocks noGrp="1"/>
          </p:cNvSpPr>
          <p:nvPr>
            <p:ph type="title"/>
          </p:nvPr>
        </p:nvSpPr>
        <p:spPr>
          <a:xfrm>
            <a:off x="0" y="18144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Krizová situace ze strany uživatelů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9" name="PlaceHolder 2"/>
          <p:cNvSpPr>
            <a:spLocks noGrp="1"/>
          </p:cNvSpPr>
          <p:nvPr>
            <p:ph/>
          </p:nvPr>
        </p:nvSpPr>
        <p:spPr>
          <a:xfrm>
            <a:off x="0" y="720000"/>
            <a:ext cx="9140760" cy="4318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/>
          </a:bodyPr>
          <a:p>
            <a:pPr marL="432000" indent="-32400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pracovník je napaden uživatelem;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uživatel napadne jiného uživatele;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uživatel je nalezen pracovníkem ve vážném zdravotním stavu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zemřelý uživatel je nalezen pracovníkem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uživatel se dostane v průběhu vycházky do vážného zdravotního stavu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uživatel utrpí úraz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uživatel poškodí zařízení poskytovatele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uživatel obviní pracovníka z krádeže cenností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uživatel ztratí své cennosti nebo klíče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uživatel se nevrátí z vycházky a je pohřešován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uživatel v průběhu vycházky uteče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uživatel neotevírá ani při plánované návštěvě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uživatel hrozí sebevraždou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0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43D74703-BADE-4E70-87A5-F4495E81ECC3}" type="slidenum">
              <a:t>38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Technické příčiny krizových situací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2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je zablokován výtah s uživatelem,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3412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34128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došlo k výpadku elektřiny, vody či plynu,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3412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34128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dveře do místnosti, kde se nachází uživatel jsou zablokované.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3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06DBA76D-3A0C-41B8-8799-ECEC048DE7D3}" type="slidenum">
              <a:t>39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V čí kompetenci?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/>
          </a:bodyPr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   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Jesle a park</a:t>
            </a:r>
            <a:br>
              <a:rPr sz="2400"/>
            </a:br>
            <a:br>
              <a:rPr sz="2400"/>
            </a:b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128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  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Univerzita a dálnice</a:t>
            </a:r>
            <a:br>
              <a:rPr sz="2400"/>
            </a:br>
            <a:br>
              <a:rPr sz="2400"/>
            </a:b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0AF670C3-3633-46B0-919A-14234E2D3F37}" type="slidenum">
              <a:t>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 fontScale="58000"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3800" spc="-1" strike="noStrike">
                <a:solidFill>
                  <a:srgbClr val="000000"/>
                </a:solidFill>
                <a:latin typeface="Arial"/>
              </a:rPr>
              <a:t>Obecné principy platné pro ochranu uživatelů služeb před předsudky</a:t>
            </a:r>
            <a:endParaRPr b="0" lang="cs-CZ" sz="3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5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posílení pozitivního přístupu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změna způsobu vyjadřování, chování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vyjadřování respektu k člověku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tvorba pozitivního náhledu na uživatele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12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12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      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Kdy tyhle obecné principy určitě uplatňovány nebyly?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6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E38B748C-F483-4447-8059-DDB6452CD452}" type="slidenum">
              <a:t>40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 type="title"/>
          </p:nvPr>
        </p:nvSpPr>
        <p:spPr>
          <a:xfrm>
            <a:off x="0" y="36144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Bránit předsudkům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8" name="PlaceHolder 2"/>
          <p:cNvSpPr>
            <a:spLocks noGrp="1"/>
          </p:cNvSpPr>
          <p:nvPr>
            <p:ph/>
          </p:nvPr>
        </p:nvSpPr>
        <p:spPr>
          <a:xfrm>
            <a:off x="37440" y="972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432000" indent="-32400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neoznačovat služební vozy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na společenských akcích by klienti neměli nosit jednotné oblečení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umožnit volbu pokoje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podpora dočasných pobytů mimo zařízení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dny otevřených dveří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bazén a rehabilitace určené také pro veřejnost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jídelna sloužící současně jako restaurace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zahrada sdílená společně se školkou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činnost dobrovolníků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9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3E3B8CA5-1E8D-47ED-BB2C-126BB3393C2F}" type="slidenum">
              <a:t>41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Domy pro seniory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1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indent="0">
              <a:lnSpc>
                <a:spcPct val="9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Před 1989 Státní domovy důchodců – ……………………….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341280" indent="0">
              <a:lnSpc>
                <a:spcPct val="9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341280" indent="0">
              <a:lnSpc>
                <a:spcPct val="9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Po 1989 – …………………………...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2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ACE3B596-92F7-4A69-BF2E-B09A4CD18071}" type="slidenum">
              <a:t>42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Služby domova pro seniory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4" name="PlaceHolder 2"/>
          <p:cNvSpPr>
            <a:spLocks noGrp="1"/>
          </p:cNvSpPr>
          <p:nvPr>
            <p:ph/>
          </p:nvPr>
        </p:nvSpPr>
        <p:spPr>
          <a:xfrm>
            <a:off x="0" y="144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432000" indent="-32400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ubytování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strava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pomoc při zvládání běžných úkonů péče o vlastní osobu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zprostředkování kontaktu se společenským prostředím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pomoc při osobní hygieně nebo poskytnutí podmínek pro osobní hygienu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sociální terapeutické činnosti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aktivizační činnosti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pomoc při uplatnění práv, oprávněných zájmů.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5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50A46588-16E4-4947-99D2-E45DA83CE3C4}" type="slidenum">
              <a:t>43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PlaceHolder 1"/>
          <p:cNvSpPr>
            <a:spLocks noGrp="1"/>
          </p:cNvSpPr>
          <p:nvPr>
            <p:ph type="title"/>
          </p:nvPr>
        </p:nvSpPr>
        <p:spPr>
          <a:xfrm>
            <a:off x="1620000" y="25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marL="3430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1" lang="cs-CZ" sz="3600" spc="-1" strike="noStrike">
                <a:solidFill>
                  <a:srgbClr val="000000"/>
                </a:solidFill>
                <a:latin typeface="Times New Roman"/>
              </a:rPr>
              <a:t>ZDRAVOTNICTVÍ</a:t>
            </a:r>
            <a:endParaRPr b="0" lang="cs-CZ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7" name="PlaceHolder 2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2DEA55D0-447B-4F00-A4AE-2118E2C319B1}" type="slidenum">
              <a:t>44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Zdravotnictví vývoj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9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914400" indent="0"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  <a:ea typeface="Times New Roman"/>
              </a:rPr>
              <a:t>Smíšený statek – ……………………...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marL="914400" indent="0"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marL="914400" indent="0"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  <a:ea typeface="Times New Roman"/>
              </a:rPr>
              <a:t>Úroveň zdravotnictví může být měřítkem ……………... daného státu.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0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AFE915C9-D73F-4DC3-AEDA-28011C286B42}" type="slidenum">
              <a:t>45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Zdravotnictví vývoj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2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3430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Největší rozmach koncem 18. století: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743040" indent="0">
              <a:lnSpc>
                <a:spcPct val="100000"/>
              </a:lnSpc>
              <a:spcBef>
                <a:spcPts val="1134"/>
              </a:spcBef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Průmyslová revoluce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743040" indent="0">
              <a:lnSpc>
                <a:spcPct val="100000"/>
              </a:lnSpc>
              <a:spcBef>
                <a:spcPts val="1134"/>
              </a:spcBef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Nové vynálezy 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3412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3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D4B8C72A-058B-4EFC-AB5D-C3CECC421066}" type="slidenum">
              <a:t>46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PlaceHolder 1"/>
          <p:cNvSpPr>
            <a:spLocks noGrp="1"/>
          </p:cNvSpPr>
          <p:nvPr>
            <p:ph type="title"/>
          </p:nvPr>
        </p:nvSpPr>
        <p:spPr>
          <a:xfrm>
            <a:off x="0" y="36144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První zmínky o zdravotnictví v ČR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5" name="PlaceHolder 2"/>
          <p:cNvSpPr>
            <a:spLocks noGrp="1"/>
          </p:cNvSpPr>
          <p:nvPr>
            <p:ph/>
          </p:nvPr>
        </p:nvSpPr>
        <p:spPr>
          <a:xfrm>
            <a:off x="0" y="1080000"/>
            <a:ext cx="9140760" cy="334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432000" indent="-32400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000" spc="-1" strike="noStrike">
                <a:solidFill>
                  <a:srgbClr val="000000"/>
                </a:solidFill>
                <a:latin typeface="Times New Roman"/>
              </a:rPr>
              <a:t>17. století – epidemie, církev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000" spc="-1" strike="noStrike">
                <a:solidFill>
                  <a:srgbClr val="000000"/>
                </a:solidFill>
                <a:latin typeface="Times New Roman"/>
              </a:rPr>
              <a:t>zlom za vlády Marie Terezie – lékařský personál – lamači a řezači močových kamenů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000" spc="-1" strike="noStrike">
                <a:solidFill>
                  <a:srgbClr val="000000"/>
                </a:solidFill>
                <a:latin typeface="Times New Roman"/>
              </a:rPr>
              <a:t>1753 císař Josef II. – povinné vzdělávání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000" spc="-1" strike="noStrike">
                <a:solidFill>
                  <a:srgbClr val="000000"/>
                </a:solidFill>
                <a:latin typeface="Times New Roman"/>
              </a:rPr>
              <a:t>1882 vznik systému pojišťoven (sídlo ve Vídni a v Terstu) -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000" spc="-1" strike="noStrike">
                <a:solidFill>
                  <a:srgbClr val="000000"/>
                </a:solidFill>
                <a:latin typeface="Times New Roman"/>
              </a:rPr>
              <a:t>První republika – soukromé ordinace, zdravotní pojištění – 300 pojišťoven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000" spc="-1" strike="noStrike">
                <a:solidFill>
                  <a:srgbClr val="000000"/>
                </a:solidFill>
                <a:latin typeface="Times New Roman"/>
              </a:rPr>
              <a:t>Válečné období – zavřeny vysoké školy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000" spc="-1" strike="noStrike">
                <a:solidFill>
                  <a:srgbClr val="000000"/>
                </a:solidFill>
                <a:latin typeface="Times New Roman"/>
              </a:rPr>
              <a:t>Poválečné období – nedostatek lékařů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000" spc="-1" strike="noStrike">
                <a:solidFill>
                  <a:srgbClr val="000000"/>
                </a:solidFill>
                <a:latin typeface="Times New Roman"/>
              </a:rPr>
              <a:t>CPE – závodní lékaři, závodní polikliniky – posun k lepšímu – 60. léta zhoršení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4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000" spc="-1" strike="noStrike">
                <a:solidFill>
                  <a:srgbClr val="000000"/>
                </a:solidFill>
                <a:latin typeface="Times New Roman"/>
              </a:rPr>
              <a:t>Po revoluci – tzv. princip všeobecného zdravotního pojištění, privatizace, nárůst počtu zařízení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6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4B354F7D-11BA-4EFF-98DA-72467EE7C82E}" type="slidenum">
              <a:t>47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PlaceHolder 1"/>
          <p:cNvSpPr>
            <a:spLocks noGrp="1"/>
          </p:cNvSpPr>
          <p:nvPr>
            <p:ph type="title"/>
          </p:nvPr>
        </p:nvSpPr>
        <p:spPr>
          <a:xfrm>
            <a:off x="0" y="36144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Zdravotnictví COVID a válka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8" name="PlaceHolder 2"/>
          <p:cNvSpPr>
            <a:spLocks noGrp="1"/>
          </p:cNvSpPr>
          <p:nvPr>
            <p:ph/>
          </p:nvPr>
        </p:nvSpPr>
        <p:spPr>
          <a:xfrm>
            <a:off x="0" y="1080000"/>
            <a:ext cx="9140760" cy="334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343080" indent="-333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1800" spc="-1" strike="noStrike">
                <a:solidFill>
                  <a:srgbClr val="000000"/>
                </a:solidFill>
                <a:latin typeface="Times New Roman"/>
              </a:rPr>
              <a:t>Přetíženost – </a:t>
            </a:r>
            <a:br>
              <a:rPr sz="1800"/>
            </a:br>
            <a:r>
              <a:rPr b="0" lang="cs-CZ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33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1800" spc="-1" strike="noStrike">
                <a:solidFill>
                  <a:srgbClr val="000000"/>
                </a:solidFill>
                <a:latin typeface="Times New Roman"/>
              </a:rPr>
              <a:t>Vyšší odměny </a:t>
            </a:r>
            <a:br>
              <a:rPr sz="1800"/>
            </a:br>
            <a:r>
              <a:rPr b="0" lang="cs-CZ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33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1800" spc="-1" strike="noStrike">
                <a:solidFill>
                  <a:srgbClr val="000000"/>
                </a:solidFill>
                <a:latin typeface="Times New Roman"/>
              </a:rPr>
              <a:t>Strukturální změny </a:t>
            </a:r>
            <a:br>
              <a:rPr sz="1800"/>
            </a:br>
            <a:r>
              <a:rPr b="0" lang="cs-CZ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33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1800" spc="-1" strike="noStrike">
                <a:solidFill>
                  <a:srgbClr val="000000"/>
                </a:solidFill>
                <a:latin typeface="Times New Roman"/>
              </a:rPr>
              <a:t>Pozastavení zdravotní péče </a:t>
            </a:r>
            <a:br>
              <a:rPr sz="1800"/>
            </a:br>
            <a:r>
              <a:rPr b="0" lang="cs-CZ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33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1800" spc="-1" strike="noStrike">
                <a:solidFill>
                  <a:srgbClr val="000000"/>
                </a:solidFill>
                <a:latin typeface="Times New Roman"/>
              </a:rPr>
              <a:t>Odsunutí problémů do budoucna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9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44DEB7E9-080B-4B48-B112-FFD3965DDD6B}" type="slidenum">
              <a:t>48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Podnikání ve zdravotnictví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1" name="PlaceHolder 2"/>
          <p:cNvSpPr>
            <a:spLocks noGrp="1"/>
          </p:cNvSpPr>
          <p:nvPr>
            <p:ph/>
          </p:nvPr>
        </p:nvSpPr>
        <p:spPr>
          <a:xfrm>
            <a:off x="0" y="125676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343080" indent="-33984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Méně rizikové – 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Napojení na státní sektor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Seriózní lidé –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Není živností</a:t>
            </a:r>
            <a:br>
              <a:rPr sz="1800"/>
            </a:b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  <a:tabLst>
                <a:tab algn="l" pos="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Corbel"/>
              </a:rPr>
              <a:t>Oprávnění k poskytování zdravotních služeb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Stále více s. r. o.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2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26135901-A942-4CFA-A1D0-0470862F4CBD}" type="slidenum">
              <a:t>49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Charakteristické znaky veřejného statku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/>
          </a:bodyPr>
          <a:p>
            <a:pPr marL="216000" indent="-216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   …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... spotřeby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Nulové ……. náklady na dodatečnou jednotku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br>
              <a:rPr sz="2400"/>
            </a:b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velmi obtížné až nemožné …... jednotlivce z využívání veřejného statku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3840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200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200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3840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6636705B-2AC7-4486-A0E8-D552C0695AB2}" type="slidenum">
              <a:t>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Zdravotní služby - příklady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4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343080" indent="-3384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Poskytování zdravotní péče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–</a:t>
            </a:r>
            <a:br>
              <a:rPr sz="2400"/>
            </a:br>
            <a:br>
              <a:rPr sz="2400"/>
            </a:b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384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Konzultační služby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–</a:t>
            </a:r>
            <a:br>
              <a:rPr sz="2400"/>
            </a:b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384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Zdravotnická dopravní služba</a:t>
            </a:r>
            <a:br>
              <a:rPr sz="2400"/>
            </a:b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384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Protialkoholní záchytná služba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5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9C1B4F56-BB57-4BEF-954E-824D41EBB717}" type="slidenum">
              <a:t>50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Hlavní orgány zdravotnictví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7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3238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432000" indent="-32400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Ministerstvo zdravotnictví,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Všeobecná zdravotní pojišťovna,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ostatní zdravotní pojišťovny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zdravotnická zařízení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krajské úřady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1280" indent="0">
              <a:lnSpc>
                <a:spcPct val="80000"/>
              </a:lnSpc>
              <a:spcBef>
                <a:spcPts val="700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800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Majitelem zdravotnických zařízení může být nejen stát, ale také obec, město a v neposlední řadě privátní sektor ambulantních služeb.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8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40C4883D-F4A7-43A9-BB38-7300BE79529B}" type="slidenum">
              <a:t>51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Poskytovatelé zdravotní péče dle specializace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0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343080" indent="-3384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18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cs-CZ" sz="1800" spc="-1" strike="noStrike">
                <a:solidFill>
                  <a:srgbClr val="000000"/>
                </a:solidFill>
                <a:latin typeface="Arial"/>
              </a:rPr>
              <a:t>Primární</a:t>
            </a: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 – základní, např. </a:t>
            </a:r>
            <a:br>
              <a:rPr sz="1800"/>
            </a:b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384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18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cs-CZ" sz="1800" spc="-1" strike="noStrike">
                <a:solidFill>
                  <a:srgbClr val="000000"/>
                </a:solidFill>
                <a:latin typeface="Arial"/>
              </a:rPr>
              <a:t>Sekundární</a:t>
            </a: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 – specializovanější zařízení…………….</a:t>
            </a:r>
            <a:br>
              <a:rPr sz="1800"/>
            </a:b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384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18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cs-CZ" sz="1800" spc="-1" strike="noStrike">
                <a:solidFill>
                  <a:srgbClr val="000000"/>
                </a:solidFill>
                <a:latin typeface="Arial"/>
              </a:rPr>
              <a:t>Terciární</a:t>
            </a: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 – vysoce specializované ……………….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1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4A0365D6-8FCB-4E00-8EE4-F2A1ADF39A70}" type="slidenum">
              <a:t>52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Poskytovatelé zdravotních služeb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3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39840"/>
                <a:tab algn="l" pos="444600"/>
                <a:tab algn="l" pos="893880"/>
                <a:tab algn="l" pos="1343160"/>
                <a:tab algn="l" pos="1792440"/>
                <a:tab algn="l" pos="2241720"/>
                <a:tab algn="l" pos="2690640"/>
                <a:tab algn="l" pos="3139920"/>
                <a:tab algn="l" pos="3589200"/>
                <a:tab algn="l" pos="4038480"/>
                <a:tab algn="l" pos="4487760"/>
                <a:tab algn="l" pos="4937040"/>
                <a:tab algn="l" pos="5386320"/>
                <a:tab algn="l" pos="5835600"/>
                <a:tab algn="l" pos="6284880"/>
                <a:tab algn="l" pos="6734160"/>
                <a:tab algn="l" pos="7183440"/>
                <a:tab algn="l" pos="7632720"/>
                <a:tab algn="l" pos="8082000"/>
                <a:tab algn="l" pos="8531280"/>
                <a:tab algn="l" pos="89805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Lékaři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39840"/>
                <a:tab algn="l" pos="444600"/>
                <a:tab algn="l" pos="893880"/>
                <a:tab algn="l" pos="1343160"/>
                <a:tab algn="l" pos="1792440"/>
                <a:tab algn="l" pos="2241720"/>
                <a:tab algn="l" pos="2690640"/>
                <a:tab algn="l" pos="3139920"/>
                <a:tab algn="l" pos="3589200"/>
                <a:tab algn="l" pos="4038480"/>
                <a:tab algn="l" pos="4487760"/>
                <a:tab algn="l" pos="4937040"/>
                <a:tab algn="l" pos="5386320"/>
                <a:tab algn="l" pos="5835600"/>
                <a:tab algn="l" pos="6284880"/>
                <a:tab algn="l" pos="6734160"/>
                <a:tab algn="l" pos="7183440"/>
                <a:tab algn="l" pos="7632720"/>
                <a:tab algn="l" pos="8082000"/>
                <a:tab algn="l" pos="8531280"/>
                <a:tab algn="l" pos="89805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Nelékařský zdravotnický personál nemocnice nebo jiného zdravotnického zařízení, které má oprávnění krajského úřadu nebo ministerstva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39840"/>
                <a:tab algn="l" pos="444600"/>
                <a:tab algn="l" pos="893880"/>
                <a:tab algn="l" pos="1343160"/>
                <a:tab algn="l" pos="1792440"/>
                <a:tab algn="l" pos="2241720"/>
                <a:tab algn="l" pos="2690640"/>
                <a:tab algn="l" pos="3139920"/>
                <a:tab algn="l" pos="3589200"/>
                <a:tab algn="l" pos="4038480"/>
                <a:tab algn="l" pos="4487760"/>
                <a:tab algn="l" pos="4937040"/>
                <a:tab algn="l" pos="5386320"/>
                <a:tab algn="l" pos="5835600"/>
                <a:tab algn="l" pos="6284880"/>
                <a:tab algn="l" pos="6734160"/>
                <a:tab algn="l" pos="7183440"/>
                <a:tab algn="l" pos="7632720"/>
                <a:tab algn="l" pos="8082000"/>
                <a:tab algn="l" pos="8531280"/>
                <a:tab algn="l" pos="89805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Nemocnice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39840"/>
                <a:tab algn="l" pos="444600"/>
                <a:tab algn="l" pos="893880"/>
                <a:tab algn="l" pos="1343160"/>
                <a:tab algn="l" pos="1792440"/>
                <a:tab algn="l" pos="2241720"/>
                <a:tab algn="l" pos="2690640"/>
                <a:tab algn="l" pos="3139920"/>
                <a:tab algn="l" pos="3589200"/>
                <a:tab algn="l" pos="4038480"/>
                <a:tab algn="l" pos="4487760"/>
                <a:tab algn="l" pos="4937040"/>
                <a:tab algn="l" pos="5386320"/>
                <a:tab algn="l" pos="5835600"/>
                <a:tab algn="l" pos="6284880"/>
                <a:tab algn="l" pos="6734160"/>
                <a:tab algn="l" pos="7183440"/>
                <a:tab algn="l" pos="7632720"/>
                <a:tab algn="l" pos="8082000"/>
                <a:tab algn="l" pos="8531280"/>
                <a:tab algn="l" pos="89805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Zdravotnická zařízení, která mají oprávnění od kraje nebo ministerstva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4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E55D87CE-2F83-4C0A-9522-9901F5A76A52}" type="slidenum">
              <a:t>53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Modely financování zdravotnictví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6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457200" indent="-2286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400" spc="-1" strike="noStrike">
                <a:solidFill>
                  <a:srgbClr val="000000"/>
                </a:solidFill>
                <a:latin typeface="Arial"/>
              </a:rPr>
              <a:t>Převážně </a:t>
            </a:r>
            <a:r>
              <a:rPr b="1" lang="cs-CZ" sz="1400" spc="-1" strike="noStrike">
                <a:solidFill>
                  <a:srgbClr val="000000"/>
                </a:solidFill>
                <a:latin typeface="Arial"/>
                <a:ea typeface="Times New Roman"/>
              </a:rPr>
              <a:t>z daní</a:t>
            </a:r>
            <a:r>
              <a:rPr b="0" lang="cs-CZ" sz="1400" spc="-1" strike="noStrike">
                <a:solidFill>
                  <a:srgbClr val="000000"/>
                </a:solidFill>
                <a:latin typeface="Arial"/>
                <a:ea typeface="Times New Roman"/>
              </a:rPr>
              <a:t> - lékaři …………. státu, zdravotní péče pro občany bezplatná (např. GB, Švédsko, Řecko) </a:t>
            </a:r>
            <a:endParaRPr b="0" lang="cs-CZ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2286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400" spc="-1" strike="noStrike">
                <a:solidFill>
                  <a:srgbClr val="000000"/>
                </a:solidFill>
                <a:latin typeface="Arial"/>
                <a:ea typeface="Times New Roman"/>
              </a:rPr>
              <a:t>Převážně </a:t>
            </a:r>
            <a:r>
              <a:rPr b="1" lang="cs-CZ" sz="1400" spc="-1" strike="noStrike">
                <a:solidFill>
                  <a:srgbClr val="000000"/>
                </a:solidFill>
                <a:latin typeface="Arial"/>
                <a:ea typeface="Times New Roman"/>
              </a:rPr>
              <a:t>ze zdravotního (povinného) pojištění</a:t>
            </a:r>
            <a:r>
              <a:rPr b="0" lang="cs-CZ" sz="1400" spc="-1" strike="noStrike">
                <a:solidFill>
                  <a:srgbClr val="000000"/>
                </a:solidFill>
                <a:latin typeface="Arial"/>
                <a:ea typeface="Times New Roman"/>
              </a:rPr>
              <a:t> (placené občany, zaměstnavateli a státem) - zdravotní péče není státní, ale stát zaručuje zdravotní péči pro všechny obyvatele (ČR, Rakousko, Německo, Francie,…). Jedná se o tzv. </a:t>
            </a:r>
            <a:r>
              <a:rPr b="1" lang="cs-CZ" sz="1400" spc="-1" strike="noStrike">
                <a:solidFill>
                  <a:srgbClr val="000000"/>
                </a:solidFill>
                <a:latin typeface="Arial"/>
                <a:ea typeface="Times New Roman"/>
              </a:rPr>
              <a:t>Bismarckův model - P</a:t>
            </a:r>
            <a:r>
              <a:rPr b="0" lang="cs-CZ" sz="1400" spc="-1" strike="noStrike">
                <a:solidFill>
                  <a:srgbClr val="000000"/>
                </a:solidFill>
                <a:latin typeface="Arial"/>
                <a:ea typeface="Times New Roman"/>
              </a:rPr>
              <a:t>rincip povinného zdravotního pojištění a solidarity, sdílení , které zdravotního rizika.</a:t>
            </a:r>
            <a:endParaRPr b="0" lang="cs-CZ" sz="1400" spc="-1" strike="noStrike">
              <a:solidFill>
                <a:srgbClr val="000000"/>
              </a:solidFill>
              <a:latin typeface="Arial"/>
            </a:endParaRPr>
          </a:p>
          <a:p>
            <a:pPr marL="1127880" indent="0"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400" spc="-1" strike="noStrike">
                <a:solidFill>
                  <a:srgbClr val="000000"/>
                </a:solidFill>
                <a:latin typeface="Arial"/>
                <a:ea typeface="Times New Roman"/>
              </a:rPr>
              <a:t>                                                                  </a:t>
            </a:r>
            <a:r>
              <a:rPr b="0" lang="cs-CZ" sz="1400" spc="-1" strike="noStrike">
                <a:solidFill>
                  <a:srgbClr val="000000"/>
                </a:solidFill>
                <a:latin typeface="Arial"/>
                <a:ea typeface="Times New Roman"/>
              </a:rPr>
              <a:t>Výhoda: …………………………………….</a:t>
            </a:r>
            <a:endParaRPr b="0" lang="cs-CZ" sz="1400" spc="-1" strike="noStrike">
              <a:solidFill>
                <a:srgbClr val="000000"/>
              </a:solidFill>
              <a:latin typeface="Arial"/>
            </a:endParaRPr>
          </a:p>
          <a:p>
            <a:pPr marL="1127880" indent="0"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400" spc="-1" strike="noStrike">
                <a:solidFill>
                  <a:srgbClr val="000000"/>
                </a:solidFill>
                <a:latin typeface="Arial"/>
                <a:ea typeface="Times New Roman"/>
              </a:rPr>
              <a:t>                                                               </a:t>
            </a:r>
            <a:r>
              <a:rPr b="0" lang="cs-CZ" sz="1400" spc="-1" strike="noStrike">
                <a:solidFill>
                  <a:srgbClr val="000000"/>
                </a:solidFill>
                <a:latin typeface="Arial"/>
                <a:ea typeface="Times New Roman"/>
              </a:rPr>
              <a:t>Nevýhoda: …………………………………...</a:t>
            </a:r>
            <a:endParaRPr b="0" lang="cs-CZ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7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473A4226-64FA-4181-99BC-4DA68A9A3BD9}" type="slidenum">
              <a:t>54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Modely financování zdravotnictví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457200" indent="0"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Převážně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ze soukromého pojištění -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placené přímo občany, prodej a koupě zdravotnických služeb. Např.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57200" indent="0"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  <a:p>
            <a:pPr marL="457200" indent="0"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BFA6FDF-ECAA-4F77-9E2D-9A3BF9EF15E6}" type="slidenum">
              <a:t>55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Modely financování zdravotnictví - USA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4572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  <a:ea typeface="Times New Roman"/>
              </a:rPr>
              <a:t>Soukromé dobrovolné pojištění (35 %) - </a:t>
            </a:r>
            <a:br>
              <a:rPr sz="2000"/>
            </a:br>
            <a:br>
              <a:rPr sz="2000"/>
            </a:b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0"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  <a:ea typeface="Times New Roman"/>
              </a:rPr>
              <a:t>V rámci zaměstnání je to vlastně benefit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0"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0"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  <a:ea typeface="Times New Roman"/>
              </a:rPr>
              <a:t>Nemocnice ho neodmítne, ale…………………………………………………………………….</a:t>
            </a:r>
            <a:br>
              <a:rPr sz="2000"/>
            </a:b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0"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  <a:ea typeface="Times New Roman"/>
              </a:rPr>
              <a:t>Vytrhnutí zubu ……………………..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829BC1E-FE7F-4E1D-9617-EB7916B42EE0}" type="slidenum">
              <a:t>56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Financování zdravotnictví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3" name="PlaceHolder 2"/>
          <p:cNvSpPr>
            <a:spLocks noGrp="1"/>
          </p:cNvSpPr>
          <p:nvPr>
            <p:ph/>
          </p:nvPr>
        </p:nvSpPr>
        <p:spPr>
          <a:xfrm>
            <a:off x="0" y="1260000"/>
            <a:ext cx="9140760" cy="316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432000" indent="-32400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systém povinného zdravotního pojištění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1280" indent="0">
              <a:lnSpc>
                <a:spcPct val="80000"/>
              </a:lnSpc>
              <a:spcBef>
                <a:spcPts val="700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1280" indent="-32400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princip solidarity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1280" indent="-32400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účty zdravotních pojišťoven musí být vedeny u ………….</a:t>
            </a:r>
            <a:br>
              <a:rPr sz="2400"/>
            </a:b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30120" indent="-32868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peníze za  státní pojištěnce jdou na účet, který spravuje a zřizuje …….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1280" indent="0">
              <a:lnSpc>
                <a:spcPct val="80000"/>
              </a:lnSpc>
              <a:spcBef>
                <a:spcPts val="700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1280" indent="-32868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smlouvy se zdravotnickými zařízeními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4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B16E72B4-D93B-4EEF-B825-D9CC5C1A0E79}" type="slidenum">
              <a:t>57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Financování nemocnic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6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343080" indent="-33984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Některé spadají pod přímou působnost MZ – </a:t>
            </a:r>
            <a:br>
              <a:rPr sz="2400"/>
            </a:b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Transformovaly se na a. s. a spadají majoritní účastí pod kraje a obce – např.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DRG (Diagnosis-related group) – za stejný zákrok stejné peníze –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7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71F98E8F-129E-402C-B31E-10F61FDF3CD4}" type="slidenum">
              <a:t>58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Specializované financování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9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343080" indent="-33984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Financování ambulantních specialistů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– ………...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Zdravotnická záchranná služba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– většinou …………..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Lůžková péče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– ………………...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0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62BCCA0D-8921-4125-97CB-D19F0FE4A21B}" type="slidenum">
              <a:t>59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Otázky k diskuzi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/>
          </a:bodyPr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Platby za veřejné služby probíhají nepřímo –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12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128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Jaké jsou u VS nároky na marketing?</a:t>
            </a:r>
            <a:br>
              <a:rPr sz="2400"/>
            </a:br>
            <a:br>
              <a:rPr sz="2400"/>
            </a:b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128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Jaký znáte cíl veřejných služeb?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F8832AF7-75C5-4A57-B8E7-8784EA569494}" type="slidenum">
              <a:t>6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Financování lékařů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2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4760"/>
                <a:tab algn="l" pos="554040"/>
                <a:tab algn="l" pos="1003320"/>
                <a:tab algn="l" pos="1452600"/>
                <a:tab algn="l" pos="1901880"/>
                <a:tab algn="l" pos="2351160"/>
                <a:tab algn="l" pos="2800440"/>
                <a:tab algn="l" pos="3249720"/>
                <a:tab algn="l" pos="3699000"/>
                <a:tab algn="l" pos="4148280"/>
                <a:tab algn="l" pos="4597560"/>
                <a:tab algn="l" pos="5046840"/>
                <a:tab algn="l" pos="5495760"/>
                <a:tab algn="l" pos="5945040"/>
                <a:tab algn="l" pos="6394320"/>
                <a:tab algn="l" pos="6843600"/>
                <a:tab algn="l" pos="7292880"/>
                <a:tab algn="l" pos="7742160"/>
                <a:tab algn="l" pos="8191440"/>
                <a:tab algn="l" pos="864072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Dle odpracovaných bodů – ……………..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4760"/>
                <a:tab algn="l" pos="554040"/>
                <a:tab algn="l" pos="1003320"/>
                <a:tab algn="l" pos="1452600"/>
                <a:tab algn="l" pos="1901880"/>
                <a:tab algn="l" pos="2351160"/>
                <a:tab algn="l" pos="2800440"/>
                <a:tab algn="l" pos="3249720"/>
                <a:tab algn="l" pos="3699000"/>
                <a:tab algn="l" pos="4148280"/>
                <a:tab algn="l" pos="4597560"/>
                <a:tab algn="l" pos="5046840"/>
                <a:tab algn="l" pos="5495760"/>
                <a:tab algn="l" pos="5945040"/>
                <a:tab algn="l" pos="6394320"/>
                <a:tab algn="l" pos="6843600"/>
                <a:tab algn="l" pos="7292880"/>
                <a:tab algn="l" pos="7742160"/>
                <a:tab algn="l" pos="8191440"/>
                <a:tab algn="l" pos="864072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DRG (Diagnosis-related group)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4760"/>
                <a:tab algn="l" pos="554040"/>
                <a:tab algn="l" pos="1003320"/>
                <a:tab algn="l" pos="1452600"/>
                <a:tab algn="l" pos="1901880"/>
                <a:tab algn="l" pos="2351160"/>
                <a:tab algn="l" pos="2800440"/>
                <a:tab algn="l" pos="3249720"/>
                <a:tab algn="l" pos="3699000"/>
                <a:tab algn="l" pos="4148280"/>
                <a:tab algn="l" pos="4597560"/>
                <a:tab algn="l" pos="5046840"/>
                <a:tab algn="l" pos="5495760"/>
                <a:tab algn="l" pos="5945040"/>
                <a:tab algn="l" pos="6394320"/>
                <a:tab algn="l" pos="6843600"/>
                <a:tab algn="l" pos="7292880"/>
                <a:tab algn="l" pos="7742160"/>
                <a:tab algn="l" pos="8191440"/>
                <a:tab algn="l" pos="864072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Kapitační platby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104760"/>
                <a:tab algn="l" pos="554040"/>
                <a:tab algn="l" pos="1003320"/>
                <a:tab algn="l" pos="1452600"/>
                <a:tab algn="l" pos="1901880"/>
                <a:tab algn="l" pos="2351160"/>
                <a:tab algn="l" pos="2800440"/>
                <a:tab algn="l" pos="3249720"/>
                <a:tab algn="l" pos="3699000"/>
                <a:tab algn="l" pos="4148280"/>
                <a:tab algn="l" pos="4597560"/>
                <a:tab algn="l" pos="5046840"/>
                <a:tab algn="l" pos="5495760"/>
                <a:tab algn="l" pos="5945040"/>
                <a:tab algn="l" pos="6394320"/>
                <a:tab algn="l" pos="6843600"/>
                <a:tab algn="l" pos="7292880"/>
                <a:tab algn="l" pos="7742160"/>
                <a:tab algn="l" pos="8191440"/>
                <a:tab algn="l" pos="864072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Výkonnostní platby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3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D17B8572-E1A2-447C-AC10-B1AC879F5AF3}" type="slidenum">
              <a:t>60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PlaceHolder 1"/>
          <p:cNvSpPr>
            <a:spLocks noGrp="1"/>
          </p:cNvSpPr>
          <p:nvPr>
            <p:ph type="title"/>
          </p:nvPr>
        </p:nvSpPr>
        <p:spPr>
          <a:xfrm>
            <a:off x="0" y="36144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Praktický lékař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5" name="PlaceHolder 2"/>
          <p:cNvSpPr>
            <a:spLocks noGrp="1"/>
          </p:cNvSpPr>
          <p:nvPr>
            <p:ph/>
          </p:nvPr>
        </p:nvSpPr>
        <p:spPr>
          <a:xfrm>
            <a:off x="0" y="972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432000" indent="0">
              <a:lnSpc>
                <a:spcPct val="900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Měsíčně 150 – 200 tis. korun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Výdaje – nájem, plat sestry, materiál.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Příjmy: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42 korun/pacient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vzdělává lékaře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výkony – 319bodů preventivní péče, 83 bodů kontrola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regulační poplatky – 10 – 15 tisíc (dříve)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poslání pacienta na neschopenku – 5bodů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platby od pacienta – za injekci, vstupní vyšetření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6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D7C6D5EF-3BB4-4349-B3E1-FE10596CCAA8}" type="slidenum">
              <a:t>61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PlaceHolder 1"/>
          <p:cNvSpPr>
            <a:spLocks noGrp="1"/>
          </p:cNvSpPr>
          <p:nvPr>
            <p:ph type="title"/>
          </p:nvPr>
        </p:nvSpPr>
        <p:spPr>
          <a:xfrm>
            <a:off x="0" y="36144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Lékař v nemocnici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8" name="PlaceHolder 2"/>
          <p:cNvSpPr>
            <a:spLocks noGrp="1"/>
          </p:cNvSpPr>
          <p:nvPr>
            <p:ph/>
          </p:nvPr>
        </p:nvSpPr>
        <p:spPr>
          <a:xfrm>
            <a:off x="0" y="972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průměrný plat 70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 687 Kč.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br>
              <a:rPr sz="2400"/>
            </a:b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br>
              <a:rPr sz="2400"/>
            </a:b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br>
              <a:rPr sz="2400"/>
            </a:b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Velké odměny díky COVIDU a práci přesčas.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9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07D9484D-7E65-4ABF-AE59-1CB8AF299E1B}" type="slidenum">
              <a:t>62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PlaceHolder 1"/>
          <p:cNvSpPr>
            <a:spLocks noGrp="1"/>
          </p:cNvSpPr>
          <p:nvPr>
            <p:ph type="title"/>
          </p:nvPr>
        </p:nvSpPr>
        <p:spPr>
          <a:xfrm>
            <a:off x="0" y="36144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 algn="ctr"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1" name="PlaceHolder 2"/>
          <p:cNvSpPr>
            <a:spLocks noGrp="1"/>
          </p:cNvSpPr>
          <p:nvPr>
            <p:ph/>
          </p:nvPr>
        </p:nvSpPr>
        <p:spPr>
          <a:xfrm>
            <a:off x="217440" y="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2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43" name="" descr=""/>
          <p:cNvPicPr/>
          <p:nvPr/>
        </p:nvPicPr>
        <p:blipFill>
          <a:blip r:embed="rId1"/>
          <a:stretch/>
        </p:blipFill>
        <p:spPr>
          <a:xfrm>
            <a:off x="1080000" y="417960"/>
            <a:ext cx="6910200" cy="4440240"/>
          </a:xfrm>
          <a:prstGeom prst="rect">
            <a:avLst/>
          </a:prstGeom>
          <a:ln w="0">
            <a:noFill/>
          </a:ln>
        </p:spPr>
      </p:pic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B9F90D36-EDCB-4602-BEF5-E69A32FA2007}" type="slidenum">
              <a:t>63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PlaceHolder 1"/>
          <p:cNvSpPr>
            <a:spLocks noGrp="1"/>
          </p:cNvSpPr>
          <p:nvPr>
            <p:ph type="title"/>
          </p:nvPr>
        </p:nvSpPr>
        <p:spPr>
          <a:xfrm>
            <a:off x="0" y="36144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Doplňovačka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5" name="PlaceHolder 2"/>
          <p:cNvSpPr>
            <a:spLocks noGrp="1"/>
          </p:cNvSpPr>
          <p:nvPr>
            <p:ph/>
          </p:nvPr>
        </p:nvSpPr>
        <p:spPr>
          <a:xfrm>
            <a:off x="0" y="972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343080" indent="0">
              <a:lnSpc>
                <a:spcPct val="800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V současné době je výše zdravotního pojistného --------- hrubé mzdy. Z toho ------ hradí zaměstnanec a ----- zaměstnavatel.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80000"/>
              </a:lnSpc>
              <a:spcBef>
                <a:spcPts val="700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800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Za nevýdělečně činné osoby (děti, studenty do 26 let, důchodce, ženy na mateřské dovolené, nezaměstnané, osoby v sociální nouzi, vězně a některé další osoby) hradí pojistné --------.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800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Klíčové postavení mezi zdravotními pojišťovnami má --------, s podílem asi -------- Je to veřejnoprávní instituce, jejímž zřizovatelem je -------.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6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556B91BB-578A-4E93-948D-DBE46C770975}" type="slidenum">
              <a:t>64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PlaceHolder 1"/>
          <p:cNvSpPr>
            <a:spLocks noGrp="1"/>
          </p:cNvSpPr>
          <p:nvPr>
            <p:ph type="title"/>
          </p:nvPr>
        </p:nvSpPr>
        <p:spPr>
          <a:xfrm>
            <a:off x="0" y="36144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Doplňovačka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8" name="PlaceHolder 2"/>
          <p:cNvSpPr>
            <a:spLocks noGrp="1"/>
          </p:cNvSpPr>
          <p:nvPr>
            <p:ph/>
          </p:nvPr>
        </p:nvSpPr>
        <p:spPr>
          <a:xfrm>
            <a:off x="0" y="972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343080" indent="0">
              <a:lnSpc>
                <a:spcPct val="800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V současné době je výše pojistného </a:t>
            </a:r>
            <a:r>
              <a:rPr b="1" lang="cs-CZ" sz="2800" spc="-1" strike="noStrike">
                <a:solidFill>
                  <a:srgbClr val="000000"/>
                </a:solidFill>
                <a:latin typeface="Times New Roman"/>
              </a:rPr>
              <a:t>13,5%</a:t>
            </a: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 hrubé mzdy. Z toho </a:t>
            </a:r>
            <a:r>
              <a:rPr b="1" lang="cs-CZ" sz="2800" spc="-1" strike="noStrike">
                <a:solidFill>
                  <a:srgbClr val="000000"/>
                </a:solidFill>
                <a:latin typeface="Times New Roman"/>
              </a:rPr>
              <a:t>4,5%</a:t>
            </a: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 hradí zaměstnanec a </a:t>
            </a:r>
            <a:r>
              <a:rPr b="1" lang="cs-CZ" sz="2800" spc="-1" strike="noStrike">
                <a:solidFill>
                  <a:srgbClr val="000000"/>
                </a:solidFill>
                <a:latin typeface="Times New Roman"/>
              </a:rPr>
              <a:t>9%</a:t>
            </a: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 zaměstnavatel. 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80000"/>
              </a:lnSpc>
              <a:spcBef>
                <a:spcPts val="700"/>
              </a:spcBef>
              <a:buNone/>
              <a:tabLst>
                <a:tab algn="l" pos="0"/>
              </a:tabLst>
            </a:pP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800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Za nevýdělečně činné osoby (děti, studenty do 26 let, důchodce, ženy na mateřské dovolené, nezaměstnané, osoby v sociální nouzi, vězně a některé další osoby) hradí pojistné </a:t>
            </a:r>
            <a:r>
              <a:rPr b="1" lang="cs-CZ" sz="2800" spc="-1" strike="noStrike">
                <a:solidFill>
                  <a:srgbClr val="000000"/>
                </a:solidFill>
                <a:latin typeface="Times New Roman"/>
              </a:rPr>
              <a:t>stát</a:t>
            </a: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.</a:t>
            </a: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	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800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Klíčové postavení mezi zdravotními pojišťovnami má </a:t>
            </a:r>
            <a:r>
              <a:rPr b="1" lang="cs-CZ" sz="2800" spc="-1" strike="noStrike">
                <a:solidFill>
                  <a:srgbClr val="000000"/>
                </a:solidFill>
                <a:latin typeface="Times New Roman"/>
              </a:rPr>
              <a:t>Všeobecná zdravotní pojišťovna</a:t>
            </a: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, s podílem asi </a:t>
            </a:r>
            <a:r>
              <a:rPr b="1" lang="cs-CZ" sz="2800" spc="-1" strike="noStrike">
                <a:solidFill>
                  <a:srgbClr val="000000"/>
                </a:solidFill>
                <a:latin typeface="Times New Roman"/>
              </a:rPr>
              <a:t>60,1 %.</a:t>
            </a: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 Je to veřejnoprávní instituce, jejímž zřizovatelem je </a:t>
            </a:r>
            <a:r>
              <a:rPr b="1" lang="cs-CZ" sz="2800" spc="-1" strike="noStrike">
                <a:solidFill>
                  <a:srgbClr val="000000"/>
                </a:solidFill>
                <a:latin typeface="Times New Roman"/>
              </a:rPr>
              <a:t>stát</a:t>
            </a: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. 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9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9BF6EC0B-ABFD-4F22-8907-5F81F248AD1D}" type="slidenum">
              <a:t>65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PlaceHolder 1"/>
          <p:cNvSpPr>
            <a:spLocks noGrp="1"/>
          </p:cNvSpPr>
          <p:nvPr>
            <p:ph type="title"/>
          </p:nvPr>
        </p:nvSpPr>
        <p:spPr>
          <a:xfrm>
            <a:off x="0" y="36144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Zubní lékařství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1" name="PlaceHolder 2"/>
          <p:cNvSpPr>
            <a:spLocks noGrp="1"/>
          </p:cNvSpPr>
          <p:nvPr>
            <p:ph/>
          </p:nvPr>
        </p:nvSpPr>
        <p:spPr>
          <a:xfrm>
            <a:off x="0" y="972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343080" indent="-3286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V České republice jsou všechny zubní ordinace privatizované!!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286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Ordinace - částečně, plně smluvní, nebo naopak nesmluvní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2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643AA456-71EA-4B9E-8890-E56CF9480C1E}" type="slidenum">
              <a:t>66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PlaceHolder 1"/>
          <p:cNvSpPr>
            <a:spLocks noGrp="1"/>
          </p:cNvSpPr>
          <p:nvPr>
            <p:ph type="title"/>
          </p:nvPr>
        </p:nvSpPr>
        <p:spPr>
          <a:xfrm>
            <a:off x="0" y="36144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Zubní lékařství - zřizovatel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4" name="PlaceHolder 2"/>
          <p:cNvSpPr>
            <a:spLocks noGrp="1"/>
          </p:cNvSpPr>
          <p:nvPr>
            <p:ph/>
          </p:nvPr>
        </p:nvSpPr>
        <p:spPr>
          <a:xfrm>
            <a:off x="0" y="972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343080" indent="-3286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firma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,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kraj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–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město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–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jednotlivec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–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5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915AB0D2-6D0A-49C5-9C16-0246A6E62B7B}" type="slidenum">
              <a:t>67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PlaceHolder 1"/>
          <p:cNvSpPr>
            <a:spLocks noGrp="1"/>
          </p:cNvSpPr>
          <p:nvPr>
            <p:ph type="title"/>
          </p:nvPr>
        </p:nvSpPr>
        <p:spPr>
          <a:xfrm>
            <a:off x="0" y="36144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Zubní lékařství - financování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7" name="PlaceHolder 2"/>
          <p:cNvSpPr>
            <a:spLocks noGrp="1"/>
          </p:cNvSpPr>
          <p:nvPr>
            <p:ph/>
          </p:nvPr>
        </p:nvSpPr>
        <p:spPr>
          <a:xfrm>
            <a:off x="0" y="972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343080" indent="-3286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Ze zdrav. pojištění -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286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Individuální – amalgánová plomba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286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Hrazeno – estetické úpravy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8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68C34B75-C6D9-4AB1-B771-CFC8827B3298}" type="slidenum">
              <a:t>68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PlaceHolder 1"/>
          <p:cNvSpPr>
            <a:spLocks noGrp="1"/>
          </p:cNvSpPr>
          <p:nvPr>
            <p:ph type="title"/>
          </p:nvPr>
        </p:nvSpPr>
        <p:spPr>
          <a:xfrm>
            <a:off x="0" y="36144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Zubní lékařství - financování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0" name="PlaceHolder 2"/>
          <p:cNvSpPr>
            <a:spLocks noGrp="1"/>
          </p:cNvSpPr>
          <p:nvPr>
            <p:ph/>
          </p:nvPr>
        </p:nvSpPr>
        <p:spPr>
          <a:xfrm>
            <a:off x="0" y="972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432000" indent="-32400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800" spc="-1" strike="noStrike">
                <a:solidFill>
                  <a:srgbClr val="000000"/>
                </a:solidFill>
                <a:latin typeface="Times New Roman"/>
              </a:rPr>
              <a:t>dotace</a:t>
            </a: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 –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800" spc="-1" strike="noStrike">
                <a:solidFill>
                  <a:srgbClr val="000000"/>
                </a:solidFill>
                <a:latin typeface="Times New Roman"/>
              </a:rPr>
              <a:t>zdravotní pojišťovny</a:t>
            </a: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 –</a:t>
            </a:r>
            <a:br>
              <a:rPr sz="2800"/>
            </a:b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  <a:p>
            <a:pPr marL="343080" indent="-32868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800" spc="-1" strike="noStrike">
                <a:solidFill>
                  <a:srgbClr val="000000"/>
                </a:solidFill>
                <a:latin typeface="Times New Roman"/>
              </a:rPr>
              <a:t>soukromé zdroje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800" spc="-1" strike="noStrike">
                <a:solidFill>
                  <a:srgbClr val="000000"/>
                </a:solidFill>
                <a:latin typeface="Times New Roman"/>
              </a:rPr>
              <a:t>přímé</a:t>
            </a: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1" lang="cs-CZ" sz="2800" spc="-1" strike="noStrike">
                <a:solidFill>
                  <a:srgbClr val="000000"/>
                </a:solidFill>
                <a:latin typeface="Times New Roman"/>
              </a:rPr>
              <a:t>platby</a:t>
            </a: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 –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1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5D691FD2-1883-4E2C-83D8-781CD26DCD31}" type="slidenum">
              <a:t>69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Veřejná správa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/>
          </a:bodyPr>
          <a:p>
            <a:pPr marL="3430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Správa lidské společnosti zorganizované ve stát se státním zřízením.</a:t>
            </a:r>
            <a:br>
              <a:rPr sz="2400"/>
            </a:br>
            <a:br>
              <a:rPr sz="2400"/>
            </a:b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  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Je to správa veřejných záležitostí ve společnosti.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3321F23C-5094-4535-B967-CC5D4267A784}" type="slidenum">
              <a:t>7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PlaceHolder 1"/>
          <p:cNvSpPr>
            <a:spLocks noGrp="1"/>
          </p:cNvSpPr>
          <p:nvPr>
            <p:ph type="title"/>
          </p:nvPr>
        </p:nvSpPr>
        <p:spPr>
          <a:xfrm>
            <a:off x="2557440" y="216144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marL="3430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1" lang="cs-CZ" sz="3200" spc="-1" strike="noStrike">
                <a:solidFill>
                  <a:srgbClr val="000000"/>
                </a:solidFill>
                <a:latin typeface="Times New Roman"/>
              </a:rPr>
              <a:t>ŠKOLSTVÍ</a:t>
            </a: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3" name="PlaceHolder 2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12A936AC-F195-4518-B5F4-8DB4D8E35176}" type="slidenum">
              <a:t>70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PlaceHolder 1"/>
          <p:cNvSpPr>
            <a:spLocks noGrp="1"/>
          </p:cNvSpPr>
          <p:nvPr>
            <p:ph type="title"/>
          </p:nvPr>
        </p:nvSpPr>
        <p:spPr>
          <a:xfrm>
            <a:off x="0" y="361440"/>
            <a:ext cx="9140040" cy="5360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Historie školství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5" name="PlaceHolder 2"/>
          <p:cNvSpPr>
            <a:spLocks noGrp="1"/>
          </p:cNvSpPr>
          <p:nvPr>
            <p:ph/>
          </p:nvPr>
        </p:nvSpPr>
        <p:spPr>
          <a:xfrm>
            <a:off x="0" y="972000"/>
            <a:ext cx="9140040" cy="28054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343080" indent="-333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První ZŠ církev v 11.stol. </a:t>
            </a:r>
            <a:br>
              <a:rPr sz="2800"/>
            </a:b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  <a:p>
            <a:pPr marL="343080" indent="-333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Marie Terezie </a:t>
            </a:r>
            <a:br>
              <a:rPr sz="2800"/>
            </a:b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  <a:p>
            <a:pPr marL="343080" indent="-333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1918 devítiletky – zrušeno v 70.letech – od roku 1996 opět povinná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6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040" cy="3560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340581FE-2E02-4D62-AD92-80328DE05F6D}" type="slidenum">
              <a:t>71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PlaceHolder 1"/>
          <p:cNvSpPr>
            <a:spLocks noGrp="1"/>
          </p:cNvSpPr>
          <p:nvPr>
            <p:ph type="title"/>
          </p:nvPr>
        </p:nvSpPr>
        <p:spPr>
          <a:xfrm>
            <a:off x="0" y="361440"/>
            <a:ext cx="9140040" cy="5360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Školství COVID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8" name="PlaceHolder 2"/>
          <p:cNvSpPr>
            <a:spLocks noGrp="1"/>
          </p:cNvSpPr>
          <p:nvPr>
            <p:ph/>
          </p:nvPr>
        </p:nvSpPr>
        <p:spPr>
          <a:xfrm>
            <a:off x="0" y="972000"/>
            <a:ext cx="9140040" cy="28054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343080" indent="-333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Distanční výuka </a:t>
            </a:r>
            <a:br>
              <a:rPr sz="2400"/>
            </a:b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33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Nejistá situace – finance na budoucí modernizace </a:t>
            </a:r>
            <a:br>
              <a:rPr sz="2400"/>
            </a:b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33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Příspěvky vyučujícím na nové notebooky </a:t>
            </a:r>
            <a:br>
              <a:rPr sz="2400"/>
            </a:b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33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Peníze ušetřené na režie –…………………...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33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Možno vidět i výhody – ………………….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9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040" cy="3560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429495AE-D6C2-4097-B9C5-8249DBCB94DA}" type="slidenum">
              <a:t>72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PlaceHolder 1"/>
          <p:cNvSpPr>
            <a:spLocks noGrp="1"/>
          </p:cNvSpPr>
          <p:nvPr>
            <p:ph type="title"/>
          </p:nvPr>
        </p:nvSpPr>
        <p:spPr>
          <a:xfrm>
            <a:off x="0" y="361440"/>
            <a:ext cx="9140040" cy="5360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Školství dnes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1" name="PlaceHolder 2"/>
          <p:cNvSpPr>
            <a:spLocks noGrp="1"/>
          </p:cNvSpPr>
          <p:nvPr>
            <p:ph/>
          </p:nvPr>
        </p:nvSpPr>
        <p:spPr>
          <a:xfrm>
            <a:off x="0" y="972000"/>
            <a:ext cx="9140040" cy="28054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343080" indent="-333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Zvyšující se platy pedagogů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33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Stárnutí pedagogů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33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Integrace uprchlíků –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2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040" cy="3560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73" name="" descr=""/>
          <p:cNvPicPr/>
          <p:nvPr/>
        </p:nvPicPr>
        <p:blipFill>
          <a:blip r:embed="rId1"/>
          <a:stretch/>
        </p:blipFill>
        <p:spPr>
          <a:xfrm>
            <a:off x="432720" y="2628000"/>
            <a:ext cx="8205840" cy="2230560"/>
          </a:xfrm>
          <a:prstGeom prst="rect">
            <a:avLst/>
          </a:prstGeom>
          <a:ln w="0">
            <a:noFill/>
          </a:ln>
        </p:spPr>
      </p:pic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3050EF79-5F16-43EA-8231-72054F061445}" type="slidenum">
              <a:t>73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PlaceHolder 1"/>
          <p:cNvSpPr>
            <a:spLocks noGrp="1"/>
          </p:cNvSpPr>
          <p:nvPr>
            <p:ph type="title"/>
          </p:nvPr>
        </p:nvSpPr>
        <p:spPr>
          <a:xfrm>
            <a:off x="0" y="361440"/>
            <a:ext cx="9140040" cy="5360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Školství dnes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5" name="PlaceHolder 2"/>
          <p:cNvSpPr>
            <a:spLocks noGrp="1"/>
          </p:cNvSpPr>
          <p:nvPr>
            <p:ph/>
          </p:nvPr>
        </p:nvSpPr>
        <p:spPr>
          <a:xfrm>
            <a:off x="0" y="972000"/>
            <a:ext cx="9140040" cy="28054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6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040" cy="3560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77" name="" descr=""/>
          <p:cNvPicPr/>
          <p:nvPr/>
        </p:nvPicPr>
        <p:blipFill>
          <a:blip r:embed="rId1"/>
          <a:stretch/>
        </p:blipFill>
        <p:spPr>
          <a:xfrm>
            <a:off x="360000" y="356400"/>
            <a:ext cx="8459640" cy="4503240"/>
          </a:xfrm>
          <a:prstGeom prst="rect">
            <a:avLst/>
          </a:prstGeom>
          <a:ln w="0">
            <a:noFill/>
          </a:ln>
        </p:spPr>
      </p:pic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C2D98278-428F-4C95-AC24-766D0FDB4412}" type="slidenum">
              <a:t>74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PlaceHolder 1"/>
          <p:cNvSpPr>
            <a:spLocks noGrp="1"/>
          </p:cNvSpPr>
          <p:nvPr>
            <p:ph type="title"/>
          </p:nvPr>
        </p:nvSpPr>
        <p:spPr>
          <a:xfrm>
            <a:off x="0" y="361440"/>
            <a:ext cx="9140040" cy="5360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 algn="ctr"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9" name="PlaceHolder 2"/>
          <p:cNvSpPr>
            <a:spLocks noGrp="1"/>
          </p:cNvSpPr>
          <p:nvPr>
            <p:ph/>
          </p:nvPr>
        </p:nvSpPr>
        <p:spPr>
          <a:xfrm>
            <a:off x="0" y="972000"/>
            <a:ext cx="9140040" cy="28054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0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040" cy="3560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81" name="" descr=""/>
          <p:cNvPicPr/>
          <p:nvPr/>
        </p:nvPicPr>
        <p:blipFill>
          <a:blip r:embed="rId1"/>
          <a:stretch/>
        </p:blipFill>
        <p:spPr>
          <a:xfrm>
            <a:off x="720000" y="390600"/>
            <a:ext cx="7990200" cy="4751640"/>
          </a:xfrm>
          <a:prstGeom prst="rect">
            <a:avLst/>
          </a:prstGeom>
          <a:ln w="0">
            <a:noFill/>
          </a:ln>
        </p:spPr>
      </p:pic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692C06D3-B756-4D34-8987-4E0180813210}" type="slidenum">
              <a:t>75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PlaceHolder 1"/>
          <p:cNvSpPr>
            <a:spLocks noGrp="1"/>
          </p:cNvSpPr>
          <p:nvPr>
            <p:ph type="title"/>
          </p:nvPr>
        </p:nvSpPr>
        <p:spPr>
          <a:xfrm>
            <a:off x="0" y="361440"/>
            <a:ext cx="9140040" cy="5360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Školství - orgány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3" name="PlaceHolder 2"/>
          <p:cNvSpPr>
            <a:spLocks noGrp="1"/>
          </p:cNvSpPr>
          <p:nvPr>
            <p:ph/>
          </p:nvPr>
        </p:nvSpPr>
        <p:spPr>
          <a:xfrm>
            <a:off x="0" y="972000"/>
            <a:ext cx="9140040" cy="28054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Ministerstvo školství mládeže a tělovýchovy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 -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Česká školní inspekce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orgány kraje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–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orgány obcí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–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soukromá fyzická či právnická osoba.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4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040" cy="3560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05C41457-4EC2-4720-979F-613677EA89B7}" type="slidenum">
              <a:t>76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PlaceHolder 1"/>
          <p:cNvSpPr>
            <a:spLocks noGrp="1"/>
          </p:cNvSpPr>
          <p:nvPr>
            <p:ph type="title"/>
          </p:nvPr>
        </p:nvSpPr>
        <p:spPr>
          <a:xfrm>
            <a:off x="0" y="361440"/>
            <a:ext cx="9140040" cy="5360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Školství - podoba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6" name="PlaceHolder 2"/>
          <p:cNvSpPr>
            <a:spLocks noGrp="1"/>
          </p:cNvSpPr>
          <p:nvPr>
            <p:ph/>
          </p:nvPr>
        </p:nvSpPr>
        <p:spPr>
          <a:xfrm>
            <a:off x="0" y="972000"/>
            <a:ext cx="9140040" cy="28054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indent="0" algn="just">
              <a:lnSpc>
                <a:spcPct val="100000"/>
              </a:lnSpc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9144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Čisté veřejné služby</a:t>
            </a:r>
            <a:br>
              <a:rPr sz="2400"/>
            </a:b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9144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Smíšené služby</a:t>
            </a:r>
            <a:br>
              <a:rPr sz="2400"/>
            </a:b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9144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Soukromé služby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7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040" cy="3560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51CCC757-D288-459B-9EF1-E89484CD567F}" type="slidenum">
              <a:t>77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PlaceHolder 1"/>
          <p:cNvSpPr>
            <a:spLocks noGrp="1"/>
          </p:cNvSpPr>
          <p:nvPr>
            <p:ph type="title"/>
          </p:nvPr>
        </p:nvSpPr>
        <p:spPr>
          <a:xfrm>
            <a:off x="0" y="361440"/>
            <a:ext cx="9140040" cy="5360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Školství - financování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9" name="PlaceHolder 2"/>
          <p:cNvSpPr>
            <a:spLocks noGrp="1"/>
          </p:cNvSpPr>
          <p:nvPr>
            <p:ph/>
          </p:nvPr>
        </p:nvSpPr>
        <p:spPr>
          <a:xfrm>
            <a:off x="0" y="794160"/>
            <a:ext cx="9140040" cy="28054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914400" indent="0"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cs-CZ" sz="3200" spc="-1" strike="noStrike">
                <a:solidFill>
                  <a:srgbClr val="000000"/>
                </a:solidFill>
                <a:latin typeface="Arial"/>
                <a:ea typeface="Times New Roman"/>
              </a:rPr>
              <a:t>Státní VŠ - </a:t>
            </a:r>
            <a:r>
              <a:rPr b="0" lang="cs-CZ" sz="3200" spc="-1" strike="noStrike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Times New Roman"/>
              </a:rPr>
              <a:t>kapitoly MO a MV</a:t>
            </a:r>
            <a:r>
              <a:rPr b="0" lang="cs-CZ" sz="3200" spc="-1" strike="noStrike">
                <a:solidFill>
                  <a:srgbClr val="000000"/>
                </a:solidFill>
                <a:latin typeface="Arial"/>
                <a:ea typeface="Times New Roman"/>
              </a:rPr>
              <a:t>,</a:t>
            </a: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  <a:p>
            <a:pPr marL="914400" indent="0"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cs-CZ" sz="3200" spc="-1" strike="noStrike">
                <a:solidFill>
                  <a:srgbClr val="000000"/>
                </a:solidFill>
                <a:latin typeface="Arial"/>
                <a:ea typeface="Times New Roman"/>
              </a:rPr>
              <a:t>Veřejné</a:t>
            </a:r>
            <a:r>
              <a:rPr b="0" lang="cs-CZ" sz="3200" spc="-1" strike="noStrike">
                <a:solidFill>
                  <a:srgbClr val="000000"/>
                </a:solidFill>
                <a:latin typeface="Arial"/>
                <a:ea typeface="Times New Roman"/>
              </a:rPr>
              <a:t> VŠ vícezdrojově:</a:t>
            </a: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  <a:p>
            <a:pPr marL="1371600" indent="-2286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příspěvek ze státního rozpočtu na………….st (ovlivní počet studentů, vědecká, výzkumná činnost)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marL="1371600" indent="-2286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podpora výzkumu, experimentálního vývoje a inovací z veřejných prostředků (např. GAČR, TAČR)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marL="1371600" indent="-2286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dotace ze státního rozpočtu (na ubytování, stravování studentů, prostředky z fondů EU apod.),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marL="1371600" indent="-2286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………………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...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marL="1371600" indent="-2286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výnosy z majetku, výnosy z doplňkové činnosti, příjmy z darů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marL="914400" indent="0"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cs-CZ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Soukromá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VŠ – 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0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040" cy="3560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4903F9C7-B770-41DC-BAC5-BF027E4AB6F9}" type="slidenum">
              <a:t>78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PlaceHolder 1"/>
          <p:cNvSpPr>
            <a:spLocks noGrp="1"/>
          </p:cNvSpPr>
          <p:nvPr>
            <p:ph type="title"/>
          </p:nvPr>
        </p:nvSpPr>
        <p:spPr>
          <a:xfrm>
            <a:off x="0" y="361440"/>
            <a:ext cx="9140040" cy="5360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Vznik (založení) nové školy – 2 fáze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2" name="PlaceHolder 2"/>
          <p:cNvSpPr>
            <a:spLocks noGrp="1"/>
          </p:cNvSpPr>
          <p:nvPr>
            <p:ph/>
          </p:nvPr>
        </p:nvSpPr>
        <p:spPr>
          <a:xfrm>
            <a:off x="0" y="972000"/>
            <a:ext cx="9140040" cy="28054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343080" indent="-34164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Ustavení a vznik právnické osoby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  <a:p>
            <a:pPr marL="343080" indent="-34164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Zápis školy, jejíž činnost bude tato právnická osoba vykonávat, do školského rejstříku.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3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040" cy="3560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C9132221-8E07-4EFD-89A9-A208E4E51A89}" type="slidenum">
              <a:t>79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Ústřední orgány státní správy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/>
          </p:nvPr>
        </p:nvSpPr>
        <p:spPr>
          <a:xfrm>
            <a:off x="0" y="133128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 fontScale="66000"/>
          </a:bodyPr>
          <a:p>
            <a:pPr indent="0">
              <a:lnSpc>
                <a:spcPct val="900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Vláda ČR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Ministerstva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Český statistický úřad v Praze 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Český katastrální a zeměměřičský úřad v Praze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Komise pro cenné papíry, 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Úřad průmyslového vlastnictví – </a:t>
            </a:r>
            <a:r>
              <a:rPr b="1" lang="cs-CZ" sz="2800" spc="-1" strike="noStrike">
                <a:solidFill>
                  <a:srgbClr val="000000"/>
                </a:solidFill>
                <a:latin typeface="Times New Roman"/>
              </a:rPr>
              <a:t>Co má za úkoly?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Národní bezpečnostní úřad  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  <a:p>
            <a:pPr marL="222480" indent="0">
              <a:lnSpc>
                <a:spcPct val="90000"/>
              </a:lnSpc>
              <a:spcBef>
                <a:spcPts val="700"/>
              </a:spcBef>
              <a:buNone/>
              <a:tabLst>
                <a:tab algn="l" pos="0"/>
              </a:tabLst>
            </a:pPr>
            <a:br>
              <a:rPr sz="2800"/>
            </a:b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27F3025A-4D0D-48A6-8D0F-8B5C88CDD3DE}" type="slidenum">
              <a:t>8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PlaceHolder 1"/>
          <p:cNvSpPr>
            <a:spLocks noGrp="1"/>
          </p:cNvSpPr>
          <p:nvPr>
            <p:ph type="title"/>
          </p:nvPr>
        </p:nvSpPr>
        <p:spPr>
          <a:xfrm>
            <a:off x="0" y="361440"/>
            <a:ext cx="9140040" cy="5360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Zřizovatelé škol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5" name="PlaceHolder 2"/>
          <p:cNvSpPr>
            <a:spLocks noGrp="1"/>
          </p:cNvSpPr>
          <p:nvPr>
            <p:ph/>
          </p:nvPr>
        </p:nvSpPr>
        <p:spPr>
          <a:xfrm>
            <a:off x="0" y="972000"/>
            <a:ext cx="9140040" cy="28054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Veřejní zřizovatelé 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- .</a:t>
            </a:r>
            <a:br>
              <a:rPr sz="2400"/>
            </a:b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Neveřejní zřizovatelé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-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6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040" cy="3560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5B7E7D35-73FB-4E9C-A182-7704BFF5D3C1}" type="slidenum">
              <a:t>80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PlaceHolder 1"/>
          <p:cNvSpPr>
            <a:spLocks noGrp="1"/>
          </p:cNvSpPr>
          <p:nvPr>
            <p:ph type="title"/>
          </p:nvPr>
        </p:nvSpPr>
        <p:spPr>
          <a:xfrm>
            <a:off x="0" y="361440"/>
            <a:ext cx="9140040" cy="5360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Veřejná vysoká škola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8" name="PlaceHolder 2"/>
          <p:cNvSpPr>
            <a:spLocks noGrp="1"/>
          </p:cNvSpPr>
          <p:nvPr>
            <p:ph/>
          </p:nvPr>
        </p:nvSpPr>
        <p:spPr>
          <a:xfrm>
            <a:off x="0" y="972000"/>
            <a:ext cx="9140040" cy="28054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432000" indent="-32400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právnická osoba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vede účetnictví 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sestavuje každoročně rozpočet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příjmy -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výdaje 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povinně zřizuje rezervní, stipendijní fond, fond odměn a reprodukce investičního majetku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Sledovat mise a vize. 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9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040" cy="3560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70D6865A-85BC-4E70-93E6-4F913B641D31}" type="slidenum">
              <a:t>81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PlaceHolder 1"/>
          <p:cNvSpPr>
            <a:spLocks noGrp="1"/>
          </p:cNvSpPr>
          <p:nvPr>
            <p:ph type="title"/>
          </p:nvPr>
        </p:nvSpPr>
        <p:spPr>
          <a:xfrm>
            <a:off x="0" y="361440"/>
            <a:ext cx="9140040" cy="5360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Vize TUL 2020 – 2030 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1" name="PlaceHolder 2"/>
          <p:cNvSpPr>
            <a:spLocks noGrp="1"/>
          </p:cNvSpPr>
          <p:nvPr>
            <p:ph/>
          </p:nvPr>
        </p:nvSpPr>
        <p:spPr>
          <a:xfrm>
            <a:off x="38520" y="973080"/>
            <a:ext cx="9140040" cy="28054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343080" indent="-333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Posláním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Technické univerzity v Liberci je šířit poznání a posouvat jeho hranice,kultivovat českou společnost a přispívat všemi svými činnostmi ke společenskérovnováze, blahobytu a udržitelnému rozvoji.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33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Vize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V duchu evropských univerzitních tradic si Technická univerzita v Liberci stanovuje vizi být nezávislým, mezinárodně ukotveným vzdělávacím a výzkumným centrem evropského významu a partnerem pro hledání a řešení celospolečenských výzev.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2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040" cy="3560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7A9A8093-9630-41F6-ABFA-26A68E8BB3C7}" type="slidenum">
              <a:t>82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PlaceHolder 1"/>
          <p:cNvSpPr>
            <a:spLocks noGrp="1"/>
          </p:cNvSpPr>
          <p:nvPr>
            <p:ph type="title"/>
          </p:nvPr>
        </p:nvSpPr>
        <p:spPr>
          <a:xfrm>
            <a:off x="0" y="361440"/>
            <a:ext cx="9140040" cy="5360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TUL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4" name="PlaceHolder 2"/>
          <p:cNvSpPr>
            <a:spLocks noGrp="1"/>
          </p:cNvSpPr>
          <p:nvPr>
            <p:ph/>
          </p:nvPr>
        </p:nvSpPr>
        <p:spPr>
          <a:xfrm>
            <a:off x="0" y="972000"/>
            <a:ext cx="9140040" cy="28054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343080" indent="-333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5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040" cy="3560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06" name="" descr=""/>
          <p:cNvPicPr/>
          <p:nvPr/>
        </p:nvPicPr>
        <p:blipFill>
          <a:blip r:embed="rId1"/>
          <a:stretch/>
        </p:blipFill>
        <p:spPr>
          <a:xfrm>
            <a:off x="467280" y="0"/>
            <a:ext cx="8531280" cy="5142240"/>
          </a:xfrm>
          <a:prstGeom prst="rect">
            <a:avLst/>
          </a:prstGeom>
          <a:ln w="0">
            <a:noFill/>
          </a:ln>
        </p:spPr>
      </p:pic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71DAC0DC-27A4-4E29-BEC8-9803D382126D}" type="slidenum">
              <a:t>83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PlaceHolder 1"/>
          <p:cNvSpPr>
            <a:spLocks noGrp="1"/>
          </p:cNvSpPr>
          <p:nvPr>
            <p:ph type="title"/>
          </p:nvPr>
        </p:nvSpPr>
        <p:spPr>
          <a:xfrm>
            <a:off x="0" y="361440"/>
            <a:ext cx="9140040" cy="5360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Vysoké školy - typy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8" name="PlaceHolder 2"/>
          <p:cNvSpPr>
            <a:spLocks noGrp="1"/>
          </p:cNvSpPr>
          <p:nvPr>
            <p:ph/>
          </p:nvPr>
        </p:nvSpPr>
        <p:spPr>
          <a:xfrm>
            <a:off x="0" y="972000"/>
            <a:ext cx="9140040" cy="28054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Autofit/>
          </a:bodyPr>
          <a:p>
            <a:pPr marL="343080" indent="-333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  <a:tab algn="l" pos="34308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9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040" cy="3560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" name=""/>
          <p:cNvSpPr/>
          <p:nvPr/>
        </p:nvSpPr>
        <p:spPr>
          <a:xfrm>
            <a:off x="69480" y="972000"/>
            <a:ext cx="8750160" cy="286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Univerzitní X neuniverzitní (výzkum + doktorské) </a:t>
            </a:r>
            <a:br>
              <a:rPr sz="2400"/>
            </a:b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Státní – Univerzita obrany (Brno) a Policejní akademie (Praha) </a:t>
            </a:r>
            <a:br>
              <a:rPr sz="2400"/>
            </a:b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př. Univerzita obrany – stipendium …………………………..</a:t>
            </a:r>
            <a:br>
              <a:rPr sz="2400"/>
            </a:b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UO – zavázání ke službě v Armádě ČR na dobu studia………………..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881F1ABE-7F76-4959-92B7-8A9EECF7C287}" type="slidenum">
              <a:t>84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PlaceHolder 1"/>
          <p:cNvSpPr>
            <a:spLocks noGrp="1"/>
          </p:cNvSpPr>
          <p:nvPr>
            <p:ph type="title"/>
          </p:nvPr>
        </p:nvSpPr>
        <p:spPr>
          <a:xfrm>
            <a:off x="0" y="1440000"/>
            <a:ext cx="9140760" cy="161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Autofit/>
          </a:bodyPr>
          <a:p>
            <a:pPr marL="180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4800" spc="-1" strike="noStrike">
                <a:solidFill>
                  <a:srgbClr val="ffffff"/>
                </a:solidFill>
                <a:latin typeface="Inter Black"/>
                <a:ea typeface="Inter Black"/>
              </a:rPr>
              <a:t>Děkuji za pozornost</a:t>
            </a:r>
            <a:endParaRPr b="0" lang="cs-CZ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2" name="PlaceHolder 2"/>
          <p:cNvSpPr>
            <a:spLocks noGrp="1"/>
          </p:cNvSpPr>
          <p:nvPr>
            <p:ph/>
          </p:nvPr>
        </p:nvSpPr>
        <p:spPr>
          <a:xfrm>
            <a:off x="0" y="3673080"/>
            <a:ext cx="9140760" cy="12153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b">
            <a:noAutofit/>
          </a:bodyPr>
          <a:p>
            <a:pPr marL="180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cs-CZ" sz="1400" spc="-1" strike="noStrike">
              <a:solidFill>
                <a:srgbClr val="000000"/>
              </a:solidFill>
              <a:latin typeface="Arial"/>
            </a:endParaRPr>
          </a:p>
          <a:p>
            <a:pPr marL="180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cs-CZ" sz="1400" spc="-1" strike="noStrike">
              <a:solidFill>
                <a:srgbClr val="000000"/>
              </a:solidFill>
              <a:latin typeface="Arial"/>
            </a:endParaRPr>
          </a:p>
          <a:p>
            <a:pPr marL="180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cs-CZ" sz="1400" spc="-1" strike="noStrike">
              <a:solidFill>
                <a:srgbClr val="000000"/>
              </a:solidFill>
              <a:latin typeface="Arial"/>
            </a:endParaRPr>
          </a:p>
          <a:p>
            <a:pPr marL="180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cs-CZ" sz="1400" spc="-1" strike="noStrike">
              <a:solidFill>
                <a:srgbClr val="000000"/>
              </a:solidFill>
              <a:latin typeface="Arial"/>
            </a:endParaRPr>
          </a:p>
          <a:p>
            <a:pPr marL="180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cs-CZ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0" y="720000"/>
            <a:ext cx="9140760" cy="53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Dělení veřejných služeb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/>
          </p:nvPr>
        </p:nvSpPr>
        <p:spPr>
          <a:xfrm>
            <a:off x="0" y="1620000"/>
            <a:ext cx="9140760" cy="28062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91440" bIns="91440" anchor="t">
            <a:normAutofit/>
          </a:bodyPr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správní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–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programy finančních podpor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Wingdings" charset="2"/>
              <a:buChar char=""/>
              <a:tabLst>
                <a:tab algn="l" pos="328680"/>
                <a:tab algn="l" pos="433440"/>
                <a:tab algn="l" pos="882720"/>
                <a:tab algn="l" pos="1332000"/>
                <a:tab algn="l" pos="1781280"/>
                <a:tab algn="l" pos="2230560"/>
                <a:tab algn="l" pos="2679840"/>
                <a:tab algn="l" pos="3129120"/>
                <a:tab algn="l" pos="3578400"/>
                <a:tab algn="l" pos="4027320"/>
                <a:tab algn="l" pos="4476600"/>
                <a:tab algn="l" pos="4925880"/>
                <a:tab algn="l" pos="5375160"/>
                <a:tab algn="l" pos="5824440"/>
                <a:tab algn="l" pos="6273720"/>
                <a:tab algn="l" pos="6723000"/>
                <a:tab algn="l" pos="7172280"/>
                <a:tab algn="l" pos="7621560"/>
                <a:tab algn="l" pos="8070840"/>
                <a:tab algn="l" pos="8520120"/>
                <a:tab algn="l" pos="89694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  </a:t>
            </a: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věcné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 - Jaké oblasti veřejných služeb znáte?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PlaceHolder 3"/>
          <p:cNvSpPr>
            <a:spLocks noGrp="1"/>
          </p:cNvSpPr>
          <p:nvPr>
            <p:ph/>
          </p:nvPr>
        </p:nvSpPr>
        <p:spPr>
          <a:xfrm>
            <a:off x="0" y="0"/>
            <a:ext cx="9140760" cy="3567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0A0D248D-BE07-4613-BC9D-D0DC22539E50}" type="slidenum">
              <a:t>9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Simple Light">
  <a:themeElements>
    <a:clrScheme name="EF TU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5a812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Simple Light">
  <a:themeElements>
    <a:clrScheme name="EF TU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5a812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Simple Light">
  <a:themeElements>
    <a:clrScheme name="EF TU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5a812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Simple Light">
  <a:themeElements>
    <a:clrScheme name="EF TU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5a812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?>
<Relationships xmlns="http://schemas.openxmlformats.org/package/2006/relationships"><Relationship Id="rId1" Type="http://schemas.openxmlformats.org/officeDocument/2006/relationships/customXmlProps" Target="itemProps1.xml"/>
</Relationships>
</file>

<file path=customXml/_rels/item2.xml.rels><?xml version="1.0" encoding="UTF-8"?>
<Relationships xmlns="http://schemas.openxmlformats.org/package/2006/relationships"><Relationship Id="rId1" Type="http://schemas.openxmlformats.org/officeDocument/2006/relationships/customXmlProps" Target="itemProps2.xml"/>
</Relationships>
</file>

<file path=customXml/_rels/item3.xml.rels><?xml version="1.0" encoding="UTF-8"?>
<Relationships xmlns="http://schemas.openxmlformats.org/package/2006/relationships"><Relationship Id="rId1" Type="http://schemas.openxmlformats.org/officeDocument/2006/relationships/customXmlProps" Target="itemProps3.xml"/>
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3F24D8AE9052F439216507462B370A2" ma:contentTypeVersion="14" ma:contentTypeDescription="Vytvoří nový dokument" ma:contentTypeScope="" ma:versionID="711c7488bee2847890d8821a6dca24d7">
  <xsd:schema xmlns:xsd="http://www.w3.org/2001/XMLSchema" xmlns:xs="http://www.w3.org/2001/XMLSchema" xmlns:p="http://schemas.microsoft.com/office/2006/metadata/properties" xmlns:ns3="b7fbb0a0-8cb5-48f6-909f-349dd5831800" xmlns:ns4="ae536801-dc42-4577-9208-5c6649469465" targetNamespace="http://schemas.microsoft.com/office/2006/metadata/properties" ma:root="true" ma:fieldsID="c9a94afdcd1d772e6fe4920632572259" ns3:_="" ns4:_="">
    <xsd:import namespace="b7fbb0a0-8cb5-48f6-909f-349dd5831800"/>
    <xsd:import namespace="ae536801-dc42-4577-9208-5c66494694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fbb0a0-8cb5-48f6-909f-349dd58318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536801-dc42-4577-9208-5c664946946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B6C3E3-C81C-4CD3-83E2-0487736010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fbb0a0-8cb5-48f6-909f-349dd5831800"/>
    <ds:schemaRef ds:uri="ae536801-dc42-4577-9208-5c66494694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F4B97A-6B52-4806-A772-A521C9212A71}">
  <ds:schemaRefs>
    <ds:schemaRef ds:uri="http://schemas.microsoft.com/office/2006/documentManagement/types"/>
    <ds:schemaRef ds:uri="b7fbb0a0-8cb5-48f6-909f-349dd5831800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www.w3.org/XML/1998/namespace"/>
    <ds:schemaRef ds:uri="http://purl.org/dc/dcmitype/"/>
    <ds:schemaRef ds:uri="http://schemas.openxmlformats.org/package/2006/metadata/core-properties"/>
    <ds:schemaRef ds:uri="ae536801-dc42-4577-9208-5c6649469465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A58F1DE-064E-4BE5-9BA1-3A5701D958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5005</TotalTime>
  <Application>LibreOffice/7.5.1.2$Windows_X86_64 LibreOffice_project/fcbaee479e84c6cd81291587d2ee68cba099e129</Application>
  <AppVersion>15.0000</AppVersion>
  <Words>157</Words>
  <Paragraphs>41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Aleš Kocourek</dc:creator>
  <dc:description/>
  <dc:language>cs-CZ</dc:language>
  <cp:lastModifiedBy/>
  <dcterms:modified xsi:type="dcterms:W3CDTF">2024-04-10T13:33:28Z</dcterms:modified>
  <cp:revision>156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0x01010043F24D8AE9052F439216507462B370A2</vt:lpwstr>
  </property>
  <property fmtid="{D5CDD505-2E9C-101B-9397-08002B2CF9AE}" pid="3" name="PresentationFormat">
    <vt:lpwstr>Předvádění na obrazovce (16:9)</vt:lpwstr>
  </property>
  <property fmtid="{D5CDD505-2E9C-101B-9397-08002B2CF9AE}" pid="4" name="Slides">
    <vt:i4>9</vt:i4>
  </property>
</Properties>
</file>