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1115" r:id="rId4"/>
    <p:sldId id="1126" r:id="rId5"/>
    <p:sldId id="1127" r:id="rId6"/>
    <p:sldId id="1129" r:id="rId7"/>
    <p:sldId id="1130" r:id="rId8"/>
    <p:sldId id="1131" r:id="rId9"/>
    <p:sldId id="1132" r:id="rId10"/>
    <p:sldId id="1133" r:id="rId11"/>
    <p:sldId id="1134" r:id="rId12"/>
    <p:sldId id="1135" r:id="rId13"/>
    <p:sldId id="1136" r:id="rId14"/>
    <p:sldId id="1137" r:id="rId15"/>
    <p:sldId id="1139" r:id="rId16"/>
    <p:sldId id="1138" r:id="rId17"/>
    <p:sldId id="1140" r:id="rId18"/>
    <p:sldId id="1125" r:id="rId19"/>
    <p:sldId id="1141" r:id="rId20"/>
    <p:sldId id="1143" r:id="rId21"/>
    <p:sldId id="1144" r:id="rId22"/>
    <p:sldId id="1145" r:id="rId23"/>
    <p:sldId id="1146" r:id="rId24"/>
    <p:sldId id="1148" r:id="rId25"/>
    <p:sldId id="1149" r:id="rId26"/>
    <p:sldId id="1152" r:id="rId27"/>
    <p:sldId id="1153" r:id="rId28"/>
    <p:sldId id="1154" r:id="rId29"/>
    <p:sldId id="1155" r:id="rId30"/>
    <p:sldId id="1156" r:id="rId31"/>
    <p:sldId id="1157" r:id="rId32"/>
    <p:sldId id="1158" r:id="rId33"/>
    <p:sldId id="1159" r:id="rId34"/>
    <p:sldId id="1142" r:id="rId35"/>
    <p:sldId id="1162" r:id="rId36"/>
    <p:sldId id="1163" r:id="rId37"/>
    <p:sldId id="1166" r:id="rId38"/>
    <p:sldId id="1167" r:id="rId39"/>
    <p:sldId id="1168" r:id="rId40"/>
    <p:sldId id="1169" r:id="rId41"/>
    <p:sldId id="1170" r:id="rId42"/>
    <p:sldId id="1171" r:id="rId43"/>
    <p:sldId id="1172" r:id="rId44"/>
    <p:sldId id="1173" r:id="rId45"/>
    <p:sldId id="1175" r:id="rId46"/>
    <p:sldId id="1176" r:id="rId47"/>
    <p:sldId id="1177" r:id="rId48"/>
    <p:sldId id="1179" r:id="rId49"/>
    <p:sldId id="1180" r:id="rId50"/>
    <p:sldId id="1161" r:id="rId51"/>
    <p:sldId id="1165" r:id="rId52"/>
    <p:sldId id="1181" r:id="rId53"/>
    <p:sldId id="1182" r:id="rId54"/>
    <p:sldId id="1183" r:id="rId55"/>
    <p:sldId id="1185" r:id="rId56"/>
    <p:sldId id="1186" r:id="rId57"/>
    <p:sldId id="1187" r:id="rId58"/>
    <p:sldId id="1188" r:id="rId59"/>
    <p:sldId id="1189" r:id="rId60"/>
    <p:sldId id="1190" r:id="rId61"/>
    <p:sldId id="1191" r:id="rId62"/>
    <p:sldId id="1184" r:id="rId63"/>
    <p:sldId id="1193" r:id="rId64"/>
    <p:sldId id="1194" r:id="rId65"/>
    <p:sldId id="1195" r:id="rId66"/>
    <p:sldId id="1164" r:id="rId67"/>
    <p:sldId id="1202" r:id="rId68"/>
    <p:sldId id="1203" r:id="rId69"/>
    <p:sldId id="1204" r:id="rId70"/>
    <p:sldId id="1205" r:id="rId71"/>
    <p:sldId id="1206" r:id="rId72"/>
    <p:sldId id="1196" r:id="rId73"/>
    <p:sldId id="1199" r:id="rId74"/>
    <p:sldId id="1198" r:id="rId75"/>
    <p:sldId id="1200" r:id="rId76"/>
    <p:sldId id="1201" r:id="rId77"/>
    <p:sldId id="1197" r:id="rId78"/>
    <p:sldId id="1151" r:id="rId7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1" autoAdjust="0"/>
    <p:restoredTop sz="94660"/>
  </p:normalViewPr>
  <p:slideViewPr>
    <p:cSldViewPr showGuides="1">
      <p:cViewPr varScale="1">
        <p:scale>
          <a:sx n="63" d="100"/>
          <a:sy n="63" d="100"/>
        </p:scale>
        <p:origin x="136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75524-2F81-4B07-AAD8-8CE976954B2E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6C631-51B9-4D1E-AAA6-4C55F5E2F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9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94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9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74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93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5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70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81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95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74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2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18E89-5E14-499C-BBB8-481A998D370F}" type="datetimeFigureOut">
              <a:rPr lang="cs-CZ" smtClean="0"/>
              <a:t>27.02.2022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05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wmf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463685456/svy-na-lebce-diagram/" TargetMode="External"/><Relationship Id="rId13" Type="http://schemas.openxmlformats.org/officeDocument/2006/relationships/hyperlink" Target="https://is.muni.cz/do/fsps/e-learning/zaklady_anatomie/zakl_anatomie_I/pages/mozkovna.html" TargetMode="External"/><Relationship Id="rId3" Type="http://schemas.openxmlformats.org/officeDocument/2006/relationships/hyperlink" Target="https://anatomie.lf2.cuni.cz/files/page/files/2019/kloubyhk.pdf" TargetMode="External"/><Relationship Id="rId7" Type="http://schemas.openxmlformats.org/officeDocument/2006/relationships/hyperlink" Target="https://is.muni.cz/do/fsps/e-learning/zaklady_anatomie/zakl_anatomieIII/pages/dychaci_soustava.html" TargetMode="External"/><Relationship Id="rId12" Type="http://schemas.openxmlformats.org/officeDocument/2006/relationships/hyperlink" Target="https://www.wikiskripta.eu/w/Vy%C5%A1et%C5%99en%C3%AD_hrudn%C3%ADku_(pneumologie)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atomie.lf2.cuni.cz/files/page/files/2016/lebka_jamy.pdf" TargetMode="External"/><Relationship Id="rId11" Type="http://schemas.openxmlformats.org/officeDocument/2006/relationships/hyperlink" Target="https://anatomylearning.com/" TargetMode="External"/><Relationship Id="rId5" Type="http://schemas.openxmlformats.org/officeDocument/2006/relationships/hyperlink" Target="http://acoust.koreasme.com/en/sub03.html" TargetMode="External"/><Relationship Id="rId10" Type="http://schemas.openxmlformats.org/officeDocument/2006/relationships/hyperlink" Target="https://www.kenhub.com/de/library/anatomie/das-kniegelenk" TargetMode="External"/><Relationship Id="rId4" Type="http://schemas.openxmlformats.org/officeDocument/2006/relationships/hyperlink" Target="https://slideplayer.cz/slide/3954420/" TargetMode="External"/><Relationship Id="rId9" Type="http://schemas.openxmlformats.org/officeDocument/2006/relationships/hyperlink" Target="https://is.muni.cz/do/fsps/e-learning/zaklady_anatomie/zakl_anatomie_I/pages/nauka_o_kloubech-puvodni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OSTEOLOGIE</a:t>
            </a:r>
            <a:br>
              <a:rPr lang="cs-CZ" dirty="0"/>
            </a:br>
            <a:r>
              <a:rPr lang="cs-CZ" dirty="0"/>
              <a:t>(nauka o kostech)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Osový skelet</a:t>
            </a:r>
          </a:p>
          <a:p>
            <a:r>
              <a:rPr lang="cs-CZ" dirty="0">
                <a:solidFill>
                  <a:schemeClr val="tx1"/>
                </a:solidFill>
              </a:rPr>
              <a:t>Kosti horní a dolní končetiny</a:t>
            </a:r>
          </a:p>
          <a:p>
            <a:r>
              <a:rPr lang="cs-CZ" dirty="0">
                <a:solidFill>
                  <a:schemeClr val="tx1"/>
                </a:solidFill>
              </a:rPr>
              <a:t>Lebka</a:t>
            </a:r>
          </a:p>
          <a:p>
            <a:r>
              <a:rPr lang="cs-CZ" dirty="0">
                <a:solidFill>
                  <a:schemeClr val="tx1"/>
                </a:solidFill>
              </a:rPr>
              <a:t>Spojení kostí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5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29" y="620688"/>
            <a:ext cx="7729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cs-CZ" sz="3200" b="1" dirty="0">
                <a:solidFill>
                  <a:srgbClr val="0070C0"/>
                </a:solidFill>
              </a:rPr>
              <a:t>K</a:t>
            </a:r>
            <a:r>
              <a:rPr lang="cs-CZ" altLang="cs-CZ" sz="3200" b="1" dirty="0">
                <a:solidFill>
                  <a:srgbClr val="0070C0"/>
                </a:solidFill>
              </a:rPr>
              <a:t>OST KŘÍŽOVÁ</a:t>
            </a:r>
            <a:r>
              <a:rPr lang="pt-BR" altLang="cs-CZ" sz="3200" b="1" dirty="0">
                <a:solidFill>
                  <a:srgbClr val="0070C0"/>
                </a:solidFill>
              </a:rPr>
              <a:t>, </a:t>
            </a:r>
            <a:r>
              <a:rPr lang="cs-CZ" altLang="cs-CZ" sz="3200" b="1" dirty="0">
                <a:solidFill>
                  <a:srgbClr val="0070C0"/>
                </a:solidFill>
              </a:rPr>
              <a:t>OS SACRUM </a:t>
            </a:r>
            <a:r>
              <a:rPr lang="pt-BR" altLang="cs-CZ" sz="3200" b="1" dirty="0">
                <a:solidFill>
                  <a:srgbClr val="0070C0"/>
                </a:solidFill>
              </a:rPr>
              <a:t>(S1-S5)</a:t>
            </a:r>
            <a:br>
              <a:rPr lang="pt-BR" altLang="cs-CZ" sz="3200" b="1" dirty="0">
                <a:solidFill>
                  <a:srgbClr val="0070C0"/>
                </a:solidFill>
              </a:rPr>
            </a:br>
            <a:r>
              <a:rPr lang="pt-BR" altLang="cs-CZ" sz="3200" b="1" dirty="0">
                <a:solidFill>
                  <a:srgbClr val="0070C0"/>
                </a:solidFill>
              </a:rPr>
              <a:t>K</a:t>
            </a:r>
            <a:r>
              <a:rPr lang="cs-CZ" altLang="cs-CZ" sz="3200" b="1" dirty="0">
                <a:solidFill>
                  <a:srgbClr val="0070C0"/>
                </a:solidFill>
              </a:rPr>
              <a:t>OST</a:t>
            </a:r>
            <a:r>
              <a:rPr lang="pt-BR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3200" b="1" dirty="0">
                <a:solidFill>
                  <a:srgbClr val="0070C0"/>
                </a:solidFill>
              </a:rPr>
              <a:t>KOSTRČNÍ</a:t>
            </a:r>
            <a:r>
              <a:rPr lang="pt-BR" altLang="cs-CZ" sz="3200" b="1" dirty="0">
                <a:solidFill>
                  <a:srgbClr val="0070C0"/>
                </a:solidFill>
              </a:rPr>
              <a:t>, </a:t>
            </a:r>
            <a:r>
              <a:rPr lang="cs-CZ" altLang="cs-CZ" sz="3200" b="1" dirty="0">
                <a:solidFill>
                  <a:srgbClr val="0070C0"/>
                </a:solidFill>
              </a:rPr>
              <a:t>OS COCCYGIS</a:t>
            </a:r>
            <a:r>
              <a:rPr lang="pt-BR" altLang="cs-CZ" sz="3200" b="1" dirty="0">
                <a:solidFill>
                  <a:srgbClr val="0070C0"/>
                </a:solidFill>
              </a:rPr>
              <a:t> (Co1-Co4/5)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6" y="1901688"/>
            <a:ext cx="475522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sz="1400" b="1" dirty="0"/>
              <a:t>Os </a:t>
            </a:r>
            <a:r>
              <a:rPr lang="cs-CZ" sz="1400" b="1" dirty="0" err="1"/>
              <a:t>sacrum</a:t>
            </a:r>
            <a:endParaRPr lang="cs-CZ" altLang="cs-CZ" sz="1400" dirty="0"/>
          </a:p>
          <a:p>
            <a:r>
              <a:rPr lang="cs-CZ" altLang="cs-CZ" sz="1400" dirty="0"/>
              <a:t>Velká, kyfoticky zakřivená kost trojúhelníkovitého tvaru </a:t>
            </a:r>
          </a:p>
          <a:p>
            <a:r>
              <a:rPr lang="cs-CZ" sz="1400" dirty="0"/>
              <a:t>Tvořena z pěti srostlých obratlů, vytváří křížovou kyfózu</a:t>
            </a:r>
          </a:p>
          <a:p>
            <a:r>
              <a:rPr lang="cs-CZ" sz="1400" dirty="0"/>
              <a:t>Má bázi a hrot</a:t>
            </a:r>
          </a:p>
          <a:p>
            <a:r>
              <a:rPr lang="cs-CZ" sz="1400" dirty="0"/>
              <a:t>Horní okraj kosti vytváří </a:t>
            </a:r>
            <a:r>
              <a:rPr lang="cs-CZ" sz="1400" b="1" dirty="0" err="1"/>
              <a:t>promontorium</a:t>
            </a:r>
            <a:r>
              <a:rPr lang="cs-CZ" sz="1400" dirty="0"/>
              <a:t> vyklenuté dopředu</a:t>
            </a:r>
          </a:p>
          <a:p>
            <a:r>
              <a:rPr lang="cs-CZ" sz="1400" dirty="0"/>
              <a:t>Na přední i zadní ploše je </a:t>
            </a:r>
            <a:r>
              <a:rPr lang="cs-CZ" sz="1400" b="1" dirty="0"/>
              <a:t>párová čtveřice křížových otvorů</a:t>
            </a:r>
            <a:r>
              <a:rPr lang="cs-CZ" sz="1400" dirty="0"/>
              <a:t> (</a:t>
            </a:r>
            <a:r>
              <a:rPr lang="cs-CZ" sz="1400" dirty="0" err="1"/>
              <a:t>foramina</a:t>
            </a:r>
            <a:r>
              <a:rPr lang="cs-CZ" sz="1400" dirty="0"/>
              <a:t> </a:t>
            </a:r>
            <a:r>
              <a:rPr lang="cs-CZ" sz="1400" dirty="0" err="1"/>
              <a:t>sacralia</a:t>
            </a:r>
            <a:r>
              <a:rPr lang="cs-CZ" sz="1400" dirty="0"/>
              <a:t> </a:t>
            </a:r>
            <a:r>
              <a:rPr lang="cs-CZ" sz="1400" dirty="0" err="1"/>
              <a:t>pelvina</a:t>
            </a:r>
            <a:r>
              <a:rPr lang="cs-CZ" sz="1400" dirty="0"/>
              <a:t> et </a:t>
            </a:r>
            <a:r>
              <a:rPr lang="cs-CZ" sz="1400" dirty="0" err="1"/>
              <a:t>dorsalia</a:t>
            </a:r>
            <a:r>
              <a:rPr lang="cs-CZ" sz="1400" dirty="0"/>
              <a:t>) – vystupují tudy míšní nervy</a:t>
            </a:r>
          </a:p>
          <a:p>
            <a:r>
              <a:rPr lang="cs-CZ" sz="1400" dirty="0"/>
              <a:t>Laterální část kosti = masa (</a:t>
            </a:r>
            <a:r>
              <a:rPr lang="cs-CZ" sz="1400" dirty="0" err="1"/>
              <a:t>massa</a:t>
            </a:r>
            <a:r>
              <a:rPr lang="cs-CZ" sz="1400" dirty="0"/>
              <a:t> </a:t>
            </a:r>
            <a:r>
              <a:rPr lang="cs-CZ" sz="1400" dirty="0" err="1"/>
              <a:t>lateralis</a:t>
            </a:r>
            <a:r>
              <a:rPr lang="cs-CZ" sz="1400" dirty="0"/>
              <a:t> </a:t>
            </a:r>
            <a:r>
              <a:rPr lang="cs-CZ" sz="1400" dirty="0" err="1"/>
              <a:t>ossis</a:t>
            </a:r>
            <a:r>
              <a:rPr lang="cs-CZ" sz="1400" dirty="0"/>
              <a:t> </a:t>
            </a:r>
            <a:r>
              <a:rPr lang="cs-CZ" sz="1400" dirty="0" err="1"/>
              <a:t>sacri</a:t>
            </a:r>
            <a:r>
              <a:rPr lang="cs-CZ" sz="1400" dirty="0"/>
              <a:t>) – vzniká srůstem žeberních výběžků, na obou je kloubní plocha křížokyčelního kloubu (</a:t>
            </a:r>
            <a:r>
              <a:rPr lang="cs-CZ" sz="1400" b="1" dirty="0"/>
              <a:t>facies </a:t>
            </a:r>
            <a:r>
              <a:rPr lang="cs-CZ" sz="1400" b="1" dirty="0" err="1"/>
              <a:t>auricularis</a:t>
            </a:r>
            <a:r>
              <a:rPr lang="cs-CZ" sz="1400" dirty="0"/>
              <a:t>)</a:t>
            </a:r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Os </a:t>
            </a:r>
            <a:r>
              <a:rPr lang="cs-CZ" sz="1400" b="1" dirty="0" err="1"/>
              <a:t>coccygis</a:t>
            </a:r>
            <a:endParaRPr lang="cs-CZ" sz="1400" dirty="0"/>
          </a:p>
          <a:p>
            <a:r>
              <a:rPr lang="cs-CZ" sz="1400" dirty="0"/>
              <a:t>Srostlá těla kostrčních obratlů</a:t>
            </a:r>
          </a:p>
          <a:p>
            <a:r>
              <a:rPr lang="cs-CZ" sz="1400" dirty="0"/>
              <a:t>Má bázi a hrot</a:t>
            </a:r>
            <a:endParaRPr lang="cs-CZ" altLang="cs-CZ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01B24F1-1F5E-4A00-AF09-0D3680D9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434" y="1960272"/>
            <a:ext cx="4117678" cy="29808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112169B-0481-4F3D-B1FF-2FA968DF1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8"/>
          <a:stretch/>
        </p:blipFill>
        <p:spPr>
          <a:xfrm>
            <a:off x="2983631" y="5140472"/>
            <a:ext cx="1920344" cy="116242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28769C-C448-4E99-A76C-A5F5A160550A}"/>
              </a:ext>
            </a:extLst>
          </p:cNvPr>
          <p:cNvSpPr txBox="1"/>
          <p:nvPr/>
        </p:nvSpPr>
        <p:spPr>
          <a:xfrm>
            <a:off x="4926176" y="5525172"/>
            <a:ext cx="170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Obr. 126 OS COCCYGIS</a:t>
            </a:r>
          </a:p>
          <a:p>
            <a:r>
              <a:rPr lang="cs-CZ" sz="800" dirty="0"/>
              <a:t>A pohled zprava shora zpředu</a:t>
            </a:r>
          </a:p>
          <a:p>
            <a:r>
              <a:rPr lang="cs-CZ" sz="800" dirty="0"/>
              <a:t>1 </a:t>
            </a:r>
            <a:r>
              <a:rPr lang="cs-CZ" sz="800" dirty="0" err="1"/>
              <a:t>cornua</a:t>
            </a:r>
            <a:r>
              <a:rPr lang="cs-CZ" sz="800" dirty="0"/>
              <a:t> </a:t>
            </a:r>
            <a:r>
              <a:rPr lang="cs-CZ" sz="800" dirty="0" err="1"/>
              <a:t>sacralia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422114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B4C9CB4-88DE-43BE-8B7F-D2E9F49A9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93" y="3429000"/>
            <a:ext cx="2774374" cy="2160876"/>
          </a:xfrm>
          <a:prstGeom prst="rect">
            <a:avLst/>
          </a:prstGeom>
        </p:spPr>
      </p:pic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27" y="866909"/>
            <a:ext cx="3442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SPOJENÍ NA PÁTEŘI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85" y="1541750"/>
            <a:ext cx="8168439" cy="470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+mj-lt"/>
              <a:buAutoNum type="alphaUcPeriod"/>
            </a:pPr>
            <a:r>
              <a:rPr lang="cs-CZ" sz="1400" b="1" dirty="0"/>
              <a:t>Pevné spojení (pomocí vaziva, chrupavky, kosti) </a:t>
            </a:r>
            <a:endParaRPr lang="cs-CZ" altLang="cs-CZ" sz="1400" dirty="0"/>
          </a:p>
          <a:p>
            <a:r>
              <a:rPr lang="cs-CZ" sz="1400" b="1" dirty="0"/>
              <a:t>Vazivo</a:t>
            </a:r>
          </a:p>
          <a:p>
            <a:pPr lvl="1"/>
            <a:r>
              <a:rPr lang="cs-CZ" sz="1400" dirty="0"/>
              <a:t>Krátké a dlouhé vazy</a:t>
            </a:r>
          </a:p>
          <a:p>
            <a:pPr lvl="1"/>
            <a:r>
              <a:rPr lang="cs-CZ" sz="1400" dirty="0"/>
              <a:t>Krátké - </a:t>
            </a:r>
            <a:r>
              <a:rPr lang="cs-CZ" altLang="cs-CZ" sz="1400" dirty="0"/>
              <a:t>spojují oblouky a výběžky sousedních obratlů (např. </a:t>
            </a:r>
            <a:r>
              <a:rPr lang="cs-CZ" altLang="cs-CZ" sz="1400" dirty="0" err="1"/>
              <a:t>ligamenta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interspinalia</a:t>
            </a:r>
            <a:r>
              <a:rPr lang="cs-CZ" altLang="cs-CZ" sz="1400" dirty="0"/>
              <a:t> / </a:t>
            </a:r>
            <a:r>
              <a:rPr lang="cs-CZ" altLang="cs-CZ" sz="1400" dirty="0" err="1"/>
              <a:t>intertransversaria</a:t>
            </a:r>
            <a:r>
              <a:rPr lang="cs-CZ" altLang="cs-CZ" sz="1400" dirty="0"/>
              <a:t> / </a:t>
            </a:r>
            <a:r>
              <a:rPr lang="cs-CZ" altLang="cs-CZ" sz="1400" dirty="0" err="1"/>
              <a:t>flava</a:t>
            </a:r>
            <a:r>
              <a:rPr lang="cs-CZ" altLang="cs-CZ" sz="1400" dirty="0"/>
              <a:t>)  </a:t>
            </a:r>
          </a:p>
          <a:p>
            <a:pPr lvl="1"/>
            <a:r>
              <a:rPr lang="cs-CZ" altLang="cs-CZ" sz="1400" dirty="0"/>
              <a:t>Dlouhé - vytvořené v celé délce páteře (</a:t>
            </a:r>
            <a:r>
              <a:rPr lang="cs-CZ" altLang="cs-CZ" sz="1400" dirty="0" err="1"/>
              <a:t>ligamentum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longitudinale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anterius</a:t>
            </a:r>
            <a:r>
              <a:rPr lang="cs-CZ" altLang="cs-CZ" sz="1400" dirty="0"/>
              <a:t> / </a:t>
            </a:r>
            <a:r>
              <a:rPr lang="cs-CZ" altLang="cs-CZ" sz="1400" dirty="0" err="1"/>
              <a:t>posterius</a:t>
            </a:r>
            <a:r>
              <a:rPr lang="cs-CZ" altLang="cs-CZ" sz="1400" dirty="0"/>
              <a:t>) </a:t>
            </a:r>
          </a:p>
          <a:p>
            <a:pPr lvl="1"/>
            <a:endParaRPr lang="cs-CZ" sz="1400" dirty="0"/>
          </a:p>
          <a:p>
            <a:r>
              <a:rPr lang="cs-CZ" sz="1400" b="1" dirty="0"/>
              <a:t>Chrupavka</a:t>
            </a:r>
          </a:p>
          <a:p>
            <a:pPr lvl="1"/>
            <a:r>
              <a:rPr lang="cs-CZ" sz="1400" dirty="0"/>
              <a:t>Meziobratlové ploténky (</a:t>
            </a:r>
            <a:r>
              <a:rPr lang="cs-CZ" sz="1400" dirty="0" err="1"/>
              <a:t>disci</a:t>
            </a:r>
            <a:r>
              <a:rPr lang="cs-CZ" sz="1400" dirty="0"/>
              <a:t> </a:t>
            </a:r>
            <a:r>
              <a:rPr lang="cs-CZ" sz="1400" dirty="0" err="1"/>
              <a:t>interverterbrales</a:t>
            </a:r>
            <a:r>
              <a:rPr lang="cs-CZ" sz="1400" dirty="0"/>
              <a:t>) </a:t>
            </a:r>
          </a:p>
          <a:p>
            <a:pPr lvl="1">
              <a:lnSpc>
                <a:spcPct val="80000"/>
              </a:lnSpc>
            </a:pPr>
            <a:r>
              <a:rPr lang="cs-CZ" altLang="cs-CZ" sz="1400" dirty="0"/>
              <a:t>Spojují těla sousedních </a:t>
            </a:r>
            <a:r>
              <a:rPr lang="cs-CZ" altLang="cs-CZ" sz="1400" dirty="0" err="1"/>
              <a:t>presakrálních</a:t>
            </a:r>
            <a:r>
              <a:rPr lang="cs-CZ" altLang="cs-CZ" sz="1400" dirty="0"/>
              <a:t> obratlů, „pružné nárazníky“</a:t>
            </a:r>
          </a:p>
          <a:p>
            <a:pPr lvl="1">
              <a:lnSpc>
                <a:spcPct val="80000"/>
              </a:lnSpc>
            </a:pPr>
            <a:r>
              <a:rPr lang="cs-CZ" altLang="cs-CZ" sz="1400" dirty="0"/>
              <a:t>Celkem 23 </a:t>
            </a:r>
            <a:r>
              <a:rPr lang="cs-CZ" sz="1400" dirty="0"/>
              <a:t>(chybí mezi lebkou x C1 a mezi C1 x C2).</a:t>
            </a:r>
            <a:endParaRPr lang="cs-CZ" altLang="cs-CZ" sz="1400" dirty="0"/>
          </a:p>
          <a:p>
            <a:pPr lvl="1">
              <a:lnSpc>
                <a:spcPct val="80000"/>
              </a:lnSpc>
            </a:pPr>
            <a:r>
              <a:rPr lang="cs-CZ" altLang="cs-CZ" sz="1400" dirty="0"/>
              <a:t>2 části: 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cs-CZ" altLang="cs-CZ" sz="1400" dirty="0"/>
              <a:t>1) </a:t>
            </a:r>
            <a:r>
              <a:rPr lang="cs-CZ" altLang="cs-CZ" sz="1400" dirty="0" err="1"/>
              <a:t>nucleus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pulposus</a:t>
            </a:r>
            <a:r>
              <a:rPr lang="cs-CZ" altLang="cs-CZ" sz="1400" dirty="0"/>
              <a:t> (vodnaté jádro) – uvnitř, málo stlačitelné</a:t>
            </a:r>
          </a:p>
          <a:p>
            <a:pPr marL="914400" lvl="2" indent="0">
              <a:buNone/>
            </a:pPr>
            <a:r>
              <a:rPr lang="cs-CZ" altLang="cs-CZ" sz="1400" dirty="0"/>
              <a:t>2) </a:t>
            </a:r>
            <a:r>
              <a:rPr lang="cs-CZ" altLang="cs-CZ" sz="1400" dirty="0" err="1"/>
              <a:t>anulus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fibrosus</a:t>
            </a:r>
            <a:r>
              <a:rPr lang="cs-CZ" altLang="cs-CZ" sz="1400" dirty="0"/>
              <a:t> (prstenec vazivové chrupavky) – </a:t>
            </a:r>
            <a:r>
              <a:rPr lang="cs-CZ" sz="1400" dirty="0"/>
              <a:t>stlačitelný,</a:t>
            </a:r>
            <a:br>
              <a:rPr lang="cs-CZ" altLang="cs-CZ" sz="1400" dirty="0"/>
            </a:br>
            <a:r>
              <a:rPr lang="cs-CZ" sz="1400" dirty="0"/>
              <a:t>tvoří koncentrické vrstvy kolem jádra</a:t>
            </a:r>
            <a:endParaRPr lang="cs-CZ" altLang="cs-CZ" sz="1400" dirty="0"/>
          </a:p>
          <a:p>
            <a:pPr lvl="1"/>
            <a:endParaRPr lang="cs-CZ" sz="1400" dirty="0"/>
          </a:p>
          <a:p>
            <a:r>
              <a:rPr lang="cs-CZ" sz="1400" b="1" dirty="0"/>
              <a:t>Kost</a:t>
            </a:r>
          </a:p>
          <a:p>
            <a:pPr lvl="1"/>
            <a:r>
              <a:rPr lang="cs-CZ" sz="1400" dirty="0"/>
              <a:t>Kostěný srůst</a:t>
            </a:r>
          </a:p>
          <a:p>
            <a:pPr lvl="1"/>
            <a:r>
              <a:rPr lang="cs-CZ" altLang="cs-CZ" sz="1400" dirty="0"/>
              <a:t>Os </a:t>
            </a:r>
            <a:r>
              <a:rPr lang="cs-CZ" altLang="cs-CZ" sz="1400" dirty="0" err="1"/>
              <a:t>sacrum</a:t>
            </a:r>
            <a:r>
              <a:rPr lang="cs-CZ" altLang="cs-CZ" sz="1400" dirty="0"/>
              <a:t>, os </a:t>
            </a:r>
            <a:r>
              <a:rPr lang="cs-CZ" altLang="cs-CZ" sz="1400" dirty="0" err="1"/>
              <a:t>coccygis</a:t>
            </a: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52376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927" y="866909"/>
            <a:ext cx="3442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SPOJENÍ NA PÁTEŘI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335634"/>
            <a:ext cx="878497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+mj-lt"/>
              <a:buAutoNum type="alphaUcPeriod" startAt="2"/>
            </a:pPr>
            <a:r>
              <a:rPr lang="cs-CZ" sz="1400" b="1" dirty="0">
                <a:cs typeface="Arial" panose="020B0604020202020204" pitchFamily="34" charset="0"/>
              </a:rPr>
              <a:t>Kloubní spojení</a:t>
            </a:r>
          </a:p>
          <a:p>
            <a:pPr marL="342900" indent="-342900">
              <a:buAutoNum type="arabicParenR"/>
            </a:pPr>
            <a:r>
              <a:rPr lang="cs-CZ" altLang="cs-CZ" sz="1400" b="1" dirty="0">
                <a:cs typeface="Arial" panose="020B0604020202020204" pitchFamily="34" charset="0"/>
              </a:rPr>
              <a:t>Meziobratlové klouby</a:t>
            </a:r>
          </a:p>
          <a:p>
            <a:pPr lvl="1"/>
            <a:r>
              <a:rPr lang="cs-CZ" altLang="cs-CZ" sz="1400" dirty="0">
                <a:cs typeface="Arial" panose="020B0604020202020204" pitchFamily="34" charset="0"/>
              </a:rPr>
              <a:t>Párové </a:t>
            </a:r>
            <a:r>
              <a:rPr lang="cs-CZ" altLang="cs-CZ" sz="1400" u="sng" dirty="0">
                <a:cs typeface="Arial" panose="020B0604020202020204" pitchFamily="34" charset="0"/>
              </a:rPr>
              <a:t>ploché klouby </a:t>
            </a:r>
            <a:r>
              <a:rPr lang="cs-CZ" sz="1400" dirty="0">
                <a:cs typeface="Arial" panose="020B0604020202020204" pitchFamily="34" charset="0"/>
              </a:rPr>
              <a:t>mezi kloubními výběžky </a:t>
            </a:r>
            <a:r>
              <a:rPr lang="cs-CZ" altLang="cs-CZ" sz="1400" dirty="0">
                <a:cs typeface="Arial" panose="020B0604020202020204" pitchFamily="34" charset="0"/>
              </a:rPr>
              <a:t>sousedních obratlů</a:t>
            </a:r>
            <a:endParaRPr lang="cs-CZ" sz="1400" dirty="0">
              <a:cs typeface="Arial" panose="020B0604020202020204" pitchFamily="34" charset="0"/>
            </a:endParaRPr>
          </a:p>
          <a:p>
            <a:pPr lvl="1"/>
            <a:r>
              <a:rPr lang="cs-CZ" sz="1400" u="sng" dirty="0">
                <a:cs typeface="Arial" panose="020B0604020202020204" pitchFamily="34" charset="0"/>
              </a:rPr>
              <a:t>Kloubní plochy:</a:t>
            </a:r>
            <a:r>
              <a:rPr lang="cs-CZ" sz="1400" dirty="0">
                <a:cs typeface="Arial" panose="020B0604020202020204" pitchFamily="34" charset="0"/>
              </a:rPr>
              <a:t> rovné, oválné</a:t>
            </a:r>
          </a:p>
          <a:p>
            <a:pPr lvl="1"/>
            <a:r>
              <a:rPr lang="cs-CZ" sz="1400" u="sng" dirty="0">
                <a:cs typeface="Arial" panose="020B0604020202020204" pitchFamily="34" charset="0"/>
              </a:rPr>
              <a:t>Pohyb:</a:t>
            </a:r>
            <a:r>
              <a:rPr lang="cs-CZ" sz="1400" dirty="0">
                <a:cs typeface="Arial" panose="020B0604020202020204" pitchFamily="34" charset="0"/>
              </a:rPr>
              <a:t> podle orientace kloubních výběžků u jednotlivých typů obratlů</a:t>
            </a:r>
          </a:p>
          <a:p>
            <a:pPr marL="342900" indent="-342900">
              <a:buAutoNum type="arabicParenR" startAt="2"/>
            </a:pPr>
            <a:r>
              <a:rPr lang="cs-CZ" altLang="cs-CZ" sz="1400" b="1" dirty="0" err="1">
                <a:cs typeface="Arial" panose="020B0604020202020204" pitchFamily="34" charset="0"/>
              </a:rPr>
              <a:t>Kraniovertebrální</a:t>
            </a:r>
            <a:r>
              <a:rPr lang="cs-CZ" altLang="cs-CZ" sz="1400" b="1" dirty="0">
                <a:cs typeface="Arial" panose="020B0604020202020204" pitchFamily="34" charset="0"/>
              </a:rPr>
              <a:t> spojení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Kloub atlantookcipitální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cs-CZ" sz="1400" u="sng" dirty="0">
                <a:ea typeface="Times New Roman" panose="02020603050405020304" pitchFamily="18" charset="0"/>
                <a:cs typeface="Arial" panose="020B0604020202020204" pitchFamily="34" charset="0"/>
              </a:rPr>
              <a:t>Párový elipsoidní kloub 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mezi kondylem kosti týlní (hlavice) a horními kloubními výběžky atlasu (jamka)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cs-CZ" sz="1400" u="sng" dirty="0">
                <a:ea typeface="Times New Roman" panose="02020603050405020304" pitchFamily="18" charset="0"/>
                <a:cs typeface="Arial" panose="020B0604020202020204" pitchFamily="34" charset="0"/>
              </a:rPr>
              <a:t>Pohyby: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 probíhají v obou kloubech současně - kývavé pohyby hlavy („ano“)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Kloub </a:t>
            </a:r>
            <a:r>
              <a:rPr lang="cs-CZ" sz="14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atlantoaxiální</a:t>
            </a:r>
            <a:r>
              <a:rPr lang="cs-CZ" sz="1400" b="1" i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800100" lvl="1" algn="just">
              <a:buFont typeface="Arial" panose="020B0604020202020204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 Mezi C1 a C2, 2 části (</a:t>
            </a:r>
            <a:r>
              <a:rPr lang="cs-CZ" sz="1400" u="sng" dirty="0">
                <a:ea typeface="Times New Roman" panose="02020603050405020304" pitchFamily="18" charset="0"/>
                <a:cs typeface="Arial" panose="020B0604020202020204" pitchFamily="34" charset="0"/>
              </a:rPr>
              <a:t>kloub podvojný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): </a:t>
            </a:r>
          </a:p>
          <a:p>
            <a:pPr marL="1257300" lvl="2" indent="-342900" algn="just">
              <a:buFont typeface="Symbol" panose="05050102010706020507" pitchFamily="18" charset="2"/>
              <a:buChar char=""/>
            </a:pPr>
            <a:r>
              <a:rPr lang="cs-CZ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Párová laterální část: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 mezi kloubními výběžky C1 a C2 </a:t>
            </a:r>
          </a:p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cs-CZ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Nepárová střední část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: zub čepovce (hlavice) s 2 kloubními ploškami: </a:t>
            </a:r>
            <a:b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- Přední se spojuje s fovea </a:t>
            </a:r>
            <a:r>
              <a:rPr lang="cs-CZ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dentis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 atlasu</a:t>
            </a:r>
            <a:b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- Zadní se spojuje s jamkou vytvořenou na vazu mezi laterálními masami atlasu</a:t>
            </a:r>
          </a:p>
          <a:p>
            <a:pPr marL="857250" lvl="1" indent="-342900">
              <a:buFont typeface="Symbol" panose="05050102010706020507" pitchFamily="18" charset="2"/>
              <a:buChar char=""/>
            </a:pPr>
            <a:r>
              <a:rPr lang="cs-CZ" sz="1400" u="sng" dirty="0">
                <a:ea typeface="Times New Roman" panose="02020603050405020304" pitchFamily="18" charset="0"/>
                <a:cs typeface="Arial" panose="020B0604020202020204" pitchFamily="34" charset="0"/>
              </a:rPr>
              <a:t>Pohyby:</a:t>
            </a: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 otáčivé pohyby hlavy („ne“)</a:t>
            </a:r>
            <a:b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00" dirty="0">
                <a:ea typeface="Times New Roman" panose="02020603050405020304" pitchFamily="18" charset="0"/>
                <a:cs typeface="Arial" panose="020B0604020202020204" pitchFamily="34" charset="0"/>
              </a:rPr>
              <a:t>- Pohyb probíhá současně ve všech částech: kloubní výběžky C1 kloužou po kloubních výběžcích C2, zároveň se pohyblivý atlas otáčí okolo nepohyblivého zubu čepovce (jamka „obíhá“ hlavici) </a:t>
            </a:r>
          </a:p>
          <a:p>
            <a:pPr marL="0" indent="0">
              <a:buNone/>
            </a:pPr>
            <a:r>
              <a:rPr lang="cs-CZ" sz="1400" b="1" dirty="0">
                <a:cs typeface="Arial" panose="020B0604020202020204" pitchFamily="34" charset="0"/>
              </a:rPr>
              <a:t> </a:t>
            </a:r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E60BFD-5202-42F0-B4AC-EFDA084B5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4" r="25993" b="13884"/>
          <a:stretch/>
        </p:blipFill>
        <p:spPr>
          <a:xfrm>
            <a:off x="7043852" y="87051"/>
            <a:ext cx="2086684" cy="199183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1163543-1583-4E1D-87CC-C5A8C6836C1F}"/>
              </a:ext>
            </a:extLst>
          </p:cNvPr>
          <p:cNvSpPr txBox="1"/>
          <p:nvPr/>
        </p:nvSpPr>
        <p:spPr>
          <a:xfrm>
            <a:off x="7203772" y="2050843"/>
            <a:ext cx="191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Obr. 117 Atlas a axis, pohled zleva shora zezadu, atlas vzadu zdvižen </a:t>
            </a:r>
          </a:p>
        </p:txBody>
      </p:sp>
    </p:spTree>
    <p:extLst>
      <p:ext uri="{BB962C8B-B14F-4D97-AF65-F5344CB8AC3E}">
        <p14:creationId xmlns:p14="http://schemas.microsoft.com/office/powerpoint/2010/main" val="336889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211" y="866909"/>
            <a:ext cx="2917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PÁTEŘE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" y="1551546"/>
            <a:ext cx="5177777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/>
              <a:t>Páteř je dvakrát esovitě zakřivena v předozadní rovině (lordóza - kyfóza) a mírně v boční rovině (skolióza) </a:t>
            </a:r>
          </a:p>
          <a:p>
            <a:pPr lvl="2"/>
            <a:r>
              <a:rPr lang="cs-CZ" altLang="cs-CZ" sz="1400" dirty="0"/>
              <a:t>Lordóza - krční (7.1) a bederní (7.2)</a:t>
            </a:r>
          </a:p>
          <a:p>
            <a:pPr lvl="2"/>
            <a:r>
              <a:rPr lang="cs-CZ" altLang="cs-CZ" sz="1400" dirty="0"/>
              <a:t>Kyfóza - hrudní (6.1) a křížová (6.2)</a:t>
            </a:r>
          </a:p>
          <a:p>
            <a:endParaRPr lang="cs-CZ" sz="1400" dirty="0"/>
          </a:p>
          <a:p>
            <a:r>
              <a:rPr lang="cs-CZ" sz="1400" dirty="0"/>
              <a:t>Pohyblivost jednotlivých úseků páteře závisí především na orientaci kloubních výběžků příslušných obratlů </a:t>
            </a:r>
          </a:p>
          <a:p>
            <a:pPr lvl="1"/>
            <a:r>
              <a:rPr lang="cs-CZ" altLang="cs-CZ" sz="1400" b="1" dirty="0"/>
              <a:t>Flexe/extenze </a:t>
            </a:r>
            <a:br>
              <a:rPr lang="cs-CZ" altLang="cs-CZ" sz="1400" b="1" dirty="0"/>
            </a:br>
            <a:r>
              <a:rPr lang="cs-CZ" altLang="cs-CZ" sz="1400" dirty="0"/>
              <a:t>-</a:t>
            </a:r>
            <a:r>
              <a:rPr lang="cs-CZ" altLang="cs-CZ" sz="1400" b="1" dirty="0"/>
              <a:t> </a:t>
            </a:r>
            <a:r>
              <a:rPr lang="cs-CZ" altLang="cs-CZ" sz="1400" dirty="0"/>
              <a:t>největší rozsah v </a:t>
            </a:r>
            <a:r>
              <a:rPr lang="cs-CZ" altLang="cs-CZ" sz="1400" u="sng" dirty="0"/>
              <a:t>C páteři</a:t>
            </a:r>
            <a:r>
              <a:rPr lang="cs-CZ" altLang="cs-CZ" sz="1400" dirty="0"/>
              <a:t> </a:t>
            </a:r>
            <a:r>
              <a:rPr lang="cs-CZ" sz="1400" dirty="0"/>
              <a:t>(oboje rozsah asi 90</a:t>
            </a:r>
            <a:r>
              <a:rPr lang="cs-CZ" sz="1400" dirty="0">
                <a:sym typeface="Symbol" panose="05050102010706020507" pitchFamily="18" charset="2"/>
              </a:rPr>
              <a:t></a:t>
            </a:r>
            <a:r>
              <a:rPr lang="cs-CZ" sz="1400" dirty="0"/>
              <a:t>)</a:t>
            </a:r>
            <a:br>
              <a:rPr lang="cs-CZ" sz="1400" dirty="0"/>
            </a:br>
            <a:r>
              <a:rPr lang="cs-CZ" sz="1400" dirty="0"/>
              <a:t>- v </a:t>
            </a:r>
            <a:r>
              <a:rPr lang="cs-CZ" sz="1400" u="sng" dirty="0" err="1"/>
              <a:t>Th</a:t>
            </a:r>
            <a:r>
              <a:rPr lang="cs-CZ" sz="1400" u="sng" dirty="0"/>
              <a:t> páteři</a:t>
            </a:r>
            <a:r>
              <a:rPr lang="cs-CZ" sz="1400" dirty="0"/>
              <a:t> rozsah malý rozsah (žebra)</a:t>
            </a:r>
            <a:br>
              <a:rPr lang="cs-CZ" sz="1400" dirty="0"/>
            </a:br>
            <a:r>
              <a:rPr lang="cs-CZ" sz="1400" dirty="0"/>
              <a:t>- v</a:t>
            </a:r>
            <a:r>
              <a:rPr lang="cs-CZ" sz="1400" u="sng" dirty="0"/>
              <a:t> L páteři</a:t>
            </a:r>
            <a:r>
              <a:rPr lang="cs-CZ" sz="1400" dirty="0"/>
              <a:t> je flexe velká (90</a:t>
            </a:r>
            <a:r>
              <a:rPr lang="cs-CZ" sz="1400" dirty="0">
                <a:sym typeface="Symbol" panose="05050102010706020507" pitchFamily="18" charset="2"/>
              </a:rPr>
              <a:t></a:t>
            </a:r>
            <a:r>
              <a:rPr lang="cs-CZ" sz="1400" dirty="0"/>
              <a:t>), extenze menší (25</a:t>
            </a:r>
            <a:r>
              <a:rPr lang="cs-CZ" sz="1400" dirty="0">
                <a:sym typeface="Symbol" panose="05050102010706020507" pitchFamily="18" charset="2"/>
              </a:rPr>
              <a:t></a:t>
            </a:r>
            <a:r>
              <a:rPr lang="cs-CZ" sz="1400" dirty="0"/>
              <a:t>)</a:t>
            </a:r>
          </a:p>
          <a:p>
            <a:pPr lvl="1"/>
            <a:r>
              <a:rPr lang="cs-CZ" altLang="cs-CZ" sz="1400" b="1" dirty="0" err="1"/>
              <a:t>Lateroflexe</a:t>
            </a:r>
            <a:r>
              <a:rPr lang="cs-CZ" altLang="cs-CZ" sz="1400" b="1" dirty="0"/>
              <a:t> (úklony) </a:t>
            </a:r>
            <a:br>
              <a:rPr lang="cs-CZ" altLang="cs-CZ" sz="1400" b="1" dirty="0"/>
            </a:br>
            <a:r>
              <a:rPr lang="cs-CZ" altLang="cs-CZ" sz="1400" dirty="0"/>
              <a:t>- největší rozsah v </a:t>
            </a:r>
            <a:r>
              <a:rPr lang="cs-CZ" altLang="cs-CZ" sz="1400" u="sng" dirty="0"/>
              <a:t>C a L páteři</a:t>
            </a:r>
            <a:r>
              <a:rPr lang="cs-CZ" altLang="cs-CZ" sz="1400" dirty="0"/>
              <a:t> </a:t>
            </a:r>
            <a:r>
              <a:rPr lang="cs-CZ" sz="1400" dirty="0"/>
              <a:t>(okolo 30</a:t>
            </a:r>
            <a:r>
              <a:rPr lang="cs-CZ" sz="1400" dirty="0">
                <a:sym typeface="Symbol" panose="05050102010706020507" pitchFamily="18" charset="2"/>
              </a:rPr>
              <a:t></a:t>
            </a:r>
            <a:r>
              <a:rPr lang="cs-CZ" sz="1400" dirty="0"/>
              <a:t>)</a:t>
            </a:r>
            <a:br>
              <a:rPr lang="cs-CZ" sz="1400" dirty="0"/>
            </a:br>
            <a:r>
              <a:rPr lang="cs-CZ" sz="1400" dirty="0"/>
              <a:t>- v </a:t>
            </a:r>
            <a:r>
              <a:rPr lang="cs-CZ" sz="1400" u="sng" dirty="0" err="1"/>
              <a:t>Th</a:t>
            </a:r>
            <a:r>
              <a:rPr lang="cs-CZ" sz="1400" u="sng" dirty="0"/>
              <a:t> páteři</a:t>
            </a:r>
            <a:r>
              <a:rPr lang="cs-CZ" sz="1400" dirty="0"/>
              <a:t> nepatrný rozsah (kvůli žebrům)</a:t>
            </a:r>
          </a:p>
          <a:p>
            <a:pPr lvl="1"/>
            <a:r>
              <a:rPr lang="cs-CZ" altLang="cs-CZ" sz="1400" b="1" dirty="0"/>
              <a:t>Rotace </a:t>
            </a:r>
            <a:br>
              <a:rPr lang="cs-CZ" altLang="cs-CZ" sz="1400" b="1" dirty="0"/>
            </a:br>
            <a:r>
              <a:rPr lang="cs-CZ" altLang="cs-CZ" sz="1400" dirty="0"/>
              <a:t>- největší rozsah </a:t>
            </a:r>
            <a:r>
              <a:rPr lang="cs-CZ" altLang="cs-CZ" sz="1400" u="sng" dirty="0"/>
              <a:t>v C páteři </a:t>
            </a:r>
            <a:r>
              <a:rPr lang="cs-CZ" sz="1400" dirty="0"/>
              <a:t>(60</a:t>
            </a:r>
            <a:r>
              <a:rPr lang="cs-CZ" sz="1400" dirty="0">
                <a:sym typeface="Symbol" panose="05050102010706020507" pitchFamily="18" charset="2"/>
              </a:rPr>
              <a:t></a:t>
            </a:r>
            <a:r>
              <a:rPr lang="cs-CZ" sz="1400" dirty="0"/>
              <a:t> na každou stranu)</a:t>
            </a:r>
            <a:br>
              <a:rPr lang="cs-CZ" sz="1400" dirty="0"/>
            </a:br>
            <a:r>
              <a:rPr lang="cs-CZ" sz="1400" dirty="0"/>
              <a:t>- asi ½ rozsah v</a:t>
            </a:r>
            <a:r>
              <a:rPr lang="cs-CZ" sz="1400" u="sng" dirty="0"/>
              <a:t> </a:t>
            </a:r>
            <a:r>
              <a:rPr lang="cs-CZ" sz="1400" u="sng" dirty="0" err="1"/>
              <a:t>Th</a:t>
            </a:r>
            <a:r>
              <a:rPr lang="cs-CZ" sz="1400" u="sng" dirty="0"/>
              <a:t> páteři</a:t>
            </a:r>
            <a:br>
              <a:rPr lang="cs-CZ" sz="1400" u="sng" dirty="0"/>
            </a:br>
            <a:r>
              <a:rPr lang="cs-CZ" sz="1400" dirty="0"/>
              <a:t>- nejmenší rozsah v </a:t>
            </a:r>
            <a:r>
              <a:rPr lang="cs-CZ" sz="1400" u="sng" dirty="0"/>
              <a:t>L páteři</a:t>
            </a:r>
            <a:r>
              <a:rPr lang="cs-CZ" sz="1400" dirty="0"/>
              <a:t> (5-10</a:t>
            </a:r>
            <a:r>
              <a:rPr lang="cs-CZ" sz="1400" dirty="0">
                <a:sym typeface="Symbol" panose="05050102010706020507" pitchFamily="18" charset="2"/>
              </a:rPr>
              <a:t></a:t>
            </a:r>
            <a:r>
              <a:rPr lang="cs-CZ" sz="1400" dirty="0"/>
              <a:t> na každou stranu)</a:t>
            </a:r>
            <a:endParaRPr lang="cs-CZ" altLang="cs-CZ" sz="1400" dirty="0"/>
          </a:p>
          <a:p>
            <a:pPr marL="0" indent="0">
              <a:buNone/>
            </a:pPr>
            <a:endParaRPr lang="cs-CZ" sz="1200" dirty="0"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55F1C0B-0AFD-4F9D-AF41-6996D9B63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27" y="1451684"/>
            <a:ext cx="992681" cy="22121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9BB6547-4A01-44B3-8F3B-42E390265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27" y="3886062"/>
            <a:ext cx="3884172" cy="229048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21C72F0-BBD1-4CD1-9139-AB01D6ACF93D}"/>
              </a:ext>
            </a:extLst>
          </p:cNvPr>
          <p:cNvSpPr txBox="1"/>
          <p:nvPr/>
        </p:nvSpPr>
        <p:spPr>
          <a:xfrm>
            <a:off x="6227008" y="3428694"/>
            <a:ext cx="2143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Pohled na páteř z boku, popis v textu</a:t>
            </a:r>
          </a:p>
        </p:txBody>
      </p:sp>
    </p:spTree>
    <p:extLst>
      <p:ext uri="{BB962C8B-B14F-4D97-AF65-F5344CB8AC3E}">
        <p14:creationId xmlns:p14="http://schemas.microsoft.com/office/powerpoint/2010/main" val="364654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73" y="692726"/>
            <a:ext cx="7869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b) KOSTRA HRUDNÍKU (SKELETON THORACIS)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428389"/>
            <a:ext cx="7022102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altLang="cs-CZ" sz="1400" b="1" dirty="0"/>
              <a:t>KOSTĚNÝ HRUDNÍK (THORAX): </a:t>
            </a:r>
            <a:r>
              <a:rPr lang="cs-CZ" altLang="cs-CZ" sz="1400" dirty="0"/>
              <a:t>12 hrudních obratlů + 12 párů žeber + hrudní kost </a:t>
            </a:r>
          </a:p>
          <a:p>
            <a:pPr>
              <a:buNone/>
            </a:pPr>
            <a:endParaRPr lang="cs-CZ" altLang="cs-CZ" sz="1400" dirty="0"/>
          </a:p>
          <a:p>
            <a:pPr>
              <a:buNone/>
            </a:pPr>
            <a:r>
              <a:rPr lang="cs-CZ" altLang="cs-CZ" sz="1400" dirty="0"/>
              <a:t>ŽEBRA (COSTAE)</a:t>
            </a:r>
          </a:p>
          <a:p>
            <a:r>
              <a:rPr lang="cs-CZ" altLang="cs-CZ" sz="1400" dirty="0"/>
              <a:t>Větší zadní část je kostěná, menší přední část chrupavčitá</a:t>
            </a:r>
          </a:p>
          <a:p>
            <a:r>
              <a:rPr lang="cs-CZ" altLang="cs-CZ" sz="1400" dirty="0"/>
              <a:t>Plochá, obloukovitě zakřivená kost, max. zakřivení = úhel žebra (</a:t>
            </a:r>
            <a:r>
              <a:rPr lang="cs-CZ" altLang="cs-CZ" sz="1400" b="1" dirty="0" err="1"/>
              <a:t>angulus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costae</a:t>
            </a:r>
            <a:r>
              <a:rPr lang="cs-CZ" altLang="cs-CZ" sz="1400" b="1" dirty="0"/>
              <a:t>)</a:t>
            </a:r>
          </a:p>
          <a:p>
            <a:r>
              <a:rPr lang="cs-CZ" altLang="cs-CZ" sz="1400" dirty="0"/>
              <a:t>Orientace: hranou dolů, hlavicí dorzálně</a:t>
            </a:r>
          </a:p>
          <a:p>
            <a:r>
              <a:rPr lang="cs-CZ" altLang="cs-CZ" sz="1400" u="sng" dirty="0"/>
              <a:t>Části žebra:</a:t>
            </a:r>
          </a:p>
          <a:p>
            <a:pPr lvl="1"/>
            <a:r>
              <a:rPr lang="cs-CZ" altLang="cs-CZ" sz="1400" b="1" dirty="0"/>
              <a:t>Hlavice (caput </a:t>
            </a:r>
            <a:r>
              <a:rPr lang="cs-CZ" altLang="cs-CZ" sz="1400" b="1" dirty="0" err="1"/>
              <a:t>costae</a:t>
            </a:r>
            <a:r>
              <a:rPr lang="cs-CZ" altLang="cs-CZ" sz="1400" dirty="0"/>
              <a:t>) - zadní rozšířený konec žebra, je zde kloubní ploška pro spojení s tělem hrudních obratlů (obvykle 2 facety)</a:t>
            </a:r>
          </a:p>
          <a:p>
            <a:pPr lvl="1"/>
            <a:r>
              <a:rPr lang="cs-CZ" altLang="cs-CZ" sz="1400" b="1" dirty="0"/>
              <a:t>Krček (</a:t>
            </a:r>
            <a:r>
              <a:rPr lang="cs-CZ" altLang="cs-CZ" sz="1400" b="1" dirty="0" err="1"/>
              <a:t>collum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costae</a:t>
            </a:r>
            <a:r>
              <a:rPr lang="cs-CZ" altLang="cs-CZ" sz="1400" dirty="0"/>
              <a:t>) - kloubní ploška pro spojení s příčným výběžkem obratle (</a:t>
            </a:r>
            <a:r>
              <a:rPr lang="cs-CZ" altLang="cs-CZ" sz="1400" dirty="0" err="1"/>
              <a:t>t</a:t>
            </a:r>
            <a:r>
              <a:rPr lang="cs-CZ" altLang="cs-CZ" sz="1400" b="1" dirty="0" err="1"/>
              <a:t>uberculum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costae</a:t>
            </a:r>
            <a:r>
              <a:rPr lang="cs-CZ" altLang="cs-CZ" sz="1400" b="1" dirty="0"/>
              <a:t>)</a:t>
            </a:r>
            <a:endParaRPr lang="cs-CZ" altLang="cs-CZ" sz="1400" dirty="0"/>
          </a:p>
          <a:p>
            <a:pPr lvl="1"/>
            <a:r>
              <a:rPr lang="cs-CZ" altLang="cs-CZ" sz="1400" b="1" dirty="0"/>
              <a:t>Tělo (corpus) </a:t>
            </a:r>
            <a:r>
              <a:rPr lang="cs-CZ" altLang="cs-CZ" sz="1400" dirty="0"/>
              <a:t>- přední a největší část, na dolním okraji je hrana (</a:t>
            </a:r>
            <a:r>
              <a:rPr lang="cs-CZ" altLang="cs-CZ" sz="1400" dirty="0" err="1"/>
              <a:t>crista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costae</a:t>
            </a:r>
            <a:r>
              <a:rPr lang="cs-CZ" altLang="cs-CZ" sz="1400" dirty="0"/>
              <a:t>), nad ní na vnitřní ploše je </a:t>
            </a:r>
            <a:r>
              <a:rPr lang="cs-CZ" altLang="cs-CZ" sz="1400" b="1" dirty="0"/>
              <a:t>mělký žlábek (</a:t>
            </a:r>
            <a:r>
              <a:rPr lang="cs-CZ" altLang="cs-CZ" sz="1400" b="1" dirty="0" err="1"/>
              <a:t>sulcus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costae</a:t>
            </a:r>
            <a:r>
              <a:rPr lang="cs-CZ" altLang="cs-CZ" sz="1400" b="1" dirty="0"/>
              <a:t>)</a:t>
            </a:r>
            <a:r>
              <a:rPr lang="cs-CZ" altLang="cs-CZ" sz="1400" dirty="0"/>
              <a:t>, kde probíhá nervově cévní svazek </a:t>
            </a:r>
          </a:p>
          <a:p>
            <a:pPr lvl="1"/>
            <a:endParaRPr lang="cs-CZ" altLang="cs-CZ" sz="1400" u="sng" dirty="0"/>
          </a:p>
          <a:p>
            <a:pPr>
              <a:buNone/>
            </a:pPr>
            <a:r>
              <a:rPr lang="cs-CZ" altLang="cs-CZ" sz="1400" u="sng" dirty="0"/>
              <a:t>Typ žeber</a:t>
            </a:r>
            <a:r>
              <a:rPr lang="cs-CZ" altLang="cs-CZ" sz="1400" dirty="0"/>
              <a:t> (podle typu připojení své přední chrupavčité části):</a:t>
            </a:r>
          </a:p>
          <a:p>
            <a:pPr lvl="1"/>
            <a:r>
              <a:rPr lang="cs-CZ" altLang="cs-CZ" sz="1400" dirty="0"/>
              <a:t>Pravá (</a:t>
            </a:r>
            <a:r>
              <a:rPr lang="cs-CZ" altLang="cs-CZ" sz="1400" dirty="0" err="1"/>
              <a:t>costae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verae</a:t>
            </a:r>
            <a:r>
              <a:rPr lang="cs-CZ" altLang="cs-CZ" sz="1400" dirty="0"/>
              <a:t>): 1.-7. žebro, připojují se ke kosti hrudní</a:t>
            </a:r>
          </a:p>
          <a:p>
            <a:pPr lvl="1"/>
            <a:r>
              <a:rPr lang="cs-CZ" altLang="cs-CZ" sz="1400" dirty="0"/>
              <a:t>Nepravá (</a:t>
            </a:r>
            <a:r>
              <a:rPr lang="cs-CZ" altLang="cs-CZ" sz="1400" dirty="0" err="1"/>
              <a:t>costae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spuriae</a:t>
            </a:r>
            <a:r>
              <a:rPr lang="cs-CZ" altLang="cs-CZ" sz="1400" dirty="0"/>
              <a:t>): 8.-10. žebro, připojují se k chrupavce předchozího žebra</a:t>
            </a:r>
          </a:p>
          <a:p>
            <a:pPr lvl="1"/>
            <a:r>
              <a:rPr lang="cs-CZ" altLang="cs-CZ" sz="1400" dirty="0"/>
              <a:t>Volná (</a:t>
            </a:r>
            <a:r>
              <a:rPr lang="cs-CZ" altLang="cs-CZ" sz="1400" dirty="0" err="1"/>
              <a:t>costae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fluctuantes</a:t>
            </a:r>
            <a:r>
              <a:rPr lang="cs-CZ" altLang="cs-CZ" sz="1400" dirty="0"/>
              <a:t>): 11. a 12. žebro, končí ve svalech břišní stěny</a:t>
            </a:r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86CED87-179F-4EC1-84BC-F52E6F0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13" y="1242534"/>
            <a:ext cx="2122083" cy="485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59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541" y="866909"/>
            <a:ext cx="4622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KOST HRUDNÍ (STERNUM)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09" y="1461535"/>
            <a:ext cx="5030555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/>
              <a:t>Plochá kost</a:t>
            </a:r>
          </a:p>
          <a:p>
            <a:r>
              <a:rPr lang="cs-CZ" sz="1400" u="sng" dirty="0"/>
              <a:t>3 části: </a:t>
            </a:r>
          </a:p>
          <a:p>
            <a:endParaRPr lang="cs-CZ" sz="1400" u="sng" dirty="0"/>
          </a:p>
          <a:p>
            <a:pPr marL="342900" indent="-342900">
              <a:buFont typeface="+mj-lt"/>
              <a:buAutoNum type="arabicParenR"/>
            </a:pPr>
            <a:r>
              <a:rPr lang="cs-CZ" altLang="cs-CZ" sz="1400" b="1" dirty="0"/>
              <a:t>Rukojeť (</a:t>
            </a:r>
            <a:r>
              <a:rPr lang="cs-CZ" altLang="cs-CZ" sz="1400" b="1" dirty="0" err="1"/>
              <a:t>manubrium</a:t>
            </a:r>
            <a:r>
              <a:rPr lang="cs-CZ" altLang="cs-CZ" sz="1400" b="1" dirty="0"/>
              <a:t>) </a:t>
            </a:r>
            <a:br>
              <a:rPr lang="cs-CZ" altLang="cs-CZ" sz="1400" b="1" dirty="0"/>
            </a:br>
            <a:r>
              <a:rPr lang="cs-CZ" altLang="cs-CZ" sz="1400" dirty="0"/>
              <a:t>- horní, nejširší část</a:t>
            </a:r>
            <a:br>
              <a:rPr lang="cs-CZ" altLang="cs-CZ" sz="1400" dirty="0"/>
            </a:br>
            <a:r>
              <a:rPr lang="cs-CZ" altLang="cs-CZ" sz="1400" dirty="0"/>
              <a:t>- ve středu horního okraje je zářez, </a:t>
            </a:r>
            <a:r>
              <a:rPr lang="cs-CZ" altLang="cs-CZ" sz="1400" u="sng" dirty="0" err="1"/>
              <a:t>incisura</a:t>
            </a:r>
            <a:r>
              <a:rPr lang="cs-CZ" altLang="cs-CZ" sz="1400" u="sng" dirty="0"/>
              <a:t> jugularis </a:t>
            </a:r>
            <a:br>
              <a:rPr lang="cs-CZ" altLang="cs-CZ" sz="1400" u="sng" dirty="0"/>
            </a:br>
            <a:r>
              <a:rPr lang="cs-CZ" altLang="cs-CZ" sz="1400" dirty="0"/>
              <a:t>  (podklad hmatné jamky nad sternem, </a:t>
            </a:r>
            <a:r>
              <a:rPr lang="cs-CZ" altLang="cs-CZ" sz="1400" dirty="0" err="1"/>
              <a:t>fossa</a:t>
            </a:r>
            <a:r>
              <a:rPr lang="cs-CZ" altLang="cs-CZ" sz="1400" dirty="0"/>
              <a:t> jugularis)</a:t>
            </a:r>
            <a:br>
              <a:rPr lang="cs-CZ" altLang="cs-CZ" sz="1400" dirty="0"/>
            </a:br>
            <a:r>
              <a:rPr lang="cs-CZ" altLang="cs-CZ" sz="1400" dirty="0"/>
              <a:t>- po obou stranách je jamka pro připojení </a:t>
            </a:r>
            <a:r>
              <a:rPr lang="cs-CZ" altLang="cs-CZ" sz="1400" u="sng" dirty="0"/>
              <a:t>kosti klíční </a:t>
            </a:r>
            <a:br>
              <a:rPr lang="cs-CZ" altLang="cs-CZ" sz="1400" dirty="0"/>
            </a:br>
            <a:r>
              <a:rPr lang="cs-CZ" altLang="cs-CZ" sz="1400" dirty="0"/>
              <a:t>- pod ní je zářez pro spojení chrupavky </a:t>
            </a:r>
            <a:r>
              <a:rPr lang="cs-CZ" altLang="cs-CZ" sz="1400" u="sng" dirty="0"/>
              <a:t>1. žebra</a:t>
            </a:r>
          </a:p>
          <a:p>
            <a:pPr marL="342900" indent="-342900">
              <a:buFont typeface="+mj-lt"/>
              <a:buAutoNum type="arabicParenR"/>
            </a:pPr>
            <a:endParaRPr lang="cs-CZ" altLang="cs-CZ" sz="1400" dirty="0"/>
          </a:p>
          <a:p>
            <a:pPr marL="342900" indent="-342900">
              <a:buFont typeface="+mj-lt"/>
              <a:buAutoNum type="arabicParenR"/>
            </a:pPr>
            <a:r>
              <a:rPr lang="cs-CZ" altLang="cs-CZ" sz="1400" b="1" dirty="0"/>
              <a:t>Tělo (corpus) </a:t>
            </a:r>
            <a:br>
              <a:rPr lang="cs-CZ" altLang="cs-CZ" sz="1400" dirty="0"/>
            </a:br>
            <a:r>
              <a:rPr lang="cs-CZ" altLang="cs-CZ" sz="1400" dirty="0"/>
              <a:t>- střední a nejdelší část</a:t>
            </a:r>
            <a:br>
              <a:rPr lang="cs-CZ" altLang="cs-CZ" sz="1400" dirty="0"/>
            </a:br>
            <a:r>
              <a:rPr lang="cs-CZ" altLang="cs-CZ" sz="1400" dirty="0"/>
              <a:t>- tělo svírá s </a:t>
            </a:r>
            <a:r>
              <a:rPr lang="cs-CZ" altLang="cs-CZ" sz="1400" dirty="0" err="1"/>
              <a:t>manubriem</a:t>
            </a:r>
            <a:r>
              <a:rPr lang="cs-CZ" altLang="cs-CZ" sz="1400" dirty="0"/>
              <a:t> dozadu otevřený úhel sterna</a:t>
            </a:r>
            <a:br>
              <a:rPr lang="cs-CZ" altLang="cs-CZ" sz="1400" dirty="0"/>
            </a:br>
            <a:r>
              <a:rPr lang="cs-CZ" altLang="cs-CZ" sz="1400" dirty="0"/>
              <a:t>  (</a:t>
            </a:r>
            <a:r>
              <a:rPr lang="cs-CZ" altLang="cs-CZ" sz="1400" dirty="0" err="1"/>
              <a:t>angulus</a:t>
            </a:r>
            <a:r>
              <a:rPr lang="cs-CZ" altLang="cs-CZ" sz="1400" dirty="0"/>
              <a:t> sterni), tady se ke sternu připojují chrupavky </a:t>
            </a:r>
            <a:br>
              <a:rPr lang="cs-CZ" altLang="cs-CZ" sz="1400" dirty="0"/>
            </a:br>
            <a:r>
              <a:rPr lang="cs-CZ" altLang="cs-CZ" sz="1400" dirty="0"/>
              <a:t>  </a:t>
            </a:r>
            <a:r>
              <a:rPr lang="cs-CZ" altLang="cs-CZ" sz="1400" u="sng" dirty="0"/>
              <a:t>2. žebra</a:t>
            </a:r>
            <a:r>
              <a:rPr lang="cs-CZ" altLang="cs-CZ" sz="1400" dirty="0"/>
              <a:t>, po obou stranách těla jsou jamky pro připojení</a:t>
            </a:r>
            <a:br>
              <a:rPr lang="cs-CZ" altLang="cs-CZ" sz="1400" dirty="0"/>
            </a:br>
            <a:r>
              <a:rPr lang="cs-CZ" altLang="cs-CZ" sz="1400" dirty="0"/>
              <a:t>  chrupavek </a:t>
            </a:r>
            <a:r>
              <a:rPr lang="cs-CZ" altLang="cs-CZ" sz="1400" u="sng" dirty="0"/>
              <a:t>3.-7. žebra</a:t>
            </a:r>
            <a:endParaRPr lang="cs-CZ" altLang="cs-CZ" sz="1400" dirty="0"/>
          </a:p>
          <a:p>
            <a:pPr marL="342900" indent="-342900">
              <a:buFont typeface="+mj-lt"/>
              <a:buAutoNum type="arabicParenR"/>
            </a:pPr>
            <a:endParaRPr lang="cs-CZ" altLang="cs-CZ" sz="1400" dirty="0"/>
          </a:p>
          <a:p>
            <a:pPr marL="342900" indent="-342900">
              <a:buFont typeface="+mj-lt"/>
              <a:buAutoNum type="arabicParenR"/>
            </a:pPr>
            <a:r>
              <a:rPr lang="cs-CZ" altLang="cs-CZ" sz="1400" b="1" dirty="0"/>
              <a:t>Mečovitý výběžek (</a:t>
            </a:r>
            <a:r>
              <a:rPr lang="cs-CZ" altLang="cs-CZ" sz="1400" b="1" dirty="0" err="1"/>
              <a:t>processus</a:t>
            </a:r>
            <a:r>
              <a:rPr lang="cs-CZ" altLang="cs-CZ" sz="1400" b="1" dirty="0"/>
              <a:t> xiphoideus) </a:t>
            </a:r>
            <a:br>
              <a:rPr lang="cs-CZ" altLang="cs-CZ" sz="1400" dirty="0"/>
            </a:br>
            <a:r>
              <a:rPr lang="cs-CZ" altLang="cs-CZ" sz="1400" dirty="0"/>
              <a:t>- kaudální a nejmenší část</a:t>
            </a:r>
          </a:p>
          <a:p>
            <a:pPr lvl="1"/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DD5C8F-6C75-452A-937B-BEED48A4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940080"/>
            <a:ext cx="3878427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35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806492"/>
            <a:ext cx="2737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SPOJENÍ ŽEBER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748258"/>
            <a:ext cx="5616624" cy="3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u="sng" dirty="0"/>
              <a:t>Vzadu</a:t>
            </a:r>
            <a:r>
              <a:rPr lang="cs-CZ" altLang="cs-CZ" sz="1400" dirty="0"/>
              <a:t> </a:t>
            </a:r>
          </a:p>
          <a:p>
            <a:pPr lvl="1"/>
            <a:r>
              <a:rPr lang="cs-CZ" altLang="cs-CZ" sz="1400" dirty="0"/>
              <a:t>Spojení hlavičky a těla obratle (</a:t>
            </a:r>
            <a:r>
              <a:rPr lang="cs-CZ" altLang="cs-CZ" sz="1400" b="1" dirty="0" err="1"/>
              <a:t>articulatio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capitis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costae</a:t>
            </a:r>
            <a:r>
              <a:rPr lang="cs-CZ" altLang="cs-CZ" sz="1400" dirty="0"/>
              <a:t>)</a:t>
            </a:r>
          </a:p>
          <a:p>
            <a:pPr lvl="1"/>
            <a:r>
              <a:rPr lang="cs-CZ" altLang="cs-CZ" sz="1400" dirty="0"/>
              <a:t>Spojení mezi krčkem žebra a příčným výběžkem obratle </a:t>
            </a:r>
            <a:br>
              <a:rPr lang="cs-CZ" altLang="cs-CZ" sz="1400" dirty="0"/>
            </a:br>
            <a:r>
              <a:rPr lang="cs-CZ" altLang="cs-CZ" sz="1400" dirty="0"/>
              <a:t>(</a:t>
            </a:r>
            <a:r>
              <a:rPr lang="cs-CZ" altLang="cs-CZ" sz="1400" b="1" dirty="0" err="1"/>
              <a:t>articulatio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costotransversaria</a:t>
            </a:r>
            <a:r>
              <a:rPr lang="cs-CZ" altLang="cs-CZ" sz="1400" dirty="0"/>
              <a:t>)</a:t>
            </a:r>
          </a:p>
          <a:p>
            <a:pPr lvl="1"/>
            <a:endParaRPr lang="cs-CZ" altLang="cs-CZ" sz="1400" dirty="0"/>
          </a:p>
          <a:p>
            <a:r>
              <a:rPr lang="cs-CZ" altLang="cs-CZ" sz="1400" u="sng" dirty="0"/>
              <a:t>Vepředu</a:t>
            </a:r>
          </a:p>
          <a:p>
            <a:pPr lvl="1"/>
            <a:r>
              <a:rPr lang="cs-CZ" altLang="cs-CZ" sz="1400" dirty="0"/>
              <a:t>Chrupavky </a:t>
            </a:r>
            <a:r>
              <a:rPr lang="cs-CZ" altLang="cs-CZ" sz="1400" u="sng" dirty="0"/>
              <a:t>pravých</a:t>
            </a:r>
            <a:r>
              <a:rPr lang="cs-CZ" altLang="cs-CZ" sz="1400" dirty="0"/>
              <a:t> žeber připojené ke sternu (</a:t>
            </a:r>
            <a:r>
              <a:rPr lang="cs-CZ" altLang="cs-CZ" sz="1400" b="1" dirty="0" err="1"/>
              <a:t>articulatio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sternocostalis</a:t>
            </a:r>
            <a:r>
              <a:rPr lang="cs-CZ" altLang="cs-CZ" sz="1400" dirty="0"/>
              <a:t>)</a:t>
            </a:r>
          </a:p>
          <a:p>
            <a:pPr lvl="1"/>
            <a:r>
              <a:rPr lang="cs-CZ" altLang="cs-CZ" sz="1400" dirty="0"/>
              <a:t>Chrupavky </a:t>
            </a:r>
            <a:r>
              <a:rPr lang="cs-CZ" altLang="cs-CZ" sz="1400" u="sng" dirty="0"/>
              <a:t>nepravých</a:t>
            </a:r>
            <a:r>
              <a:rPr lang="cs-CZ" altLang="cs-CZ" sz="1400" dirty="0"/>
              <a:t> žeber se spojují s chrupavkami žeber předchozích (</a:t>
            </a:r>
            <a:r>
              <a:rPr lang="cs-CZ" altLang="cs-CZ" sz="1400" b="1" dirty="0" err="1"/>
              <a:t>articulatio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costochondralis</a:t>
            </a:r>
            <a:r>
              <a:rPr lang="cs-CZ" altLang="cs-CZ" sz="1400" dirty="0"/>
              <a:t>)</a:t>
            </a:r>
          </a:p>
          <a:p>
            <a:pPr lvl="1"/>
            <a:r>
              <a:rPr lang="cs-CZ" altLang="cs-CZ" sz="1400" dirty="0"/>
              <a:t>Chrupavky </a:t>
            </a:r>
            <a:r>
              <a:rPr lang="cs-CZ" altLang="cs-CZ" sz="1400" u="sng" dirty="0"/>
              <a:t>volných</a:t>
            </a:r>
            <a:r>
              <a:rPr lang="cs-CZ" altLang="cs-CZ" sz="1400" dirty="0"/>
              <a:t> žeber jsou </a:t>
            </a:r>
            <a:r>
              <a:rPr lang="cs-CZ" altLang="cs-CZ" sz="1400" dirty="0" err="1"/>
              <a:t>zavzaty</a:t>
            </a:r>
            <a:r>
              <a:rPr lang="cs-CZ" altLang="cs-CZ" sz="1400" dirty="0"/>
              <a:t> do břišní stěny</a:t>
            </a:r>
          </a:p>
          <a:p>
            <a:pPr lvl="1"/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E1B294-FCC2-43B9-B012-915F617E0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332403"/>
            <a:ext cx="3059832" cy="3361726"/>
          </a:xfrm>
          <a:prstGeom prst="rect">
            <a:avLst/>
          </a:prstGeom>
          <a:noFill/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079AD7E-EED6-4F0F-BD71-F6DCA0C2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05" y="3714321"/>
            <a:ext cx="2456146" cy="111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1744583-1C16-4D10-8EFF-987C8A3F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52" y="4833780"/>
            <a:ext cx="2613315" cy="119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10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022" y="806492"/>
            <a:ext cx="3866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HRUDNÍK JAKO CELEK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54106"/>
            <a:ext cx="5184576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dirty="0"/>
              <a:t>Kostěný hrudník ohraničuje hrudní dutinu (</a:t>
            </a:r>
            <a:r>
              <a:rPr lang="cs-CZ" altLang="cs-CZ" sz="1400" dirty="0" err="1"/>
              <a:t>cavitas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thoracis</a:t>
            </a:r>
            <a:r>
              <a:rPr lang="cs-CZ" altLang="cs-CZ" sz="1400" dirty="0"/>
              <a:t>)</a:t>
            </a:r>
          </a:p>
          <a:p>
            <a:r>
              <a:rPr lang="cs-CZ" altLang="cs-CZ" sz="1400" b="1" dirty="0"/>
              <a:t>Horní hrudní apertura (apertura </a:t>
            </a:r>
            <a:r>
              <a:rPr lang="cs-CZ" altLang="cs-CZ" sz="1400" b="1" dirty="0" err="1"/>
              <a:t>thoracis</a:t>
            </a:r>
            <a:r>
              <a:rPr lang="cs-CZ" altLang="cs-CZ" sz="1400" b="1" dirty="0"/>
              <a:t> superior) </a:t>
            </a:r>
            <a:r>
              <a:rPr lang="cs-CZ" altLang="cs-CZ" sz="1400" dirty="0"/>
              <a:t>- ohraničena horním okrajem sterna, prvním žebrem a Th1</a:t>
            </a:r>
          </a:p>
          <a:p>
            <a:r>
              <a:rPr lang="cs-CZ" altLang="cs-CZ" sz="1400" b="1" dirty="0"/>
              <a:t>Dolní hrudní apertura (apertura </a:t>
            </a:r>
            <a:r>
              <a:rPr lang="cs-CZ" altLang="cs-CZ" sz="1400" b="1" dirty="0" err="1"/>
              <a:t>thoracis</a:t>
            </a:r>
            <a:r>
              <a:rPr lang="cs-CZ" altLang="cs-CZ" sz="1400" b="1" dirty="0"/>
              <a:t> inferior)</a:t>
            </a:r>
            <a:r>
              <a:rPr lang="cs-CZ" altLang="cs-CZ" sz="1400" dirty="0"/>
              <a:t> - dolní okraj sterna, dolní oblouky žeberní a Th12</a:t>
            </a:r>
          </a:p>
          <a:p>
            <a:r>
              <a:rPr lang="cs-CZ" altLang="cs-CZ" sz="1400" dirty="0"/>
              <a:t>Bránice - vsazena do dolní apertury, odděluje hrudní a břišní dutinu</a:t>
            </a:r>
          </a:p>
          <a:p>
            <a:pPr>
              <a:buNone/>
            </a:pPr>
            <a:endParaRPr lang="cs-CZ" altLang="cs-CZ" sz="1400" dirty="0"/>
          </a:p>
          <a:p>
            <a:pPr>
              <a:buNone/>
            </a:pPr>
            <a:r>
              <a:rPr lang="cs-CZ" altLang="cs-CZ" sz="1400" dirty="0"/>
              <a:t>Dýchací pohyby</a:t>
            </a:r>
          </a:p>
          <a:p>
            <a:r>
              <a:rPr lang="cs-CZ" altLang="cs-CZ" sz="1400" b="1" dirty="0" err="1"/>
              <a:t>Inspirium</a:t>
            </a:r>
            <a:r>
              <a:rPr lang="cs-CZ" altLang="cs-CZ" sz="1400" b="1" dirty="0"/>
              <a:t> </a:t>
            </a:r>
            <a:r>
              <a:rPr lang="cs-CZ" altLang="cs-CZ" sz="1400" dirty="0"/>
              <a:t>(nádech): přední konce žeber se zvedají, sternum se zvedá a posunuje dopředu</a:t>
            </a:r>
          </a:p>
          <a:p>
            <a:r>
              <a:rPr lang="cs-CZ" altLang="cs-CZ" sz="1400" b="1" dirty="0" err="1"/>
              <a:t>Expirium</a:t>
            </a:r>
            <a:r>
              <a:rPr lang="cs-CZ" altLang="cs-CZ" sz="1400" b="1" dirty="0"/>
              <a:t> </a:t>
            </a:r>
            <a:r>
              <a:rPr lang="cs-CZ" altLang="cs-CZ" sz="1400" dirty="0"/>
              <a:t>(výdech): žebra klesají</a:t>
            </a:r>
          </a:p>
          <a:p>
            <a:endParaRPr lang="cs-CZ" altLang="cs-CZ" sz="1400" dirty="0"/>
          </a:p>
          <a:p>
            <a:pPr>
              <a:buNone/>
            </a:pPr>
            <a:r>
              <a:rPr lang="cs-CZ" altLang="cs-CZ" sz="1400" dirty="0"/>
              <a:t>Patologické typy hrudníku</a:t>
            </a:r>
          </a:p>
          <a:p>
            <a:r>
              <a:rPr lang="cs-CZ" altLang="cs-CZ" sz="1400" dirty="0"/>
              <a:t>Ptačí hrudník (</a:t>
            </a:r>
            <a:r>
              <a:rPr lang="cs-CZ" altLang="cs-CZ" sz="1400" dirty="0" err="1"/>
              <a:t>pectus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carinatum</a:t>
            </a:r>
            <a:r>
              <a:rPr lang="cs-CZ" altLang="cs-CZ" sz="1400" dirty="0"/>
              <a:t>) - vyčnívající hrudník kost</a:t>
            </a:r>
          </a:p>
          <a:p>
            <a:r>
              <a:rPr lang="cs-CZ" altLang="cs-CZ" sz="1400" dirty="0" err="1"/>
              <a:t>Pectus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excavatus</a:t>
            </a:r>
            <a:r>
              <a:rPr lang="cs-CZ" altLang="cs-CZ" sz="1400" dirty="0"/>
              <a:t> (vpáčený hrudník)</a:t>
            </a:r>
          </a:p>
          <a:p>
            <a:r>
              <a:rPr lang="cs-CZ" altLang="cs-CZ" sz="1400" dirty="0"/>
              <a:t>Asymetrický hrudník - při těžkých skoliózách páteře</a:t>
            </a:r>
          </a:p>
          <a:p>
            <a:r>
              <a:rPr lang="cs-CZ" altLang="cs-CZ" sz="1400" dirty="0"/>
              <a:t>Následkem patologických deformit bývá útlak hrudník útrob </a:t>
            </a:r>
            <a:br>
              <a:rPr lang="cs-CZ" altLang="cs-CZ" sz="1400" dirty="0"/>
            </a:br>
            <a:r>
              <a:rPr lang="cs-CZ" altLang="cs-CZ" sz="1400" dirty="0"/>
              <a:t>(srdce, plíce)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2FD0F02-84D1-4731-A43E-E9FFB1220AA1}"/>
              </a:ext>
            </a:extLst>
          </p:cNvPr>
          <p:cNvSpPr txBox="1"/>
          <p:nvPr/>
        </p:nvSpPr>
        <p:spPr>
          <a:xfrm>
            <a:off x="6518714" y="3170185"/>
            <a:ext cx="230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Zdvihání a klesání žeber při vdechu a výdechu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CC9E8FC-70C9-46A1-96C2-A666D7ED0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3" t="2334" r="7312" b="5746"/>
          <a:stretch/>
        </p:blipFill>
        <p:spPr>
          <a:xfrm>
            <a:off x="6300192" y="240568"/>
            <a:ext cx="2285263" cy="296649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BE25103-3796-4331-B8D8-BF84C608FBF8}"/>
              </a:ext>
            </a:extLst>
          </p:cNvPr>
          <p:cNvSpPr/>
          <p:nvPr/>
        </p:nvSpPr>
        <p:spPr>
          <a:xfrm>
            <a:off x="5508104" y="5738094"/>
            <a:ext cx="34563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Ptačí (vlevo) a vpáčený (vpravo) hrudník</a:t>
            </a:r>
          </a:p>
        </p:txBody>
      </p:sp>
      <p:pic>
        <p:nvPicPr>
          <p:cNvPr id="13" name="Picture 3" descr="Soubor:Pectus carinatum mmf.JPG">
            <a:extLst>
              <a:ext uri="{FF2B5EF4-FFF2-40B4-BE49-F238E27FC236}">
                <a16:creationId xmlns:a16="http://schemas.microsoft.com/office/drawing/2014/main" id="{7CB71AAD-1CFE-4405-8C0A-85462919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17" y="3764579"/>
            <a:ext cx="1589173" cy="191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Soubor:Pectus1.jpg">
            <a:extLst>
              <a:ext uri="{FF2B5EF4-FFF2-40B4-BE49-F238E27FC236}">
                <a16:creationId xmlns:a16="http://schemas.microsoft.com/office/drawing/2014/main" id="{03EE08DB-4AF5-47A5-B803-87E28EBC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62" y="3770882"/>
            <a:ext cx="1489436" cy="189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12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38" y="698880"/>
            <a:ext cx="2225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OPAKOVÁNÍ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BCC580-E78C-41BE-85A9-1B895FADC1FE}"/>
              </a:ext>
            </a:extLst>
          </p:cNvPr>
          <p:cNvSpPr txBox="1"/>
          <p:nvPr/>
        </p:nvSpPr>
        <p:spPr>
          <a:xfrm>
            <a:off x="539552" y="1484784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altLang="cs-CZ" sz="1400" dirty="0"/>
              <a:t>Jak se jmenují česky a latinsky jednotlivé typy obratlů? Kolik jich je?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cs-CZ" sz="1400" dirty="0"/>
              <a:t>Jaké jsou standardní části obratlů?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Čím je specifický atlas a axis?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Co prochází otvorem v bázi příčného výběžku u C obratlů?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Vyjmenujte části sterna.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Jak se žebra dělí (podle připojení)?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FA439B-A671-4CAD-902C-9E8CA5865A09}"/>
              </a:ext>
            </a:extLst>
          </p:cNvPr>
          <p:cNvSpPr txBox="1"/>
          <p:nvPr/>
        </p:nvSpPr>
        <p:spPr>
          <a:xfrm>
            <a:off x="6012160" y="6211153"/>
            <a:ext cx="1855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Zdroj: Čihák, </a:t>
            </a:r>
            <a:r>
              <a:rPr lang="cs-CZ" sz="900" dirty="0">
                <a:solidFill>
                  <a:srgbClr val="FF0000"/>
                </a:solidFill>
              </a:rPr>
              <a:t>XX</a:t>
            </a:r>
            <a:r>
              <a:rPr lang="cs-CZ" sz="900" dirty="0"/>
              <a:t>, upraveno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FD5AA3-E7CD-4C52-9C0F-AB35CFD10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1" y="82547"/>
            <a:ext cx="647463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9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60" y="652603"/>
            <a:ext cx="460408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KOSTI KONČETIN</a:t>
            </a:r>
            <a:br>
              <a:rPr lang="cs-CZ" sz="3200" b="1" dirty="0">
                <a:solidFill>
                  <a:srgbClr val="0070C0"/>
                </a:solidFill>
              </a:rPr>
            </a:br>
            <a:r>
              <a:rPr lang="cs-CZ" sz="2000" b="1" dirty="0">
                <a:solidFill>
                  <a:srgbClr val="0070C0"/>
                </a:solidFill>
              </a:rPr>
              <a:t>OSSA MEMBRI SUPERIORIS et INFERIORIS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748258"/>
            <a:ext cx="8496944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dirty="0"/>
              <a:t>Základní stavební plán kostry horní i dolní končetiny je stejný - </a:t>
            </a:r>
            <a:r>
              <a:rPr lang="cs-CZ" altLang="cs-CZ" sz="1400" b="1" u="sng" dirty="0"/>
              <a:t>pletenec</a:t>
            </a:r>
            <a:r>
              <a:rPr lang="cs-CZ" altLang="cs-CZ" sz="1400" dirty="0"/>
              <a:t> a </a:t>
            </a:r>
            <a:r>
              <a:rPr lang="cs-CZ" altLang="cs-CZ" sz="1400" b="1" u="sng" dirty="0"/>
              <a:t>kostra volné končetiny</a:t>
            </a:r>
          </a:p>
          <a:p>
            <a:pPr marL="0" indent="0">
              <a:buNone/>
            </a:pPr>
            <a:endParaRPr lang="cs-CZ" altLang="cs-CZ" sz="1400" dirty="0"/>
          </a:p>
          <a:p>
            <a:pPr marL="342900" indent="-342900">
              <a:buFont typeface="+mj-lt"/>
              <a:buAutoNum type="arabicPeriod"/>
            </a:pPr>
            <a:r>
              <a:rPr lang="cs-CZ" altLang="cs-CZ" sz="1400" b="1" dirty="0"/>
              <a:t>HK</a:t>
            </a:r>
          </a:p>
          <a:p>
            <a:r>
              <a:rPr lang="cs-CZ" altLang="cs-CZ" sz="1400" b="1" dirty="0"/>
              <a:t>Pletenec horní končetiny </a:t>
            </a:r>
            <a:r>
              <a:rPr lang="cs-CZ" altLang="cs-CZ" sz="1400" dirty="0"/>
              <a:t>- lopatka (</a:t>
            </a:r>
            <a:r>
              <a:rPr lang="cs-CZ" altLang="cs-CZ" sz="1400" dirty="0" err="1"/>
              <a:t>scapula</a:t>
            </a:r>
            <a:r>
              <a:rPr lang="cs-CZ" altLang="cs-CZ" sz="1400" dirty="0"/>
              <a:t>) a klíční kost (</a:t>
            </a:r>
            <a:r>
              <a:rPr lang="cs-CZ" altLang="cs-CZ" sz="1400" dirty="0" err="1"/>
              <a:t>clavicula</a:t>
            </a:r>
            <a:r>
              <a:rPr lang="cs-CZ" altLang="cs-CZ" sz="1400" dirty="0"/>
              <a:t>)</a:t>
            </a:r>
          </a:p>
          <a:p>
            <a:r>
              <a:rPr lang="cs-CZ" altLang="cs-CZ" sz="1400" b="1" dirty="0"/>
              <a:t>Kostra volné HK</a:t>
            </a:r>
          </a:p>
          <a:p>
            <a:pPr lvl="1"/>
            <a:r>
              <a:rPr lang="cs-CZ" altLang="cs-CZ" sz="1400" dirty="0"/>
              <a:t>Horní díl (</a:t>
            </a:r>
            <a:r>
              <a:rPr lang="cs-CZ" altLang="cs-CZ" sz="1400" dirty="0" err="1"/>
              <a:t>stylopodium</a:t>
            </a:r>
            <a:r>
              <a:rPr lang="cs-CZ" altLang="cs-CZ" sz="1400" dirty="0"/>
              <a:t>) - kost pažní (humerus)</a:t>
            </a:r>
          </a:p>
          <a:p>
            <a:pPr lvl="1"/>
            <a:r>
              <a:rPr lang="cs-CZ" altLang="cs-CZ" sz="1400" dirty="0"/>
              <a:t>Střední díl (</a:t>
            </a:r>
            <a:r>
              <a:rPr lang="cs-CZ" altLang="cs-CZ" sz="1400" dirty="0" err="1"/>
              <a:t>zeugopodium</a:t>
            </a:r>
            <a:r>
              <a:rPr lang="cs-CZ" altLang="cs-CZ" sz="1400" dirty="0"/>
              <a:t>) - kost vřetení (</a:t>
            </a:r>
            <a:r>
              <a:rPr lang="cs-CZ" altLang="cs-CZ" sz="1400" dirty="0" err="1"/>
              <a:t>radius</a:t>
            </a:r>
            <a:r>
              <a:rPr lang="cs-CZ" altLang="cs-CZ" sz="1400" dirty="0"/>
              <a:t>) a kost loketní (ulna)</a:t>
            </a:r>
          </a:p>
          <a:p>
            <a:pPr lvl="1"/>
            <a:r>
              <a:rPr lang="cs-CZ" altLang="cs-CZ" sz="1400" dirty="0"/>
              <a:t>Dolní díl (</a:t>
            </a:r>
            <a:r>
              <a:rPr lang="cs-CZ" altLang="cs-CZ" sz="1400" dirty="0" err="1"/>
              <a:t>autopodium</a:t>
            </a:r>
            <a:r>
              <a:rPr lang="cs-CZ" altLang="cs-CZ" sz="1400" dirty="0"/>
              <a:t>) - kosti ruky: kosti zápěstní (8), záprstní (5) a články prstů (14)</a:t>
            </a:r>
          </a:p>
          <a:p>
            <a:pPr lvl="1"/>
            <a:endParaRPr lang="cs-CZ" altLang="cs-CZ" sz="1400" dirty="0"/>
          </a:p>
          <a:p>
            <a:pPr marL="342900" indent="-342900">
              <a:buFont typeface="+mj-lt"/>
              <a:buAutoNum type="arabicPeriod" startAt="2"/>
            </a:pPr>
            <a:r>
              <a:rPr lang="cs-CZ" altLang="cs-CZ" sz="1400" b="1" dirty="0"/>
              <a:t>DK</a:t>
            </a:r>
          </a:p>
          <a:p>
            <a:r>
              <a:rPr lang="cs-CZ" altLang="cs-CZ" sz="1400" b="1" dirty="0"/>
              <a:t>Pletenec dolní končetiny </a:t>
            </a:r>
            <a:r>
              <a:rPr lang="cs-CZ" altLang="cs-CZ" sz="1400" dirty="0"/>
              <a:t>- kost pánevní</a:t>
            </a:r>
          </a:p>
          <a:p>
            <a:r>
              <a:rPr lang="cs-CZ" altLang="cs-CZ" sz="1400" b="1" dirty="0"/>
              <a:t>Kostra volné DK</a:t>
            </a:r>
          </a:p>
          <a:p>
            <a:pPr lvl="1"/>
            <a:r>
              <a:rPr lang="cs-CZ" altLang="cs-CZ" sz="1400" dirty="0"/>
              <a:t>Horní díl (</a:t>
            </a:r>
            <a:r>
              <a:rPr lang="cs-CZ" altLang="cs-CZ" sz="1400" dirty="0" err="1"/>
              <a:t>stylopodium</a:t>
            </a:r>
            <a:r>
              <a:rPr lang="cs-CZ" altLang="cs-CZ" sz="1400" dirty="0"/>
              <a:t>) - kost stehenní (femur)</a:t>
            </a:r>
          </a:p>
          <a:p>
            <a:pPr lvl="1"/>
            <a:r>
              <a:rPr lang="cs-CZ" altLang="cs-CZ" sz="1400" dirty="0"/>
              <a:t>Střední díl (</a:t>
            </a:r>
            <a:r>
              <a:rPr lang="cs-CZ" altLang="cs-CZ" sz="1400" dirty="0" err="1"/>
              <a:t>zeugopodium</a:t>
            </a:r>
            <a:r>
              <a:rPr lang="cs-CZ" altLang="cs-CZ" sz="1400" dirty="0"/>
              <a:t>) - kost holenní (</a:t>
            </a:r>
            <a:r>
              <a:rPr lang="cs-CZ" altLang="cs-CZ" sz="1400" dirty="0" err="1"/>
              <a:t>tibia</a:t>
            </a:r>
            <a:r>
              <a:rPr lang="cs-CZ" altLang="cs-CZ" sz="1400" dirty="0"/>
              <a:t>), kost lýtková (fibula)</a:t>
            </a:r>
          </a:p>
          <a:p>
            <a:pPr lvl="1"/>
            <a:r>
              <a:rPr lang="cs-CZ" altLang="cs-CZ" sz="1400" dirty="0"/>
              <a:t>Dolní díl (</a:t>
            </a:r>
            <a:r>
              <a:rPr lang="cs-CZ" altLang="cs-CZ" sz="1400" dirty="0" err="1"/>
              <a:t>autopodium</a:t>
            </a:r>
            <a:r>
              <a:rPr lang="cs-CZ" altLang="cs-CZ" sz="1400" dirty="0"/>
              <a:t>) - kosti nohy: kosti zánártní (7), nártní (5) a články prstů (14)</a:t>
            </a:r>
          </a:p>
        </p:txBody>
      </p:sp>
    </p:spTree>
    <p:extLst>
      <p:ext uri="{BB962C8B-B14F-4D97-AF65-F5344CB8AC3E}">
        <p14:creationId xmlns:p14="http://schemas.microsoft.com/office/powerpoint/2010/main" val="3259835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57" y="698880"/>
            <a:ext cx="3623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KOSTRA (SKELETON)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72816"/>
            <a:ext cx="5982593" cy="24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cs typeface="Arial" panose="020B0604020202020204" pitchFamily="34" charset="0"/>
              </a:rPr>
              <a:t>Základní rozdělení:</a:t>
            </a:r>
          </a:p>
          <a:p>
            <a:pPr marL="0" indent="0">
              <a:buNone/>
            </a:pPr>
            <a:endParaRPr lang="cs-CZ" sz="1600" b="1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600" dirty="0">
                <a:cs typeface="Arial" panose="020B0604020202020204" pitchFamily="34" charset="0"/>
              </a:rPr>
              <a:t>Osový skelet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600" dirty="0">
                <a:cs typeface="Arial" panose="020B0604020202020204" pitchFamily="34" charset="0"/>
              </a:rPr>
              <a:t>Páteř (</a:t>
            </a:r>
            <a:r>
              <a:rPr lang="cs-CZ" sz="1600" dirty="0" err="1">
                <a:cs typeface="Arial" panose="020B0604020202020204" pitchFamily="34" charset="0"/>
              </a:rPr>
              <a:t>columna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vertebralis</a:t>
            </a:r>
            <a:r>
              <a:rPr lang="cs-CZ" sz="1600" dirty="0">
                <a:cs typeface="Arial" panose="020B0604020202020204" pitchFamily="34" charset="0"/>
              </a:rPr>
              <a:t>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sz="1600" dirty="0">
                <a:cs typeface="Arial" panose="020B0604020202020204" pitchFamily="34" charset="0"/>
              </a:rPr>
              <a:t>Kostra hrudníku (skeleton </a:t>
            </a:r>
            <a:r>
              <a:rPr lang="cs-CZ" sz="1600" dirty="0" err="1">
                <a:cs typeface="Arial" panose="020B0604020202020204" pitchFamily="34" charset="0"/>
              </a:rPr>
              <a:t>thoracis</a:t>
            </a:r>
            <a:r>
              <a:rPr lang="cs-CZ" sz="16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>
                <a:cs typeface="Arial" panose="020B0604020202020204" pitchFamily="34" charset="0"/>
              </a:rPr>
              <a:t>Kosti horní končetiny (</a:t>
            </a:r>
            <a:r>
              <a:rPr lang="cs-CZ" sz="1600" dirty="0" err="1">
                <a:cs typeface="Arial" panose="020B0604020202020204" pitchFamily="34" charset="0"/>
              </a:rPr>
              <a:t>ossa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membri</a:t>
            </a:r>
            <a:r>
              <a:rPr lang="cs-CZ" sz="1600" dirty="0">
                <a:cs typeface="Arial" panose="020B0604020202020204" pitchFamily="34" charset="0"/>
              </a:rPr>
              <a:t> superioris)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>
                <a:cs typeface="Arial" panose="020B0604020202020204" pitchFamily="34" charset="0"/>
              </a:rPr>
              <a:t>Kosti dolní končetiny (</a:t>
            </a:r>
            <a:r>
              <a:rPr lang="cs-CZ" sz="1600" dirty="0" err="1">
                <a:cs typeface="Arial" panose="020B0604020202020204" pitchFamily="34" charset="0"/>
              </a:rPr>
              <a:t>ossa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membri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inferioris</a:t>
            </a:r>
            <a:r>
              <a:rPr lang="cs-CZ" sz="16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dirty="0">
                <a:cs typeface="Arial" panose="020B0604020202020204" pitchFamily="34" charset="0"/>
              </a:rPr>
              <a:t>Lebka (</a:t>
            </a:r>
            <a:r>
              <a:rPr lang="cs-CZ" sz="1600" dirty="0" err="1">
                <a:cs typeface="Arial" panose="020B0604020202020204" pitchFamily="34" charset="0"/>
              </a:rPr>
              <a:t>cranium</a:t>
            </a:r>
            <a:r>
              <a:rPr lang="cs-CZ" sz="16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FF33D5-B716-4538-8148-774EA8F946F5}"/>
              </a:ext>
            </a:extLst>
          </p:cNvPr>
          <p:cNvSpPr txBox="1"/>
          <p:nvPr/>
        </p:nvSpPr>
        <p:spPr>
          <a:xfrm>
            <a:off x="186979" y="5895887"/>
            <a:ext cx="6263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Poznámka: </a:t>
            </a:r>
            <a:r>
              <a:rPr lang="cs-CZ" sz="1400" dirty="0">
                <a:solidFill>
                  <a:srgbClr val="92D050"/>
                </a:solidFill>
              </a:rPr>
              <a:t>zeleně </a:t>
            </a:r>
            <a:r>
              <a:rPr lang="cs-CZ" sz="1400" dirty="0"/>
              <a:t>zvýrazněné struktury jsou hmatné </a:t>
            </a:r>
          </a:p>
        </p:txBody>
      </p:sp>
    </p:spTree>
    <p:extLst>
      <p:ext uri="{BB962C8B-B14F-4D97-AF65-F5344CB8AC3E}">
        <p14:creationId xmlns:p14="http://schemas.microsoft.com/office/powerpoint/2010/main" val="1467765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38" y="781200"/>
            <a:ext cx="4884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2. KOSTI HORNÍ KONČETINY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048707"/>
            <a:ext cx="8784976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/>
              <a:t>Dlouhá kost, tvar ležatého „S“, </a:t>
            </a:r>
            <a:r>
              <a:rPr lang="cs-CZ" sz="1400" dirty="0">
                <a:solidFill>
                  <a:srgbClr val="92D050"/>
                </a:solidFill>
              </a:rPr>
              <a:t>zepředu hmatná v celém rozsahu</a:t>
            </a:r>
          </a:p>
          <a:p>
            <a:r>
              <a:rPr lang="cs-CZ" sz="1400" dirty="0"/>
              <a:t>Na přední straně hrudníku, v horní části</a:t>
            </a:r>
          </a:p>
          <a:p>
            <a:r>
              <a:rPr lang="cs-CZ" sz="1400" dirty="0"/>
              <a:t>Části:</a:t>
            </a:r>
          </a:p>
          <a:p>
            <a:pPr lvl="1"/>
            <a:r>
              <a:rPr lang="cs-CZ" sz="1400" dirty="0"/>
              <a:t>Tělo (</a:t>
            </a:r>
            <a:r>
              <a:rPr lang="cs-CZ" sz="1400" dirty="0">
                <a:solidFill>
                  <a:srgbClr val="0070C0"/>
                </a:solidFill>
              </a:rPr>
              <a:t>č. 1</a:t>
            </a:r>
            <a:r>
              <a:rPr lang="cs-CZ" sz="1400" dirty="0"/>
              <a:t>)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= střední část</a:t>
            </a:r>
          </a:p>
          <a:p>
            <a:pPr lvl="1"/>
            <a:r>
              <a:rPr lang="cs-CZ" sz="1400" dirty="0"/>
              <a:t>2 kloubní konce: sternální konec (</a:t>
            </a:r>
            <a:r>
              <a:rPr lang="cs-CZ" sz="1400" dirty="0">
                <a:solidFill>
                  <a:srgbClr val="0070C0"/>
                </a:solidFill>
              </a:rPr>
              <a:t>č. 2</a:t>
            </a:r>
            <a:r>
              <a:rPr lang="cs-CZ" sz="1400" dirty="0"/>
              <a:t>, silnější) a akromiální (</a:t>
            </a:r>
            <a:r>
              <a:rPr lang="cs-CZ" sz="1400" dirty="0">
                <a:solidFill>
                  <a:srgbClr val="0070C0"/>
                </a:solidFill>
              </a:rPr>
              <a:t>č. 3</a:t>
            </a:r>
            <a:r>
              <a:rPr lang="cs-CZ" sz="1400" dirty="0"/>
              <a:t>, spojení s hrudní kostí a lopatkou)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14D35B3-EFC4-4039-9E0C-CEA7C8767199}"/>
              </a:ext>
            </a:extLst>
          </p:cNvPr>
          <p:cNvSpPr/>
          <p:nvPr/>
        </p:nvSpPr>
        <p:spPr>
          <a:xfrm>
            <a:off x="2078317" y="1268760"/>
            <a:ext cx="448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KOST KLÍČNÍ (CLAVICULA)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0BD7416-375F-401F-9A92-64002AF42DB6}"/>
              </a:ext>
            </a:extLst>
          </p:cNvPr>
          <p:cNvSpPr txBox="1"/>
          <p:nvPr/>
        </p:nvSpPr>
        <p:spPr>
          <a:xfrm>
            <a:off x="6228184" y="5473824"/>
            <a:ext cx="1872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/>
              <a:t>Clavicula</a:t>
            </a:r>
            <a:r>
              <a:rPr lang="cs-CZ" sz="900" dirty="0"/>
              <a:t>, pohled zepředu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>
            <a:extLst>
              <a:ext uri="{FF2B5EF4-FFF2-40B4-BE49-F238E27FC236}">
                <a16:creationId xmlns:a16="http://schemas.microsoft.com/office/drawing/2014/main" id="{0B60B7BB-BA35-439F-8B37-FAE012F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3" y="3529673"/>
            <a:ext cx="5543847" cy="272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119" y="781200"/>
            <a:ext cx="3628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LOPATKA (SCAPULA)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56792"/>
            <a:ext cx="576064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/>
              <a:t>Plochá kost, tvar trojúhelníka</a:t>
            </a:r>
          </a:p>
          <a:p>
            <a:r>
              <a:rPr lang="cs-CZ" sz="1400" dirty="0"/>
              <a:t>Na zadní ploše hrudníku (2.-7. žebro), k</a:t>
            </a:r>
            <a:r>
              <a:rPr lang="cs-CZ" altLang="cs-CZ" sz="1400" dirty="0"/>
              <a:t>loubně spojena s klavikulou a humerem </a:t>
            </a:r>
            <a:endParaRPr lang="cs-CZ" sz="1400" dirty="0"/>
          </a:p>
          <a:p>
            <a:r>
              <a:rPr lang="cs-CZ" sz="1400" u="sng" dirty="0"/>
              <a:t>Části: </a:t>
            </a:r>
          </a:p>
          <a:p>
            <a:pPr lvl="1"/>
            <a:r>
              <a:rPr lang="cs-CZ" sz="1400" b="1" dirty="0"/>
              <a:t>3 okraje</a:t>
            </a:r>
            <a:r>
              <a:rPr lang="cs-CZ" sz="1400" dirty="0"/>
              <a:t>: laterální, mediální, horní (</a:t>
            </a:r>
            <a:r>
              <a:rPr lang="cs-CZ" sz="1400" dirty="0" err="1"/>
              <a:t>margo</a:t>
            </a:r>
            <a:r>
              <a:rPr lang="cs-CZ" sz="1400" dirty="0"/>
              <a:t> </a:t>
            </a:r>
            <a:r>
              <a:rPr lang="cs-CZ" sz="1400" dirty="0" err="1"/>
              <a:t>lateralis</a:t>
            </a:r>
            <a:r>
              <a:rPr lang="cs-CZ" sz="1400" dirty="0"/>
              <a:t>, </a:t>
            </a:r>
            <a:r>
              <a:rPr lang="cs-CZ" sz="1400" dirty="0" err="1"/>
              <a:t>medialis</a:t>
            </a:r>
            <a:r>
              <a:rPr lang="cs-CZ" sz="1400" dirty="0"/>
              <a:t>, </a:t>
            </a:r>
            <a:r>
              <a:rPr lang="cs-CZ" sz="1400" dirty="0" err="1"/>
              <a:t>cranialis</a:t>
            </a:r>
            <a:r>
              <a:rPr lang="cs-CZ" sz="1400" dirty="0"/>
              <a:t>)</a:t>
            </a:r>
          </a:p>
          <a:p>
            <a:pPr lvl="1"/>
            <a:r>
              <a:rPr lang="cs-CZ" sz="1400" b="1" dirty="0"/>
              <a:t>3 úhly</a:t>
            </a:r>
            <a:r>
              <a:rPr lang="cs-CZ" sz="1400" dirty="0"/>
              <a:t>: horní, dolní, zevní (</a:t>
            </a:r>
            <a:r>
              <a:rPr lang="cs-CZ" sz="1400" dirty="0" err="1"/>
              <a:t>angulus</a:t>
            </a:r>
            <a:r>
              <a:rPr lang="cs-CZ" sz="1400" dirty="0"/>
              <a:t> superior, inferior, </a:t>
            </a:r>
            <a:r>
              <a:rPr lang="cs-CZ" sz="1400" dirty="0" err="1"/>
              <a:t>lateralis</a:t>
            </a:r>
            <a:r>
              <a:rPr lang="cs-CZ" sz="1400" dirty="0"/>
              <a:t>) </a:t>
            </a:r>
          </a:p>
          <a:p>
            <a:pPr lvl="1"/>
            <a:r>
              <a:rPr lang="cs-CZ" sz="1400" b="1" dirty="0"/>
              <a:t>2 plochy</a:t>
            </a:r>
            <a:r>
              <a:rPr lang="cs-CZ" sz="1400" dirty="0"/>
              <a:t>: zadní, přední (facies dorsalis et </a:t>
            </a:r>
            <a:r>
              <a:rPr lang="cs-CZ" sz="1400" dirty="0" err="1"/>
              <a:t>ventralis</a:t>
            </a:r>
            <a:r>
              <a:rPr lang="cs-CZ" sz="1400" dirty="0"/>
              <a:t>) </a:t>
            </a:r>
          </a:p>
          <a:p>
            <a:pPr lvl="1"/>
            <a:r>
              <a:rPr lang="cs-CZ" sz="1400" dirty="0"/>
              <a:t>Na zevním úhlu je </a:t>
            </a:r>
            <a:r>
              <a:rPr lang="cs-CZ" sz="1400" b="1" dirty="0"/>
              <a:t>kloubní jamka (</a:t>
            </a:r>
            <a:r>
              <a:rPr lang="cs-CZ" sz="1400" b="1" dirty="0" err="1"/>
              <a:t>cavitas</a:t>
            </a:r>
            <a:r>
              <a:rPr lang="cs-CZ" sz="1400" b="1" dirty="0"/>
              <a:t> </a:t>
            </a:r>
            <a:r>
              <a:rPr lang="cs-CZ" sz="1400" b="1" dirty="0" err="1"/>
              <a:t>glenoidalis</a:t>
            </a:r>
            <a:r>
              <a:rPr lang="cs-CZ" sz="1400" b="1" dirty="0"/>
              <a:t>, </a:t>
            </a:r>
            <a:r>
              <a:rPr lang="cs-CZ" sz="1400" b="1" dirty="0">
                <a:solidFill>
                  <a:srgbClr val="0070C0"/>
                </a:solidFill>
              </a:rPr>
              <a:t>č. 1</a:t>
            </a:r>
            <a:r>
              <a:rPr lang="cs-CZ" sz="1400" b="1" dirty="0"/>
              <a:t>) </a:t>
            </a:r>
            <a:r>
              <a:rPr lang="cs-CZ" sz="1400" dirty="0"/>
              <a:t>pro hlavici humeru</a:t>
            </a:r>
          </a:p>
          <a:p>
            <a:pPr lvl="1"/>
            <a:r>
              <a:rPr lang="cs-CZ" sz="1400" dirty="0"/>
              <a:t>Přední plocha: prohloubena </a:t>
            </a:r>
            <a:r>
              <a:rPr lang="cs-CZ" sz="1400" b="1" dirty="0"/>
              <a:t>v jámu podlopatkovou (</a:t>
            </a:r>
            <a:r>
              <a:rPr lang="cs-CZ" sz="1400" b="1" dirty="0" err="1"/>
              <a:t>fossa</a:t>
            </a:r>
            <a:r>
              <a:rPr lang="cs-CZ" sz="1400" b="1" dirty="0"/>
              <a:t> </a:t>
            </a:r>
            <a:r>
              <a:rPr lang="cs-CZ" sz="1400" b="1" dirty="0" err="1"/>
              <a:t>subscapularis</a:t>
            </a:r>
            <a:r>
              <a:rPr lang="cs-CZ" sz="1400" b="1" dirty="0"/>
              <a:t>)</a:t>
            </a:r>
          </a:p>
          <a:p>
            <a:pPr lvl="1"/>
            <a:r>
              <a:rPr lang="cs-CZ" sz="1400" dirty="0"/>
              <a:t>Zadní plocha je </a:t>
            </a:r>
            <a:r>
              <a:rPr lang="cs-CZ" sz="1400" b="1" dirty="0">
                <a:solidFill>
                  <a:srgbClr val="92D050"/>
                </a:solidFill>
              </a:rPr>
              <a:t>hřebenem lopatky (spina </a:t>
            </a:r>
            <a:r>
              <a:rPr lang="cs-CZ" sz="1400" b="1" dirty="0" err="1">
                <a:solidFill>
                  <a:srgbClr val="92D050"/>
                </a:solidFill>
              </a:rPr>
              <a:t>scapulae</a:t>
            </a:r>
            <a:r>
              <a:rPr lang="cs-CZ" sz="1400" b="1" dirty="0">
                <a:solidFill>
                  <a:srgbClr val="92D050"/>
                </a:solidFill>
              </a:rPr>
              <a:t>, </a:t>
            </a:r>
            <a:r>
              <a:rPr lang="cs-CZ" sz="1400" b="1" dirty="0">
                <a:solidFill>
                  <a:srgbClr val="0070C0"/>
                </a:solidFill>
              </a:rPr>
              <a:t>č. 2</a:t>
            </a:r>
            <a:r>
              <a:rPr lang="cs-CZ" sz="1400" b="1" dirty="0">
                <a:solidFill>
                  <a:srgbClr val="92D050"/>
                </a:solidFill>
              </a:rPr>
              <a:t>) </a:t>
            </a:r>
            <a:r>
              <a:rPr lang="cs-CZ" sz="1400" dirty="0"/>
              <a:t>rozdělena na 2 jámy: </a:t>
            </a:r>
            <a:r>
              <a:rPr lang="cs-CZ" sz="1400" b="1" dirty="0"/>
              <a:t>jáma nad- a </a:t>
            </a:r>
            <a:r>
              <a:rPr lang="cs-CZ" sz="1400" b="1" dirty="0" err="1"/>
              <a:t>podhřebenová</a:t>
            </a:r>
            <a:r>
              <a:rPr lang="cs-CZ" sz="1400" b="1" dirty="0"/>
              <a:t> (</a:t>
            </a:r>
            <a:r>
              <a:rPr lang="cs-CZ" sz="1400" b="1" dirty="0" err="1"/>
              <a:t>fossa</a:t>
            </a:r>
            <a:r>
              <a:rPr lang="cs-CZ" sz="1400" b="1" dirty="0"/>
              <a:t> </a:t>
            </a:r>
            <a:r>
              <a:rPr lang="cs-CZ" sz="1400" b="1" dirty="0" err="1"/>
              <a:t>supraspinata</a:t>
            </a:r>
            <a:r>
              <a:rPr lang="cs-CZ" sz="1400" b="1" dirty="0"/>
              <a:t> et </a:t>
            </a:r>
            <a:r>
              <a:rPr lang="cs-CZ" sz="1400" b="1" dirty="0" err="1"/>
              <a:t>infraspinata</a:t>
            </a:r>
            <a:r>
              <a:rPr lang="cs-CZ" sz="1400" b="1" dirty="0"/>
              <a:t>, </a:t>
            </a:r>
            <a:r>
              <a:rPr lang="cs-CZ" sz="1400" b="1" dirty="0">
                <a:solidFill>
                  <a:srgbClr val="0070C0"/>
                </a:solidFill>
              </a:rPr>
              <a:t>č. 3 a 4</a:t>
            </a:r>
            <a:r>
              <a:rPr lang="cs-CZ" sz="1400" b="1" dirty="0"/>
              <a:t>)</a:t>
            </a:r>
          </a:p>
          <a:p>
            <a:pPr lvl="1"/>
            <a:r>
              <a:rPr lang="cs-CZ" sz="1400" dirty="0"/>
              <a:t>Spina </a:t>
            </a:r>
            <a:r>
              <a:rPr lang="cs-CZ" sz="1400" dirty="0" err="1"/>
              <a:t>scapulae</a:t>
            </a:r>
            <a:r>
              <a:rPr lang="cs-CZ" sz="1400" dirty="0"/>
              <a:t> je na konci rozšířena v </a:t>
            </a:r>
            <a:r>
              <a:rPr lang="cs-CZ" sz="1400" b="1" dirty="0">
                <a:solidFill>
                  <a:srgbClr val="92D050"/>
                </a:solidFill>
              </a:rPr>
              <a:t>nadpažek (acromion, </a:t>
            </a:r>
            <a:r>
              <a:rPr lang="cs-CZ" sz="1400" b="1" dirty="0">
                <a:solidFill>
                  <a:srgbClr val="0070C0"/>
                </a:solidFill>
              </a:rPr>
              <a:t>č. 5</a:t>
            </a:r>
            <a:r>
              <a:rPr lang="cs-CZ" sz="1400" b="1" dirty="0">
                <a:solidFill>
                  <a:srgbClr val="92D050"/>
                </a:solidFill>
              </a:rPr>
              <a:t>)</a:t>
            </a:r>
          </a:p>
          <a:p>
            <a:pPr lvl="1"/>
            <a:r>
              <a:rPr lang="cs-CZ" sz="1400" dirty="0"/>
              <a:t>Z horního okraje ventrálním směrem vystupuje </a:t>
            </a:r>
            <a:r>
              <a:rPr lang="cs-CZ" sz="1400" b="1" dirty="0"/>
              <a:t>výběžek zobákovitý </a:t>
            </a:r>
            <a:r>
              <a:rPr lang="cs-CZ" sz="1400" b="1" dirty="0">
                <a:solidFill>
                  <a:srgbClr val="92D050"/>
                </a:solidFill>
              </a:rPr>
              <a:t>(</a:t>
            </a:r>
            <a:r>
              <a:rPr lang="cs-CZ" sz="1400" b="1" dirty="0" err="1">
                <a:solidFill>
                  <a:srgbClr val="92D050"/>
                </a:solidFill>
              </a:rPr>
              <a:t>processus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b="1" dirty="0" err="1">
                <a:solidFill>
                  <a:srgbClr val="92D050"/>
                </a:solidFill>
              </a:rPr>
              <a:t>coracoideus</a:t>
            </a:r>
            <a:r>
              <a:rPr lang="cs-CZ" sz="1400" b="1" dirty="0">
                <a:solidFill>
                  <a:srgbClr val="92D050"/>
                </a:solidFill>
              </a:rPr>
              <a:t>, </a:t>
            </a:r>
            <a:r>
              <a:rPr lang="cs-CZ" sz="1400" b="1" dirty="0">
                <a:solidFill>
                  <a:srgbClr val="0070C0"/>
                </a:solidFill>
              </a:rPr>
              <a:t>č. 6</a:t>
            </a:r>
            <a:r>
              <a:rPr lang="cs-CZ" sz="1400" b="1" dirty="0">
                <a:solidFill>
                  <a:srgbClr val="92D050"/>
                </a:solidFill>
              </a:rPr>
              <a:t>)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CB7886E5-7F2B-4E7A-A9F7-039E7CDAA02E}"/>
              </a:ext>
            </a:extLst>
          </p:cNvPr>
          <p:cNvCxnSpPr>
            <a:cxnSpLocks/>
          </p:cNvCxnSpPr>
          <p:nvPr/>
        </p:nvCxnSpPr>
        <p:spPr>
          <a:xfrm flipV="1">
            <a:off x="7181619" y="2643767"/>
            <a:ext cx="270701" cy="4507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3D5A8B0-46FD-44C0-BF50-62A4DD455704}"/>
              </a:ext>
            </a:extLst>
          </p:cNvPr>
          <p:cNvCxnSpPr>
            <a:cxnSpLocks/>
          </p:cNvCxnSpPr>
          <p:nvPr/>
        </p:nvCxnSpPr>
        <p:spPr>
          <a:xfrm flipV="1">
            <a:off x="7663190" y="2643767"/>
            <a:ext cx="329529" cy="399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D8E9EAB4-020A-444F-A246-07CF4293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731" y="1988840"/>
            <a:ext cx="2829320" cy="3219899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D0C88F63-DE5D-4321-A12B-5B4D015E01F5}"/>
              </a:ext>
            </a:extLst>
          </p:cNvPr>
          <p:cNvSpPr txBox="1"/>
          <p:nvPr/>
        </p:nvSpPr>
        <p:spPr>
          <a:xfrm>
            <a:off x="6135228" y="5264635"/>
            <a:ext cx="1872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/>
              <a:t>Scapula</a:t>
            </a:r>
            <a:r>
              <a:rPr lang="cs-CZ" sz="900" dirty="0"/>
              <a:t>, pohled zezadu</a:t>
            </a:r>
          </a:p>
        </p:txBody>
      </p:sp>
    </p:spTree>
    <p:extLst>
      <p:ext uri="{BB962C8B-B14F-4D97-AF65-F5344CB8AC3E}">
        <p14:creationId xmlns:p14="http://schemas.microsoft.com/office/powerpoint/2010/main" val="174092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283" y="781200"/>
            <a:ext cx="4297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KOST PAŽNÍ (HUMERUS)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00" y="1374168"/>
            <a:ext cx="5950746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altLang="cs-CZ" sz="1400" dirty="0"/>
              <a:t>Dlouhá kost, má 2 kloubní konce: proximální a distální epifýzu a střední část - tělo (diafýza)</a:t>
            </a:r>
          </a:p>
          <a:p>
            <a:endParaRPr lang="cs-CZ" sz="1400" b="1" dirty="0"/>
          </a:p>
          <a:p>
            <a:r>
              <a:rPr lang="cs-CZ" sz="1400" b="1" dirty="0"/>
              <a:t>Proximální epifýza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(č.1) </a:t>
            </a:r>
          </a:p>
          <a:p>
            <a:pPr lvl="1"/>
            <a:r>
              <a:rPr lang="cs-CZ" sz="1400" dirty="0"/>
              <a:t>Zakončena </a:t>
            </a:r>
            <a:r>
              <a:rPr lang="cs-CZ" sz="1400" b="1" dirty="0">
                <a:solidFill>
                  <a:srgbClr val="92D050"/>
                </a:solidFill>
              </a:rPr>
              <a:t>hlavicí (caput </a:t>
            </a:r>
            <a:r>
              <a:rPr lang="cs-CZ" sz="1400" b="1" dirty="0" err="1">
                <a:solidFill>
                  <a:srgbClr val="92D050"/>
                </a:solidFill>
              </a:rPr>
              <a:t>humeri</a:t>
            </a:r>
            <a:r>
              <a:rPr lang="cs-CZ" sz="1400" b="1" dirty="0">
                <a:solidFill>
                  <a:srgbClr val="92D050"/>
                </a:solidFill>
              </a:rPr>
              <a:t>, </a:t>
            </a:r>
            <a:r>
              <a:rPr lang="cs-CZ" sz="1400" dirty="0">
                <a:solidFill>
                  <a:srgbClr val="0070C0"/>
                </a:solidFill>
              </a:rPr>
              <a:t>č. 2</a:t>
            </a:r>
            <a:r>
              <a:rPr lang="cs-CZ" sz="1400" b="1" dirty="0">
                <a:solidFill>
                  <a:srgbClr val="92D050"/>
                </a:solidFill>
              </a:rPr>
              <a:t>) </a:t>
            </a:r>
            <a:r>
              <a:rPr lang="cs-CZ" altLang="cs-CZ" sz="1400" dirty="0"/>
              <a:t>s kulovitou kloubní plochou (ramenní kloub)</a:t>
            </a:r>
            <a:endParaRPr lang="cs-CZ" sz="1400" dirty="0"/>
          </a:p>
          <a:p>
            <a:pPr lvl="1"/>
            <a:r>
              <a:rPr lang="cs-CZ" sz="1400" b="1" dirty="0"/>
              <a:t>Anatomický krček (</a:t>
            </a:r>
            <a:r>
              <a:rPr lang="cs-CZ" sz="1400" b="1" dirty="0" err="1"/>
              <a:t>collum</a:t>
            </a:r>
            <a:r>
              <a:rPr lang="cs-CZ" sz="1400" b="1" dirty="0"/>
              <a:t> </a:t>
            </a:r>
            <a:r>
              <a:rPr lang="cs-CZ" sz="1400" b="1" dirty="0" err="1"/>
              <a:t>anatomicum</a:t>
            </a:r>
            <a:r>
              <a:rPr lang="cs-CZ" sz="1400" b="1" dirty="0"/>
              <a:t>, </a:t>
            </a:r>
            <a:r>
              <a:rPr lang="cs-CZ" sz="1400" dirty="0">
                <a:solidFill>
                  <a:srgbClr val="0070C0"/>
                </a:solidFill>
              </a:rPr>
              <a:t>č. 3</a:t>
            </a:r>
            <a:r>
              <a:rPr lang="cs-CZ" sz="1400" b="1" dirty="0"/>
              <a:t>) </a:t>
            </a:r>
            <a:r>
              <a:rPr lang="cs-CZ" sz="1400" dirty="0"/>
              <a:t>– zúžení při obvodu hlavice</a:t>
            </a:r>
          </a:p>
          <a:p>
            <a:pPr lvl="1"/>
            <a:r>
              <a:rPr lang="cs-CZ" sz="1400" b="1" dirty="0"/>
              <a:t>Chirurgický krček (</a:t>
            </a:r>
            <a:r>
              <a:rPr lang="cs-CZ" sz="1400" b="1" dirty="0" err="1"/>
              <a:t>collum</a:t>
            </a:r>
            <a:r>
              <a:rPr lang="cs-CZ" sz="1400" b="1" dirty="0"/>
              <a:t> </a:t>
            </a:r>
            <a:r>
              <a:rPr lang="cs-CZ" sz="1400" b="1" dirty="0" err="1"/>
              <a:t>chirurgicum</a:t>
            </a:r>
            <a:r>
              <a:rPr lang="cs-CZ" sz="1400" b="1" dirty="0"/>
              <a:t> , </a:t>
            </a:r>
            <a:r>
              <a:rPr lang="cs-CZ" sz="1400" dirty="0">
                <a:solidFill>
                  <a:srgbClr val="0070C0"/>
                </a:solidFill>
              </a:rPr>
              <a:t>č. 4</a:t>
            </a:r>
            <a:r>
              <a:rPr lang="cs-CZ" sz="1400" b="1" dirty="0"/>
              <a:t>) </a:t>
            </a:r>
            <a:r>
              <a:rPr lang="cs-CZ" sz="1400" dirty="0"/>
              <a:t>– distálněji, </a:t>
            </a:r>
            <a:br>
              <a:rPr lang="cs-CZ" sz="1400" dirty="0"/>
            </a:br>
            <a:r>
              <a:rPr lang="cs-CZ" sz="1400" dirty="0"/>
              <a:t>v místě připojení k diafýze</a:t>
            </a:r>
          </a:p>
          <a:p>
            <a:pPr lvl="1"/>
            <a:r>
              <a:rPr lang="cs-CZ" sz="1400" b="1" dirty="0"/>
              <a:t>Velký a malý hrbolek (</a:t>
            </a:r>
            <a:r>
              <a:rPr lang="cs-CZ" sz="1400" b="1" dirty="0" err="1"/>
              <a:t>tuberculum</a:t>
            </a:r>
            <a:r>
              <a:rPr lang="cs-CZ" sz="1400" b="1" dirty="0"/>
              <a:t> </a:t>
            </a:r>
            <a:r>
              <a:rPr lang="cs-CZ" sz="1400" b="1" dirty="0" err="1"/>
              <a:t>majus</a:t>
            </a:r>
            <a:r>
              <a:rPr lang="cs-CZ" sz="1400" b="1" dirty="0"/>
              <a:t> et minus, </a:t>
            </a:r>
            <a:r>
              <a:rPr lang="cs-CZ" sz="1400" dirty="0">
                <a:solidFill>
                  <a:srgbClr val="0070C0"/>
                </a:solidFill>
              </a:rPr>
              <a:t>č. 5 a 6</a:t>
            </a:r>
            <a:r>
              <a:rPr lang="cs-CZ" sz="1400" b="1" dirty="0"/>
              <a:t>) </a:t>
            </a:r>
            <a:r>
              <a:rPr lang="cs-CZ" sz="1400" dirty="0"/>
              <a:t>– distálně od kloubní plochy hlavice</a:t>
            </a:r>
          </a:p>
          <a:p>
            <a:pPr lvl="1"/>
            <a:r>
              <a:rPr lang="cs-CZ" sz="1400" dirty="0"/>
              <a:t>Od hrbolků směřují distálně </a:t>
            </a:r>
            <a:r>
              <a:rPr lang="cs-CZ" sz="1400" b="1" dirty="0"/>
              <a:t>hrany (</a:t>
            </a:r>
            <a:r>
              <a:rPr lang="cs-CZ" sz="1400" b="1" dirty="0" err="1"/>
              <a:t>crista</a:t>
            </a:r>
            <a:r>
              <a:rPr lang="cs-CZ" sz="1400" b="1" dirty="0"/>
              <a:t> </a:t>
            </a:r>
            <a:r>
              <a:rPr lang="cs-CZ" sz="1400" b="1" dirty="0" err="1"/>
              <a:t>tuberculi</a:t>
            </a:r>
            <a:r>
              <a:rPr lang="cs-CZ" sz="1400" b="1" dirty="0"/>
              <a:t> </a:t>
            </a:r>
            <a:r>
              <a:rPr lang="cs-CZ" sz="1400" b="1" dirty="0" err="1"/>
              <a:t>majoris</a:t>
            </a:r>
            <a:r>
              <a:rPr lang="cs-CZ" sz="1400" b="1" dirty="0"/>
              <a:t> et </a:t>
            </a:r>
            <a:r>
              <a:rPr lang="cs-CZ" sz="1400" b="1" dirty="0" err="1"/>
              <a:t>minoris</a:t>
            </a:r>
            <a:r>
              <a:rPr lang="cs-CZ" sz="1400" b="1" dirty="0"/>
              <a:t>)</a:t>
            </a:r>
            <a:r>
              <a:rPr lang="cs-CZ" sz="1400" dirty="0"/>
              <a:t>, mezi nimi je </a:t>
            </a:r>
            <a:r>
              <a:rPr lang="cs-CZ" sz="1400" b="1" dirty="0"/>
              <a:t>žlábek</a:t>
            </a:r>
            <a:r>
              <a:rPr lang="cs-CZ" sz="1400" dirty="0"/>
              <a:t> (</a:t>
            </a:r>
            <a:r>
              <a:rPr lang="cs-CZ" sz="1400" dirty="0">
                <a:solidFill>
                  <a:srgbClr val="0070C0"/>
                </a:solidFill>
              </a:rPr>
              <a:t>č. 7</a:t>
            </a:r>
            <a:r>
              <a:rPr lang="cs-CZ" sz="1400" dirty="0"/>
              <a:t>) pro šlachu dlouhé hlavy m. biceps </a:t>
            </a:r>
            <a:r>
              <a:rPr lang="cs-CZ" sz="1400" dirty="0" err="1"/>
              <a:t>brachii</a:t>
            </a:r>
            <a:endParaRPr lang="cs-CZ" sz="1400" dirty="0"/>
          </a:p>
          <a:p>
            <a:pPr lvl="1"/>
            <a:endParaRPr lang="cs-CZ" sz="1400" dirty="0"/>
          </a:p>
          <a:p>
            <a:r>
              <a:rPr lang="cs-CZ" sz="1400" b="1" dirty="0"/>
              <a:t>Diafýza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(č.8) </a:t>
            </a:r>
            <a:endParaRPr lang="cs-CZ" sz="1400" dirty="0"/>
          </a:p>
          <a:p>
            <a:pPr lvl="1"/>
            <a:r>
              <a:rPr lang="cs-CZ" altLang="cs-CZ" sz="1400" dirty="0"/>
              <a:t>Asi v polovině těla je </a:t>
            </a:r>
            <a:r>
              <a:rPr lang="cs-CZ" altLang="cs-CZ" sz="1400" b="1" dirty="0" err="1"/>
              <a:t>tuberositas</a:t>
            </a:r>
            <a:r>
              <a:rPr lang="cs-CZ" altLang="cs-CZ" sz="1400" dirty="0"/>
              <a:t> </a:t>
            </a:r>
            <a:r>
              <a:rPr lang="cs-CZ" altLang="cs-CZ" sz="1400" b="1" dirty="0" err="1"/>
              <a:t>deltoidea</a:t>
            </a:r>
            <a:r>
              <a:rPr lang="cs-CZ" altLang="cs-CZ" sz="1400" dirty="0"/>
              <a:t> (</a:t>
            </a:r>
            <a:r>
              <a:rPr lang="cs-CZ" altLang="cs-CZ" sz="1400" dirty="0">
                <a:solidFill>
                  <a:srgbClr val="0070C0"/>
                </a:solidFill>
              </a:rPr>
              <a:t>č. 9</a:t>
            </a:r>
            <a:r>
              <a:rPr lang="cs-CZ" altLang="cs-CZ" sz="1400" dirty="0"/>
              <a:t>, úpon m. </a:t>
            </a:r>
            <a:r>
              <a:rPr lang="cs-CZ" altLang="cs-CZ" sz="1400" dirty="0" err="1"/>
              <a:t>deltoideus</a:t>
            </a:r>
            <a:r>
              <a:rPr lang="cs-CZ" altLang="cs-CZ" sz="1400" dirty="0"/>
              <a:t>) 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3D5A8B0-46FD-44C0-BF50-62A4DD455704}"/>
              </a:ext>
            </a:extLst>
          </p:cNvPr>
          <p:cNvCxnSpPr>
            <a:cxnSpLocks/>
          </p:cNvCxnSpPr>
          <p:nvPr/>
        </p:nvCxnSpPr>
        <p:spPr>
          <a:xfrm flipV="1">
            <a:off x="7663190" y="2643767"/>
            <a:ext cx="329529" cy="399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2D4227E-DBE4-4933-99DF-E07D9A425540}"/>
              </a:ext>
            </a:extLst>
          </p:cNvPr>
          <p:cNvSpPr txBox="1"/>
          <p:nvPr/>
        </p:nvSpPr>
        <p:spPr>
          <a:xfrm>
            <a:off x="6367032" y="5875400"/>
            <a:ext cx="1872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Humerus, pohled zepředu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215DBED-FDEB-4453-8D4A-1E2A9DC9A6BD}"/>
              </a:ext>
            </a:extLst>
          </p:cNvPr>
          <p:cNvCxnSpPr>
            <a:cxnSpLocks/>
          </p:cNvCxnSpPr>
          <p:nvPr/>
        </p:nvCxnSpPr>
        <p:spPr>
          <a:xfrm flipH="1">
            <a:off x="8604449" y="1681944"/>
            <a:ext cx="135935" cy="1628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97A960D-39AA-4039-A300-BB30222EBE57}"/>
              </a:ext>
            </a:extLst>
          </p:cNvPr>
          <p:cNvCxnSpPr/>
          <p:nvPr/>
        </p:nvCxnSpPr>
        <p:spPr>
          <a:xfrm flipH="1">
            <a:off x="6686488" y="3650703"/>
            <a:ext cx="90984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6D660D9E-9F33-4697-8440-285B0603AD5F}"/>
              </a:ext>
            </a:extLst>
          </p:cNvPr>
          <p:cNvCxnSpPr>
            <a:cxnSpLocks/>
          </p:cNvCxnSpPr>
          <p:nvPr/>
        </p:nvCxnSpPr>
        <p:spPr>
          <a:xfrm flipH="1">
            <a:off x="7236296" y="3300442"/>
            <a:ext cx="4268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vá složená závorka 15">
            <a:extLst>
              <a:ext uri="{FF2B5EF4-FFF2-40B4-BE49-F238E27FC236}">
                <a16:creationId xmlns:a16="http://schemas.microsoft.com/office/drawing/2014/main" id="{61355288-4B0C-498F-ABD7-6FE0383D51F8}"/>
              </a:ext>
            </a:extLst>
          </p:cNvPr>
          <p:cNvSpPr/>
          <p:nvPr/>
        </p:nvSpPr>
        <p:spPr>
          <a:xfrm>
            <a:off x="7704685" y="1700811"/>
            <a:ext cx="288033" cy="50449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C3C2B78F-A1E9-4BED-9784-D341E3EEAB65}"/>
              </a:ext>
            </a:extLst>
          </p:cNvPr>
          <p:cNvCxnSpPr>
            <a:cxnSpLocks/>
          </p:cNvCxnSpPr>
          <p:nvPr/>
        </p:nvCxnSpPr>
        <p:spPr>
          <a:xfrm>
            <a:off x="8355839" y="1528056"/>
            <a:ext cx="10109" cy="3007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8C1A99FC-5AB7-4517-8B14-72016DAE7ACF}"/>
              </a:ext>
            </a:extLst>
          </p:cNvPr>
          <p:cNvCxnSpPr>
            <a:cxnSpLocks/>
          </p:cNvCxnSpPr>
          <p:nvPr/>
        </p:nvCxnSpPr>
        <p:spPr>
          <a:xfrm flipH="1">
            <a:off x="7704685" y="2348880"/>
            <a:ext cx="469355" cy="109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3FD17FF7-C4D0-4029-9796-D1BA8D2C68B2}"/>
              </a:ext>
            </a:extLst>
          </p:cNvPr>
          <p:cNvCxnSpPr>
            <a:cxnSpLocks/>
          </p:cNvCxnSpPr>
          <p:nvPr/>
        </p:nvCxnSpPr>
        <p:spPr>
          <a:xfrm>
            <a:off x="7992718" y="1509778"/>
            <a:ext cx="180958" cy="4039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53F4D6F-6C68-4587-9A91-3D796810C3E1}"/>
              </a:ext>
            </a:extLst>
          </p:cNvPr>
          <p:cNvCxnSpPr>
            <a:cxnSpLocks/>
          </p:cNvCxnSpPr>
          <p:nvPr/>
        </p:nvCxnSpPr>
        <p:spPr>
          <a:xfrm>
            <a:off x="8533684" y="2148847"/>
            <a:ext cx="91837" cy="3164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55A2E88-BCC2-4B17-90C9-46D44D079BE4}"/>
              </a:ext>
            </a:extLst>
          </p:cNvPr>
          <p:cNvCxnSpPr>
            <a:cxnSpLocks/>
          </p:cNvCxnSpPr>
          <p:nvPr/>
        </p:nvCxnSpPr>
        <p:spPr>
          <a:xfrm>
            <a:off x="8312387" y="2093906"/>
            <a:ext cx="53561" cy="8464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Obrázek 45">
            <a:extLst>
              <a:ext uri="{FF2B5EF4-FFF2-40B4-BE49-F238E27FC236}">
                <a16:creationId xmlns:a16="http://schemas.microsoft.com/office/drawing/2014/main" id="{17BEFE52-F079-463D-8E3B-B4D86F673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93" y="1112763"/>
            <a:ext cx="2795307" cy="47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87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283" y="781200"/>
            <a:ext cx="4297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KOST PAŽNÍ (HUMERUS)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67" y="1433890"/>
            <a:ext cx="6195042" cy="28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b="1" dirty="0"/>
              <a:t>Distální epifýza </a:t>
            </a:r>
            <a:r>
              <a:rPr lang="cs-CZ" sz="1400" b="1" dirty="0">
                <a:solidFill>
                  <a:srgbClr val="0070C0"/>
                </a:solidFill>
              </a:rPr>
              <a:t>(č. 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Zakončena kloubními hrboly (</a:t>
            </a:r>
            <a:r>
              <a:rPr lang="cs-CZ" sz="1400" b="1" dirty="0" err="1"/>
              <a:t>condyli</a:t>
            </a:r>
            <a:r>
              <a:rPr lang="cs-CZ" sz="1400" b="1" dirty="0"/>
              <a:t> </a:t>
            </a:r>
            <a:r>
              <a:rPr lang="cs-CZ" sz="1400" b="1" dirty="0" err="1"/>
              <a:t>humeri</a:t>
            </a:r>
            <a:r>
              <a:rPr lang="cs-CZ" sz="1400" b="1" dirty="0"/>
              <a:t>, </a:t>
            </a:r>
            <a:r>
              <a:rPr lang="cs-CZ" sz="1400" b="1" dirty="0">
                <a:solidFill>
                  <a:srgbClr val="0070C0"/>
                </a:solidFill>
              </a:rPr>
              <a:t>č. 2</a:t>
            </a:r>
            <a:r>
              <a:rPr lang="cs-CZ" sz="1400" dirty="0"/>
              <a:t>):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dirty="0"/>
              <a:t>kondyl laterální - </a:t>
            </a:r>
            <a:r>
              <a:rPr lang="cs-CZ" sz="1400" b="1" dirty="0"/>
              <a:t>hlavička humeru (</a:t>
            </a:r>
            <a:r>
              <a:rPr lang="cs-CZ" sz="1400" b="1" dirty="0" err="1"/>
              <a:t>capitulum</a:t>
            </a:r>
            <a:r>
              <a:rPr lang="cs-CZ" sz="1400" b="1" dirty="0"/>
              <a:t> </a:t>
            </a:r>
            <a:r>
              <a:rPr lang="cs-CZ" sz="1400" b="1" dirty="0" err="1"/>
              <a:t>humeri</a:t>
            </a:r>
            <a:r>
              <a:rPr lang="cs-CZ" sz="1400" b="1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dirty="0"/>
              <a:t>mediální kondyl - </a:t>
            </a:r>
            <a:r>
              <a:rPr lang="cs-CZ" sz="1400" b="1" dirty="0"/>
              <a:t>kladka humeru (trochlea </a:t>
            </a:r>
            <a:r>
              <a:rPr lang="cs-CZ" sz="1400" b="1" dirty="0" err="1"/>
              <a:t>humeri</a:t>
            </a:r>
            <a:r>
              <a:rPr lang="cs-CZ" sz="1400" b="1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Nad kondyly po stranách: </a:t>
            </a:r>
            <a:r>
              <a:rPr lang="cs-CZ" sz="1400" b="1" dirty="0" err="1">
                <a:solidFill>
                  <a:srgbClr val="92D050"/>
                </a:solidFill>
              </a:rPr>
              <a:t>epicondylus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b="1" dirty="0" err="1">
                <a:solidFill>
                  <a:srgbClr val="92D050"/>
                </a:solidFill>
              </a:rPr>
              <a:t>lateralis</a:t>
            </a:r>
            <a:r>
              <a:rPr lang="cs-CZ" sz="1400" b="1" dirty="0">
                <a:solidFill>
                  <a:srgbClr val="92D050"/>
                </a:solidFill>
              </a:rPr>
              <a:t> et </a:t>
            </a:r>
            <a:r>
              <a:rPr lang="cs-CZ" sz="1400" b="1" dirty="0" err="1">
                <a:solidFill>
                  <a:srgbClr val="92D050"/>
                </a:solidFill>
              </a:rPr>
              <a:t>medialis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dirty="0"/>
              <a:t>(</a:t>
            </a:r>
            <a:r>
              <a:rPr lang="cs-CZ" sz="1400" b="1" dirty="0">
                <a:solidFill>
                  <a:srgbClr val="0070C0"/>
                </a:solidFill>
              </a:rPr>
              <a:t>č. 3</a:t>
            </a:r>
            <a:r>
              <a:rPr lang="cs-CZ" sz="1400" b="1" dirty="0"/>
              <a:t>,</a:t>
            </a:r>
            <a:r>
              <a:rPr lang="cs-CZ" sz="1400" b="1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začátek předloketních svalů)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Žlábky kde prochází nervy: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400" dirty="0"/>
              <a:t>N. </a:t>
            </a:r>
            <a:r>
              <a:rPr lang="cs-CZ" sz="1400" dirty="0" err="1"/>
              <a:t>ulnaris</a:t>
            </a:r>
            <a:r>
              <a:rPr lang="cs-CZ" sz="1400" dirty="0"/>
              <a:t> (</a:t>
            </a:r>
            <a:r>
              <a:rPr lang="cs-CZ" sz="1400" dirty="0" err="1"/>
              <a:t>sulcus</a:t>
            </a:r>
            <a:r>
              <a:rPr lang="cs-CZ" sz="1400" dirty="0"/>
              <a:t> nervi </a:t>
            </a:r>
            <a:r>
              <a:rPr lang="cs-CZ" sz="1400" dirty="0" err="1"/>
              <a:t>ulnaris</a:t>
            </a:r>
            <a:r>
              <a:rPr lang="cs-CZ" sz="1400" dirty="0"/>
              <a:t>) - za mediálním epikondylem</a:t>
            </a:r>
            <a:endParaRPr lang="cs-CZ" sz="14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400" dirty="0"/>
              <a:t>N. </a:t>
            </a:r>
            <a:r>
              <a:rPr lang="cs-CZ" sz="1400" dirty="0" err="1"/>
              <a:t>radialis</a:t>
            </a:r>
            <a:r>
              <a:rPr lang="cs-CZ" sz="1400" dirty="0"/>
              <a:t> (</a:t>
            </a:r>
            <a:r>
              <a:rPr lang="cs-CZ" sz="1400" dirty="0" err="1"/>
              <a:t>sulcus</a:t>
            </a:r>
            <a:r>
              <a:rPr lang="cs-CZ" sz="1400" dirty="0"/>
              <a:t> nervi </a:t>
            </a:r>
            <a:r>
              <a:rPr lang="cs-CZ" sz="1400" dirty="0" err="1"/>
              <a:t>radialis</a:t>
            </a:r>
            <a:r>
              <a:rPr lang="cs-CZ" sz="1400" dirty="0"/>
              <a:t>) – zadní strana těla </a:t>
            </a:r>
            <a:r>
              <a:rPr lang="cs-CZ" sz="1400" dirty="0">
                <a:solidFill>
                  <a:srgbClr val="0070C0"/>
                </a:solidFill>
              </a:rPr>
              <a:t>(č.4 )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Nad epikondyly jsou jamky </a:t>
            </a:r>
            <a:r>
              <a:rPr lang="cs-CZ" sz="1400" b="1" dirty="0"/>
              <a:t>(</a:t>
            </a:r>
            <a:r>
              <a:rPr lang="cs-CZ" sz="1400" b="1" dirty="0" err="1"/>
              <a:t>fossa</a:t>
            </a:r>
            <a:r>
              <a:rPr lang="cs-CZ" sz="1400" b="1" dirty="0"/>
              <a:t> </a:t>
            </a:r>
            <a:r>
              <a:rPr lang="cs-CZ" sz="1400" b="1" dirty="0" err="1"/>
              <a:t>coronoidea</a:t>
            </a:r>
            <a:r>
              <a:rPr lang="cs-CZ" sz="1400" b="1" dirty="0"/>
              <a:t> et </a:t>
            </a:r>
            <a:br>
              <a:rPr lang="cs-CZ" sz="1400" b="1" dirty="0"/>
            </a:br>
            <a:r>
              <a:rPr lang="cs-CZ" sz="1400" b="1" dirty="0" err="1"/>
              <a:t>radialis</a:t>
            </a:r>
            <a:r>
              <a:rPr lang="cs-CZ" sz="1400" b="1" dirty="0"/>
              <a:t> </a:t>
            </a:r>
            <a:r>
              <a:rPr lang="cs-CZ" sz="1400" dirty="0"/>
              <a:t>vepředu, </a:t>
            </a:r>
            <a:r>
              <a:rPr lang="cs-CZ" sz="1400" b="1" dirty="0" err="1"/>
              <a:t>fossa</a:t>
            </a:r>
            <a:r>
              <a:rPr lang="cs-CZ" sz="1400" b="1" dirty="0"/>
              <a:t> </a:t>
            </a:r>
            <a:r>
              <a:rPr lang="cs-CZ" sz="1400" b="1" dirty="0" err="1"/>
              <a:t>olecrani</a:t>
            </a:r>
            <a:r>
              <a:rPr lang="cs-CZ" sz="1400" b="1" dirty="0"/>
              <a:t> </a:t>
            </a:r>
            <a:r>
              <a:rPr lang="cs-CZ" sz="1400" dirty="0"/>
              <a:t>vzadu – </a:t>
            </a:r>
            <a:r>
              <a:rPr lang="cs-CZ" sz="1400" dirty="0">
                <a:solidFill>
                  <a:srgbClr val="0070C0"/>
                </a:solidFill>
              </a:rPr>
              <a:t>č. 5</a:t>
            </a:r>
            <a:r>
              <a:rPr lang="cs-CZ" sz="1400" dirty="0"/>
              <a:t>) 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CB7886E5-7F2B-4E7A-A9F7-039E7CDAA02E}"/>
              </a:ext>
            </a:extLst>
          </p:cNvPr>
          <p:cNvCxnSpPr>
            <a:cxnSpLocks/>
          </p:cNvCxnSpPr>
          <p:nvPr/>
        </p:nvCxnSpPr>
        <p:spPr>
          <a:xfrm flipV="1">
            <a:off x="7181619" y="2643767"/>
            <a:ext cx="270701" cy="4507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3D5A8B0-46FD-44C0-BF50-62A4DD455704}"/>
              </a:ext>
            </a:extLst>
          </p:cNvPr>
          <p:cNvCxnSpPr>
            <a:cxnSpLocks/>
          </p:cNvCxnSpPr>
          <p:nvPr/>
        </p:nvCxnSpPr>
        <p:spPr>
          <a:xfrm flipV="1">
            <a:off x="7663190" y="2643767"/>
            <a:ext cx="329529" cy="399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323891DD-FAD7-48E9-9EF5-7532AFF8FF7B}"/>
              </a:ext>
            </a:extLst>
          </p:cNvPr>
          <p:cNvCxnSpPr>
            <a:cxnSpLocks/>
          </p:cNvCxnSpPr>
          <p:nvPr/>
        </p:nvCxnSpPr>
        <p:spPr>
          <a:xfrm flipH="1" flipV="1">
            <a:off x="6100034" y="5159040"/>
            <a:ext cx="313636" cy="1063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C0380267-8668-4313-BF40-7F77B99E8F80}"/>
              </a:ext>
            </a:extLst>
          </p:cNvPr>
          <p:cNvCxnSpPr>
            <a:cxnSpLocks/>
          </p:cNvCxnSpPr>
          <p:nvPr/>
        </p:nvCxnSpPr>
        <p:spPr>
          <a:xfrm flipV="1">
            <a:off x="8140026" y="2277662"/>
            <a:ext cx="206322" cy="4288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72A44848-688A-4639-9FE5-E6E1B9F7F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268" y="859509"/>
            <a:ext cx="2378165" cy="373711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0C84AAA-A2BB-44EE-A00A-82520D9E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004" y="4055250"/>
            <a:ext cx="2740853" cy="2313928"/>
          </a:xfrm>
          <a:prstGeom prst="rect">
            <a:avLst/>
          </a:prstGeom>
        </p:spPr>
      </p:pic>
      <p:sp>
        <p:nvSpPr>
          <p:cNvPr id="39" name="Šipka: zahnutá doleva 38">
            <a:extLst>
              <a:ext uri="{FF2B5EF4-FFF2-40B4-BE49-F238E27FC236}">
                <a16:creationId xmlns:a16="http://schemas.microsoft.com/office/drawing/2014/main" id="{BBA2BC12-4216-46A5-975E-6ACC94F4709C}"/>
              </a:ext>
            </a:extLst>
          </p:cNvPr>
          <p:cNvSpPr/>
          <p:nvPr/>
        </p:nvSpPr>
        <p:spPr>
          <a:xfrm rot="1578190">
            <a:off x="8161998" y="4431947"/>
            <a:ext cx="421175" cy="130156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C9EA14FD-812B-4DF5-8E6A-6033F3D99833}"/>
              </a:ext>
            </a:extLst>
          </p:cNvPr>
          <p:cNvSpPr txBox="1"/>
          <p:nvPr/>
        </p:nvSpPr>
        <p:spPr>
          <a:xfrm>
            <a:off x="3305976" y="5390324"/>
            <a:ext cx="18722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Nahoře: humerus, pohled zezadu</a:t>
            </a:r>
          </a:p>
          <a:p>
            <a:r>
              <a:rPr lang="cs-CZ" sz="900" dirty="0"/>
              <a:t>Dole: výřez, distální epifýza, pohled zezadu</a:t>
            </a:r>
          </a:p>
        </p:txBody>
      </p:sp>
    </p:spTree>
    <p:extLst>
      <p:ext uri="{BB962C8B-B14F-4D97-AF65-F5344CB8AC3E}">
        <p14:creationId xmlns:p14="http://schemas.microsoft.com/office/powerpoint/2010/main" val="1414650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999" y="810819"/>
            <a:ext cx="5484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KOSTI PŘEDLOKTÍ </a:t>
            </a:r>
            <a:r>
              <a:rPr lang="cs-CZ" altLang="cs-CZ" sz="2000" b="1" dirty="0">
                <a:solidFill>
                  <a:srgbClr val="0070C0"/>
                </a:solidFill>
              </a:rPr>
              <a:t>(OSSA ANTEBRACHII)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0" y="1484784"/>
            <a:ext cx="8564912" cy="470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1400" dirty="0"/>
              <a:t>Dlouhé, biepifyzární kosti, v supinačním postavení jsou paralelně vedle sebe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1400" b="1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1400" b="1" dirty="0">
                <a:solidFill>
                  <a:srgbClr val="0070C0"/>
                </a:solidFill>
              </a:rPr>
              <a:t>1) KOST LOKETNÍ (ULNA) </a:t>
            </a:r>
            <a:r>
              <a:rPr lang="cs-CZ" altLang="cs-CZ" sz="1400" b="1" dirty="0"/>
              <a:t>– nepohyblivá </a:t>
            </a:r>
          </a:p>
          <a:p>
            <a:pPr>
              <a:lnSpc>
                <a:spcPct val="90000"/>
              </a:lnSpc>
            </a:pPr>
            <a:r>
              <a:rPr lang="cs-CZ" altLang="cs-CZ" sz="1400" dirty="0"/>
              <a:t>V supinačním postavení leží na mediální malíkové straně předloktí</a:t>
            </a:r>
            <a:endParaRPr lang="cs-CZ" altLang="cs-CZ" sz="1400" dirty="0">
              <a:solidFill>
                <a:srgbClr val="92D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400" dirty="0">
                <a:solidFill>
                  <a:srgbClr val="92D050"/>
                </a:solidFill>
              </a:rPr>
              <a:t>hmatná v celé délce </a:t>
            </a:r>
            <a:r>
              <a:rPr lang="cs-CZ" altLang="cs-CZ" sz="1400" dirty="0"/>
              <a:t>(není chráněna svaly)</a:t>
            </a:r>
          </a:p>
          <a:p>
            <a:pPr>
              <a:lnSpc>
                <a:spcPct val="90000"/>
              </a:lnSpc>
            </a:pPr>
            <a:r>
              <a:rPr lang="cs-CZ" altLang="cs-CZ" sz="1400" dirty="0"/>
              <a:t>Má 2 kloubní konce (proximální a distální epifýzu) a tělo (diafýzu):</a:t>
            </a:r>
          </a:p>
          <a:p>
            <a:pPr lvl="1"/>
            <a:r>
              <a:rPr lang="cs-CZ" sz="1400" b="1" dirty="0"/>
              <a:t>Proximální epifýza </a:t>
            </a:r>
            <a:r>
              <a:rPr lang="cs-CZ" sz="1400" dirty="0"/>
              <a:t>– nejširší část, vybíhá ve 2 výběžky:</a:t>
            </a:r>
          </a:p>
          <a:p>
            <a:pPr lvl="2"/>
            <a:r>
              <a:rPr lang="cs-CZ" sz="1400" dirty="0"/>
              <a:t>Dorzální mohutný </a:t>
            </a:r>
            <a:r>
              <a:rPr lang="cs-CZ" sz="1400" b="1" dirty="0" err="1">
                <a:solidFill>
                  <a:srgbClr val="92D050"/>
                </a:solidFill>
              </a:rPr>
              <a:t>olecranon</a:t>
            </a:r>
            <a:r>
              <a:rPr lang="cs-CZ" sz="1400" dirty="0">
                <a:solidFill>
                  <a:srgbClr val="92D050"/>
                </a:solidFill>
              </a:rPr>
              <a:t> </a:t>
            </a:r>
            <a:r>
              <a:rPr lang="cs-CZ" sz="1400" dirty="0">
                <a:solidFill>
                  <a:srgbClr val="0070C0"/>
                </a:solidFill>
              </a:rPr>
              <a:t>(č. 1) </a:t>
            </a:r>
            <a:r>
              <a:rPr lang="cs-CZ" sz="1400" dirty="0"/>
              <a:t>– hmatný, </a:t>
            </a:r>
            <a:r>
              <a:rPr lang="cs-CZ" sz="1400" b="1" dirty="0"/>
              <a:t>upíná se na něj m. triceps </a:t>
            </a:r>
            <a:r>
              <a:rPr lang="cs-CZ" sz="1400" b="1" dirty="0" err="1"/>
              <a:t>brachii</a:t>
            </a:r>
            <a:endParaRPr lang="cs-CZ" sz="1400" b="1" dirty="0"/>
          </a:p>
          <a:p>
            <a:pPr lvl="2"/>
            <a:r>
              <a:rPr lang="cs-CZ" sz="1400" dirty="0"/>
              <a:t>Ventrální menší </a:t>
            </a:r>
            <a:r>
              <a:rPr lang="cs-CZ" sz="1400" b="1" dirty="0" err="1"/>
              <a:t>processus</a:t>
            </a:r>
            <a:r>
              <a:rPr lang="cs-CZ" sz="1400" b="1" dirty="0"/>
              <a:t> </a:t>
            </a:r>
            <a:r>
              <a:rPr lang="cs-CZ" sz="1400" b="1" dirty="0" err="1"/>
              <a:t>coronoideus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(č. 2) </a:t>
            </a:r>
            <a:endParaRPr lang="cs-CZ" sz="1400" b="1" dirty="0"/>
          </a:p>
          <a:p>
            <a:pPr lvl="2"/>
            <a:r>
              <a:rPr lang="cs-CZ" sz="1400" dirty="0"/>
              <a:t>Mezi výběžky je </a:t>
            </a:r>
            <a:r>
              <a:rPr lang="cs-CZ" sz="1400" b="1" dirty="0"/>
              <a:t>zářez (</a:t>
            </a:r>
            <a:r>
              <a:rPr lang="cs-CZ" sz="1400" b="1" dirty="0" err="1"/>
              <a:t>incisura</a:t>
            </a:r>
            <a:r>
              <a:rPr lang="cs-CZ" sz="1400" b="1" dirty="0"/>
              <a:t> </a:t>
            </a:r>
            <a:r>
              <a:rPr lang="cs-CZ" sz="1400" b="1" dirty="0" err="1"/>
              <a:t>trochlearis</a:t>
            </a:r>
            <a:r>
              <a:rPr lang="cs-CZ" sz="1400" b="1" dirty="0"/>
              <a:t>/</a:t>
            </a:r>
            <a:r>
              <a:rPr lang="cs-CZ" sz="1400" b="1" dirty="0" err="1"/>
              <a:t>semilunaris</a:t>
            </a:r>
            <a:r>
              <a:rPr lang="cs-CZ" sz="1400" b="1" dirty="0"/>
              <a:t>, </a:t>
            </a:r>
            <a:r>
              <a:rPr lang="cs-CZ" sz="1400" dirty="0">
                <a:solidFill>
                  <a:srgbClr val="0070C0"/>
                </a:solidFill>
              </a:rPr>
              <a:t>č. 3</a:t>
            </a:r>
            <a:r>
              <a:rPr lang="cs-CZ" sz="1400" b="1" dirty="0"/>
              <a:t>) </a:t>
            </a:r>
            <a:r>
              <a:rPr lang="cs-CZ" sz="1400" dirty="0"/>
              <a:t>– kloubní jamka pro kladku humeru</a:t>
            </a:r>
          </a:p>
          <a:p>
            <a:pPr lvl="2"/>
            <a:r>
              <a:rPr lang="cs-CZ" sz="1400" dirty="0"/>
              <a:t>Laterálně – válcovitý zářez </a:t>
            </a:r>
            <a:r>
              <a:rPr lang="cs-CZ" sz="1400" b="1" dirty="0" err="1"/>
              <a:t>incisura</a:t>
            </a:r>
            <a:r>
              <a:rPr lang="cs-CZ" sz="1400" b="1" dirty="0"/>
              <a:t> </a:t>
            </a:r>
            <a:r>
              <a:rPr lang="cs-CZ" sz="1400" b="1" dirty="0" err="1"/>
              <a:t>radialis</a:t>
            </a:r>
            <a:r>
              <a:rPr lang="cs-CZ" sz="1400" b="1" dirty="0"/>
              <a:t> </a:t>
            </a:r>
            <a:r>
              <a:rPr lang="cs-CZ" sz="1400" b="1" dirty="0" err="1"/>
              <a:t>ulnae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(č. 4) </a:t>
            </a:r>
            <a:r>
              <a:rPr lang="cs-CZ" sz="1400" dirty="0"/>
              <a:t>, kloubní jamka pro hlavičku radia</a:t>
            </a:r>
          </a:p>
          <a:p>
            <a:pPr lvl="1"/>
            <a:r>
              <a:rPr lang="cs-CZ" sz="1400" b="1" dirty="0"/>
              <a:t>Tělo </a:t>
            </a:r>
          </a:p>
          <a:p>
            <a:pPr lvl="2"/>
            <a:r>
              <a:rPr lang="cs-CZ" sz="1400" dirty="0"/>
              <a:t>vybírá laterálně v </a:t>
            </a:r>
            <a:r>
              <a:rPr lang="cs-CZ" sz="1400" b="1" dirty="0"/>
              <a:t>mezikostní hranu (</a:t>
            </a:r>
            <a:r>
              <a:rPr lang="cs-CZ" sz="1400" b="1" dirty="0" err="1"/>
              <a:t>crista</a:t>
            </a:r>
            <a:r>
              <a:rPr lang="cs-CZ" sz="1400" b="1" dirty="0"/>
              <a:t> </a:t>
            </a:r>
            <a:r>
              <a:rPr lang="cs-CZ" sz="1400" b="1" dirty="0" err="1"/>
              <a:t>interossea</a:t>
            </a:r>
            <a:r>
              <a:rPr lang="cs-CZ" sz="1400" b="1" dirty="0"/>
              <a:t>) </a:t>
            </a:r>
            <a:r>
              <a:rPr lang="cs-CZ" sz="1400" dirty="0"/>
              <a:t>- </a:t>
            </a:r>
            <a:r>
              <a:rPr lang="cs-CZ" altLang="cs-CZ" sz="1400" dirty="0"/>
              <a:t>úpon mezikostní membrány</a:t>
            </a:r>
            <a:endParaRPr lang="cs-CZ" sz="1400" dirty="0"/>
          </a:p>
          <a:p>
            <a:pPr lvl="2"/>
            <a:r>
              <a:rPr lang="cs-CZ" sz="1400" dirty="0"/>
              <a:t>Na přední straně je drsnatina</a:t>
            </a:r>
            <a:r>
              <a:rPr lang="cs-CZ" sz="1400" b="1" dirty="0"/>
              <a:t>, </a:t>
            </a:r>
            <a:r>
              <a:rPr lang="cs-CZ" sz="1400" b="1" dirty="0" err="1"/>
              <a:t>tuberositas</a:t>
            </a:r>
            <a:r>
              <a:rPr lang="cs-CZ" sz="1400" b="1" dirty="0"/>
              <a:t> </a:t>
            </a:r>
            <a:r>
              <a:rPr lang="cs-CZ" sz="1400" b="1" dirty="0" err="1"/>
              <a:t>ulnae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(č. 5) </a:t>
            </a:r>
            <a:r>
              <a:rPr lang="cs-CZ" sz="1400" dirty="0"/>
              <a:t>– místo úponu </a:t>
            </a:r>
            <a:r>
              <a:rPr lang="cs-CZ" sz="1400" b="1" dirty="0"/>
              <a:t>m. brachialis</a:t>
            </a:r>
          </a:p>
          <a:p>
            <a:pPr lvl="1"/>
            <a:r>
              <a:rPr lang="cs-CZ" sz="1400" b="1" dirty="0"/>
              <a:t>Distální epifýza</a:t>
            </a:r>
            <a:r>
              <a:rPr lang="cs-CZ" sz="1400" dirty="0"/>
              <a:t> </a:t>
            </a:r>
          </a:p>
          <a:p>
            <a:pPr lvl="2"/>
            <a:r>
              <a:rPr lang="cs-CZ" sz="1400" b="1" dirty="0"/>
              <a:t>hlava ulny (caput </a:t>
            </a:r>
            <a:r>
              <a:rPr lang="cs-CZ" sz="1400" b="1" dirty="0" err="1"/>
              <a:t>ulnae</a:t>
            </a:r>
            <a:r>
              <a:rPr lang="cs-CZ" sz="1400" b="1" dirty="0"/>
              <a:t>, </a:t>
            </a:r>
            <a:r>
              <a:rPr lang="cs-CZ" sz="1400" dirty="0">
                <a:solidFill>
                  <a:srgbClr val="0070C0"/>
                </a:solidFill>
              </a:rPr>
              <a:t>č. 6</a:t>
            </a:r>
            <a:r>
              <a:rPr lang="cs-CZ" sz="1400" b="1" dirty="0"/>
              <a:t>) </a:t>
            </a:r>
            <a:r>
              <a:rPr lang="cs-CZ" sz="1400" dirty="0"/>
              <a:t>– kloubní ploška pro zářez na </a:t>
            </a:r>
            <a:r>
              <a:rPr lang="cs-CZ" sz="1400" dirty="0" err="1"/>
              <a:t>dist</a:t>
            </a:r>
            <a:r>
              <a:rPr lang="cs-CZ" sz="1400" dirty="0"/>
              <a:t>. epifýze radia</a:t>
            </a:r>
          </a:p>
          <a:p>
            <a:pPr lvl="2"/>
            <a:r>
              <a:rPr lang="cs-CZ" altLang="cs-CZ" sz="1400" dirty="0"/>
              <a:t>Mediálně - hmatný </a:t>
            </a:r>
            <a:r>
              <a:rPr lang="cs-CZ" sz="1400" b="1" dirty="0"/>
              <a:t>bodcovitý výběžek </a:t>
            </a:r>
            <a:r>
              <a:rPr lang="cs-CZ" sz="1400" b="1" dirty="0">
                <a:solidFill>
                  <a:srgbClr val="92D050"/>
                </a:solidFill>
              </a:rPr>
              <a:t>(</a:t>
            </a:r>
            <a:r>
              <a:rPr lang="cs-CZ" sz="1400" b="1" dirty="0" err="1">
                <a:solidFill>
                  <a:srgbClr val="92D050"/>
                </a:solidFill>
              </a:rPr>
              <a:t>processus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b="1" dirty="0" err="1">
                <a:solidFill>
                  <a:srgbClr val="92D050"/>
                </a:solidFill>
              </a:rPr>
              <a:t>styloideus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b="1" dirty="0" err="1">
                <a:solidFill>
                  <a:srgbClr val="92D050"/>
                </a:solidFill>
              </a:rPr>
              <a:t>ulnae</a:t>
            </a:r>
            <a:r>
              <a:rPr lang="cs-CZ" sz="1400" b="1" dirty="0">
                <a:solidFill>
                  <a:srgbClr val="92D050"/>
                </a:solidFill>
              </a:rPr>
              <a:t>, </a:t>
            </a:r>
            <a:r>
              <a:rPr lang="cs-CZ" sz="1400" dirty="0">
                <a:solidFill>
                  <a:srgbClr val="0070C0"/>
                </a:solidFill>
              </a:rPr>
              <a:t>č. 7</a:t>
            </a:r>
            <a:r>
              <a:rPr lang="cs-CZ" sz="1400" b="1" dirty="0">
                <a:solidFill>
                  <a:srgbClr val="92D050"/>
                </a:solidFill>
              </a:rPr>
              <a:t>) </a:t>
            </a:r>
            <a:endParaRPr lang="cs-CZ" sz="1400" dirty="0">
              <a:solidFill>
                <a:srgbClr val="92D050"/>
              </a:solidFill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CB7886E5-7F2B-4E7A-A9F7-039E7CDAA02E}"/>
              </a:ext>
            </a:extLst>
          </p:cNvPr>
          <p:cNvCxnSpPr>
            <a:cxnSpLocks/>
          </p:cNvCxnSpPr>
          <p:nvPr/>
        </p:nvCxnSpPr>
        <p:spPr>
          <a:xfrm flipV="1">
            <a:off x="7181619" y="2643767"/>
            <a:ext cx="270701" cy="4507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3D5A8B0-46FD-44C0-BF50-62A4DD455704}"/>
              </a:ext>
            </a:extLst>
          </p:cNvPr>
          <p:cNvCxnSpPr>
            <a:cxnSpLocks/>
          </p:cNvCxnSpPr>
          <p:nvPr/>
        </p:nvCxnSpPr>
        <p:spPr>
          <a:xfrm flipV="1">
            <a:off x="7663190" y="2643767"/>
            <a:ext cx="329529" cy="399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8F829D88-68AA-4B58-88E4-F7014C09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51" y="1511934"/>
            <a:ext cx="3229136" cy="487751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1C389A5-ECD4-44BD-86C6-F34CA2B53EFE}"/>
              </a:ext>
            </a:extLst>
          </p:cNvPr>
          <p:cNvSpPr txBox="1"/>
          <p:nvPr/>
        </p:nvSpPr>
        <p:spPr>
          <a:xfrm>
            <a:off x="5565132" y="6576832"/>
            <a:ext cx="30243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Ulna, pohled zepředu</a:t>
            </a:r>
          </a:p>
        </p:txBody>
      </p:sp>
    </p:spTree>
    <p:extLst>
      <p:ext uri="{BB962C8B-B14F-4D97-AF65-F5344CB8AC3E}">
        <p14:creationId xmlns:p14="http://schemas.microsoft.com/office/powerpoint/2010/main" val="11328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174" y="677233"/>
            <a:ext cx="5484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KOSTI PŘEDLOKTÍ </a:t>
            </a:r>
            <a:r>
              <a:rPr lang="cs-CZ" altLang="cs-CZ" sz="2000" b="1" dirty="0">
                <a:solidFill>
                  <a:srgbClr val="0070C0"/>
                </a:solidFill>
              </a:rPr>
              <a:t>(OSSA ANTEBRACHII)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20" y="1318339"/>
            <a:ext cx="8533352" cy="42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cs-CZ" altLang="cs-CZ" sz="1400" b="1" dirty="0">
                <a:solidFill>
                  <a:srgbClr val="0070C0"/>
                </a:solidFill>
              </a:rPr>
              <a:t>2) KOST VŘETENNÍ (RADIUS)</a:t>
            </a:r>
            <a:r>
              <a:rPr lang="cs-CZ" altLang="cs-CZ" sz="1400" b="1" dirty="0"/>
              <a:t> – pohyblivý </a:t>
            </a:r>
          </a:p>
          <a:p>
            <a:r>
              <a:rPr lang="cs-CZ" altLang="cs-CZ" sz="1400" dirty="0"/>
              <a:t>V supinačním postavení leží na laterální palcové straně předloktí, </a:t>
            </a:r>
            <a:r>
              <a:rPr lang="cs-CZ" altLang="cs-CZ" sz="1400" dirty="0">
                <a:solidFill>
                  <a:srgbClr val="92D050"/>
                </a:solidFill>
              </a:rPr>
              <a:t>asi od ½ délky předloktí hmatný</a:t>
            </a:r>
          </a:p>
          <a:p>
            <a:r>
              <a:rPr lang="cs-CZ" altLang="cs-CZ" sz="1400" dirty="0"/>
              <a:t>Má 2 kloubní konce (proximální a distální epifýzu) a tělo (diafýzu):</a:t>
            </a:r>
          </a:p>
          <a:p>
            <a:pPr lvl="1"/>
            <a:r>
              <a:rPr lang="cs-CZ" sz="1400" b="1" dirty="0"/>
              <a:t>Proximální epifýza</a:t>
            </a:r>
            <a:r>
              <a:rPr lang="cs-CZ" sz="1400" dirty="0"/>
              <a:t> - menší</a:t>
            </a:r>
          </a:p>
          <a:p>
            <a:pPr lvl="2"/>
            <a:r>
              <a:rPr lang="cs-CZ" sz="1400" dirty="0"/>
              <a:t>hlavice (caput radii, </a:t>
            </a:r>
            <a:r>
              <a:rPr lang="cs-CZ" sz="1400" dirty="0">
                <a:solidFill>
                  <a:srgbClr val="0070C0"/>
                </a:solidFill>
              </a:rPr>
              <a:t>č. 1</a:t>
            </a:r>
            <a:r>
              <a:rPr lang="cs-CZ" sz="1400" dirty="0"/>
              <a:t>) </a:t>
            </a:r>
            <a:r>
              <a:rPr lang="cs-CZ" sz="1400" b="1" dirty="0"/>
              <a:t>-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dirty="0"/>
              <a:t>s </a:t>
            </a:r>
            <a:r>
              <a:rPr lang="cs-CZ" sz="1400" b="1" dirty="0"/>
              <a:t>kloubní plochou po obvodu (</a:t>
            </a:r>
            <a:r>
              <a:rPr lang="cs-CZ" sz="1400" b="1" dirty="0" err="1"/>
              <a:t>circumferentia</a:t>
            </a:r>
            <a:r>
              <a:rPr lang="cs-CZ" sz="1400" b="1" dirty="0"/>
              <a:t> </a:t>
            </a:r>
            <a:r>
              <a:rPr lang="cs-CZ" sz="1400" b="1" dirty="0" err="1"/>
              <a:t>articularis</a:t>
            </a:r>
            <a:r>
              <a:rPr lang="cs-CZ" sz="1400" b="1" dirty="0"/>
              <a:t> </a:t>
            </a:r>
            <a:r>
              <a:rPr lang="cs-CZ" sz="1400" b="1" dirty="0" err="1"/>
              <a:t>capitis</a:t>
            </a:r>
            <a:r>
              <a:rPr lang="cs-CZ" sz="1400" b="1" dirty="0"/>
              <a:t> radii, </a:t>
            </a:r>
            <a:r>
              <a:rPr lang="cs-CZ" sz="1400" dirty="0">
                <a:solidFill>
                  <a:srgbClr val="0070C0"/>
                </a:solidFill>
              </a:rPr>
              <a:t>č. 2</a:t>
            </a:r>
            <a:r>
              <a:rPr lang="cs-CZ" sz="1400" b="1" dirty="0"/>
              <a:t>) </a:t>
            </a:r>
            <a:r>
              <a:rPr lang="cs-CZ" sz="1400" dirty="0"/>
              <a:t>pro</a:t>
            </a:r>
            <a:r>
              <a:rPr lang="cs-CZ" sz="1400" b="1" dirty="0"/>
              <a:t> </a:t>
            </a:r>
            <a:r>
              <a:rPr lang="cs-CZ" sz="1400" dirty="0" err="1"/>
              <a:t>prox</a:t>
            </a:r>
            <a:r>
              <a:rPr lang="cs-CZ" sz="1400" dirty="0"/>
              <a:t>. epifýzu ulny</a:t>
            </a:r>
          </a:p>
          <a:p>
            <a:pPr lvl="2"/>
            <a:r>
              <a:rPr lang="cs-CZ" sz="1400" dirty="0"/>
              <a:t>Shora je prohloubena v mělkou </a:t>
            </a:r>
            <a:r>
              <a:rPr lang="cs-CZ" sz="1400" b="1" dirty="0"/>
              <a:t>kloubní jamku (fovea </a:t>
            </a:r>
            <a:r>
              <a:rPr lang="cs-CZ" sz="1400" b="1" dirty="0" err="1"/>
              <a:t>capitis</a:t>
            </a:r>
            <a:r>
              <a:rPr lang="cs-CZ" sz="1400" b="1" dirty="0"/>
              <a:t> radii) </a:t>
            </a:r>
            <a:r>
              <a:rPr lang="cs-CZ" sz="1400" dirty="0"/>
              <a:t>– pro hlavičku humeru</a:t>
            </a:r>
          </a:p>
          <a:p>
            <a:pPr lvl="2"/>
            <a:r>
              <a:rPr lang="cs-CZ" sz="1400" dirty="0"/>
              <a:t> Pod hlavicí se zužuje v krček s </a:t>
            </a:r>
            <a:r>
              <a:rPr lang="cs-CZ" sz="1400" b="1" dirty="0"/>
              <a:t>drsnatinou (</a:t>
            </a:r>
            <a:r>
              <a:rPr lang="cs-CZ" sz="1400" b="1" dirty="0" err="1"/>
              <a:t>tuberositas</a:t>
            </a:r>
            <a:r>
              <a:rPr lang="cs-CZ" sz="1400" b="1" dirty="0"/>
              <a:t> radii, </a:t>
            </a:r>
            <a:r>
              <a:rPr lang="cs-CZ" sz="1400" dirty="0">
                <a:solidFill>
                  <a:srgbClr val="0070C0"/>
                </a:solidFill>
              </a:rPr>
              <a:t>č. 3</a:t>
            </a:r>
            <a:r>
              <a:rPr lang="cs-CZ" sz="1400" b="1" dirty="0"/>
              <a:t>) </a:t>
            </a:r>
            <a:r>
              <a:rPr lang="cs-CZ" sz="1400" dirty="0"/>
              <a:t>– úpon šlachy m. biceps </a:t>
            </a:r>
            <a:r>
              <a:rPr lang="cs-CZ" sz="1400" dirty="0" err="1"/>
              <a:t>brachii</a:t>
            </a:r>
            <a:endParaRPr lang="cs-CZ" sz="1400" dirty="0"/>
          </a:p>
          <a:p>
            <a:pPr lvl="1"/>
            <a:r>
              <a:rPr lang="cs-CZ" sz="1400" b="1" dirty="0"/>
              <a:t>Tělo </a:t>
            </a:r>
          </a:p>
          <a:p>
            <a:pPr lvl="2"/>
            <a:r>
              <a:rPr lang="cs-CZ" sz="1400" dirty="0"/>
              <a:t>Mediálně vybíhá v </a:t>
            </a:r>
            <a:r>
              <a:rPr lang="cs-CZ" sz="1400" b="1" dirty="0"/>
              <a:t>mezikostní hranu (</a:t>
            </a:r>
            <a:r>
              <a:rPr lang="cs-CZ" sz="1400" b="1" dirty="0" err="1"/>
              <a:t>crista</a:t>
            </a:r>
            <a:r>
              <a:rPr lang="cs-CZ" sz="1400" b="1" dirty="0"/>
              <a:t> </a:t>
            </a:r>
            <a:r>
              <a:rPr lang="cs-CZ" sz="1400" b="1" dirty="0" err="1"/>
              <a:t>interossea</a:t>
            </a:r>
            <a:r>
              <a:rPr lang="cs-CZ" sz="1400" b="1" dirty="0"/>
              <a:t>, </a:t>
            </a:r>
            <a:r>
              <a:rPr lang="cs-CZ" sz="1400" dirty="0">
                <a:solidFill>
                  <a:srgbClr val="0070C0"/>
                </a:solidFill>
              </a:rPr>
              <a:t>č. 4</a:t>
            </a:r>
            <a:r>
              <a:rPr lang="cs-CZ" sz="1400" b="1" dirty="0"/>
              <a:t>)</a:t>
            </a:r>
          </a:p>
          <a:p>
            <a:pPr lvl="1"/>
            <a:r>
              <a:rPr lang="cs-CZ" sz="1400" b="1" dirty="0"/>
              <a:t>Distální epifýza</a:t>
            </a:r>
            <a:r>
              <a:rPr lang="cs-CZ" sz="1400" dirty="0"/>
              <a:t> – nejmohutnější část</a:t>
            </a:r>
          </a:p>
          <a:p>
            <a:pPr lvl="2"/>
            <a:r>
              <a:rPr lang="cs-CZ" sz="1400" dirty="0"/>
              <a:t>Mediálně je </a:t>
            </a:r>
            <a:r>
              <a:rPr lang="cs-CZ" sz="1400" b="1" dirty="0"/>
              <a:t>zářez (</a:t>
            </a:r>
            <a:r>
              <a:rPr lang="cs-CZ" sz="1400" b="1" dirty="0" err="1"/>
              <a:t>incisura</a:t>
            </a:r>
            <a:r>
              <a:rPr lang="cs-CZ" sz="1400" b="1" dirty="0"/>
              <a:t> </a:t>
            </a:r>
            <a:r>
              <a:rPr lang="cs-CZ" sz="1400" b="1" dirty="0" err="1"/>
              <a:t>ulnaris</a:t>
            </a:r>
            <a:r>
              <a:rPr lang="cs-CZ" sz="1400" b="1" dirty="0"/>
              <a:t>) </a:t>
            </a:r>
            <a:r>
              <a:rPr lang="cs-CZ" sz="1400" dirty="0"/>
              <a:t>– kloubní jamka </a:t>
            </a:r>
            <a:br>
              <a:rPr lang="cs-CZ" sz="1400" dirty="0"/>
            </a:br>
            <a:r>
              <a:rPr lang="cs-CZ" sz="1400" dirty="0"/>
              <a:t>pro hlavičku ulny (</a:t>
            </a:r>
            <a:r>
              <a:rPr lang="cs-CZ" sz="1400" dirty="0" err="1"/>
              <a:t>radius</a:t>
            </a:r>
            <a:r>
              <a:rPr lang="cs-CZ" sz="1400" dirty="0"/>
              <a:t> obíhá kolem nepohyblivé ulny)</a:t>
            </a:r>
          </a:p>
          <a:p>
            <a:pPr lvl="2"/>
            <a:r>
              <a:rPr lang="cs-CZ" sz="1400" dirty="0"/>
              <a:t>Laterálně - </a:t>
            </a:r>
            <a:r>
              <a:rPr lang="cs-CZ" sz="1400" b="1" dirty="0"/>
              <a:t>bodcovitý výběžek </a:t>
            </a:r>
            <a:r>
              <a:rPr lang="cs-CZ" sz="1400" b="1" dirty="0">
                <a:solidFill>
                  <a:srgbClr val="92D050"/>
                </a:solidFill>
              </a:rPr>
              <a:t>(</a:t>
            </a:r>
            <a:r>
              <a:rPr lang="cs-CZ" sz="1400" b="1" dirty="0" err="1">
                <a:solidFill>
                  <a:srgbClr val="92D050"/>
                </a:solidFill>
              </a:rPr>
              <a:t>processus</a:t>
            </a:r>
            <a:r>
              <a:rPr lang="cs-CZ" sz="1400" b="1" dirty="0">
                <a:solidFill>
                  <a:srgbClr val="92D050"/>
                </a:solidFill>
              </a:rPr>
              <a:t> </a:t>
            </a:r>
            <a:r>
              <a:rPr lang="cs-CZ" sz="1400" b="1" dirty="0" err="1">
                <a:solidFill>
                  <a:srgbClr val="92D050"/>
                </a:solidFill>
              </a:rPr>
              <a:t>styloideus</a:t>
            </a:r>
            <a:r>
              <a:rPr lang="cs-CZ" sz="1400" b="1" dirty="0">
                <a:solidFill>
                  <a:srgbClr val="92D050"/>
                </a:solidFill>
              </a:rPr>
              <a:t> radii, </a:t>
            </a:r>
            <a:r>
              <a:rPr lang="cs-CZ" sz="1400" dirty="0">
                <a:solidFill>
                  <a:srgbClr val="0070C0"/>
                </a:solidFill>
              </a:rPr>
              <a:t>č. 5</a:t>
            </a:r>
            <a:r>
              <a:rPr lang="cs-CZ" sz="1400" b="1" dirty="0">
                <a:solidFill>
                  <a:srgbClr val="92D050"/>
                </a:solidFill>
              </a:rPr>
              <a:t>)</a:t>
            </a:r>
          </a:p>
          <a:p>
            <a:pPr lvl="2"/>
            <a:r>
              <a:rPr lang="cs-CZ" sz="1400" dirty="0"/>
              <a:t>Zespodu je široká </a:t>
            </a:r>
            <a:r>
              <a:rPr lang="cs-CZ" sz="1400" b="1" dirty="0"/>
              <a:t>kloubní plocha (facies </a:t>
            </a:r>
            <a:r>
              <a:rPr lang="cs-CZ" sz="1400" b="1" dirty="0" err="1"/>
              <a:t>articularis</a:t>
            </a:r>
            <a:r>
              <a:rPr lang="cs-CZ" sz="1400" b="1" dirty="0"/>
              <a:t> </a:t>
            </a:r>
            <a:r>
              <a:rPr lang="cs-CZ" sz="1400" b="1" dirty="0" err="1"/>
              <a:t>carpalis</a:t>
            </a:r>
            <a:r>
              <a:rPr lang="cs-CZ" sz="1400" b="1" dirty="0"/>
              <a:t>) – </a:t>
            </a:r>
            <a:r>
              <a:rPr lang="cs-CZ" sz="1400" dirty="0"/>
              <a:t>spojení </a:t>
            </a:r>
            <a:br>
              <a:rPr lang="cs-CZ" sz="1400" dirty="0"/>
            </a:br>
            <a:r>
              <a:rPr lang="cs-CZ" sz="1400" dirty="0"/>
              <a:t>s </a:t>
            </a:r>
            <a:r>
              <a:rPr lang="cs-CZ" altLang="cs-CZ" sz="1400" dirty="0"/>
              <a:t>proximální řadou </a:t>
            </a:r>
            <a:r>
              <a:rPr lang="cs-CZ" sz="1400" dirty="0"/>
              <a:t>karpálních kostí 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9DC03CD-3B87-44F7-B550-3FED2915A02F}"/>
              </a:ext>
            </a:extLst>
          </p:cNvPr>
          <p:cNvSpPr txBox="1"/>
          <p:nvPr/>
        </p:nvSpPr>
        <p:spPr>
          <a:xfrm>
            <a:off x="4924160" y="6448995"/>
            <a:ext cx="31853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/>
              <a:t>Radius</a:t>
            </a:r>
            <a:r>
              <a:rPr lang="cs-CZ" sz="900" dirty="0"/>
              <a:t>, pohled zepředu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184FF04-AB0D-4895-A78B-3DCA44EE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160" y="1477896"/>
            <a:ext cx="3794541" cy="48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8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551" y="677233"/>
            <a:ext cx="5303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KOSTRA RUKY – OSSA MANUS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80FADD71-A1E8-467C-9535-1968BDAF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30" y="1262008"/>
            <a:ext cx="7087150" cy="505166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KOSTI ZÁPĚSTNÍ/KARPÁLNÍ (OSSA CARPI)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krátké kosti (8)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jsou uspořádány do 2 řad</a:t>
            </a:r>
          </a:p>
          <a:p>
            <a:pPr lvl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Proximální řada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(od radiální k ulnární straně):</a:t>
            </a:r>
            <a:endParaRPr lang="cs-CZ" altLang="cs-CZ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loďkovitá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scaphoideum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cs-CZ" sz="1400" kern="150" dirty="0">
                <a:solidFill>
                  <a:srgbClr val="92D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hmatná drsnatina,</a:t>
            </a:r>
            <a:r>
              <a:rPr lang="cs-CZ" sz="1400" kern="1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největší v řadě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poloměsíčitá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lunatum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trojhranná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triquetrum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hrášková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pisiforme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hmatná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sezamská kost</a:t>
            </a:r>
          </a:p>
          <a:p>
            <a:pPr lvl="1"/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Distální řada: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trapézová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trapezium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</a:t>
            </a:r>
            <a:r>
              <a:rPr lang="cs-CZ" sz="1400" kern="1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cs-CZ" sz="1400" kern="150" dirty="0">
                <a:solidFill>
                  <a:srgbClr val="92D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hmatná drsnatina</a:t>
            </a:r>
            <a:endParaRPr lang="cs-CZ" altLang="cs-CZ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trapézovitá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trapezoideum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hlavatá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capitatum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největší z karpálních kostí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hákovitá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hamatum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kern="150" dirty="0">
                <a:solidFill>
                  <a:srgbClr val="92D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hmatný háček (</a:t>
            </a:r>
            <a:r>
              <a:rPr lang="cs-CZ" sz="1400" kern="150" dirty="0" err="1">
                <a:solidFill>
                  <a:srgbClr val="92D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hamulus</a:t>
            </a:r>
            <a:r>
              <a:rPr lang="cs-CZ" sz="1400" kern="150" dirty="0">
                <a:solidFill>
                  <a:srgbClr val="92D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lvl="2"/>
            <a:endParaRPr lang="cs-CZ" sz="1400" kern="150" dirty="0">
              <a:solidFill>
                <a:srgbClr val="92D05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Karpální eminence: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hmatné vyvýšeniny, prominují do dlaně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mediální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pisiforme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+ háček na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hamatum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laterální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(drsnatiny na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scaphoideum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trapezium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E409C9A-0A2D-4BEB-A50C-D6B4F8F6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040" y="1201531"/>
            <a:ext cx="3995936" cy="565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174" y="677233"/>
            <a:ext cx="5484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KOSTI PŘEDLOKTÍ </a:t>
            </a:r>
            <a:r>
              <a:rPr lang="cs-CZ" altLang="cs-CZ" sz="2000" b="1" dirty="0">
                <a:solidFill>
                  <a:srgbClr val="0070C0"/>
                </a:solidFill>
              </a:rPr>
              <a:t>(OSSA ANTEBRACHII)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51FD7EC4-F0D9-4215-9745-E7B447BC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66952"/>
            <a:ext cx="8640960" cy="388077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2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KOSTI ZÁPRSTNÍ/METAKARPÁLNÍ (OSSA METACARPI)</a:t>
            </a:r>
            <a:r>
              <a:rPr lang="cs-CZ" alt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(5) </a:t>
            </a:r>
          </a:p>
          <a:p>
            <a:pPr lvl="1"/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Hmatné na hřbetní straně 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Dlouhé kosti,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monoepifyzární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Číslují se od palce k malíku, I.-V.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Báze (proximálně, kloubní plochy pro spojení s karpy), tělo (corpus), hlavice (caput)</a:t>
            </a:r>
          </a:p>
          <a:p>
            <a:pPr marL="800100" lvl="1" indent="-342900">
              <a:buFont typeface="+mj-lt"/>
              <a:buAutoNum type="arabicPeriod" startAt="2"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2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ČLÁNKY PRSTŮ </a:t>
            </a:r>
            <a:r>
              <a:rPr lang="cs-CZ" sz="1400" b="1" kern="1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(PHALANGES DIGITORUM) </a:t>
            </a:r>
            <a:r>
              <a:rPr lang="cs-CZ" alt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(14)</a:t>
            </a:r>
          </a:p>
          <a:p>
            <a:pPr lvl="1"/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Hmatné dorzálně a ze stran</a:t>
            </a:r>
            <a:endParaRPr lang="cs-CZ" sz="1400" b="1" kern="15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Dlouhé kosti,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monoepifyzární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kern="1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Palec - 2 články, ostatní prsty - 3 články</a:t>
            </a:r>
          </a:p>
          <a:p>
            <a:pPr lvl="1"/>
            <a:r>
              <a:rPr lang="cs-CZ" sz="1400" kern="1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Články prstů se číslují </a:t>
            </a:r>
            <a:r>
              <a:rPr lang="cs-CZ" sz="1400" kern="15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proximo</a:t>
            </a:r>
            <a:r>
              <a:rPr lang="cs-CZ" sz="1400" kern="1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-distálně (1.-3.) nebo jako článek proximální, mediální, distální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78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539" y="652538"/>
            <a:ext cx="3941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SPOJENÍ PLETENCE HK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>
            <a:extLst>
              <a:ext uri="{FF2B5EF4-FFF2-40B4-BE49-F238E27FC236}">
                <a16:creationId xmlns:a16="http://schemas.microsoft.com/office/drawing/2014/main" id="{A3340487-3D7E-4C7B-A9D2-9032F0DE48D4}"/>
              </a:ext>
            </a:extLst>
          </p:cNvPr>
          <p:cNvSpPr txBox="1">
            <a:spLocks noChangeArrowheads="1"/>
          </p:cNvSpPr>
          <p:nvPr/>
        </p:nvSpPr>
        <p:spPr>
          <a:xfrm>
            <a:off x="15916" y="1556792"/>
            <a:ext cx="9020580" cy="530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sternoclavicularis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Spojuje kloubní plochy na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klavikule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na </a:t>
            </a:r>
            <a:r>
              <a:rPr lang="cs-CZ" alt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manubrium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sterni</a:t>
            </a:r>
          </a:p>
          <a:p>
            <a:pPr lvl="1"/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Složený kloub: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2 kosti +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Množství zesilujících vazů</a:t>
            </a:r>
          </a:p>
          <a:p>
            <a:pPr marL="800100" lvl="1" indent="-342900">
              <a:buFont typeface="+mj-lt"/>
              <a:buAutoNum type="arabicPeriod"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acromioclavicularis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Plochý kloub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akromionem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lopatky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akromiálním koncem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klavikuly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endParaRPr lang="cs-CZ" alt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Pohyby: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možné všemi směry, v omezeném rozsahu, odehrávají se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 obou kloubech současně</a:t>
            </a:r>
          </a:p>
          <a:p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B3A95BB-842B-49C7-AE31-BC907B4F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27" y="1651403"/>
            <a:ext cx="6187073" cy="51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2" y="729720"/>
            <a:ext cx="6138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SPOJENÍ VOLNÉ HORNÍ KONČETINY</a:t>
            </a:r>
            <a:br>
              <a:rPr lang="cs-CZ" altLang="cs-CZ" sz="4000" b="1" dirty="0">
                <a:solidFill>
                  <a:srgbClr val="0070C0"/>
                </a:solidFill>
              </a:rPr>
            </a:br>
            <a:r>
              <a:rPr lang="cs-CZ" altLang="cs-CZ" sz="2800" b="1" dirty="0">
                <a:solidFill>
                  <a:srgbClr val="0070C0"/>
                </a:solidFill>
              </a:rPr>
              <a:t>Ramenní kloub (</a:t>
            </a:r>
            <a:r>
              <a:rPr lang="cs-CZ" altLang="cs-CZ" sz="2800" b="1" dirty="0" err="1">
                <a:solidFill>
                  <a:srgbClr val="0070C0"/>
                </a:solidFill>
              </a:rPr>
              <a:t>articulatio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800" b="1" dirty="0" err="1">
                <a:solidFill>
                  <a:srgbClr val="0070C0"/>
                </a:solidFill>
              </a:rPr>
              <a:t>humeri</a:t>
            </a:r>
            <a:r>
              <a:rPr lang="cs-CZ" altLang="cs-CZ" sz="2800" b="1" dirty="0">
                <a:solidFill>
                  <a:srgbClr val="0070C0"/>
                </a:solidFill>
              </a:rPr>
              <a:t>)</a:t>
            </a:r>
            <a:endParaRPr lang="cs-CZ" altLang="cs-CZ" sz="2400" b="1" dirty="0">
              <a:solidFill>
                <a:srgbClr val="0070C0"/>
              </a:solidFill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542E43D1-5773-4391-B202-8DDEF4CF810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16832"/>
            <a:ext cx="8640960" cy="4524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Kloub kulovitý volný</a:t>
            </a:r>
          </a:p>
          <a:p>
            <a:r>
              <a:rPr lang="cs-CZ" altLang="cs-CZ" sz="1500" u="sng" dirty="0">
                <a:latin typeface="Arial" panose="020B0604020202020204" pitchFamily="34" charset="0"/>
                <a:cs typeface="Arial" panose="020B0604020202020204" pitchFamily="34" charset="0"/>
              </a:rPr>
              <a:t>Kloubní plochy: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caput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(hlavice),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cavitas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glenoidalis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lopatky (jamka) -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po obvodu rozšířena 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chrupavčitým lemem (labrum </a:t>
            </a:r>
            <a:r>
              <a:rPr 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glenoidale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1500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je volné,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zesílno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pomocí šlach kolemjdoucích svalů (rotátorů)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srůstají a vytvářejí  </a:t>
            </a:r>
            <a:r>
              <a:rPr lang="cs-CZ" sz="15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rotátorovou manžetu</a:t>
            </a:r>
            <a:r>
              <a:rPr lang="cs-CZ" altLang="cs-CZ" sz="15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(vzadu: m.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supraspinatus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infraspinatus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a m.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teres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 minor, vpředu: m.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subscapularis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/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pomocí vazů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ve stěně kloubního pouzdra (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 3, 4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 + n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ad kloubem: lig.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coracoacromiale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15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cs-CZ" altLang="cs-CZ" sz="15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1500" u="sng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 2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pevný vaz tvoří „klenbu“ nad pouzdrem ramenního kloubu, brání abdukci nad horizontálu. Ta je umožněna teprve </a:t>
            </a:r>
            <a:r>
              <a:rPr 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zevní rotací lopatky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kdy se dolní úhel lopatky obloukovitě posune po hrudníku laterálně a jamka lopatky se natočí nahoru a dopředu (elevace)</a:t>
            </a:r>
          </a:p>
          <a:p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 místech tlaku: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bursae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synoviales</a:t>
            </a:r>
            <a:endParaRPr lang="cs-CZ" alt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cs-CZ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Pohyby:</a:t>
            </a:r>
            <a:r>
              <a:rPr lang="cs-CZ" alt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nejpohyblivější kloub, FL/EXT, ABD/ADD, rotace + cirkumdukce 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(kroužení, kombinace všech předchozích pohybů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Ventrální flexe 0–90°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Dorzální flexe (EXT) 0–50°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Abdukce 0–90°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Addukce 0–75° 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Vnější rotace 0–90°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rotace 0–90°</a:t>
            </a:r>
          </a:p>
          <a:p>
            <a:pPr marL="800100" lvl="1" indent="-342900" algn="just">
              <a:buFont typeface="Wingdings" panose="05000000000000000000" pitchFamily="2" charset="2"/>
              <a:buChar char=""/>
            </a:pP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Cirkumdukce</a:t>
            </a:r>
          </a:p>
          <a:p>
            <a:pPr lvl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B659EADA-D9D9-4D8F-BEE5-470D6995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8304" y="1752867"/>
            <a:ext cx="4093964" cy="4232361"/>
          </a:xfrm>
          <a:prstGeom prst="rect">
            <a:avLst/>
          </a:prstGeom>
          <a:noFill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523164CF-A126-4C03-9288-A5F28A53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31" y="6193081"/>
            <a:ext cx="7187853" cy="65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641" y="698880"/>
            <a:ext cx="3080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1. OSOVÝ SKELET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484784"/>
            <a:ext cx="4680520" cy="82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Páteř (</a:t>
            </a:r>
            <a:r>
              <a:rPr lang="cs-CZ" sz="1600" dirty="0" err="1">
                <a:latin typeface="+mn-lt"/>
              </a:rPr>
              <a:t>columna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vertebralis</a:t>
            </a:r>
            <a:r>
              <a:rPr lang="cs-CZ" sz="1600" dirty="0">
                <a:latin typeface="+mn-lt"/>
              </a:rPr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Kostra hrudníku (skeleton </a:t>
            </a:r>
            <a:r>
              <a:rPr lang="cs-CZ" sz="1600" dirty="0" err="1">
                <a:latin typeface="+mn-lt"/>
              </a:rPr>
              <a:t>thoracis</a:t>
            </a:r>
            <a:r>
              <a:rPr lang="cs-CZ" sz="1600" dirty="0">
                <a:latin typeface="+mn-lt"/>
              </a:rPr>
              <a:t>)</a:t>
            </a:r>
          </a:p>
          <a:p>
            <a:endParaRPr lang="cs-CZ" altLang="cs-CZ" sz="105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02AECC-A064-456B-B9D6-D984A1FF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81848"/>
            <a:ext cx="3024581" cy="3121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93610-02D0-4B1A-AD84-F471C8D4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789" y="1291663"/>
            <a:ext cx="2808312" cy="4700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9622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671" y="795921"/>
            <a:ext cx="4952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0070C0"/>
                </a:solidFill>
              </a:rPr>
              <a:t>Loketní kloub (</a:t>
            </a:r>
            <a:r>
              <a:rPr lang="cs-CZ" altLang="cs-CZ" sz="2800" b="1" dirty="0" err="1">
                <a:solidFill>
                  <a:srgbClr val="0070C0"/>
                </a:solidFill>
              </a:rPr>
              <a:t>articulatio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800" b="1" dirty="0" err="1">
                <a:solidFill>
                  <a:srgbClr val="0070C0"/>
                </a:solidFill>
              </a:rPr>
              <a:t>cubiti</a:t>
            </a:r>
            <a:r>
              <a:rPr lang="cs-CZ" altLang="cs-CZ" sz="2800" b="1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542E43D1-5773-4391-B202-8DDEF4CF810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16832"/>
            <a:ext cx="7776764" cy="4524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FDE6821-5CA4-476E-9D44-E558BFCBAD2C}"/>
              </a:ext>
            </a:extLst>
          </p:cNvPr>
          <p:cNvSpPr txBox="1">
            <a:spLocks noChangeArrowheads="1"/>
          </p:cNvSpPr>
          <p:nvPr/>
        </p:nvSpPr>
        <p:spPr>
          <a:xfrm>
            <a:off x="153794" y="1499161"/>
            <a:ext cx="8733998" cy="4594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Složený kloub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němž se stýkají 3 kosti, skládá se ze 3 kloubů: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humeroulnaris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kladkový kloub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trochlea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ulnae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humeroradialis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kulovitý kloub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capitulum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(hlavice) a fovea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radii (jamka)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proximalis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kolový kloub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(typ válcového kloubu) mezi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ulnae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circumferentia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hlavice radia</a:t>
            </a:r>
          </a:p>
          <a:p>
            <a:pPr marL="457200" lvl="1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volné, společně obemyká všechna 3 spojení</a:t>
            </a:r>
          </a:p>
          <a:p>
            <a:pPr>
              <a:lnSpc>
                <a:spcPct val="11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Množství zesilujících vazů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Pohyby: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základní pozice je v EXT</a:t>
            </a:r>
          </a:p>
          <a:p>
            <a:pPr lvl="1">
              <a:lnSpc>
                <a:spcPct val="11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FLX/EXT -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obou kloubech mezi humerem a kostmi předloktí, FLX omezená </a:t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mohutností m. biceps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humeri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EXT zastavuje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olecranon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opřením o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olecrani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PRO/SU -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kloubu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radioulnárním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proximálním i distálním současně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67BED036-AB95-4D2C-AF01-613F2003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8969" y="552470"/>
            <a:ext cx="2715031" cy="6291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2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542E43D1-5773-4391-B202-8DDEF4CF810E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916832"/>
            <a:ext cx="7776764" cy="4524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C21AF057-7BE0-44D5-BCDB-3AA9AC4D4303}"/>
              </a:ext>
            </a:extLst>
          </p:cNvPr>
          <p:cNvSpPr txBox="1">
            <a:spLocks noChangeArrowheads="1"/>
          </p:cNvSpPr>
          <p:nvPr/>
        </p:nvSpPr>
        <p:spPr>
          <a:xfrm>
            <a:off x="480961" y="836711"/>
            <a:ext cx="8370807" cy="5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Vazivová membrána (membrána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antebrachii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č.3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Rozepjatá mezi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interosseus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radii 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interosseus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ulnae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Místo začátku části předloketních svalů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radioulnaris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distalis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č.4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Válcový kloub jednoosý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Funkčně doplňuje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radioulnární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proximální kloub: pronace a supinace předloktí v obou kloubech současně</a:t>
            </a:r>
          </a:p>
          <a:p>
            <a:pPr lvl="1">
              <a:lnSpc>
                <a:spcPct val="9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plochy: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caput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ulnae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ulnaris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radii (jamka)</a:t>
            </a:r>
          </a:p>
          <a:p>
            <a:pPr lvl="1">
              <a:lnSpc>
                <a:spcPct val="90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volné a dovoluje obíhání distálního konce radia kolem nepohyblivé hlavice ulny (při supinaci)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981DF2A9-EC16-40F5-9E1B-C60F2B75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276" y="552470"/>
            <a:ext cx="2715031" cy="6291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80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95920"/>
            <a:ext cx="6239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0070C0"/>
                </a:solidFill>
              </a:rPr>
              <a:t>Klouby ruky (</a:t>
            </a:r>
            <a:r>
              <a:rPr lang="cs-CZ" altLang="cs-CZ" sz="2800" b="1" dirty="0" err="1">
                <a:solidFill>
                  <a:srgbClr val="0070C0"/>
                </a:solidFill>
              </a:rPr>
              <a:t>articulationes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800" b="1" dirty="0" err="1">
                <a:solidFill>
                  <a:srgbClr val="0070C0"/>
                </a:solidFill>
              </a:rPr>
              <a:t>manus</a:t>
            </a:r>
            <a:r>
              <a:rPr lang="cs-CZ" altLang="cs-CZ" sz="2800" b="1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>
            <a:extLst>
              <a:ext uri="{FF2B5EF4-FFF2-40B4-BE49-F238E27FC236}">
                <a16:creationId xmlns:a16="http://schemas.microsoft.com/office/drawing/2014/main" id="{90959FB9-ADFB-49DC-BDBC-ADC11E787D1D}"/>
              </a:ext>
            </a:extLst>
          </p:cNvPr>
          <p:cNvSpPr txBox="1">
            <a:spLocks noChangeArrowheads="1"/>
          </p:cNvSpPr>
          <p:nvPr/>
        </p:nvSpPr>
        <p:spPr>
          <a:xfrm>
            <a:off x="139052" y="1484785"/>
            <a:ext cx="8864039" cy="482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radiocarpalis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elipsoidní složený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kloub, obsahuje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(vyřazuje z přímého skloubení ulnu), mezi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distální epifýzou radia (jamka kloubu) 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proximální řadou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karpálních kostí (hlavice)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2"/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mediocarpalis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č.2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ložený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kloub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proximální a distální řadou karpálních kostí, kloubní štěrbina má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tvar ležatého písmene „S“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Pouzdro kloubní: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společné pro kloub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radiokarpální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mediokarpální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zesíleno vazy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Oba klouby tvoří funkční celek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pohyby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 nich se odehrávají současně: </a:t>
            </a:r>
          </a:p>
          <a:p>
            <a:pPr lvl="2" algn="just"/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flexe palmární 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(flexe) x 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flexe dorzální 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(extenze)</a:t>
            </a:r>
          </a:p>
          <a:p>
            <a:pPr lvl="2" algn="just"/>
            <a:r>
              <a:rPr lang="cs-CZ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dukce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radiální x </a:t>
            </a:r>
            <a:r>
              <a:rPr lang="cs-CZ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dukce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ulnární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úklony ruky ke stranám</a:t>
            </a:r>
          </a:p>
          <a:p>
            <a:pPr lvl="2" algn="just"/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cirkumdukce – 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kombinace předchozích pohybů</a:t>
            </a:r>
          </a:p>
          <a:p>
            <a:pPr lvl="2" algn="just">
              <a:buFont typeface="Courier New" panose="02070309020205020404" pitchFamily="49" charset="0"/>
              <a:buChar char="o"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3"/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Articulationes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carpometacarpales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č.3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5 samostatných kloubů, důležitý je palcový (art.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carpometacarpalis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pollicis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č.4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sedlovitý kloub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který umožňuje </a:t>
            </a: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opozici a repozici palce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Articulationes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metacarpophalangeae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(„MP klouby“, 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č.5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řechodný typ mezi kloubem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kulovitým a válcovým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ohyby: FL/EXT, ABD/ADD (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rozevření a sevření „vějíře prstů“, možná jen při EXT, osa pohybu nejméně pohyblivý 3. prst) </a:t>
            </a:r>
          </a:p>
          <a:p>
            <a:pPr lvl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Articulationes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interphalangea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(„IP klouby“, 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č.6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kladkové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klouby, pohyby: FL/EXT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EF859577-B721-491C-B833-D686DC84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307" y="1610356"/>
            <a:ext cx="3924693" cy="5141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5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95920"/>
            <a:ext cx="6239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0070C0"/>
                </a:solidFill>
              </a:rPr>
              <a:t>Klouby ruky (</a:t>
            </a:r>
            <a:r>
              <a:rPr lang="cs-CZ" altLang="cs-CZ" sz="2800" b="1" dirty="0" err="1">
                <a:solidFill>
                  <a:srgbClr val="0070C0"/>
                </a:solidFill>
              </a:rPr>
              <a:t>articulationes</a:t>
            </a:r>
            <a:r>
              <a:rPr lang="cs-CZ" altLang="cs-CZ" sz="2800" b="1" dirty="0">
                <a:solidFill>
                  <a:srgbClr val="0070C0"/>
                </a:solidFill>
              </a:rPr>
              <a:t> </a:t>
            </a:r>
            <a:r>
              <a:rPr lang="cs-CZ" altLang="cs-CZ" sz="2800" b="1" dirty="0" err="1">
                <a:solidFill>
                  <a:srgbClr val="0070C0"/>
                </a:solidFill>
              </a:rPr>
              <a:t>manus</a:t>
            </a:r>
            <a:r>
              <a:rPr lang="cs-CZ" altLang="cs-CZ" sz="2800" b="1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F21BD9E-4438-4982-80BE-906CDD02FDA8}"/>
              </a:ext>
            </a:extLst>
          </p:cNvPr>
          <p:cNvCxnSpPr/>
          <p:nvPr/>
        </p:nvCxnSpPr>
        <p:spPr>
          <a:xfrm>
            <a:off x="8290160" y="3307339"/>
            <a:ext cx="21602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E6AF680-2F5B-42CD-9C84-CF83320DC49E}"/>
              </a:ext>
            </a:extLst>
          </p:cNvPr>
          <p:cNvCxnSpPr>
            <a:cxnSpLocks/>
          </p:cNvCxnSpPr>
          <p:nvPr/>
        </p:nvCxnSpPr>
        <p:spPr>
          <a:xfrm flipV="1">
            <a:off x="8517509" y="2558967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34116C8-3BE1-4BD4-9D5D-4085074280BC}"/>
              </a:ext>
            </a:extLst>
          </p:cNvPr>
          <p:cNvCxnSpPr>
            <a:cxnSpLocks/>
          </p:cNvCxnSpPr>
          <p:nvPr/>
        </p:nvCxnSpPr>
        <p:spPr>
          <a:xfrm>
            <a:off x="7080971" y="3698138"/>
            <a:ext cx="759746" cy="549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C791316-7107-44D6-9939-0C7CB2A2B54D}"/>
              </a:ext>
            </a:extLst>
          </p:cNvPr>
          <p:cNvCxnSpPr>
            <a:cxnSpLocks/>
          </p:cNvCxnSpPr>
          <p:nvPr/>
        </p:nvCxnSpPr>
        <p:spPr>
          <a:xfrm flipV="1">
            <a:off x="8532341" y="2940330"/>
            <a:ext cx="186360" cy="1696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251D2C0-24B1-4DBF-BE21-E655E14C71EA}"/>
              </a:ext>
            </a:extLst>
          </p:cNvPr>
          <p:cNvCxnSpPr>
            <a:cxnSpLocks/>
          </p:cNvCxnSpPr>
          <p:nvPr/>
        </p:nvCxnSpPr>
        <p:spPr>
          <a:xfrm flipH="1" flipV="1">
            <a:off x="6645508" y="5265388"/>
            <a:ext cx="419778" cy="378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9335A96-1419-4C68-A98E-DD50D2026244}"/>
              </a:ext>
            </a:extLst>
          </p:cNvPr>
          <p:cNvCxnSpPr>
            <a:cxnSpLocks/>
          </p:cNvCxnSpPr>
          <p:nvPr/>
        </p:nvCxnSpPr>
        <p:spPr>
          <a:xfrm flipV="1">
            <a:off x="8589467" y="3366926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D7046E3-4E4C-4DC5-92BF-F0895E6F0028}"/>
              </a:ext>
            </a:extLst>
          </p:cNvPr>
          <p:cNvCxnSpPr>
            <a:cxnSpLocks/>
          </p:cNvCxnSpPr>
          <p:nvPr/>
        </p:nvCxnSpPr>
        <p:spPr>
          <a:xfrm flipV="1">
            <a:off x="7364593" y="5159040"/>
            <a:ext cx="72107" cy="4096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B1FF5641-3778-43F0-AA8C-4DB61BD914A0}"/>
              </a:ext>
            </a:extLst>
          </p:cNvPr>
          <p:cNvCxnSpPr>
            <a:cxnSpLocks/>
          </p:cNvCxnSpPr>
          <p:nvPr/>
        </p:nvCxnSpPr>
        <p:spPr>
          <a:xfrm flipV="1">
            <a:off x="7470167" y="4525799"/>
            <a:ext cx="284625" cy="2722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CA7C0867-5119-477E-B063-591C02FC0767}"/>
              </a:ext>
            </a:extLst>
          </p:cNvPr>
          <p:cNvCxnSpPr>
            <a:cxnSpLocks/>
          </p:cNvCxnSpPr>
          <p:nvPr/>
        </p:nvCxnSpPr>
        <p:spPr>
          <a:xfrm flipV="1">
            <a:off x="6789607" y="4181090"/>
            <a:ext cx="421175" cy="5977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>
            <a:extLst>
              <a:ext uri="{FF2B5EF4-FFF2-40B4-BE49-F238E27FC236}">
                <a16:creationId xmlns:a16="http://schemas.microsoft.com/office/drawing/2014/main" id="{A6D0C145-A1EB-4E1F-94F1-12F53B7DE206}"/>
              </a:ext>
            </a:extLst>
          </p:cNvPr>
          <p:cNvSpPr txBox="1">
            <a:spLocks noChangeArrowheads="1"/>
          </p:cNvSpPr>
          <p:nvPr/>
        </p:nvSpPr>
        <p:spPr>
          <a:xfrm>
            <a:off x="109019" y="1484784"/>
            <a:ext cx="4878063" cy="5010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Ligamenta</a:t>
            </a:r>
            <a:r>
              <a:rPr lang="cs-CZ" alt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 ruky</a:t>
            </a:r>
          </a:p>
          <a:p>
            <a:pPr lvl="1"/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 radiální a ulnární vyvýšeninou je rozepjato </a:t>
            </a:r>
            <a:r>
              <a:rPr lang="cs-CZ" alt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retinaculum</a:t>
            </a: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musculorum</a:t>
            </a: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flexorum</a:t>
            </a: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(č.2) </a:t>
            </a:r>
          </a:p>
          <a:p>
            <a:pPr lvl="1"/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Spojením s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carpem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vzniká </a:t>
            </a:r>
            <a:r>
              <a:rPr lang="cs-CZ" altLang="cs-CZ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carpi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(červená šipka)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probíhají v něm šlachy ohýbačů zápěstí a prstů a n.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medianus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 karpálního tunelu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vzniká trvalým útlakem n.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medianus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brnění, ztráta citlivosti, ztuhlost</a:t>
            </a:r>
          </a:p>
          <a:p>
            <a:pPr marL="457200" lvl="1" indent="0">
              <a:buNone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7B0748F9-71B1-40A5-BDF6-6CE1946E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176" y="1249597"/>
            <a:ext cx="3881212" cy="4628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5861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35" y="836712"/>
            <a:ext cx="2225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OPAKOVÁNÍ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546D33-C968-456E-B2CE-2B60A52CF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1" y="82547"/>
            <a:ext cx="647463" cy="9087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5645FFC-A1D0-49B1-B97A-1614F80DDADA}"/>
              </a:ext>
            </a:extLst>
          </p:cNvPr>
          <p:cNvSpPr/>
          <p:nvPr/>
        </p:nvSpPr>
        <p:spPr>
          <a:xfrm>
            <a:off x="287524" y="1484784"/>
            <a:ext cx="8568952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Jak se jmenuje útvar na zadní straně lopatky a v co laterálně vybíhá?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Jaký je latinský název kosti pažní a s jakými kostmi se kloubně spojuje?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Jak se jmenuje dorzální mohutný výběžek ulny na proximální epifýze, který je i hmatný?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Která kost se při pronaci předloktí pohybuje a která je nehybná (tvoří osu)?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Vyjmenujte latinsky kosti proximální řady karpálních kostí a ukažte je. </a:t>
            </a:r>
          </a:p>
        </p:txBody>
      </p:sp>
    </p:spTree>
    <p:extLst>
      <p:ext uri="{BB962C8B-B14F-4D97-AF65-F5344CB8AC3E}">
        <p14:creationId xmlns:p14="http://schemas.microsoft.com/office/powerpoint/2010/main" val="4095216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495" y="781200"/>
            <a:ext cx="4825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3. KOSTI DOLNÍ KONČETINY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14D35B3-EFC4-4039-9E0C-CEA7C8767199}"/>
              </a:ext>
            </a:extLst>
          </p:cNvPr>
          <p:cNvSpPr/>
          <p:nvPr/>
        </p:nvSpPr>
        <p:spPr>
          <a:xfrm>
            <a:off x="2096751" y="1236768"/>
            <a:ext cx="4753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KOST PÁNEVNÍ (OS COXAE)</a:t>
            </a:r>
            <a:br>
              <a:rPr lang="cs-CZ" sz="3200" b="1" dirty="0">
                <a:solidFill>
                  <a:srgbClr val="0070C0"/>
                </a:solidFill>
              </a:rPr>
            </a:br>
            <a:endParaRPr lang="cs-CZ" sz="3200" b="1" dirty="0">
              <a:solidFill>
                <a:srgbClr val="0070C0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8317C292-3DD7-4227-819E-2C5CB017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27" y="1916832"/>
            <a:ext cx="6142826" cy="403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 PÁNEVNÍ (OS COXAE)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Párová, plochá kost, vznikla postnatálním srůstem 3 kostí: </a:t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kyčelní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ilium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žlutě), sedací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modře), stydké 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pubis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červeně)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Těla kostí se stýkají v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acetabulu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(jamka kyčelního kloubu) </a:t>
            </a:r>
          </a:p>
          <a:p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1. KOST KYČELNÍ (OS ILIUM)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Horní a největší část kosti pánevní, skládá se z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těla a lopaty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(ala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ilii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Lopata je na vnitřní straně vyhloubena v jámu kyčelní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kaudálně zakončená obloukovitou čarou, linea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arcuata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horní části je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hřeben kyčelní (</a:t>
            </a:r>
            <a:r>
              <a:rPr lang="cs-CZ" alt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vybíhá ve 4 trny (spina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superior/inferior a spina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superior/inferior) -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 </a:t>
            </a:r>
            <a:r>
              <a:rPr lang="cs-CZ" alt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je důležitý hmatný orientační bod na pánvi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Vzadu za hřebenem je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kloubní plocha křížokyčelního kloubu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5699E99-5D4B-461D-95D7-2A7C0CDD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840" y="2019062"/>
            <a:ext cx="2473733" cy="30539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16C6AD0-AF55-40D1-9346-77C58506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77" y="5073054"/>
            <a:ext cx="2926023" cy="17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6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DCAB1833-72F3-4486-8051-57F8388D98CD}"/>
              </a:ext>
            </a:extLst>
          </p:cNvPr>
          <p:cNvSpPr/>
          <p:nvPr/>
        </p:nvSpPr>
        <p:spPr>
          <a:xfrm>
            <a:off x="222255" y="959002"/>
            <a:ext cx="5940495" cy="400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2. KOST SEDACÍ (OS ISCHII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(corpus) a z něj odstupující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rameno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tvaru „L“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rameni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sedací hrbol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(tuber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ischiadicum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horní obr., č.22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zadním obvodu jsou 2 obloukovité zářezy: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velký a malý sedací zářez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ischiadica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major et minor,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 19 a 22 nahoře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nimi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trn sedací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(spina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ischiadica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č.20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prominuje do malé pánve a zužuje ji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3. KOST STYDKÁ (OS PUBIS)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(corpus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ossis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pubis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horní a dolní rameno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superior/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Ramena obou kostí stydkých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superior/inferior) spojena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sponou stydkou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symphysa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 18 dole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C12BC5F-A272-484C-ACD1-7295EDA05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985" y="3167646"/>
            <a:ext cx="2881015" cy="31055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224A6C3-D72E-44DD-83A4-71923511B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518" y="0"/>
            <a:ext cx="2395545" cy="30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5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7DECCE22-3CBA-4A72-A5B9-80A2D6405413}"/>
              </a:ext>
            </a:extLst>
          </p:cNvPr>
          <p:cNvSpPr/>
          <p:nvPr/>
        </p:nvSpPr>
        <p:spPr>
          <a:xfrm>
            <a:off x="251520" y="689146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 STEHENNÍ (FEMUR)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0C0C6A0-0D90-4FDA-89E1-457581C3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40" y="1353266"/>
            <a:ext cx="7627681" cy="46435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Dlouhá kost, nejmohutnější kost lidského těla</a:t>
            </a: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Má 2 kloubní konce a tělo: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Proximální epifýza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Hlavice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(caput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pod ní je kost zúžena v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krček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č.2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svírá s tělem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kolodiafyzární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úhel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(140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 v dětství, 130 dospělý, 120 stáří)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přechodu krčku v tělo je 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trochanter major 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dorzolaterálně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č.9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t. minor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dorzomediálně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za troch. major je hluboká jamka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trochanterica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(č.5)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zadní straně těla proximálně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drsnatina hýžďová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tuberositas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glutea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 úpon m.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gluteus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pokračováním je linea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aspera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Distální epifýza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Vybíhá v 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condylus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 8,12)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pro spojení s kondyly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vzadu je mezi kondyly hluboká jáma, vepředu je kloubní plocha (f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acies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patelaris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č.7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 spojení s patelou</a:t>
            </a:r>
          </a:p>
          <a:p>
            <a:pPr lvl="1">
              <a:lnSpc>
                <a:spcPct val="11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Nad kondyly po stranách -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epicondylus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(č.6, 11)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C42B36-6129-43F6-924D-495C08933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20" y="1392868"/>
            <a:ext cx="2614579" cy="54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7DECCE22-3CBA-4A72-A5B9-80A2D6405413}"/>
              </a:ext>
            </a:extLst>
          </p:cNvPr>
          <p:cNvSpPr/>
          <p:nvPr/>
        </p:nvSpPr>
        <p:spPr>
          <a:xfrm>
            <a:off x="1892420" y="692696"/>
            <a:ext cx="3938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ČÉŠKA (PATELLA)</a:t>
            </a: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0C0C6A0-0D90-4FDA-89E1-457581C3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90" y="1563821"/>
            <a:ext cx="5995385" cy="44530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Sezamská kost v úponové šlaše čtyřhlavého svalu stehenního </a:t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(m.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quadriceps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Báze, vrchol, 2 kloubní plošky na zadní straně (mediální menší)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 je hmatná</a:t>
            </a:r>
          </a:p>
          <a:p>
            <a:pPr>
              <a:lnSpc>
                <a:spcPct val="150000"/>
              </a:lnSpc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FF4F258D-2DD5-425A-A4E6-3D1321E4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25" y="1380248"/>
            <a:ext cx="2690317" cy="16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5256C9A-DB54-4291-A1BB-92D3E4C5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7" y="3065004"/>
            <a:ext cx="2592287" cy="22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1F8C38F-8E57-4EC7-9479-F2603346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68" y="5705154"/>
            <a:ext cx="3731832" cy="10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39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0C0C6A0-0D90-4FDA-89E1-457581C3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25941"/>
            <a:ext cx="8640960" cy="453358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 holenní (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tibia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mediálně,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oporná funkce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 lýtková (fibula)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laterálně,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místo začátku a úponu svalů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1) KOST HOLENNÍ (TIBIA)</a:t>
            </a:r>
          </a:p>
          <a:p>
            <a:pPr>
              <a:lnSpc>
                <a:spcPct val="8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Robustní dlouhá kost, má diafýzu a dvě epifýzy: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Proximální epifýza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nejmohutnější část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2 kloubní hrboly 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condylus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(č.1)</a:t>
            </a:r>
            <a:endParaRPr lang="cs-CZ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laterálním kondylu zevně je kloubní ploška pro spojení s hlavičkou fibuly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Vepředu je 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drsnatina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tuberositas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tibiae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(č.6)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úpon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quadriceps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(přes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patelae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trojboké se 3 hranami –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hmatná v celém rozsahu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mezikostní hrana směřuje proti stejnojmenné hraně fibuly (mezikostní membrána)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Distální epifýza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Vybíhá ve 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kotník (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malleolus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č.10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 vnitřním kotníkem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žlábek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malleoli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průběh šlach, nervů a cév do chodidla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Zespodu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je kloubní plocha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(č.15)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spojení s kladkou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talu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(kosti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hlezenné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798628D-34B6-4C3D-B842-E1F7889D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86" y="627469"/>
            <a:ext cx="7651489" cy="609315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BÉRCE (OSSA CRURIS)</a:t>
            </a:r>
            <a:endParaRPr 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CDDF278-0E4A-4B5F-9CD4-78A4308C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1" y="26213"/>
            <a:ext cx="1691680" cy="68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1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677" y="698880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a) PÁTEŘ (COLUMNA VERTEBRALIS)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30" y="1283655"/>
            <a:ext cx="842493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/>
              <a:t>Páteř = s</a:t>
            </a:r>
            <a:r>
              <a:rPr lang="cs-CZ" altLang="cs-CZ" sz="1400" dirty="0"/>
              <a:t>loupec obratlů (33-34) a meziobratlových disků</a:t>
            </a:r>
          </a:p>
          <a:p>
            <a:r>
              <a:rPr lang="cs-CZ" sz="1400" dirty="0"/>
              <a:t>Obratel (</a:t>
            </a:r>
            <a:r>
              <a:rPr lang="cs-CZ" sz="1400" dirty="0" err="1"/>
              <a:t>vertebra</a:t>
            </a:r>
            <a:r>
              <a:rPr lang="cs-CZ" sz="1400" dirty="0"/>
              <a:t>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Typ kosti: krátká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Orientace kosti: tělo obratle leží ventrálně, trnový výběžek dorzálně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5 typů obratlů: k</a:t>
            </a:r>
            <a:r>
              <a:rPr lang="cs-CZ" altLang="cs-CZ" sz="1400" dirty="0"/>
              <a:t>rční (7), hrudní (12), bederní (5), křížové (5), kostrční (4-5)</a:t>
            </a:r>
          </a:p>
          <a:p>
            <a:endParaRPr lang="cs-CZ" sz="1400" u="sng" dirty="0"/>
          </a:p>
          <a:p>
            <a:r>
              <a:rPr lang="cs-CZ" sz="1400" u="sng" dirty="0"/>
              <a:t>Hlavní části: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Tělo</a:t>
            </a:r>
            <a:r>
              <a:rPr lang="cs-CZ" sz="1400" dirty="0"/>
              <a:t> (corpus </a:t>
            </a:r>
            <a:r>
              <a:rPr lang="cs-CZ" sz="1400" dirty="0" err="1"/>
              <a:t>vertebrae</a:t>
            </a:r>
            <a:r>
              <a:rPr lang="cs-CZ" sz="1400" dirty="0"/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Oblouk </a:t>
            </a:r>
            <a:r>
              <a:rPr lang="cs-CZ" sz="1400" dirty="0"/>
              <a:t>(</a:t>
            </a:r>
            <a:r>
              <a:rPr lang="cs-CZ" sz="1400" dirty="0" err="1"/>
              <a:t>arcus</a:t>
            </a:r>
            <a:r>
              <a:rPr lang="cs-CZ" sz="1400" dirty="0"/>
              <a:t> </a:t>
            </a:r>
            <a:r>
              <a:rPr lang="cs-CZ" sz="1400" dirty="0" err="1"/>
              <a:t>vertebrae</a:t>
            </a:r>
            <a:r>
              <a:rPr lang="cs-CZ" sz="1400" dirty="0"/>
              <a:t>) - ztenčení při odstupu od těla se nazývá </a:t>
            </a:r>
            <a:r>
              <a:rPr lang="cs-CZ" sz="1400" b="1" dirty="0" err="1"/>
              <a:t>pediculus</a:t>
            </a:r>
            <a:r>
              <a:rPr lang="cs-CZ" sz="1400" b="1" dirty="0"/>
              <a:t> </a:t>
            </a:r>
            <a:r>
              <a:rPr lang="cs-CZ" sz="1400" b="1" dirty="0" err="1"/>
              <a:t>arcus</a:t>
            </a:r>
            <a:r>
              <a:rPr lang="cs-CZ" sz="1400" b="1" dirty="0"/>
              <a:t> </a:t>
            </a:r>
            <a:r>
              <a:rPr lang="cs-CZ" sz="1400" b="1" dirty="0" err="1"/>
              <a:t>vertebrae</a:t>
            </a:r>
            <a:endParaRPr lang="cs-CZ" sz="1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Otvor obratlový </a:t>
            </a:r>
            <a:r>
              <a:rPr lang="cs-CZ" sz="1400" dirty="0"/>
              <a:t>(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vertebralis</a:t>
            </a:r>
            <a:r>
              <a:rPr lang="cs-CZ" sz="1400" dirty="0"/>
              <a:t>) </a:t>
            </a:r>
            <a:r>
              <a:rPr lang="cs-CZ" altLang="cs-CZ" sz="1400" dirty="0"/>
              <a:t>- s částí meziobratlové ploténky tvoří páteřní kanál (</a:t>
            </a:r>
            <a:r>
              <a:rPr lang="cs-CZ" altLang="cs-CZ" sz="1400" dirty="0" err="1"/>
              <a:t>canalis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vertebralis</a:t>
            </a:r>
            <a:r>
              <a:rPr lang="cs-CZ" altLang="cs-CZ" sz="1400" dirty="0"/>
              <a:t>), obsahuje míchu s jejími obaly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Otvory meziobratlové </a:t>
            </a:r>
            <a:r>
              <a:rPr lang="cs-CZ" sz="1400" dirty="0"/>
              <a:t>(</a:t>
            </a:r>
            <a:r>
              <a:rPr lang="cs-CZ" sz="1400" dirty="0" err="1"/>
              <a:t>foramina</a:t>
            </a:r>
            <a:r>
              <a:rPr lang="cs-CZ" sz="1400" dirty="0"/>
              <a:t> </a:t>
            </a:r>
            <a:r>
              <a:rPr lang="cs-CZ" sz="1400" dirty="0" err="1"/>
              <a:t>intervertebralia</a:t>
            </a:r>
            <a:r>
              <a:rPr lang="cs-CZ" sz="1400" dirty="0"/>
              <a:t>) – párově po stranách mezi dvěma obratli, vystupují zde míšní nervy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Výběžky: </a:t>
            </a:r>
          </a:p>
          <a:p>
            <a:pPr lvl="2"/>
            <a:r>
              <a:rPr lang="cs-CZ" sz="1400" dirty="0"/>
              <a:t>Trnový (</a:t>
            </a:r>
            <a:r>
              <a:rPr lang="cs-CZ" sz="1400" dirty="0" err="1"/>
              <a:t>procesus</a:t>
            </a:r>
            <a:r>
              <a:rPr lang="cs-CZ" sz="1400" dirty="0"/>
              <a:t> </a:t>
            </a:r>
            <a:r>
              <a:rPr lang="cs-CZ" sz="1400" dirty="0" err="1"/>
              <a:t>spinosus</a:t>
            </a:r>
            <a:r>
              <a:rPr lang="cs-CZ" sz="1400" dirty="0"/>
              <a:t>) </a:t>
            </a:r>
            <a:r>
              <a:rPr lang="cs-CZ" altLang="cs-CZ" sz="1400" dirty="0"/>
              <a:t>- odstupuje od oblouku obratlového dozadu, hmatný!</a:t>
            </a:r>
            <a:endParaRPr lang="cs-CZ" sz="1400" dirty="0"/>
          </a:p>
          <a:p>
            <a:pPr lvl="2"/>
            <a:r>
              <a:rPr lang="cs-CZ" sz="1400" dirty="0"/>
              <a:t>Příčný (</a:t>
            </a:r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transversus</a:t>
            </a:r>
            <a:r>
              <a:rPr lang="cs-CZ" sz="1400" dirty="0"/>
              <a:t>) -</a:t>
            </a:r>
            <a:r>
              <a:rPr lang="cs-CZ" altLang="cs-CZ" sz="1400" dirty="0"/>
              <a:t> párový (pravý a levý), směřuje do stran</a:t>
            </a:r>
          </a:p>
          <a:p>
            <a:pPr lvl="2"/>
            <a:r>
              <a:rPr lang="cs-CZ" sz="1400" dirty="0"/>
              <a:t>Kloubní (</a:t>
            </a:r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articularis</a:t>
            </a:r>
            <a:r>
              <a:rPr lang="cs-CZ" sz="1400" dirty="0"/>
              <a:t>)</a:t>
            </a:r>
            <a:r>
              <a:rPr lang="cs-CZ" altLang="cs-CZ" sz="1400" dirty="0"/>
              <a:t> - celkem 4: horní (pravý a levý) a dolní (pravý a levý), </a:t>
            </a:r>
            <a:br>
              <a:rPr lang="cs-CZ" altLang="cs-CZ" sz="1400" dirty="0"/>
            </a:br>
            <a:r>
              <a:rPr lang="cs-CZ" altLang="cs-CZ" sz="1400" dirty="0"/>
              <a:t>jsou zde kloubní plochy pro skloubení sousedních obratlů</a:t>
            </a:r>
            <a:endParaRPr lang="cs-CZ" sz="1400" dirty="0"/>
          </a:p>
          <a:p>
            <a:endParaRPr lang="cs-CZ" altLang="cs-CZ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2923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0C0C6A0-0D90-4FDA-89E1-457581C3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25941"/>
            <a:ext cx="8424936" cy="4533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2) KOST LÝTKOVÁ (FIBULA)</a:t>
            </a:r>
          </a:p>
          <a:p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Dlouhá, gracilní kost, má diafýzu a 2 epifýzy: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Proximální epifýza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Vybíhá v hlavičku/hlavici (caput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fibulae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mediálně ploška pro spojení 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tibií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 - tenké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4 hrany, nejdůležitější je mezikostní hrana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interossea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Distální epifýza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Zevní kotník (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malleolus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za ním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žlábek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malleoli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průchod šlach obou lýtkových svalů z bérce na nohu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Kaudálně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kloubní plocha pro spojení 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talem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kloubní plochy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fibuly pro spojení s kladkou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vytvářejí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vidlici kostí bércových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798628D-34B6-4C3D-B842-E1F7889D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27331"/>
            <a:ext cx="6612067" cy="609315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BÉRCE (OSSA CRURIS)</a:t>
            </a:r>
            <a:endParaRPr 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7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0C0C6A0-0D90-4FDA-89E1-457581C3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2" y="1230828"/>
            <a:ext cx="9054151" cy="5078492"/>
          </a:xfrm>
        </p:spPr>
        <p:txBody>
          <a:bodyPr>
            <a:noAutofit/>
          </a:bodyPr>
          <a:lstStyle/>
          <a:p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kostí zánártních/tarzálních (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tarsi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5 kostí nártních/metatarzálních (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metatarsi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14 článků prstů (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digitorum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+mj-lt"/>
              <a:buAutoNum type="arabicPeriod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KOSTI TARZÁLNÍ (OSSA TARZI)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hmatné na dorzální straně,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uspořádány do 2 paprsků (mediální a laterální)</a:t>
            </a:r>
          </a:p>
          <a:p>
            <a:pPr>
              <a:lnSpc>
                <a:spcPct val="12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Hlezenní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 nahoru vybíhá v kladku (trochlea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č.15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pro skloubení s kostmi bérce</a:t>
            </a:r>
          </a:p>
          <a:p>
            <a:pPr>
              <a:lnSpc>
                <a:spcPct val="12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Patní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(calcaneus,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č.2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− největší, na hrbol tuber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calcanei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se upíná trojhlavý sval lýtkový (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Achillova šlacha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Loďkovitá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naviculare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č.5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na mediální straně, její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drsnatina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 hmatným orientačním bodem</a:t>
            </a:r>
          </a:p>
          <a:p>
            <a:pPr>
              <a:lnSpc>
                <a:spcPct val="12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Krychlová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cuboideum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č.6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na laterální straně tarzu před calcaneem</a:t>
            </a:r>
          </a:p>
          <a:p>
            <a:pPr>
              <a:lnSpc>
                <a:spcPct val="12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 klínovité kosti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ossa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cuneiformia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č.7,8,9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− největší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cuneiforme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další: intermedium 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+mj-lt"/>
              <a:buAutoNum type="arabicPeriod" startAt="2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KOSTI METATARZÁLNÍ (OSSA METATARSI)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hmatné na dorzální straně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5 dlouhých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monoepifyzárních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kůstek, označované 1-5 od palce k malíku</a:t>
            </a:r>
          </a:p>
          <a:p>
            <a:pPr lvl="1">
              <a:lnSpc>
                <a:spcPct val="80000"/>
              </a:lnSpc>
            </a:pP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bázi 5. </a:t>
            </a:r>
            <a:r>
              <a:rPr lang="cs-CZ" alt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metatarzu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drsnatina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(č.16)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hmatná, </a:t>
            </a:r>
            <a:r>
              <a:rPr lang="cs-CZ" altLang="cs-CZ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prominující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buNone/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+mj-lt"/>
              <a:buAutoNum type="arabicPeriod" startAt="3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ČLÁNKY PRSŮ (PHALANGES/OSSA DIGITORUM) </a:t>
            </a:r>
            <a:r>
              <a:rPr lang="cs-CZ" altLang="cs-CZ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hmatné na dorzální straně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Monoepifyzární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dlouhé kosti</a:t>
            </a:r>
          </a:p>
          <a:p>
            <a:pPr lvl="1"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Palec má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 články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ostatní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 články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798628D-34B6-4C3D-B842-E1F7889D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27331"/>
            <a:ext cx="6612067" cy="609315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NOHY (OSSA PEDIS)</a:t>
            </a:r>
            <a:endParaRPr 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EBF5D4-D3A5-460D-AA7D-30569450E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73" y="1389848"/>
            <a:ext cx="3106927" cy="54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1">
            <a:extLst>
              <a:ext uri="{FF2B5EF4-FFF2-40B4-BE49-F238E27FC236}">
                <a16:creationId xmlns:a16="http://schemas.microsoft.com/office/drawing/2014/main" id="{D798628D-34B6-4C3D-B842-E1F7889D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80" y="816626"/>
            <a:ext cx="7560840" cy="609315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SPOJENÍ PLETENCE DOLNÍ KONČETINY </a:t>
            </a:r>
            <a:endParaRPr 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F981DE-F107-456D-BEE4-37CF3F53F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 hlavní spojení: </a:t>
            </a:r>
          </a:p>
          <a:p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KLOUB KŘÍŽOKYČELNÍ  (ARTICULATIO SACROILIACA,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Párový tuhý kloub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amfiartróza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Styčné plochy: kloubní plochy na kosti křížové a kyčelní</a:t>
            </a: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Pohyby kloubu: předozadní kývavé,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malého rozsahu, ale funkčně důležité</a:t>
            </a:r>
          </a:p>
          <a:p>
            <a:pPr marL="457200" lvl="1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SPONA STYDKÁ (SYMPHYSIS PUBICA,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č.11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Pevné spojení kostí stydkých pomocí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vazivové chrupavky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interpubicus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+ vazy</a:t>
            </a:r>
          </a:p>
          <a:p>
            <a:pPr lvl="1">
              <a:lnSpc>
                <a:spcPct val="80000"/>
              </a:lnSpc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DŮLEŽITÉ VAZY PÁNVE</a:t>
            </a:r>
          </a:p>
          <a:p>
            <a:pPr lvl="1">
              <a:lnSpc>
                <a:spcPct val="8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Sacrospinale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č.14)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silný vaz, od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sacrum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coccygis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na spina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ischiadica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Lig.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Sacrotuberale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č.15)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 okrajů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sacrum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coccygis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na tuber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ischiadicum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Oba vazy doplňují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incisura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ischiadica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major a minor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ischiadicum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majus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et minus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- průchod cév a nervů z pánve na DK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AEC2BFC-7013-4049-8DA9-BC42CEF0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0484" y="2564904"/>
            <a:ext cx="4723516" cy="42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9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F981DE-F107-456D-BEE4-37CF3F53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08983"/>
            <a:ext cx="5772878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 křížová + 2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+ pánevními vazy + symfýza = pevný pánevní kruh, umožňuje přenášení váhy trupu na DK</a:t>
            </a:r>
          </a:p>
          <a:p>
            <a:pPr>
              <a:lnSpc>
                <a:spcPct val="125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PÁNEV rozeznáváme: </a:t>
            </a:r>
          </a:p>
          <a:p>
            <a:pPr lvl="1">
              <a:lnSpc>
                <a:spcPct val="125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Pelvis major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tvořená lopatami kosti kyčelní, obsahuje část střevních břišních orgánů </a:t>
            </a:r>
          </a:p>
          <a:p>
            <a:pPr lvl="1">
              <a:lnSpc>
                <a:spcPct val="125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Pelvis minor -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prostor mezi kostí křížovou a kostrční, kostí sedací a stydkou, symfýzou</a:t>
            </a:r>
          </a:p>
          <a:p>
            <a:pPr lvl="1">
              <a:lnSpc>
                <a:spcPct val="125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Hranice mezi nimi: linea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terminalis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rovina pánevního vchodu</a:t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ROVINY A ROZMĚRY MALÉ PÁNVE ŽENY:</a:t>
            </a:r>
          </a:p>
          <a:p>
            <a:pPr>
              <a:lnSpc>
                <a:spcPct val="125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ženské pánvi mají z porodnického hlediska velký význam rozměry a tvarové vlastnosti vnitřního prostoru malé pánve</a:t>
            </a:r>
          </a:p>
          <a:p>
            <a:pPr>
              <a:lnSpc>
                <a:spcPct val="125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Malou pánví se dají ve směru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kraniokaudálním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proložit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4 roviny,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liší se tvarem</a:t>
            </a:r>
          </a:p>
          <a:p>
            <a:pPr>
              <a:lnSpc>
                <a:spcPct val="125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každé rovině se určují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 rozměry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přímý, příčný a šikmý</a:t>
            </a:r>
          </a:p>
          <a:p>
            <a:pPr>
              <a:lnSpc>
                <a:spcPct val="125000"/>
              </a:lnSpc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716BA47-06FC-4099-8514-B7668505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9687"/>
            <a:ext cx="8229600" cy="436910"/>
          </a:xfrm>
        </p:spPr>
        <p:txBody>
          <a:bodyPr>
            <a:no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PÁNEV JAKO CELEK</a:t>
            </a:r>
            <a:endParaRPr lang="cs-CZ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C5FCDB82-046E-4DA7-8842-05EAFD44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2390" y="1615440"/>
            <a:ext cx="3191610" cy="3092499"/>
          </a:xfrm>
          <a:prstGeom prst="rect">
            <a:avLst/>
          </a:prstGeom>
          <a:noFill/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A043B49-BED1-457C-BADB-A2DC2797D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95"/>
          <a:stretch/>
        </p:blipFill>
        <p:spPr>
          <a:xfrm>
            <a:off x="6089175" y="5242560"/>
            <a:ext cx="3054825" cy="9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45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F981DE-F107-456D-BEE4-37CF3F53F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19" y="1708107"/>
            <a:ext cx="8601943" cy="4397719"/>
          </a:xfrm>
        </p:spPr>
        <p:txBody>
          <a:bodyPr>
            <a:normAutofit/>
          </a:bodyPr>
          <a:lstStyle/>
          <a:p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 jednoduchý, kulovitý omezený, tříosý</a:t>
            </a:r>
          </a:p>
          <a:p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Přenáší hmotnost těla na DK při stoji i chůzi</a:t>
            </a:r>
          </a:p>
          <a:p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plochy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caput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(hlavice), acetabulum na os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coxae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(jamka) 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lunata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po obvodu rozšířená chrupavčitým lemem</a:t>
            </a:r>
          </a:p>
          <a:p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začíná při okrajích acetabula, upíná se na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Zesíleno zepředu i zezadu silnými </a:t>
            </a:r>
            <a:r>
              <a:rPr lang="cs-CZ" alt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ligamenty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(č.1,2,3)</a:t>
            </a:r>
          </a:p>
          <a:p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Pohyby: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FL/EXT, ABD/ADD, rotace + cirkumdukce, 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enší rozsah než v kloubu ramenním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716BA47-06FC-4099-8514-B7668505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90" y="752174"/>
            <a:ext cx="8229600" cy="800248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 KOSTÍ VOLNÉ DOLNÍ KONČETINY</a:t>
            </a:r>
            <a:b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 KYČELNÍ (ARTICULATIO COXAE)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53CF642-97BD-4085-8686-DFEA6673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773" y="3568119"/>
            <a:ext cx="2350492" cy="2693392"/>
          </a:xfrm>
          <a:prstGeom prst="rect">
            <a:avLst/>
          </a:prstGeom>
          <a:noFill/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48B36A3-6142-487A-9269-556319DE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0456" y="1704225"/>
            <a:ext cx="3553544" cy="5153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72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4">
            <a:extLst>
              <a:ext uri="{FF2B5EF4-FFF2-40B4-BE49-F238E27FC236}">
                <a16:creationId xmlns:a16="http://schemas.microsoft.com/office/drawing/2014/main" id="{D716BA47-06FC-4099-8514-B7668505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2" y="752174"/>
            <a:ext cx="6714366" cy="800248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 KOLENNÍ (ARTICULATIO GENUS)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305ED1C-B8CE-4195-8598-AB350FAA0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281746"/>
            <a:ext cx="1887034" cy="2541351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6BB41005-FA21-406B-8C36-A3F4F7C48CAB}"/>
              </a:ext>
            </a:extLst>
          </p:cNvPr>
          <p:cNvSpPr txBox="1">
            <a:spLocks noChangeArrowheads="1"/>
          </p:cNvSpPr>
          <p:nvPr/>
        </p:nvSpPr>
        <p:spPr>
          <a:xfrm>
            <a:off x="89882" y="1708107"/>
            <a:ext cx="6714366" cy="47452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9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Nosný kloub DK,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složený kloub: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3 kosti -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femur,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tibia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, patela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+ menisky</a:t>
            </a:r>
          </a:p>
          <a:p>
            <a:pPr>
              <a:lnSpc>
                <a:spcPct val="129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nelze charakterizovat dle tvaru styčných ploch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kondyly mají v různých rovinách různé zakřivení </a:t>
            </a:r>
          </a:p>
          <a:p>
            <a:pPr>
              <a:lnSpc>
                <a:spcPct val="129000"/>
              </a:lnSpc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Specifika kloubu: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menisky, nitrokloubní zkřížené vazy, burzy)</a:t>
            </a:r>
          </a:p>
          <a:p>
            <a:pPr>
              <a:lnSpc>
                <a:spcPct val="129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plochy: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kondyly femuru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(hlavice)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mají větší rozsah než kloubní plochy na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kondylech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(jamka), kloubní plochy si zakřivením neodpovídají - nerovnosti vyrovnávají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menisky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aktivně se účastní pohybů v kloubu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Kloubní plocha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pately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kontaktuje s kloubní plochou na přední ploše distální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epifýzy femuru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9000"/>
              </a:lnSpc>
            </a:pP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Kloubní pouzdro: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patele se upíná při okrajích kloubních ploch,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na femuru o něco dále od kloubních ploch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vynechává epikondyly femuru, kam jsou připojeny vazy a svaly</a:t>
            </a:r>
          </a:p>
          <a:p>
            <a:pPr>
              <a:lnSpc>
                <a:spcPct val="129000"/>
              </a:lnSpc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9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ZESILUJÍCÍ VAZY 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zepředu, postranní i zezadu + zkřížené (přední a zadní zkřížený vaz, probíhají uvnitř kloubu od kondylů femuru k proximální ploše kondylů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navzájem se kříží) </a:t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8A258F2-3906-4E60-AA4B-789FFF44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0598" y="3363278"/>
            <a:ext cx="2453402" cy="321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521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4">
            <a:extLst>
              <a:ext uri="{FF2B5EF4-FFF2-40B4-BE49-F238E27FC236}">
                <a16:creationId xmlns:a16="http://schemas.microsoft.com/office/drawing/2014/main" id="{D716BA47-06FC-4099-8514-B7668505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90" y="752174"/>
            <a:ext cx="8229600" cy="800248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 KOLENNÍ (ARTICULATIO GENUS)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BB41005-FA21-406B-8C36-A3F4F7C48CAB}"/>
              </a:ext>
            </a:extLst>
          </p:cNvPr>
          <p:cNvSpPr txBox="1">
            <a:spLocks noChangeArrowheads="1"/>
          </p:cNvSpPr>
          <p:nvPr/>
        </p:nvSpPr>
        <p:spPr>
          <a:xfrm>
            <a:off x="89881" y="1708107"/>
            <a:ext cx="8765739" cy="4241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MENISKY - 2 destičky z vazivové chrupavky poloměsíčitého tvaru</a:t>
            </a:r>
          </a:p>
          <a:p>
            <a:pPr lvl="1" algn="just">
              <a:buSzPts val="1100"/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Mediální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(č.7)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otevřenější, tvar písmene „C“ </a:t>
            </a:r>
            <a:endParaRPr 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SzPts val="1100"/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Laterální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(č.3)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uzavřenější, tvar lehce nedovřeného písmene „O“, přirostlý k pouzdru kloubnímu = méně pohyblivý</a:t>
            </a:r>
          </a:p>
          <a:p>
            <a:pPr>
              <a:lnSpc>
                <a:spcPct val="90000"/>
              </a:lnSpc>
            </a:pP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POHYBY: </a:t>
            </a:r>
          </a:p>
          <a:p>
            <a:pPr lvl="1">
              <a:lnSpc>
                <a:spcPct val="9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FL/EXT: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flexe v kloubu kolenním je složitý kombinovaný pohyb, jehož součástí jsou i rotace</a:t>
            </a:r>
          </a:p>
          <a:p>
            <a:pPr lvl="1">
              <a:lnSpc>
                <a:spcPct val="9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Rotace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- 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amostatné rotace (zevní a vnitřní) jsou možné pouze ve flektovaném, tzv. „odemčeném“ kolenním kloubu a mají malý rozsah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9F1D3A47-09AC-49E9-969C-FE13B742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27" y="3756403"/>
            <a:ext cx="3389818" cy="262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308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6BB41005-FA21-406B-8C36-A3F4F7C48CAB}"/>
              </a:ext>
            </a:extLst>
          </p:cNvPr>
          <p:cNvSpPr txBox="1">
            <a:spLocks noChangeArrowheads="1"/>
          </p:cNvSpPr>
          <p:nvPr/>
        </p:nvSpPr>
        <p:spPr>
          <a:xfrm>
            <a:off x="269518" y="1077229"/>
            <a:ext cx="6479450" cy="4973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ARTICULATIO TIBIOFIBULARIS </a:t>
            </a:r>
            <a:r>
              <a:rPr 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(č.1)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Samostatný kloub, spojení hlavice fibuly 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tibií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Pohyby: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posuvné, malého rozsahu</a:t>
            </a:r>
          </a:p>
          <a:p>
            <a:pPr lvl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MEMBRANA INTEROSSEA CRURIS (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č.2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Obdoba mezikostní membrány předloktí, rozepjatá mezi mezikostními hranami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fibuly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Spojuje bércové kosti a slouží jako místo začátku části svalů bérce</a:t>
            </a:r>
          </a:p>
          <a:p>
            <a:pPr lvl="0"/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SYNDESMOSIS TIBIOFIBULARIS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č.3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Vazivové spojení distální epifýzy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fibuly</a:t>
            </a:r>
          </a:p>
          <a:p>
            <a:pPr lvl="0"/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Pohyby v kloubu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tibiofibulárním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a syndesmóze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tibiofubulární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se odehrávají současně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jen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malé posuvné pohyby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25C5C60-E0A9-4C05-ABFC-1FF87A557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220" y="260648"/>
            <a:ext cx="2557806" cy="5905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275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4">
            <a:extLst>
              <a:ext uri="{FF2B5EF4-FFF2-40B4-BE49-F238E27FC236}">
                <a16:creationId xmlns:a16="http://schemas.microsoft.com/office/drawing/2014/main" id="{D716BA47-06FC-4099-8514-B7668505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05" y="649379"/>
            <a:ext cx="8229600" cy="800248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KLOUBY NOHY (ARTICULATIONES PEDIS)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BB41005-FA21-406B-8C36-A3F4F7C48CAB}"/>
              </a:ext>
            </a:extLst>
          </p:cNvPr>
          <p:cNvSpPr txBox="1">
            <a:spLocks noChangeArrowheads="1"/>
          </p:cNvSpPr>
          <p:nvPr/>
        </p:nvSpPr>
        <p:spPr>
          <a:xfrm>
            <a:off x="206704" y="1449628"/>
            <a:ext cx="8937295" cy="4758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Horní kloub zánártní (kloub hlezenní,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talocruralis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Složený kladkový jednoosý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jamku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tvoří vidlice obou kostí bércových,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hlavici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kladka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Pohyby: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plantární a dorzální flexe (flexe x extenze) </a:t>
            </a:r>
          </a:p>
          <a:p>
            <a:pPr lvl="1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2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Dolní kloub zánártní</a:t>
            </a: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Složený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kloub, stýká se v něm část kostí tarzu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calcaneus,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naviculare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cuboideum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Oddíl zadní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Subtalaris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+ calcaneus)</a:t>
            </a:r>
          </a:p>
          <a:p>
            <a:pPr lvl="1"/>
            <a:r>
              <a:rPr 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Oddíl přední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má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mediální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talocalcaneonavicularis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laterální část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(art.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calcaneocuboidea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Pohyby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jsou kombinované podél šikmé osy: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everze nohy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kombinace dorzální flexe, abdukce/ a pronace nohy (zvednutí laterálního okraje nohy)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inverze nohy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kombinace plantární flexe, addukce a supinace nohy (zvednutí med. okraje nohy)</a:t>
            </a:r>
          </a:p>
          <a:p>
            <a:pPr lvl="2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3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tarsometatarsales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- 5 samostatných kloubů mezi tarzálními a metatarzálními kostmi </a:t>
            </a:r>
          </a:p>
          <a:p>
            <a:pPr>
              <a:buFont typeface="+mj-lt"/>
              <a:buAutoNum type="arabicPeriod" startAt="3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metatarsophalangeae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klouby mezi nártními kostmi a proximálními články prstů, p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ohyby: FL/EXT, ABD/ADD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(možná pouze v extenzi, osou je 2. prst)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+mj-lt"/>
              <a:buAutoNum type="arabicPeriod" startAt="3"/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Art.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interphalangeae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pedis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ladkové klouby mezi sousedními články jednotlivých prstů, FL/EXT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88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4">
            <a:extLst>
              <a:ext uri="{FF2B5EF4-FFF2-40B4-BE49-F238E27FC236}">
                <a16:creationId xmlns:a16="http://schemas.microsoft.com/office/drawing/2014/main" id="{D716BA47-06FC-4099-8514-B7668505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90" y="752174"/>
            <a:ext cx="5111298" cy="800248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KLOUBY NOHY (ARTICULATIONES PEDIS)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C912A94-8AA1-4FD0-8D67-D8E6AF50FBC0}"/>
              </a:ext>
            </a:extLst>
          </p:cNvPr>
          <p:cNvSpPr/>
          <p:nvPr/>
        </p:nvSpPr>
        <p:spPr>
          <a:xfrm>
            <a:off x="333865" y="1638304"/>
            <a:ext cx="6038335" cy="30617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b="1" dirty="0"/>
              <a:t>Dvě funkční a klinické (chirurgické) jednotky kloubů nohy: </a:t>
            </a:r>
            <a:endParaRPr lang="cs-CZ" altLang="cs-CZ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CHOPARTŮV KLOUB (</a:t>
            </a:r>
            <a:r>
              <a:rPr lang="cs-CZ" altLang="cs-CZ" dirty="0">
                <a:solidFill>
                  <a:srgbClr val="FF0000"/>
                </a:solidFill>
              </a:rPr>
              <a:t>červená šipka</a:t>
            </a:r>
            <a:r>
              <a:rPr lang="cs-CZ" altLang="cs-CZ" dirty="0"/>
              <a:t>) - </a:t>
            </a:r>
            <a:r>
              <a:rPr lang="cs-CZ" dirty="0"/>
              <a:t>příčná kloubní štěrbina v mezi </a:t>
            </a:r>
            <a:r>
              <a:rPr lang="cs-CZ" dirty="0" err="1"/>
              <a:t>talem</a:t>
            </a:r>
            <a:r>
              <a:rPr lang="cs-CZ" dirty="0"/>
              <a:t> x os </a:t>
            </a:r>
            <a:r>
              <a:rPr lang="cs-CZ" dirty="0" err="1"/>
              <a:t>naviculare</a:t>
            </a:r>
            <a:r>
              <a:rPr lang="cs-CZ" dirty="0"/>
              <a:t> a calcaneem x os </a:t>
            </a:r>
            <a:r>
              <a:rPr lang="cs-CZ" dirty="0" err="1"/>
              <a:t>cuboideum</a:t>
            </a:r>
            <a:r>
              <a:rPr lang="cs-CZ" dirty="0"/>
              <a:t>, tvar ležatého písmene „S“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LISFRANKŮV KLOUB (</a:t>
            </a:r>
            <a:r>
              <a:rPr lang="cs-CZ" altLang="cs-CZ" dirty="0">
                <a:solidFill>
                  <a:srgbClr val="0070C0"/>
                </a:solidFill>
              </a:rPr>
              <a:t>modrá šipka</a:t>
            </a:r>
            <a:r>
              <a:rPr lang="cs-CZ" altLang="cs-CZ" dirty="0"/>
              <a:t>) - název pro </a:t>
            </a:r>
            <a:r>
              <a:rPr lang="cs-CZ" dirty="0"/>
              <a:t>kloubní štěrbinu všech </a:t>
            </a:r>
            <a:r>
              <a:rPr lang="cs-CZ" dirty="0" err="1"/>
              <a:t>tarzometatarzálních</a:t>
            </a:r>
            <a:r>
              <a:rPr lang="cs-CZ" dirty="0"/>
              <a:t> kloubů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Provádějí se v nich </a:t>
            </a:r>
            <a:r>
              <a:rPr lang="cs-CZ" altLang="cs-CZ" b="1" dirty="0"/>
              <a:t>amputace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1EF2B30-4FAB-4436-B7D2-77CE51AD6B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3559" y="497474"/>
            <a:ext cx="2990441" cy="5445224"/>
          </a:xfrm>
          <a:noFill/>
        </p:spPr>
      </p:pic>
    </p:spTree>
    <p:extLst>
      <p:ext uri="{BB962C8B-B14F-4D97-AF65-F5344CB8AC3E}">
        <p14:creationId xmlns:p14="http://schemas.microsoft.com/office/powerpoint/2010/main" val="33047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B3C651-EEB1-46E1-9A4F-F106957D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044" y="1350086"/>
            <a:ext cx="4447022" cy="33488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BA27D27-CB30-48A2-81CC-56500906E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9" y="1442582"/>
            <a:ext cx="3711921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7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38" y="698880"/>
            <a:ext cx="2225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OPAKOVÁNÍ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546D33-C968-456E-B2CE-2B60A52CF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1" y="82547"/>
            <a:ext cx="647463" cy="9087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9C39F4B-6BDD-44DE-B0F9-4A8CE8F59485}"/>
              </a:ext>
            </a:extLst>
          </p:cNvPr>
          <p:cNvSpPr txBox="1"/>
          <p:nvPr/>
        </p:nvSpPr>
        <p:spPr>
          <a:xfrm>
            <a:off x="468312" y="1641355"/>
            <a:ext cx="7705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600"/>
              <a:t>Jak se latinsky jmenují 3 kosti, které tvoří pánev. Kde se stýkají?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/>
              <a:t>Jak se jmenuje hmatný trn na přední straně pánve, který je důležitým orientačním bodem?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/>
              <a:t>Jak se jmenují dva hrboly na proximální části femuru z nichž větší je i hmatný?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/>
              <a:t>Která z kostí bérce má opornou funkci?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/>
              <a:t>Která kost tvoří vnější kotník (mallelus lateralis)?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/>
              <a:t>Kolik je tarzálních kostí?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69817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292" y="781200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LEBKA</a:t>
            </a:r>
            <a:endParaRPr lang="cs-CZ" alt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99988BDB-651F-431B-B587-B9836C6A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9" y="1556792"/>
            <a:ext cx="6062511" cy="3909840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31 kostí, některé párové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Části: </a:t>
            </a:r>
          </a:p>
          <a:p>
            <a:pPr marL="685800"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Viscerocranium / splanchnokranium (část obličejová)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obklopuje začátek dýchací a trávící soustavy</a:t>
            </a:r>
          </a:p>
          <a:p>
            <a:pPr marL="685800" lvl="1"/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/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Neurocranium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(část mozková) 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pouzdro kolem mozku a smyslových orgánů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Horní část: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kalva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calva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Dolní část: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báze lebeční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3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Vnitřní lebeční bázi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spočívá na ní spodina mozku</a:t>
            </a:r>
          </a:p>
          <a:p>
            <a:pPr lvl="3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Zevní lebeční bázi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spoluvytváří povrch lebky, na ni je zepředu nasazeno </a:t>
            </a:r>
            <a:r>
              <a:rPr 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viscerocranium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kloubně je spojena s 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atlasem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zespodu je k ní vazivově připojen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hltan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FD2DC4D-94AA-411F-8621-8D3CA29E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27" y="199773"/>
            <a:ext cx="2623084" cy="28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89" y="760341"/>
            <a:ext cx="8577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VISCEROCRANIA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BC109226-0C45-42CA-AE37-38EC091B63A8}"/>
              </a:ext>
            </a:extLst>
          </p:cNvPr>
          <p:cNvSpPr txBox="1">
            <a:spLocks/>
          </p:cNvSpPr>
          <p:nvPr/>
        </p:nvSpPr>
        <p:spPr>
          <a:xfrm>
            <a:off x="179512" y="1503426"/>
            <a:ext cx="4425483" cy="3523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Párové kosti: </a:t>
            </a:r>
          </a:p>
          <a:p>
            <a:pPr lvl="1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(horní čelist)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(kost patrová)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zygomaticum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(kost lícní)</a:t>
            </a:r>
          </a:p>
          <a:p>
            <a:pPr lvl="1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Ossicula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auditus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(kůstky středoušní)</a:t>
            </a:r>
          </a:p>
          <a:p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Nepárové kosti: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Mandibula (dolní čelist)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hyoideum (jazylka)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F307926-3A77-4B9C-837A-C94464EBB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25941"/>
            <a:ext cx="4171185" cy="3261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2FAFF3E9-9393-4C07-AEB3-B2FE13A28C0D}"/>
              </a:ext>
            </a:extLst>
          </p:cNvPr>
          <p:cNvSpPr/>
          <p:nvPr/>
        </p:nvSpPr>
        <p:spPr>
          <a:xfrm>
            <a:off x="179512" y="5548028"/>
            <a:ext cx="8707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 topografického hlediska je možno k 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spanchnokraniu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řadit také </a:t>
            </a:r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nosní a slzní 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 vývojového hlediska patři ke kostem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neurocrania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01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89" y="760341"/>
            <a:ext cx="8577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NEUROCRANIA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9" y="1556792"/>
            <a:ext cx="4478335" cy="4703599"/>
          </a:xfrm>
        </p:spPr>
        <p:txBody>
          <a:bodyPr>
            <a:norm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Nepárové: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frontale (čelní)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occipitale (týlní)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sphenoidale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(klínová)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ethmoidale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(čichová)</a:t>
            </a:r>
          </a:p>
          <a:p>
            <a:pPr lvl="1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vomer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(radličná) </a:t>
            </a:r>
          </a:p>
          <a:p>
            <a:pPr lvl="1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Párové: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parietale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(temenní)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temporale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(spánková)</a:t>
            </a:r>
          </a:p>
          <a:p>
            <a:pPr lvl="1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(dolní skořepa nosní)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lacrimale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(slzní)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nasale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(nosní)  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8CD0025-3C6C-4CE5-9B9D-0A7267F5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81" y="1772816"/>
            <a:ext cx="4654017" cy="35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4" y="908720"/>
            <a:ext cx="6401091" cy="519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čelní, os frontale</a:t>
            </a:r>
            <a:r>
              <a:rPr lang="cs-CZ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 obr. modře)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Pneumatická kost – obsahuje párovou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čelní dutinu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(sinus frontale) - vedlejší dutiny nosní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Zakládá se párově, u novorozence jsou poloviny odděleny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metopickým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švem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(sutura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metopica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zaniká v dětském věku, může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persistovat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Skládá se z nepárové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šupiny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párové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části očnicové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Šupina </a:t>
            </a:r>
            <a:r>
              <a:rPr lang="cs-CZ" sz="1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(č.1)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párový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hrbol čelní, tuber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frontale (více vyvinutý u žen) </a:t>
            </a:r>
          </a:p>
          <a:p>
            <a:pPr lvl="1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Očnicová část: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Spodní plocha spoluvytváří strop obou očnic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Laterálně pod stropem očnice je mělká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jamka slzné žlázy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temenní, os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parietale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Párová plochá kost klenby lebeční, osifikuje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desmogenně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spojují se prostřednictvím švů se sousedními kostmi: os occipitale, os frontale,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parietale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os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temporale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zevní ploše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hrbol temenní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tuber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parietale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(výrazný u dětí a žen) </a:t>
            </a:r>
          </a:p>
          <a:p>
            <a:pPr lvl="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vnitřní ploše: otisky střední tepny meningeální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vstupuje do lebky skrze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spinosum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70119C2-A104-47B5-84BC-0C4308908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5355" y="4297240"/>
            <a:ext cx="2007947" cy="1575887"/>
          </a:xfrm>
          <a:prstGeom prst="rect">
            <a:avLst/>
          </a:prstGeom>
          <a:noFill/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69052C0-1ED9-44B6-B0E0-748EB7918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748" y="72139"/>
            <a:ext cx="1313816" cy="181942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6E2765B-1259-45A3-BBAC-C18C8256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43" y="1841788"/>
            <a:ext cx="2716657" cy="196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234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4" y="908720"/>
            <a:ext cx="6890293" cy="519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týlní, os occipitale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Plochá kost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4 části: nepárové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šupina,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párová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postranní část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Tělo: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horní plocha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clivus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spočívá na ní mozkový kmen</a:t>
            </a:r>
          </a:p>
          <a:p>
            <a:pPr lvl="0"/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Šupina: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Velký otvor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magnum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(č.10)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propojuje nitro lebky s páteřním kanálem, prochází zde prodloužená mícha, páteřní tepny, XI. hlavové nervy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Zevně je nepárový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týlní hrbol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tuber occipitale (více vyvinutý u žen), pod ním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zevní týlní vyvýšenina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(č.16)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protuberantia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(více vyvinutá u mužů)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Spojuje se s temenními kostmi v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 lambdovém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švu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sutura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lambdoidea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Horní část šupiny osifikuje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desmogenně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- jako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součást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kalvy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dolní část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chondrogenně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- jako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součást báze lebeční </a:t>
            </a:r>
          </a:p>
          <a:p>
            <a:pPr lvl="0"/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Postranní část: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Týlní kondyl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(č.11)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condyus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(hlavice kloubu atlantookcipitálního) - zevně od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magnum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napříč kondylem -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nervi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(č.8)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 n. XII (hlavový nerv)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51F72AC-9F0C-4A36-9BD4-0D6721204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74477"/>
            <a:ext cx="1110511" cy="131791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E4DE5FB-FF9E-4BF4-AB3B-C4D274AD6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428" y="1044017"/>
            <a:ext cx="2154572" cy="17610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E772B5A-2552-4BF4-B421-C4C7E8AF1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201" y="2940326"/>
            <a:ext cx="3837049" cy="39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0" y="836712"/>
            <a:ext cx="8880225" cy="5105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klínová, os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sphenoidale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500" dirty="0"/>
              <a:t>Pneumatická kost</a:t>
            </a:r>
          </a:p>
          <a:p>
            <a:r>
              <a:rPr lang="cs-CZ" sz="1500" dirty="0"/>
              <a:t>Podílí se na stavbě báze lební, očnice a jámy infratemporální, tvar „letící vážky“</a:t>
            </a:r>
          </a:p>
          <a:p>
            <a:r>
              <a:rPr lang="cs-CZ" sz="1500" u="sng" dirty="0"/>
              <a:t>Části: </a:t>
            </a:r>
          </a:p>
          <a:p>
            <a:pPr lvl="1"/>
            <a:r>
              <a:rPr lang="cs-CZ" sz="1500" dirty="0"/>
              <a:t>Nepárové </a:t>
            </a:r>
            <a:r>
              <a:rPr lang="cs-CZ" sz="1500" b="1" dirty="0"/>
              <a:t>tělo</a:t>
            </a:r>
            <a:r>
              <a:rPr lang="cs-CZ" sz="1500" dirty="0"/>
              <a:t> (c</a:t>
            </a:r>
            <a:r>
              <a:rPr lang="cs-CZ" altLang="cs-CZ" sz="1500" dirty="0"/>
              <a:t>orpus) </a:t>
            </a:r>
            <a:r>
              <a:rPr lang="cs-CZ" sz="1500" dirty="0"/>
              <a:t>- </a:t>
            </a:r>
            <a:r>
              <a:rPr lang="cs-CZ" altLang="cs-CZ" sz="1500" dirty="0"/>
              <a:t>tvar kvádru, obsahuje </a:t>
            </a:r>
            <a:r>
              <a:rPr lang="cs-CZ" altLang="cs-CZ" sz="1500" b="1" dirty="0"/>
              <a:t>dutinu</a:t>
            </a:r>
            <a:r>
              <a:rPr lang="cs-CZ" altLang="cs-CZ" sz="1500" dirty="0"/>
              <a:t> (sinus </a:t>
            </a:r>
            <a:r>
              <a:rPr lang="cs-CZ" altLang="cs-CZ" sz="1500" dirty="0" err="1"/>
              <a:t>sphenoidalis</a:t>
            </a:r>
            <a:r>
              <a:rPr lang="cs-CZ" altLang="cs-CZ" sz="1500" dirty="0"/>
              <a:t>), je zde </a:t>
            </a:r>
            <a:r>
              <a:rPr lang="cs-CZ" sz="1500" b="1" dirty="0"/>
              <a:t>turecké sedlo </a:t>
            </a:r>
            <a:r>
              <a:rPr lang="cs-CZ" sz="1500" dirty="0"/>
              <a:t>(</a:t>
            </a:r>
            <a:r>
              <a:rPr lang="cs-CZ" sz="1500" dirty="0" err="1"/>
              <a:t>sella</a:t>
            </a:r>
            <a:r>
              <a:rPr lang="cs-CZ" sz="1500" dirty="0"/>
              <a:t> </a:t>
            </a:r>
            <a:r>
              <a:rPr lang="cs-CZ" sz="1500" dirty="0" err="1"/>
              <a:t>turcica</a:t>
            </a:r>
            <a:r>
              <a:rPr lang="cs-CZ" sz="1500" dirty="0"/>
              <a:t>), vyhloubeno v</a:t>
            </a:r>
            <a:r>
              <a:rPr lang="cs-CZ" sz="1500" b="1" dirty="0"/>
              <a:t> jamku pro </a:t>
            </a:r>
            <a:r>
              <a:rPr lang="cs-CZ" sz="1500" dirty="0"/>
              <a:t>hypofýzu (</a:t>
            </a:r>
            <a:r>
              <a:rPr lang="cs-CZ" sz="1500" dirty="0" err="1"/>
              <a:t>fossa</a:t>
            </a:r>
            <a:r>
              <a:rPr lang="cs-CZ" sz="1500" dirty="0"/>
              <a:t> </a:t>
            </a:r>
            <a:r>
              <a:rPr lang="cs-CZ" sz="1500" dirty="0" err="1"/>
              <a:t>hypophysialis</a:t>
            </a:r>
            <a:r>
              <a:rPr lang="cs-CZ" sz="1500" dirty="0"/>
              <a:t>). </a:t>
            </a:r>
            <a:br>
              <a:rPr lang="cs-CZ" sz="1500" dirty="0"/>
            </a:br>
            <a:r>
              <a:rPr lang="cs-CZ" altLang="cs-CZ" sz="1500" dirty="0"/>
              <a:t>Z těla odstupují párové:</a:t>
            </a:r>
            <a:endParaRPr lang="cs-CZ" sz="1500" dirty="0"/>
          </a:p>
          <a:p>
            <a:pPr lvl="1"/>
            <a:r>
              <a:rPr lang="cs-CZ" sz="1500" b="1" dirty="0" err="1"/>
              <a:t>Alae</a:t>
            </a:r>
            <a:r>
              <a:rPr lang="cs-CZ" sz="1500" b="1" dirty="0"/>
              <a:t> </a:t>
            </a:r>
            <a:r>
              <a:rPr lang="cs-CZ" sz="1500" b="1" dirty="0" err="1"/>
              <a:t>minores</a:t>
            </a:r>
            <a:r>
              <a:rPr lang="cs-CZ" sz="1500" b="1" dirty="0"/>
              <a:t> </a:t>
            </a:r>
            <a:r>
              <a:rPr lang="cs-CZ" sz="1500" dirty="0"/>
              <a:t>(malá křídla) – horizontální ploténky, je zde párový otvor - </a:t>
            </a:r>
            <a:r>
              <a:rPr lang="cs-CZ" sz="1500" b="1" dirty="0" err="1"/>
              <a:t>canalis</a:t>
            </a:r>
            <a:r>
              <a:rPr lang="cs-CZ" sz="1500" b="1" dirty="0"/>
              <a:t> </a:t>
            </a:r>
            <a:r>
              <a:rPr lang="cs-CZ" sz="1500" b="1" dirty="0" err="1"/>
              <a:t>opticus</a:t>
            </a:r>
            <a:r>
              <a:rPr lang="cs-CZ" sz="1500" b="1" dirty="0"/>
              <a:t> </a:t>
            </a:r>
            <a:r>
              <a:rPr lang="cs-CZ" sz="1500" dirty="0"/>
              <a:t>(pro </a:t>
            </a:r>
            <a:r>
              <a:rPr lang="cs-CZ" sz="1500" dirty="0" err="1"/>
              <a:t>n.II</a:t>
            </a:r>
            <a:r>
              <a:rPr lang="cs-CZ" sz="1500" dirty="0"/>
              <a:t>)</a:t>
            </a:r>
          </a:p>
          <a:p>
            <a:pPr lvl="1"/>
            <a:r>
              <a:rPr lang="cs-CZ" sz="1500" b="1" dirty="0" err="1"/>
              <a:t>Alae</a:t>
            </a:r>
            <a:r>
              <a:rPr lang="cs-CZ" sz="1500" b="1" dirty="0"/>
              <a:t> </a:t>
            </a:r>
            <a:r>
              <a:rPr lang="cs-CZ" sz="1500" b="1" dirty="0" err="1"/>
              <a:t>majores</a:t>
            </a:r>
            <a:r>
              <a:rPr lang="cs-CZ" sz="1500" b="1" dirty="0"/>
              <a:t> </a:t>
            </a:r>
            <a:r>
              <a:rPr lang="cs-CZ" sz="1500" dirty="0"/>
              <a:t>(velká křídla) - 2 větší horizontální ploténky, za malými křídly, oddělují se od nich protáhlou párovou horní očnicovou štěrbinou, </a:t>
            </a:r>
            <a:r>
              <a:rPr lang="cs-CZ" sz="1500" b="1" dirty="0" err="1"/>
              <a:t>fissura</a:t>
            </a:r>
            <a:r>
              <a:rPr lang="cs-CZ" sz="1500" b="1" dirty="0"/>
              <a:t> </a:t>
            </a:r>
            <a:r>
              <a:rPr lang="cs-CZ" sz="1500" b="1" dirty="0" err="1"/>
              <a:t>orbitalis</a:t>
            </a:r>
            <a:r>
              <a:rPr lang="cs-CZ" sz="1500" b="1" dirty="0"/>
              <a:t> superior</a:t>
            </a:r>
          </a:p>
          <a:p>
            <a:pPr lvl="1"/>
            <a:r>
              <a:rPr lang="cs-CZ" altLang="cs-CZ" sz="1500" b="1" dirty="0"/>
              <a:t>Processus </a:t>
            </a:r>
            <a:r>
              <a:rPr lang="cs-CZ" altLang="cs-CZ" sz="1500" b="1" dirty="0" err="1"/>
              <a:t>pterygoidei</a:t>
            </a:r>
            <a:r>
              <a:rPr lang="cs-CZ" altLang="cs-CZ" sz="1500" b="1" dirty="0"/>
              <a:t> </a:t>
            </a:r>
            <a:r>
              <a:rPr lang="cs-CZ" altLang="cs-CZ" sz="1500" dirty="0"/>
              <a:t>(</a:t>
            </a:r>
            <a:r>
              <a:rPr lang="cs-CZ" sz="1500" dirty="0"/>
              <a:t>křídlovitý výběžek) - směřují dolů, každý je tvořen 2 lamelami, mezi nimi jáma, začíná zde m. </a:t>
            </a:r>
            <a:r>
              <a:rPr lang="cs-CZ" sz="1500" dirty="0" err="1"/>
              <a:t>pterygoideus</a:t>
            </a:r>
            <a:r>
              <a:rPr lang="cs-CZ" sz="1500" dirty="0"/>
              <a:t> </a:t>
            </a:r>
            <a:r>
              <a:rPr lang="cs-CZ" sz="1500" dirty="0" err="1"/>
              <a:t>medialis</a:t>
            </a:r>
            <a:r>
              <a:rPr lang="cs-CZ" sz="1500" dirty="0"/>
              <a:t> (jeden ze žvýkacích svalů)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EC3B258-6A05-445A-B574-82ED7987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5751"/>
            <a:ext cx="1395177" cy="153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AC925FA-60AF-4B53-9558-EE8FEC7AB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249155"/>
            <a:ext cx="4418895" cy="260884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401358C-CADA-46D5-9E7E-B7D9D734C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52" y="4270035"/>
            <a:ext cx="3659820" cy="25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4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0" y="908720"/>
            <a:ext cx="5564780" cy="5033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klínová, os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sphenoidale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Důležité otvory a štěrbiny:</a:t>
            </a:r>
          </a:p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(optický kanál) –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párový, při odstupu malých křídel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Obsah: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n. II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a.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ophthalmica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(vyživuje obsah očnice)</a:t>
            </a:r>
          </a:p>
          <a:p>
            <a:pPr lvl="0"/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superior (h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orní štěrbina očnicová) –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protáhlá, kapkovitého tvaru, mezi velkým a malým křídlem, propojuje vnitřní bázi lební s očnicí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Obsah: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n. III, IV, VI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V/1 (n.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opthalmicus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v.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ophthalmica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3 otvory ve velkém křídle: 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rotundum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(n. V/2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ovale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n. V/3 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spinosum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meningea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media) </a:t>
            </a:r>
            <a:b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spojují vnitřní bázi lební s jámami na laterální straně lebky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17F46A7-02D3-4000-B99A-5AA371DC5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9"/>
          <a:stretch/>
        </p:blipFill>
        <p:spPr>
          <a:xfrm>
            <a:off x="5724128" y="1618824"/>
            <a:ext cx="3357395" cy="260226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F930E37-E122-499C-A4F5-82C92435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275" y="4529148"/>
            <a:ext cx="3103725" cy="12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05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0" y="908720"/>
            <a:ext cx="7220964" cy="5033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Kost čichová, os </a:t>
            </a:r>
            <a:r>
              <a:rPr lang="cs-CZ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ethmoidale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Drobná, nepárová pneumatická kost složitého tvaru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Podílí se na stavbě vnitřní báze lebeční, kostěné dutiny nosní a očnice </a:t>
            </a: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Části: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2 na sebe kolmé ploténky + čichový labyrint (párový):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cribrosa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(dírkovaná ploténka,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č.1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Tvoří strop kostěné nosní dutiny a podílí se na stavbě přední jámy lební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Drobnými otvůrky tudy vstupují z čichové sliznice dutiny nosní do nitrolbí vlákna čichového nervu (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n. I)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perpendicularis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(vertikální plot.,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č.5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 tvoří přední část nosního septa</a:t>
            </a:r>
          </a:p>
          <a:p>
            <a:pPr lvl="1"/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Labyrinthi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ethmoidales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(čichové labyrinty,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č.3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Párové tenkostěnné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čichové sklípky,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cellulae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ethmoidales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(patří k VDN)</a:t>
            </a:r>
          </a:p>
          <a:p>
            <a:pPr lvl="2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Zevní stěna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labyrintu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(lamina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papyracea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spoluvytváří vnitřní stěnu očnice</a:t>
            </a:r>
          </a:p>
          <a:p>
            <a:pPr lvl="2"/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Z vnitřní stěny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labyrintu se do nosní dutiny odvíjejí 2 tenké, prohnuté destičky horní a střední skořepa nosní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superior et media)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DF4707-8E8A-4D0A-BB16-D1FBFFA35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3"/>
          <a:stretch/>
        </p:blipFill>
        <p:spPr bwMode="auto">
          <a:xfrm>
            <a:off x="7215172" y="2328383"/>
            <a:ext cx="1841488" cy="275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71D02A0-D77B-489E-8CD6-38CAD035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843" y="398082"/>
            <a:ext cx="1678684" cy="1247136"/>
          </a:xfrm>
          <a:prstGeom prst="rect">
            <a:avLst/>
          </a:prstGeom>
          <a:noFill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4AA0BDC-03EE-48BC-B26D-8A3FA59B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3263" y="332656"/>
            <a:ext cx="1560737" cy="1470865"/>
          </a:xfrm>
          <a:prstGeom prst="rect">
            <a:avLst/>
          </a:prstGeom>
          <a:noFill/>
        </p:spPr>
      </p:pic>
      <p:pic>
        <p:nvPicPr>
          <p:cNvPr id="17" name="Zástupný symbol pro obsah 3" descr="Bez názvuethhh.jpg">
            <a:extLst>
              <a:ext uri="{FF2B5EF4-FFF2-40B4-BE49-F238E27FC236}">
                <a16:creationId xmlns:a16="http://schemas.microsoft.com/office/drawing/2014/main" id="{23E7CF26-ABAA-46F4-9DF4-5634314AA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821" y="2155855"/>
            <a:ext cx="6563642" cy="46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0" y="908720"/>
            <a:ext cx="5780804" cy="5033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spánková, os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temporale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Párová pneumatická kost, tvarově nejsložitější kost lebky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Obsahuje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středoušní dutinu, předsíň bradavčitou a bradavčité sklípky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 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mastoideus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5 částí:</a:t>
            </a:r>
          </a:p>
          <a:p>
            <a:pPr marL="400050" lvl="1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1) Pyramida (kost skalní, os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petrosum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obr. dole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nejsložitější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Tvar čtyřboké pyramidy, obsahuje dutiny, je zde uloženo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smyslové ústrojí sluchu a rovnováhy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Obsahuje kostěné struktury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středního ucha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(dutinu středoušní, předsíň bradavčitou, sklípky bradavčité, kostěný kanálek pro Eustachovu trubici) i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vnitřního ucha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(kostěný labyrint) 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Prochází jí kanálky - obsahem jsou cévy, hlavové nervy a jejich větve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zadní ploše je otvor,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porus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acusticus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vstup do vnitřního zvukovodu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acusticus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7560338-0B31-4A4E-B1BD-03BEF2D31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000" y="128478"/>
            <a:ext cx="1779008" cy="18210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9C9C63E-4C1B-4A4C-8FFB-36FDE1142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735" y="128477"/>
            <a:ext cx="1607479" cy="182103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EAC8DB8-911D-44F7-9B59-2BD0D4A2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2334958"/>
            <a:ext cx="2952328" cy="36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109" y="620688"/>
            <a:ext cx="56137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KRČNÍ OBRATLE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r>
              <a:rPr lang="cs-CZ" altLang="cs-CZ" sz="3200" b="1" dirty="0">
                <a:solidFill>
                  <a:srgbClr val="0070C0"/>
                </a:solidFill>
              </a:rPr>
              <a:t>VERTEBRAE CERVICALES (C1-C7)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68" y="1988840"/>
            <a:ext cx="4356484" cy="276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1400" dirty="0"/>
              <a:t>7 obratlů, které vytváří krční lordózu</a:t>
            </a:r>
          </a:p>
          <a:p>
            <a:r>
              <a:rPr lang="cs-CZ" sz="1400" dirty="0"/>
              <a:t>Kraniálně je krční páteř spojena s lebkou, zabezpečují pohyby hlavy</a:t>
            </a:r>
          </a:p>
          <a:p>
            <a:endParaRPr lang="cs-CZ" sz="1400" dirty="0"/>
          </a:p>
          <a:p>
            <a:r>
              <a:rPr lang="cs-CZ" sz="1400" dirty="0"/>
              <a:t>Nejmenší, t</a:t>
            </a:r>
            <a:r>
              <a:rPr lang="cs-CZ" altLang="cs-CZ" sz="1400" dirty="0"/>
              <a:t>ělo je malé a nízké, oválného tvaru</a:t>
            </a:r>
          </a:p>
          <a:p>
            <a:r>
              <a:rPr lang="cs-CZ" altLang="cs-CZ" sz="1400" b="1" dirty="0"/>
              <a:t>Obratlový otvor </a:t>
            </a:r>
            <a:r>
              <a:rPr lang="cs-CZ" altLang="cs-CZ" sz="1400" dirty="0"/>
              <a:t>je zaobleně trojhranný</a:t>
            </a:r>
          </a:p>
          <a:p>
            <a:r>
              <a:rPr lang="cs-CZ" sz="1400" b="1" dirty="0"/>
              <a:t>Příčný výběžek je </a:t>
            </a:r>
            <a:r>
              <a:rPr lang="cs-CZ" sz="1400" dirty="0"/>
              <a:t>rozdvojený na přední a zadní hrbolek (</a:t>
            </a:r>
            <a:r>
              <a:rPr lang="cs-CZ" sz="1400" dirty="0" err="1"/>
              <a:t>tuberculum</a:t>
            </a:r>
            <a:r>
              <a:rPr lang="cs-CZ" sz="1400" dirty="0"/>
              <a:t> </a:t>
            </a:r>
            <a:r>
              <a:rPr lang="cs-CZ" sz="1400" dirty="0" err="1"/>
              <a:t>anterius</a:t>
            </a:r>
            <a:r>
              <a:rPr lang="cs-CZ" sz="1400" dirty="0"/>
              <a:t> et </a:t>
            </a:r>
            <a:r>
              <a:rPr lang="cs-CZ" sz="1400" dirty="0" err="1"/>
              <a:t>posterius</a:t>
            </a:r>
            <a:r>
              <a:rPr lang="cs-CZ" sz="1400" dirty="0"/>
              <a:t>), </a:t>
            </a:r>
            <a:br>
              <a:rPr lang="cs-CZ" sz="1400" dirty="0"/>
            </a:br>
            <a:r>
              <a:rPr lang="cs-CZ" sz="1400" dirty="0"/>
              <a:t>v bázi otvor pro průchod páteřní tepny</a:t>
            </a:r>
          </a:p>
          <a:p>
            <a:r>
              <a:rPr lang="cs-CZ" sz="1400" b="1" dirty="0"/>
              <a:t>Trnový výběžek </a:t>
            </a:r>
            <a:r>
              <a:rPr lang="cs-CZ" sz="1400" dirty="0"/>
              <a:t>rozvidlený</a:t>
            </a:r>
          </a:p>
          <a:p>
            <a:endParaRPr lang="cs-CZ" altLang="cs-CZ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259D9395-7AD4-4E41-B816-87A8CD1B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03" y="5085184"/>
            <a:ext cx="252352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BCE7AB02-D050-495A-85F4-3CBB1C5B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30184"/>
            <a:ext cx="2870399" cy="12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E46B26F-760A-4F8B-9553-59954F028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040" y="2060848"/>
            <a:ext cx="3900691" cy="27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65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0" y="908720"/>
            <a:ext cx="6448634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2) Processus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mastoideus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(výběžek bradavčitý,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modře – vpravo dole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Odstupuje kaudálním směrem</a:t>
            </a:r>
          </a:p>
          <a:p>
            <a:pPr marL="28575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Uvnitř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cellulae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mastoideae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(sklípky bradavčité) - součást pneumatických dutin spánkové kosti</a:t>
            </a:r>
          </a:p>
          <a:p>
            <a:pPr marL="285750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3) Processus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styloideus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(výběžek bodcovitý,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fialově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Kaudální směrem, dlouhý, štíhlý, začátek a úpon svalů a vazů </a:t>
            </a:r>
          </a:p>
          <a:p>
            <a:pPr marL="285750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4) Šupina spánková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(zeleně)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Plochá část kosti, spojuje se s kostí temenní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Dopředu vybíhá v lícní výběžek,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se spánkovým výběžkem kosti lícní tvoří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jařmový most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(pons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Před lícním výběžkem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kloubní jamka čelistního kloubu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5) Os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tympanicum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(kost bubínková,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žlutě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Kornoutovitě stočená kost, obkružuje vstup do vnitřního zvukovodu</a:t>
            </a:r>
          </a:p>
          <a:p>
            <a:pPr marL="285750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Plného vývoje dosahuje postnatálně, u novorozence má tvar neuzavřeného prstence  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C4DD4302-10ED-42C0-8B10-EF1FFAC9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04" y="1065735"/>
            <a:ext cx="2727356" cy="21730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92FCABB-D26D-4D3E-BDC9-2BEC997FD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327011"/>
            <a:ext cx="2411760" cy="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789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0" y="908720"/>
            <a:ext cx="556478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Kanály a dutiny v pyramidě:</a:t>
            </a:r>
          </a:p>
          <a:p>
            <a:pPr marL="0" indent="0">
              <a:buNone/>
            </a:pP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caroticus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vstup a.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interna (vnitřní krkavice) do lebky, na spodní ploše pyramidy</a:t>
            </a:r>
          </a:p>
          <a:p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Dutina středoušní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Obsahuje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sluchové kůstky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(kladívko, kovadlinka, třmínek)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Komunikuje s bradavčitou předsíní a sklípky (dozadu), s nosohltanem pomocí kostěného kanálu (obsah: Eustachova trubice), s vnitřním uchem  </a:t>
            </a:r>
          </a:p>
          <a:p>
            <a:pPr lvl="0"/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Vnitřní ucho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Obsahuje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rovnovážné a sluchové ústrojí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Kostěný hlemýžď, předsíň a 3 polokruhovité kanálky, uvnitř se vznáší v endolymfě blanitý labyrint a blanitý hlemýžď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F0B034-0DDD-433F-A83F-74F0B8CF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675" y="440120"/>
            <a:ext cx="3442325" cy="30707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8C83524-09BA-4B19-A689-0785781D2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906" y="3645964"/>
            <a:ext cx="2699410" cy="12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96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5342431" cy="54956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Kost radličná,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vomer</a:t>
            </a: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Drobná plochá kost, postavena vertikálně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zadní část nosního septa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Horní okraj je vzadu rozevřen ve 2 křidélka - spojují se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 tělem kosti klínové (gomfóza, vklínění)</a:t>
            </a:r>
          </a:p>
          <a:p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Kost slzná, os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lacrimale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Párová plochá, drobná a tenká kost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Vsazená do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mediální stěny očnice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 prohlubni leží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slzní vak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odtud pokračuje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nososlzní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kanál (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nasolacrimalis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Kost nosní, os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nasale</a:t>
            </a: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Párová drobná kůstka, spojeny rovnými švy – mezi sebou i s okolními kostmi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Jsou k sobě střechovitě skloněny, tvoří hmatný základ 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kořene nosu, na konce nasedají nosní chrupavky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Časté jsou úrazové fraktury nosních kůstek </a:t>
            </a:r>
          </a:p>
          <a:p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Dolní skořepa nosní,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concha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nasalis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inferior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Párová drobná, plochá a lasturovitě prohnutá kost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Odvíjí se z laterální stěny nosní dutiny, vyklenuje se dovnitř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Jediná z 3 nosních skořep je samostatnou kostí (horní a střední skořepa jsou součásti kosti čichové)</a:t>
            </a:r>
          </a:p>
          <a:p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A5CE285-B63D-4BCE-9741-9AF86599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962005"/>
            <a:ext cx="1079782" cy="141277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579C9A8-E5CB-4084-ABF9-662F43DE8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83" y="640552"/>
            <a:ext cx="1514358" cy="112850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E3CBCC6-9848-4CB5-A64E-758FA489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16920"/>
            <a:ext cx="1230521" cy="126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0C7F6D-36CE-48BE-9159-3938E74EC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183" y="5011223"/>
            <a:ext cx="1509990" cy="9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07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5116"/>
            <a:ext cx="6336704" cy="4962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Horní čelist, </a:t>
            </a:r>
            <a:r>
              <a:rPr 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maxilla</a:t>
            </a:r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Párová pneumatická kost</a:t>
            </a:r>
          </a:p>
          <a:p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Základna obličejové části lebky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Části: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tělo + 4 výběžky (zmíněny 2 důležité): 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 (corpus)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centrální část, obsahuje dutinu (sinus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patří k VDN, z těla odstupují výběžky:</a:t>
            </a:r>
          </a:p>
          <a:p>
            <a:pPr lvl="1"/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Alveolární (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alveolaris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č.9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funkční nástavba horní čelisti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, zubní alveoly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dentales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= jamky pro kořeny zubů, výběžek je přítomný až po prořezání zubů (není u novorozence, ani po ztrátě zubů)</a:t>
            </a:r>
          </a:p>
          <a:p>
            <a:pPr lvl="1">
              <a:lnSpc>
                <a:spcPct val="80000"/>
              </a:lnSpc>
            </a:pP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Patrový (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palatinus</a:t>
            </a:r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tvoří s patrovým výběžkem 2. maxily přední část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kostěného patra</a:t>
            </a:r>
          </a:p>
          <a:p>
            <a:pPr marL="0" indent="0">
              <a:buNone/>
            </a:pPr>
            <a:endParaRPr lang="cs-CZ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Kost lícní, os </a:t>
            </a:r>
            <a:r>
              <a:rPr lang="cs-CZ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zygomaticum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Modeluje obličej, t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voří skelet tváře, stěnu orbity a spojuje obličejový skelet 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neurocraniem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Části: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tělo + 2 výběžky:</a:t>
            </a:r>
          </a:p>
          <a:p>
            <a:pPr>
              <a:lnSpc>
                <a:spcPct val="107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Processus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(spánkový,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č.5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- tvoří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pons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zygomaticus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s lícním výběžkem spánkové kosti 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Processus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(č.3)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spojuje se s os frontale a s ala major kosti klínové </a:t>
            </a:r>
          </a:p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1B26BBC-2F48-4822-B29F-899B44F7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299" y="1014043"/>
            <a:ext cx="2331980" cy="262654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4A825A4-E368-420F-9FFF-5AC5B1D5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24" y="3640589"/>
            <a:ext cx="1225057" cy="15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283CCDB-059A-411B-964F-C9BE1C44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63" y="4981938"/>
            <a:ext cx="2183237" cy="168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adpis 4">
            <a:extLst>
              <a:ext uri="{FF2B5EF4-FFF2-40B4-BE49-F238E27FC236}">
                <a16:creationId xmlns:a16="http://schemas.microsoft.com/office/drawing/2014/main" id="{66043223-1B81-4F70-AC4D-59378D92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633068"/>
            <a:ext cx="6336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KOSTI VISCEROCRANIA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E705E91-705A-48A3-8235-D168884DE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5114" y="810262"/>
            <a:ext cx="1145649" cy="1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03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91" y="836712"/>
            <a:ext cx="6336704" cy="5495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Dolní čelist, mandibula</a:t>
            </a:r>
          </a:p>
          <a:p>
            <a:pPr>
              <a:lnSpc>
                <a:spcPct val="107000"/>
              </a:lnSpc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2 části: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tělo a rameno (párová laterální část)</a:t>
            </a:r>
          </a:p>
          <a:p>
            <a:pPr>
              <a:lnSpc>
                <a:spcPct val="107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Obě části se stýkají v úhlu mandibuly,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angulus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mandibulae</a:t>
            </a:r>
            <a:b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něm drsnatiny podmíněné úponem žvýkacích svalů, více vyvinuté u mužů, zevně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tuberositas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masseterica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na vnitřní straně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tuberositas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pterygoidea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Tělo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vybíhá směrem nahoru v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alveolární výběžek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stejná stavba jako na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alveoli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dentales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Rameno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zakončeno 2 výběžky: svalovým a kloubním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coronoideus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articularis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7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Kloubní výběžek je terminálně rozšířen v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hlavici čelistního kloubu (caput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mandibulae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lvl="1">
              <a:lnSpc>
                <a:spcPct val="107000"/>
              </a:lnSpc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svalový výběžek se upíná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sval spánkový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(m.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žvýkací sval)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2EDF0CD-6885-4450-9630-8283E6A1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01" y="2414015"/>
            <a:ext cx="3286199" cy="327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8682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6408712" cy="5495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 patrová, os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palatinum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Párová kost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Skládá se ze 2 na sebe kolmých plotének, tvar písmene L: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Horizontální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tvoří zadní část kostěného patra </a:t>
            </a:r>
          </a:p>
          <a:p>
            <a:pPr lvl="1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Vertikální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podílí se na stavbě laterální stěny nosní dutiny a dolní stěny očnice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Kůstky sluchové,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ossicula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auditus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3 kloubně spojené párové kůstky: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kladívko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kovadlinka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třmínek (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malleus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incus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stapes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Nejmenší kosti těla, tvoří obsah středoušní dutiny </a:t>
            </a: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Kladívko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přirůstá rukojetí na bubínek, báze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třmínku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je vsazena do okénka předsíňového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fenestra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Jazylka, os hyoideum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Drobná nepárová kost podkovovitého tvaru, hmatná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Leží na krku v krčním svalstvu v úrovni obratlů C2-C3,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Vývojově patří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splanchnokraniu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Slouží jako závěs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hrtanu</a:t>
            </a:r>
          </a:p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4D7F517-2F6C-4102-93CB-23041D6E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68" y="183397"/>
            <a:ext cx="2195120" cy="23492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72FB93B-A689-447C-B797-187C7FA56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168" y="2714798"/>
            <a:ext cx="1679986" cy="142031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7C2C29A-D6C8-4980-AEAE-F1378E9BF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313" y="4816213"/>
            <a:ext cx="1279094" cy="142031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7CC50B3-8131-467D-AFE8-C5455AC3C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588" y="4745764"/>
            <a:ext cx="1544007" cy="149076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53AF898-AFDD-4757-900D-40A7BBBAD3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071" y="2714798"/>
            <a:ext cx="6234723" cy="41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38" y="698880"/>
            <a:ext cx="2225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OPAKOVÁNÍ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546D33-C968-456E-B2CE-2B60A52CF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1" y="82547"/>
            <a:ext cx="647463" cy="9087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539552" y="1700808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Vyjmenujte 5 pneumatických kostí lebky.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Které dvě kosti tvoří nosní přepážku?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Které dvě kosti tvoří kostěné patro (oddělující nosní a ústní dutinu)?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Jaké ústrojí je uloženo v pyramidě kosti spánkové?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Co se nachází v alveolárních výběžcích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mandibuly?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Vyjmenujte 3 středoušní kůstky.</a:t>
            </a:r>
          </a:p>
        </p:txBody>
      </p:sp>
    </p:spTree>
    <p:extLst>
      <p:ext uri="{BB962C8B-B14F-4D97-AF65-F5344CB8AC3E}">
        <p14:creationId xmlns:p14="http://schemas.microsoft.com/office/powerpoint/2010/main" val="1669648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69888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PROSTORY, DUTINY A JÁMY LEBKY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337887" y="1556792"/>
            <a:ext cx="56886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Vnitřní a zevní báze lebeční, kostěné patro, jámy na laterální stěně lebky, kostěná očnice a kostěná dutina nosní, VDN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Vnitřní báze lebeční (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Nitrolební plocha, viditelná po odstranění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kalvy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(klenby lební)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Spočívá na ní báze mozku, prostupují skrze ni nervy, cévy a prodloužená mícha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Dělí se na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 jámy lební: přední, střední a zadní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media,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 ze předu dozadu schodovitě klesají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Hranice: hrana malá křídla kosti klínové, hrana pyramidy </a:t>
            </a:r>
          </a:p>
          <a:p>
            <a:endParaRPr lang="cs-CZ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Zevní báze lebeční (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Vnější spodní část lebky, složitě modelována, řada otvorů - část se kryje s otvory vnitřní báze lebeční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Kondyly kosti týlní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se kloubně spojují s atlasem (C1) v kloubu atlantookcipitálním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zevní bázi lebeční se upíná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hltan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11358B-CE61-4FE7-B279-E4636325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722" y="280354"/>
            <a:ext cx="2383278" cy="26305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DEC463-E13B-4598-9E5B-26B8B9D5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31" y="3091762"/>
            <a:ext cx="2980069" cy="55016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743251B-DD17-4957-BF1B-8D14D6F69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24"/>
          <a:stretch/>
        </p:blipFill>
        <p:spPr>
          <a:xfrm>
            <a:off x="6300192" y="3776790"/>
            <a:ext cx="2843808" cy="30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58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148825" y="1088584"/>
            <a:ext cx="60627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Kostěné patro (palatum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osseum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Tvoří horizontální kostěný předěl mezi dutinou nosní a ústní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</a:rPr>
              <a:t>Je klenuto podélně i příčně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u="sng" dirty="0">
                <a:ea typeface="Times New Roman" panose="02020603050405020304" pitchFamily="18" charset="0"/>
              </a:rPr>
              <a:t>Stavba:</a:t>
            </a:r>
            <a:r>
              <a:rPr lang="cs-CZ" sz="1400" dirty="0">
                <a:ea typeface="Times New Roman" panose="02020603050405020304" pitchFamily="18" charset="0"/>
              </a:rPr>
              <a:t> patrové výběžky obou </a:t>
            </a:r>
            <a:r>
              <a:rPr lang="cs-CZ" sz="1400" b="1" dirty="0" err="1">
                <a:ea typeface="Times New Roman" panose="02020603050405020304" pitchFamily="18" charset="0"/>
              </a:rPr>
              <a:t>maxill</a:t>
            </a:r>
            <a:r>
              <a:rPr lang="cs-CZ" sz="1400" dirty="0">
                <a:ea typeface="Times New Roman" panose="02020603050405020304" pitchFamily="18" charset="0"/>
              </a:rPr>
              <a:t> (vepředu) a horizontální ploténky obou </a:t>
            </a:r>
            <a:r>
              <a:rPr lang="cs-CZ" sz="1400" b="1" dirty="0" err="1">
                <a:ea typeface="Times New Roman" panose="02020603050405020304" pitchFamily="18" charset="0"/>
              </a:rPr>
              <a:t>ossa</a:t>
            </a:r>
            <a:r>
              <a:rPr lang="cs-CZ" sz="1400" b="1" dirty="0">
                <a:ea typeface="Times New Roman" panose="02020603050405020304" pitchFamily="18" charset="0"/>
              </a:rPr>
              <a:t> </a:t>
            </a:r>
            <a:r>
              <a:rPr lang="cs-CZ" sz="1400" b="1" dirty="0" err="1">
                <a:ea typeface="Times New Roman" panose="02020603050405020304" pitchFamily="18" charset="0"/>
              </a:rPr>
              <a:t>palatina</a:t>
            </a:r>
            <a:r>
              <a:rPr lang="cs-CZ" sz="1400" b="1" dirty="0">
                <a:ea typeface="Times New Roman" panose="02020603050405020304" pitchFamily="18" charset="0"/>
              </a:rPr>
              <a:t> </a:t>
            </a:r>
            <a:r>
              <a:rPr lang="cs-CZ" sz="1400" dirty="0">
                <a:ea typeface="Times New Roman" panose="02020603050405020304" pitchFamily="18" charset="0"/>
              </a:rPr>
              <a:t>(vzadu), kosti spojeny švy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Tvrdé/kostěné patro</a:t>
            </a:r>
            <a:r>
              <a:rPr lang="cs-CZ" altLang="cs-CZ" sz="1400" dirty="0"/>
              <a:t> pokračuje směrem dozadu </a:t>
            </a:r>
            <a:r>
              <a:rPr lang="cs-CZ" altLang="cs-CZ" sz="1400" b="1" dirty="0"/>
              <a:t>měkkým patrem</a:t>
            </a:r>
            <a:endParaRPr lang="cs-CZ" altLang="cs-CZ" sz="1400" dirty="0"/>
          </a:p>
          <a:p>
            <a:endParaRPr lang="cs-CZ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Očnice (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Obsah: </a:t>
            </a:r>
            <a:r>
              <a:rPr lang="cs-CZ" altLang="cs-CZ" sz="1400" b="1" dirty="0"/>
              <a:t>oční koule </a:t>
            </a:r>
            <a:r>
              <a:rPr lang="cs-CZ" altLang="cs-CZ" sz="1400" dirty="0"/>
              <a:t>(bulbus </a:t>
            </a:r>
            <a:r>
              <a:rPr lang="cs-CZ" altLang="cs-CZ" sz="1400" dirty="0" err="1"/>
              <a:t>oculi</a:t>
            </a:r>
            <a:r>
              <a:rPr lang="cs-CZ" altLang="cs-CZ" sz="1400" dirty="0"/>
              <a:t>), </a:t>
            </a:r>
            <a:r>
              <a:rPr lang="cs-CZ" sz="1400" dirty="0"/>
              <a:t>přídatné zařízení oční (okohybné svaly, slzný aparát, vazivo), cévy a nervy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Tvar čtyřboké pyramidy: </a:t>
            </a:r>
            <a:r>
              <a:rPr lang="cs-CZ" altLang="cs-CZ" sz="1400" u="sng" dirty="0"/>
              <a:t>báze</a:t>
            </a:r>
            <a:r>
              <a:rPr lang="cs-CZ" altLang="cs-CZ" sz="1400" dirty="0"/>
              <a:t> - vchod očnice (</a:t>
            </a:r>
            <a:r>
              <a:rPr lang="cs-CZ" altLang="cs-CZ" sz="1400" dirty="0" err="1"/>
              <a:t>auditus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orbitae</a:t>
            </a:r>
            <a:r>
              <a:rPr lang="cs-CZ" altLang="cs-CZ" sz="1400" dirty="0"/>
              <a:t>), </a:t>
            </a:r>
            <a:br>
              <a:rPr lang="cs-CZ" altLang="cs-CZ" sz="1400" dirty="0"/>
            </a:br>
            <a:r>
              <a:rPr lang="cs-CZ" altLang="cs-CZ" sz="1400" dirty="0"/>
              <a:t>stěny se spojují ve </a:t>
            </a:r>
            <a:r>
              <a:rPr lang="cs-CZ" altLang="cs-CZ" sz="1400" u="sng" dirty="0"/>
              <a:t>vrcholu</a:t>
            </a:r>
            <a:r>
              <a:rPr lang="cs-CZ" altLang="cs-CZ" sz="1400" dirty="0"/>
              <a:t> očnice (apex </a:t>
            </a:r>
            <a:r>
              <a:rPr lang="cs-CZ" altLang="cs-CZ" sz="1400" dirty="0" err="1"/>
              <a:t>orbitae</a:t>
            </a:r>
            <a:r>
              <a:rPr lang="cs-CZ" altLang="cs-CZ" sz="1400" dirty="0"/>
              <a:t>), je zde </a:t>
            </a:r>
            <a:r>
              <a:rPr lang="cs-CZ" sz="1400" b="1" dirty="0"/>
              <a:t>optický kanál </a:t>
            </a:r>
            <a:endParaRPr lang="cs-CZ" alt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Čtyři stěny, na stropě </a:t>
            </a:r>
            <a:r>
              <a:rPr lang="cs-CZ" sz="1400" dirty="0"/>
              <a:t>laterálně - </a:t>
            </a:r>
            <a:r>
              <a:rPr lang="cs-CZ" sz="1400" b="1" dirty="0"/>
              <a:t>jamka pro slznou žlázu</a:t>
            </a:r>
            <a:r>
              <a:rPr lang="cs-CZ" sz="1400" dirty="0"/>
              <a:t>, na mediální stěně - </a:t>
            </a:r>
            <a:r>
              <a:rPr lang="cs-CZ" sz="1400" b="1" dirty="0"/>
              <a:t>jamka pro slzný vak</a:t>
            </a:r>
            <a:r>
              <a:rPr lang="cs-CZ" sz="1400" dirty="0"/>
              <a:t>, při dolním okraji jamky - kostěný </a:t>
            </a:r>
            <a:r>
              <a:rPr lang="cs-CZ" sz="1400" b="1" dirty="0"/>
              <a:t>kanálek </a:t>
            </a:r>
            <a:r>
              <a:rPr lang="cs-CZ" sz="1400" b="1" dirty="0" err="1"/>
              <a:t>nososlzní</a:t>
            </a:r>
            <a:r>
              <a:rPr lang="cs-CZ" sz="1400" b="1" dirty="0"/>
              <a:t> - </a:t>
            </a:r>
            <a:r>
              <a:rPr lang="cs-CZ" sz="1400" dirty="0"/>
              <a:t>obsahuje slzovod (součást odvodných slzných cest), propojuje očnici s dutinou nosní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Sousedí s dutinou nosní a VDN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Ve stěnách očnice jsou </a:t>
            </a:r>
            <a:r>
              <a:rPr lang="cs-CZ" sz="1400" b="1" dirty="0"/>
              <a:t>otvory a štěrbiny </a:t>
            </a:r>
            <a:r>
              <a:rPr lang="cs-CZ" sz="1400" dirty="0"/>
              <a:t>(průchod cév a nervů), kterými očnice komunikuje s </a:t>
            </a:r>
            <a:r>
              <a:rPr lang="cs-CZ" sz="1400" b="1" dirty="0"/>
              <a:t>vnitřní bází lební a s jámami na laterální straně lebky</a:t>
            </a:r>
            <a:endParaRPr lang="cs-CZ" sz="1400" dirty="0"/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E38026-800A-4046-8466-8B6D4243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235" y="181971"/>
            <a:ext cx="2593922" cy="28249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D5B09B1-1E09-4314-942E-403BCAD5D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3"/>
          <a:stretch/>
        </p:blipFill>
        <p:spPr>
          <a:xfrm>
            <a:off x="6084168" y="3429000"/>
            <a:ext cx="3059832" cy="23762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E8FAB0B-4BB5-4D95-86EF-D09E9533B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787" y="6046539"/>
            <a:ext cx="1968213" cy="7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4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148824" y="1088584"/>
            <a:ext cx="6583415" cy="437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Kostěná dutina nosní (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osseum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Na frontálním řezu má tvar lichoběžníku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4 stěny: </a:t>
            </a:r>
            <a:r>
              <a:rPr lang="cs-CZ" sz="1400" b="1" dirty="0"/>
              <a:t>strop, spodina </a:t>
            </a:r>
            <a:r>
              <a:rPr lang="cs-CZ" sz="1400" dirty="0"/>
              <a:t>a dvě </a:t>
            </a:r>
            <a:r>
              <a:rPr lang="cs-CZ" sz="1400" b="1" dirty="0"/>
              <a:t>stěny laterální</a:t>
            </a:r>
            <a:endParaRPr lang="cs-CZ" sz="14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S povrchem obličejové části ho spojuje </a:t>
            </a:r>
            <a:r>
              <a:rPr lang="cs-CZ" sz="1400" b="1" dirty="0"/>
              <a:t>apertura </a:t>
            </a:r>
            <a:r>
              <a:rPr lang="cs-CZ" sz="1400" b="1" dirty="0" err="1"/>
              <a:t>piriformis</a:t>
            </a:r>
            <a:r>
              <a:rPr lang="cs-CZ" sz="1400" b="1" dirty="0"/>
              <a:t> </a:t>
            </a:r>
            <a:r>
              <a:rPr lang="cs-CZ" sz="1400" b="1" dirty="0" err="1"/>
              <a:t>nasi</a:t>
            </a:r>
            <a:r>
              <a:rPr lang="cs-CZ" sz="1400" dirty="0"/>
              <a:t>, s </a:t>
            </a:r>
            <a:r>
              <a:rPr lang="cs-CZ" sz="1400" u="sng" dirty="0"/>
              <a:t>nosohltanem</a:t>
            </a:r>
            <a:r>
              <a:rPr lang="cs-CZ" sz="1400" dirty="0"/>
              <a:t> </a:t>
            </a:r>
            <a:r>
              <a:rPr lang="cs-CZ" sz="1400" b="1" dirty="0"/>
              <a:t>choany, </a:t>
            </a:r>
            <a:r>
              <a:rPr lang="cs-CZ" sz="1400" dirty="0"/>
              <a:t>s</a:t>
            </a:r>
            <a:r>
              <a:rPr lang="cs-CZ" sz="1400" u="sng" dirty="0"/>
              <a:t> očnicí</a:t>
            </a:r>
            <a:r>
              <a:rPr lang="cs-CZ" sz="1400" dirty="0"/>
              <a:t> přes kostěný </a:t>
            </a:r>
            <a:r>
              <a:rPr lang="cs-CZ" sz="1400" b="1" dirty="0"/>
              <a:t>kanálek </a:t>
            </a:r>
            <a:r>
              <a:rPr lang="cs-CZ" sz="1400" b="1" dirty="0" err="1"/>
              <a:t>nososlzní</a:t>
            </a:r>
            <a:r>
              <a:rPr lang="cs-CZ" sz="1400" b="1" dirty="0"/>
              <a:t> </a:t>
            </a:r>
            <a:r>
              <a:rPr lang="cs-CZ" sz="1400" dirty="0"/>
              <a:t>(obsahuje slzovod)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Kostěným septem (</a:t>
            </a:r>
            <a:r>
              <a:rPr lang="cs-CZ" sz="1400" b="1" dirty="0"/>
              <a:t>septum </a:t>
            </a:r>
            <a:r>
              <a:rPr lang="cs-CZ" sz="1400" b="1" dirty="0" err="1"/>
              <a:t>nasi</a:t>
            </a:r>
            <a:r>
              <a:rPr lang="cs-CZ" sz="1400" dirty="0"/>
              <a:t>) rozdělena na 2 poloviny, </a:t>
            </a:r>
            <a:r>
              <a:rPr lang="cs-CZ" sz="1400" u="sng" dirty="0"/>
              <a:t>přední část:</a:t>
            </a:r>
            <a:r>
              <a:rPr lang="cs-CZ" sz="1400" dirty="0"/>
              <a:t> vertikální ploténka čichové kosti, </a:t>
            </a:r>
            <a:r>
              <a:rPr lang="cs-CZ" sz="1400" u="sng" dirty="0"/>
              <a:t>zadní část:</a:t>
            </a:r>
            <a:r>
              <a:rPr lang="cs-CZ" sz="1400" dirty="0"/>
              <a:t> </a:t>
            </a:r>
            <a:r>
              <a:rPr lang="cs-CZ" sz="1400" dirty="0" err="1"/>
              <a:t>vomer</a:t>
            </a:r>
            <a:endParaRPr lang="cs-CZ" sz="14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Každá z polovin je </a:t>
            </a:r>
            <a:r>
              <a:rPr lang="cs-CZ" sz="1400" b="1" dirty="0"/>
              <a:t>konchami nosními </a:t>
            </a:r>
            <a:r>
              <a:rPr lang="cs-CZ" sz="1400" dirty="0"/>
              <a:t>členěna ve </a:t>
            </a:r>
            <a:r>
              <a:rPr lang="cs-CZ" sz="1400" b="1" dirty="0"/>
              <a:t>3 průchody</a:t>
            </a:r>
            <a:r>
              <a:rPr lang="cs-CZ" sz="1400" dirty="0"/>
              <a:t>: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horní, </a:t>
            </a:r>
            <a:r>
              <a:rPr lang="cs-CZ" sz="1400" b="1" dirty="0" err="1"/>
              <a:t>meatus</a:t>
            </a:r>
            <a:r>
              <a:rPr lang="cs-CZ" sz="1400" b="1" dirty="0"/>
              <a:t> </a:t>
            </a:r>
            <a:r>
              <a:rPr lang="cs-CZ" sz="1400" b="1" dirty="0" err="1"/>
              <a:t>nasi</a:t>
            </a:r>
            <a:r>
              <a:rPr lang="cs-CZ" sz="1400" b="1" dirty="0"/>
              <a:t> superior </a:t>
            </a:r>
            <a:r>
              <a:rPr lang="cs-CZ" sz="1400" dirty="0"/>
              <a:t>(nad střední skořepou)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střední, </a:t>
            </a:r>
            <a:r>
              <a:rPr lang="cs-CZ" sz="1400" b="1" dirty="0" err="1"/>
              <a:t>meatus</a:t>
            </a:r>
            <a:r>
              <a:rPr lang="cs-CZ" sz="1400" b="1" dirty="0"/>
              <a:t> </a:t>
            </a:r>
            <a:r>
              <a:rPr lang="cs-CZ" sz="1400" b="1" dirty="0" err="1"/>
              <a:t>nasi</a:t>
            </a:r>
            <a:r>
              <a:rPr lang="cs-CZ" sz="1400" b="1" dirty="0"/>
              <a:t> </a:t>
            </a:r>
            <a:r>
              <a:rPr lang="cs-CZ" sz="1400" b="1" dirty="0" err="1"/>
              <a:t>medius</a:t>
            </a:r>
            <a:r>
              <a:rPr lang="cs-CZ" sz="1400" dirty="0"/>
              <a:t> (pod střední skořepou)</a:t>
            </a:r>
            <a:r>
              <a:rPr lang="cs-CZ" sz="1400" b="1" dirty="0"/>
              <a:t>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dolní, </a:t>
            </a:r>
            <a:r>
              <a:rPr lang="cs-CZ" sz="1400" b="1" dirty="0" err="1"/>
              <a:t>meatus</a:t>
            </a:r>
            <a:r>
              <a:rPr lang="cs-CZ" sz="1400" b="1" dirty="0"/>
              <a:t> </a:t>
            </a:r>
            <a:r>
              <a:rPr lang="cs-CZ" sz="1400" b="1" dirty="0" err="1"/>
              <a:t>nasi</a:t>
            </a:r>
            <a:r>
              <a:rPr lang="cs-CZ" sz="1400" b="1" dirty="0"/>
              <a:t> inferior </a:t>
            </a:r>
            <a:r>
              <a:rPr lang="cs-CZ" sz="1400" dirty="0"/>
              <a:t>(pod dolní skořepou)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Do horního a středního průchodu ústí VDN (samostatné otvory), do dolního slzovod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Konchy nedosahují až k nosnímu septu: mezi jejich okraji a nosním septem je v obou polovinách nosní dutiny </a:t>
            </a:r>
            <a:r>
              <a:rPr lang="cs-CZ" sz="1400" b="1" dirty="0"/>
              <a:t>společný průchod nosní (</a:t>
            </a:r>
            <a:r>
              <a:rPr lang="cs-CZ" sz="1400" b="1" dirty="0" err="1"/>
              <a:t>meatus</a:t>
            </a:r>
            <a:r>
              <a:rPr lang="cs-CZ" sz="1400" b="1" dirty="0"/>
              <a:t> </a:t>
            </a:r>
            <a:r>
              <a:rPr lang="cs-CZ" sz="1400" b="1" dirty="0" err="1"/>
              <a:t>nasi</a:t>
            </a:r>
            <a:r>
              <a:rPr lang="cs-CZ" sz="1400" b="1" dirty="0"/>
              <a:t> </a:t>
            </a:r>
            <a:r>
              <a:rPr lang="cs-CZ" sz="1400" b="1" dirty="0" err="1"/>
              <a:t>communis</a:t>
            </a:r>
            <a:r>
              <a:rPr lang="cs-CZ" sz="1400" b="1" dirty="0"/>
              <a:t>)</a:t>
            </a:r>
            <a:endParaRPr lang="cs-CZ" sz="14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/>
              <a:t>Většinu </a:t>
            </a:r>
            <a:r>
              <a:rPr lang="cs-CZ" sz="1400" b="1" dirty="0"/>
              <a:t>stropu </a:t>
            </a:r>
            <a:r>
              <a:rPr lang="cs-CZ" sz="1400" dirty="0"/>
              <a:t>tvoří dírkovaná ploténka čichové kosti</a:t>
            </a:r>
          </a:p>
          <a:p>
            <a:pPr>
              <a:lnSpc>
                <a:spcPct val="125000"/>
              </a:lnSpc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F848857-FFB6-48CD-A5E6-242BEDEC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7" y="1905652"/>
            <a:ext cx="4427984" cy="49523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CC237C-5BB6-41AB-B0BE-B8D8EFF0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172" y="47139"/>
            <a:ext cx="3095522" cy="18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3A23DECE-45E6-49A1-80F3-2F07C7183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78" y="1648857"/>
            <a:ext cx="3292889" cy="2172628"/>
          </a:xfrm>
          <a:prstGeom prst="rect">
            <a:avLst/>
          </a:prstGeom>
        </p:spPr>
      </p:pic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109" y="620688"/>
            <a:ext cx="56137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KRČNÍ OBRATLE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r>
              <a:rPr lang="cs-CZ" altLang="cs-CZ" sz="3200" b="1" dirty="0">
                <a:solidFill>
                  <a:srgbClr val="0070C0"/>
                </a:solidFill>
              </a:rPr>
              <a:t>VERTEBRAE CERVICALES (C1-C7)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7" y="1901688"/>
            <a:ext cx="4356484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cs-CZ" sz="1400" b="1" u="sng" dirty="0"/>
              <a:t>Specifika některých krčních obratlů:</a:t>
            </a:r>
          </a:p>
          <a:p>
            <a:r>
              <a:rPr lang="cs-CZ" sz="1400" b="1" dirty="0"/>
              <a:t>C1 - nosič (atlas)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- nemá tělo</a:t>
            </a:r>
            <a:br>
              <a:rPr lang="cs-CZ" sz="1400" dirty="0"/>
            </a:br>
            <a:r>
              <a:rPr lang="cs-CZ" sz="1400" dirty="0"/>
              <a:t>- skládá se z oblouku předního a zadního (</a:t>
            </a:r>
            <a:r>
              <a:rPr lang="cs-CZ" sz="1400" dirty="0" err="1"/>
              <a:t>arcus</a:t>
            </a:r>
            <a:br>
              <a:rPr lang="cs-CZ" sz="1400" dirty="0"/>
            </a:br>
            <a:r>
              <a:rPr lang="cs-CZ" sz="1400" dirty="0"/>
              <a:t>  </a:t>
            </a:r>
            <a:r>
              <a:rPr lang="cs-CZ" sz="1400" dirty="0" err="1"/>
              <a:t>anterior</a:t>
            </a:r>
            <a:r>
              <a:rPr lang="cs-CZ" sz="1400" dirty="0"/>
              <a:t> et </a:t>
            </a:r>
            <a:r>
              <a:rPr lang="cs-CZ" sz="1400" dirty="0" err="1"/>
              <a:t>posterior</a:t>
            </a:r>
            <a:r>
              <a:rPr lang="cs-CZ" sz="1400" dirty="0"/>
              <a:t>) a laterální masy (</a:t>
            </a:r>
            <a:r>
              <a:rPr lang="cs-CZ" sz="1400" dirty="0" err="1"/>
              <a:t>massa</a:t>
            </a:r>
            <a:br>
              <a:rPr lang="cs-CZ" sz="1400" dirty="0"/>
            </a:br>
            <a:r>
              <a:rPr lang="cs-CZ" sz="1400" dirty="0"/>
              <a:t>  </a:t>
            </a:r>
            <a:r>
              <a:rPr lang="cs-CZ" sz="1400" dirty="0" err="1"/>
              <a:t>lateralis</a:t>
            </a:r>
            <a:r>
              <a:rPr lang="cs-CZ" sz="1400" dirty="0"/>
              <a:t> </a:t>
            </a:r>
            <a:r>
              <a:rPr lang="cs-CZ" sz="1400" dirty="0" err="1"/>
              <a:t>atlantis</a:t>
            </a:r>
            <a:r>
              <a:rPr lang="cs-CZ" sz="1400" dirty="0"/>
              <a:t>)</a:t>
            </a:r>
            <a:br>
              <a:rPr lang="cs-CZ" sz="1400" dirty="0"/>
            </a:br>
            <a:r>
              <a:rPr lang="cs-CZ" sz="1400" dirty="0"/>
              <a:t>- kloubní ploška pro zub čepovce (fovea </a:t>
            </a:r>
            <a:r>
              <a:rPr lang="cs-CZ" sz="1400" dirty="0" err="1"/>
              <a:t>dentis</a:t>
            </a:r>
            <a:r>
              <a:rPr lang="cs-CZ" sz="1400" dirty="0"/>
              <a:t>)</a:t>
            </a:r>
            <a:br>
              <a:rPr lang="cs-CZ" sz="1400" dirty="0"/>
            </a:br>
            <a:r>
              <a:rPr lang="cs-CZ" sz="1400" dirty="0"/>
              <a:t>- kloubní plochy horních kloubních výběžků jsou</a:t>
            </a:r>
            <a:br>
              <a:rPr lang="cs-CZ" sz="1400" dirty="0"/>
            </a:br>
            <a:r>
              <a:rPr lang="cs-CZ" sz="1400" dirty="0"/>
              <a:t>  konkávní, spojují se s kondyly os occipitale</a:t>
            </a:r>
          </a:p>
          <a:p>
            <a:endParaRPr lang="cs-CZ" sz="1400" dirty="0"/>
          </a:p>
          <a:p>
            <a:r>
              <a:rPr lang="cs-CZ" sz="1400" b="1" dirty="0"/>
              <a:t>C2 - čepovec (axis)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- má navíc zub čepovce (</a:t>
            </a:r>
            <a:r>
              <a:rPr lang="cs-CZ" sz="1400" dirty="0" err="1"/>
              <a:t>dens</a:t>
            </a:r>
            <a:r>
              <a:rPr lang="cs-CZ" sz="1400" dirty="0"/>
              <a:t> axis), původem</a:t>
            </a:r>
            <a:br>
              <a:rPr lang="cs-CZ" sz="1400" dirty="0"/>
            </a:br>
            <a:r>
              <a:rPr lang="cs-CZ" sz="1400" dirty="0"/>
              <a:t>  oddělené tělo nosiče  </a:t>
            </a:r>
          </a:p>
          <a:p>
            <a:endParaRPr lang="cs-CZ" sz="1400" dirty="0"/>
          </a:p>
          <a:p>
            <a:r>
              <a:rPr lang="cs-CZ" sz="1400" b="1" dirty="0"/>
              <a:t>C7</a:t>
            </a:r>
            <a:r>
              <a:rPr lang="cs-CZ" sz="1400" dirty="0"/>
              <a:t> - </a:t>
            </a:r>
            <a:r>
              <a:rPr lang="cs-CZ" sz="1400" b="1" dirty="0" err="1"/>
              <a:t>vertebra</a:t>
            </a:r>
            <a:r>
              <a:rPr lang="cs-CZ" sz="1400" b="1" dirty="0"/>
              <a:t> </a:t>
            </a:r>
            <a:r>
              <a:rPr lang="cs-CZ" sz="1400" b="1" dirty="0" err="1"/>
              <a:t>prominens</a:t>
            </a:r>
            <a:r>
              <a:rPr lang="cs-CZ" sz="1400" b="1" dirty="0"/>
              <a:t> </a:t>
            </a:r>
            <a:br>
              <a:rPr lang="cs-CZ" sz="1400" b="1" dirty="0"/>
            </a:br>
            <a:r>
              <a:rPr lang="cs-CZ" sz="1400" dirty="0"/>
              <a:t>- má nejdelší trnový výběžek (prominuje), slouží jako orientační a pohmatový bod na páteři</a:t>
            </a:r>
          </a:p>
          <a:p>
            <a:endParaRPr lang="cs-CZ" altLang="cs-CZ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26BCE0DF-4870-43D4-974F-DAE72FB42B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999" y="4106681"/>
            <a:ext cx="2567172" cy="1862458"/>
          </a:xfrm>
          <a:noFill/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6C13641A-1047-4948-B5F1-6A7DA56B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34" y="4502962"/>
            <a:ext cx="2220030" cy="89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F7C3CDAD-6A77-4444-A29C-EEEC5EFE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38" y="5388249"/>
            <a:ext cx="1607930" cy="7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1E08EC8-B513-4CEF-8D66-A4CA332E70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3" t="-1183" r="-352" b="18755"/>
          <a:stretch/>
        </p:blipFill>
        <p:spPr>
          <a:xfrm>
            <a:off x="6852156" y="3013033"/>
            <a:ext cx="2236916" cy="13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53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539552" y="6437614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148824" y="1088584"/>
            <a:ext cx="8743655" cy="329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Vedlejší dutiny nosní (VDN), sinus </a:t>
            </a:r>
            <a:r>
              <a:rPr lang="cs-CZ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paranasales</a:t>
            </a:r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Všechny jsou párové, ve 4 pneumatických kostech lebky, sousedí s nosní dutinou: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Dutina čelní, sinus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 kosti čelní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Dutina klínová, sinus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sphenoidalis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 těle kosti klínové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Dutina horní čelisti, sinus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 horní čelisti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Sklípky čichové,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cellulae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ethmoidales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v kosti čichové - soubor stejnostranných čichových sklípků vytváří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čichový labyrint,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labyrinthus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ethmoidalis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VDN vznikají jako výchlipky sliznice dutiny nosní do okolních kostí, komunikují s nosní dutinou - ústí do horního a středního průchodu nosního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Definitivní velikosti dosahují v dospělosti </a:t>
            </a:r>
          </a:p>
          <a:p>
            <a:pPr>
              <a:lnSpc>
                <a:spcPct val="125000"/>
              </a:lnSpc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E566E74-7E3A-4F6F-A269-2F91925FB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861048"/>
            <a:ext cx="2596661" cy="22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883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28709" y="6500405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251520" y="1012954"/>
            <a:ext cx="62611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Jámy na laterální straně lebky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Párové - 3 na každé straně lebky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Všechny stejnostranné spolu komunikují, první dvě obsahují žvýkací svaly, všechny pak důležité cévy a nervy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(jáma spánková)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Tvoří ji většina šupiny kosti spánkové a k ní přilehlý okraj kosti temenní, velká křídla kosti klínové a k němu přilehlá část kosti čelní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Hlavním obsahem je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infratemporalis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(jáma podspánková)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Kaudálním pokračováním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Mediálně a ventrálně ji ohraničují kosti lebky (část kosti klínové a maxily), laterálně jařmový most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Komunikuje s očnicí pomocí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inferior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Obsah: oba mm.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pterygoidei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(V/3), a.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(konečná větev zevní krkavice) a žilní pleteň – plexus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pterygoideus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pterygopalatina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Leží nejhlouběji, mediálně od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infratemporalis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Obsah: n.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maxillaris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žilní pleteň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9F1870C-6C85-453B-A6B3-6E850916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982155"/>
            <a:ext cx="3301876" cy="17257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09848D3-A718-4D37-99A1-129E1E8AC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398" y="3349317"/>
            <a:ext cx="2456078" cy="350868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70E291-CEF8-45AC-82F9-7EF48B17C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379" y="3349317"/>
            <a:ext cx="1996622" cy="35086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795DE5-4985-4710-871D-EB79BB326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500" y="209334"/>
            <a:ext cx="3067788" cy="29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57" y="1177457"/>
            <a:ext cx="8791885" cy="5373605"/>
          </a:xfrm>
        </p:spPr>
        <p:txBody>
          <a:bodyPr>
            <a:noAutofit/>
          </a:bodyPr>
          <a:lstStyle/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Liší se od lebky dospělého rozměrově i tvarově</a:t>
            </a: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Předozadní rozměr: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11,5 cm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příčný: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9 cm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obvod cca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34 cm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(+</a:t>
            </a: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mm na měkké tkáně)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cs-CZ" alt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Charakteristické znaky:</a:t>
            </a:r>
            <a:endParaRPr lang="cs-CZ" alt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Neurocranium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je nepoměrně velké vůči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visceroocraniu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(malé a nízké)</a:t>
            </a:r>
          </a:p>
          <a:p>
            <a:pPr>
              <a:lnSpc>
                <a:spcPct val="110000"/>
              </a:lnSpc>
            </a:pP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Vedlejší dutiny nosní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nejsou vytvořeny vůbec, nebo jen naznačeny</a:t>
            </a: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Kosti klenby –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paprsčitá struktura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rozbíhající se z míst, kde začala osifikace</a:t>
            </a: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Kost čelní a šupina kosti týlní rozděleny </a:t>
            </a:r>
            <a:r>
              <a:rPr lang="cs-CZ" alt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švem, </a:t>
            </a: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dolní čelist je rozdělena chrupavkou (</a:t>
            </a:r>
            <a:r>
              <a:rPr lang="cs-CZ" altLang="cs-CZ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symphysis</a:t>
            </a: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menti</a:t>
            </a: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 </a:t>
            </a:r>
            <a:r>
              <a:rPr lang="cs-CZ" altLang="cs-CZ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tympanicum</a:t>
            </a:r>
            <a:r>
              <a:rPr lang="cs-CZ" alt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(k. bubínková) je vyvinuta rudimentálně a má tvar neuzavřeného prstence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Chybí </a:t>
            </a:r>
            <a:r>
              <a:rPr lang="cs-CZ" alt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alveolární výběžky </a:t>
            </a:r>
            <a:r>
              <a:rPr lang="cs-CZ" alt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čelistí, úhel mandibuly je velký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kostmi klenby nejsou švy, ale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úzké vazivové pásky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kosti klenby lebeční jsou mírně pohyblivé, při porodu se jejich okraje přibližují k sobě pro snazší průchod porodními cestami</a:t>
            </a:r>
          </a:p>
          <a:p>
            <a:pPr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některými kostmi - širší vazivové blány,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lupínky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fontanellae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fonticuli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oba jsou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hmatné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umožňují porodníkovi orientaci o poloze hlavičky během porodu </a:t>
            </a:r>
          </a:p>
          <a:p>
            <a:pPr lvl="1">
              <a:lnSpc>
                <a:spcPct val="110000"/>
              </a:lnSpc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Fontanella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major (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fonticulus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– velký lupínek</a:t>
            </a:r>
          </a:p>
          <a:p>
            <a:pPr lvl="2"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místě kontaktu švu čelního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metopického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a budoucího sagitálního a koronálního</a:t>
            </a:r>
          </a:p>
          <a:p>
            <a:pPr lvl="2"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čtyřcípý tvar (kosočtverec), vymizí mezi 1. a 3. rokem</a:t>
            </a:r>
          </a:p>
          <a:p>
            <a:pPr lvl="1">
              <a:lnSpc>
                <a:spcPct val="110000"/>
              </a:lnSpc>
            </a:pP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Fontanella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minor (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fonticulus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– malý lupínek</a:t>
            </a:r>
          </a:p>
          <a:p>
            <a:pPr lvl="2"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styku švu sagitálního a lambdového</a:t>
            </a:r>
          </a:p>
          <a:p>
            <a:pPr lvl="2">
              <a:lnSpc>
                <a:spcPct val="11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trojcípý tvar, menší, zaniká v útlém dětském věku (do 3. měsíce) </a:t>
            </a: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26C1D2F0-83CF-4C24-B6DC-56F5232A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077" y="692696"/>
            <a:ext cx="3990196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3200" b="1" dirty="0">
                <a:solidFill>
                  <a:schemeClr val="accent1"/>
                </a:solidFill>
              </a:rPr>
              <a:t>LEBKA NOVOROZENCE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2E48A4B-C6E9-448F-AC18-965AF3AEE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/>
          <a:stretch/>
        </p:blipFill>
        <p:spPr bwMode="auto">
          <a:xfrm>
            <a:off x="5778773" y="1145193"/>
            <a:ext cx="3365227" cy="199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D257554-14C2-4F14-BB41-1275907A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73" y="3657721"/>
            <a:ext cx="3365227" cy="317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659E852B-AB83-414B-AEF2-B0412AABD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04" y="1309918"/>
            <a:ext cx="8863892" cy="4906458"/>
          </a:xfrm>
        </p:spPr>
        <p:txBody>
          <a:bodyPr>
            <a:no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Pevní spojení pomocí vaziva, chrupavky i kosti) i spojení kloubní (kloub čelistní, středoušní kůstky)</a:t>
            </a:r>
          </a:p>
          <a:p>
            <a:pPr marL="0" indent="0">
              <a:buNone/>
            </a:pPr>
            <a:endParaRPr lang="cs-CZ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Pevné spojení pomocí vaziva </a:t>
            </a: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a) Švy lebeční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3 typy: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šev pilovitý (sutura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serrata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), šupinový (s.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squamosa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), rovný (s. plana)</a:t>
            </a:r>
            <a:b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 švech lebka roste - ve směru kolmém na konkrétní šev</a:t>
            </a:r>
          </a:p>
          <a:p>
            <a:pPr lvl="1"/>
            <a:r>
              <a:rPr 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Neurocranium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Nepárový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šev věnčitý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sutura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coronalis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(mezi kostí čelní a oběma kostmi temenními)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Nepárový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šev šípový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sutura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sagittalis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(mezi kostmi temenními) 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Nepárový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šev lambdový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sutura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lambdoidea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(mezi kostmi temenními a kostí týlní)</a:t>
            </a:r>
          </a:p>
          <a:p>
            <a:pPr lvl="2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Párový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šev šupinový, sutura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squamosa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(mezi kostí temenní a šupinou kosti spánkové)</a:t>
            </a:r>
          </a:p>
          <a:p>
            <a:pPr lvl="1"/>
            <a:r>
              <a:rPr 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Visceroocranium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kosti spojují rovné švy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Osifikace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neurokrania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není v době porodu dokončena, u novorozence nejsou vytvořeny pilovité švy - okraje kostí hladké a mezi sousedícími kostmi jsou širší vazivové pásky, na některých místech větší vazivové ploténky –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lupínky,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typický vzorek pilovitých švů je dotvořen v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 5. roce </a:t>
            </a:r>
          </a:p>
          <a:p>
            <a:pPr marL="0" indent="0">
              <a:buNone/>
            </a:pP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b) Vklínění – gomfóza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Vsazení kosti do hluboké úzké jamky kosti druhé, mezi oběma kostmi je vazivo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Vsazení kořenů zubů do zubních alveolů</a:t>
            </a: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26C1D2F0-83CF-4C24-B6DC-56F5232A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927" y="808843"/>
            <a:ext cx="3314497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3200" b="1" dirty="0">
                <a:solidFill>
                  <a:schemeClr val="accent1"/>
                </a:solidFill>
              </a:rPr>
              <a:t>SPOJENÍ NA LEBCE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6DC2D62-06A0-4EA6-9A89-9A44DFF8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0" y="808843"/>
            <a:ext cx="2966720" cy="59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8F063A-2401-4ECA-B73D-3691E69B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84" y="1746628"/>
            <a:ext cx="2520280" cy="13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Lebeční švy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1.1 sutura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sagittalis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1.2 sutura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coronalis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1.3 sutura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lambdoidea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1.4. sutura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squamosa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D47E57C-BC7A-4386-848C-D2F6A93A5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4" y="1478741"/>
            <a:ext cx="3980486" cy="48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90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CB29B1F-76A8-42EA-9555-725BB47B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980728"/>
            <a:ext cx="6192687" cy="514543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2"/>
            </a:pPr>
            <a:r>
              <a:rPr 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Pomocí chrupavky (synchondrózy)</a:t>
            </a: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bázi lební - doklad její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chondrogenní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osifikace, místa jejího růstu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Některé přetrvávají celoživotně, jiné postnatálně zanikají a jsou nahrazeny kostí</a:t>
            </a:r>
          </a:p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Synchondrosis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sphenooccipitalis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zaniká mezi 18.- 22. rokem věku</a:t>
            </a:r>
          </a:p>
          <a:p>
            <a:pPr algn="just">
              <a:lnSpc>
                <a:spcPct val="150000"/>
              </a:lnSpc>
            </a:pPr>
            <a:endParaRPr lang="cs-CZ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 startAt="3"/>
            </a:pPr>
            <a:r>
              <a:rPr 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Pomocí</a:t>
            </a:r>
            <a:r>
              <a:rPr lang="cs-CZ" sz="1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kostní tkáně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synostózy), druhotný srůst kostí</a:t>
            </a:r>
            <a:endParaRPr lang="cs-CZ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 průběhu života 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švy obliterují 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cs-CZ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vazivo nahrazováno kostí (druhotný srůst), od 30. roku do stáří</a:t>
            </a:r>
          </a:p>
          <a:p>
            <a:pPr algn="just">
              <a:lnSpc>
                <a:spcPct val="115000"/>
              </a:lnSpc>
              <a:buSzPts val="1200"/>
            </a:pP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Švy </a:t>
            </a:r>
            <a:r>
              <a:rPr lang="cs-CZ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neurokrania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obliterují v dospělosti (po ukončení růstu </a:t>
            </a:r>
            <a:r>
              <a:rPr lang="cs-CZ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intrakrakraniálních</a:t>
            </a:r>
            <a:r>
              <a:rPr lang="cs-CZ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struktur, hlavně mozku)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Zástupný symbol pro obsah 8">
            <a:extLst>
              <a:ext uri="{FF2B5EF4-FFF2-40B4-BE49-F238E27FC236}">
                <a16:creationId xmlns:a16="http://schemas.microsoft.com/office/drawing/2014/main" id="{02610404-9FFD-4A14-A9A6-5902A8178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759" y="332656"/>
            <a:ext cx="2051720" cy="27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36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5A23076-5124-48D1-AF65-42FE5C0822A2}"/>
              </a:ext>
            </a:extLst>
          </p:cNvPr>
          <p:cNvCxnSpPr>
            <a:cxnSpLocks/>
          </p:cNvCxnSpPr>
          <p:nvPr/>
        </p:nvCxnSpPr>
        <p:spPr>
          <a:xfrm flipH="1">
            <a:off x="3149972" y="4778036"/>
            <a:ext cx="359271" cy="3718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EBFC9833-BF6F-48E3-AE75-52E45A61B8D6}"/>
              </a:ext>
            </a:extLst>
          </p:cNvPr>
          <p:cNvCxnSpPr>
            <a:cxnSpLocks/>
          </p:cNvCxnSpPr>
          <p:nvPr/>
        </p:nvCxnSpPr>
        <p:spPr>
          <a:xfrm flipH="1">
            <a:off x="1322479" y="3759944"/>
            <a:ext cx="755838" cy="2922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56ABE6E-AC3C-47A3-A9A9-CF69E813910F}"/>
              </a:ext>
            </a:extLst>
          </p:cNvPr>
          <p:cNvCxnSpPr>
            <a:cxnSpLocks/>
          </p:cNvCxnSpPr>
          <p:nvPr/>
        </p:nvCxnSpPr>
        <p:spPr>
          <a:xfrm flipH="1">
            <a:off x="4572000" y="5085184"/>
            <a:ext cx="144016" cy="346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4">
            <a:extLst>
              <a:ext uri="{FF2B5EF4-FFF2-40B4-BE49-F238E27FC236}">
                <a16:creationId xmlns:a16="http://schemas.microsoft.com/office/drawing/2014/main" id="{558E9C45-57ED-42CD-81DF-7FCD31DD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75" y="895564"/>
            <a:ext cx="5703641" cy="600859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Klouby lebky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CB29B1F-76A8-42EA-9555-725BB47B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28800"/>
            <a:ext cx="5682317" cy="44973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1) Kloub čelistní,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articulatio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temporomandibularis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Složený elipsoidní kloub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obsahuje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Hlavice: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caput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mandibulae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j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amka: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na kosti spánkové </a:t>
            </a:r>
          </a:p>
          <a:p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Pohyby: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deprese (otevření úst) x elevace (zavření úst) 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protrakce (předsunutí mandibuly) x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retrakce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(zasunutí m.)</a:t>
            </a:r>
          </a:p>
          <a:p>
            <a:pPr lvl="1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lateropulze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(pohyby do stran) </a:t>
            </a:r>
          </a:p>
          <a:p>
            <a:pPr lvl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kombinace těchto pohybů při žvýkání a sání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Hlavice je hmatná před vstupem do zevního zvukovodu nebo prstem zasunutým do zevního zvukovodu přes jeho přední stěnu 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2) Klouby mezi kůstkami středoušními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Umožňují převod kmitů bubínku do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fenestra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přes něj na tekutinu (perilymfu) vnitřního ucha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9E4B452-68A4-4DA0-B2DC-580771336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120" y="174477"/>
            <a:ext cx="2639880" cy="33465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E9AE414-4C6F-48D7-8091-5CCCCFB53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775" y="3649401"/>
            <a:ext cx="2485225" cy="31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01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38" y="698880"/>
            <a:ext cx="2225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OPAKOVÁNÍ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546D33-C968-456E-B2CE-2B60A52CF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1" y="82547"/>
            <a:ext cx="647463" cy="9087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73DDD54-0E15-4953-8A96-1F11BEAA998F}"/>
              </a:ext>
            </a:extLst>
          </p:cNvPr>
          <p:cNvSpPr/>
          <p:nvPr/>
        </p:nvSpPr>
        <p:spPr>
          <a:xfrm>
            <a:off x="539552" y="1484784"/>
            <a:ext cx="291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Pojmenujte jednotlivé kosti a švy: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E4A8E3-532F-4416-BD7B-B3C05755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900" y="1239901"/>
            <a:ext cx="2482978" cy="28830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976C65A-B2B0-4EC2-B42C-97426AB1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11" y="2310597"/>
            <a:ext cx="2773511" cy="3526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8EC8450-77A8-4F4D-8C0F-1762C3C4F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376" y="3001758"/>
            <a:ext cx="3000985" cy="31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6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494" y="698880"/>
            <a:ext cx="1475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ZDROJE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C39F4B-6BDD-44DE-B0F9-4A8CE8F59485}"/>
              </a:ext>
            </a:extLst>
          </p:cNvPr>
          <p:cNvSpPr txBox="1"/>
          <p:nvPr/>
        </p:nvSpPr>
        <p:spPr>
          <a:xfrm>
            <a:off x="683568" y="1844824"/>
            <a:ext cx="7705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cs-CZ" sz="1600" dirty="0"/>
          </a:p>
          <a:p>
            <a:pPr marL="342900" indent="-342900">
              <a:buFont typeface="+mj-lt"/>
              <a:buAutoNum type="arabicPeriod"/>
            </a:pPr>
            <a:endParaRPr lang="cs-CZ" sz="1600" dirty="0"/>
          </a:p>
          <a:p>
            <a:r>
              <a:rPr lang="cs-CZ" sz="16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06B2EF-F484-4E75-A0AE-BD081506051E}"/>
              </a:ext>
            </a:extLst>
          </p:cNvPr>
          <p:cNvSpPr txBox="1"/>
          <p:nvPr/>
        </p:nvSpPr>
        <p:spPr>
          <a:xfrm>
            <a:off x="226150" y="1340768"/>
            <a:ext cx="88569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POSPÍŠILOVÁ, Blanka a Olga PROCHÁZKOVÁ.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Anatomie pro bakaláře.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2010. ISBN 978-80-7372-675-1.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ČIHÁK, Radomír.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1. 3.,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upr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a dopl. vyd. Praha: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2011. ISBN 978-80-247-3817-8.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GRIM, Miloš a Rastislav DRUGA.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Základy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anatomie. 1., Obecná anatomie a pohybový systém. Praha: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Galén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2001. ISBN 80-7262-112-2.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ARIEB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N.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UTCHINSON a J.</a:t>
            </a:r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ALLATT.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Lidské tělo: Obrazový atlas latinsko-česko-anglický.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Brno: CP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a.s., 2013. ISBN 80-251-0662-4.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HUDÁK, Radovan a David KACHLÍK.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Memorix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anatomie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5. vydání. Praha: Triton, 2021. ISBN 978-80-7553-873-4.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https://anatomie.lf2.cuni.cz/files/page/files/2019/kloubyhk.pdf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https://slideplayer.cz/slide/3954420/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http://acoust.koreasme.com/en/sub03.html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https://anatomie.lf2.cuni.cz/files/page/files/2016/lebka_jamy.pdf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https://is.muni.cz/do/fsps/e-learning/zaklady_anatomie/zakl_anatomieIII/pages/dychaci_soustava.html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https://quizlet.com/463685456/svy-na-lebce-diagram/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https://is.muni.cz/do/fsps/e-learning/zaklady_anatomie/zakl_anatomie_I/pages/nauka_o_kloubech-puvodni.html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https://www.kenhub.com/de/library/anatomie/das-kniegelenk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https://anatomylearning.com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https://www.wikiskripta.eu/w/Vy%C5%A1et%C5%99en%C3%AD_hrudn%C3%ADku_(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pneumologie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https://is.muni.cz/do/fsps/e-learning/zaklady_anatomie/zakl_anatomie_I/pages/mozkovna.html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76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47" y="620688"/>
            <a:ext cx="64163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HRUDNÍ OBRATLE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r>
              <a:rPr lang="cs-CZ" altLang="cs-CZ" sz="3200" b="1" dirty="0">
                <a:solidFill>
                  <a:srgbClr val="0070C0"/>
                </a:solidFill>
              </a:rPr>
              <a:t>VERTEBRAE THORACICAE (Th1-Th12)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6" y="1901688"/>
            <a:ext cx="4567269" cy="25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dirty="0"/>
              <a:t>Vytváří hrudní </a:t>
            </a:r>
            <a:r>
              <a:rPr lang="cs-CZ" sz="1400" dirty="0"/>
              <a:t>kyfózu</a:t>
            </a:r>
            <a:endParaRPr lang="cs-CZ" altLang="cs-CZ" sz="1400" dirty="0"/>
          </a:p>
          <a:p>
            <a:endParaRPr lang="cs-CZ" altLang="cs-CZ" sz="1400" dirty="0"/>
          </a:p>
          <a:p>
            <a:r>
              <a:rPr lang="cs-CZ" altLang="cs-CZ" sz="1400" dirty="0"/>
              <a:t>Tělo je vyšší a větší, obratlový otvor je kruhovitý</a:t>
            </a:r>
          </a:p>
          <a:p>
            <a:r>
              <a:rPr lang="cs-CZ" altLang="cs-CZ" sz="1400" b="1" dirty="0"/>
              <a:t>Trnový výběžek </a:t>
            </a:r>
            <a:r>
              <a:rPr lang="cs-CZ" altLang="cs-CZ" sz="1400" dirty="0"/>
              <a:t>dlouhý, skloněný - střechovitě se překrývají</a:t>
            </a:r>
          </a:p>
          <a:p>
            <a:r>
              <a:rPr lang="cs-CZ" altLang="cs-CZ" sz="1400" b="1" dirty="0"/>
              <a:t>Příčné výběžky </a:t>
            </a:r>
            <a:r>
              <a:rPr lang="cs-CZ" altLang="cs-CZ" sz="1400" dirty="0"/>
              <a:t>dlouhé, na konci zaoblené</a:t>
            </a:r>
          </a:p>
          <a:p>
            <a:r>
              <a:rPr lang="cs-CZ" altLang="cs-CZ" sz="1400" b="1" dirty="0"/>
              <a:t>Kloubní výběžky </a:t>
            </a:r>
            <a:r>
              <a:rPr lang="cs-CZ" altLang="cs-CZ" sz="1400" dirty="0"/>
              <a:t>orientovány ve frontální rovině </a:t>
            </a:r>
          </a:p>
          <a:p>
            <a:r>
              <a:rPr lang="cs-CZ" altLang="cs-CZ" sz="1400" dirty="0"/>
              <a:t>Na těle a příčných výběžcích jsou </a:t>
            </a:r>
            <a:r>
              <a:rPr lang="cs-CZ" altLang="cs-CZ" sz="1400" b="1" dirty="0"/>
              <a:t>kloubní plochy pro spojení se žebry</a:t>
            </a:r>
          </a:p>
          <a:p>
            <a:endParaRPr lang="cs-CZ" altLang="cs-CZ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7361AEA9-5490-4414-9FCD-6AE6AA52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064" y="1901688"/>
            <a:ext cx="3039090" cy="2525470"/>
          </a:xfrm>
          <a:prstGeom prst="rect">
            <a:avLst/>
          </a:prstGeom>
          <a:noFill/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B0D35702-BAE7-4783-927C-F52C1D99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5103"/>
            <a:ext cx="2920799" cy="151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559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Osteologie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292" y="620688"/>
            <a:ext cx="53274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BEDERNÍ OBRATLE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r>
              <a:rPr lang="cs-CZ" altLang="cs-CZ" sz="3200" b="1" dirty="0">
                <a:solidFill>
                  <a:srgbClr val="0070C0"/>
                </a:solidFill>
              </a:rPr>
              <a:t>VERTEBRAE LUMBALES (L1-L5)</a:t>
            </a:r>
          </a:p>
        </p:txBody>
      </p:sp>
      <p:sp>
        <p:nvSpPr>
          <p:cNvPr id="9" name="Obdélník 1">
            <a:extLst>
              <a:ext uri="{FF2B5EF4-FFF2-40B4-BE49-F238E27FC236}">
                <a16:creationId xmlns:a16="http://schemas.microsoft.com/office/drawing/2014/main" id="{030CC492-A074-49FB-A9AA-07F1CF7E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6" y="1901688"/>
            <a:ext cx="4567269" cy="32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dirty="0"/>
              <a:t>Vytváří bederní lordózu</a:t>
            </a:r>
          </a:p>
          <a:p>
            <a:r>
              <a:rPr lang="cs-CZ" altLang="cs-CZ" sz="1400" dirty="0"/>
              <a:t>Jsou na ně připojena žebra, která výrazně omezují pohyblivost hrudní páteře</a:t>
            </a:r>
          </a:p>
          <a:p>
            <a:endParaRPr lang="cs-CZ" altLang="cs-CZ" sz="1400" dirty="0"/>
          </a:p>
          <a:p>
            <a:r>
              <a:rPr lang="cs-CZ" sz="1400" dirty="0"/>
              <a:t>Nejmohutnější</a:t>
            </a:r>
          </a:p>
          <a:p>
            <a:r>
              <a:rPr lang="cs-CZ" sz="1400" dirty="0"/>
              <a:t>Robustní tělo má ledvinovitý tvar, obratlový otvor je zaobleně trojhranný</a:t>
            </a:r>
          </a:p>
          <a:p>
            <a:r>
              <a:rPr lang="cs-CZ" sz="1400" b="1" dirty="0"/>
              <a:t>Příčné výběžky </a:t>
            </a:r>
            <a:r>
              <a:rPr lang="cs-CZ" sz="1400" dirty="0"/>
              <a:t>zakrnělé, posunuté dozadu a rozdvojené (</a:t>
            </a:r>
            <a:r>
              <a:rPr lang="cs-CZ" sz="1400" dirty="0" err="1"/>
              <a:t>proc</a:t>
            </a:r>
            <a:r>
              <a:rPr lang="cs-CZ" sz="1400" dirty="0"/>
              <a:t>. </a:t>
            </a:r>
            <a:r>
              <a:rPr lang="cs-CZ" sz="1400" dirty="0" err="1"/>
              <a:t>mamillaris</a:t>
            </a:r>
            <a:r>
              <a:rPr lang="cs-CZ" sz="1400" dirty="0"/>
              <a:t> a </a:t>
            </a:r>
            <a:r>
              <a:rPr lang="cs-CZ" sz="1400" dirty="0" err="1"/>
              <a:t>accesorius</a:t>
            </a:r>
            <a:r>
              <a:rPr lang="cs-CZ" sz="1400" dirty="0"/>
              <a:t>) </a:t>
            </a:r>
          </a:p>
          <a:p>
            <a:r>
              <a:rPr lang="cs-CZ" sz="1400" dirty="0"/>
              <a:t>Navíc má párové </a:t>
            </a:r>
            <a:r>
              <a:rPr lang="cs-CZ" sz="1400" b="1" dirty="0"/>
              <a:t>žeberní výběžky</a:t>
            </a:r>
            <a:r>
              <a:rPr lang="cs-CZ" sz="1400" dirty="0"/>
              <a:t> (</a:t>
            </a:r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costales</a:t>
            </a:r>
            <a:r>
              <a:rPr lang="cs-CZ" sz="1400" dirty="0"/>
              <a:t>) – imitují příčné výběžky </a:t>
            </a:r>
          </a:p>
          <a:p>
            <a:r>
              <a:rPr lang="cs-CZ" altLang="cs-CZ" sz="1400" b="1" dirty="0"/>
              <a:t>Kloubní výběžky </a:t>
            </a:r>
            <a:r>
              <a:rPr lang="cs-CZ" altLang="cs-CZ" sz="1400" dirty="0"/>
              <a:t>orientovány v sagitální rovině </a:t>
            </a:r>
          </a:p>
          <a:p>
            <a:endParaRPr lang="cs-CZ" altLang="cs-CZ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DF8316C-4C1E-4F04-A9EF-5B55AA97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901688"/>
            <a:ext cx="3272123" cy="284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838A6E-C6F4-4EFD-9236-88AA14774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472" y="4827865"/>
            <a:ext cx="2824360" cy="1133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3053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9830</Words>
  <Application>Microsoft Office PowerPoint</Application>
  <PresentationFormat>Předvádění na obrazovce (4:3)</PresentationFormat>
  <Paragraphs>980</Paragraphs>
  <Slides>78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8" baseType="lpstr">
      <vt:lpstr>SimSun</vt:lpstr>
      <vt:lpstr>Arial</vt:lpstr>
      <vt:lpstr>Calibri</vt:lpstr>
      <vt:lpstr>Courier New</vt:lpstr>
      <vt:lpstr>Myriad Pro</vt:lpstr>
      <vt:lpstr>Symbol</vt:lpstr>
      <vt:lpstr>Times New Roman</vt:lpstr>
      <vt:lpstr>Wingdings</vt:lpstr>
      <vt:lpstr>Wingdings 3</vt:lpstr>
      <vt:lpstr>Motiv systému Office</vt:lpstr>
      <vt:lpstr>OSTEOLOGIE (nauka o kostech)</vt:lpstr>
      <vt:lpstr>KOSTRA (SKELETON)</vt:lpstr>
      <vt:lpstr>1. OSOVÝ SKELET</vt:lpstr>
      <vt:lpstr>a) PÁTEŘ (COLUMNA VERTEBRALIS)</vt:lpstr>
      <vt:lpstr>Prezentace aplikace PowerPoint</vt:lpstr>
      <vt:lpstr>KRČNÍ OBRATLE VERTEBRAE CERVICALES (C1-C7)</vt:lpstr>
      <vt:lpstr>KRČNÍ OBRATLE VERTEBRAE CERVICALES (C1-C7)</vt:lpstr>
      <vt:lpstr>HRUDNÍ OBRATLE VERTEBRAE THORACICAE (Th1-Th12)</vt:lpstr>
      <vt:lpstr>BEDERNÍ OBRATLE VERTEBRAE LUMBALES (L1-L5)</vt:lpstr>
      <vt:lpstr>KOST KŘÍŽOVÁ, OS SACRUM (S1-S5) KOST KOSTRČNÍ, OS COCCYGIS (Co1-Co4/5)</vt:lpstr>
      <vt:lpstr>SPOJENÍ NA PÁTEŘI</vt:lpstr>
      <vt:lpstr>SPOJENÍ NA PÁTEŘI</vt:lpstr>
      <vt:lpstr>POHYBY PÁTEŘE</vt:lpstr>
      <vt:lpstr>b) KOSTRA HRUDNÍKU (SKELETON THORACIS)</vt:lpstr>
      <vt:lpstr>KOST HRUDNÍ (STERNUM)</vt:lpstr>
      <vt:lpstr>SPOJENÍ ŽEBER</vt:lpstr>
      <vt:lpstr>HRUDNÍK JAKO CELEK</vt:lpstr>
      <vt:lpstr>OPAKOVÁNÍ</vt:lpstr>
      <vt:lpstr>KOSTI KONČETIN OSSA MEMBRI SUPERIORIS et INFERIORIS</vt:lpstr>
      <vt:lpstr>2. KOSTI HORNÍ KONČETINY</vt:lpstr>
      <vt:lpstr>LOPATKA (SCAPULA)</vt:lpstr>
      <vt:lpstr>KOST PAŽNÍ (HUMERUS)</vt:lpstr>
      <vt:lpstr>KOST PAŽNÍ (HUMERUS)</vt:lpstr>
      <vt:lpstr>KOSTI PŘEDLOKTÍ (OSSA ANTEBRACHII)</vt:lpstr>
      <vt:lpstr>KOSTI PŘEDLOKTÍ (OSSA ANTEBRACHII)</vt:lpstr>
      <vt:lpstr>KOSTRA RUKY – OSSA MANUS</vt:lpstr>
      <vt:lpstr>KOSTI PŘEDLOKTÍ (OSSA ANTEBRACHII)</vt:lpstr>
      <vt:lpstr>SPOJENÍ PLETENCE HK</vt:lpstr>
      <vt:lpstr>SPOJENÍ VOLNÉ HORNÍ KONČETINY Ramenní kloub (articulatio humeri)</vt:lpstr>
      <vt:lpstr>Loketní kloub (articulatio cubiti)</vt:lpstr>
      <vt:lpstr>Prezentace aplikace PowerPoint</vt:lpstr>
      <vt:lpstr>Klouby ruky (articulationes manus)</vt:lpstr>
      <vt:lpstr>Klouby ruky (articulationes manus)</vt:lpstr>
      <vt:lpstr>OPAKOVÁNÍ</vt:lpstr>
      <vt:lpstr>3. KOSTI DOLNÍ KONČETINY</vt:lpstr>
      <vt:lpstr>Prezentace aplikace PowerPoint</vt:lpstr>
      <vt:lpstr>Prezentace aplikace PowerPoint</vt:lpstr>
      <vt:lpstr>Prezentace aplikace PowerPoint</vt:lpstr>
      <vt:lpstr>KOSTI BÉRCE (OSSA CRURIS)</vt:lpstr>
      <vt:lpstr>KOSTI BÉRCE (OSSA CRURIS)</vt:lpstr>
      <vt:lpstr>KOSTI NOHY (OSSA PEDIS)</vt:lpstr>
      <vt:lpstr>SPOJENÍ PLETENCE DOLNÍ KONČETINY </vt:lpstr>
      <vt:lpstr>PÁNEV JAKO CELEK</vt:lpstr>
      <vt:lpstr>SPOJE KOSTÍ VOLNÉ DOLNÍ KONČETINY KLOUB KYČELNÍ (ARTICULATIO COXAE)</vt:lpstr>
      <vt:lpstr>KLOUB KOLENNÍ (ARTICULATIO GENUS)</vt:lpstr>
      <vt:lpstr>KLOUB KOLENNÍ (ARTICULATIO GENUS)</vt:lpstr>
      <vt:lpstr>Prezentace aplikace PowerPoint</vt:lpstr>
      <vt:lpstr>KLOUBY NOHY (ARTICULATIONES PEDIS)</vt:lpstr>
      <vt:lpstr>KLOUBY NOHY (ARTICULATIONES PEDIS)</vt:lpstr>
      <vt:lpstr>OPAKOVÁNÍ</vt:lpstr>
      <vt:lpstr>4. LEBKA</vt:lpstr>
      <vt:lpstr>KOSTI VISCEROCRANIA</vt:lpstr>
      <vt:lpstr>KOSTI NEUROCRANIA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KOSTI VISCEROCRANIA</vt:lpstr>
      <vt:lpstr>Prezentace aplikace PowerPoint</vt:lpstr>
      <vt:lpstr>Prezentace aplikace PowerPoint</vt:lpstr>
      <vt:lpstr>OPAKOVÁNÍ</vt:lpstr>
      <vt:lpstr>PROSTORY, DUTINY A JÁMY LEBKY</vt:lpstr>
      <vt:lpstr>Prezentace aplikace PowerPoint</vt:lpstr>
      <vt:lpstr>Prezentace aplikace PowerPoint</vt:lpstr>
      <vt:lpstr>Prezentace aplikace PowerPoint</vt:lpstr>
      <vt:lpstr>Prezentace aplikace PowerPoint</vt:lpstr>
      <vt:lpstr>LEBKA NOVOROZENCE</vt:lpstr>
      <vt:lpstr>SPOJENÍ NA LEBCE</vt:lpstr>
      <vt:lpstr>Prezentace aplikace PowerPoint</vt:lpstr>
      <vt:lpstr>Prezentace aplikace PowerPoint</vt:lpstr>
      <vt:lpstr>Klouby lebky</vt:lpstr>
      <vt:lpstr>OPAKOVÁNÍ</vt:lpstr>
      <vt:lpstr>ZDROJE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bianca.tomiskova</dc:creator>
  <cp:lastModifiedBy>Kateřina Prstková</cp:lastModifiedBy>
  <cp:revision>351</cp:revision>
  <dcterms:created xsi:type="dcterms:W3CDTF">2016-06-21T07:27:36Z</dcterms:created>
  <dcterms:modified xsi:type="dcterms:W3CDTF">2022-02-27T19:06:07Z</dcterms:modified>
</cp:coreProperties>
</file>