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453" r:id="rId3"/>
    <p:sldId id="454" r:id="rId4"/>
    <p:sldId id="437" r:id="rId5"/>
    <p:sldId id="443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71" r:id="rId21"/>
    <p:sldId id="469" r:id="rId22"/>
    <p:sldId id="470" r:id="rId23"/>
    <p:sldId id="472" r:id="rId24"/>
    <p:sldId id="473" r:id="rId25"/>
    <p:sldId id="474" r:id="rId26"/>
    <p:sldId id="475" r:id="rId27"/>
    <p:sldId id="476" r:id="rId28"/>
    <p:sldId id="477" r:id="rId2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Klepnutím vložíte nadpis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/>
              <a:t>Klepnutím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8053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14.04.2023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14.04.2023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2992377"/>
            <a:ext cx="6400800" cy="989255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Metrologie P03: </a:t>
            </a:r>
            <a:r>
              <a:rPr lang="pl-PL" sz="2400" b="1" dirty="0">
                <a:solidFill>
                  <a:srgbClr val="7030A0"/>
                </a:solidFill>
              </a:rPr>
              <a:t>Legislativní a technické dokumenty v metrologii - z</a:t>
            </a:r>
            <a:r>
              <a:rPr lang="cs-CZ" sz="2400" b="1" dirty="0" err="1">
                <a:solidFill>
                  <a:srgbClr val="7030A0"/>
                </a:solidFill>
              </a:rPr>
              <a:t>ákon</a:t>
            </a:r>
            <a:r>
              <a:rPr lang="cs-CZ" sz="2400" b="1" dirty="0">
                <a:solidFill>
                  <a:srgbClr val="7030A0"/>
                </a:solidFill>
              </a:rPr>
              <a:t> č. 505/1990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doc. Ing. Štěpánka DVOŘÁČKOVÁ,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technických zkoušek a dalších zjištění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vydá ČMI certifikát a přidělí značku schválení typu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kterou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výrobce umístit na každém exempláři předmětného typu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Platnost certifikátu o schválení typu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zaniká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uplynutím 10ti let od data jeho vydání (tuto lhůtu může ČMI na žádost prodloužit o dalších deset let). 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vypršení platnosti certifikátu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schválení typu již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nelze měřidlo jako stanovené uvádět na trh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skutečnost však nemá souvislost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 oprávněním měřidlo dříve vyrobené, řádně uvedené na trh (a do používání) a splňující příslušné metrologické a technické požadavky v praxi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stanovené používat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myslí i na případy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kdy je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nezbytné platnost certifikátu o schválení typu pozastavit nebo dokonce zrušit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například proto, že se ukáže,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měřidlo odpovídající schválenému typu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vykazuje v provozu závadu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která způsobuje,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měřidlo je pro zamýšlené použití nevhodné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3B6F4918-6998-4FF6-8A78-4135398CD3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95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Schvalování typů měřidel → dovoz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Nově dovážené typy stanovených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taktéž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podléhají povinnému schvalování typu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Žádost o schválení typu dovezeného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 podává k ČMI ten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uskutečňuje dovoz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pokud již nebyl typ schválen na žádost zahraničního výrobce.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Ověřování měřidel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Ověřením stanoveného měřidla se potvrzuje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stanovené měřidlo má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požadované metrologické vlastnosti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požadavek se považuje za splněný,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měřidlo vyhoví zkouškám určeným pro ověřování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opatřením obecné povahy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Ověřovat stanovená měřidla jsou oprávněni: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 rozsahu své autorizace (specifikovaném v rozhodnutí ÚNMZ o autorizaci)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autorizovaná metrologická střediska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(AMS).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23A832C3-B2FF-4019-9FDF-9AF844B555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8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Ověřené stanovené měřidlo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 nebo AMS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 značkou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vydá ověřovací list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anebo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použije obou způsobů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Grafickou podobu úřední značky a náležitosti ověřovacího listu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ministerstvo vyhláškou č. 262/2000 Sb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Dále k tomu zákon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zakazuje poškozování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pozměňování platných úředních značek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 značku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prvotního ověření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podle tohoto zákona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považuje také označení shody a zajišťovací značky výrobce, umístěné na stanoveném měřidle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bylo uvedeno na trh podle zvláštního právního předpisu (např. podle nařízení vlády č. 120/2016 Sb., 121/2016 Sb. či 54/2015 Sb.).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uvedením stanovených měřidel do oběhu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jejich výrobce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provedení opravy těchto měřidel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opravce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zajistit jejich ověření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CCBE0937-0F18-4435-A33D-C60459D545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5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Ověřování měřidel → dovoz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Prvotní ověření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dovážených stanovených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zajišťuje jejich uživatel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již nebylo zajištěno dovozcem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zahraničním výrobcem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pokud nejde o druh měřidel, která jsou na trh uváděna cestou posuzování shody.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Používání stanovených měřidel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Stanovených měřidel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být používáno pro daný účel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 po dobu platnosti provedeného ověření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 je oprávněn zjišťovat u uživatelů plnění povinností předkládat stanovená měřidla k ověření.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Zjistí-li,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je používáno stanovené měřidlo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platného ověření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 zaplombuje nebo zruší úřední značku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82EB1CBC-B269-4AB7-982C-41A0B4AA13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5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Dozorový orgán, který kontroluje zda má stanovené měřidlo platné ověření  je ČOI.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Subjekty (uživatelé stanovených měřidel)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povinny vést evidenci používaných stanovených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podléhajících novému ověření s datem posledního ověření a předkládat tato měřidla k ověření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Opravy (servis) stanovených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popřípadě jejich montáž (instalaci do místa používání),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oprávněny provádět pouze subjekty registrované k této činnosti u ČMI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Další detaily pro tuto oblast stanovuje v rámci právní úpravy vyhláška č. 262/2000 Sb.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Používání stanovených měřidel → zpochybnění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pokud jsou používána za okolností,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 nesprávným měřením mohou být významně poškozeny zájmy osob dotčených měřením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resp. jeho výsledky,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poškozená strana oprávněna vyžádat si jejich přezkoušení a vydání osvědčení o přezkoušení, jehož přílohou je zkušební protokol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C416361C-5FD8-4D53-8DF7-AE17A44E35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8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3143" y="3446017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některých případech může být vhodné, aby zpochybňované stanovené měřidlo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přezkoušeno ve stavu a místě používání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(např.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vodoměr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 nabízí cestou svých pracovišť v Brně a v Praze možnost sjednat přezkoušení v místě instalace patního vodoměru, v případě tzv. bytového vodoměru pak metrologickou zkoušku s vydáním odborného metrologického posudku.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Certifikované referenční materiály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422FEDD3-1254-4DF3-B7DC-47A203AB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563" y="3284984"/>
            <a:ext cx="2295525" cy="2886075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D317031-56E4-442E-80DC-EC5F4AD67A22}"/>
              </a:ext>
            </a:extLst>
          </p:cNvPr>
          <p:cNvSpPr/>
          <p:nvPr/>
        </p:nvSpPr>
        <p:spPr>
          <a:xfrm>
            <a:off x="581454" y="3987374"/>
            <a:ext cx="54389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Certifikované referenční materiály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Certifikované referenční materiály a ostatní referenční materiály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materiály nebo látky přesně stanoveného složení nebo vlastností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používané zejména pro ověřování nebo kalibraci přístrojů, vyhodnocování měřicích metod a kvantitativní určování vlastností materiálů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DC52DD5-87BE-4792-9E8C-FDEDF59CE9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7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Certifikované referenční materiály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 materiály, jejichž složení nebo vlastnosti certifikoval ČMI nebo AMS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nebo byly opatřeny certifikátem vydaným akreditovaným výrobcem těchto referenčních materiálů. 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Certifikací referenčního materiálu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potvrzuje hodnota jedné nebo více vlastností materiálu nebo látky uvedené v certifikátu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certifikaci referenčního materiálu se vydává certifikát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náležitosti certifikátu stanoví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vyhláškou č. 262/2000 Sb.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která obsahuje a upravuje řadu dalších náležitostí pro tuto oblast.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Výrobcům nebo dovozcům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kteří certifikované referenční materiály a ostatní referenční materiály uvádějí do oběhu, stanovuje zákon povinnost uvést v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dokumentaci jejich metrologické charakteristiky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Certifikaci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dovážených referenčních materiálů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určených jako certifikované referenční materiály,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zajišťuje jejich uživatel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4DA0ECCF-32A2-4D7B-B583-A6B7011EAA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1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Pracovní měřidla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Pracovní měřidla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měřidla, která nejsou etalonem ani stanoveným měřidlem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DEC3AB37-8B80-4C9B-B0F7-E6DDAF807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27" y="2785802"/>
            <a:ext cx="3258179" cy="2515406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7A99D55-78D7-4880-8E59-95D6EF3D7E17}"/>
              </a:ext>
            </a:extLst>
          </p:cNvPr>
          <p:cNvSpPr/>
          <p:nvPr/>
        </p:nvSpPr>
        <p:spPr>
          <a:xfrm>
            <a:off x="586394" y="3356992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měřidla → uvedení na trh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účinností novely č. 85/2015 Sb., tj.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4. 2015,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přestala platit povinnost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výrobců a </a:t>
            </a:r>
            <a:r>
              <a:rPr lang="cs-CZ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opravců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pracovních měřidel a etalonů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zajistit jejich prvotní kalibraci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Prvotní kalibrace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tedy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dostala do stejného režimu jako kalibrace „následné“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je veškerá odpovědnost ponechána na uživateli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5D30BD-6895-47C8-A5D9-3BD95AE71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33" y="4827451"/>
            <a:ext cx="1910610" cy="1371144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130C9AC3-5F9A-4DA5-8431-B7E7CDC463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měřidla → používání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Jednotnost a správnost pracovních měřidel zajišťuje v potřebném rozsahu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 uživatel kalibrací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 si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způsob návaznosti svých pracovních měřidel.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Vybere si: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subjekt, který uživateli metrologické navázání měřidla provede (ČMI či jiný subjekt),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lhůty, ve kterých je toto navazování prováděno,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 shody skutečných metrologických parametrů měřidla s potřebami uživatele.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znamená mimo jiné,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uživatelé pracovních měřidel si návaznost těchto měřidel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mohou zajistit sami pomocí svých hlavních etalonů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nebo u jiných tuzemských subjektů (například u ČMI) nebo zahraničních subjektů, které zaručují srovnatelnou metrologickou úroveň.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DE8AF5E0-A042-4EB0-8ED7-8BCDD84FD8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5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Hotově balené zboží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Hotově balené zboží → balení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Hotově baleným zbožím se rozumí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kombinace výrobku a obalu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kterého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výrobek zabalen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Výrobek je hotově zabalen tehdy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pokud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bez přítomnosti kupujícího umístěn do jakéhokoli druhu obalu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přičemž množství zboží obsažené v obalu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vyjádřené jako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objem nebo hmotnost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předem stanovenou hodnotu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(uvedenou na obale),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kterou nelze změnit bez otevření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zjevného porušení obalu.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může vyhláškou stanovit jmenovité objemy nebo hmotnosti hotově baleného zboží,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být uváděno na trh pouze v těchto jmenovitých objemech nebo hmotnostech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7C7360C8-DA04-4F03-8B2B-89FFCD1FF1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88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505/1990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Sb., </a:t>
            </a:r>
            <a:r>
              <a:rPr lang="cs-CZ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metrologii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základním metrologickým předpisem právního řádu České republiky.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Řadu detailů k ustanovením zákona řeší zejména jeho průřezová prováděcí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262/2000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Sb., </a:t>
            </a:r>
            <a:r>
              <a:rPr lang="cs-CZ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kterou se zajišťuje jednotnost a správnost měřidel a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505/1990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Sb., </a:t>
            </a:r>
            <a:r>
              <a:rPr lang="cs-CZ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metrologii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rozdělen do:</a:t>
            </a:r>
          </a:p>
          <a:p>
            <a:pPr algn="just"/>
            <a:endParaRPr lang="cs-CZ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Úvodní obecná ustanovení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Etalony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Stanovená měřidla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Certifikované referenční materiály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měřidla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Hotově balené zboží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Subjekty v národním metrologickém systému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Některá obecná a závěrečná ustanovení zákona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987C8656-18EF-486A-ACD8-DFC9C467AF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9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5" y="1684397"/>
            <a:ext cx="3430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Subjekty v národním metrologickém systému ČR</a:t>
            </a:r>
            <a:endParaRPr lang="cs-CZ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FAF1C5E9-D930-41C4-8FBD-D1A4BAC8E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1" y="1271179"/>
            <a:ext cx="4485532" cy="491096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C50126D1-4466-4119-8D88-3AC71E085CB1}"/>
              </a:ext>
            </a:extLst>
          </p:cNvPr>
          <p:cNvSpPr/>
          <p:nvPr/>
        </p:nvSpPr>
        <p:spPr>
          <a:xfrm>
            <a:off x="4139953" y="2719548"/>
            <a:ext cx="1296144" cy="9952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4D00324-DC0C-46DC-8BDD-70414557E9FB}"/>
              </a:ext>
            </a:extLst>
          </p:cNvPr>
          <p:cNvSpPr/>
          <p:nvPr/>
        </p:nvSpPr>
        <p:spPr>
          <a:xfrm>
            <a:off x="5940152" y="2731374"/>
            <a:ext cx="1296144" cy="9952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C1CED85A-F67C-4DEA-9B4A-595966BDE897}"/>
              </a:ext>
            </a:extLst>
          </p:cNvPr>
          <p:cNvSpPr/>
          <p:nvPr/>
        </p:nvSpPr>
        <p:spPr>
          <a:xfrm>
            <a:off x="4427983" y="4221088"/>
            <a:ext cx="1080121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12943DE8-E58A-4B19-B5D2-5BF30B574F2B}"/>
              </a:ext>
            </a:extLst>
          </p:cNvPr>
          <p:cNvSpPr/>
          <p:nvPr/>
        </p:nvSpPr>
        <p:spPr>
          <a:xfrm>
            <a:off x="4459449" y="4954447"/>
            <a:ext cx="1080121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A2F830E2-CBC0-4336-8908-8C36CA901A97}"/>
              </a:ext>
            </a:extLst>
          </p:cNvPr>
          <p:cNvSpPr/>
          <p:nvPr/>
        </p:nvSpPr>
        <p:spPr>
          <a:xfrm>
            <a:off x="3059832" y="3068960"/>
            <a:ext cx="1080121" cy="30274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B5D3C455-2FCE-4831-B8B5-44BF8F01B50F}"/>
              </a:ext>
            </a:extLst>
          </p:cNvPr>
          <p:cNvSpPr/>
          <p:nvPr/>
        </p:nvSpPr>
        <p:spPr>
          <a:xfrm>
            <a:off x="3564586" y="4393753"/>
            <a:ext cx="1080121" cy="30274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3827B046-D22C-42FD-A1B1-0F3E3D9677CB}"/>
              </a:ext>
            </a:extLst>
          </p:cNvPr>
          <p:cNvSpPr/>
          <p:nvPr/>
        </p:nvSpPr>
        <p:spPr>
          <a:xfrm>
            <a:off x="3574408" y="5142980"/>
            <a:ext cx="1080121" cy="30274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098C4BFA-074E-4193-A62F-6B8F3D2D7425}"/>
              </a:ext>
            </a:extLst>
          </p:cNvPr>
          <p:cNvSpPr/>
          <p:nvPr/>
        </p:nvSpPr>
        <p:spPr>
          <a:xfrm rot="10800000">
            <a:off x="7044811" y="2909272"/>
            <a:ext cx="1080121" cy="30274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C85A6B9B-92BA-4324-9870-C9E9A1128963}"/>
              </a:ext>
            </a:extLst>
          </p:cNvPr>
          <p:cNvSpPr/>
          <p:nvPr/>
        </p:nvSpPr>
        <p:spPr>
          <a:xfrm rot="10800000">
            <a:off x="8413949" y="5061945"/>
            <a:ext cx="457531" cy="30274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055CBF57-9744-4F7E-85E4-6F50B0FB0071}"/>
              </a:ext>
            </a:extLst>
          </p:cNvPr>
          <p:cNvSpPr/>
          <p:nvPr/>
        </p:nvSpPr>
        <p:spPr>
          <a:xfrm>
            <a:off x="7359292" y="4999655"/>
            <a:ext cx="1080121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77BB62D-3C52-483E-9722-69062685B5E0}"/>
              </a:ext>
            </a:extLst>
          </p:cNvPr>
          <p:cNvSpPr/>
          <p:nvPr/>
        </p:nvSpPr>
        <p:spPr>
          <a:xfrm>
            <a:off x="5148064" y="5647727"/>
            <a:ext cx="1512168" cy="2556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D3E58944-EDC4-4FCE-BB3B-258D77921A75}"/>
              </a:ext>
            </a:extLst>
          </p:cNvPr>
          <p:cNvSpPr/>
          <p:nvPr/>
        </p:nvSpPr>
        <p:spPr>
          <a:xfrm>
            <a:off x="6919315" y="5647727"/>
            <a:ext cx="1512168" cy="2556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A375A27C-6035-4B77-A7A5-E6F7FA0D8E4F}"/>
              </a:ext>
            </a:extLst>
          </p:cNvPr>
          <p:cNvSpPr/>
          <p:nvPr/>
        </p:nvSpPr>
        <p:spPr>
          <a:xfrm>
            <a:off x="4680012" y="1319408"/>
            <a:ext cx="1753676" cy="5566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52886975-9FB6-442A-91F2-0CF06E5C0A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2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Subjekty v NMS (Národní metrologický systém)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ÚNMZ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Činnosti ÚNMZ: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program státní metrologie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zabezpečuje jeho realizaci,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zastupuje ČR v mezinárodních metrologických orgánech a organizacích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zajišťuje úkoly vyplývající z tohoto členství a koordinuje účast státních orgánů a osob na plnění těchto úkolů vyplývajících z mezinárodních smluv,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autorizuje subjekty k ověřování stanovených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certifikaci referenčních materiálů a k výkonu úředního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pověřuje oprávněné subjekty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 uchovávání státních etalonů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provádí kontrolu činnosti ČMI,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poskytuje metrologické expertizy, vydává osvědčení o odborné způsobilosti, aj.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5E743EBD-1E69-4642-BD93-378C291297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ČMI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Činnosti ČMI: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metrologický výzkum a uchovávání státních etalonů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včetně přenosu hodnot měřicích jednotek na měřidla nižších přesností,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certifikaci referenčních materiálů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schvaluje typy stanovených měřidel a provádí ověřování stanovených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certifikaci referenčních materiálů,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registruje subjekty pro opravy stanovených měřidel, popřípadě k provádění jejich montáží,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provádí výkon státního metrologického dozoru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autorizovaných metrologických středisek, u subjektů autorizovaných pro výkon úředního měření, u subjektů, které vyrábějí nebo opravují stanovená měřidla, popřípadě provádějí jejich montáž, u uživatelů měřidel,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poskytuje odborné služby v oblasti metrologie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aj.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498EA633-8D44-4BA6-9D37-8813A5B5EB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5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AMS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Autorizovanými metrologickými středisky (AMS) jsou subjekty,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ÚNMZ na základě jejich žádosti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autorizoval k ověřování stanovených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certifikaci referenčních materiálů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prověření úrovně jejich metrologického a technického vybavení ze strany ČMI a po prověření kvalifikace odpovědných zaměstnanců, která je doložena certifikátem způsobilosti vydaným akreditovanou osobou (taktéž ČMI má zřízenu takovou osobu, Certifikační orgán pro certifikaci personálu) nebo osvědčením o odborné způsobilosti vydaným ÚNMZ. </a:t>
            </a:r>
          </a:p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Jiné subjekty než ty, které jsou k tomu autorizovány, nejsou oprávněny užívat označení autorizované metrologické středisko, a to ani jako součást svého názvu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Neplní-li autorizovaný subjekt povinnosti stanovené zákonem nebo podmínkami stanovenými v rozhodnutí o autorizaci, nebo pokud o to tento subjekt požádá,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ÚNMZ rozhodnutí o autorizaci pozastaví, změní nebo zruší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6CF6EAE3-835A-47C3-8486-6C1305838B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6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Uživatelé měřidel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Uživatelé  měřidel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mají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zajišťovat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jednotnost a správnost měřidel a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vytvořit metrologické předpoklady pro ochranu zdraví zaměstnanců, bezpečnosti práce a životního prostředí přiměřeně ke své činnosti. </a:t>
            </a: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Uživatelé 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povinni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vést evidenci používaných stanovených měřidel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podléhajících novému ověření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datem posledního ověření a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předkládat tato měřidla k ověření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D403D622-175B-4D68-985E-989447B25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331" y="3971052"/>
            <a:ext cx="3028950" cy="1857375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043F742-5B1B-4C83-87C4-9CB9C73CA12C}"/>
              </a:ext>
            </a:extLst>
          </p:cNvPr>
          <p:cNvSpPr/>
          <p:nvPr/>
        </p:nvSpPr>
        <p:spPr>
          <a:xfrm>
            <a:off x="586394" y="4221088"/>
            <a:ext cx="2977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Uživatelé 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povinni umožnit zaměstnancům ČMI plnění úkolů stanovených zákonem a poskytnou jim k tomu potřebnou součinnost.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13B103-5FC4-4680-8D2F-2C22A9ABD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767" y="4183368"/>
            <a:ext cx="1420135" cy="2008529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227994FD-63A1-4E5D-BFD1-1F8D48CD0A7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2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cs-CZ" b="1" u="sng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Opravci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subjekty provádějící montáž stanovených měřidel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Subjekty, které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hodlají opravovat stanovená měřidla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provádět jejich montáž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(tím je míněna instalace např. do místa používání),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povinny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 žádost o registraci ČMI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má žadatel potřebné předpoklady, podrobněji stanovené vyhláškou č. 262/2000 Sb.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 registraci provede a vydá o tom osvědčení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Úřední měření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řadě společensky významných případů je třeba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disponovat dokladem o naměřených hodnotách určité veličiny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(např.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hluk, rychlost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atd.),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 je dostatečně hodnověrný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veřejnou listinou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tomu účelu zákon o metrologii zavádí úřední měření.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Úředním měřením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rozumí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metrologický výkon, o jehož výsledku vydává autorizovaný subjekt doklad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má charakter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listiny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D7FFDFBA-DA09-4716-9801-138E2993ED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8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Některá obecná a závěrečná ustanovení zákona</a:t>
            </a:r>
          </a:p>
          <a:p>
            <a:pPr algn="just"/>
            <a:endParaRPr lang="cs-CZ" sz="9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Pokuty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ÚNMZ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uložit pokutu až do výše 1 000 000 Kč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subjektu: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uvedl do oběhu měřidlo, jehož typ nebyl schválen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jehož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stanovené měřidlo nebylo ověřeno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bylo použito stanovené měřidlo bez platného ověření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účelu, pro který byl předmětný druh měřidla vyhlášen jako stanovený,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neoprávněně použil, pozměnil nebo poškodil úřední nebo kalibrační značku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ověřil stanovené měřidlo nebo provedl úřední měření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oprávnění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opravil nebo provedl montáž měřidla bez registrace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předepsané tímto zákonem,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neposkytl zaměstnancům ČMI stanovenou součinnost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neplní povinnosti subjektu jako uživatele měřidel,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opatřil certifikovaný referenční materiál neplatným certifikátem, aj.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2E8E007C-F6BE-4B6E-8436-8230178A3C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6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obecné povahy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obecné povahy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metrologické a technické požadavky na stanovené měřidlo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obecné povahy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též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metody zkoušení při schvalování typu a při ověřování stanoveného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636B181D-1139-41A6-85B7-57286A04F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494667"/>
            <a:ext cx="3395213" cy="2533690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C0A4BCA-5E5F-4158-8E8A-2DF1B480B682}"/>
              </a:ext>
            </a:extLst>
          </p:cNvPr>
          <p:cNvSpPr/>
          <p:nvPr/>
        </p:nvSpPr>
        <p:spPr>
          <a:xfrm>
            <a:off x="576064" y="57052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obecné povahy je jako technický předpis.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E40735-5231-474A-B9E3-D19098FEB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3" y="3609112"/>
            <a:ext cx="4211960" cy="2068840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057E2BF9-D204-4EE8-B2AC-81E1996253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4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ČESKO.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505 ze dne 16. listopadu 1990 o metrologii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Sbírka zákonů České republiky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1990. Dostupné z: https://www.mpo.cz/assets/dokumenty/47593/53703/594938/priloha001.doc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9941E60F-D638-4760-87F7-9E297269C8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6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Úvodní obecná ustanovení</a:t>
            </a:r>
            <a:endParaRPr lang="cs-CZ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Působnost a účel zákona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Účelem zákona je úprava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 a povinností fyzických osob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právnických osob (subjekty) a orgánů státní správy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zajištění jednotnosti a správnosti měřidel a měření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Některá ustanovení se dotýkají také práv a povinností nepodnikajících fyzických osob.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Měřicí jednotky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Subjektům a orgánům státní správy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stanovena povinnost používat základní měřicí jednotky, jejich označování, násobky a díly, a ostatní jednotky a jejich označování, definice, násobky a díly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přičemž všechny potřebné detaily této problematiky stanovuje prováděcí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264/2000 Sb., 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základních měřicích jednotkách a ostatních jednotkách a o jejich označování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D39372C2-7F0D-4D3A-A750-B5872E0A43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2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Dovoleno je v mezinárodním styku použít i jiné měřicí jednotky, pokud odpovídají mezinárodním obchodním zvyklostem.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jednotky jsou v tomto zákoně jasně vyjmenovány včetně definic.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Prostředek sloužící k určení hodnoty měřené veličiny se nazývá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Návaznost měřidel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o metrologii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definuje pojem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jako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zařazení daných měřidel do nepřerušené posloupnosti přenosu hodnoty veličiny počínající etalonem nejvyšší metrologické kvality pro daný účel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návaznosti etalonů a pracovních měřidel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nazýván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kalibrací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návaznosti stanovených měřidel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podobě a rozsahu úkonu státní správy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nazýván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C61CFBA4-1717-48D1-8371-439C7555C0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76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kalibraci pracovního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jeho metrologické vlastnosti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porovnávají zpravidla s etalonem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popřípadě lze použít certifikovaný nebo ostatní referenční materiál za předpokladu dodržení zásad návaznosti měřidel.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kalibraci etalonu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jeho metrologické vlastnosti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porovnávají zpravidla s etalonem vyššího řádu.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Ověřením stanoveného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potvrzuje,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stanovené měřidlo má požadované metrologické vlastnosti.</a:t>
            </a:r>
          </a:p>
          <a:p>
            <a:pPr algn="just"/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Kategorie měřidel</a:t>
            </a: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dělí měřidla do kategorií, kterými jsou: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etalony,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měřidla stanovená (stanovená měřidla),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měřidla nestanovená (pracovní měřidla),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certifikované referenční materiály a ostatní referenční materiály.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35C0A269-9176-4C56-AE65-A32F8C04FD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1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Pochybnosti o kategorii měřidel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Jestliže jsou pochybnosti o zařazení měřidla do některé z uvedených kategorií měřidel (např. dojde-li v této věci ke sporu), rozhodne o zařazení do kategorie Úřad pro technickou normalizaci, metrologii a státní zkušebnictví (ÚNMZ).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Etalony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Etalony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 měřicí jednotky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anebo stupnice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určité veličiny je měřidlo sloužící k realizaci a uchovávání této jednotky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stupnice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 jejímu přenosu na měřidla nižší přesnosti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Etalony → státní etalony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této kategorie měřidel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definuje zákon státní etalony jako ty etalony, které mají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příslušný obor měření nejvyšší metrologickou kvalitu ve státě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01B54666-A57F-4CB1-BCC5-93C79C32F1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8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Podskupinou kategorie etalonů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hlavní etalony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etalony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tvoří základ návaznosti měřidel u subjektů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podléhají povinné kalibraci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prováděné v ČMI nebo akreditované kalibrační laboratoři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popřípadě v zahraničním subjektu, které zaručují srovnatelnou metrologickou úroveň.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Etalony → uvedení na trh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Prvotní kalibraci dovážených etalonů zajišťuje jejich uživatel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pokud již nebyla zajištěna dovozcem nebo zahraničním výrobcem.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Etalony → používání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Lhůtu následující kalibrace hlavního etalonu stanoví uživatel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tohoto hlavního etalonu podle metrologických a technických vlastností, způsobu a četnosti používání hlavního etalonu.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883EF444-7DBF-46B3-924F-EA3C3BAADC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1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Stanovená měřidla</a:t>
            </a:r>
            <a:endParaRPr lang="cs-CZ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Stanovená měřidla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Stanovená měřidla jsou měřidla, která Ministerstvo průmyslu a obchodu (ministerstvo)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k povinnému ověřování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 ohledem na jejich význam v: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závazkových vztazích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(například při prodeji, nájmu nebo darování věci, při poskytování služeb, nebo při určení výše náhrady škody, popř. jiné majetkové újmy),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stanovení sankcí, poplatků, tarifů a daní,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ochranu zdraví, pro ochranu životního prostředí,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bezpečnost při práci, nebo při ochraně jiných veřejných zájmů.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druhů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která jsou podle tohoto zákona stanovenými a některá ustanovení s tím související naleznete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vyhlášce č. 345/2002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Sb., 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kterou se stanoví měřidla k povinnému ověřování a měřidla podléhající schválení typu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D74A19D4-FED7-4AEF-950B-E3400C672E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Schvalování typů měřidel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vyhláška zároveň také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stanovuje druhy měřidel, která podléhají povinnosti schvalování jejich typu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Schválení typu měřidla nebo jeho zamítnutí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provedeno nejpozději do 90 dnů od dodání vzorku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 případě provedení výkonu u výrobce od prvního úkonu ČMI.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Schvalování typů měřidel → tuzemsko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Schvalování typů měřidel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podle zákona o metrologii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tomto procesu ČMI zjišťuje, zda měřidlo bude schopno plnit funkci pro kterou je určeno.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požadavek se považuje za splněný, pokud je měřidlo v souladu s požadavkem stanoveným opatřením obecné povahy.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detaily postupu schvalování typu jsou stanoveny vyhláškou č. 262/2000 Sb.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A1B32E81-1424-447A-A25A-F561D82240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56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3084</Words>
  <Application>Microsoft Office PowerPoint</Application>
  <PresentationFormat>Předvádění na obrazovce (4:3)</PresentationFormat>
  <Paragraphs>304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Myriad Pro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Štěpánka Dvořáčková</cp:lastModifiedBy>
  <cp:revision>30</cp:revision>
  <dcterms:created xsi:type="dcterms:W3CDTF">2017-11-24T10:29:28Z</dcterms:created>
  <dcterms:modified xsi:type="dcterms:W3CDTF">2023-04-14T07:22:47Z</dcterms:modified>
</cp:coreProperties>
</file>