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5" r:id="rId4"/>
    <p:sldId id="260" r:id="rId5"/>
    <p:sldId id="257"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A5C16E-1F1A-44F0-86EE-BA807EF3EAED}" type="datetimeFigureOut">
              <a:rPr lang="en-GB" smtClean="0"/>
              <a:t>03/05/2024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BFEC9B-10F0-483A-AEF0-871D79E46BFE}" type="slidenum">
              <a:rPr lang="en-GB" smtClean="0"/>
              <a:t>‹#›</a:t>
            </a:fld>
            <a:endParaRPr lang="en-GB"/>
          </a:p>
        </p:txBody>
      </p:sp>
    </p:spTree>
    <p:extLst>
      <p:ext uri="{BB962C8B-B14F-4D97-AF65-F5344CB8AC3E}">
        <p14:creationId xmlns:p14="http://schemas.microsoft.com/office/powerpoint/2010/main" val="3579529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5C16E-1F1A-44F0-86EE-BA807EF3EAED}" type="datetimeFigureOut">
              <a:rPr lang="en-GB" smtClean="0"/>
              <a:t>03/05/2024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BFEC9B-10F0-483A-AEF0-871D79E46BFE}" type="slidenum">
              <a:rPr lang="en-GB" smtClean="0"/>
              <a:t>‹#›</a:t>
            </a:fld>
            <a:endParaRPr lang="en-GB"/>
          </a:p>
        </p:txBody>
      </p:sp>
    </p:spTree>
    <p:extLst>
      <p:ext uri="{BB962C8B-B14F-4D97-AF65-F5344CB8AC3E}">
        <p14:creationId xmlns:p14="http://schemas.microsoft.com/office/powerpoint/2010/main" val="377369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5C16E-1F1A-44F0-86EE-BA807EF3EAED}" type="datetimeFigureOut">
              <a:rPr lang="en-GB" smtClean="0"/>
              <a:t>03/05/2024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BFEC9B-10F0-483A-AEF0-871D79E46BFE}" type="slidenum">
              <a:rPr lang="en-GB" smtClean="0"/>
              <a:t>‹#›</a:t>
            </a:fld>
            <a:endParaRPr lang="en-GB"/>
          </a:p>
        </p:txBody>
      </p:sp>
    </p:spTree>
    <p:extLst>
      <p:ext uri="{BB962C8B-B14F-4D97-AF65-F5344CB8AC3E}">
        <p14:creationId xmlns:p14="http://schemas.microsoft.com/office/powerpoint/2010/main" val="113006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5C16E-1F1A-44F0-86EE-BA807EF3EAED}" type="datetimeFigureOut">
              <a:rPr lang="en-GB" smtClean="0"/>
              <a:t>03/05/2024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BFEC9B-10F0-483A-AEF0-871D79E46BFE}" type="slidenum">
              <a:rPr lang="en-GB" smtClean="0"/>
              <a:t>‹#›</a:t>
            </a:fld>
            <a:endParaRPr lang="en-GB"/>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66133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5C16E-1F1A-44F0-86EE-BA807EF3EAED}" type="datetimeFigureOut">
              <a:rPr lang="en-GB" smtClean="0"/>
              <a:t>03/05/2024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BFEC9B-10F0-483A-AEF0-871D79E46BFE}" type="slidenum">
              <a:rPr lang="en-GB" smtClean="0"/>
              <a:t>‹#›</a:t>
            </a:fld>
            <a:endParaRPr lang="en-GB"/>
          </a:p>
        </p:txBody>
      </p:sp>
    </p:spTree>
    <p:extLst>
      <p:ext uri="{BB962C8B-B14F-4D97-AF65-F5344CB8AC3E}">
        <p14:creationId xmlns:p14="http://schemas.microsoft.com/office/powerpoint/2010/main" val="3976226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8A5C16E-1F1A-44F0-86EE-BA807EF3EAED}" type="datetimeFigureOut">
              <a:rPr lang="en-GB" smtClean="0"/>
              <a:t>03/05/2024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BFEC9B-10F0-483A-AEF0-871D79E46BFE}" type="slidenum">
              <a:rPr lang="en-GB" smtClean="0"/>
              <a:t>‹#›</a:t>
            </a:fld>
            <a:endParaRPr lang="en-GB"/>
          </a:p>
        </p:txBody>
      </p:sp>
    </p:spTree>
    <p:extLst>
      <p:ext uri="{BB962C8B-B14F-4D97-AF65-F5344CB8AC3E}">
        <p14:creationId xmlns:p14="http://schemas.microsoft.com/office/powerpoint/2010/main" val="4041869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8A5C16E-1F1A-44F0-86EE-BA807EF3EAED}" type="datetimeFigureOut">
              <a:rPr lang="en-GB" smtClean="0"/>
              <a:t>03/05/2024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BFEC9B-10F0-483A-AEF0-871D79E46BFE}" type="slidenum">
              <a:rPr lang="en-GB" smtClean="0"/>
              <a:t>‹#›</a:t>
            </a:fld>
            <a:endParaRPr lang="en-GB"/>
          </a:p>
        </p:txBody>
      </p:sp>
    </p:spTree>
    <p:extLst>
      <p:ext uri="{BB962C8B-B14F-4D97-AF65-F5344CB8AC3E}">
        <p14:creationId xmlns:p14="http://schemas.microsoft.com/office/powerpoint/2010/main" val="3931554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A5C16E-1F1A-44F0-86EE-BA807EF3EAED}" type="datetimeFigureOut">
              <a:rPr lang="en-GB" smtClean="0"/>
              <a:t>03/05/2024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BFEC9B-10F0-483A-AEF0-871D79E46BFE}" type="slidenum">
              <a:rPr lang="en-GB" smtClean="0"/>
              <a:t>‹#›</a:t>
            </a:fld>
            <a:endParaRPr lang="en-GB"/>
          </a:p>
        </p:txBody>
      </p:sp>
    </p:spTree>
    <p:extLst>
      <p:ext uri="{BB962C8B-B14F-4D97-AF65-F5344CB8AC3E}">
        <p14:creationId xmlns:p14="http://schemas.microsoft.com/office/powerpoint/2010/main" val="3912906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A5C16E-1F1A-44F0-86EE-BA807EF3EAED}" type="datetimeFigureOut">
              <a:rPr lang="en-GB" smtClean="0"/>
              <a:t>03/05/2024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BFEC9B-10F0-483A-AEF0-871D79E46BFE}" type="slidenum">
              <a:rPr lang="en-GB" smtClean="0"/>
              <a:t>‹#›</a:t>
            </a:fld>
            <a:endParaRPr lang="en-GB"/>
          </a:p>
        </p:txBody>
      </p:sp>
    </p:spTree>
    <p:extLst>
      <p:ext uri="{BB962C8B-B14F-4D97-AF65-F5344CB8AC3E}">
        <p14:creationId xmlns:p14="http://schemas.microsoft.com/office/powerpoint/2010/main" val="419637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A5C16E-1F1A-44F0-86EE-BA807EF3EAED}" type="datetimeFigureOut">
              <a:rPr lang="en-GB" smtClean="0"/>
              <a:t>03/05/2024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BFEC9B-10F0-483A-AEF0-871D79E46BFE}" type="slidenum">
              <a:rPr lang="en-GB" smtClean="0"/>
              <a:t>‹#›</a:t>
            </a:fld>
            <a:endParaRPr lang="en-GB"/>
          </a:p>
        </p:txBody>
      </p:sp>
    </p:spTree>
    <p:extLst>
      <p:ext uri="{BB962C8B-B14F-4D97-AF65-F5344CB8AC3E}">
        <p14:creationId xmlns:p14="http://schemas.microsoft.com/office/powerpoint/2010/main" val="67904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A5C16E-1F1A-44F0-86EE-BA807EF3EAED}" type="datetimeFigureOut">
              <a:rPr lang="en-GB" smtClean="0"/>
              <a:t>03/05/2024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BFEC9B-10F0-483A-AEF0-871D79E46BFE}" type="slidenum">
              <a:rPr lang="en-GB" smtClean="0"/>
              <a:t>‹#›</a:t>
            </a:fld>
            <a:endParaRPr lang="en-GB"/>
          </a:p>
        </p:txBody>
      </p:sp>
    </p:spTree>
    <p:extLst>
      <p:ext uri="{BB962C8B-B14F-4D97-AF65-F5344CB8AC3E}">
        <p14:creationId xmlns:p14="http://schemas.microsoft.com/office/powerpoint/2010/main" val="255452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A5C16E-1F1A-44F0-86EE-BA807EF3EAED}" type="datetimeFigureOut">
              <a:rPr lang="en-GB" smtClean="0"/>
              <a:t>03/05/2024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BFEC9B-10F0-483A-AEF0-871D79E46BFE}" type="slidenum">
              <a:rPr lang="en-GB" smtClean="0"/>
              <a:t>‹#›</a:t>
            </a:fld>
            <a:endParaRPr lang="en-GB"/>
          </a:p>
        </p:txBody>
      </p:sp>
    </p:spTree>
    <p:extLst>
      <p:ext uri="{BB962C8B-B14F-4D97-AF65-F5344CB8AC3E}">
        <p14:creationId xmlns:p14="http://schemas.microsoft.com/office/powerpoint/2010/main" val="415602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A5C16E-1F1A-44F0-86EE-BA807EF3EAED}" type="datetimeFigureOut">
              <a:rPr lang="en-GB" smtClean="0"/>
              <a:t>03/05/2024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BFEC9B-10F0-483A-AEF0-871D79E46BFE}" type="slidenum">
              <a:rPr lang="en-GB" smtClean="0"/>
              <a:t>‹#›</a:t>
            </a:fld>
            <a:endParaRPr lang="en-GB"/>
          </a:p>
        </p:txBody>
      </p:sp>
    </p:spTree>
    <p:extLst>
      <p:ext uri="{BB962C8B-B14F-4D97-AF65-F5344CB8AC3E}">
        <p14:creationId xmlns:p14="http://schemas.microsoft.com/office/powerpoint/2010/main" val="450068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A5C16E-1F1A-44F0-86EE-BA807EF3EAED}" type="datetimeFigureOut">
              <a:rPr lang="en-GB" smtClean="0"/>
              <a:t>03/05/2024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BFEC9B-10F0-483A-AEF0-871D79E46BFE}" type="slidenum">
              <a:rPr lang="en-GB" smtClean="0"/>
              <a:t>‹#›</a:t>
            </a:fld>
            <a:endParaRPr lang="en-GB"/>
          </a:p>
        </p:txBody>
      </p:sp>
    </p:spTree>
    <p:extLst>
      <p:ext uri="{BB962C8B-B14F-4D97-AF65-F5344CB8AC3E}">
        <p14:creationId xmlns:p14="http://schemas.microsoft.com/office/powerpoint/2010/main" val="2783436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5C16E-1F1A-44F0-86EE-BA807EF3EAED}" type="datetimeFigureOut">
              <a:rPr lang="en-GB" smtClean="0"/>
              <a:t>03/05/2024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BFEC9B-10F0-483A-AEF0-871D79E46BFE}" type="slidenum">
              <a:rPr lang="en-GB" smtClean="0"/>
              <a:t>‹#›</a:t>
            </a:fld>
            <a:endParaRPr lang="en-GB"/>
          </a:p>
        </p:txBody>
      </p:sp>
    </p:spTree>
    <p:extLst>
      <p:ext uri="{BB962C8B-B14F-4D97-AF65-F5344CB8AC3E}">
        <p14:creationId xmlns:p14="http://schemas.microsoft.com/office/powerpoint/2010/main" val="37755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5C16E-1F1A-44F0-86EE-BA807EF3EAED}" type="datetimeFigureOut">
              <a:rPr lang="en-GB" smtClean="0"/>
              <a:t>03/05/2024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BFEC9B-10F0-483A-AEF0-871D79E46BFE}" type="slidenum">
              <a:rPr lang="en-GB" smtClean="0"/>
              <a:t>‹#›</a:t>
            </a:fld>
            <a:endParaRPr lang="en-GB"/>
          </a:p>
        </p:txBody>
      </p:sp>
    </p:spTree>
    <p:extLst>
      <p:ext uri="{BB962C8B-B14F-4D97-AF65-F5344CB8AC3E}">
        <p14:creationId xmlns:p14="http://schemas.microsoft.com/office/powerpoint/2010/main" val="376160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5C16E-1F1A-44F0-86EE-BA807EF3EAED}" type="datetimeFigureOut">
              <a:rPr lang="en-GB" smtClean="0"/>
              <a:t>03/05/2024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BFEC9B-10F0-483A-AEF0-871D79E46BFE}" type="slidenum">
              <a:rPr lang="en-GB" smtClean="0"/>
              <a:t>‹#›</a:t>
            </a:fld>
            <a:endParaRPr lang="en-GB"/>
          </a:p>
        </p:txBody>
      </p:sp>
    </p:spTree>
    <p:extLst>
      <p:ext uri="{BB962C8B-B14F-4D97-AF65-F5344CB8AC3E}">
        <p14:creationId xmlns:p14="http://schemas.microsoft.com/office/powerpoint/2010/main" val="3428671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8A5C16E-1F1A-44F0-86EE-BA807EF3EAED}" type="datetimeFigureOut">
              <a:rPr lang="en-GB" smtClean="0"/>
              <a:t>03/05/2024</a:t>
            </a:fld>
            <a:endParaRPr lang="en-GB"/>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BFEC9B-10F0-483A-AEF0-871D79E46BFE}" type="slidenum">
              <a:rPr lang="en-GB" smtClean="0"/>
              <a:t>‹#›</a:t>
            </a:fld>
            <a:endParaRPr lang="en-GB"/>
          </a:p>
        </p:txBody>
      </p:sp>
    </p:spTree>
    <p:extLst>
      <p:ext uri="{BB962C8B-B14F-4D97-AF65-F5344CB8AC3E}">
        <p14:creationId xmlns:p14="http://schemas.microsoft.com/office/powerpoint/2010/main" val="19555876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535340"/>
            <a:ext cx="9001462" cy="830615"/>
          </a:xfrm>
        </p:spPr>
        <p:txBody>
          <a:bodyPr/>
          <a:lstStyle/>
          <a:p>
            <a:r>
              <a:rPr lang="cs-CZ" dirty="0" err="1" smtClean="0"/>
              <a:t>Life-writing</a:t>
            </a:r>
            <a:endParaRPr lang="en-GB" dirty="0"/>
          </a:p>
        </p:txBody>
      </p:sp>
      <p:pic>
        <p:nvPicPr>
          <p:cNvPr id="4" name="Picture 3"/>
          <p:cNvPicPr>
            <a:picLocks noChangeAspect="1"/>
          </p:cNvPicPr>
          <p:nvPr/>
        </p:nvPicPr>
        <p:blipFill>
          <a:blip r:embed="rId2"/>
          <a:stretch>
            <a:fillRect/>
          </a:stretch>
        </p:blipFill>
        <p:spPr>
          <a:xfrm>
            <a:off x="485602" y="3200400"/>
            <a:ext cx="1777538" cy="3371850"/>
          </a:xfrm>
          <a:prstGeom prst="rect">
            <a:avLst/>
          </a:prstGeom>
        </p:spPr>
      </p:pic>
      <p:pic>
        <p:nvPicPr>
          <p:cNvPr id="5" name="Picture 4"/>
          <p:cNvPicPr>
            <a:picLocks noChangeAspect="1"/>
          </p:cNvPicPr>
          <p:nvPr/>
        </p:nvPicPr>
        <p:blipFill>
          <a:blip r:embed="rId3"/>
          <a:stretch>
            <a:fillRect/>
          </a:stretch>
        </p:blipFill>
        <p:spPr>
          <a:xfrm>
            <a:off x="2433885" y="3200400"/>
            <a:ext cx="4395893" cy="3429000"/>
          </a:xfrm>
          <a:prstGeom prst="rect">
            <a:avLst/>
          </a:prstGeom>
        </p:spPr>
      </p:pic>
      <p:pic>
        <p:nvPicPr>
          <p:cNvPr id="6" name="Picture 5"/>
          <p:cNvPicPr>
            <a:picLocks noChangeAspect="1"/>
          </p:cNvPicPr>
          <p:nvPr/>
        </p:nvPicPr>
        <p:blipFill>
          <a:blip r:embed="rId4"/>
          <a:stretch>
            <a:fillRect/>
          </a:stretch>
        </p:blipFill>
        <p:spPr>
          <a:xfrm>
            <a:off x="7000523" y="3200400"/>
            <a:ext cx="4830233" cy="3371850"/>
          </a:xfrm>
          <a:prstGeom prst="rect">
            <a:avLst/>
          </a:prstGeom>
        </p:spPr>
      </p:pic>
      <p:sp>
        <p:nvSpPr>
          <p:cNvPr id="8" name="Rectangle 7"/>
          <p:cNvSpPr/>
          <p:nvPr/>
        </p:nvSpPr>
        <p:spPr>
          <a:xfrm>
            <a:off x="485602" y="1598347"/>
            <a:ext cx="11345154" cy="1200329"/>
          </a:xfrm>
          <a:prstGeom prst="rect">
            <a:avLst/>
          </a:prstGeom>
        </p:spPr>
        <p:txBody>
          <a:bodyPr wrap="square">
            <a:spAutoFit/>
          </a:bodyPr>
          <a:lstStyle/>
          <a:p>
            <a:pPr algn="ctr"/>
            <a:r>
              <a:rPr lang="en-GB" sz="2400" dirty="0" smtClean="0"/>
              <a:t>“Life-writing of [the post-war] period … played an essential part in expanding and enriching what it means to pursue self-fulfilment.”</a:t>
            </a:r>
          </a:p>
          <a:p>
            <a:endParaRPr lang="en-GB" sz="2400" dirty="0"/>
          </a:p>
        </p:txBody>
      </p:sp>
    </p:spTree>
    <p:extLst>
      <p:ext uri="{BB962C8B-B14F-4D97-AF65-F5344CB8AC3E}">
        <p14:creationId xmlns:p14="http://schemas.microsoft.com/office/powerpoint/2010/main" val="4017403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Life-writing</a:t>
            </a:r>
            <a:endParaRPr lang="en-GB" dirty="0"/>
          </a:p>
        </p:txBody>
      </p:sp>
      <p:sp>
        <p:nvSpPr>
          <p:cNvPr id="3" name="Content Placeholder 2"/>
          <p:cNvSpPr>
            <a:spLocks noGrp="1"/>
          </p:cNvSpPr>
          <p:nvPr>
            <p:ph idx="1"/>
          </p:nvPr>
        </p:nvSpPr>
        <p:spPr/>
        <p:txBody>
          <a:bodyPr>
            <a:noAutofit/>
          </a:bodyPr>
          <a:lstStyle/>
          <a:p>
            <a:r>
              <a:rPr lang="en-GB" sz="2400" dirty="0">
                <a:effectLst/>
              </a:rPr>
              <a:t>a broad generic category encompassing a myriad of diverse literary subgenres related to autobiographical </a:t>
            </a:r>
            <a:r>
              <a:rPr lang="en-GB" sz="2400" dirty="0" smtClean="0">
                <a:effectLst/>
              </a:rPr>
              <a:t>storytelling</a:t>
            </a:r>
            <a:endParaRPr lang="cs-CZ" sz="2400" dirty="0" smtClean="0">
              <a:effectLst/>
            </a:endParaRPr>
          </a:p>
          <a:p>
            <a:endParaRPr lang="cs-CZ" sz="2400" dirty="0">
              <a:effectLst/>
            </a:endParaRPr>
          </a:p>
          <a:p>
            <a:pPr marL="0" indent="0">
              <a:buNone/>
            </a:pPr>
            <a:r>
              <a:rPr lang="cs-CZ" sz="2400" dirty="0" err="1" smtClean="0">
                <a:effectLst/>
              </a:rPr>
              <a:t>Different</a:t>
            </a:r>
            <a:r>
              <a:rPr lang="cs-CZ" sz="2400" dirty="0" smtClean="0">
                <a:effectLst/>
              </a:rPr>
              <a:t> </a:t>
            </a:r>
            <a:r>
              <a:rPr lang="cs-CZ" sz="2400" dirty="0" err="1" smtClean="0">
                <a:effectLst/>
              </a:rPr>
              <a:t>forms</a:t>
            </a:r>
            <a:r>
              <a:rPr lang="cs-CZ" sz="2400" dirty="0" smtClean="0">
                <a:effectLst/>
              </a:rPr>
              <a:t>:</a:t>
            </a:r>
          </a:p>
          <a:p>
            <a:r>
              <a:rPr lang="en-GB" sz="2400" dirty="0"/>
              <a:t>autobiography, biography, memoir, diary, travel writing, autobiographical fiction, letters, collective biography, poetry, case history, personal testimony, illness narrative, obituary, essay, and reminiscences</a:t>
            </a:r>
          </a:p>
        </p:txBody>
      </p:sp>
    </p:spTree>
    <p:extLst>
      <p:ext uri="{BB962C8B-B14F-4D97-AF65-F5344CB8AC3E}">
        <p14:creationId xmlns:p14="http://schemas.microsoft.com/office/powerpoint/2010/main" val="374980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a:t>
            </a:r>
            <a:r>
              <a:rPr lang="en-GB" dirty="0" err="1" smtClean="0"/>
              <a:t>estimony</a:t>
            </a:r>
            <a:r>
              <a:rPr lang="en-GB" dirty="0" smtClean="0"/>
              <a:t> </a:t>
            </a:r>
            <a:r>
              <a:rPr lang="en-GB" dirty="0"/>
              <a:t>narratives </a:t>
            </a:r>
          </a:p>
        </p:txBody>
      </p:sp>
      <p:sp>
        <p:nvSpPr>
          <p:cNvPr id="3" name="Content Placeholder 2"/>
          <p:cNvSpPr>
            <a:spLocks noGrp="1"/>
          </p:cNvSpPr>
          <p:nvPr>
            <p:ph idx="1"/>
          </p:nvPr>
        </p:nvSpPr>
        <p:spPr>
          <a:xfrm>
            <a:off x="913795" y="1840089"/>
            <a:ext cx="10600872" cy="4684889"/>
          </a:xfrm>
        </p:spPr>
        <p:txBody>
          <a:bodyPr>
            <a:noAutofit/>
          </a:bodyPr>
          <a:lstStyle/>
          <a:p>
            <a:r>
              <a:rPr lang="en-GB" sz="2400" dirty="0" smtClean="0"/>
              <a:t>became </a:t>
            </a:r>
            <a:r>
              <a:rPr lang="en-GB" sz="2400" dirty="0"/>
              <a:t>important within various processes of historical redress, raising consciousness and generating empathic connections with the victimised and the </a:t>
            </a:r>
            <a:r>
              <a:rPr lang="en-GB" sz="2400" dirty="0" smtClean="0"/>
              <a:t>oppressed</a:t>
            </a:r>
            <a:endParaRPr lang="cs-CZ" sz="2400" dirty="0" smtClean="0"/>
          </a:p>
          <a:p>
            <a:endParaRPr lang="cs-CZ" sz="2400" dirty="0"/>
          </a:p>
          <a:p>
            <a:r>
              <a:rPr lang="en-GB" sz="2400" dirty="0" smtClean="0"/>
              <a:t>many </a:t>
            </a:r>
            <a:r>
              <a:rPr lang="en-GB" sz="2400" dirty="0"/>
              <a:t>people have come to understand life-writing as having a significant therapeutic potential: learning to identify yourself with a narrative that explains what kind of person you are, and what kind of journey you are on, became essential to the ethos of empowerment which modern ways of thinking about selfhood have tended to enshrine. </a:t>
            </a:r>
          </a:p>
        </p:txBody>
      </p:sp>
    </p:spTree>
    <p:extLst>
      <p:ext uri="{BB962C8B-B14F-4D97-AF65-F5344CB8AC3E}">
        <p14:creationId xmlns:p14="http://schemas.microsoft.com/office/powerpoint/2010/main" val="65702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75260"/>
            <a:ext cx="10353761" cy="1326321"/>
          </a:xfrm>
        </p:spPr>
        <p:txBody>
          <a:bodyPr/>
          <a:lstStyle/>
          <a:p>
            <a:r>
              <a:rPr lang="cs-CZ" dirty="0" err="1" smtClean="0"/>
              <a:t>Annotated</a:t>
            </a:r>
            <a:r>
              <a:rPr lang="cs-CZ" dirty="0" smtClean="0"/>
              <a:t> </a:t>
            </a:r>
            <a:r>
              <a:rPr lang="cs-CZ" dirty="0" err="1" smtClean="0"/>
              <a:t>almanac</a:t>
            </a:r>
            <a:endParaRPr lang="en-GB" dirty="0"/>
          </a:p>
        </p:txBody>
      </p:sp>
      <p:sp>
        <p:nvSpPr>
          <p:cNvPr id="3" name="Content Placeholder 2"/>
          <p:cNvSpPr>
            <a:spLocks noGrp="1"/>
          </p:cNvSpPr>
          <p:nvPr>
            <p:ph idx="1"/>
          </p:nvPr>
        </p:nvSpPr>
        <p:spPr>
          <a:xfrm>
            <a:off x="5441243" y="1781386"/>
            <a:ext cx="5826313" cy="4836583"/>
          </a:xfrm>
        </p:spPr>
        <p:txBody>
          <a:bodyPr>
            <a:noAutofit/>
          </a:bodyPr>
          <a:lstStyle/>
          <a:p>
            <a:r>
              <a:rPr lang="en-GB" sz="2400" dirty="0"/>
              <a:t>published annually and include up-to-date facts about the world, current events, countries, sports records, business and the economy, astronomy, education, awards, space, and much more</a:t>
            </a:r>
          </a:p>
          <a:p>
            <a:r>
              <a:rPr lang="cs-CZ" sz="2400" dirty="0"/>
              <a:t>u</a:t>
            </a:r>
            <a:r>
              <a:rPr lang="en-GB" sz="2400" dirty="0" smtClean="0"/>
              <a:t>se </a:t>
            </a:r>
            <a:r>
              <a:rPr lang="en-GB" sz="2400" dirty="0"/>
              <a:t>an almanac when you are looking for current statistical data and basic information about a </a:t>
            </a:r>
            <a:r>
              <a:rPr lang="en-GB" sz="2400" dirty="0" smtClean="0"/>
              <a:t>topic</a:t>
            </a:r>
            <a:endParaRPr lang="cs-CZ" sz="2400" dirty="0" smtClean="0"/>
          </a:p>
        </p:txBody>
      </p:sp>
      <p:pic>
        <p:nvPicPr>
          <p:cNvPr id="4" name="Picture 3"/>
          <p:cNvPicPr>
            <a:picLocks noChangeAspect="1"/>
          </p:cNvPicPr>
          <p:nvPr/>
        </p:nvPicPr>
        <p:blipFill>
          <a:blip r:embed="rId2"/>
          <a:stretch>
            <a:fillRect/>
          </a:stretch>
        </p:blipFill>
        <p:spPr>
          <a:xfrm>
            <a:off x="913795" y="1781387"/>
            <a:ext cx="4065616" cy="4836583"/>
          </a:xfrm>
          <a:prstGeom prst="rect">
            <a:avLst/>
          </a:prstGeom>
        </p:spPr>
      </p:pic>
    </p:spTree>
    <p:extLst>
      <p:ext uri="{BB962C8B-B14F-4D97-AF65-F5344CB8AC3E}">
        <p14:creationId xmlns:p14="http://schemas.microsoft.com/office/powerpoint/2010/main" val="2756933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28" y="654756"/>
            <a:ext cx="10353761" cy="1326321"/>
          </a:xfrm>
        </p:spPr>
        <p:txBody>
          <a:bodyPr/>
          <a:lstStyle/>
          <a:p>
            <a:pPr algn="l"/>
            <a:r>
              <a:rPr lang="cs-CZ" dirty="0" err="1" smtClean="0"/>
              <a:t>Memoir</a:t>
            </a:r>
            <a:endParaRPr lang="en-GB" dirty="0"/>
          </a:p>
        </p:txBody>
      </p:sp>
      <p:pic>
        <p:nvPicPr>
          <p:cNvPr id="5" name="Content Placeholder 4"/>
          <p:cNvPicPr>
            <a:picLocks noGrp="1" noChangeAspect="1"/>
          </p:cNvPicPr>
          <p:nvPr>
            <p:ph idx="1"/>
          </p:nvPr>
        </p:nvPicPr>
        <p:blipFill>
          <a:blip r:embed="rId2"/>
          <a:stretch>
            <a:fillRect/>
          </a:stretch>
        </p:blipFill>
        <p:spPr>
          <a:xfrm>
            <a:off x="473528" y="2274931"/>
            <a:ext cx="4275425" cy="4261335"/>
          </a:xfrm>
          <a:prstGeom prst="rect">
            <a:avLst/>
          </a:prstGeom>
        </p:spPr>
      </p:pic>
      <p:pic>
        <p:nvPicPr>
          <p:cNvPr id="6" name="Picture 5"/>
          <p:cNvPicPr>
            <a:picLocks noChangeAspect="1"/>
          </p:cNvPicPr>
          <p:nvPr/>
        </p:nvPicPr>
        <p:blipFill>
          <a:blip r:embed="rId3"/>
          <a:stretch>
            <a:fillRect/>
          </a:stretch>
        </p:blipFill>
        <p:spPr>
          <a:xfrm>
            <a:off x="4998577" y="428979"/>
            <a:ext cx="6854755" cy="5541654"/>
          </a:xfrm>
          <a:prstGeom prst="rect">
            <a:avLst/>
          </a:prstGeom>
        </p:spPr>
      </p:pic>
      <p:sp>
        <p:nvSpPr>
          <p:cNvPr id="7" name="Rectangle 6"/>
          <p:cNvSpPr/>
          <p:nvPr/>
        </p:nvSpPr>
        <p:spPr>
          <a:xfrm>
            <a:off x="4998577" y="5970633"/>
            <a:ext cx="6096000" cy="646331"/>
          </a:xfrm>
          <a:prstGeom prst="rect">
            <a:avLst/>
          </a:prstGeom>
        </p:spPr>
        <p:txBody>
          <a:bodyPr>
            <a:spAutoFit/>
          </a:bodyPr>
          <a:lstStyle/>
          <a:p>
            <a:r>
              <a:rPr lang="en-GB" dirty="0" smtClean="0"/>
              <a:t>https://www.rd.com/list/memoirs-everyone-should-read/</a:t>
            </a:r>
            <a:endParaRPr lang="en-GB" dirty="0"/>
          </a:p>
        </p:txBody>
      </p:sp>
    </p:spTree>
    <p:extLst>
      <p:ext uri="{BB962C8B-B14F-4D97-AF65-F5344CB8AC3E}">
        <p14:creationId xmlns:p14="http://schemas.microsoft.com/office/powerpoint/2010/main" val="24625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79901"/>
            <a:ext cx="10353761" cy="1326321"/>
          </a:xfrm>
        </p:spPr>
        <p:txBody>
          <a:bodyPr/>
          <a:lstStyle/>
          <a:p>
            <a:r>
              <a:rPr lang="en-GB" dirty="0"/>
              <a:t>Memoir</a:t>
            </a:r>
          </a:p>
        </p:txBody>
      </p:sp>
      <p:pic>
        <p:nvPicPr>
          <p:cNvPr id="4" name="Content Placeholder 3"/>
          <p:cNvPicPr>
            <a:picLocks noGrp="1" noChangeAspect="1"/>
          </p:cNvPicPr>
          <p:nvPr>
            <p:ph idx="1"/>
          </p:nvPr>
        </p:nvPicPr>
        <p:blipFill>
          <a:blip r:embed="rId2"/>
          <a:stretch>
            <a:fillRect/>
          </a:stretch>
        </p:blipFill>
        <p:spPr>
          <a:xfrm>
            <a:off x="913795" y="1806222"/>
            <a:ext cx="4233938" cy="4244623"/>
          </a:xfrm>
          <a:prstGeom prst="rect">
            <a:avLst/>
          </a:prstGeom>
        </p:spPr>
      </p:pic>
      <p:sp>
        <p:nvSpPr>
          <p:cNvPr id="5" name="Rectangle 4"/>
          <p:cNvSpPr/>
          <p:nvPr/>
        </p:nvSpPr>
        <p:spPr>
          <a:xfrm>
            <a:off x="5463822" y="1806222"/>
            <a:ext cx="6096000" cy="1200329"/>
          </a:xfrm>
          <a:prstGeom prst="rect">
            <a:avLst/>
          </a:prstGeom>
        </p:spPr>
        <p:txBody>
          <a:bodyPr>
            <a:spAutoFit/>
          </a:bodyPr>
          <a:lstStyle/>
          <a:p>
            <a:r>
              <a:rPr lang="en-GB" sz="2400" dirty="0" smtClean="0"/>
              <a:t>This activity requires </a:t>
            </a:r>
            <a:r>
              <a:rPr lang="cs-CZ" sz="2400" dirty="0" err="1" smtClean="0"/>
              <a:t>people</a:t>
            </a:r>
            <a:r>
              <a:rPr lang="en-GB" sz="2400" dirty="0" smtClean="0"/>
              <a:t> to boil a story down to its core, then summarize it in half a dozen words. </a:t>
            </a:r>
            <a:endParaRPr lang="en-GB" sz="2400" dirty="0"/>
          </a:p>
        </p:txBody>
      </p:sp>
      <p:sp>
        <p:nvSpPr>
          <p:cNvPr id="6" name="Rectangle 5"/>
          <p:cNvSpPr/>
          <p:nvPr/>
        </p:nvSpPr>
        <p:spPr>
          <a:xfrm>
            <a:off x="5463822" y="3132543"/>
            <a:ext cx="6096000" cy="3046988"/>
          </a:xfrm>
          <a:prstGeom prst="rect">
            <a:avLst/>
          </a:prstGeom>
        </p:spPr>
        <p:txBody>
          <a:bodyPr>
            <a:spAutoFit/>
          </a:bodyPr>
          <a:lstStyle/>
          <a:p>
            <a:r>
              <a:rPr lang="en-GB" sz="2400" dirty="0" smtClean="0"/>
              <a:t>Zak Nelson: “I still make coffee for two.” The fact that Nelson doesn’t reveal the backstory keeps readers wondering: What happened to the second coffee drinker? How long has he or she been gone? And why does this mysterious person still hold the author’s daily attention? </a:t>
            </a:r>
            <a:endParaRPr lang="en-GB" sz="2400" dirty="0"/>
          </a:p>
        </p:txBody>
      </p:sp>
    </p:spTree>
    <p:extLst>
      <p:ext uri="{BB962C8B-B14F-4D97-AF65-F5344CB8AC3E}">
        <p14:creationId xmlns:p14="http://schemas.microsoft.com/office/powerpoint/2010/main" val="46332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Memoir</a:t>
            </a:r>
          </a:p>
        </p:txBody>
      </p:sp>
      <p:pic>
        <p:nvPicPr>
          <p:cNvPr id="4" name="Content Placeholder 3"/>
          <p:cNvPicPr>
            <a:picLocks noGrp="1" noChangeAspect="1"/>
          </p:cNvPicPr>
          <p:nvPr>
            <p:ph idx="1"/>
          </p:nvPr>
        </p:nvPicPr>
        <p:blipFill>
          <a:blip r:embed="rId2"/>
          <a:stretch>
            <a:fillRect/>
          </a:stretch>
        </p:blipFill>
        <p:spPr>
          <a:xfrm>
            <a:off x="834773" y="1935920"/>
            <a:ext cx="5622472" cy="4566479"/>
          </a:xfrm>
          <a:prstGeom prst="rect">
            <a:avLst/>
          </a:prstGeom>
        </p:spPr>
      </p:pic>
      <p:pic>
        <p:nvPicPr>
          <p:cNvPr id="5" name="Picture 4"/>
          <p:cNvPicPr>
            <a:picLocks noChangeAspect="1"/>
          </p:cNvPicPr>
          <p:nvPr/>
        </p:nvPicPr>
        <p:blipFill>
          <a:blip r:embed="rId3"/>
          <a:stretch>
            <a:fillRect/>
          </a:stretch>
        </p:blipFill>
        <p:spPr>
          <a:xfrm>
            <a:off x="7345714" y="297885"/>
            <a:ext cx="4451174" cy="2513048"/>
          </a:xfrm>
          <a:prstGeom prst="rect">
            <a:avLst/>
          </a:prstGeom>
        </p:spPr>
      </p:pic>
      <p:pic>
        <p:nvPicPr>
          <p:cNvPr id="6" name="Picture 5"/>
          <p:cNvPicPr>
            <a:picLocks noChangeAspect="1"/>
          </p:cNvPicPr>
          <p:nvPr/>
        </p:nvPicPr>
        <p:blipFill>
          <a:blip r:embed="rId4"/>
          <a:stretch>
            <a:fillRect/>
          </a:stretch>
        </p:blipFill>
        <p:spPr>
          <a:xfrm>
            <a:off x="7345714" y="3206044"/>
            <a:ext cx="4451174" cy="3296355"/>
          </a:xfrm>
          <a:prstGeom prst="rect">
            <a:avLst/>
          </a:prstGeom>
        </p:spPr>
      </p:pic>
    </p:spTree>
    <p:extLst>
      <p:ext uri="{BB962C8B-B14F-4D97-AF65-F5344CB8AC3E}">
        <p14:creationId xmlns:p14="http://schemas.microsoft.com/office/powerpoint/2010/main" val="392713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Found in the news</a:t>
            </a:r>
          </a:p>
        </p:txBody>
      </p:sp>
      <p:sp>
        <p:nvSpPr>
          <p:cNvPr id="3" name="Content Placeholder 2"/>
          <p:cNvSpPr>
            <a:spLocks noGrp="1"/>
          </p:cNvSpPr>
          <p:nvPr>
            <p:ph idx="1"/>
          </p:nvPr>
        </p:nvSpPr>
        <p:spPr/>
        <p:txBody>
          <a:bodyPr/>
          <a:lstStyle/>
          <a:p>
            <a:r>
              <a:rPr lang="en-GB" dirty="0"/>
              <a:t>This challenge is about making poetry from the news.</a:t>
            </a:r>
            <a:endParaRPr lang="cs-CZ" dirty="0" smtClean="0"/>
          </a:p>
          <a:p>
            <a:r>
              <a:rPr lang="en-GB" dirty="0" smtClean="0"/>
              <a:t>This </a:t>
            </a:r>
            <a:r>
              <a:rPr lang="en-GB" dirty="0"/>
              <a:t>is editing at its extreme:</a:t>
            </a:r>
          </a:p>
          <a:p>
            <a:endParaRPr lang="en-GB" dirty="0"/>
          </a:p>
          <a:p>
            <a:r>
              <a:rPr lang="en-GB" dirty="0"/>
              <a:t>Find a current news article or comment piece. A longer piece will probably be easier to work with</a:t>
            </a:r>
          </a:p>
          <a:p>
            <a:r>
              <a:rPr lang="en-GB" dirty="0"/>
              <a:t>Highlight the interesting phrases and words you want to keep (or another approach is to delete everything that doesn't move you and work with what is left)</a:t>
            </a:r>
          </a:p>
          <a:p>
            <a:r>
              <a:rPr lang="en-GB" dirty="0"/>
              <a:t>Arrange your text fragments into a poem, paying attention to line breaks and rhythm.</a:t>
            </a:r>
          </a:p>
        </p:txBody>
      </p:sp>
    </p:spTree>
    <p:extLst>
      <p:ext uri="{BB962C8B-B14F-4D97-AF65-F5344CB8AC3E}">
        <p14:creationId xmlns:p14="http://schemas.microsoft.com/office/powerpoint/2010/main" val="170879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85422"/>
            <a:ext cx="10353761" cy="1326321"/>
          </a:xfrm>
        </p:spPr>
        <p:txBody>
          <a:bodyPr/>
          <a:lstStyle/>
          <a:p>
            <a:r>
              <a:rPr lang="cs-CZ" dirty="0" err="1" smtClean="0"/>
              <a:t>Found</a:t>
            </a:r>
            <a:r>
              <a:rPr lang="cs-CZ" dirty="0" smtClean="0"/>
              <a:t> </a:t>
            </a:r>
            <a:r>
              <a:rPr lang="cs-CZ" dirty="0" err="1" smtClean="0"/>
              <a:t>poetry</a:t>
            </a:r>
            <a:endParaRPr lang="en-GB" dirty="0"/>
          </a:p>
        </p:txBody>
      </p:sp>
      <p:sp>
        <p:nvSpPr>
          <p:cNvPr id="3" name="Content Placeholder 2"/>
          <p:cNvSpPr>
            <a:spLocks noGrp="1"/>
          </p:cNvSpPr>
          <p:nvPr>
            <p:ph idx="1"/>
          </p:nvPr>
        </p:nvSpPr>
        <p:spPr>
          <a:xfrm>
            <a:off x="913795" y="1811743"/>
            <a:ext cx="10353762" cy="3695136"/>
          </a:xfrm>
        </p:spPr>
        <p:txBody>
          <a:bodyPr>
            <a:noAutofit/>
          </a:bodyPr>
          <a:lstStyle/>
          <a:p>
            <a:pPr marL="0" indent="0" algn="ctr">
              <a:buNone/>
            </a:pPr>
            <a:r>
              <a:rPr lang="en-GB" sz="2400" dirty="0"/>
              <a:t>Amelia was just fourteen and out of the orphan asylum;</a:t>
            </a:r>
          </a:p>
          <a:p>
            <a:pPr marL="0" indent="0" algn="ctr">
              <a:buNone/>
            </a:pPr>
            <a:r>
              <a:rPr lang="en-GB" sz="2400" dirty="0"/>
              <a:t>        at her first job—in the bindery, and yes sir, yes</a:t>
            </a:r>
          </a:p>
          <a:p>
            <a:pPr marL="0" indent="0" algn="ctr">
              <a:buNone/>
            </a:pPr>
            <a:r>
              <a:rPr lang="en-GB" sz="2400" dirty="0"/>
              <a:t>        ma’am, oh, so anxious to please.</a:t>
            </a:r>
          </a:p>
          <a:p>
            <a:pPr marL="0" indent="0" algn="ctr">
              <a:buNone/>
            </a:pPr>
            <a:r>
              <a:rPr lang="en-GB" sz="2400" dirty="0"/>
              <a:t>     She stood at the table, her blond hair hanging about</a:t>
            </a:r>
          </a:p>
          <a:p>
            <a:pPr marL="0" indent="0" algn="ctr">
              <a:buNone/>
            </a:pPr>
            <a:r>
              <a:rPr lang="en-GB" sz="2400" dirty="0"/>
              <a:t>        her shoulders, “knocking up” for Mary and Sadie,</a:t>
            </a:r>
          </a:p>
          <a:p>
            <a:pPr marL="0" indent="0" algn="ctr">
              <a:buNone/>
            </a:pPr>
            <a:r>
              <a:rPr lang="en-GB" sz="2400" dirty="0"/>
              <a:t>        the </a:t>
            </a:r>
            <a:r>
              <a:rPr lang="en-GB" sz="2400" dirty="0" err="1"/>
              <a:t>stitchers</a:t>
            </a:r>
            <a:r>
              <a:rPr lang="en-GB" sz="2400" dirty="0"/>
              <a:t> (“knocking up” is counting books and</a:t>
            </a:r>
          </a:p>
          <a:p>
            <a:pPr marL="0" indent="0" algn="ctr">
              <a:buNone/>
            </a:pPr>
            <a:r>
              <a:rPr lang="en-GB" sz="2400" dirty="0"/>
              <a:t>        stacking them in piles to be taken away).</a:t>
            </a:r>
          </a:p>
        </p:txBody>
      </p:sp>
    </p:spTree>
    <p:extLst>
      <p:ext uri="{BB962C8B-B14F-4D97-AF65-F5344CB8AC3E}">
        <p14:creationId xmlns:p14="http://schemas.microsoft.com/office/powerpoint/2010/main" val="26198278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69</TotalTime>
  <Words>465</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Bookman Old Style</vt:lpstr>
      <vt:lpstr>Rockwell</vt:lpstr>
      <vt:lpstr>Damask</vt:lpstr>
      <vt:lpstr>Life-writing</vt:lpstr>
      <vt:lpstr>Life-writing</vt:lpstr>
      <vt:lpstr>testimony narratives </vt:lpstr>
      <vt:lpstr>Annotated almanac</vt:lpstr>
      <vt:lpstr>Memoir</vt:lpstr>
      <vt:lpstr>Memoir</vt:lpstr>
      <vt:lpstr>Memoir</vt:lpstr>
      <vt:lpstr>Found in the news</vt:lpstr>
      <vt:lpstr>Found poetry</vt:lpstr>
    </vt:vector>
  </TitlesOfParts>
  <Company>Technická univerzita v Liberci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KAJ</dc:creator>
  <cp:lastModifiedBy>KAJ</cp:lastModifiedBy>
  <cp:revision>10</cp:revision>
  <dcterms:created xsi:type="dcterms:W3CDTF">2024-05-02T18:17:20Z</dcterms:created>
  <dcterms:modified xsi:type="dcterms:W3CDTF">2024-05-03T04:36:52Z</dcterms:modified>
</cp:coreProperties>
</file>