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840" r:id="rId5"/>
  </p:sldMasterIdLst>
  <p:notesMasterIdLst>
    <p:notesMasterId r:id="rId29"/>
  </p:notesMasterIdLst>
  <p:handoutMasterIdLst>
    <p:handoutMasterId r:id="rId30"/>
  </p:handoutMasterIdLst>
  <p:sldIdLst>
    <p:sldId id="312" r:id="rId6"/>
    <p:sldId id="294" r:id="rId7"/>
    <p:sldId id="310" r:id="rId8"/>
    <p:sldId id="295" r:id="rId9"/>
    <p:sldId id="296" r:id="rId10"/>
    <p:sldId id="276" r:id="rId11"/>
    <p:sldId id="297" r:id="rId12"/>
    <p:sldId id="289" r:id="rId13"/>
    <p:sldId id="290" r:id="rId14"/>
    <p:sldId id="293" r:id="rId15"/>
    <p:sldId id="291" r:id="rId16"/>
    <p:sldId id="292" r:id="rId17"/>
    <p:sldId id="298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</p:sldIdLst>
  <p:sldSz cx="12188825" cy="6858000"/>
  <p:notesSz cx="6858000" cy="9144000"/>
  <p:defaultTextStyle>
    <a:defPPr>
      <a:defRPr lang="cs-CZ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6" d="100"/>
          <a:sy n="116" d="100"/>
        </p:scale>
        <p:origin x="84" y="3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02AAA9-D383-471A-A3A5-D528C5B8DAE6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0F60B7-5B87-4406-88CF-2C280F29CE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FE47EA3-2383-42B1-B61C-E274F0C56C35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82FE36-1924-4D44-A4A4-FDE1E0F6F33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2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A9436F4F-A06E-4320-8882-FEFB0FCA6CFA}" type="slidenum">
              <a:rPr lang="cs-CZ" altLang="cs-CZ" sz="1200" smtClean="0">
                <a:solidFill>
                  <a:schemeClr val="tx2"/>
                </a:solidFill>
              </a:rPr>
              <a:pPr/>
              <a:t>11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1304B7E-B6AB-4015-A6E4-9F28CA42D8E6}" type="slidenum">
              <a:rPr lang="cs-CZ" altLang="cs-CZ" sz="1200" smtClean="0">
                <a:solidFill>
                  <a:schemeClr val="tx2"/>
                </a:solidFill>
              </a:rPr>
              <a:pPr/>
              <a:t>12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2E10C6B-BBBF-4B81-BC3F-F07B17FB1714}" type="slidenum">
              <a:rPr lang="cs-CZ" altLang="cs-CZ" sz="1200" smtClean="0">
                <a:solidFill>
                  <a:schemeClr val="tx2"/>
                </a:solidFill>
              </a:rPr>
              <a:pPr/>
              <a:t>13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57D8298E-60A9-4BF2-95D9-11C7BC81ECBE}" type="slidenum">
              <a:rPr lang="cs-CZ" altLang="cs-CZ" sz="1200" smtClean="0">
                <a:solidFill>
                  <a:schemeClr val="tx2"/>
                </a:solidFill>
              </a:rPr>
              <a:pPr/>
              <a:t>14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91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883529A-A13D-42E3-A745-2C0522181BA1}" type="slidenum">
              <a:rPr lang="cs-CZ" altLang="cs-CZ" sz="1200">
                <a:solidFill>
                  <a:schemeClr val="tx2"/>
                </a:solidFill>
              </a:rPr>
              <a:pPr/>
              <a:t>15</a:t>
            </a:fld>
            <a:endParaRPr lang="cs-CZ" altLang="cs-CZ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4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6CBF2F9-F1A5-4374-A0C9-69996A4E0D79}" type="slidenum">
              <a:rPr lang="cs-CZ" altLang="cs-CZ" sz="1200">
                <a:solidFill>
                  <a:schemeClr val="tx2"/>
                </a:solidFill>
              </a:rPr>
              <a:pPr/>
              <a:t>16</a:t>
            </a:fld>
            <a:endParaRPr lang="cs-CZ" altLang="cs-CZ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69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B176FDF-F6FE-43A1-933E-C2183F52BD4E}" type="slidenum">
              <a:rPr lang="cs-CZ" altLang="cs-CZ" sz="1200">
                <a:solidFill>
                  <a:schemeClr val="tx2"/>
                </a:solidFill>
              </a:rPr>
              <a:pPr/>
              <a:t>17</a:t>
            </a:fld>
            <a:endParaRPr lang="cs-CZ" altLang="cs-CZ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93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51C0533-BC4A-4F83-B57A-2466DF04D563}" type="slidenum">
              <a:rPr lang="cs-CZ" altLang="cs-CZ" sz="1200">
                <a:solidFill>
                  <a:schemeClr val="tx2"/>
                </a:solidFill>
              </a:rPr>
              <a:pPr/>
              <a:t>18</a:t>
            </a:fld>
            <a:endParaRPr lang="cs-CZ" altLang="cs-CZ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33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0D36E32-833D-4CAE-AC7B-D05044BC0F75}" type="slidenum">
              <a:rPr lang="cs-CZ" altLang="cs-CZ" sz="1200">
                <a:solidFill>
                  <a:schemeClr val="tx2"/>
                </a:solidFill>
              </a:rPr>
              <a:pPr/>
              <a:t>19</a:t>
            </a:fld>
            <a:endParaRPr lang="cs-CZ" altLang="cs-CZ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53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A750C11-07CB-4CE8-B75D-BC87F7D3BEAC}" type="slidenum">
              <a:rPr lang="cs-CZ" altLang="cs-CZ" sz="1200">
                <a:solidFill>
                  <a:schemeClr val="tx2"/>
                </a:solidFill>
              </a:rPr>
              <a:pPr/>
              <a:t>20</a:t>
            </a:fld>
            <a:endParaRPr lang="cs-CZ" altLang="cs-CZ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6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3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10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8C25BC7-DACD-44CB-93DC-1649C1A9951D}" type="slidenum">
              <a:rPr lang="cs-CZ" altLang="cs-CZ" sz="1200">
                <a:solidFill>
                  <a:schemeClr val="tx2"/>
                </a:solidFill>
              </a:rPr>
              <a:pPr/>
              <a:t>21</a:t>
            </a:fld>
            <a:endParaRPr lang="cs-CZ" altLang="cs-CZ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3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621FEF5-C0C2-489A-B12A-D70CBF187E1D}" type="slidenum">
              <a:rPr lang="cs-CZ" altLang="cs-CZ" sz="1200">
                <a:solidFill>
                  <a:schemeClr val="tx2"/>
                </a:solidFill>
              </a:rPr>
              <a:pPr/>
              <a:t>22</a:t>
            </a:fld>
            <a:endParaRPr lang="cs-CZ" altLang="cs-CZ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38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07FD033-211F-4B74-8BC9-A95AD2A315F2}" type="slidenum">
              <a:rPr lang="cs-CZ" altLang="cs-CZ" sz="1200">
                <a:solidFill>
                  <a:schemeClr val="tx2"/>
                </a:solidFill>
              </a:rPr>
              <a:pPr/>
              <a:t>23</a:t>
            </a:fld>
            <a:endParaRPr lang="cs-CZ" altLang="cs-CZ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4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B13A4F4-72AB-4F33-87AE-B06C0605D5AE}" type="slidenum">
              <a:rPr lang="cs-CZ" altLang="cs-CZ" sz="1200" smtClean="0">
                <a:solidFill>
                  <a:schemeClr val="tx2"/>
                </a:solidFill>
              </a:rPr>
              <a:pPr/>
              <a:t>4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3C3A227-2083-4558-B59B-F4CE355E2BED}" type="slidenum">
              <a:rPr lang="cs-CZ" altLang="cs-CZ" sz="1200" smtClean="0">
                <a:solidFill>
                  <a:schemeClr val="tx2"/>
                </a:solidFill>
              </a:rPr>
              <a:pPr/>
              <a:t>5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C814CDC-B516-465A-AAEF-188832B79890}" type="slidenum">
              <a:rPr lang="cs-CZ" altLang="cs-CZ" sz="1200" smtClean="0">
                <a:solidFill>
                  <a:schemeClr val="tx2"/>
                </a:solidFill>
              </a:rPr>
              <a:pPr/>
              <a:t>6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0DD7A1D-625E-4F6C-9C3A-5F1BC61E1C51}" type="slidenum">
              <a:rPr lang="cs-CZ" altLang="cs-CZ" sz="1200" smtClean="0">
                <a:solidFill>
                  <a:schemeClr val="tx2"/>
                </a:solidFill>
              </a:rPr>
              <a:pPr/>
              <a:t>7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E1B1E37-97AA-4FA5-866D-E01A4F35CF4A}" type="slidenum">
              <a:rPr lang="cs-CZ" altLang="cs-CZ" sz="1200" smtClean="0">
                <a:solidFill>
                  <a:schemeClr val="tx2"/>
                </a:solidFill>
              </a:rPr>
              <a:pPr/>
              <a:t>8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498D949-437C-43A2-8F35-EFF2563DAFFA}" type="slidenum">
              <a:rPr lang="cs-CZ" altLang="cs-CZ" sz="1200" smtClean="0">
                <a:solidFill>
                  <a:schemeClr val="tx2"/>
                </a:solidFill>
              </a:rPr>
              <a:pPr/>
              <a:t>9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BB896DE-AFBC-4740-9BBA-B56F52B572BD}" type="slidenum">
              <a:rPr lang="cs-CZ" altLang="cs-CZ" sz="1200" smtClean="0">
                <a:solidFill>
                  <a:schemeClr val="tx2"/>
                </a:solidFill>
              </a:rPr>
              <a:pPr/>
              <a:t>10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7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B66A-EF25-4662-8346-84AFDFD9E186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6B4A-06BA-44ED-A60A-33F62030004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836706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7FB7-25C1-431C-A965-771609DE55B4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20E4-B9FA-4D63-A708-2AEC85E1601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7881981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986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37B30-B06B-458A-85A2-94A03EE6AD9F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DF3BB-77D7-4D03-8FD2-6A96836E0D1C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44317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36921-A914-4AC4-9E5E-880EEE1D2A6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89DF-52E1-4574-B58E-074DEAF56C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983761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36921-A914-4AC4-9E5E-880EEE1D2A6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89DF-52E1-4574-B58E-074DEAF56C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4204346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D1DF7-54F6-45EE-BAB8-B9F926598A8B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FA40E-540B-426D-BAF2-3CE933D1CD9F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59683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36921-A914-4AC4-9E5E-880EEE1D2A6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89DF-52E1-4574-B58E-074DEAF56C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1542369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36921-A914-4AC4-9E5E-880EEE1D2A6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89DF-52E1-4574-B58E-074DEAF56C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5558966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5EDD8-BFAC-461F-A702-BBC58CB77C3F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F8897-11AF-4CB7-8BBC-9D8BC3B84E4B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35268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7B30-B06B-458A-85A2-94A03EE6AD9F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F3BB-77D7-4D03-8FD2-6A96836E0D1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1386297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9D193-7273-485C-B39B-186510BB0711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60373-CCB8-4245-B4DE-DD396501E55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41595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FB66A-EF25-4662-8346-84AFDFD9E18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46B4A-06BA-44ED-A60A-33F62030004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10632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C7FB7-25C1-431C-A965-771609DE55B4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D20E4-B9FA-4D63-A708-2AEC85E1601B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88040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614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8850-7D69-49F8-97F2-D942BDBD4DFF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0ADD-56FD-420B-BD8A-FAC5DFBFB6C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454199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1DF7-54F6-45EE-BAB8-B9F926598A8B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A40E-540B-426D-BAF2-3CE933D1CD9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069174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7D51-8588-4C95-831B-7C6434508CD5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0602-F7BC-45E4-BBC0-0A25FD283CD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936878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9830-6951-4223-A4FA-438F111DD0CE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0D25-80E3-4658-8EA2-DBF5EC82B20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3202429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>
            <a:normAutofit/>
          </a:bodyPr>
          <a:lstStyle>
            <a:lvl1pPr algn="l" rtl="0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EDD8-BFAC-461F-A702-BBC58CB77C3F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8897-11AF-4CB7-8BBC-9D8BC3B84E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413909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>
            <a:normAutofit/>
          </a:bodyPr>
          <a:lstStyle>
            <a:lvl1pPr algn="l" rtl="0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D193-7273-485C-B39B-186510BB0711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60373-CCB8-4245-B4DE-DD396501E55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233465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800" y="0"/>
            <a:ext cx="11579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236921-A914-4AC4-9E5E-880EEE1D2A66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7C489DF-52E1-4574-B58E-074DEAF56CA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9" r:id="rId2"/>
    <p:sldLayoutId id="2147483836" r:id="rId3"/>
    <p:sldLayoutId id="2147483830" r:id="rId4"/>
    <p:sldLayoutId id="2147483831" r:id="rId5"/>
    <p:sldLayoutId id="2147483832" r:id="rId6"/>
    <p:sldLayoutId id="2147483837" r:id="rId7"/>
    <p:sldLayoutId id="2147483838" r:id="rId8"/>
    <p:sldLayoutId id="2147483839" r:id="rId9"/>
    <p:sldLayoutId id="2147483833" r:id="rId10"/>
    <p:sldLayoutId id="2147483834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03213" indent="-303213" algn="l" defTabSz="1217613" rtl="0" eaLnBrk="0" fontAlgn="base" hangingPunct="0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236921-A914-4AC4-9E5E-880EEE1D2A6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89DF-52E1-4574-B58E-074DEAF56C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5928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37756" y="3234750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Současné pojetí koncepce logistiky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937756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oc. Ing. Jakub Dyntar, Ph.D.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77987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77987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77987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36" y="2579065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52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379125" y="1515050"/>
            <a:ext cx="101858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1832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91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13" y="5817745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9" y="5817745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01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Identifikace logistického systému</a:t>
            </a:r>
          </a:p>
        </p:txBody>
      </p:sp>
      <p:sp>
        <p:nvSpPr>
          <p:cNvPr id="25604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30DF96-91E4-49AA-B4B0-16C9D09172BD}" type="slidenum">
              <a:rPr lang="cs-CZ" altLang="en-US" b="1" smtClean="0"/>
              <a:pPr/>
              <a:t>10</a:t>
            </a:fld>
            <a:endParaRPr lang="cs-CZ" altLang="en-US" b="1" smtClean="0"/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1665288" y="1557338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Dodavatel surovin</a:t>
            </a:r>
            <a:endParaRPr lang="cs-CZ" altLang="cs-CZ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3249613" y="1557338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Průmyslový distributor</a:t>
            </a:r>
            <a:endParaRPr lang="cs-CZ" altLang="cs-CZ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4762500" y="1557338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Výrobce výrobku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6202363" y="1628775"/>
            <a:ext cx="12255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Distributor</a:t>
            </a:r>
            <a:endParaRPr lang="cs-CZ" altLang="cs-CZ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715250" y="1628775"/>
            <a:ext cx="12255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Zákazník</a:t>
            </a:r>
            <a:endParaRPr lang="cs-CZ" alt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1666875" y="2565400"/>
            <a:ext cx="12255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Sklad surovin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3251200" y="2565400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Vnitropod. doprava</a:t>
            </a: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4764088" y="2709863"/>
            <a:ext cx="12255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Výrobna</a:t>
            </a: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275388" y="2565400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Výstupní kontrola</a:t>
            </a:r>
            <a:endParaRPr lang="cs-CZ" alt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7788275" y="2565400"/>
            <a:ext cx="12255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Sklad výrobků</a:t>
            </a:r>
          </a:p>
        </p:txBody>
      </p:sp>
      <p:sp>
        <p:nvSpPr>
          <p:cNvPr id="68" name="Text Box 34"/>
          <p:cNvSpPr txBox="1">
            <a:spLocks noChangeArrowheads="1"/>
          </p:cNvSpPr>
          <p:nvPr/>
        </p:nvSpPr>
        <p:spPr bwMode="auto">
          <a:xfrm>
            <a:off x="1808163" y="3571875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Výrobní stupeň 1</a:t>
            </a:r>
          </a:p>
        </p:txBody>
      </p:sp>
      <p:sp>
        <p:nvSpPr>
          <p:cNvPr id="69" name="Text Box 35"/>
          <p:cNvSpPr txBox="1">
            <a:spLocks noChangeArrowheads="1"/>
          </p:cNvSpPr>
          <p:nvPr/>
        </p:nvSpPr>
        <p:spPr bwMode="auto">
          <a:xfrm>
            <a:off x="3248025" y="3571875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Sklad polotovarů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4832350" y="3571875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Výrobní stupeň 2</a:t>
            </a:r>
            <a:endParaRPr lang="cs-CZ" altLang="cs-CZ" sz="1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 Box 48"/>
          <p:cNvSpPr txBox="1">
            <a:spLocks noChangeArrowheads="1"/>
          </p:cNvSpPr>
          <p:nvPr/>
        </p:nvSpPr>
        <p:spPr bwMode="auto">
          <a:xfrm>
            <a:off x="2673350" y="4725988"/>
            <a:ext cx="12255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Operace </a:t>
            </a:r>
            <a:r>
              <a:rPr lang="cs-CZ" alt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alt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4257675" y="4725988"/>
            <a:ext cx="129698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Doprava</a:t>
            </a:r>
          </a:p>
        </p:txBody>
      </p:sp>
      <p:sp>
        <p:nvSpPr>
          <p:cNvPr id="73" name="Text Box 50"/>
          <p:cNvSpPr txBox="1">
            <a:spLocks noChangeArrowheads="1"/>
          </p:cNvSpPr>
          <p:nvPr/>
        </p:nvSpPr>
        <p:spPr bwMode="auto">
          <a:xfrm>
            <a:off x="5915025" y="4725988"/>
            <a:ext cx="12255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Operace 2</a:t>
            </a:r>
          </a:p>
        </p:txBody>
      </p:sp>
      <p:sp>
        <p:nvSpPr>
          <p:cNvPr id="74" name="Text Box 60"/>
          <p:cNvSpPr txBox="1">
            <a:spLocks noChangeArrowheads="1"/>
          </p:cNvSpPr>
          <p:nvPr/>
        </p:nvSpPr>
        <p:spPr bwMode="auto">
          <a:xfrm>
            <a:off x="6416675" y="3571875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Výrobní stupeň 3</a:t>
            </a:r>
            <a:endParaRPr lang="cs-CZ" altLang="cs-CZ" sz="1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Line 61"/>
          <p:cNvSpPr>
            <a:spLocks noChangeShapeType="1"/>
          </p:cNvSpPr>
          <p:nvPr/>
        </p:nvSpPr>
        <p:spPr bwMode="auto">
          <a:xfrm>
            <a:off x="2890838" y="17732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" name="Line 62"/>
          <p:cNvSpPr>
            <a:spLocks noChangeShapeType="1"/>
          </p:cNvSpPr>
          <p:nvPr/>
        </p:nvSpPr>
        <p:spPr bwMode="auto">
          <a:xfrm>
            <a:off x="4473575" y="17732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" name="Line 63"/>
          <p:cNvSpPr>
            <a:spLocks noChangeShapeType="1"/>
          </p:cNvSpPr>
          <p:nvPr/>
        </p:nvSpPr>
        <p:spPr bwMode="auto">
          <a:xfrm>
            <a:off x="5986463" y="17732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" name="Line 64"/>
          <p:cNvSpPr>
            <a:spLocks noChangeShapeType="1"/>
          </p:cNvSpPr>
          <p:nvPr/>
        </p:nvSpPr>
        <p:spPr bwMode="auto">
          <a:xfrm>
            <a:off x="7426325" y="17732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" name="Line 65"/>
          <p:cNvSpPr>
            <a:spLocks noChangeShapeType="1"/>
          </p:cNvSpPr>
          <p:nvPr/>
        </p:nvSpPr>
        <p:spPr bwMode="auto">
          <a:xfrm>
            <a:off x="2892425" y="28543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" name="Line 66"/>
          <p:cNvSpPr>
            <a:spLocks noChangeShapeType="1"/>
          </p:cNvSpPr>
          <p:nvPr/>
        </p:nvSpPr>
        <p:spPr bwMode="auto">
          <a:xfrm>
            <a:off x="4475163" y="28543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7499350" y="4725988"/>
            <a:ext cx="12255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Operace 3</a:t>
            </a:r>
            <a:endParaRPr lang="cs-CZ" altLang="cs-CZ" sz="1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Line 68"/>
          <p:cNvSpPr>
            <a:spLocks noChangeShapeType="1"/>
          </p:cNvSpPr>
          <p:nvPr/>
        </p:nvSpPr>
        <p:spPr bwMode="auto">
          <a:xfrm>
            <a:off x="5988050" y="28543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" name="Line 69"/>
          <p:cNvSpPr>
            <a:spLocks noChangeShapeType="1"/>
          </p:cNvSpPr>
          <p:nvPr/>
        </p:nvSpPr>
        <p:spPr bwMode="auto">
          <a:xfrm>
            <a:off x="7500938" y="28543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3032125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4471988" y="38608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>
            <a:off x="6056313" y="38608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" name="Line 75"/>
          <p:cNvSpPr>
            <a:spLocks noChangeShapeType="1"/>
          </p:cNvSpPr>
          <p:nvPr/>
        </p:nvSpPr>
        <p:spPr bwMode="auto">
          <a:xfrm>
            <a:off x="3897313" y="487045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" name="Line 76"/>
          <p:cNvSpPr>
            <a:spLocks noChangeShapeType="1"/>
          </p:cNvSpPr>
          <p:nvPr/>
        </p:nvSpPr>
        <p:spPr bwMode="auto">
          <a:xfrm>
            <a:off x="5553075" y="487045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" name="Line 77"/>
          <p:cNvSpPr>
            <a:spLocks noChangeShapeType="1"/>
          </p:cNvSpPr>
          <p:nvPr/>
        </p:nvSpPr>
        <p:spPr bwMode="auto">
          <a:xfrm>
            <a:off x="7138988" y="487045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" name="Line 78"/>
          <p:cNvSpPr>
            <a:spLocks noChangeShapeType="1"/>
          </p:cNvSpPr>
          <p:nvPr/>
        </p:nvSpPr>
        <p:spPr bwMode="auto">
          <a:xfrm>
            <a:off x="9299575" y="1773238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1" name="AutoShape 79"/>
          <p:cNvSpPr>
            <a:spLocks noChangeArrowheads="1"/>
          </p:cNvSpPr>
          <p:nvPr/>
        </p:nvSpPr>
        <p:spPr bwMode="auto">
          <a:xfrm>
            <a:off x="5194300" y="2420938"/>
            <a:ext cx="431800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AutoShape 80"/>
          <p:cNvSpPr>
            <a:spLocks noChangeArrowheads="1"/>
          </p:cNvSpPr>
          <p:nvPr/>
        </p:nvSpPr>
        <p:spPr bwMode="auto">
          <a:xfrm>
            <a:off x="5192713" y="3284538"/>
            <a:ext cx="431800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AutoShape 81"/>
          <p:cNvSpPr>
            <a:spLocks noChangeArrowheads="1"/>
          </p:cNvSpPr>
          <p:nvPr/>
        </p:nvSpPr>
        <p:spPr bwMode="auto">
          <a:xfrm>
            <a:off x="5194300" y="4437063"/>
            <a:ext cx="431800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Line 82"/>
          <p:cNvSpPr>
            <a:spLocks noChangeShapeType="1"/>
          </p:cNvSpPr>
          <p:nvPr/>
        </p:nvSpPr>
        <p:spPr bwMode="auto">
          <a:xfrm>
            <a:off x="1701924" y="5373216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" name="Text Box 83"/>
          <p:cNvSpPr txBox="1">
            <a:spLocks noChangeArrowheads="1"/>
          </p:cNvSpPr>
          <p:nvPr/>
        </p:nvSpPr>
        <p:spPr bwMode="auto">
          <a:xfrm>
            <a:off x="2456656" y="5408718"/>
            <a:ext cx="59769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Vertikální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rozměr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 Box 85"/>
          <p:cNvSpPr txBox="1">
            <a:spLocks noChangeArrowheads="1"/>
          </p:cNvSpPr>
          <p:nvPr/>
        </p:nvSpPr>
        <p:spPr bwMode="auto">
          <a:xfrm rot="16200000">
            <a:off x="8533995" y="2927711"/>
            <a:ext cx="260957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Rozlišovací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úroveň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1" grpId="0" animBg="1"/>
      <p:bldP spid="91" grpId="0" animBg="1"/>
      <p:bldP spid="91" grpId="1" animBg="1"/>
      <p:bldP spid="92" grpId="0" animBg="1"/>
      <p:bldP spid="92" grpId="1" animBg="1"/>
      <p:bldP spid="93" grpId="0" animBg="1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Logistický řetězec vs. systém</a:t>
            </a:r>
          </a:p>
        </p:txBody>
      </p:sp>
      <p:sp>
        <p:nvSpPr>
          <p:cNvPr id="27652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FE597F-28FA-4E45-A438-2DCDAEA3F4BC}" type="slidenum">
              <a:rPr lang="cs-CZ" altLang="en-US" b="1" smtClean="0"/>
              <a:pPr/>
              <a:t>11</a:t>
            </a:fld>
            <a:endParaRPr lang="cs-CZ" altLang="en-US" b="1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196975"/>
            <a:ext cx="79089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Logistický řetězec vs. systém</a:t>
            </a:r>
          </a:p>
        </p:txBody>
      </p:sp>
      <p:sp>
        <p:nvSpPr>
          <p:cNvPr id="2970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FADD33-7038-4561-A0FB-1B592B15B4E5}" type="slidenum">
              <a:rPr lang="cs-CZ" altLang="en-US" b="1" smtClean="0"/>
              <a:pPr/>
              <a:t>12</a:t>
            </a:fld>
            <a:endParaRPr lang="cs-CZ" altLang="en-US" b="1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8701088" y="4527550"/>
            <a:ext cx="1785937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Skladování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701088" y="5241925"/>
            <a:ext cx="1785937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Balení, nakládka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01088" y="4884738"/>
            <a:ext cx="1785937" cy="246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000" dirty="0">
                <a:latin typeface="Calibri" pitchFamily="34" charset="0"/>
                <a:cs typeface="Calibri" pitchFamily="34" charset="0"/>
              </a:rPr>
              <a:t>Kompletace objednávky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29400" y="5241925"/>
            <a:ext cx="1714500" cy="246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000" dirty="0">
                <a:latin typeface="Calibri" pitchFamily="34" charset="0"/>
                <a:cs typeface="Calibri" pitchFamily="34" charset="0"/>
              </a:rPr>
              <a:t>Doprava od distributora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700588" y="5741988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1200" smtClean="0">
                <a:latin typeface="Calibri" panose="020F0502020204030204" pitchFamily="34" charset="0"/>
                <a:cs typeface="Calibri" panose="020F0502020204030204" pitchFamily="34" charset="0"/>
              </a:rPr>
              <a:t>Přejímka zboží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700588" y="6099175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1200" smtClean="0">
                <a:latin typeface="Calibri" panose="020F0502020204030204" pitchFamily="34" charset="0"/>
                <a:cs typeface="Calibri" panose="020F0502020204030204" pitchFamily="34" charset="0"/>
              </a:rPr>
              <a:t>Manipulace v prodejně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700588" y="6456363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Nákup zákazníka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772025" y="1598613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Doprava do mlékárny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700338" y="1955800"/>
            <a:ext cx="1714500" cy="246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000" dirty="0">
                <a:latin typeface="Calibri" pitchFamily="34" charset="0"/>
                <a:cs typeface="Calibri" pitchFamily="34" charset="0"/>
              </a:rPr>
              <a:t>Dojení, chlazení mléka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700338" y="1598613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Chov skotu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700338" y="1241425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Skladování krmiv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772275" y="1241425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Chlazení, pasterace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772275" y="1598613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1200" smtClean="0">
                <a:latin typeface="Calibri" panose="020F0502020204030204" pitchFamily="34" charset="0"/>
                <a:cs typeface="Calibri" panose="020F0502020204030204" pitchFamily="34" charset="0"/>
              </a:rPr>
              <a:t>Odstředění mléka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701088" y="4170363"/>
            <a:ext cx="1785937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1200" smtClean="0">
                <a:latin typeface="Calibri" panose="020F0502020204030204" pitchFamily="34" charset="0"/>
                <a:cs typeface="Calibri" panose="020F0502020204030204" pitchFamily="34" charset="0"/>
              </a:rPr>
              <a:t>Přejímka, zaskladnění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772275" y="1955800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1200" smtClean="0">
                <a:latin typeface="Calibri" panose="020F0502020204030204" pitchFamily="34" charset="0"/>
                <a:cs typeface="Calibri" panose="020F0502020204030204" pitchFamily="34" charset="0"/>
              </a:rPr>
              <a:t>Plnění do spotř.obalů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772275" y="2312988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Skladování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772275" y="2670175"/>
            <a:ext cx="1714500" cy="246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000" dirty="0">
                <a:latin typeface="Calibri" pitchFamily="34" charset="0"/>
                <a:cs typeface="Calibri" pitchFamily="34" charset="0"/>
              </a:rPr>
              <a:t>Kompletace objednávky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772275" y="3027363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Balení, nakládka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701088" y="3598863"/>
            <a:ext cx="1785937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Doprava  distributorovi</a:t>
            </a:r>
          </a:p>
        </p:txBody>
      </p:sp>
      <p:cxnSp>
        <p:nvCxnSpPr>
          <p:cNvPr id="25" name="Pravoúhlá spojovací čára 32"/>
          <p:cNvCxnSpPr>
            <a:stCxn id="16" idx="3"/>
            <a:endCxn id="15" idx="3"/>
          </p:cNvCxnSpPr>
          <p:nvPr/>
        </p:nvCxnSpPr>
        <p:spPr>
          <a:xfrm>
            <a:off x="4414838" y="1379538"/>
            <a:ext cx="1587" cy="357187"/>
          </a:xfrm>
          <a:prstGeom prst="bentConnector3">
            <a:avLst>
              <a:gd name="adj1" fmla="val 130245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ravoúhlá spojovací čára 33"/>
          <p:cNvCxnSpPr>
            <a:stCxn id="15" idx="1"/>
            <a:endCxn id="14" idx="1"/>
          </p:cNvCxnSpPr>
          <p:nvPr/>
        </p:nvCxnSpPr>
        <p:spPr>
          <a:xfrm rot="10800000" flipV="1">
            <a:off x="2700338" y="1736725"/>
            <a:ext cx="1587" cy="342900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36"/>
          <p:cNvCxnSpPr>
            <a:stCxn id="14" idx="3"/>
            <a:endCxn id="13" idx="2"/>
          </p:cNvCxnSpPr>
          <p:nvPr/>
        </p:nvCxnSpPr>
        <p:spPr>
          <a:xfrm flipV="1">
            <a:off x="4414838" y="1874838"/>
            <a:ext cx="1214437" cy="20478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ovací čára 40"/>
          <p:cNvCxnSpPr>
            <a:stCxn id="13" idx="0"/>
            <a:endCxn id="17" idx="1"/>
          </p:cNvCxnSpPr>
          <p:nvPr/>
        </p:nvCxnSpPr>
        <p:spPr>
          <a:xfrm rot="5400000" flipH="1" flipV="1">
            <a:off x="6091237" y="917576"/>
            <a:ext cx="219075" cy="11430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oúhlá spojovací čára 43"/>
          <p:cNvCxnSpPr/>
          <p:nvPr/>
        </p:nvCxnSpPr>
        <p:spPr>
          <a:xfrm>
            <a:off x="8486775" y="1384300"/>
            <a:ext cx="1588" cy="357188"/>
          </a:xfrm>
          <a:prstGeom prst="bentConnector3">
            <a:avLst>
              <a:gd name="adj1" fmla="val 130245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ravoúhlá spojovací čára 44"/>
          <p:cNvCxnSpPr>
            <a:stCxn id="18" idx="1"/>
            <a:endCxn id="20" idx="1"/>
          </p:cNvCxnSpPr>
          <p:nvPr/>
        </p:nvCxnSpPr>
        <p:spPr>
          <a:xfrm rot="10800000" flipV="1">
            <a:off x="6772275" y="1736725"/>
            <a:ext cx="1588" cy="357188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ravoúhlá spojovací čára 48"/>
          <p:cNvCxnSpPr/>
          <p:nvPr/>
        </p:nvCxnSpPr>
        <p:spPr>
          <a:xfrm>
            <a:off x="8486775" y="2098675"/>
            <a:ext cx="1588" cy="357188"/>
          </a:xfrm>
          <a:prstGeom prst="bentConnector3">
            <a:avLst>
              <a:gd name="adj1" fmla="val 130245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ravoúhlá spojovací čára 49"/>
          <p:cNvCxnSpPr>
            <a:stCxn id="22" idx="1"/>
            <a:endCxn id="21" idx="1"/>
          </p:cNvCxnSpPr>
          <p:nvPr/>
        </p:nvCxnSpPr>
        <p:spPr>
          <a:xfrm rot="10800000">
            <a:off x="6772275" y="2451100"/>
            <a:ext cx="1588" cy="342900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ravoúhlá spojovací čára 55"/>
          <p:cNvCxnSpPr/>
          <p:nvPr/>
        </p:nvCxnSpPr>
        <p:spPr>
          <a:xfrm>
            <a:off x="8486775" y="2813050"/>
            <a:ext cx="1588" cy="357188"/>
          </a:xfrm>
          <a:prstGeom prst="bentConnector3">
            <a:avLst>
              <a:gd name="adj1" fmla="val 130245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57"/>
          <p:cNvCxnSpPr>
            <a:stCxn id="23" idx="2"/>
            <a:endCxn id="24" idx="0"/>
          </p:cNvCxnSpPr>
          <p:nvPr/>
        </p:nvCxnSpPr>
        <p:spPr>
          <a:xfrm rot="16200000" flipH="1">
            <a:off x="8464550" y="2468563"/>
            <a:ext cx="295275" cy="196532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59"/>
          <p:cNvCxnSpPr>
            <a:stCxn id="24" idx="2"/>
            <a:endCxn id="19" idx="0"/>
          </p:cNvCxnSpPr>
          <p:nvPr/>
        </p:nvCxnSpPr>
        <p:spPr>
          <a:xfrm rot="5400000">
            <a:off x="9446419" y="4023519"/>
            <a:ext cx="2952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71"/>
          <p:cNvCxnSpPr/>
          <p:nvPr/>
        </p:nvCxnSpPr>
        <p:spPr>
          <a:xfrm rot="10800000" flipV="1">
            <a:off x="8701088" y="4670425"/>
            <a:ext cx="1587" cy="357188"/>
          </a:xfrm>
          <a:prstGeom prst="bentConnector3">
            <a:avLst>
              <a:gd name="adj1" fmla="val 1576644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76"/>
          <p:cNvCxnSpPr/>
          <p:nvPr/>
        </p:nvCxnSpPr>
        <p:spPr>
          <a:xfrm>
            <a:off x="10487025" y="4313238"/>
            <a:ext cx="1588" cy="357187"/>
          </a:xfrm>
          <a:prstGeom prst="bentConnector3">
            <a:avLst>
              <a:gd name="adj1" fmla="val 130245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78"/>
          <p:cNvCxnSpPr/>
          <p:nvPr/>
        </p:nvCxnSpPr>
        <p:spPr>
          <a:xfrm>
            <a:off x="10487025" y="5027613"/>
            <a:ext cx="1588" cy="357187"/>
          </a:xfrm>
          <a:prstGeom prst="bentConnector3">
            <a:avLst>
              <a:gd name="adj1" fmla="val 130245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81"/>
          <p:cNvCxnSpPr>
            <a:stCxn id="7" idx="1"/>
            <a:endCxn id="9" idx="3"/>
          </p:cNvCxnSpPr>
          <p:nvPr/>
        </p:nvCxnSpPr>
        <p:spPr>
          <a:xfrm rot="10800000">
            <a:off x="8343900" y="5365750"/>
            <a:ext cx="357188" cy="14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82"/>
          <p:cNvCxnSpPr>
            <a:endCxn id="10" idx="0"/>
          </p:cNvCxnSpPr>
          <p:nvPr/>
        </p:nvCxnSpPr>
        <p:spPr>
          <a:xfrm rot="10800000" flipV="1">
            <a:off x="5557838" y="5384800"/>
            <a:ext cx="1071562" cy="35718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2700338" y="3527425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Výroba krmiv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700338" y="3170238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Balení, </a:t>
            </a:r>
            <a:r>
              <a:rPr lang="cs-CZ" sz="1200" dirty="0" err="1">
                <a:latin typeface="Calibri" pitchFamily="34" charset="0"/>
                <a:cs typeface="Calibri" pitchFamily="34" charset="0"/>
              </a:rPr>
              <a:t>exedice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700338" y="2670175"/>
            <a:ext cx="17145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Doprava na farmu</a:t>
            </a:r>
          </a:p>
        </p:txBody>
      </p:sp>
      <p:cxnSp>
        <p:nvCxnSpPr>
          <p:cNvPr id="44" name="Pravoúhlá spojovací čára 82"/>
          <p:cNvCxnSpPr>
            <a:stCxn id="43" idx="1"/>
            <a:endCxn id="16" idx="1"/>
          </p:cNvCxnSpPr>
          <p:nvPr/>
        </p:nvCxnSpPr>
        <p:spPr>
          <a:xfrm rot="10800000">
            <a:off x="2700338" y="1379538"/>
            <a:ext cx="1587" cy="1428750"/>
          </a:xfrm>
          <a:prstGeom prst="bentConnector3">
            <a:avLst>
              <a:gd name="adj1" fmla="val 2604893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ravoúhlá spojovací čára 93"/>
          <p:cNvCxnSpPr>
            <a:stCxn id="42" idx="3"/>
            <a:endCxn id="43" idx="3"/>
          </p:cNvCxnSpPr>
          <p:nvPr/>
        </p:nvCxnSpPr>
        <p:spPr>
          <a:xfrm flipV="1">
            <a:off x="4414838" y="2808288"/>
            <a:ext cx="1587" cy="500062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96"/>
          <p:cNvCxnSpPr>
            <a:stCxn id="42" idx="1"/>
            <a:endCxn id="41" idx="1"/>
          </p:cNvCxnSpPr>
          <p:nvPr/>
        </p:nvCxnSpPr>
        <p:spPr>
          <a:xfrm rot="10800000" flipV="1">
            <a:off x="2700338" y="3308350"/>
            <a:ext cx="1587" cy="357188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2557463" y="3098800"/>
            <a:ext cx="2000250" cy="8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4557713" y="5599113"/>
            <a:ext cx="2000250" cy="1189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2557463" y="2455863"/>
            <a:ext cx="200025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2557463" y="1169988"/>
            <a:ext cx="200025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4700588" y="1455738"/>
            <a:ext cx="1928812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6700838" y="1098550"/>
            <a:ext cx="1928812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8629650" y="3527425"/>
            <a:ext cx="1928813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6557963" y="5099050"/>
            <a:ext cx="1928812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8629650" y="4098925"/>
            <a:ext cx="1928813" cy="1571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ovéPole 55"/>
          <p:cNvSpPr txBox="1">
            <a:spLocks noChangeArrowheads="1"/>
          </p:cNvSpPr>
          <p:nvPr/>
        </p:nvSpPr>
        <p:spPr bwMode="auto">
          <a:xfrm>
            <a:off x="2708275" y="3960813"/>
            <a:ext cx="185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výrobce krmiv</a:t>
            </a:r>
          </a:p>
        </p:txBody>
      </p:sp>
      <p:sp>
        <p:nvSpPr>
          <p:cNvPr id="57" name="TextovéPole 56"/>
          <p:cNvSpPr txBox="1">
            <a:spLocks noChangeArrowheads="1"/>
          </p:cNvSpPr>
          <p:nvPr/>
        </p:nvSpPr>
        <p:spPr bwMode="auto">
          <a:xfrm>
            <a:off x="8974138" y="1379538"/>
            <a:ext cx="1000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mlékárna</a:t>
            </a:r>
          </a:p>
        </p:txBody>
      </p:sp>
      <p:sp>
        <p:nvSpPr>
          <p:cNvPr id="58" name="TextovéPole 57"/>
          <p:cNvSpPr txBox="1">
            <a:spLocks noChangeArrowheads="1"/>
          </p:cNvSpPr>
          <p:nvPr/>
        </p:nvSpPr>
        <p:spPr bwMode="auto">
          <a:xfrm>
            <a:off x="4659313" y="1150938"/>
            <a:ext cx="968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dopravce</a:t>
            </a:r>
          </a:p>
        </p:txBody>
      </p:sp>
      <p:sp>
        <p:nvSpPr>
          <p:cNvPr id="59" name="TextovéPole 58"/>
          <p:cNvSpPr txBox="1">
            <a:spLocks noChangeArrowheads="1"/>
          </p:cNvSpPr>
          <p:nvPr/>
        </p:nvSpPr>
        <p:spPr bwMode="auto">
          <a:xfrm>
            <a:off x="4205288" y="5129213"/>
            <a:ext cx="955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prodejna</a:t>
            </a:r>
          </a:p>
        </p:txBody>
      </p:sp>
      <p:sp>
        <p:nvSpPr>
          <p:cNvPr id="60" name="TextovéPole 59"/>
          <p:cNvSpPr txBox="1">
            <a:spLocks noChangeArrowheads="1"/>
          </p:cNvSpPr>
          <p:nvPr/>
        </p:nvSpPr>
        <p:spPr bwMode="auto">
          <a:xfrm>
            <a:off x="700088" y="1166813"/>
            <a:ext cx="185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mléčná farma</a:t>
            </a:r>
          </a:p>
        </p:txBody>
      </p:sp>
      <p:sp>
        <p:nvSpPr>
          <p:cNvPr id="61" name="TextovéPole 60"/>
          <p:cNvSpPr txBox="1">
            <a:spLocks noChangeArrowheads="1"/>
          </p:cNvSpPr>
          <p:nvPr/>
        </p:nvSpPr>
        <p:spPr bwMode="auto">
          <a:xfrm>
            <a:off x="7664450" y="3629025"/>
            <a:ext cx="1033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dopravce</a:t>
            </a:r>
          </a:p>
        </p:txBody>
      </p:sp>
      <p:sp>
        <p:nvSpPr>
          <p:cNvPr id="62" name="TextovéPole 61"/>
          <p:cNvSpPr txBox="1">
            <a:spLocks noChangeArrowheads="1"/>
          </p:cNvSpPr>
          <p:nvPr/>
        </p:nvSpPr>
        <p:spPr bwMode="auto">
          <a:xfrm>
            <a:off x="6237288" y="4772025"/>
            <a:ext cx="1174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dopravce</a:t>
            </a:r>
          </a:p>
        </p:txBody>
      </p:sp>
      <p:sp>
        <p:nvSpPr>
          <p:cNvPr id="63" name="TextovéPole 62"/>
          <p:cNvSpPr txBox="1">
            <a:spLocks noChangeArrowheads="1"/>
          </p:cNvSpPr>
          <p:nvPr/>
        </p:nvSpPr>
        <p:spPr bwMode="auto">
          <a:xfrm>
            <a:off x="7486650" y="4129088"/>
            <a:ext cx="128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distributor</a:t>
            </a:r>
          </a:p>
        </p:txBody>
      </p:sp>
      <p:cxnSp>
        <p:nvCxnSpPr>
          <p:cNvPr id="64" name="Pravoúhlá spojovací čára 120"/>
          <p:cNvCxnSpPr>
            <a:stCxn id="47" idx="3"/>
            <a:endCxn id="49" idx="3"/>
          </p:cNvCxnSpPr>
          <p:nvPr/>
        </p:nvCxnSpPr>
        <p:spPr>
          <a:xfrm flipV="1">
            <a:off x="4557713" y="2741613"/>
            <a:ext cx="1587" cy="785812"/>
          </a:xfrm>
          <a:prstGeom prst="bentConnector3">
            <a:avLst>
              <a:gd name="adj1" fmla="val 3290391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ravoúhlá spojovací čára 122"/>
          <p:cNvCxnSpPr>
            <a:stCxn id="49" idx="1"/>
            <a:endCxn id="50" idx="1"/>
          </p:cNvCxnSpPr>
          <p:nvPr/>
        </p:nvCxnSpPr>
        <p:spPr>
          <a:xfrm rot="10800000">
            <a:off x="2557463" y="1741488"/>
            <a:ext cx="1587" cy="1000125"/>
          </a:xfrm>
          <a:prstGeom prst="bentConnector3">
            <a:avLst>
              <a:gd name="adj1" fmla="val 3084742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126"/>
          <p:cNvCxnSpPr>
            <a:stCxn id="52" idx="3"/>
          </p:cNvCxnSpPr>
          <p:nvPr/>
        </p:nvCxnSpPr>
        <p:spPr>
          <a:xfrm>
            <a:off x="8629650" y="2241550"/>
            <a:ext cx="1108075" cy="1285875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ravoúhlá spojovací čára 141"/>
          <p:cNvCxnSpPr>
            <a:stCxn id="55" idx="2"/>
            <a:endCxn id="54" idx="2"/>
          </p:cNvCxnSpPr>
          <p:nvPr/>
        </p:nvCxnSpPr>
        <p:spPr>
          <a:xfrm rot="5400000">
            <a:off x="8558213" y="4635500"/>
            <a:ext cx="1588" cy="2071687"/>
          </a:xfrm>
          <a:prstGeom prst="bentConnector3">
            <a:avLst>
              <a:gd name="adj1" fmla="val 3153294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>
            <a:spLocks noChangeArrowheads="1"/>
          </p:cNvSpPr>
          <p:nvPr/>
        </p:nvSpPr>
        <p:spPr bwMode="auto">
          <a:xfrm>
            <a:off x="4538663" y="2273300"/>
            <a:ext cx="1039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dopravce</a:t>
            </a:r>
          </a:p>
        </p:txBody>
      </p:sp>
      <p:cxnSp>
        <p:nvCxnSpPr>
          <p:cNvPr id="69" name="Tvar 85"/>
          <p:cNvCxnSpPr>
            <a:stCxn id="54" idx="0"/>
          </p:cNvCxnSpPr>
          <p:nvPr/>
        </p:nvCxnSpPr>
        <p:spPr>
          <a:xfrm rot="16200000" flipH="1" flipV="1">
            <a:off x="6183312" y="4259263"/>
            <a:ext cx="500063" cy="2179638"/>
          </a:xfrm>
          <a:prstGeom prst="bentConnector4">
            <a:avLst>
              <a:gd name="adj1" fmla="val -111020"/>
              <a:gd name="adj2" fmla="val 9960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ravoúhlá spojovací čára 97"/>
          <p:cNvCxnSpPr>
            <a:stCxn id="50" idx="0"/>
            <a:endCxn id="51" idx="0"/>
          </p:cNvCxnSpPr>
          <p:nvPr/>
        </p:nvCxnSpPr>
        <p:spPr>
          <a:xfrm rot="16200000" flipH="1">
            <a:off x="4468019" y="259557"/>
            <a:ext cx="285750" cy="2106612"/>
          </a:xfrm>
          <a:prstGeom prst="bentConnector3">
            <a:avLst>
              <a:gd name="adj1" fmla="val -1401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ravoúhlá spojovací čára 98"/>
          <p:cNvCxnSpPr>
            <a:endCxn id="52" idx="1"/>
          </p:cNvCxnSpPr>
          <p:nvPr/>
        </p:nvCxnSpPr>
        <p:spPr>
          <a:xfrm>
            <a:off x="5772150" y="2027238"/>
            <a:ext cx="928688" cy="214312"/>
          </a:xfrm>
          <a:prstGeom prst="bentConnector3">
            <a:avLst>
              <a:gd name="adj1" fmla="val -157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šipka 123"/>
          <p:cNvCxnSpPr/>
          <p:nvPr/>
        </p:nvCxnSpPr>
        <p:spPr>
          <a:xfrm rot="5400000">
            <a:off x="9702006" y="4026694"/>
            <a:ext cx="14287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68" name="Text Box 14"/>
          <p:cNvSpPr txBox="1">
            <a:spLocks noChangeArrowheads="1"/>
          </p:cNvSpPr>
          <p:nvPr/>
        </p:nvSpPr>
        <p:spPr bwMode="auto">
          <a:xfrm>
            <a:off x="2322513" y="4527550"/>
            <a:ext cx="1857375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800" b="1">
                <a:latin typeface="Calibri" panose="020F0502020204030204" pitchFamily="34" charset="0"/>
                <a:cs typeface="Calibri" panose="020F0502020204030204" pitchFamily="34" charset="0"/>
              </a:rPr>
              <a:t>logistický řetězec, </a:t>
            </a:r>
            <a:r>
              <a:rPr lang="cs-CZ" altLang="cs-CZ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logistický systém</a:t>
            </a:r>
            <a:endParaRPr lang="cs-CZ" altLang="cs-CZ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68264" t="10227" r="13624" b="42388"/>
          <a:stretch/>
        </p:blipFill>
        <p:spPr>
          <a:xfrm>
            <a:off x="5450728" y="2877632"/>
            <a:ext cx="828081" cy="12186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2"/>
          <p:cNvSpPr>
            <a:spLocks noGrp="1"/>
          </p:cNvSpPr>
          <p:nvPr>
            <p:ph type="title"/>
          </p:nvPr>
        </p:nvSpPr>
        <p:spPr>
          <a:xfrm>
            <a:off x="765175" y="-315913"/>
            <a:ext cx="10509250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Toky v logistických systémech</a:t>
            </a:r>
          </a:p>
        </p:txBody>
      </p:sp>
      <p:sp>
        <p:nvSpPr>
          <p:cNvPr id="31748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890993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2080B0-0226-4D0A-B40E-4B22CA1898F4}" type="slidenum">
              <a:rPr lang="cs-CZ" altLang="en-US" b="1" smtClean="0"/>
              <a:pPr/>
              <a:t>13</a:t>
            </a:fld>
            <a:endParaRPr lang="cs-CZ" altLang="en-US" b="1" dirty="0" smtClean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668387" y="6165850"/>
            <a:ext cx="20161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Zákazník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652512" y="4654550"/>
            <a:ext cx="201612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Distributor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652512" y="2925763"/>
            <a:ext cx="2016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Výrobce mont. skupin</a:t>
            </a:r>
            <a:endParaRPr lang="cs-CZ" altLang="cs-CZ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652512" y="1196975"/>
            <a:ext cx="1944687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Dodavatel surovin, materiálů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652512" y="2062163"/>
            <a:ext cx="19446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Výrobce dílů polotovarů</a:t>
            </a:r>
            <a:endParaRPr lang="cs-CZ" altLang="cs-CZ" sz="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652512" y="3789363"/>
            <a:ext cx="2016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Výrobce finálních</a:t>
            </a:r>
            <a:endParaRPr lang="cs-CZ" altLang="cs-CZ" sz="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výrobků</a:t>
            </a:r>
            <a:endParaRPr lang="cs-CZ" altLang="cs-CZ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68387" y="5373688"/>
            <a:ext cx="2016125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Prodejní řetězec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102024" y="1270000"/>
            <a:ext cx="1368425" cy="584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Materiálový tok</a:t>
            </a: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auto">
          <a:xfrm>
            <a:off x="4175049" y="2062163"/>
            <a:ext cx="1150938" cy="4464050"/>
          </a:xfrm>
          <a:prstGeom prst="downArrow">
            <a:avLst>
              <a:gd name="adj1" fmla="val 50000"/>
              <a:gd name="adj2" fmla="val 9696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4030587" y="2349500"/>
            <a:ext cx="15113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Suroviny 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4030587" y="3141663"/>
            <a:ext cx="15113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Polotovary,díly</a:t>
            </a:r>
            <a:endParaRPr lang="cs-CZ" altLang="cs-CZ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4030587" y="3862388"/>
            <a:ext cx="15113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Montážní skupiny…</a:t>
            </a:r>
            <a:endParaRPr lang="cs-CZ" altLang="cs-CZ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4100437" y="4941888"/>
            <a:ext cx="15113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Hotové výrobky</a:t>
            </a: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6046712" y="1270000"/>
            <a:ext cx="1368425" cy="338138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Tok informací</a:t>
            </a:r>
          </a:p>
        </p:txBody>
      </p:sp>
      <p:sp>
        <p:nvSpPr>
          <p:cNvPr id="21" name="AutoShape 42"/>
          <p:cNvSpPr>
            <a:spLocks noChangeArrowheads="1"/>
          </p:cNvSpPr>
          <p:nvPr/>
        </p:nvSpPr>
        <p:spPr bwMode="auto">
          <a:xfrm>
            <a:off x="6118149" y="2062163"/>
            <a:ext cx="1081088" cy="4321175"/>
          </a:xfrm>
          <a:prstGeom prst="upArrow">
            <a:avLst>
              <a:gd name="adj1" fmla="val 50000"/>
              <a:gd name="adj2" fmla="val 999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5900662" y="5805488"/>
            <a:ext cx="15113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Objednávky</a:t>
            </a: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5900662" y="5013325"/>
            <a:ext cx="15113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Předpovědi poptávky</a:t>
            </a: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7918374" y="1270000"/>
            <a:ext cx="1368425" cy="584200"/>
          </a:xfrm>
          <a:prstGeom prst="rect">
            <a:avLst/>
          </a:prstGeom>
          <a:solidFill>
            <a:schemeClr val="bg1"/>
          </a:solidFill>
          <a:ln w="635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  <a:cs typeface="Calibri" panose="020F0502020204030204" pitchFamily="34" charset="0"/>
              </a:rPr>
              <a:t>Tok přidané hodnoty</a:t>
            </a:r>
            <a:endParaRPr lang="cs-CZ" altLang="cs-CZ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utoShape 47"/>
          <p:cNvSpPr>
            <a:spLocks noChangeArrowheads="1"/>
          </p:cNvSpPr>
          <p:nvPr/>
        </p:nvSpPr>
        <p:spPr bwMode="auto">
          <a:xfrm>
            <a:off x="7991399" y="2062163"/>
            <a:ext cx="1150938" cy="4464050"/>
          </a:xfrm>
          <a:prstGeom prst="downArrow">
            <a:avLst>
              <a:gd name="adj1" fmla="val 50000"/>
              <a:gd name="adj2" fmla="val 96965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7845349" y="3141663"/>
            <a:ext cx="15113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Náklady na výrobu</a:t>
            </a: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7773912" y="2349500"/>
            <a:ext cx="15113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Náklady na dopravu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45349" y="4870450"/>
            <a:ext cx="15113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Zisk              </a:t>
            </a:r>
            <a:endParaRPr lang="cs-CZ" altLang="cs-CZ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7845349" y="3933825"/>
            <a:ext cx="15113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Náklady na distribuci…</a:t>
            </a:r>
          </a:p>
        </p:txBody>
      </p:sp>
      <p:sp>
        <p:nvSpPr>
          <p:cNvPr id="30" name="Text Box 53"/>
          <p:cNvSpPr txBox="1">
            <a:spLocks noChangeArrowheads="1"/>
          </p:cNvSpPr>
          <p:nvPr/>
        </p:nvSpPr>
        <p:spPr bwMode="auto">
          <a:xfrm>
            <a:off x="5900662" y="4365625"/>
            <a:ext cx="15113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Stavy zásob</a:t>
            </a:r>
            <a:endParaRPr lang="cs-CZ" altLang="cs-CZ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3"/>
          <p:cNvSpPr txBox="1">
            <a:spLocks noChangeArrowheads="1"/>
          </p:cNvSpPr>
          <p:nvPr/>
        </p:nvSpPr>
        <p:spPr bwMode="auto">
          <a:xfrm>
            <a:off x="5900662" y="3646488"/>
            <a:ext cx="15113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>
                <a:latin typeface="Calibri" panose="020F0502020204030204" pitchFamily="34" charset="0"/>
                <a:cs typeface="Calibri" panose="020F0502020204030204" pitchFamily="34" charset="0"/>
              </a:rPr>
              <a:t>Další informace…</a:t>
            </a:r>
            <a:endParaRPr lang="cs-CZ" altLang="cs-CZ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utoShape 42"/>
          <p:cNvSpPr>
            <a:spLocks noChangeArrowheads="1"/>
          </p:cNvSpPr>
          <p:nvPr/>
        </p:nvSpPr>
        <p:spPr bwMode="auto">
          <a:xfrm>
            <a:off x="9789217" y="2132161"/>
            <a:ext cx="1081088" cy="4321175"/>
          </a:xfrm>
          <a:prstGeom prst="upArrow">
            <a:avLst>
              <a:gd name="adj1" fmla="val 50000"/>
              <a:gd name="adj2" fmla="val 99927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9645548" y="1270000"/>
            <a:ext cx="1368425" cy="33813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Tok 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peněz</a:t>
            </a:r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449420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Hlavní a průřezové činnosti v logistice</a:t>
            </a:r>
          </a:p>
        </p:txBody>
      </p:sp>
      <p:sp>
        <p:nvSpPr>
          <p:cNvPr id="15364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695D0A7-1DDA-4A5E-954E-CDF5E5A37828}" type="slidenum">
              <a:rPr lang="cs-CZ" altLang="en-US" b="1" smtClean="0"/>
              <a:pPr/>
              <a:t>14</a:t>
            </a:fld>
            <a:endParaRPr lang="cs-CZ" altLang="en-US" b="1" smtClean="0"/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1556544" y="2390311"/>
            <a:ext cx="2951162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Nákup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1556544" y="3139992"/>
            <a:ext cx="29511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Řízení výroby</a:t>
            </a: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1556544" y="3888086"/>
            <a:ext cx="29511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Distribuce</a:t>
            </a: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6692940" y="4826076"/>
            <a:ext cx="31670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Balení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6692940" y="5715406"/>
            <a:ext cx="244792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Informace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 rot="16200000">
            <a:off x="4042174" y="3108926"/>
            <a:ext cx="2017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Hlavní</a:t>
            </a: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1556544" y="1640629"/>
            <a:ext cx="2951162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Plánování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 rot="16200000">
            <a:off x="8722073" y="3535724"/>
            <a:ext cx="2595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Průřezové</a:t>
            </a: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1556544" y="4636179"/>
            <a:ext cx="295116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Zpětné toky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ravá složená závorka 13"/>
          <p:cNvSpPr>
            <a:spLocks/>
          </p:cNvSpPr>
          <p:nvPr/>
        </p:nvSpPr>
        <p:spPr bwMode="auto">
          <a:xfrm>
            <a:off x="4078288" y="1935163"/>
            <a:ext cx="647700" cy="3157537"/>
          </a:xfrm>
          <a:prstGeom prst="rightBrace">
            <a:avLst>
              <a:gd name="adj1" fmla="val 8328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ravá složená závorka 14"/>
          <p:cNvSpPr>
            <a:spLocks/>
          </p:cNvSpPr>
          <p:nvPr/>
        </p:nvSpPr>
        <p:spPr bwMode="auto">
          <a:xfrm>
            <a:off x="8993799" y="1554634"/>
            <a:ext cx="647700" cy="4608512"/>
          </a:xfrm>
          <a:prstGeom prst="rightBrace">
            <a:avLst>
              <a:gd name="adj1" fmla="val 8329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>
            <a:off x="6692940" y="1268760"/>
            <a:ext cx="19446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Doprava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6692940" y="3047418"/>
            <a:ext cx="23749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Manipulace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6692940" y="2158089"/>
            <a:ext cx="23574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Skladování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51"/>
          <p:cNvSpPr txBox="1">
            <a:spLocks noChangeArrowheads="1"/>
          </p:cNvSpPr>
          <p:nvPr/>
        </p:nvSpPr>
        <p:spPr bwMode="auto">
          <a:xfrm>
            <a:off x="6692940" y="3936747"/>
            <a:ext cx="224631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Kompletace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6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549275" y="-376238"/>
            <a:ext cx="10873208" cy="1397001"/>
          </a:xfrm>
        </p:spPr>
        <p:txBody>
          <a:bodyPr/>
          <a:lstStyle/>
          <a:p>
            <a:pPr eaLnBrk="1" hangingPunct="1"/>
            <a:r>
              <a:rPr lang="cs-CZ" altLang="cs-CZ" sz="3800" b="1" u="sng" dirty="0" smtClean="0"/>
              <a:t>Služby zákazníkům jako globální logistický cíl</a:t>
            </a:r>
          </a:p>
        </p:txBody>
      </p:sp>
      <p:sp>
        <p:nvSpPr>
          <p:cNvPr id="11267" name="Zástupný symbol pro obsah 13"/>
          <p:cNvSpPr>
            <a:spLocks noGrp="1"/>
          </p:cNvSpPr>
          <p:nvPr>
            <p:ph idx="1"/>
          </p:nvPr>
        </p:nvSpPr>
        <p:spPr>
          <a:xfrm>
            <a:off x="549275" y="1341438"/>
            <a:ext cx="11090275" cy="482386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altLang="cs-CZ" dirty="0"/>
              <a:t>Uspokojení požadavků zákazníků na konkurenceschopné </a:t>
            </a:r>
            <a:r>
              <a:rPr lang="cs-CZ" altLang="cs-CZ" dirty="0" smtClean="0"/>
              <a:t>úrovni:</a:t>
            </a:r>
            <a:endParaRPr lang="cs-CZ" altLang="cs-CZ" dirty="0"/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  <a:defRPr/>
            </a:pPr>
            <a:r>
              <a:rPr lang="cs-CZ" altLang="cs-CZ" b="1" dirty="0"/>
              <a:t>Zákazníka </a:t>
            </a:r>
            <a:r>
              <a:rPr lang="cs-CZ" altLang="cs-CZ" b="1" dirty="0" smtClean="0"/>
              <a:t>nezajímá</a:t>
            </a:r>
            <a:r>
              <a:rPr lang="cs-CZ" altLang="cs-CZ" b="1" dirty="0"/>
              <a:t>, jaké úsilí pro poskytování služeb dodavatel </a:t>
            </a:r>
            <a:r>
              <a:rPr lang="cs-CZ" altLang="cs-CZ" b="1" dirty="0" smtClean="0"/>
              <a:t>vynaložil.; 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  <a:defRPr/>
            </a:pPr>
            <a:r>
              <a:rPr lang="cs-CZ" altLang="cs-CZ" b="1" dirty="0"/>
              <a:t>Zákazníka </a:t>
            </a:r>
            <a:r>
              <a:rPr lang="cs-CZ" altLang="cs-CZ" b="1" dirty="0" smtClean="0"/>
              <a:t>nezajímá, co to dodavatele stálo;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  <a:defRPr/>
            </a:pPr>
            <a:r>
              <a:rPr lang="cs-CZ" altLang="cs-CZ" b="1" dirty="0" smtClean="0"/>
              <a:t>Zákazníka </a:t>
            </a:r>
            <a:r>
              <a:rPr lang="cs-CZ" altLang="cs-CZ" b="1" dirty="0"/>
              <a:t>zajímá </a:t>
            </a:r>
            <a:r>
              <a:rPr lang="cs-CZ" altLang="cs-CZ" b="1" dirty="0" smtClean="0"/>
              <a:t>pouze </a:t>
            </a:r>
            <a:r>
              <a:rPr lang="cs-CZ" altLang="cs-CZ" b="1" dirty="0"/>
              <a:t>výsledný efekt.</a:t>
            </a:r>
          </a:p>
          <a:p>
            <a:pPr marL="303213" lvl="1" eaLnBrk="1" hangingPunct="1">
              <a:lnSpc>
                <a:spcPct val="150000"/>
              </a:lnSpc>
              <a:spcBef>
                <a:spcPts val="2400"/>
              </a:spcBef>
              <a:buFont typeface="Arial" charset="0"/>
              <a:buChar char="•"/>
              <a:defRPr/>
            </a:pPr>
            <a:r>
              <a:rPr lang="cs-CZ" altLang="cs-CZ" sz="2400" dirty="0"/>
              <a:t>Služby zákazníkům jsou </a:t>
            </a:r>
            <a:r>
              <a:rPr lang="cs-CZ" altLang="cs-CZ" sz="2400" dirty="0" smtClean="0"/>
              <a:t>základním </a:t>
            </a:r>
            <a:r>
              <a:rPr lang="cs-CZ" altLang="cs-CZ" sz="2400" dirty="0"/>
              <a:t>strategickým konceptem </a:t>
            </a:r>
            <a:r>
              <a:rPr lang="cs-CZ" altLang="cs-CZ" sz="2400" dirty="0" smtClean="0"/>
              <a:t>řízení </a:t>
            </a:r>
            <a:r>
              <a:rPr lang="cs-CZ" altLang="cs-CZ" sz="2400" dirty="0"/>
              <a:t>materiálových toků v logistických </a:t>
            </a:r>
            <a:r>
              <a:rPr lang="cs-CZ" altLang="cs-CZ" sz="2400" dirty="0" smtClean="0"/>
              <a:t>systémech.</a:t>
            </a:r>
          </a:p>
          <a:p>
            <a:pPr marL="303213" lvl="1" eaLnBrk="1" hangingPunct="1">
              <a:lnSpc>
                <a:spcPct val="150000"/>
              </a:lnSpc>
              <a:spcBef>
                <a:spcPts val="2400"/>
              </a:spcBef>
              <a:buFont typeface="Arial" charset="0"/>
              <a:buChar char="•"/>
              <a:defRPr/>
            </a:pPr>
            <a:r>
              <a:rPr lang="cs-CZ" altLang="cs-CZ" sz="2400" dirty="0" smtClean="0"/>
              <a:t>Služby zákazníkům </a:t>
            </a:r>
            <a:r>
              <a:rPr lang="cs-CZ" altLang="cs-CZ" sz="2400" dirty="0"/>
              <a:t>jsou </a:t>
            </a:r>
            <a:r>
              <a:rPr lang="cs-CZ" altLang="cs-CZ" sz="2400" dirty="0" smtClean="0"/>
              <a:t>vnějším obrazem </a:t>
            </a:r>
            <a:r>
              <a:rPr lang="cs-CZ" altLang="cs-CZ" sz="2400" dirty="0"/>
              <a:t>účinnosti logistického řízení </a:t>
            </a:r>
            <a:r>
              <a:rPr lang="cs-CZ" altLang="cs-CZ" sz="2400" dirty="0" smtClean="0"/>
              <a:t>firmy.</a:t>
            </a:r>
            <a:endParaRPr lang="cs-CZ" altLang="cs-CZ" sz="2400" dirty="0"/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EFBAFF-39D0-4F45-ADD7-0E519A89D0FE}" type="slidenum">
              <a:rPr lang="cs-CZ" altLang="en-US" b="1"/>
              <a:pPr/>
              <a:t>15</a:t>
            </a:fld>
            <a:endParaRPr lang="cs-CZ" altLang="en-US" b="1"/>
          </a:p>
        </p:txBody>
      </p:sp>
    </p:spTree>
    <p:extLst>
      <p:ext uri="{BB962C8B-B14F-4D97-AF65-F5344CB8AC3E}">
        <p14:creationId xmlns:p14="http://schemas.microsoft.com/office/powerpoint/2010/main" val="383659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2"/>
          <p:cNvSpPr>
            <a:spLocks noGrp="1"/>
          </p:cNvSpPr>
          <p:nvPr>
            <p:ph type="title"/>
          </p:nvPr>
        </p:nvSpPr>
        <p:spPr>
          <a:xfrm>
            <a:off x="549275" y="-243408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Pojetí služeb zákazníkům</a:t>
            </a:r>
          </a:p>
        </p:txBody>
      </p:sp>
      <p:sp>
        <p:nvSpPr>
          <p:cNvPr id="13315" name="Zástupný symbol pro obsah 13"/>
          <p:cNvSpPr>
            <a:spLocks noGrp="1"/>
          </p:cNvSpPr>
          <p:nvPr>
            <p:ph idx="1"/>
          </p:nvPr>
        </p:nvSpPr>
        <p:spPr>
          <a:xfrm>
            <a:off x="549275" y="1196752"/>
            <a:ext cx="11090275" cy="475185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</a:pPr>
            <a:r>
              <a:rPr lang="cs-CZ" altLang="cs-CZ" dirty="0"/>
              <a:t>Prostředek zvyšování užitné hodnoty zboží pro zákazníka, jako zdroj přidané hodnoty a významný konkurenční </a:t>
            </a:r>
            <a:r>
              <a:rPr lang="cs-CZ" altLang="cs-CZ" dirty="0" smtClean="0"/>
              <a:t>faktor.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</a:pPr>
            <a:r>
              <a:rPr lang="cs-CZ" altLang="cs-CZ" dirty="0" smtClean="0"/>
              <a:t>Filosofie firmy představující ztotožnění se s požadavky zákazníků.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</a:pPr>
            <a:r>
              <a:rPr lang="cs-CZ" altLang="cs-CZ" dirty="0" smtClean="0"/>
              <a:t>Soubor činností, které je třeba plánovat a řídit a pro něž je třeba ve společnosti vytvořit organizační rámec.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</a:pPr>
            <a:r>
              <a:rPr lang="cs-CZ" altLang="cs-CZ" dirty="0" smtClean="0"/>
              <a:t>Míra logistických výkonů, kterou je třeba kvantifikovat pomocí vhodných ukazatelů.</a:t>
            </a:r>
          </a:p>
        </p:txBody>
      </p:sp>
      <p:sp>
        <p:nvSpPr>
          <p:cNvPr id="1331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5FEA3D-A5F9-4EC5-A383-C91814C2A82C}" type="slidenum">
              <a:rPr lang="cs-CZ" altLang="en-US" b="1"/>
              <a:pPr/>
              <a:t>16</a:t>
            </a:fld>
            <a:endParaRPr lang="cs-CZ" altLang="en-US" b="1"/>
          </a:p>
        </p:txBody>
      </p:sp>
    </p:spTree>
    <p:extLst>
      <p:ext uri="{BB962C8B-B14F-4D97-AF65-F5344CB8AC3E}">
        <p14:creationId xmlns:p14="http://schemas.microsoft.com/office/powerpoint/2010/main" val="140920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Služby jako filosofie firmy</a:t>
            </a:r>
          </a:p>
        </p:txBody>
      </p:sp>
      <p:sp>
        <p:nvSpPr>
          <p:cNvPr id="15363" name="Zástupný symbol pro obsah 13"/>
          <p:cNvSpPr>
            <a:spLocks noGrp="1"/>
          </p:cNvSpPr>
          <p:nvPr>
            <p:ph idx="1"/>
          </p:nvPr>
        </p:nvSpPr>
        <p:spPr>
          <a:xfrm>
            <a:off x="549275" y="1052513"/>
            <a:ext cx="11090275" cy="17287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 smtClean="0"/>
              <a:t>Každý pracovník firmy na všech úrovních řízení musí svou činnost orientovat na plnění požadavků zákazníka a hledat cesty, jak ji trvale zlepšovat.</a:t>
            </a:r>
          </a:p>
        </p:txBody>
      </p:sp>
      <p:sp>
        <p:nvSpPr>
          <p:cNvPr id="1536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329284-31BC-4FFE-BF87-3A40D82DAFDC}" type="slidenum">
              <a:rPr lang="cs-CZ" altLang="en-US" b="1"/>
              <a:pPr/>
              <a:t>17</a:t>
            </a:fld>
            <a:endParaRPr lang="cs-CZ" altLang="en-US" b="1"/>
          </a:p>
        </p:txBody>
      </p:sp>
      <p:sp>
        <p:nvSpPr>
          <p:cNvPr id="6" name="Line 44"/>
          <p:cNvSpPr>
            <a:spLocks noChangeShapeType="1"/>
          </p:cNvSpPr>
          <p:nvPr/>
        </p:nvSpPr>
        <p:spPr bwMode="auto">
          <a:xfrm>
            <a:off x="5878388" y="2511036"/>
            <a:ext cx="0" cy="62071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Zástupný symbol pro obsah 13"/>
          <p:cNvSpPr txBox="1">
            <a:spLocks/>
          </p:cNvSpPr>
          <p:nvPr/>
        </p:nvSpPr>
        <p:spPr bwMode="auto">
          <a:xfrm>
            <a:off x="708025" y="3134196"/>
            <a:ext cx="110902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>
            <a:lvl1pPr marL="303213" indent="-303213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0250" indent="-303213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57288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84325" indent="-303213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09775" indent="-303213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669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241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3813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385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/>
              <a:t>Dekompozici plnění služeb zákazníkům na všechny hladiny řízení ve </a:t>
            </a:r>
            <a:r>
              <a:rPr lang="cs-CZ" altLang="cs-CZ" dirty="0" smtClean="0"/>
              <a:t>firmě.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/>
              <a:t>Vstřícný přístup k plnění požadavků zákazníků na </a:t>
            </a:r>
            <a:r>
              <a:rPr lang="cs-CZ" altLang="cs-CZ" dirty="0" smtClean="0"/>
              <a:t>služby.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/>
              <a:t>Nabízení nových služeb </a:t>
            </a:r>
            <a:r>
              <a:rPr lang="cs-CZ" altLang="cs-CZ" dirty="0" smtClean="0"/>
              <a:t>zákazníkům.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/>
              <a:t>Motivovat zaměstnance firmy k plnění služeb zákazníkům 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424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sz="4000" b="1" u="sng" smtClean="0"/>
              <a:t>Služby jako míra logistických výkonů</a:t>
            </a:r>
          </a:p>
        </p:txBody>
      </p:sp>
      <p:sp>
        <p:nvSpPr>
          <p:cNvPr id="17411" name="Zástupný symbol pro obsah 13"/>
          <p:cNvSpPr>
            <a:spLocks noGrp="1"/>
          </p:cNvSpPr>
          <p:nvPr>
            <p:ph idx="1"/>
          </p:nvPr>
        </p:nvSpPr>
        <p:spPr>
          <a:xfrm>
            <a:off x="430213" y="1125538"/>
            <a:ext cx="11090275" cy="7191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mtClean="0"/>
              <a:t>Ukazatele používané pro měření úrovně služeb lze rozdělit na:</a:t>
            </a:r>
          </a:p>
        </p:txBody>
      </p:sp>
      <p:sp>
        <p:nvSpPr>
          <p:cNvPr id="1741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F1D3782-844D-4C87-A18E-F5D8F1CB27B0}" type="slidenum">
              <a:rPr lang="cs-CZ" altLang="en-US" b="1"/>
              <a:pPr/>
              <a:t>18</a:t>
            </a:fld>
            <a:endParaRPr lang="cs-CZ" altLang="en-US" b="1"/>
          </a:p>
        </p:txBody>
      </p:sp>
      <p:sp>
        <p:nvSpPr>
          <p:cNvPr id="6" name="Line 44"/>
          <p:cNvSpPr>
            <a:spLocks noChangeShapeType="1"/>
          </p:cNvSpPr>
          <p:nvPr/>
        </p:nvSpPr>
        <p:spPr bwMode="auto">
          <a:xfrm>
            <a:off x="5446713" y="1844675"/>
            <a:ext cx="0" cy="6207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Zástupný symbol pro obsah 13"/>
          <p:cNvSpPr txBox="1">
            <a:spLocks/>
          </p:cNvSpPr>
          <p:nvPr/>
        </p:nvSpPr>
        <p:spPr bwMode="auto">
          <a:xfrm>
            <a:off x="708025" y="3278188"/>
            <a:ext cx="430688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>
            <a:lvl1pPr marL="303213" indent="-303213" algn="l" defTabSz="1217613" rtl="0" eaLnBrk="0" fontAlgn="base" hangingPunct="0">
              <a:lnSpc>
                <a:spcPct val="95000"/>
              </a:lnSpc>
              <a:spcBef>
                <a:spcPts val="1863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288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32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977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mtClean="0"/>
              <a:t>ukazatele rozsahu služeb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cs-CZ" altLang="cs-CZ" sz="1800"/>
              <a:t>využívaných zejména pro navrhování výkonnosti jednotlivých článků logistického systému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cs-CZ" altLang="cs-CZ" sz="1800" smtClean="0"/>
              <a:t> </a:t>
            </a:r>
            <a:endParaRPr lang="cs-CZ" altLang="cs-CZ" sz="1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cs-CZ" altLang="cs-CZ" sz="1800"/>
          </a:p>
        </p:txBody>
      </p:sp>
      <p:sp>
        <p:nvSpPr>
          <p:cNvPr id="9" name="Zástupný symbol pro obsah 13"/>
          <p:cNvSpPr txBox="1">
            <a:spLocks/>
          </p:cNvSpPr>
          <p:nvPr/>
        </p:nvSpPr>
        <p:spPr bwMode="auto">
          <a:xfrm>
            <a:off x="6094413" y="3257550"/>
            <a:ext cx="430688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>
            <a:lvl1pPr marL="303213" indent="-303213" algn="l" defTabSz="1217613" rtl="0" eaLnBrk="0" fontAlgn="base" hangingPunct="0">
              <a:lnSpc>
                <a:spcPct val="95000"/>
              </a:lnSpc>
              <a:spcBef>
                <a:spcPts val="1863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288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32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977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mtClean="0"/>
              <a:t>ukazatele kvality služeb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cs-CZ" altLang="cs-CZ" sz="1800" smtClean="0"/>
              <a:t>tyto jsou středem </a:t>
            </a:r>
            <a:r>
              <a:rPr lang="cs-CZ" altLang="cs-CZ" sz="1800"/>
              <a:t>zájmu zákazníků a charakterizují </a:t>
            </a:r>
            <a:r>
              <a:rPr lang="cs-CZ" altLang="cs-CZ" sz="1800" smtClean="0"/>
              <a:t>postavení </a:t>
            </a:r>
            <a:r>
              <a:rPr lang="cs-CZ" altLang="cs-CZ" sz="1800"/>
              <a:t>dodavatele ve srovnání s konkurencí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cs-CZ" altLang="cs-CZ" sz="1800" smtClean="0"/>
              <a:t> </a:t>
            </a:r>
            <a:endParaRPr lang="cs-CZ" altLang="cs-CZ" sz="1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917846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Ukazatele rozsahu služeb</a:t>
            </a:r>
          </a:p>
        </p:txBody>
      </p:sp>
      <p:sp>
        <p:nvSpPr>
          <p:cNvPr id="19459" name="Zástupný symbol pro obsah 13"/>
          <p:cNvSpPr>
            <a:spLocks noGrp="1"/>
          </p:cNvSpPr>
          <p:nvPr>
            <p:ph idx="1"/>
          </p:nvPr>
        </p:nvSpPr>
        <p:spPr>
          <a:xfrm>
            <a:off x="549275" y="1052513"/>
            <a:ext cx="11090275" cy="1223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 smtClean="0"/>
              <a:t>Ukazatele rozsahu služeb konečné zákazníky nezajímají, jsou významné pro stanovení kapacitních parametrů prvků logistického systému.</a:t>
            </a:r>
          </a:p>
        </p:txBody>
      </p:sp>
      <p:sp>
        <p:nvSpPr>
          <p:cNvPr id="1946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A63F02-2CC5-44D7-80CB-3990B53B1831}" type="slidenum">
              <a:rPr lang="cs-CZ" altLang="en-US" b="1"/>
              <a:pPr/>
              <a:t>19</a:t>
            </a:fld>
            <a:endParaRPr lang="cs-CZ" altLang="en-US" b="1"/>
          </a:p>
        </p:txBody>
      </p:sp>
      <p:sp>
        <p:nvSpPr>
          <p:cNvPr id="6" name="Line 44"/>
          <p:cNvSpPr>
            <a:spLocks noChangeShapeType="1"/>
          </p:cNvSpPr>
          <p:nvPr/>
        </p:nvSpPr>
        <p:spPr bwMode="auto">
          <a:xfrm>
            <a:off x="5878513" y="2303463"/>
            <a:ext cx="0" cy="62071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Zástupný symbol pro obsah 13"/>
          <p:cNvSpPr txBox="1">
            <a:spLocks/>
          </p:cNvSpPr>
          <p:nvPr/>
        </p:nvSpPr>
        <p:spPr bwMode="auto">
          <a:xfrm>
            <a:off x="708025" y="2997200"/>
            <a:ext cx="110902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>
            <a:lvl1pPr marL="303213" indent="-303213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0250" indent="-303213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57288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84325" indent="-303213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09775" indent="-303213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669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241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3813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385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Velikost a počet dodávek v naturálních </a:t>
            </a:r>
            <a:r>
              <a:rPr lang="cs-CZ" altLang="cs-CZ" dirty="0" smtClean="0"/>
              <a:t>jednotkách.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Počet přijatých a vyřízených </a:t>
            </a:r>
            <a:r>
              <a:rPr lang="cs-CZ" altLang="cs-CZ" dirty="0" smtClean="0"/>
              <a:t>objednávek.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Počet příjmů a výdejů v distribučním </a:t>
            </a:r>
            <a:r>
              <a:rPr lang="cs-CZ" altLang="cs-CZ" dirty="0" smtClean="0"/>
              <a:t>skladu.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Počet a velikost výrobních </a:t>
            </a:r>
            <a:r>
              <a:rPr lang="cs-CZ" altLang="cs-CZ" dirty="0" smtClean="0"/>
              <a:t>dávek.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Objem, balení, hmotnost  přepravovaného </a:t>
            </a:r>
            <a:r>
              <a:rPr lang="cs-CZ" altLang="cs-CZ" dirty="0" smtClean="0"/>
              <a:t>zboží.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Počet instalací výrobků, oprav aj.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07550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Ekonomický vývoj ve světě</a:t>
            </a:r>
          </a:p>
        </p:txBody>
      </p:sp>
      <p:sp>
        <p:nvSpPr>
          <p:cNvPr id="11267" name="Zástupný symbol pro obsah 13"/>
          <p:cNvSpPr>
            <a:spLocks noGrp="1"/>
          </p:cNvSpPr>
          <p:nvPr>
            <p:ph idx="1"/>
          </p:nvPr>
        </p:nvSpPr>
        <p:spPr>
          <a:xfrm>
            <a:off x="836785" y="1196752"/>
            <a:ext cx="11090275" cy="47592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cs-CZ" altLang="cs-CZ" dirty="0" smtClean="0"/>
              <a:t>Populační exploze.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cs-CZ" altLang="cs-CZ" dirty="0"/>
              <a:t>Převaha tržního </a:t>
            </a:r>
            <a:r>
              <a:rPr lang="cs-CZ" altLang="cs-CZ" dirty="0" smtClean="0"/>
              <a:t>mechanizmu.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cs-CZ" altLang="cs-CZ" dirty="0" smtClean="0"/>
              <a:t>Globalizace: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  <a:defRPr/>
            </a:pPr>
            <a:r>
              <a:rPr lang="cs-CZ" altLang="cs-CZ" b="1" dirty="0" smtClean="0"/>
              <a:t>koncentrace kapitálu, výrobních kapacit, společností;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Century Gothic" panose="020B0502020202020204" pitchFamily="34" charset="0"/>
              <a:buAutoNum type="arabicPeriod"/>
              <a:defRPr/>
            </a:pPr>
            <a:r>
              <a:rPr lang="cs-CZ" altLang="cs-CZ" b="1" dirty="0"/>
              <a:t>s</a:t>
            </a:r>
            <a:r>
              <a:rPr lang="cs-CZ" altLang="cs-CZ" b="1" dirty="0" smtClean="0"/>
              <a:t>tandardizace.</a:t>
            </a:r>
          </a:p>
          <a:p>
            <a:pPr marL="303213"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cs-CZ" altLang="cs-CZ" sz="2400" dirty="0" smtClean="0"/>
              <a:t>Změna charakteru konkurence:</a:t>
            </a:r>
            <a:endParaRPr lang="cs-CZ" altLang="cs-CZ" b="1" dirty="0" smtClean="0"/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  <a:defRPr/>
            </a:pPr>
            <a:r>
              <a:rPr lang="cs-CZ" altLang="cs-CZ" b="1" dirty="0"/>
              <a:t>o</a:t>
            </a:r>
            <a:r>
              <a:rPr lang="cs-CZ" altLang="cs-CZ" b="1" dirty="0" smtClean="0"/>
              <a:t>d konkurence velkého množství individuálních  výrobců ke konkurenci omezeného počtu nadnárodních společností. </a:t>
            </a:r>
            <a:endParaRPr lang="cs-CZ" altLang="cs-CZ" b="1" dirty="0"/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/>
              <a:pPr/>
              <a:t>2</a:t>
            </a:fld>
            <a:endParaRPr lang="cs-CZ" altLang="en-US" b="1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Ukazatele kvality služeb</a:t>
            </a:r>
          </a:p>
        </p:txBody>
      </p:sp>
      <p:sp>
        <p:nvSpPr>
          <p:cNvPr id="21507" name="Zástupný symbol pro obsah 13"/>
          <p:cNvSpPr>
            <a:spLocks noGrp="1"/>
          </p:cNvSpPr>
          <p:nvPr>
            <p:ph idx="1"/>
          </p:nvPr>
        </p:nvSpPr>
        <p:spPr>
          <a:xfrm>
            <a:off x="549275" y="1125538"/>
            <a:ext cx="11090275" cy="48244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Dostupnost a úplnost.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Rychlost.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Pružnost.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Spolehlivost.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Frekvence služeb.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Informační zabezpečení.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Kvalita servisu.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Úroveň vyřizování reklamací.</a:t>
            </a:r>
          </a:p>
        </p:txBody>
      </p:sp>
      <p:sp>
        <p:nvSpPr>
          <p:cNvPr id="2150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0EC11BC-1FFB-417E-9823-96E47D2C8D7F}" type="slidenum">
              <a:rPr lang="cs-CZ" altLang="en-US" b="1"/>
              <a:pPr/>
              <a:t>20</a:t>
            </a:fld>
            <a:endParaRPr lang="cs-CZ" altLang="en-US" b="1"/>
          </a:p>
        </p:txBody>
      </p:sp>
    </p:spTree>
    <p:extLst>
      <p:ext uri="{BB962C8B-B14F-4D97-AF65-F5344CB8AC3E}">
        <p14:creationId xmlns:p14="http://schemas.microsoft.com/office/powerpoint/2010/main" val="2646610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Ukazatele kvality služeb - příklady</a:t>
            </a:r>
          </a:p>
        </p:txBody>
      </p:sp>
      <p:sp>
        <p:nvSpPr>
          <p:cNvPr id="23555" name="Zástupný symbol pro obsah 13"/>
          <p:cNvSpPr>
            <a:spLocks noGrp="1"/>
          </p:cNvSpPr>
          <p:nvPr>
            <p:ph idx="1"/>
          </p:nvPr>
        </p:nvSpPr>
        <p:spPr>
          <a:xfrm>
            <a:off x="549275" y="1103313"/>
            <a:ext cx="11090275" cy="720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mtClean="0"/>
              <a:t>Dostupnost a úplnost</a:t>
            </a:r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B9914F3-2095-4172-A5A3-3F83DFB158BB}" type="slidenum">
              <a:rPr lang="cs-CZ" altLang="en-US" b="1"/>
              <a:pPr/>
              <a:t>21</a:t>
            </a:fld>
            <a:endParaRPr lang="cs-CZ" altLang="en-US" b="1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608138"/>
            <a:ext cx="8534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2759075"/>
            <a:ext cx="8139112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0" name="Zástupný symbol pro obsah 13"/>
          <p:cNvSpPr txBox="1">
            <a:spLocks/>
          </p:cNvSpPr>
          <p:nvPr/>
        </p:nvSpPr>
        <p:spPr bwMode="auto">
          <a:xfrm>
            <a:off x="622300" y="4056063"/>
            <a:ext cx="11090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>
            <a:lvl1pPr marL="303213" indent="-303213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0250" indent="-303213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57288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84325" indent="-303213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09775" indent="-303213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669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241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3813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385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Rychlost</a:t>
            </a:r>
          </a:p>
        </p:txBody>
      </p:sp>
      <p:pic>
        <p:nvPicPr>
          <p:cNvPr id="235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4632325"/>
            <a:ext cx="81565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8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Ukazatele kvality služeb - příklady</a:t>
            </a:r>
          </a:p>
        </p:txBody>
      </p:sp>
      <p:sp>
        <p:nvSpPr>
          <p:cNvPr id="25603" name="Zástupný symbol pro obsah 13"/>
          <p:cNvSpPr>
            <a:spLocks noGrp="1"/>
          </p:cNvSpPr>
          <p:nvPr>
            <p:ph idx="1"/>
          </p:nvPr>
        </p:nvSpPr>
        <p:spPr>
          <a:xfrm>
            <a:off x="549275" y="1103313"/>
            <a:ext cx="11090275" cy="720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mtClean="0"/>
              <a:t>Spolehlivost</a:t>
            </a:r>
          </a:p>
        </p:txBody>
      </p:sp>
      <p:sp>
        <p:nvSpPr>
          <p:cNvPr id="2560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2DC1CE-4CB0-4DAD-8F13-875B5266885C}" type="slidenum">
              <a:rPr lang="cs-CZ" altLang="en-US" b="1"/>
              <a:pPr/>
              <a:t>22</a:t>
            </a:fld>
            <a:endParaRPr lang="cs-CZ" altLang="en-US" b="1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3238"/>
            <a:ext cx="624840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107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2"/>
          <p:cNvSpPr>
            <a:spLocks noGrp="1"/>
          </p:cNvSpPr>
          <p:nvPr>
            <p:ph type="title"/>
          </p:nvPr>
        </p:nvSpPr>
        <p:spPr>
          <a:xfrm>
            <a:off x="1117600" y="-272257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sz="4000" b="1" u="sng" dirty="0" smtClean="0"/>
              <a:t>Dynamika poskytované úrovně služeb </a:t>
            </a:r>
          </a:p>
        </p:txBody>
      </p:sp>
      <p:sp>
        <p:nvSpPr>
          <p:cNvPr id="27652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7F724C7-360E-4A7F-B1E9-54A719CEB88F}" type="slidenum">
              <a:rPr lang="cs-CZ" altLang="en-US" b="1"/>
              <a:pPr/>
              <a:t>23</a:t>
            </a:fld>
            <a:endParaRPr lang="cs-CZ" altLang="en-US" b="1"/>
          </a:p>
        </p:txBody>
      </p:sp>
      <p:grpSp>
        <p:nvGrpSpPr>
          <p:cNvPr id="2" name="Skupina 1"/>
          <p:cNvGrpSpPr/>
          <p:nvPr/>
        </p:nvGrpSpPr>
        <p:grpSpPr>
          <a:xfrm>
            <a:off x="2030734" y="1809328"/>
            <a:ext cx="7736086" cy="3275856"/>
            <a:chOff x="2061964" y="1412875"/>
            <a:chExt cx="7736086" cy="3275856"/>
          </a:xfrm>
        </p:grpSpPr>
        <p:pic>
          <p:nvPicPr>
            <p:cNvPr id="2765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78"/>
            <a:stretch/>
          </p:blipFill>
          <p:spPr bwMode="auto">
            <a:xfrm>
              <a:off x="2062163" y="1412875"/>
              <a:ext cx="7735887" cy="280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72"/>
            <a:stretch/>
          </p:blipFill>
          <p:spPr bwMode="auto">
            <a:xfrm>
              <a:off x="2061964" y="4221088"/>
              <a:ext cx="7735887" cy="467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013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837828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Ekonomický vývoj ve světě</a:t>
            </a:r>
          </a:p>
        </p:txBody>
      </p:sp>
      <p:sp>
        <p:nvSpPr>
          <p:cNvPr id="11267" name="Zástupný symbol pro obsah 13"/>
          <p:cNvSpPr>
            <a:spLocks noGrp="1"/>
          </p:cNvSpPr>
          <p:nvPr>
            <p:ph idx="1"/>
          </p:nvPr>
        </p:nvSpPr>
        <p:spPr>
          <a:xfrm>
            <a:off x="836785" y="1124744"/>
            <a:ext cx="9959803" cy="576064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cs-CZ" altLang="cs-CZ" b="1" dirty="0" smtClean="0"/>
              <a:t>Žebříček </a:t>
            </a:r>
            <a:r>
              <a:rPr lang="cs-CZ" altLang="cs-CZ" b="1" dirty="0" err="1" smtClean="0"/>
              <a:t>Fortune</a:t>
            </a:r>
            <a:r>
              <a:rPr lang="cs-CZ" altLang="cs-CZ" b="1" dirty="0" smtClean="0"/>
              <a:t> Global500 – TOP 10 (tržby v mil. USD/rok)</a:t>
            </a:r>
            <a:endParaRPr lang="cs-CZ" altLang="cs-CZ" b="1" dirty="0"/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/>
              <a:pPr/>
              <a:t>3</a:t>
            </a:fld>
            <a:endParaRPr lang="cs-CZ" altLang="en-US" b="1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956" y="1880894"/>
            <a:ext cx="3240360" cy="4595804"/>
          </a:xfrm>
          <a:prstGeom prst="rect">
            <a:avLst/>
          </a:prstGeom>
        </p:spPr>
      </p:pic>
      <p:sp>
        <p:nvSpPr>
          <p:cNvPr id="10" name="Zástupný symbol pro obsah 13"/>
          <p:cNvSpPr txBox="1">
            <a:spLocks/>
          </p:cNvSpPr>
          <p:nvPr/>
        </p:nvSpPr>
        <p:spPr bwMode="auto">
          <a:xfrm rot="16200000">
            <a:off x="741686" y="3824970"/>
            <a:ext cx="163244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>
            <a:lvl1pPr marL="303213" indent="-303213" algn="l" defTabSz="1217613" rtl="0" eaLnBrk="0" fontAlgn="base" hangingPunct="0">
              <a:lnSpc>
                <a:spcPct val="95000"/>
              </a:lnSpc>
              <a:spcBef>
                <a:spcPts val="18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288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32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977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cs-CZ" altLang="cs-CZ" b="1" dirty="0" smtClean="0"/>
              <a:t>Rok 2000</a:t>
            </a:r>
            <a:endParaRPr lang="cs-CZ" altLang="cs-CZ" b="1" dirty="0"/>
          </a:p>
        </p:txBody>
      </p:sp>
      <p:sp>
        <p:nvSpPr>
          <p:cNvPr id="6" name="Šipka doprava 5"/>
          <p:cNvSpPr/>
          <p:nvPr/>
        </p:nvSpPr>
        <p:spPr>
          <a:xfrm>
            <a:off x="5782368" y="3788966"/>
            <a:ext cx="74409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624" y="1880894"/>
            <a:ext cx="2907704" cy="4563746"/>
          </a:xfrm>
          <a:prstGeom prst="rect">
            <a:avLst/>
          </a:prstGeom>
        </p:spPr>
      </p:pic>
      <p:sp>
        <p:nvSpPr>
          <p:cNvPr id="17" name="Zástupný symbol pro obsah 13"/>
          <p:cNvSpPr txBox="1">
            <a:spLocks/>
          </p:cNvSpPr>
          <p:nvPr/>
        </p:nvSpPr>
        <p:spPr bwMode="auto">
          <a:xfrm rot="16200000">
            <a:off x="9526662" y="3813174"/>
            <a:ext cx="163244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>
            <a:lvl1pPr marL="303213" indent="-303213" algn="l" defTabSz="1217613" rtl="0" eaLnBrk="0" fontAlgn="base" hangingPunct="0">
              <a:lnSpc>
                <a:spcPct val="95000"/>
              </a:lnSpc>
              <a:spcBef>
                <a:spcPts val="18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288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32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977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cs-CZ" altLang="cs-CZ" b="1" dirty="0" smtClean="0"/>
              <a:t>Rok 2020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120108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0" grpId="0"/>
      <p:bldP spid="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Ekonomický vývoj ve světě</a:t>
            </a:r>
          </a:p>
        </p:txBody>
      </p:sp>
      <p:sp>
        <p:nvSpPr>
          <p:cNvPr id="13315" name="Zástupný symbol pro obsah 13"/>
          <p:cNvSpPr>
            <a:spLocks noGrp="1"/>
          </p:cNvSpPr>
          <p:nvPr>
            <p:ph idx="1"/>
          </p:nvPr>
        </p:nvSpPr>
        <p:spPr>
          <a:xfrm>
            <a:off x="549275" y="1117600"/>
            <a:ext cx="11090275" cy="4398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cs-CZ" altLang="cs-CZ" dirty="0" smtClean="0"/>
              <a:t>Individualizace potřeb zákazníků.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cs-CZ" altLang="cs-CZ" dirty="0" smtClean="0"/>
              <a:t>Bohatý sortiment výrobků.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cs-CZ" altLang="cs-CZ" dirty="0" smtClean="0"/>
              <a:t>Krátké termíny vyřízení objednávky.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cs-CZ" altLang="cs-CZ" dirty="0" smtClean="0"/>
              <a:t>Stále kratší životní cykly výrobků.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cs-CZ" altLang="cs-CZ" dirty="0" smtClean="0"/>
              <a:t>Požadavky zákazníků na kvalitu.</a:t>
            </a:r>
          </a:p>
        </p:txBody>
      </p:sp>
      <p:sp>
        <p:nvSpPr>
          <p:cNvPr id="1331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8C1DB6-A28B-4F86-A512-9AD3E7C4E899}" type="slidenum">
              <a:rPr lang="cs-CZ" altLang="en-US" b="1" smtClean="0"/>
              <a:pPr/>
              <a:t>4</a:t>
            </a:fld>
            <a:endParaRPr lang="cs-CZ" altLang="en-US" b="1" smtClean="0"/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93" y="1916832"/>
            <a:ext cx="5272088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2"/>
          <p:cNvSpPr>
            <a:spLocks noGrp="1"/>
          </p:cNvSpPr>
          <p:nvPr>
            <p:ph type="title"/>
          </p:nvPr>
        </p:nvSpPr>
        <p:spPr>
          <a:xfrm>
            <a:off x="765175" y="-315913"/>
            <a:ext cx="10509250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Požadavky na management podniků</a:t>
            </a:r>
          </a:p>
        </p:txBody>
      </p:sp>
      <p:sp>
        <p:nvSpPr>
          <p:cNvPr id="15363" name="Zástupný symbol pro obsah 13"/>
          <p:cNvSpPr>
            <a:spLocks noGrp="1"/>
          </p:cNvSpPr>
          <p:nvPr>
            <p:ph idx="1"/>
          </p:nvPr>
        </p:nvSpPr>
        <p:spPr>
          <a:xfrm>
            <a:off x="693812" y="1196752"/>
            <a:ext cx="11090275" cy="489654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dirty="0" smtClean="0"/>
              <a:t>Řízení výroby a distribuce velkého množství výrobků ve velkém množství variant provedení.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dirty="0" smtClean="0"/>
              <a:t>Integrace řízení věcně i geograficky rozsáhlých systémů.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dirty="0" smtClean="0"/>
              <a:t>Zabezpečení úzkého kontaktu se zákazníky.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dirty="0" smtClean="0"/>
              <a:t>Nezbytná spolupráce výrobců, dodavatelů, distributorů.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dirty="0" smtClean="0"/>
              <a:t>Vysoké požadavky na množství a kvalitu informací.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dirty="0" smtClean="0"/>
              <a:t>Pružná organizace.</a:t>
            </a:r>
          </a:p>
        </p:txBody>
      </p:sp>
      <p:sp>
        <p:nvSpPr>
          <p:cNvPr id="1536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5C94B13-2462-40A9-BDAB-B6BDB5837261}" type="slidenum">
              <a:rPr lang="cs-CZ" altLang="en-US" b="1" smtClean="0"/>
              <a:pPr/>
              <a:t>5</a:t>
            </a:fld>
            <a:endParaRPr lang="cs-CZ" altLang="en-US" b="1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2"/>
          <p:cNvSpPr>
            <a:spLocks noGrp="1"/>
          </p:cNvSpPr>
          <p:nvPr>
            <p:ph type="title"/>
          </p:nvPr>
        </p:nvSpPr>
        <p:spPr>
          <a:xfrm>
            <a:off x="652815" y="-301107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Zákazník</a:t>
            </a:r>
          </a:p>
        </p:txBody>
      </p:sp>
      <p:sp>
        <p:nvSpPr>
          <p:cNvPr id="17411" name="Zástupný symbol pro obsah 13"/>
          <p:cNvSpPr>
            <a:spLocks noGrp="1"/>
          </p:cNvSpPr>
          <p:nvPr>
            <p:ph idx="1"/>
          </p:nvPr>
        </p:nvSpPr>
        <p:spPr>
          <a:xfrm>
            <a:off x="549275" y="1262062"/>
            <a:ext cx="11090275" cy="490324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Konečný zákazník: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entury Gothic" panose="020B0502020202020204" pitchFamily="34" charset="0"/>
              <a:buAutoNum type="arabicPeriod"/>
            </a:pPr>
            <a:r>
              <a:rPr lang="cs-CZ" altLang="cs-CZ" b="1" dirty="0" smtClean="0"/>
              <a:t>nakupuje potraviny, spotřební zboží, oděvy, nemovitosti, přepravní, údržbářské a jiné služby, stavební práce atd. pro uspokojení osobní nebo společenské potřeby, pro nevýdělečnou činnost; 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entury Gothic" panose="020B0502020202020204" pitchFamily="34" charset="0"/>
              <a:buAutoNum type="arabicPeriod"/>
            </a:pPr>
            <a:r>
              <a:rPr lang="cs-CZ" altLang="cs-CZ" b="1" dirty="0" smtClean="0"/>
              <a:t>hradí nákupem  přímo či nepřímo veškeré prostředky vynaložené na dodávku výrobku nebo služby.</a:t>
            </a:r>
          </a:p>
          <a:p>
            <a:pPr marL="303213"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dirty="0" smtClean="0"/>
              <a:t>Na </a:t>
            </a:r>
            <a:r>
              <a:rPr lang="cs-CZ" altLang="cs-CZ" sz="2200" dirty="0"/>
              <a:t>splnění požadavků konečného zákazníka se podílí velké množství přímých dodavatelů, kteří jsou přímými zákazníky svých přímých dodavatelů od nichž nakupují pro vlastní spotřebu výrobky, díly, polotovary.</a:t>
            </a:r>
          </a:p>
        </p:txBody>
      </p:sp>
      <p:sp>
        <p:nvSpPr>
          <p:cNvPr id="1741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C780033-4B6C-4AE2-89E9-8DF7DFF7CF1F}" type="slidenum">
              <a:rPr lang="cs-CZ" altLang="en-US" b="1" smtClean="0"/>
              <a:pPr/>
              <a:t>6</a:t>
            </a:fld>
            <a:endParaRPr lang="cs-CZ" altLang="en-US" b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2"/>
          <p:cNvSpPr>
            <a:spLocks noGrp="1"/>
          </p:cNvSpPr>
          <p:nvPr>
            <p:ph type="title"/>
          </p:nvPr>
        </p:nvSpPr>
        <p:spPr>
          <a:xfrm>
            <a:off x="765175" y="-315913"/>
            <a:ext cx="10509250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Definice logistiky</a:t>
            </a:r>
          </a:p>
        </p:txBody>
      </p:sp>
      <p:sp>
        <p:nvSpPr>
          <p:cNvPr id="19459" name="Zástupný symbol pro obsah 13"/>
          <p:cNvSpPr>
            <a:spLocks noGrp="1"/>
          </p:cNvSpPr>
          <p:nvPr>
            <p:ph idx="1"/>
          </p:nvPr>
        </p:nvSpPr>
        <p:spPr>
          <a:xfrm>
            <a:off x="549275" y="1262063"/>
            <a:ext cx="11090275" cy="2311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 smtClean="0"/>
              <a:t>Organizace, plánování, řízení a výkon toků zboží vývojem a nákupem počínaje, výrobou a distribucí podle objednávky konečného zákazníka konče tak, aby byly splněny všechny požadavky trhu při minimálních nákladech a  minimálních kapitálových výdajích. </a:t>
            </a:r>
          </a:p>
        </p:txBody>
      </p:sp>
      <p:sp>
        <p:nvSpPr>
          <p:cNvPr id="1946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53202D-7CCD-4A25-9DF9-9BFE5F90A7CC}" type="slidenum">
              <a:rPr lang="cs-CZ" altLang="en-US" b="1" smtClean="0"/>
              <a:pPr/>
              <a:t>7</a:t>
            </a:fld>
            <a:endParaRPr lang="cs-CZ" altLang="en-US" b="1" smtClean="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206625" y="4365625"/>
            <a:ext cx="7920038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000" b="1" dirty="0">
                <a:latin typeface="+mn-lt"/>
                <a:cs typeface="Times New Roman" pitchFamily="18" charset="0"/>
              </a:rPr>
              <a:t>Trend řídit toky zboží jak jeden </a:t>
            </a:r>
            <a:r>
              <a:rPr lang="cs-CZ" sz="4000" b="1">
                <a:latin typeface="+mn-lt"/>
                <a:cs typeface="Times New Roman" pitchFamily="18" charset="0"/>
              </a:rPr>
              <a:t>integrovaný systém!</a:t>
            </a:r>
            <a:endParaRPr lang="cs-CZ" sz="4000" b="1" dirty="0">
              <a:latin typeface="+mn-lt"/>
              <a:cs typeface="Times New Roman" pitchFamily="18" charset="0"/>
            </a:endParaRPr>
          </a:p>
        </p:txBody>
      </p:sp>
      <p:sp>
        <p:nvSpPr>
          <p:cNvPr id="7" name="Line 44"/>
          <p:cNvSpPr>
            <a:spLocks noChangeShapeType="1"/>
          </p:cNvSpPr>
          <p:nvPr/>
        </p:nvSpPr>
        <p:spPr bwMode="auto">
          <a:xfrm>
            <a:off x="6022975" y="3644900"/>
            <a:ext cx="0" cy="6207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2"/>
          <p:cNvSpPr>
            <a:spLocks noGrp="1"/>
          </p:cNvSpPr>
          <p:nvPr>
            <p:ph type="title"/>
          </p:nvPr>
        </p:nvSpPr>
        <p:spPr>
          <a:xfrm>
            <a:off x="834131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Logistický řetězec</a:t>
            </a:r>
          </a:p>
        </p:txBody>
      </p:sp>
      <p:sp>
        <p:nvSpPr>
          <p:cNvPr id="21507" name="Zástupný symbol pro obsah 13"/>
          <p:cNvSpPr>
            <a:spLocks noGrp="1"/>
          </p:cNvSpPr>
          <p:nvPr>
            <p:ph idx="1"/>
          </p:nvPr>
        </p:nvSpPr>
        <p:spPr>
          <a:xfrm>
            <a:off x="549275" y="1262063"/>
            <a:ext cx="11090275" cy="12303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P</a:t>
            </a:r>
            <a:r>
              <a:rPr lang="cs-CZ" altLang="cs-CZ" dirty="0" smtClean="0"/>
              <a:t>osloupnost činností, které podnikatelské subjekty vykonávají pro splnění požadavků konečného zákazníka. </a:t>
            </a:r>
          </a:p>
        </p:txBody>
      </p:sp>
      <p:sp>
        <p:nvSpPr>
          <p:cNvPr id="2150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3DC51D-460C-49BD-81BD-E9FD2C7286A1}" type="slidenum">
              <a:rPr lang="cs-CZ" altLang="en-US" b="1" smtClean="0"/>
              <a:pPr/>
              <a:t>8</a:t>
            </a:fld>
            <a:endParaRPr lang="cs-CZ" altLang="en-US" b="1" smtClean="0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125538" y="5621338"/>
            <a:ext cx="39608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Nákup mléka v prodejně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125538" y="5264150"/>
            <a:ext cx="39608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Prodejní činnosti v obchodě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125538" y="4895850"/>
            <a:ext cx="39608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Doprava mléka od výrobce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1125538" y="3468688"/>
            <a:ext cx="39608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Nákup krmiv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125538" y="4189413"/>
            <a:ext cx="39608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Doprava mléka od zemědělců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125538" y="3108325"/>
            <a:ext cx="39608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Výroba krmiv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125538" y="3829050"/>
            <a:ext cx="39608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Výroba surového mléka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1125538" y="4549775"/>
            <a:ext cx="39608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Výroba konzumního mléka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6815138" y="3308350"/>
            <a:ext cx="3816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Těžba ropy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6815138" y="3681413"/>
            <a:ext cx="3816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Doprava ropy do rafinerií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6815138" y="4113213"/>
            <a:ext cx="3816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Výroba pohonných hmot (PHM)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6815138" y="4543425"/>
            <a:ext cx="3816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Skladování a distribuce PHM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6815138" y="4965700"/>
            <a:ext cx="3816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Doprava  PHM na čerpací stanice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15138" y="5397500"/>
            <a:ext cx="3816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Prodej PHM</a:t>
            </a:r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4760913" y="3228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45"/>
          <p:cNvSpPr>
            <a:spLocks noChangeShapeType="1"/>
          </p:cNvSpPr>
          <p:nvPr/>
        </p:nvSpPr>
        <p:spPr bwMode="auto">
          <a:xfrm>
            <a:off x="10847388" y="32845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2"/>
          <p:cNvSpPr>
            <a:spLocks noGrp="1"/>
          </p:cNvSpPr>
          <p:nvPr>
            <p:ph type="title"/>
          </p:nvPr>
        </p:nvSpPr>
        <p:spPr>
          <a:xfrm>
            <a:off x="690115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Logistický systém</a:t>
            </a:r>
          </a:p>
        </p:txBody>
      </p:sp>
      <p:sp>
        <p:nvSpPr>
          <p:cNvPr id="23555" name="Zástupný symbol pro obsah 13"/>
          <p:cNvSpPr>
            <a:spLocks noGrp="1"/>
          </p:cNvSpPr>
          <p:nvPr>
            <p:ph idx="1"/>
          </p:nvPr>
        </p:nvSpPr>
        <p:spPr>
          <a:xfrm>
            <a:off x="549275" y="1124744"/>
            <a:ext cx="11090275" cy="12303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M</a:t>
            </a:r>
            <a:r>
              <a:rPr lang="cs-CZ" altLang="cs-CZ" dirty="0" smtClean="0"/>
              <a:t>nožina všech podnikatelských subjektů, které se podílejí na realizaci činností tvořících logistický řetězec.</a:t>
            </a:r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D925F3-B844-49EA-B91C-F7B72129A84F}" type="slidenum">
              <a:rPr lang="cs-CZ" altLang="en-US" b="1" smtClean="0"/>
              <a:pPr/>
              <a:t>9</a:t>
            </a:fld>
            <a:endParaRPr lang="cs-CZ" altLang="en-US" b="1" smtClean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2781300" y="3836988"/>
            <a:ext cx="649288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Těžní věže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502025" y="3260725"/>
            <a:ext cx="720725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Ropo-vod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4365625" y="3836988"/>
            <a:ext cx="720725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Sklad ropy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5229225" y="3836988"/>
            <a:ext cx="865188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Produk-tovod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6237288" y="3836988"/>
            <a:ext cx="649287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Rafi-nerie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7031038" y="3836988"/>
            <a:ext cx="720725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Sklad PHM</a:t>
            </a: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7894638" y="3836988"/>
            <a:ext cx="792162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Pře-pravce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8831263" y="3836988"/>
            <a:ext cx="936625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Čerpací stanice 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3575050" y="4579938"/>
            <a:ext cx="720725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1400" b="1">
                <a:latin typeface="Calibri" panose="020F0502020204030204" pitchFamily="34" charset="0"/>
                <a:cs typeface="Calibri" panose="020F0502020204030204" pitchFamily="34" charset="0"/>
              </a:rPr>
              <a:t>Tan-kery</a:t>
            </a:r>
          </a:p>
        </p:txBody>
      </p:sp>
      <p:cxnSp>
        <p:nvCxnSpPr>
          <p:cNvPr id="32" name="AutoShape 42"/>
          <p:cNvCxnSpPr>
            <a:cxnSpLocks noChangeShapeType="1"/>
          </p:cNvCxnSpPr>
          <p:nvPr/>
        </p:nvCxnSpPr>
        <p:spPr bwMode="auto">
          <a:xfrm rot="-5400000">
            <a:off x="3186113" y="3519488"/>
            <a:ext cx="168275" cy="466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43"/>
          <p:cNvCxnSpPr>
            <a:cxnSpLocks noChangeShapeType="1"/>
            <a:stCxn id="23" idx="2"/>
            <a:endCxn id="31" idx="1"/>
          </p:cNvCxnSpPr>
          <p:nvPr/>
        </p:nvCxnSpPr>
        <p:spPr bwMode="auto">
          <a:xfrm rot="16200000" flipH="1">
            <a:off x="3101181" y="4369595"/>
            <a:ext cx="479425" cy="4683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44"/>
          <p:cNvCxnSpPr>
            <a:cxnSpLocks noChangeShapeType="1"/>
          </p:cNvCxnSpPr>
          <p:nvPr/>
        </p:nvCxnSpPr>
        <p:spPr bwMode="auto">
          <a:xfrm>
            <a:off x="4222750" y="3692525"/>
            <a:ext cx="431800" cy="1682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45"/>
          <p:cNvCxnSpPr>
            <a:cxnSpLocks noChangeShapeType="1"/>
            <a:stCxn id="31" idx="3"/>
            <a:endCxn id="25" idx="2"/>
          </p:cNvCxnSpPr>
          <p:nvPr/>
        </p:nvCxnSpPr>
        <p:spPr bwMode="auto">
          <a:xfrm flipV="1">
            <a:off x="4295775" y="4364038"/>
            <a:ext cx="430213" cy="4794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ine 47"/>
          <p:cNvSpPr>
            <a:spLocks noChangeShapeType="1"/>
          </p:cNvSpPr>
          <p:nvPr/>
        </p:nvSpPr>
        <p:spPr bwMode="auto">
          <a:xfrm>
            <a:off x="5086350" y="412591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Line 48"/>
          <p:cNvSpPr>
            <a:spLocks noChangeShapeType="1"/>
          </p:cNvSpPr>
          <p:nvPr/>
        </p:nvSpPr>
        <p:spPr bwMode="auto">
          <a:xfrm>
            <a:off x="6094413" y="412591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Line 50"/>
          <p:cNvSpPr>
            <a:spLocks noChangeShapeType="1"/>
          </p:cNvSpPr>
          <p:nvPr/>
        </p:nvSpPr>
        <p:spPr bwMode="auto">
          <a:xfrm>
            <a:off x="7750175" y="412591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" name="Line 51"/>
          <p:cNvSpPr>
            <a:spLocks noChangeShapeType="1"/>
          </p:cNvSpPr>
          <p:nvPr/>
        </p:nvSpPr>
        <p:spPr bwMode="auto">
          <a:xfrm>
            <a:off x="8686800" y="412591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40" name="Přímá spojovací šipka 25"/>
          <p:cNvCxnSpPr>
            <a:cxnSpLocks noChangeShapeType="1"/>
            <a:stCxn id="27" idx="3"/>
            <a:endCxn id="28" idx="1"/>
          </p:cNvCxnSpPr>
          <p:nvPr/>
        </p:nvCxnSpPr>
        <p:spPr bwMode="auto">
          <a:xfrm flipV="1">
            <a:off x="6886575" y="4097338"/>
            <a:ext cx="144463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bdélník 40"/>
          <p:cNvSpPr>
            <a:spLocks noChangeArrowheads="1"/>
          </p:cNvSpPr>
          <p:nvPr/>
        </p:nvSpPr>
        <p:spPr bwMode="auto">
          <a:xfrm>
            <a:off x="2638425" y="2924175"/>
            <a:ext cx="1657350" cy="15128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2638425" y="2636838"/>
            <a:ext cx="2690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Těžařská společnost</a:t>
            </a:r>
          </a:p>
        </p:txBody>
      </p:sp>
      <p:sp>
        <p:nvSpPr>
          <p:cNvPr id="43" name="Obdélník 42"/>
          <p:cNvSpPr>
            <a:spLocks noChangeArrowheads="1"/>
          </p:cNvSpPr>
          <p:nvPr/>
        </p:nvSpPr>
        <p:spPr bwMode="auto">
          <a:xfrm>
            <a:off x="2927350" y="4508500"/>
            <a:ext cx="1655763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2927350" y="5300663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Rejdař</a:t>
            </a:r>
          </a:p>
        </p:txBody>
      </p:sp>
      <p:sp>
        <p:nvSpPr>
          <p:cNvPr id="45" name="Obdélník 44"/>
          <p:cNvSpPr>
            <a:spLocks noChangeArrowheads="1"/>
          </p:cNvSpPr>
          <p:nvPr/>
        </p:nvSpPr>
        <p:spPr bwMode="auto">
          <a:xfrm>
            <a:off x="4295775" y="3716338"/>
            <a:ext cx="1871663" cy="7921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4438650" y="3355975"/>
            <a:ext cx="212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Distributor ropy</a:t>
            </a:r>
          </a:p>
        </p:txBody>
      </p:sp>
      <p:sp>
        <p:nvSpPr>
          <p:cNvPr id="47" name="Obdélník 46"/>
          <p:cNvSpPr>
            <a:spLocks noChangeArrowheads="1"/>
          </p:cNvSpPr>
          <p:nvPr/>
        </p:nvSpPr>
        <p:spPr bwMode="auto">
          <a:xfrm>
            <a:off x="6167438" y="3716338"/>
            <a:ext cx="1655762" cy="7921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6311900" y="3355975"/>
            <a:ext cx="151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Rafinerie</a:t>
            </a:r>
          </a:p>
        </p:txBody>
      </p:sp>
      <p:sp>
        <p:nvSpPr>
          <p:cNvPr id="49" name="Obdélník 48"/>
          <p:cNvSpPr>
            <a:spLocks noChangeArrowheads="1"/>
          </p:cNvSpPr>
          <p:nvPr/>
        </p:nvSpPr>
        <p:spPr bwMode="auto">
          <a:xfrm>
            <a:off x="7823200" y="3716338"/>
            <a:ext cx="2016125" cy="7921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7967663" y="3355975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Distributor PHM</a:t>
            </a:r>
          </a:p>
        </p:txBody>
      </p:sp>
      <p:cxnSp>
        <p:nvCxnSpPr>
          <p:cNvPr id="51" name="Přímá spojovací čára 40"/>
          <p:cNvCxnSpPr>
            <a:cxnSpLocks noChangeShapeType="1"/>
          </p:cNvCxnSpPr>
          <p:nvPr/>
        </p:nvCxnSpPr>
        <p:spPr bwMode="auto">
          <a:xfrm>
            <a:off x="2495550" y="2563813"/>
            <a:ext cx="0" cy="34575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Přímá spojovací čára 41"/>
          <p:cNvCxnSpPr>
            <a:cxnSpLocks noChangeShapeType="1"/>
          </p:cNvCxnSpPr>
          <p:nvPr/>
        </p:nvCxnSpPr>
        <p:spPr bwMode="auto">
          <a:xfrm>
            <a:off x="9912350" y="2347913"/>
            <a:ext cx="0" cy="36734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Přímá spojovací šipka 44"/>
          <p:cNvCxnSpPr>
            <a:cxnSpLocks noChangeShapeType="1"/>
          </p:cNvCxnSpPr>
          <p:nvPr/>
        </p:nvCxnSpPr>
        <p:spPr bwMode="auto">
          <a:xfrm>
            <a:off x="2495550" y="5661025"/>
            <a:ext cx="7416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Přímá spojovací šipka 46"/>
          <p:cNvCxnSpPr>
            <a:cxnSpLocks noChangeShapeType="1"/>
          </p:cNvCxnSpPr>
          <p:nvPr/>
        </p:nvCxnSpPr>
        <p:spPr bwMode="auto">
          <a:xfrm>
            <a:off x="9912350" y="5661025"/>
            <a:ext cx="790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2927350" y="5805488"/>
            <a:ext cx="5832475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800" b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Interní dodavatelé, zákazníci</a:t>
            </a:r>
          </a:p>
        </p:txBody>
      </p:sp>
      <p:cxnSp>
        <p:nvCxnSpPr>
          <p:cNvPr id="23591" name="Přímá spojovací šipka 49"/>
          <p:cNvCxnSpPr>
            <a:cxnSpLocks noChangeShapeType="1"/>
            <a:endCxn id="49" idx="3"/>
          </p:cNvCxnSpPr>
          <p:nvPr/>
        </p:nvCxnSpPr>
        <p:spPr bwMode="auto">
          <a:xfrm flipH="1">
            <a:off x="9839325" y="4113213"/>
            <a:ext cx="3619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 Box 14"/>
          <p:cNvSpPr txBox="1">
            <a:spLocks noChangeArrowheads="1"/>
          </p:cNvSpPr>
          <p:nvPr/>
        </p:nvSpPr>
        <p:spPr bwMode="auto">
          <a:xfrm rot="-5400000">
            <a:off x="8589963" y="3527425"/>
            <a:ext cx="3598862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cs-CZ" altLang="cs-CZ" sz="2800" b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Koneční zákazníci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5" grpId="0" animBg="1"/>
      <p:bldP spid="57" grpId="0" animBg="1"/>
    </p:bldLst>
  </p:timing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3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4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5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6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7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8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9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0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3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4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5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6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7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8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9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AssetExpire xmlns="4873beb7-5857-4685-be1f-d57550cc96cc">2029-05-12T07:00:00+00:00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 xsi:nil="true"/>
    <LocLastLocAttemptVersionLookup xmlns="4873beb7-5857-4685-be1f-d57550cc96cc">694216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2011-11-26T00:00:00+00:00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1345039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false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TP102787939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LongProperties xmlns="http://schemas.microsoft.com/office/2006/metadata/longProperties">
  <LongProp xmlns="" name="APDescription"><![CDATA[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]]></LongProp>
</Long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D09F1E-467D-4540-86AD-3210A263B411}">
  <ds:schemaRefs>
    <ds:schemaRef ds:uri="http://purl.org/dc/elements/1.1/"/>
    <ds:schemaRef ds:uri="http://purl.org/dc/dcmitype/"/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2C4F87-9685-4253-BB6C-64BEF0EC7C86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990</Words>
  <Application>Microsoft Office PowerPoint</Application>
  <PresentationFormat>Vlastní</PresentationFormat>
  <Paragraphs>261</Paragraphs>
  <Slides>23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Knihy 16:9</vt:lpstr>
      <vt:lpstr>Motiv systému Office</vt:lpstr>
      <vt:lpstr>Prezentace aplikace PowerPoint</vt:lpstr>
      <vt:lpstr>Ekonomický vývoj ve světě</vt:lpstr>
      <vt:lpstr>Ekonomický vývoj ve světě</vt:lpstr>
      <vt:lpstr>Ekonomický vývoj ve světě</vt:lpstr>
      <vt:lpstr>Požadavky na management podniků</vt:lpstr>
      <vt:lpstr>Zákazník</vt:lpstr>
      <vt:lpstr>Definice logistiky</vt:lpstr>
      <vt:lpstr>Logistický řetězec</vt:lpstr>
      <vt:lpstr>Logistický systém</vt:lpstr>
      <vt:lpstr>Identifikace logistického systému</vt:lpstr>
      <vt:lpstr>Logistický řetězec vs. systém</vt:lpstr>
      <vt:lpstr>Logistický řetězec vs. systém</vt:lpstr>
      <vt:lpstr>Toky v logistických systémech</vt:lpstr>
      <vt:lpstr>Hlavní a průřezové činnosti v logistice</vt:lpstr>
      <vt:lpstr>Služby zákazníkům jako globální logistický cíl</vt:lpstr>
      <vt:lpstr>Pojetí služeb zákazníkům</vt:lpstr>
      <vt:lpstr>Služby jako filosofie firmy</vt:lpstr>
      <vt:lpstr>Služby jako míra logistických výkonů</vt:lpstr>
      <vt:lpstr>Ukazatele rozsahu služeb</vt:lpstr>
      <vt:lpstr>Ukazatele kvality služeb</vt:lpstr>
      <vt:lpstr>Ukazatele kvality služeb - příklady</vt:lpstr>
      <vt:lpstr>Ukazatele kvality služeb - příklady</vt:lpstr>
      <vt:lpstr>Dynamika poskytované úrovně služeb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2018-02-19T07:48:35Z</dcterms:created>
  <dcterms:modified xsi:type="dcterms:W3CDTF">2024-04-17T07:37:51Z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LocLastLocAttemptVersionTypeLookup">
    <vt:lpwstr/>
  </property>
  <property fmtid="{D5CDD505-2E9C-101B-9397-08002B2CF9AE}" pid="10" name="LocNewPublishedVersionLookup">
    <vt:lpwstr/>
  </property>
  <property fmtid="{D5CDD505-2E9C-101B-9397-08002B2CF9AE}" pid="11" name="LocOverallPublishStatusLookup">
    <vt:lpwstr/>
  </property>
  <property fmtid="{D5CDD505-2E9C-101B-9397-08002B2CF9AE}" pid="12" name="LocOverallLocStatusLookup">
    <vt:lpwstr/>
  </property>
  <property fmtid="{D5CDD505-2E9C-101B-9397-08002B2CF9AE}" pid="13" name="LocPublishedDependentAssetsLookup">
    <vt:lpwstr/>
  </property>
  <property fmtid="{D5CDD505-2E9C-101B-9397-08002B2CF9AE}" pid="14" name="LocProcessedForHandoffsLookup">
    <vt:lpwstr/>
  </property>
  <property fmtid="{D5CDD505-2E9C-101B-9397-08002B2CF9AE}" pid="15" name="LocOverallPreviewStatusLookup">
    <vt:lpwstr/>
  </property>
  <property fmtid="{D5CDD505-2E9C-101B-9397-08002B2CF9AE}" pid="16" name="LocProcessedForMarketsLookup">
    <vt:lpwstr/>
  </property>
  <property fmtid="{D5CDD505-2E9C-101B-9397-08002B2CF9AE}" pid="17" name="LocOverallHandbackStatusLookup">
    <vt:lpwstr/>
  </property>
</Properties>
</file>