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447" r:id="rId2"/>
    <p:sldId id="585" r:id="rId3"/>
    <p:sldId id="594" r:id="rId4"/>
    <p:sldId id="448" r:id="rId5"/>
    <p:sldId id="596" r:id="rId6"/>
    <p:sldId id="449" r:id="rId7"/>
    <p:sldId id="597" r:id="rId8"/>
    <p:sldId id="602" r:id="rId9"/>
    <p:sldId id="598" r:id="rId10"/>
    <p:sldId id="452" r:id="rId11"/>
    <p:sldId id="450" r:id="rId12"/>
    <p:sldId id="601" r:id="rId13"/>
    <p:sldId id="451" r:id="rId14"/>
    <p:sldId id="453" r:id="rId15"/>
    <p:sldId id="454" r:id="rId16"/>
    <p:sldId id="455" r:id="rId17"/>
    <p:sldId id="603" r:id="rId18"/>
    <p:sldId id="456" r:id="rId19"/>
    <p:sldId id="457" r:id="rId20"/>
    <p:sldId id="458" r:id="rId21"/>
    <p:sldId id="459" r:id="rId22"/>
    <p:sldId id="461" r:id="rId23"/>
    <p:sldId id="472" r:id="rId24"/>
    <p:sldId id="475" r:id="rId25"/>
    <p:sldId id="476" r:id="rId26"/>
    <p:sldId id="604" r:id="rId27"/>
    <p:sldId id="479" r:id="rId28"/>
    <p:sldId id="482" r:id="rId29"/>
    <p:sldId id="485" r:id="rId30"/>
    <p:sldId id="605" r:id="rId31"/>
    <p:sldId id="492" r:id="rId32"/>
    <p:sldId id="493" r:id="rId33"/>
    <p:sldId id="495" r:id="rId34"/>
    <p:sldId id="606" r:id="rId35"/>
    <p:sldId id="497" r:id="rId36"/>
    <p:sldId id="501" r:id="rId37"/>
    <p:sldId id="504" r:id="rId38"/>
    <p:sldId id="506" r:id="rId39"/>
    <p:sldId id="511" r:id="rId40"/>
    <p:sldId id="515" r:id="rId41"/>
    <p:sldId id="520" r:id="rId42"/>
    <p:sldId id="600" r:id="rId43"/>
    <p:sldId id="499" r:id="rId44"/>
    <p:sldId id="500" r:id="rId45"/>
    <p:sldId id="522" r:id="rId46"/>
    <p:sldId id="524" r:id="rId47"/>
    <p:sldId id="527" r:id="rId48"/>
    <p:sldId id="529" r:id="rId49"/>
    <p:sldId id="532" r:id="rId50"/>
    <p:sldId id="538" r:id="rId51"/>
    <p:sldId id="541" r:id="rId52"/>
    <p:sldId id="542" r:id="rId53"/>
    <p:sldId id="544" r:id="rId54"/>
    <p:sldId id="545" r:id="rId55"/>
    <p:sldId id="607" r:id="rId56"/>
    <p:sldId id="547" r:id="rId57"/>
    <p:sldId id="553" r:id="rId58"/>
    <p:sldId id="555" r:id="rId59"/>
    <p:sldId id="556" r:id="rId60"/>
    <p:sldId id="557" r:id="rId61"/>
    <p:sldId id="558" r:id="rId6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6DFFC-D82B-45D6-8B33-1678E184E6D7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948DC-46B9-4E9C-841F-45426B2B5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76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>
            <a:extLst>
              <a:ext uri="{FF2B5EF4-FFF2-40B4-BE49-F238E27FC236}">
                <a16:creationId xmlns:a16="http://schemas.microsoft.com/office/drawing/2014/main" id="{51F01951-42D6-4941-9EA2-E891FCAC08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7411" name="Zástupný symbol pro poznámky 2">
            <a:extLst>
              <a:ext uri="{FF2B5EF4-FFF2-40B4-BE49-F238E27FC236}">
                <a16:creationId xmlns:a16="http://schemas.microsoft.com/office/drawing/2014/main" id="{4BA8978D-D9DC-42B2-8F81-B68A6D32E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CB2D4F-4C6E-42C5-B2EB-68A89A6D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558A5B-6FC0-4F51-8E61-7987E047E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71271D-9E58-46AF-91B3-34BBF1B6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1BA965-68E4-40FD-9DE5-BAB86737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666CC-EB15-40A1-887F-0EB7834C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80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0A42E7-EDF3-4863-9FB0-9726F7B80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EB4C231-D112-4C7F-8BD4-DB856CCBF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DCC9D5-70BF-4881-8F71-33E76378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8C28FF-8D23-416B-9EE3-5B238811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926BF3-1236-4360-B199-6E26F1EB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396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9D4CBA2-0239-4312-8066-4C41BAAFA3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81184B-E677-4F4A-8D26-89C43F108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F219E6-0E50-44AD-A1F2-3685E243A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F68A54-8199-4E4B-8EBF-312D6FC49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A18419-80D4-49A2-B183-EE3F9D87B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32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0B5-3030-4B44-9E59-CB087ECC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3C1D2CA-1E5E-4794-BDE9-8350944EEA2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959EA34-9958-411E-BC07-0B03DD98B73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F758306-F939-4D0E-9D10-D965A0A76F2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2CE1E77-B497-4D48-9D06-07173EB6E21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DE27FD9-6A2C-4D0E-8513-D2C61AA2D4C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C7A9142-EB5C-4222-BA63-C97EB6F1701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3EF5F-9446-405D-ADBF-984601DB210D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58340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93A51F-80F3-4546-B006-6BEDEBB7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200C0B1-BDB5-470B-92CC-903FCCFD56B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4504485-C2D4-4362-96E2-8D5247333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8622CE1-24D2-466D-B354-2809DD38F95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0EC4CD0-25E5-4956-8E3C-C6ADFBBC317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3784739-F326-4EB9-9652-44BE51913A7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702E7-B329-47FB-8053-227FDAF8F40B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22837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C8420-6A0D-415E-A74B-8ABCA3CB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08B45A-92ED-48AA-8C24-F8CCA3034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6FA8E98-274E-4B3C-8193-E192695AA97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E3A04C1-FB17-417B-AF73-B51B527607B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D310219-044A-4B93-BD09-CD1AE1D91C8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273F1D-73B9-48F4-A490-2F52A658D83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8F79C3-09B9-440F-8387-2C3C8CD56BB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13AAD-BA9A-4A8B-A8C4-3D6728BEF020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9617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00904-7843-40BA-AF93-120BD787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BBA7BC-B596-4D53-9D19-3EE294FE2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C560B2-48B7-4929-937E-D343DBDEE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73A8FE-55C6-49DB-B088-BD9E08784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0A31CB-20BC-46FD-A17E-EC955D9A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05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A1EFD-1699-4F44-9DC8-2EF22A02F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C93B09A-EBC7-4644-887D-7D3B77242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CD2247-A81E-4550-A280-175EE6C74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CA61F0-7C7A-496F-A7DB-86A80434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5F72DA-89E7-48FA-8218-108AF844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857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86AC70-E76C-40B3-89F2-87C0EE13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54DF94-E84B-43BD-B3C7-B135554A3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FA912FC-EFFB-40AE-A33D-64BC7218E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2FB3AB6-C48F-494C-9756-5FC3C8B9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EDADC4-0544-4FC9-ACB3-E5A80F9F8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F70FBE-69AC-4A8B-8EC0-C6814F2F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82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C6E13-680C-488B-9B16-23E2C6206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810E029-541B-477A-9864-13D6EFDA7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4997136-39D1-4FFC-8CD2-0F7EC55B8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FF607F6-50AC-4C4B-84D4-7AA2A9A0A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E0D6E46-6A19-4DA6-A755-726186A20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B4840C8-8AF5-47EE-82A8-6AA5CB22A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C2A00E-F9C4-4F68-AFD6-21B4A0F0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746FB33-62BA-4854-BDB6-334A6704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74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E8B0AA-5F0C-4EF2-A864-7DC06127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1DA6E57-5774-4C04-998F-31CEFAD96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DCC12D-895C-449B-B583-84849ECA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23F03F0-11CC-4B12-A82C-DBA2613D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90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844DA4-8AB4-43FE-8BC0-10D977749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4AD228-2918-4989-BDC9-16F2F1D10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231F11-8CDE-4FD0-BFDC-5DF35D8E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20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2D653-0677-4626-9482-6C4F261BA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974097-CF27-4AE4-AA0D-4BC97E765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15A6C28-A8A2-46A9-8746-4A3328DE2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10E11FF-D28D-4692-8297-1DD5652B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194447-7259-4817-ABD5-0E3AD0AF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01DF7B-292A-4A1A-9391-3D8E535E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74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7D3CCF-735B-4EEE-8033-FA99C0DB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E5F9174-9671-4A15-8F15-EE32270A1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E813B56-9EAF-4297-B7B1-088BE39CB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DBB682-B783-4705-8E92-4E9E6349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32C8F3-F4E9-42E9-A1CC-C1F0B49B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00F523-CC43-46C4-85A4-F1AE2689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43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E9840CC-A25B-4A97-941C-534DDBF56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4D470FB-769A-4AA8-A1BC-0A17233FD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6196AB-5B71-4C48-AB80-B8EFE74AA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A421-D147-48B0-9EBB-EF75C5E67276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C61BDC-8EE9-4280-BE92-BD4302B43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FD46D2-E871-4E59-BC40-E289588F7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82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cs.wikipedia.org/wiki/Soubor:Birdmorphology.svg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A0DAF19-4FD7-4C1E-A3FF-D678C9C9A2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992" y="39757"/>
            <a:ext cx="8228012" cy="996951"/>
          </a:xfrm>
        </p:spPr>
        <p:txBody>
          <a:bodyPr/>
          <a:lstStyle/>
          <a:p>
            <a:pPr eaLnBrk="1" hangingPunct="1"/>
            <a:r>
              <a:rPr lang="cs-CZ" altLang="cs-CZ" sz="4000" b="1" dirty="0"/>
              <a:t>„Třída“ ptáci (</a:t>
            </a:r>
            <a:r>
              <a:rPr lang="cs-CZ" altLang="cs-CZ" sz="4000" b="1" dirty="0" err="1"/>
              <a:t>Aves</a:t>
            </a:r>
            <a:r>
              <a:rPr lang="cs-CZ" altLang="cs-CZ" sz="4000" b="1" dirty="0"/>
              <a:t>)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315BF50-EF9D-4040-B2BF-239CEC612A7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97991" y="1510748"/>
            <a:ext cx="11349451" cy="481053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altLang="cs-CZ" dirty="0"/>
              <a:t>druhově početní (přes 11 000)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altLang="cs-CZ" dirty="0"/>
              <a:t>ovládli nové prostředí (dokonale přizpůsobeni suchozemskému životu, různé typy prostředí)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altLang="cs-CZ" dirty="0"/>
              <a:t>	 – aerodynamický tvar těla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altLang="cs-CZ" dirty="0"/>
              <a:t>vývojové pokračování plazů (</a:t>
            </a:r>
            <a:r>
              <a:rPr lang="cs-CZ" altLang="cs-CZ" dirty="0" err="1"/>
              <a:t>Archosauria</a:t>
            </a:r>
            <a:r>
              <a:rPr lang="cs-CZ" altLang="cs-CZ" dirty="0"/>
              <a:t>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altLang="cs-CZ" dirty="0"/>
              <a:t> – předci </a:t>
            </a:r>
            <a:r>
              <a:rPr lang="cs-CZ" altLang="cs-CZ" dirty="0" err="1"/>
              <a:t>teropodní</a:t>
            </a:r>
            <a:r>
              <a:rPr lang="cs-CZ" altLang="cs-CZ" dirty="0"/>
              <a:t> dinosauři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altLang="cs-CZ" dirty="0"/>
              <a:t>endotermní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altLang="cs-CZ" dirty="0"/>
              <a:t>rozmnožování vejci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altLang="cs-CZ" dirty="0" err="1"/>
              <a:t>Amniota</a:t>
            </a:r>
            <a:endParaRPr lang="cs-CZ" altLang="cs-CZ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1F63FCE-CCD8-4FEC-9222-C231839A9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087" y="234468"/>
            <a:ext cx="1439863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E193AB4-454B-4EBF-B731-6729B32CB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6413" y="145215"/>
            <a:ext cx="8228013" cy="852487"/>
          </a:xfrm>
        </p:spPr>
        <p:txBody>
          <a:bodyPr/>
          <a:lstStyle/>
          <a:p>
            <a:pPr eaLnBrk="1" hangingPunct="1"/>
            <a:r>
              <a:rPr lang="cs-CZ" altLang="cs-CZ" dirty="0"/>
              <a:t>Svalstvo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1686EA2-D4CB-4638-9A1A-BC6014734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6413" y="997702"/>
            <a:ext cx="11031652" cy="5245100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dirty="0"/>
              <a:t>svaly létací - nejmohutnější </a:t>
            </a:r>
          </a:p>
          <a:p>
            <a:pPr marL="0" indent="0">
              <a:buNone/>
            </a:pPr>
            <a:r>
              <a:rPr lang="cs-CZ" altLang="cs-CZ" sz="2400" dirty="0"/>
              <a:t>prsní sval (největší) – přitahuje křídlo dolů, tvoří až 20 % hmotnosti ptáka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podklíčkový sval – zvedá křídlo při letu nahoru</a:t>
            </a:r>
          </a:p>
          <a:p>
            <a:pPr marL="0" indent="0" eaLnBrk="1" hangingPunct="1">
              <a:buNone/>
            </a:pPr>
            <a:r>
              <a:rPr lang="cs-CZ" altLang="cs-CZ" sz="2400" dirty="0" err="1"/>
              <a:t>tarsus</a:t>
            </a:r>
            <a:r>
              <a:rPr lang="cs-CZ" altLang="cs-CZ" sz="2400" dirty="0"/>
              <a:t> – bez svaloviny, pouze šlachy k prstům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některé svaly zadní končetiny umožňují automatické sevření prstů ptáka sedícího na větvi (pták tedy nevynakládá žádnou svalovou práci)</a:t>
            </a:r>
          </a:p>
          <a:p>
            <a:pPr lvl="1" eaLnBrk="1" hangingPunct="1">
              <a:lnSpc>
                <a:spcPct val="73000"/>
              </a:lnSpc>
            </a:pPr>
            <a:endParaRPr lang="cs-CZ" altLang="cs-CZ" b="1" dirty="0"/>
          </a:p>
        </p:txBody>
      </p:sp>
      <p:pic>
        <p:nvPicPr>
          <p:cNvPr id="13316" name="Picture 8">
            <a:extLst>
              <a:ext uri="{FF2B5EF4-FFF2-40B4-BE49-F238E27FC236}">
                <a16:creationId xmlns:a16="http://schemas.microsoft.com/office/drawing/2014/main" id="{53231324-E20D-4A12-BAAB-3A5E97566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51" y="3737553"/>
            <a:ext cx="5591175" cy="2719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8AED45C-15D5-43DE-9F3B-FF1BC9B01C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4582" y="16625"/>
            <a:ext cx="8228012" cy="996950"/>
          </a:xfrm>
        </p:spPr>
        <p:txBody>
          <a:bodyPr/>
          <a:lstStyle/>
          <a:p>
            <a:pPr eaLnBrk="1" hangingPunct="1"/>
            <a:r>
              <a:rPr lang="cs-CZ" altLang="cs-CZ" dirty="0"/>
              <a:t>Trávicí soustava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3684521-7579-4EE4-B4C6-D2E1B57CB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4581" y="1013575"/>
            <a:ext cx="11033731" cy="6003925"/>
          </a:xfrm>
        </p:spPr>
        <p:txBody>
          <a:bodyPr/>
          <a:lstStyle/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200" dirty="0"/>
              <a:t>zobák (bezzubý) – uzpůsobený sběru potravy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200" dirty="0"/>
              <a:t>slinné žlázy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sz="2200" dirty="0"/>
              <a:t>většinou redukované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sz="2200" dirty="0"/>
              <a:t>výjimky např. vlaštovky, rorýsi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200" dirty="0"/>
              <a:t>jícen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sz="2200" dirty="0"/>
              <a:t>dolní konec rozšířen ve vole</a:t>
            </a:r>
          </a:p>
          <a:p>
            <a:pPr eaLnBrk="1" hangingPunct="1">
              <a:lnSpc>
                <a:spcPct val="73000"/>
              </a:lnSpc>
            </a:pPr>
            <a:endParaRPr lang="cs-CZ" altLang="cs-CZ" sz="2200" dirty="0"/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200" dirty="0"/>
              <a:t>žaludek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sz="2200" dirty="0" err="1"/>
              <a:t>žlaznatý</a:t>
            </a:r>
            <a:endParaRPr lang="cs-CZ" altLang="cs-CZ" sz="2200" dirty="0"/>
          </a:p>
          <a:p>
            <a:pPr lvl="1" eaLnBrk="1" hangingPunct="1">
              <a:lnSpc>
                <a:spcPct val="73000"/>
              </a:lnSpc>
            </a:pPr>
            <a:r>
              <a:rPr lang="cs-CZ" altLang="cs-CZ" sz="2200" dirty="0"/>
              <a:t>svalnatý (</a:t>
            </a:r>
            <a:r>
              <a:rPr lang="cs-CZ" altLang="cs-CZ" sz="2200" dirty="0" err="1"/>
              <a:t>grit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gastrolity</a:t>
            </a:r>
            <a:r>
              <a:rPr lang="cs-CZ" altLang="cs-CZ" sz="2200" dirty="0"/>
              <a:t>)</a:t>
            </a:r>
          </a:p>
          <a:p>
            <a:pPr lvl="2" eaLnBrk="1" hangingPunct="1">
              <a:lnSpc>
                <a:spcPct val="73000"/>
              </a:lnSpc>
              <a:buFont typeface="Arial" panose="020B0604020202020204" pitchFamily="34" charset="0"/>
              <a:buNone/>
            </a:pPr>
            <a:endParaRPr lang="cs-CZ" altLang="cs-CZ" sz="2200" dirty="0"/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200" dirty="0"/>
              <a:t>tenké střevo, tlusté střevo, dvě slepá střeva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200" dirty="0"/>
              <a:t>kloaka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200" dirty="0"/>
              <a:t>játra a slinivka břišní, žlučník (některým ptákům chybí např. holubům)</a:t>
            </a:r>
          </a:p>
          <a:p>
            <a:pPr marL="0" indent="0" eaLnBrk="1" hangingPunct="1">
              <a:buNone/>
            </a:pPr>
            <a:r>
              <a:rPr lang="cs-CZ" altLang="cs-CZ" sz="2200" dirty="0"/>
              <a:t>velmi výkonný metabolismus (souvisí s rychlým a náročným letem) → velká spotřeba potravy</a:t>
            </a:r>
          </a:p>
          <a:p>
            <a:pPr eaLnBrk="1" hangingPunct="1">
              <a:lnSpc>
                <a:spcPct val="73000"/>
              </a:lnSpc>
            </a:pPr>
            <a:endParaRPr lang="cs-CZ" altLang="cs-CZ" sz="1800" b="1" dirty="0"/>
          </a:p>
        </p:txBody>
      </p:sp>
      <p:pic>
        <p:nvPicPr>
          <p:cNvPr id="14340" name="Picture 14">
            <a:extLst>
              <a:ext uri="{FF2B5EF4-FFF2-40B4-BE49-F238E27FC236}">
                <a16:creationId xmlns:a16="http://schemas.microsoft.com/office/drawing/2014/main" id="{21794D9B-3B9D-4A6C-BCBC-EE35A8048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53" y="1105593"/>
            <a:ext cx="6034412" cy="374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4AB79-86F7-4CF0-A72F-53A561AA0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D3ECFB-4CBC-4B51-A585-F84000167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F6D66B-0BF3-4AFC-A68F-C592B0978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873" y="153528"/>
            <a:ext cx="7523018" cy="65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72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4A056754-55ED-4D6A-BC6C-C75F6B91B6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3102" y="104776"/>
            <a:ext cx="8228013" cy="6619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Dýchací soustava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8422FC4-94F5-49F7-92FC-08C30F4EF8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3102" y="1069975"/>
            <a:ext cx="8642350" cy="5788025"/>
          </a:xfrm>
        </p:spPr>
        <p:txBody>
          <a:bodyPr/>
          <a:lstStyle/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dirty="0"/>
              <a:t>nejvýkonnější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dirty="0"/>
              <a:t>průdušnice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dirty="0"/>
              <a:t>průdušky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dirty="0"/>
              <a:t>rozvětvení</a:t>
            </a:r>
          </a:p>
          <a:p>
            <a:pPr lvl="2" eaLnBrk="1" hangingPunct="1">
              <a:lnSpc>
                <a:spcPct val="73000"/>
              </a:lnSpc>
            </a:pPr>
            <a:r>
              <a:rPr lang="cs-CZ" altLang="cs-CZ" dirty="0"/>
              <a:t>hlasový orgán (syrinx)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dirty="0"/>
              <a:t>plíce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dirty="0"/>
              <a:t>malé, nepružné, bez plicních sklípků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dirty="0"/>
              <a:t>vzdušné vaky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dirty="0"/>
              <a:t>obvykle pět párů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dirty="0"/>
              <a:t>2x výměna plynů, nadlehčují tělo 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dirty="0"/>
              <a:t>termoregulace</a:t>
            </a:r>
          </a:p>
          <a:p>
            <a:pPr lvl="1" eaLnBrk="1" hangingPunct="1">
              <a:lnSpc>
                <a:spcPct val="73000"/>
              </a:lnSpc>
            </a:pPr>
            <a:endParaRPr lang="cs-CZ" altLang="cs-CZ" dirty="0"/>
          </a:p>
        </p:txBody>
      </p:sp>
      <p:pic>
        <p:nvPicPr>
          <p:cNvPr id="15364" name="Picture 6">
            <a:extLst>
              <a:ext uri="{FF2B5EF4-FFF2-40B4-BE49-F238E27FC236}">
                <a16:creationId xmlns:a16="http://schemas.microsoft.com/office/drawing/2014/main" id="{DC8E1674-BF89-4A83-870E-10D9CE5DC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142" y="3764104"/>
            <a:ext cx="3399675" cy="299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7">
            <a:extLst>
              <a:ext uri="{FF2B5EF4-FFF2-40B4-BE49-F238E27FC236}">
                <a16:creationId xmlns:a16="http://schemas.microsoft.com/office/drawing/2014/main" id="{CBC6DA9C-0659-452E-A982-D5027D9F7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90" y="418207"/>
            <a:ext cx="4925232" cy="2387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F8129881-4F02-4020-B1C3-262BF637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527" y="1148190"/>
            <a:ext cx="3936473" cy="476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21B611B-EE08-46F8-B420-6C27E764A3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9065" y="-12532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Cévní soustava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5D55102-727F-4EBD-A1CF-9021F8DC30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0876" y="1166812"/>
            <a:ext cx="10144010" cy="45243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/>
              <a:t>relativně velké srdce (1% hmotnosti těla, kolibříci až 2%)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dvě komory a dvě předsíně, dva krevní oběhy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rychlá srdeční aktivita (kolibříci přes 1 000 tepů za min. při zátěži)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vysoká tělesná teplota ( cca 42°C)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cs-CZ" altLang="cs-CZ" b="1" dirty="0"/>
          </a:p>
        </p:txBody>
      </p:sp>
      <p:pic>
        <p:nvPicPr>
          <p:cNvPr id="16388" name="Picture 6">
            <a:extLst>
              <a:ext uri="{FF2B5EF4-FFF2-40B4-BE49-F238E27FC236}">
                <a16:creationId xmlns:a16="http://schemas.microsoft.com/office/drawing/2014/main" id="{ED98DEB4-139D-4225-AD1A-EEAF184C0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12"/>
          <a:stretch>
            <a:fillRect/>
          </a:stretch>
        </p:blipFill>
        <p:spPr bwMode="auto">
          <a:xfrm>
            <a:off x="5120640" y="3429000"/>
            <a:ext cx="6405915" cy="3081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9CBA7EC-4FD0-44C5-A07B-D76CBB407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498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Nervová soustava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3354735-D6D0-473F-8533-B9252AF13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4498" y="1101929"/>
            <a:ext cx="8228012" cy="4524375"/>
          </a:xfrm>
        </p:spPr>
        <p:txBody>
          <a:bodyPr/>
          <a:lstStyle/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dirty="0"/>
              <a:t>velký rozvoj polokoulí velkého mozku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dirty="0"/>
              <a:t>velké zrakové laloky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dirty="0"/>
              <a:t>hladká mozková kůra (bez </a:t>
            </a:r>
            <a:r>
              <a:rPr lang="cs-CZ" altLang="cs-CZ" dirty="0" err="1"/>
              <a:t>gyrifikace</a:t>
            </a:r>
            <a:r>
              <a:rPr lang="cs-CZ" altLang="cs-CZ" dirty="0"/>
              <a:t>)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dirty="0"/>
              <a:t>velký mozeček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dirty="0"/>
              <a:t>koordinace pohybů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dirty="0"/>
              <a:t>největší mozek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dirty="0"/>
              <a:t>papoušci 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dirty="0"/>
              <a:t>krkavcovití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dirty="0"/>
              <a:t>nejmenší mozek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dirty="0"/>
              <a:t>pštrosi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dirty="0"/>
              <a:t>kurové</a:t>
            </a:r>
          </a:p>
          <a:p>
            <a:pPr lvl="1" eaLnBrk="1" hangingPunct="1">
              <a:lnSpc>
                <a:spcPct val="73000"/>
              </a:lnSpc>
            </a:pPr>
            <a:r>
              <a:rPr lang="cs-CZ" altLang="cs-CZ" dirty="0"/>
              <a:t>holubi</a:t>
            </a:r>
          </a:p>
          <a:p>
            <a:pPr eaLnBrk="1" hangingPunct="1">
              <a:lnSpc>
                <a:spcPct val="73000"/>
              </a:lnSpc>
            </a:pPr>
            <a:endParaRPr lang="cs-CZ" altLang="cs-CZ" dirty="0"/>
          </a:p>
        </p:txBody>
      </p:sp>
      <p:pic>
        <p:nvPicPr>
          <p:cNvPr id="18436" name="Picture 6">
            <a:extLst>
              <a:ext uri="{FF2B5EF4-FFF2-40B4-BE49-F238E27FC236}">
                <a16:creationId xmlns:a16="http://schemas.microsoft.com/office/drawing/2014/main" id="{CED96EBA-73E8-408C-B051-85BCFDC3F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82" y="1978427"/>
            <a:ext cx="6263083" cy="463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Ochrana ptáků proti nárazům do skel - Ochrana ptáků">
            <a:extLst>
              <a:ext uri="{FF2B5EF4-FFF2-40B4-BE49-F238E27FC236}">
                <a16:creationId xmlns:a16="http://schemas.microsoft.com/office/drawing/2014/main" id="{1A73B353-BCA4-41A9-8680-C78AF34A0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38" y="3208860"/>
            <a:ext cx="4633337" cy="36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6D251964-4693-4672-9FBF-EB0671B4D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470" y="141923"/>
            <a:ext cx="8228013" cy="852487"/>
          </a:xfrm>
        </p:spPr>
        <p:txBody>
          <a:bodyPr/>
          <a:lstStyle/>
          <a:p>
            <a:pPr eaLnBrk="1" hangingPunct="1"/>
            <a:r>
              <a:rPr lang="cs-CZ" altLang="cs-CZ" dirty="0"/>
              <a:t>Smyslová soustava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9E54723-DF5E-4633-9DFE-1DC4FCC844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3470" y="994410"/>
            <a:ext cx="8424862" cy="6189894"/>
          </a:xfrm>
        </p:spPr>
        <p:txBody>
          <a:bodyPr/>
          <a:lstStyle/>
          <a:p>
            <a:pPr eaLnBrk="1" hangingPunct="1">
              <a:lnSpc>
                <a:spcPct val="83000"/>
              </a:lnSpc>
            </a:pPr>
            <a:r>
              <a:rPr lang="cs-CZ" altLang="cs-CZ" sz="2400" dirty="0"/>
              <a:t>zrak</a:t>
            </a:r>
            <a:r>
              <a:rPr lang="cs-CZ" altLang="cs-CZ" sz="2000" dirty="0"/>
              <a:t> - hlavní ptačí smysl (vidí barevně)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sz="2000" dirty="0"/>
              <a:t>vyspělé a velké oko</a:t>
            </a:r>
          </a:p>
          <a:p>
            <a:pPr lvl="2" eaLnBrk="1" hangingPunct="1">
              <a:lnSpc>
                <a:spcPct val="83000"/>
              </a:lnSpc>
            </a:pPr>
            <a:r>
              <a:rPr lang="cs-CZ" altLang="cs-CZ" dirty="0"/>
              <a:t>čočkovité nebo válcovité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sz="2000" dirty="0"/>
              <a:t>široké zorné pole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sz="2000" dirty="0"/>
              <a:t>ostření změnou tvaru čočky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sz="2000" dirty="0"/>
              <a:t>širší rozsah spektra vidění</a:t>
            </a:r>
          </a:p>
          <a:p>
            <a:pPr lvl="1" eaLnBrk="1" hangingPunct="1">
              <a:lnSpc>
                <a:spcPct val="83000"/>
              </a:lnSpc>
            </a:pPr>
            <a:endParaRPr lang="cs-CZ" altLang="cs-CZ" sz="200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7B736B1-54DD-410A-A801-3E4831DFA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487" y="130752"/>
            <a:ext cx="5163850" cy="343942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9A03023-9A74-4976-B483-387997B4D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132" y="3429000"/>
            <a:ext cx="4872198" cy="32982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D251964-4693-4672-9FBF-EB0671B4D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470" y="141923"/>
            <a:ext cx="8228013" cy="852487"/>
          </a:xfrm>
        </p:spPr>
        <p:txBody>
          <a:bodyPr/>
          <a:lstStyle/>
          <a:p>
            <a:pPr eaLnBrk="1" hangingPunct="1"/>
            <a:r>
              <a:rPr lang="cs-CZ" altLang="cs-CZ" dirty="0"/>
              <a:t>Smyslová soustava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9E54723-DF5E-4633-9DFE-1DC4FCC844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3470" y="994410"/>
            <a:ext cx="8424862" cy="6189894"/>
          </a:xfrm>
        </p:spPr>
        <p:txBody>
          <a:bodyPr/>
          <a:lstStyle/>
          <a:p>
            <a:pPr eaLnBrk="1" hangingPunct="1">
              <a:lnSpc>
                <a:spcPct val="83000"/>
              </a:lnSpc>
            </a:pPr>
            <a:r>
              <a:rPr lang="cs-CZ" altLang="cs-CZ" sz="2400" dirty="0"/>
              <a:t>sluch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sz="2000" dirty="0"/>
              <a:t>bez boltce</a:t>
            </a:r>
          </a:p>
          <a:p>
            <a:pPr lvl="2" eaLnBrk="1" hangingPunct="1">
              <a:lnSpc>
                <a:spcPct val="83000"/>
              </a:lnSpc>
            </a:pPr>
            <a:r>
              <a:rPr lang="cs-CZ" altLang="cs-CZ" dirty="0"/>
              <a:t>náznak boltce mají některé sovy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sz="2000" dirty="0" err="1"/>
              <a:t>columella</a:t>
            </a:r>
            <a:endParaRPr lang="cs-CZ" altLang="cs-CZ" sz="2000" dirty="0"/>
          </a:p>
          <a:p>
            <a:pPr lvl="1" eaLnBrk="1" hangingPunct="1">
              <a:lnSpc>
                <a:spcPct val="83000"/>
              </a:lnSpc>
            </a:pPr>
            <a:r>
              <a:rPr lang="cs-CZ" altLang="cs-CZ" sz="2000" dirty="0"/>
              <a:t>široký rozsah sluchu</a:t>
            </a:r>
            <a:endParaRPr lang="cs-CZ" altLang="cs-CZ" dirty="0"/>
          </a:p>
          <a:p>
            <a:pPr eaLnBrk="1" hangingPunct="1">
              <a:lnSpc>
                <a:spcPct val="83000"/>
              </a:lnSpc>
            </a:pPr>
            <a:r>
              <a:rPr lang="cs-CZ" altLang="cs-CZ" sz="2400" dirty="0"/>
              <a:t>čich  - </a:t>
            </a:r>
            <a:r>
              <a:rPr lang="cs-CZ" altLang="cs-CZ" sz="2000" dirty="0"/>
              <a:t>málo vyvinutý (možná)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sz="2000" dirty="0"/>
              <a:t>relativně dobrý čich mají kondoři, čápi, kivi, atd.</a:t>
            </a:r>
          </a:p>
          <a:p>
            <a:pPr eaLnBrk="1" hangingPunct="1">
              <a:lnSpc>
                <a:spcPct val="83000"/>
              </a:lnSpc>
            </a:pPr>
            <a:r>
              <a:rPr lang="cs-CZ" altLang="cs-CZ" sz="2400" dirty="0"/>
              <a:t>hmat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sz="2000" dirty="0" err="1"/>
              <a:t>vibrisy</a:t>
            </a:r>
            <a:r>
              <a:rPr lang="cs-CZ" altLang="cs-CZ" sz="2000" dirty="0"/>
              <a:t> kolem zobáku (přeměněné peří)</a:t>
            </a:r>
          </a:p>
          <a:p>
            <a:pPr eaLnBrk="1" hangingPunct="1">
              <a:lnSpc>
                <a:spcPct val="83000"/>
              </a:lnSpc>
            </a:pPr>
            <a:r>
              <a:rPr lang="cs-CZ" altLang="cs-CZ" sz="2000" dirty="0"/>
              <a:t>echolokace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sz="2000" dirty="0" err="1"/>
              <a:t>gvačaro</a:t>
            </a:r>
            <a:endParaRPr lang="cs-CZ" altLang="cs-CZ" sz="2000" dirty="0"/>
          </a:p>
          <a:p>
            <a:pPr lvl="1" eaLnBrk="1" hangingPunct="1">
              <a:lnSpc>
                <a:spcPct val="83000"/>
              </a:lnSpc>
            </a:pPr>
            <a:endParaRPr lang="cs-CZ" altLang="cs-CZ" sz="2000" b="1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BD3A0C1-B1DD-477C-B47C-80A7D164B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721" y="3918283"/>
            <a:ext cx="3915221" cy="2784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Soví uši a ouška | czech-nature.com">
            <a:extLst>
              <a:ext uri="{FF2B5EF4-FFF2-40B4-BE49-F238E27FC236}">
                <a16:creationId xmlns:a16="http://schemas.microsoft.com/office/drawing/2014/main" id="{C6100652-1DC0-4B19-9AC7-110A69ABA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651" y="155560"/>
            <a:ext cx="4510231" cy="338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07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57E9910-7870-4C18-A004-61186D1B40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2193" y="169861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Vylučovací a pohlavní soustava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194E456-0A52-491F-A274-9085A41709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2193" y="1434927"/>
            <a:ext cx="10515600" cy="476636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3000"/>
              </a:lnSpc>
              <a:buNone/>
            </a:pPr>
            <a:r>
              <a:rPr lang="cs-CZ" altLang="cs-CZ" sz="2200" dirty="0"/>
              <a:t>párové ledviny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cs-CZ" altLang="cs-CZ" sz="2200" dirty="0"/>
              <a:t>močovody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cs-CZ" altLang="cs-CZ" sz="2200" dirty="0"/>
              <a:t>chybí močový měchýř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cs-CZ" altLang="cs-CZ" sz="2200" dirty="0"/>
              <a:t>moč vylučována spolu s trusem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cs-CZ" altLang="cs-CZ" sz="2200" dirty="0"/>
              <a:t>bílá, kašovitá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cs-CZ" altLang="cs-CZ" sz="2200" dirty="0"/>
              <a:t>varlata v období rozmnožování zvětšují svůj objem (až 500 x)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cs-CZ" altLang="cs-CZ" sz="2200" dirty="0"/>
              <a:t>spermie odváděny chámovody do kloaky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cs-CZ" altLang="cs-CZ" sz="2200" dirty="0"/>
              <a:t>penis (vychlípitelný)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sz="2200" dirty="0"/>
              <a:t>pštrosi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sz="2200" dirty="0"/>
              <a:t>tinamy 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sz="2200" dirty="0"/>
              <a:t>vrubozobí</a:t>
            </a:r>
          </a:p>
        </p:txBody>
      </p:sp>
      <p:pic>
        <p:nvPicPr>
          <p:cNvPr id="20484" name="Picture 7">
            <a:extLst>
              <a:ext uri="{FF2B5EF4-FFF2-40B4-BE49-F238E27FC236}">
                <a16:creationId xmlns:a16="http://schemas.microsoft.com/office/drawing/2014/main" id="{96DDF791-D47F-4C70-B3C4-0D5354262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082" y="3429000"/>
            <a:ext cx="2667000" cy="325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myz a trus z auta odstraní mohrý hadr nebo olej - iDNES.cz">
            <a:extLst>
              <a:ext uri="{FF2B5EF4-FFF2-40B4-BE49-F238E27FC236}">
                <a16:creationId xmlns:a16="http://schemas.microsoft.com/office/drawing/2014/main" id="{C27903D2-F9BD-4EC5-BB06-45D6A9A80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173" y="832642"/>
            <a:ext cx="3621710" cy="241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A52F2CA5-733B-45DF-A374-0676C5942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8887" y="241070"/>
            <a:ext cx="9968289" cy="621212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200" dirty="0"/>
              <a:t>pravý vaječník a vejcovod obvykle zakrnělý</a:t>
            </a:r>
          </a:p>
          <a:p>
            <a:pPr marL="0" indent="0" eaLnBrk="1" hangingPunct="1">
              <a:buNone/>
            </a:pPr>
            <a:r>
              <a:rPr lang="cs-CZ" altLang="cs-CZ" sz="2200" dirty="0"/>
              <a:t>vejcovod  (5 oddílů)</a:t>
            </a:r>
          </a:p>
          <a:p>
            <a:pPr lvl="1" eaLnBrk="1" hangingPunct="1"/>
            <a:r>
              <a:rPr lang="cs-CZ" altLang="cs-CZ" sz="2200" dirty="0"/>
              <a:t>nálevka</a:t>
            </a:r>
          </a:p>
          <a:p>
            <a:pPr lvl="1" eaLnBrk="1" hangingPunct="1"/>
            <a:r>
              <a:rPr lang="cs-CZ" altLang="cs-CZ" sz="2200" dirty="0"/>
              <a:t>tuba (bílek)</a:t>
            </a:r>
          </a:p>
          <a:p>
            <a:pPr lvl="1" eaLnBrk="1" hangingPunct="1"/>
            <a:r>
              <a:rPr lang="cs-CZ" altLang="cs-CZ" sz="2200" dirty="0"/>
              <a:t>část zúžená (pergamenová blána)</a:t>
            </a:r>
          </a:p>
          <a:p>
            <a:pPr lvl="1" eaLnBrk="1" hangingPunct="1"/>
            <a:r>
              <a:rPr lang="cs-CZ" altLang="cs-CZ" sz="2200" dirty="0"/>
              <a:t>děloha (bílek a vápenitá kaše tuhnoucí ve skořápku)</a:t>
            </a:r>
          </a:p>
          <a:p>
            <a:pPr lvl="1" eaLnBrk="1" hangingPunct="1"/>
            <a:r>
              <a:rPr lang="cs-CZ" altLang="cs-CZ" sz="2200" dirty="0"/>
              <a:t>pochva (hlen)</a:t>
            </a:r>
          </a:p>
          <a:p>
            <a:pPr marL="0" indent="0" eaLnBrk="1" hangingPunct="1">
              <a:buNone/>
            </a:pPr>
            <a:r>
              <a:rPr lang="cs-CZ" altLang="cs-CZ" sz="2200" dirty="0"/>
              <a:t>oplodnění</a:t>
            </a:r>
          </a:p>
          <a:p>
            <a:pPr lvl="1" eaLnBrk="1" hangingPunct="1"/>
            <a:r>
              <a:rPr lang="cs-CZ" altLang="cs-CZ" sz="2200" dirty="0"/>
              <a:t>spojení kloak</a:t>
            </a:r>
          </a:p>
          <a:p>
            <a:pPr marL="0" indent="0" eaLnBrk="1" hangingPunct="1">
              <a:buNone/>
            </a:pPr>
            <a:r>
              <a:rPr lang="cs-CZ" altLang="cs-CZ" sz="2200" dirty="0"/>
              <a:t>vajíčko</a:t>
            </a:r>
          </a:p>
          <a:p>
            <a:pPr lvl="1" eaLnBrk="1" hangingPunct="1"/>
            <a:r>
              <a:rPr lang="cs-CZ" altLang="cs-CZ" sz="2200" dirty="0"/>
              <a:t>žloutek</a:t>
            </a:r>
          </a:p>
          <a:p>
            <a:pPr lvl="2" eaLnBrk="1" hangingPunct="1"/>
            <a:r>
              <a:rPr lang="cs-CZ" altLang="cs-CZ" sz="2200" dirty="0"/>
              <a:t>zárodečný terčík</a:t>
            </a:r>
          </a:p>
          <a:p>
            <a:pPr lvl="2" eaLnBrk="1" hangingPunct="1"/>
            <a:r>
              <a:rPr lang="cs-CZ" altLang="cs-CZ" sz="2200" dirty="0"/>
              <a:t>žloutek</a:t>
            </a:r>
          </a:p>
          <a:p>
            <a:pPr lvl="1" eaLnBrk="1" hangingPunct="1"/>
            <a:r>
              <a:rPr lang="cs-CZ" altLang="cs-CZ" sz="2200" dirty="0"/>
              <a:t>bílek</a:t>
            </a:r>
          </a:p>
          <a:p>
            <a:pPr lvl="2" eaLnBrk="1" hangingPunct="1"/>
            <a:r>
              <a:rPr lang="cs-CZ" altLang="cs-CZ" sz="2200" dirty="0"/>
              <a:t>poutka (</a:t>
            </a:r>
            <a:r>
              <a:rPr lang="cs-CZ" altLang="cs-CZ" sz="2200" dirty="0" err="1"/>
              <a:t>chalazy</a:t>
            </a:r>
            <a:r>
              <a:rPr lang="cs-CZ" altLang="cs-CZ" sz="2200" dirty="0"/>
              <a:t>)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cs-CZ" b="1" dirty="0"/>
          </a:p>
        </p:txBody>
      </p:sp>
      <p:pic>
        <p:nvPicPr>
          <p:cNvPr id="21507" name="Picture 6">
            <a:extLst>
              <a:ext uri="{FF2B5EF4-FFF2-40B4-BE49-F238E27FC236}">
                <a16:creationId xmlns:a16="http://schemas.microsoft.com/office/drawing/2014/main" id="{A7C3228C-C2C8-4DBD-BFB0-1BDDBCF32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8" y="2802861"/>
            <a:ext cx="5920220" cy="358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Externí anatomie typického ptáka 1 Zobák, 2 Hlava, 3 Duhovka, 4 Zřítelnice, 5 Hřbet, 6 Křidélka, 7 Lopatky, 8 Peří, 9 Třetí řady letek, 10 Zadek, 11 Rýdovací pera, 12 Kloaka, 13 Stehno, 14 Kloub spojující holeň a zánártí, 15 Zánártí, 16 Noha, 17 Holeň, 18 Břicho, 19 Boky, 20 Hruď, 21 Krk, 22 Lalok">
            <a:hlinkClick r:id="rId2" tooltip="Externí anatomie typického ptáka 1 Zobák, 2 Hlava, 3 Duhovka, 4 Zřítelnice, 5 Hřbet, 6 Křidélka, 7 Lopatky, 8 Peří, 9 Třetí řady letek, 10 Zadek, 11 Rýdovací pera, 12 Kloaka, 13 Stehno, 14 Kloub spojující holeň a zánártí, 15 Zánártí, 16 Noha, 17 Holeň, 18 Břicho, 19 Boky, 20 Hruď, 21 Krk, 22 Lalok"/>
            <a:extLst>
              <a:ext uri="{FF2B5EF4-FFF2-40B4-BE49-F238E27FC236}">
                <a16:creationId xmlns:a16="http://schemas.microsoft.com/office/drawing/2014/main" id="{819B5615-D9DD-4887-A7D0-33636F0D125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65" y="558916"/>
            <a:ext cx="6913071" cy="576356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5">
            <a:extLst>
              <a:ext uri="{FF2B5EF4-FFF2-40B4-BE49-F238E27FC236}">
                <a16:creationId xmlns:a16="http://schemas.microsoft.com/office/drawing/2014/main" id="{88341465-207D-46B3-805E-470F48C46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214" y="231648"/>
            <a:ext cx="4175125" cy="641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Morfologie</a:t>
            </a:r>
            <a:r>
              <a:rPr lang="en-GB" altLang="cs-CZ" sz="2000" dirty="0">
                <a:solidFill>
                  <a:schemeClr val="tx1"/>
                </a:solidFill>
              </a:rPr>
              <a:t> </a:t>
            </a:r>
            <a:r>
              <a:rPr lang="en-GB" altLang="cs-CZ" sz="2000" dirty="0" err="1">
                <a:solidFill>
                  <a:schemeClr val="tx1"/>
                </a:solidFill>
              </a:rPr>
              <a:t>typického</a:t>
            </a:r>
            <a:r>
              <a:rPr lang="en-GB" altLang="cs-CZ" sz="2000" dirty="0">
                <a:solidFill>
                  <a:schemeClr val="tx1"/>
                </a:solidFill>
              </a:rPr>
              <a:t> </a:t>
            </a:r>
            <a:r>
              <a:rPr lang="en-GB" altLang="cs-CZ" sz="2000" dirty="0" err="1">
                <a:solidFill>
                  <a:schemeClr val="tx1"/>
                </a:solidFill>
              </a:rPr>
              <a:t>ptáka</a:t>
            </a:r>
            <a:r>
              <a:rPr lang="cs-CZ" altLang="cs-CZ" sz="2400" dirty="0">
                <a:solidFill>
                  <a:schemeClr val="tx1"/>
                </a:solidFill>
              </a:rPr>
              <a:t>:</a:t>
            </a:r>
            <a:r>
              <a:rPr lang="en-GB" altLang="cs-CZ" sz="1800" dirty="0">
                <a:solidFill>
                  <a:schemeClr val="tx1"/>
                </a:solidFill>
              </a:rPr>
              <a:t> 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1 </a:t>
            </a:r>
            <a:r>
              <a:rPr lang="cs-CZ" altLang="cs-CZ" sz="2000" dirty="0">
                <a:solidFill>
                  <a:schemeClr val="tx1"/>
                </a:solidFill>
              </a:rPr>
              <a:t>z</a:t>
            </a:r>
            <a:r>
              <a:rPr lang="en-GB" altLang="cs-CZ" sz="2000" dirty="0" err="1">
                <a:solidFill>
                  <a:schemeClr val="tx1"/>
                </a:solidFill>
              </a:rPr>
              <a:t>obák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2 </a:t>
            </a:r>
            <a:r>
              <a:rPr lang="cs-CZ" altLang="cs-CZ" sz="2000" dirty="0">
                <a:solidFill>
                  <a:schemeClr val="tx1"/>
                </a:solidFill>
              </a:rPr>
              <a:t>h</a:t>
            </a:r>
            <a:r>
              <a:rPr lang="en-GB" altLang="cs-CZ" sz="2000" dirty="0">
                <a:solidFill>
                  <a:schemeClr val="tx1"/>
                </a:solidFill>
              </a:rPr>
              <a:t>lava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3 a </a:t>
            </a:r>
            <a:r>
              <a:rPr lang="en-GB" altLang="cs-CZ" sz="2000" dirty="0">
                <a:solidFill>
                  <a:schemeClr val="tx1"/>
                </a:solidFill>
              </a:rPr>
              <a:t>4 </a:t>
            </a:r>
            <a:r>
              <a:rPr lang="cs-CZ" altLang="cs-CZ" sz="2000" dirty="0">
                <a:solidFill>
                  <a:schemeClr val="tx1"/>
                </a:solidFill>
              </a:rPr>
              <a:t>oko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5 </a:t>
            </a:r>
            <a:r>
              <a:rPr lang="cs-CZ" altLang="cs-CZ" sz="2000" dirty="0">
                <a:solidFill>
                  <a:schemeClr val="tx1"/>
                </a:solidFill>
              </a:rPr>
              <a:t>h</a:t>
            </a:r>
            <a:r>
              <a:rPr lang="en-GB" altLang="cs-CZ" sz="2000" dirty="0" err="1">
                <a:solidFill>
                  <a:schemeClr val="tx1"/>
                </a:solidFill>
              </a:rPr>
              <a:t>řbet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6 křidélko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7 a 8 křídelní krovky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9 </a:t>
            </a:r>
            <a:r>
              <a:rPr lang="en-GB" altLang="cs-CZ" sz="2000" dirty="0" err="1">
                <a:solidFill>
                  <a:schemeClr val="tx1"/>
                </a:solidFill>
              </a:rPr>
              <a:t>letk</a:t>
            </a:r>
            <a:r>
              <a:rPr lang="cs-CZ" altLang="cs-CZ" sz="2000" dirty="0">
                <a:solidFill>
                  <a:schemeClr val="tx1"/>
                </a:solidFill>
              </a:rPr>
              <a:t>y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10 k</a:t>
            </a:r>
            <a:r>
              <a:rPr lang="cs-CZ" altLang="cs-CZ" sz="2000" dirty="0" err="1">
                <a:solidFill>
                  <a:schemeClr val="tx1"/>
                </a:solidFill>
              </a:rPr>
              <a:t>ostřec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11 </a:t>
            </a:r>
            <a:r>
              <a:rPr lang="cs-CZ" altLang="cs-CZ" sz="2000" dirty="0">
                <a:solidFill>
                  <a:schemeClr val="tx1"/>
                </a:solidFill>
              </a:rPr>
              <a:t>r</a:t>
            </a:r>
            <a:r>
              <a:rPr lang="en-GB" altLang="cs-CZ" sz="2000" dirty="0" err="1">
                <a:solidFill>
                  <a:schemeClr val="tx1"/>
                </a:solidFill>
              </a:rPr>
              <a:t>ýdovací</a:t>
            </a:r>
            <a:r>
              <a:rPr lang="en-GB" altLang="cs-CZ" sz="2000" dirty="0">
                <a:solidFill>
                  <a:schemeClr val="tx1"/>
                </a:solidFill>
              </a:rPr>
              <a:t> </a:t>
            </a:r>
            <a:r>
              <a:rPr lang="en-GB" altLang="cs-CZ" sz="2000" dirty="0" err="1">
                <a:solidFill>
                  <a:schemeClr val="tx1"/>
                </a:solidFill>
              </a:rPr>
              <a:t>pera</a:t>
            </a:r>
            <a:r>
              <a:rPr lang="cs-CZ" altLang="cs-CZ" sz="2000" dirty="0">
                <a:solidFill>
                  <a:schemeClr val="tx1"/>
                </a:solidFill>
              </a:rPr>
              <a:t> („ocas“)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12 </a:t>
            </a:r>
            <a:r>
              <a:rPr lang="cs-CZ" altLang="cs-CZ" sz="2000" dirty="0">
                <a:solidFill>
                  <a:schemeClr val="tx1"/>
                </a:solidFill>
              </a:rPr>
              <a:t>ocasní krovky, k</a:t>
            </a:r>
            <a:r>
              <a:rPr lang="en-GB" altLang="cs-CZ" sz="2000" dirty="0" err="1">
                <a:solidFill>
                  <a:schemeClr val="tx1"/>
                </a:solidFill>
              </a:rPr>
              <a:t>loaka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13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14 </a:t>
            </a:r>
            <a:r>
              <a:rPr lang="cs-CZ" altLang="cs-CZ" sz="2000" dirty="0">
                <a:solidFill>
                  <a:schemeClr val="tx1"/>
                </a:solidFill>
              </a:rPr>
              <a:t>patní k</a:t>
            </a:r>
            <a:r>
              <a:rPr lang="en-GB" altLang="cs-CZ" sz="2000" dirty="0" err="1">
                <a:solidFill>
                  <a:schemeClr val="tx1"/>
                </a:solidFill>
              </a:rPr>
              <a:t>loub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15 </a:t>
            </a:r>
            <a:r>
              <a:rPr lang="cs-CZ" altLang="cs-CZ" sz="2000" dirty="0" err="1">
                <a:solidFill>
                  <a:schemeClr val="tx1"/>
                </a:solidFill>
              </a:rPr>
              <a:t>tarsus</a:t>
            </a:r>
            <a:r>
              <a:rPr lang="cs-CZ" altLang="cs-CZ" sz="2000" dirty="0">
                <a:solidFill>
                  <a:schemeClr val="tx1"/>
                </a:solidFill>
              </a:rPr>
              <a:t> (zánártí)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16 </a:t>
            </a:r>
            <a:r>
              <a:rPr lang="cs-CZ" altLang="cs-CZ" sz="2000" dirty="0">
                <a:solidFill>
                  <a:schemeClr val="tx1"/>
                </a:solidFill>
              </a:rPr>
              <a:t>prsty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17 </a:t>
            </a:r>
            <a:r>
              <a:rPr lang="cs-CZ" altLang="cs-CZ" sz="2000" dirty="0">
                <a:solidFill>
                  <a:schemeClr val="tx1"/>
                </a:solidFill>
              </a:rPr>
              <a:t>h</a:t>
            </a:r>
            <a:r>
              <a:rPr lang="en-GB" altLang="cs-CZ" sz="2000" dirty="0" err="1">
                <a:solidFill>
                  <a:schemeClr val="tx1"/>
                </a:solidFill>
              </a:rPr>
              <a:t>oleň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18 </a:t>
            </a:r>
            <a:r>
              <a:rPr lang="cs-CZ" altLang="cs-CZ" sz="2000" dirty="0">
                <a:solidFill>
                  <a:schemeClr val="tx1"/>
                </a:solidFill>
              </a:rPr>
              <a:t>b</a:t>
            </a:r>
            <a:r>
              <a:rPr lang="en-GB" altLang="cs-CZ" sz="2000" dirty="0" err="1">
                <a:solidFill>
                  <a:schemeClr val="tx1"/>
                </a:solidFill>
              </a:rPr>
              <a:t>řicho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19 </a:t>
            </a:r>
            <a:r>
              <a:rPr lang="cs-CZ" altLang="cs-CZ" sz="2000" dirty="0">
                <a:solidFill>
                  <a:schemeClr val="tx1"/>
                </a:solidFill>
              </a:rPr>
              <a:t>b</a:t>
            </a:r>
            <a:r>
              <a:rPr lang="en-GB" altLang="cs-CZ" sz="2000" dirty="0" err="1">
                <a:solidFill>
                  <a:schemeClr val="tx1"/>
                </a:solidFill>
              </a:rPr>
              <a:t>oky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20 </a:t>
            </a:r>
            <a:r>
              <a:rPr lang="cs-CZ" altLang="cs-CZ" sz="2000" dirty="0">
                <a:solidFill>
                  <a:schemeClr val="tx1"/>
                </a:solidFill>
              </a:rPr>
              <a:t>h</a:t>
            </a:r>
            <a:r>
              <a:rPr lang="en-GB" altLang="cs-CZ" sz="2000" dirty="0" err="1">
                <a:solidFill>
                  <a:schemeClr val="tx1"/>
                </a:solidFill>
              </a:rPr>
              <a:t>ruď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 dirty="0">
                <a:solidFill>
                  <a:schemeClr val="tx1"/>
                </a:solidFill>
              </a:rPr>
              <a:t>21 </a:t>
            </a:r>
            <a:r>
              <a:rPr lang="cs-CZ" altLang="cs-CZ" sz="2000" dirty="0">
                <a:solidFill>
                  <a:schemeClr val="tx1"/>
                </a:solidFill>
              </a:rPr>
              <a:t>krk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22 hrdlo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>
            <a:extLst>
              <a:ext uri="{FF2B5EF4-FFF2-40B4-BE49-F238E27FC236}">
                <a16:creationId xmlns:a16="http://schemas.microsoft.com/office/drawing/2014/main" id="{6BFA9986-CB9D-475F-A558-B926466BD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499" y="98353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Hlasové projevy ptáků</a:t>
            </a:r>
          </a:p>
        </p:txBody>
      </p:sp>
      <p:sp>
        <p:nvSpPr>
          <p:cNvPr id="22531" name="Rectangle 11">
            <a:extLst>
              <a:ext uri="{FF2B5EF4-FFF2-40B4-BE49-F238E27FC236}">
                <a16:creationId xmlns:a16="http://schemas.microsoft.com/office/drawing/2014/main" id="{83DB9DC3-CA53-42BA-8D19-2DFD55CF6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2564" y="2066694"/>
            <a:ext cx="10515600" cy="4351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dirty="0"/>
              <a:t>význam</a:t>
            </a:r>
          </a:p>
          <a:p>
            <a:pPr lvl="1" eaLnBrk="1" hangingPunct="1"/>
            <a:r>
              <a:rPr lang="cs-CZ" altLang="cs-CZ" dirty="0"/>
              <a:t>varování</a:t>
            </a:r>
          </a:p>
          <a:p>
            <a:pPr lvl="1" eaLnBrk="1" hangingPunct="1"/>
            <a:r>
              <a:rPr lang="cs-CZ" altLang="cs-CZ" dirty="0"/>
              <a:t>volání mláďat po rodičích</a:t>
            </a:r>
          </a:p>
          <a:p>
            <a:pPr lvl="1" eaLnBrk="1" hangingPunct="1"/>
            <a:r>
              <a:rPr lang="cs-CZ" altLang="cs-CZ" dirty="0"/>
              <a:t>teritoriální a epigamní chování</a:t>
            </a:r>
          </a:p>
          <a:p>
            <a:pPr lvl="1" eaLnBrk="1" hangingPunct="1"/>
            <a:r>
              <a:rPr lang="cs-CZ" altLang="cs-CZ" dirty="0"/>
              <a:t>vábení</a:t>
            </a:r>
          </a:p>
          <a:p>
            <a:pPr marL="0" indent="0" eaLnBrk="1" hangingPunct="1">
              <a:buNone/>
            </a:pPr>
            <a:r>
              <a:rPr lang="cs-CZ" altLang="cs-CZ" dirty="0"/>
              <a:t>hlas je druhově vrozený a částečně se učí odposlechem</a:t>
            </a:r>
          </a:p>
          <a:p>
            <a:pPr marL="0" indent="0" eaLnBrk="1" hangingPunct="1">
              <a:buNone/>
            </a:pPr>
            <a:r>
              <a:rPr lang="cs-CZ" altLang="cs-CZ" dirty="0"/>
              <a:t>dobří imitátoři různých zvuků jsou například papoušci nebo krkavcovití</a:t>
            </a:r>
          </a:p>
        </p:txBody>
      </p:sp>
      <p:pic>
        <p:nvPicPr>
          <p:cNvPr id="22532" name="Picture 13" descr="Corvus corax - krkavec velký">
            <a:extLst>
              <a:ext uri="{FF2B5EF4-FFF2-40B4-BE49-F238E27FC236}">
                <a16:creationId xmlns:a16="http://schemas.microsoft.com/office/drawing/2014/main" id="{2D283985-CB86-4FD3-9E0C-B69833A67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445" y="339169"/>
            <a:ext cx="2850428" cy="379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vlastovka-obecna-29748">
            <a:extLst>
              <a:ext uri="{FF2B5EF4-FFF2-40B4-BE49-F238E27FC236}">
                <a16:creationId xmlns:a16="http://schemas.microsoft.com/office/drawing/2014/main" id="{CD4D6EB1-54AE-4613-AB1D-32C1D257A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59" y="1253208"/>
            <a:ext cx="3003349" cy="2477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>
            <a:extLst>
              <a:ext uri="{FF2B5EF4-FFF2-40B4-BE49-F238E27FC236}">
                <a16:creationId xmlns:a16="http://schemas.microsoft.com/office/drawing/2014/main" id="{34271DA5-B38D-4DFD-BD9D-A8E1104C5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1208" y="10320"/>
            <a:ext cx="8228012" cy="1433513"/>
          </a:xfrm>
        </p:spPr>
        <p:txBody>
          <a:bodyPr/>
          <a:lstStyle/>
          <a:p>
            <a:pPr eaLnBrk="1" hangingPunct="1"/>
            <a:r>
              <a:rPr lang="cs-CZ" altLang="cs-CZ" dirty="0"/>
              <a:t>Hnízdo</a:t>
            </a:r>
          </a:p>
        </p:txBody>
      </p:sp>
      <p:sp>
        <p:nvSpPr>
          <p:cNvPr id="23555" name="Rectangle 11">
            <a:extLst>
              <a:ext uri="{FF2B5EF4-FFF2-40B4-BE49-F238E27FC236}">
                <a16:creationId xmlns:a16="http://schemas.microsoft.com/office/drawing/2014/main" id="{84824246-F7A0-457B-9597-466EB2DF013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9258" y="1130531"/>
            <a:ext cx="6891050" cy="551965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73000"/>
              </a:lnSpc>
              <a:spcBef>
                <a:spcPct val="20000"/>
              </a:spcBef>
              <a:buNone/>
            </a:pPr>
            <a:r>
              <a:rPr lang="cs-CZ" altLang="cs-CZ" sz="2400" dirty="0"/>
              <a:t>mnoho typů</a:t>
            </a:r>
          </a:p>
          <a:p>
            <a:pPr marL="742950" lvl="1" indent="-285750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–"/>
            </a:pPr>
            <a:r>
              <a:rPr lang="cs-CZ" altLang="cs-CZ" dirty="0"/>
              <a:t>bez stavby</a:t>
            </a:r>
          </a:p>
          <a:p>
            <a:pPr lvl="2" eaLnBrk="1" hangingPunct="1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dirty="0"/>
              <a:t>alky</a:t>
            </a:r>
          </a:p>
          <a:p>
            <a:pPr marL="742950" lvl="1" indent="-285750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–"/>
            </a:pPr>
            <a:r>
              <a:rPr lang="cs-CZ" altLang="cs-CZ" dirty="0"/>
              <a:t>jamka v zemi</a:t>
            </a:r>
          </a:p>
          <a:p>
            <a:pPr lvl="2" eaLnBrk="1" hangingPunct="1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dirty="0"/>
              <a:t>kurové, pštrosi</a:t>
            </a:r>
          </a:p>
          <a:p>
            <a:pPr marL="742950" lvl="1" indent="-285750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–"/>
            </a:pPr>
            <a:r>
              <a:rPr lang="cs-CZ" altLang="cs-CZ" dirty="0"/>
              <a:t>nory</a:t>
            </a:r>
          </a:p>
          <a:p>
            <a:pPr lvl="2" eaLnBrk="1" hangingPunct="1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dirty="0"/>
              <a:t>ledňáčci, vlhy</a:t>
            </a:r>
          </a:p>
          <a:p>
            <a:pPr marL="742950" lvl="1" indent="-285750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–"/>
            </a:pPr>
            <a:r>
              <a:rPr lang="cs-CZ" altLang="cs-CZ" dirty="0"/>
              <a:t>dutiny ve stromech</a:t>
            </a:r>
          </a:p>
          <a:p>
            <a:pPr lvl="2" eaLnBrk="1" hangingPunct="1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dirty="0"/>
              <a:t>datli, sovy</a:t>
            </a:r>
          </a:p>
          <a:p>
            <a:pPr marL="742950" lvl="1" indent="-285750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–"/>
            </a:pPr>
            <a:r>
              <a:rPr lang="cs-CZ" altLang="cs-CZ" dirty="0"/>
              <a:t>postavené miskovité nebo košíčkovité hnízdo</a:t>
            </a:r>
          </a:p>
          <a:p>
            <a:pPr lvl="2" eaLnBrk="1" hangingPunct="1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dirty="0"/>
              <a:t>čápi, kosi</a:t>
            </a:r>
          </a:p>
          <a:p>
            <a:pPr marL="742950" lvl="1" indent="-285750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–"/>
            </a:pPr>
            <a:r>
              <a:rPr lang="cs-CZ" altLang="cs-CZ" dirty="0"/>
              <a:t>lepené hnízdo</a:t>
            </a:r>
          </a:p>
          <a:p>
            <a:pPr lvl="2" eaLnBrk="1" hangingPunct="1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dirty="0"/>
              <a:t>vlaštovky, jiřičky</a:t>
            </a:r>
          </a:p>
          <a:p>
            <a:pPr marL="742950" lvl="1" indent="-285750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–"/>
            </a:pPr>
            <a:r>
              <a:rPr lang="cs-CZ" altLang="cs-CZ" dirty="0"/>
              <a:t>plovoucí hnízdo</a:t>
            </a:r>
          </a:p>
          <a:p>
            <a:pPr lvl="2" eaLnBrk="1" hangingPunct="1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dirty="0"/>
              <a:t>potápky</a:t>
            </a:r>
          </a:p>
          <a:p>
            <a:pPr marL="742950" lvl="1" indent="-285750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–"/>
            </a:pPr>
            <a:r>
              <a:rPr lang="cs-CZ" altLang="cs-CZ" dirty="0"/>
              <a:t>inkubátory</a:t>
            </a:r>
          </a:p>
          <a:p>
            <a:pPr lvl="2" eaLnBrk="1" hangingPunct="1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dirty="0"/>
              <a:t>taboni</a:t>
            </a:r>
          </a:p>
          <a:p>
            <a:pPr marL="0" indent="0">
              <a:lnSpc>
                <a:spcPct val="73000"/>
              </a:lnSpc>
              <a:spcBef>
                <a:spcPct val="20000"/>
              </a:spcBef>
              <a:buNone/>
            </a:pPr>
            <a:r>
              <a:rPr lang="cs-CZ" altLang="cs-CZ" sz="2400" dirty="0"/>
              <a:t>stavba hnízda druhově vrozená</a:t>
            </a:r>
          </a:p>
          <a:p>
            <a:pPr marL="0" indent="0">
              <a:lnSpc>
                <a:spcPct val="73000"/>
              </a:lnSpc>
              <a:spcBef>
                <a:spcPct val="20000"/>
              </a:spcBef>
              <a:buNone/>
            </a:pPr>
            <a:r>
              <a:rPr lang="cs-CZ" altLang="cs-CZ" sz="2400" dirty="0"/>
              <a:t>slouží sezónně nebo i několik let</a:t>
            </a:r>
          </a:p>
          <a:p>
            <a:pPr marL="0" indent="0">
              <a:lnSpc>
                <a:spcPct val="73000"/>
              </a:lnSpc>
              <a:spcBef>
                <a:spcPct val="20000"/>
              </a:spcBef>
              <a:buNone/>
            </a:pPr>
            <a:r>
              <a:rPr lang="cs-CZ" altLang="cs-CZ" sz="2400" dirty="0"/>
              <a:t>hnízdní parazitizmus</a:t>
            </a:r>
          </a:p>
          <a:p>
            <a:pPr marL="742950" lvl="1" indent="-285750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–"/>
            </a:pPr>
            <a:r>
              <a:rPr lang="cs-CZ" altLang="cs-CZ" dirty="0"/>
              <a:t>kukačky</a:t>
            </a:r>
          </a:p>
          <a:p>
            <a:pPr marL="342900" indent="-342900">
              <a:lnSpc>
                <a:spcPct val="73000"/>
              </a:lnSpc>
              <a:spcBef>
                <a:spcPct val="20000"/>
              </a:spcBef>
              <a:buNone/>
            </a:pPr>
            <a:endParaRPr lang="cs-CZ" altLang="cs-CZ" sz="2400" dirty="0"/>
          </a:p>
          <a:p>
            <a:pPr marL="342900" indent="-342900">
              <a:lnSpc>
                <a:spcPct val="73000"/>
              </a:lnSpc>
              <a:spcBef>
                <a:spcPct val="20000"/>
              </a:spcBef>
              <a:buFont typeface="Times New Roman" panose="02020603050405020304" pitchFamily="18" charset="0"/>
              <a:buChar char="•"/>
            </a:pPr>
            <a:endParaRPr lang="cs-CZ" altLang="cs-CZ" sz="1800" b="1" dirty="0"/>
          </a:p>
        </p:txBody>
      </p:sp>
      <p:pic>
        <p:nvPicPr>
          <p:cNvPr id="23556" name="Picture 16" descr="Alca torda - alka malá">
            <a:extLst>
              <a:ext uri="{FF2B5EF4-FFF2-40B4-BE49-F238E27FC236}">
                <a16:creationId xmlns:a16="http://schemas.microsoft.com/office/drawing/2014/main" id="{3ADF3D8E-1092-45C0-A917-8C2548D7997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9371" y="155482"/>
            <a:ext cx="3905655" cy="2594350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19" descr="741px-Ciconia_ciconia_juv_small">
            <a:extLst>
              <a:ext uri="{FF2B5EF4-FFF2-40B4-BE49-F238E27FC236}">
                <a16:creationId xmlns:a16="http://schemas.microsoft.com/office/drawing/2014/main" id="{0216F1D9-730E-49E1-B6B9-CD437D4C2A8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0023" y="681904"/>
            <a:ext cx="3985116" cy="3222257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malau05">
            <a:extLst>
              <a:ext uri="{FF2B5EF4-FFF2-40B4-BE49-F238E27FC236}">
                <a16:creationId xmlns:a16="http://schemas.microsoft.com/office/drawing/2014/main" id="{C42E05DA-FF61-4984-B3F7-859305D0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20" y="3599032"/>
            <a:ext cx="3149902" cy="31761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image?id=6555&amp;rendTypeId=4">
            <a:extLst>
              <a:ext uri="{FF2B5EF4-FFF2-40B4-BE49-F238E27FC236}">
                <a16:creationId xmlns:a16="http://schemas.microsoft.com/office/drawing/2014/main" id="{2927C316-AB04-4EFB-9A6B-645935C79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176" y="3735351"/>
            <a:ext cx="1975658" cy="2973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C41BAE3-DADD-4C6D-BBDC-12F2DD2FEE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2811" y="66677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Migrace ptáků</a:t>
            </a:r>
          </a:p>
        </p:txBody>
      </p:sp>
      <p:sp>
        <p:nvSpPr>
          <p:cNvPr id="26627" name="Rectangle 8">
            <a:extLst>
              <a:ext uri="{FF2B5EF4-FFF2-40B4-BE49-F238E27FC236}">
                <a16:creationId xmlns:a16="http://schemas.microsoft.com/office/drawing/2014/main" id="{12A02DA9-5E54-4BA4-845C-B8C69523F4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2811" y="1392240"/>
            <a:ext cx="8228012" cy="452437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3000"/>
              </a:lnSpc>
              <a:buNone/>
            </a:pPr>
            <a:r>
              <a:rPr lang="cs-CZ" altLang="cs-CZ" dirty="0"/>
              <a:t>stálí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dirty="0"/>
              <a:t>celý rok v oblasti hnízdiště</a:t>
            </a:r>
          </a:p>
          <a:p>
            <a:pPr lvl="2" eaLnBrk="1" hangingPunct="1">
              <a:lnSpc>
                <a:spcPct val="83000"/>
              </a:lnSpc>
            </a:pPr>
            <a:r>
              <a:rPr lang="cs-CZ" altLang="cs-CZ" dirty="0"/>
              <a:t>koroptev, vrabec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cs-CZ" altLang="cs-CZ" dirty="0"/>
              <a:t>přelétaví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dirty="0"/>
              <a:t>po vyhnízdění různé potulky (100 i více km od hnízdiště)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dirty="0"/>
              <a:t>různé směry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dirty="0"/>
              <a:t>na zimu sestupují z hor do nížin</a:t>
            </a:r>
          </a:p>
          <a:p>
            <a:pPr lvl="2" eaLnBrk="1" hangingPunct="1">
              <a:lnSpc>
                <a:spcPct val="83000"/>
              </a:lnSpc>
            </a:pPr>
            <a:r>
              <a:rPr lang="cs-CZ" altLang="cs-CZ" dirty="0"/>
              <a:t>hýl, stehlík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cs-CZ" altLang="cs-CZ" dirty="0"/>
              <a:t>stěhovaví (tažní)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dirty="0"/>
              <a:t>střídají pobyt v hnízdišti a zimovišti</a:t>
            </a:r>
          </a:p>
          <a:p>
            <a:pPr lvl="2" eaLnBrk="1" hangingPunct="1">
              <a:lnSpc>
                <a:spcPct val="83000"/>
              </a:lnSpc>
            </a:pPr>
            <a:r>
              <a:rPr lang="cs-CZ" altLang="cs-CZ" dirty="0"/>
              <a:t>čáp, vlaštovka, skřivan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dirty="0"/>
              <a:t>stimulací k odletu je délka světelného dne</a:t>
            </a:r>
          </a:p>
          <a:p>
            <a:pPr lvl="1" eaLnBrk="1" hangingPunct="1">
              <a:lnSpc>
                <a:spcPct val="83000"/>
              </a:lnSpc>
            </a:pPr>
            <a:r>
              <a:rPr lang="cs-CZ" altLang="cs-CZ" dirty="0"/>
              <a:t>směr je daný</a:t>
            </a:r>
          </a:p>
        </p:txBody>
      </p:sp>
      <p:pic>
        <p:nvPicPr>
          <p:cNvPr id="26628" name="Picture 14" descr="koroptev">
            <a:extLst>
              <a:ext uri="{FF2B5EF4-FFF2-40B4-BE49-F238E27FC236}">
                <a16:creationId xmlns:a16="http://schemas.microsoft.com/office/drawing/2014/main" id="{FF690EDE-71D0-4672-AB42-72413D009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99" y="253258"/>
            <a:ext cx="3205248" cy="24028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16" descr="Skrivan-polni_2">
            <a:extLst>
              <a:ext uri="{FF2B5EF4-FFF2-40B4-BE49-F238E27FC236}">
                <a16:creationId xmlns:a16="http://schemas.microsoft.com/office/drawing/2014/main" id="{1C0159ED-326B-4C80-B4D4-074C86A56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554" y="3110745"/>
            <a:ext cx="2886076" cy="3437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FCC609D-56EB-4BBD-B642-DC013222A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073" y="119061"/>
            <a:ext cx="8228012" cy="10080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nadřád létaví (</a:t>
            </a:r>
            <a:r>
              <a:rPr lang="cs-CZ" altLang="cs-CZ" sz="4000" dirty="0" err="1"/>
              <a:t>Neognathae</a:t>
            </a:r>
            <a:r>
              <a:rPr lang="cs-CZ" altLang="cs-CZ" sz="4000" dirty="0"/>
              <a:t>)</a:t>
            </a:r>
            <a:br>
              <a:rPr lang="cs-CZ" altLang="cs-CZ" sz="4000" dirty="0"/>
            </a:br>
            <a:endParaRPr lang="cs-CZ" altLang="cs-CZ" sz="4000" dirty="0"/>
          </a:p>
        </p:txBody>
      </p:sp>
      <p:sp>
        <p:nvSpPr>
          <p:cNvPr id="36867" name="Rectangle 8">
            <a:extLst>
              <a:ext uri="{FF2B5EF4-FFF2-40B4-BE49-F238E27FC236}">
                <a16:creationId xmlns:a16="http://schemas.microsoft.com/office/drawing/2014/main" id="{6FD3E87F-8F34-444C-9A81-191E0ED60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4073" y="997527"/>
            <a:ext cx="10979727" cy="51794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dirty="0"/>
              <a:t>většina schopna letu</a:t>
            </a:r>
          </a:p>
          <a:p>
            <a:pPr marL="0" indent="0" eaLnBrk="1" hangingPunct="1">
              <a:buNone/>
            </a:pPr>
            <a:r>
              <a:rPr lang="cs-CZ" altLang="cs-CZ" dirty="0"/>
              <a:t>všechny biotopy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36868" name="Picture 7">
            <a:extLst>
              <a:ext uri="{FF2B5EF4-FFF2-40B4-BE49-F238E27FC236}">
                <a16:creationId xmlns:a16="http://schemas.microsoft.com/office/drawing/2014/main" id="{A666499D-3903-47AC-B4BE-00D854F6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40" y="330162"/>
            <a:ext cx="4313500" cy="26374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9">
            <a:extLst>
              <a:ext uri="{FF2B5EF4-FFF2-40B4-BE49-F238E27FC236}">
                <a16:creationId xmlns:a16="http://schemas.microsoft.com/office/drawing/2014/main" id="{137102CB-E683-43A5-8208-CC94B4584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2963678"/>
            <a:ext cx="5053330" cy="3202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10">
            <a:extLst>
              <a:ext uri="{FF2B5EF4-FFF2-40B4-BE49-F238E27FC236}">
                <a16:creationId xmlns:a16="http://schemas.microsoft.com/office/drawing/2014/main" id="{D93C8322-5F58-4A1A-8248-F0495BA86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99" y="3260606"/>
            <a:ext cx="4986828" cy="3267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D122F00-0396-45B8-8508-98FCABF2D6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0821" y="123216"/>
            <a:ext cx="8953416" cy="106105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řád potápky (</a:t>
            </a:r>
            <a:r>
              <a:rPr lang="cs-CZ" altLang="cs-CZ" sz="3600" dirty="0" err="1"/>
              <a:t>Podicipediformes</a:t>
            </a:r>
            <a:r>
              <a:rPr lang="cs-CZ" altLang="cs-CZ" sz="3600" dirty="0"/>
              <a:t>)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DBA269B-7318-48E4-AA22-8EA372BFE1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0821" y="1246909"/>
            <a:ext cx="11012979" cy="493005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dirty="0"/>
              <a:t>sladkovodní, tažní</a:t>
            </a:r>
          </a:p>
          <a:p>
            <a:pPr marL="0" indent="0" eaLnBrk="1" hangingPunct="1">
              <a:buNone/>
            </a:pPr>
            <a:r>
              <a:rPr lang="cs-CZ" altLang="cs-CZ" dirty="0"/>
              <a:t>úzký zobák</a:t>
            </a:r>
          </a:p>
          <a:p>
            <a:pPr marL="0" indent="0" eaLnBrk="1" hangingPunct="1">
              <a:buNone/>
            </a:pPr>
            <a:r>
              <a:rPr lang="cs-CZ" altLang="cs-CZ" dirty="0"/>
              <a:t>nohy posunuty dozadu</a:t>
            </a:r>
          </a:p>
          <a:p>
            <a:pPr marL="0" indent="0" eaLnBrk="1" hangingPunct="1">
              <a:buNone/>
            </a:pPr>
            <a:r>
              <a:rPr lang="cs-CZ" altLang="cs-CZ" dirty="0"/>
              <a:t>přední tři prsty veslovitě rozšířené</a:t>
            </a:r>
          </a:p>
          <a:p>
            <a:pPr marL="0" indent="0" eaLnBrk="1" hangingPunct="1">
              <a:buNone/>
            </a:pPr>
            <a:r>
              <a:rPr lang="cs-CZ" altLang="cs-CZ" dirty="0"/>
              <a:t>potrava: ryby nebo bezobratlí</a:t>
            </a:r>
          </a:p>
          <a:p>
            <a:pPr marL="0" indent="0" eaLnBrk="1" hangingPunct="1">
              <a:buNone/>
            </a:pPr>
            <a:r>
              <a:rPr lang="cs-CZ" altLang="cs-CZ" dirty="0"/>
              <a:t>u nás hnízdí 3-4 druhy, další 1 druh na tahu</a:t>
            </a:r>
          </a:p>
          <a:p>
            <a:pPr eaLnBrk="1" hangingPunct="1">
              <a:buFontTx/>
              <a:buChar char="•"/>
            </a:pPr>
            <a:endParaRPr lang="cs-CZ" altLang="cs-CZ" dirty="0"/>
          </a:p>
        </p:txBody>
      </p:sp>
      <p:pic>
        <p:nvPicPr>
          <p:cNvPr id="39940" name="Picture 6">
            <a:extLst>
              <a:ext uri="{FF2B5EF4-FFF2-40B4-BE49-F238E27FC236}">
                <a16:creationId xmlns:a16="http://schemas.microsoft.com/office/drawing/2014/main" id="{F603E25F-C33F-42EB-A0EF-7DF13441F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85" y="3419205"/>
            <a:ext cx="3295680" cy="3064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7">
            <a:extLst>
              <a:ext uri="{FF2B5EF4-FFF2-40B4-BE49-F238E27FC236}">
                <a16:creationId xmlns:a16="http://schemas.microsoft.com/office/drawing/2014/main" id="{BA62844D-1181-4183-9DA6-3364AB103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38" y="653745"/>
            <a:ext cx="3576637" cy="205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8">
            <a:extLst>
              <a:ext uri="{FF2B5EF4-FFF2-40B4-BE49-F238E27FC236}">
                <a16:creationId xmlns:a16="http://schemas.microsoft.com/office/drawing/2014/main" id="{04BBBA7B-3A77-4B7C-8FE0-54A233FF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66" y="4335281"/>
            <a:ext cx="3884815" cy="2322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1947307A-F3BA-4AF8-8780-B7BA6EF61D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2263" y="216131"/>
            <a:ext cx="8828116" cy="86452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dirty="0"/>
              <a:t>potápka roháč (</a:t>
            </a:r>
            <a:r>
              <a:rPr lang="cs-CZ" altLang="cs-CZ" sz="3200" i="1" dirty="0" err="1"/>
              <a:t>Podiceps</a:t>
            </a:r>
            <a:r>
              <a:rPr lang="cs-CZ" altLang="cs-CZ" sz="3200" i="1" dirty="0"/>
              <a:t> </a:t>
            </a:r>
            <a:r>
              <a:rPr lang="cs-CZ" altLang="cs-CZ" sz="3200" i="1" dirty="0" err="1"/>
              <a:t>cristatus</a:t>
            </a:r>
            <a:r>
              <a:rPr lang="cs-CZ" altLang="cs-CZ" sz="3200" dirty="0"/>
              <a:t>)</a:t>
            </a:r>
          </a:p>
        </p:txBody>
      </p:sp>
      <p:pic>
        <p:nvPicPr>
          <p:cNvPr id="40963" name="Picture 7">
            <a:extLst>
              <a:ext uri="{FF2B5EF4-FFF2-40B4-BE49-F238E27FC236}">
                <a16:creationId xmlns:a16="http://schemas.microsoft.com/office/drawing/2014/main" id="{15752A34-1F7A-46DD-B1C9-273A7A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5"/>
          <a:stretch>
            <a:fillRect/>
          </a:stretch>
        </p:blipFill>
        <p:spPr bwMode="auto">
          <a:xfrm>
            <a:off x="5943600" y="1080655"/>
            <a:ext cx="6202508" cy="50791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7ED7EE-9E91-404F-80DA-7BAE498A1FA5}"/>
              </a:ext>
            </a:extLst>
          </p:cNvPr>
          <p:cNvSpPr txBox="1"/>
          <p:nvPr/>
        </p:nvSpPr>
        <p:spPr>
          <a:xfrm>
            <a:off x="432263" y="955964"/>
            <a:ext cx="11087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dirty="0"/>
              <a:t>sladkovodní, tažní</a:t>
            </a:r>
          </a:p>
          <a:p>
            <a:r>
              <a:rPr lang="cs-CZ" altLang="cs-CZ" sz="2400" dirty="0"/>
              <a:t>hnízdo plave na vodě</a:t>
            </a:r>
          </a:p>
          <a:p>
            <a:r>
              <a:rPr lang="cs-CZ" altLang="cs-CZ" sz="2400" dirty="0"/>
              <a:t>potrava: ryby nebo bezobratlí</a:t>
            </a:r>
          </a:p>
          <a:p>
            <a:r>
              <a:rPr lang="cs-CZ" altLang="cs-CZ" sz="2400" dirty="0"/>
              <a:t>výrazný tok</a:t>
            </a:r>
          </a:p>
          <a:p>
            <a:r>
              <a:rPr lang="cs-CZ" altLang="cs-CZ" sz="2400" dirty="0"/>
              <a:t>ČS – VU </a:t>
            </a:r>
          </a:p>
          <a:p>
            <a:r>
              <a:rPr lang="cs-CZ" altLang="cs-CZ" sz="2400" dirty="0"/>
              <a:t>ohrožen hlavně nevhodným hospodařením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41CF958-1EA4-4022-97AB-7A8B7DA78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1" y="3429000"/>
            <a:ext cx="4988227" cy="31446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1947307A-F3BA-4AF8-8780-B7BA6EF61D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2263" y="216131"/>
            <a:ext cx="8828116" cy="86452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dirty="0"/>
              <a:t>potápka malá (</a:t>
            </a:r>
            <a:r>
              <a:rPr lang="cs-CZ" altLang="cs-CZ" sz="3200" i="1" dirty="0"/>
              <a:t>Tachybaptus </a:t>
            </a:r>
            <a:r>
              <a:rPr lang="cs-CZ" altLang="cs-CZ" sz="3200" i="1" dirty="0" err="1"/>
              <a:t>ruficollis</a:t>
            </a:r>
            <a:r>
              <a:rPr lang="cs-CZ" altLang="cs-CZ" sz="3200" dirty="0"/>
              <a:t>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47ED7EE-9E91-404F-80DA-7BAE498A1FA5}"/>
              </a:ext>
            </a:extLst>
          </p:cNvPr>
          <p:cNvSpPr txBox="1"/>
          <p:nvPr/>
        </p:nvSpPr>
        <p:spPr>
          <a:xfrm>
            <a:off x="432263" y="955964"/>
            <a:ext cx="11087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dirty="0"/>
              <a:t>sladkovodní, převážně tažní</a:t>
            </a:r>
          </a:p>
          <a:p>
            <a:r>
              <a:rPr lang="cs-CZ" altLang="cs-CZ" sz="2400" dirty="0"/>
              <a:t>hnízdo plave na vodě (schované ve vegetaci)</a:t>
            </a:r>
          </a:p>
          <a:p>
            <a:r>
              <a:rPr lang="cs-CZ" altLang="cs-CZ" sz="2400" dirty="0"/>
              <a:t>potrava: vodní bezobratlí</a:t>
            </a:r>
          </a:p>
          <a:p>
            <a:r>
              <a:rPr lang="cs-CZ" altLang="cs-CZ" sz="2400" dirty="0"/>
              <a:t>ČS – VU </a:t>
            </a:r>
          </a:p>
          <a:p>
            <a:r>
              <a:rPr lang="cs-CZ" altLang="cs-CZ" sz="2400" dirty="0"/>
              <a:t>ohrožena hlavně nevhodným hospodařením</a:t>
            </a:r>
          </a:p>
        </p:txBody>
      </p:sp>
      <p:pic>
        <p:nvPicPr>
          <p:cNvPr id="7170" name="Picture 2" descr="potápka malá - eBird">
            <a:extLst>
              <a:ext uri="{FF2B5EF4-FFF2-40B4-BE49-F238E27FC236}">
                <a16:creationId xmlns:a16="http://schemas.microsoft.com/office/drawing/2014/main" id="{E9F5596B-F3B3-439D-B7B6-37811AAD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684" y="1218338"/>
            <a:ext cx="5594119" cy="419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achybaptus ruficollis (potápka malá) | BioLib.cz">
            <a:extLst>
              <a:ext uri="{FF2B5EF4-FFF2-40B4-BE49-F238E27FC236}">
                <a16:creationId xmlns:a16="http://schemas.microsoft.com/office/drawing/2014/main" id="{BA37DEB6-AEB1-4747-B7FF-DD0AF202C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4" y="2978695"/>
            <a:ext cx="5514455" cy="366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595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>
            <a:extLst>
              <a:ext uri="{FF2B5EF4-FFF2-40B4-BE49-F238E27FC236}">
                <a16:creationId xmlns:a16="http://schemas.microsoft.com/office/drawing/2014/main" id="{5A536FC7-8F9A-4B83-803F-7F3CE2D3C0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135" y="182880"/>
            <a:ext cx="8703425" cy="97258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dirty="0"/>
              <a:t>kormorán velký (</a:t>
            </a:r>
            <a:r>
              <a:rPr lang="cs-CZ" altLang="cs-CZ" sz="3200" i="1" dirty="0" err="1"/>
              <a:t>Phalacrocorax</a:t>
            </a:r>
            <a:r>
              <a:rPr lang="cs-CZ" altLang="cs-CZ" sz="3200" i="1" dirty="0"/>
              <a:t> </a:t>
            </a:r>
            <a:r>
              <a:rPr lang="cs-CZ" altLang="cs-CZ" sz="3200" i="1" dirty="0" err="1"/>
              <a:t>carbo</a:t>
            </a:r>
            <a:r>
              <a:rPr lang="cs-CZ" altLang="cs-CZ" sz="3200" dirty="0"/>
              <a:t>)</a:t>
            </a:r>
          </a:p>
        </p:txBody>
      </p:sp>
      <p:pic>
        <p:nvPicPr>
          <p:cNvPr id="44035" name="Picture 7">
            <a:extLst>
              <a:ext uri="{FF2B5EF4-FFF2-40B4-BE49-F238E27FC236}">
                <a16:creationId xmlns:a16="http://schemas.microsoft.com/office/drawing/2014/main" id="{4BE0F856-0A6A-4C93-A031-2D2128113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88" y="3805977"/>
            <a:ext cx="4357687" cy="29023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8">
            <a:extLst>
              <a:ext uri="{FF2B5EF4-FFF2-40B4-BE49-F238E27FC236}">
                <a16:creationId xmlns:a16="http://schemas.microsoft.com/office/drawing/2014/main" id="{7E9A8323-77C6-4ED6-8045-89E95B9E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96" y="3075709"/>
            <a:ext cx="2917452" cy="3632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8FEEC2D-1D72-4B9F-99DA-0DA89B00328E}"/>
              </a:ext>
            </a:extLst>
          </p:cNvPr>
          <p:cNvSpPr txBox="1"/>
          <p:nvPr/>
        </p:nvSpPr>
        <p:spPr>
          <a:xfrm>
            <a:off x="349135" y="1015841"/>
            <a:ext cx="90193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200" dirty="0"/>
              <a:t>vodní, hnízdí na stromech (u nás), koloniální</a:t>
            </a:r>
          </a:p>
          <a:p>
            <a:r>
              <a:rPr lang="cs-CZ" altLang="cs-CZ" sz="2200" dirty="0"/>
              <a:t>krmiví </a:t>
            </a:r>
          </a:p>
          <a:p>
            <a:r>
              <a:rPr lang="cs-CZ" altLang="cs-CZ" sz="2200" dirty="0"/>
              <a:t>čtyři prsty spojeny plovací blánou</a:t>
            </a:r>
          </a:p>
          <a:p>
            <a:r>
              <a:rPr lang="cs-CZ" altLang="cs-CZ" sz="2200" dirty="0"/>
              <a:t>nemají tukové žlázy k promaštění peří </a:t>
            </a:r>
          </a:p>
          <a:p>
            <a:r>
              <a:rPr lang="cs-CZ" altLang="cs-CZ" sz="2200" dirty="0"/>
              <a:t>potrava: ryby</a:t>
            </a:r>
          </a:p>
          <a:p>
            <a:r>
              <a:rPr lang="cs-CZ" altLang="cs-CZ" sz="2200" dirty="0"/>
              <a:t>v posledních letech nárůst početnosti</a:t>
            </a:r>
          </a:p>
          <a:p>
            <a:endParaRPr lang="cs-CZ" dirty="0"/>
          </a:p>
        </p:txBody>
      </p:sp>
      <p:pic>
        <p:nvPicPr>
          <p:cNvPr id="113666" name="Picture 2" descr="Great Cormorant (Phalacrocorax carbo)">
            <a:extLst>
              <a:ext uri="{FF2B5EF4-FFF2-40B4-BE49-F238E27FC236}">
                <a16:creationId xmlns:a16="http://schemas.microsoft.com/office/drawing/2014/main" id="{90F24A0C-3112-45E9-B08C-76444D14B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88" y="237115"/>
            <a:ext cx="4357688" cy="28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8" name="Picture 4" descr="Great Cormorant (Phalacrocorax carbo) - juvenile | Digiscope… | Flickr">
            <a:extLst>
              <a:ext uri="{FF2B5EF4-FFF2-40B4-BE49-F238E27FC236}">
                <a16:creationId xmlns:a16="http://schemas.microsoft.com/office/drawing/2014/main" id="{402505D5-280F-4930-839C-5A8E35B5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6" y="3510097"/>
            <a:ext cx="3956858" cy="263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F5EB987B-4CA0-46D3-A30D-40A75D93B2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146" y="178032"/>
            <a:ext cx="7259752" cy="74234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volavka popelavá (</a:t>
            </a:r>
            <a:r>
              <a:rPr lang="cs-CZ" altLang="cs-CZ" sz="4000" i="1" dirty="0"/>
              <a:t>Ardea </a:t>
            </a:r>
            <a:r>
              <a:rPr lang="cs-CZ" altLang="cs-CZ" sz="4000" i="1" dirty="0" err="1"/>
              <a:t>cinerea</a:t>
            </a:r>
            <a:r>
              <a:rPr lang="cs-CZ" altLang="cs-CZ" sz="4000" dirty="0"/>
              <a:t>)</a:t>
            </a:r>
          </a:p>
        </p:txBody>
      </p:sp>
      <p:pic>
        <p:nvPicPr>
          <p:cNvPr id="47107" name="Picture 6">
            <a:extLst>
              <a:ext uri="{FF2B5EF4-FFF2-40B4-BE49-F238E27FC236}">
                <a16:creationId xmlns:a16="http://schemas.microsoft.com/office/drawing/2014/main" id="{CB24B8A9-712A-4623-9C23-93AE1E626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7"/>
          <a:stretch>
            <a:fillRect/>
          </a:stretch>
        </p:blipFill>
        <p:spPr bwMode="auto">
          <a:xfrm>
            <a:off x="8898433" y="307123"/>
            <a:ext cx="3173938" cy="35910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7">
            <a:extLst>
              <a:ext uri="{FF2B5EF4-FFF2-40B4-BE49-F238E27FC236}">
                <a16:creationId xmlns:a16="http://schemas.microsoft.com/office/drawing/2014/main" id="{75F84A82-C7C4-42AE-B7C6-AD38A876F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996" y="1883073"/>
            <a:ext cx="3504298" cy="40878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3D6758E-3A1F-43C8-A893-F1EBC09F25B0}"/>
              </a:ext>
            </a:extLst>
          </p:cNvPr>
          <p:cNvSpPr/>
          <p:nvPr/>
        </p:nvSpPr>
        <p:spPr>
          <a:xfrm>
            <a:off x="446146" y="1159798"/>
            <a:ext cx="8531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200" dirty="0"/>
              <a:t>krmiví ptáci, hnízda na stromech, koloniální</a:t>
            </a:r>
          </a:p>
          <a:p>
            <a:r>
              <a:rPr lang="cs-CZ" altLang="cs-CZ" sz="2200" dirty="0"/>
              <a:t>dlouhé nohy, krk a zobák</a:t>
            </a:r>
          </a:p>
          <a:p>
            <a:r>
              <a:rPr lang="cs-CZ" altLang="cs-CZ" sz="2200" dirty="0"/>
              <a:t>obvykle tažné</a:t>
            </a:r>
          </a:p>
          <a:p>
            <a:r>
              <a:rPr lang="cs-CZ" altLang="cs-CZ" sz="2200" dirty="0"/>
              <a:t>masožravci (ryby, hlodavci ….)</a:t>
            </a:r>
          </a:p>
          <a:p>
            <a:r>
              <a:rPr lang="cs-CZ" altLang="cs-CZ" sz="2200" dirty="0"/>
              <a:t>ČS – NT </a:t>
            </a:r>
          </a:p>
        </p:txBody>
      </p:sp>
      <p:pic>
        <p:nvPicPr>
          <p:cNvPr id="110594" name="Picture 2" descr="Volavka popolavá | Naturfoto">
            <a:extLst>
              <a:ext uri="{FF2B5EF4-FFF2-40B4-BE49-F238E27FC236}">
                <a16:creationId xmlns:a16="http://schemas.microsoft.com/office/drawing/2014/main" id="{C87ED28C-885E-4AD8-9C7B-89238B25C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4" y="3429000"/>
            <a:ext cx="4845973" cy="323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DD62B0C-6409-4AEF-A087-F832EB172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5885" y="157943"/>
            <a:ext cx="8404166" cy="89777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čáp bílý (</a:t>
            </a:r>
            <a:r>
              <a:rPr lang="cs-CZ" altLang="cs-CZ" sz="4000" i="1" dirty="0"/>
              <a:t>Ciconia </a:t>
            </a:r>
            <a:r>
              <a:rPr lang="cs-CZ" altLang="cs-CZ" sz="4000" i="1" dirty="0" err="1"/>
              <a:t>ciconia</a:t>
            </a:r>
            <a:r>
              <a:rPr lang="cs-CZ" altLang="cs-CZ" sz="4000" dirty="0"/>
              <a:t>)</a:t>
            </a:r>
          </a:p>
        </p:txBody>
      </p:sp>
      <p:pic>
        <p:nvPicPr>
          <p:cNvPr id="50179" name="Picture 6">
            <a:extLst>
              <a:ext uri="{FF2B5EF4-FFF2-40B4-BE49-F238E27FC236}">
                <a16:creationId xmlns:a16="http://schemas.microsoft.com/office/drawing/2014/main" id="{BDE2FDFD-D824-4295-A90B-735B0E6D9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1"/>
          <a:stretch>
            <a:fillRect/>
          </a:stretch>
        </p:blipFill>
        <p:spPr bwMode="auto">
          <a:xfrm>
            <a:off x="4588627" y="2984269"/>
            <a:ext cx="2999739" cy="3578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7">
            <a:extLst>
              <a:ext uri="{FF2B5EF4-FFF2-40B4-BE49-F238E27FC236}">
                <a16:creationId xmlns:a16="http://schemas.microsoft.com/office/drawing/2014/main" id="{142E5BC9-3D14-4FDB-BEE6-4919581A8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" b="5151"/>
          <a:stretch>
            <a:fillRect/>
          </a:stretch>
        </p:blipFill>
        <p:spPr bwMode="auto">
          <a:xfrm>
            <a:off x="7603374" y="368388"/>
            <a:ext cx="3810000" cy="475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6DE4748-1C62-4727-B758-90135711B930}"/>
              </a:ext>
            </a:extLst>
          </p:cNvPr>
          <p:cNvSpPr/>
          <p:nvPr/>
        </p:nvSpPr>
        <p:spPr>
          <a:xfrm>
            <a:off x="437803" y="1144168"/>
            <a:ext cx="1097557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200" dirty="0"/>
              <a:t>krmiví ptáci, hnízda dříve na stromech, někdy koloniální</a:t>
            </a:r>
          </a:p>
          <a:p>
            <a:r>
              <a:rPr lang="cs-CZ" altLang="cs-CZ" sz="2200" dirty="0"/>
              <a:t>naše populace obvykle tažné (změna migračního chování)</a:t>
            </a:r>
          </a:p>
          <a:p>
            <a:r>
              <a:rPr lang="cs-CZ" altLang="cs-CZ" sz="2200" dirty="0"/>
              <a:t>zemědělská krajina</a:t>
            </a:r>
          </a:p>
          <a:p>
            <a:r>
              <a:rPr lang="cs-CZ" altLang="cs-CZ" sz="2200" dirty="0"/>
              <a:t>masožravci (hlodavci, obojživelníci, plazi …) – dobrý čich</a:t>
            </a:r>
          </a:p>
          <a:p>
            <a:r>
              <a:rPr lang="cs-CZ" altLang="cs-CZ" sz="2200" dirty="0"/>
              <a:t>ČS – NT </a:t>
            </a:r>
          </a:p>
        </p:txBody>
      </p:sp>
      <p:pic>
        <p:nvPicPr>
          <p:cNvPr id="107524" name="Picture 4" descr="Free fotobanka : pták, křídlo, zvíře, zvěř a rostlinstvo, fauna, ptactvo,  obratlovců, ibis, čáp bílý, čápů bílých, čápi, velký zobák, ciconia ciconia,  horská Husen, obec čáp, Ciconiiformes 3661x2217 - - 1102015 - Fotobanka  zdarma - PxHere">
            <a:extLst>
              <a:ext uri="{FF2B5EF4-FFF2-40B4-BE49-F238E27FC236}">
                <a16:creationId xmlns:a16="http://schemas.microsoft.com/office/drawing/2014/main" id="{35A020FE-8492-49DA-822D-BFFCD16D9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3" y="3620627"/>
            <a:ext cx="3977093" cy="240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text 2">
            <a:extLst>
              <a:ext uri="{FF2B5EF4-FFF2-40B4-BE49-F238E27FC236}">
                <a16:creationId xmlns:a16="http://schemas.microsoft.com/office/drawing/2014/main" id="{4D52FBAB-25B6-484C-819F-FD49E5C47F5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39824" y="1050852"/>
            <a:ext cx="11312352" cy="4169541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cs-CZ" altLang="cs-CZ" dirty="0"/>
              <a:t>tělo kryto peřím</a:t>
            </a:r>
          </a:p>
          <a:p>
            <a:pPr marL="0" indent="0" eaLnBrk="1" hangingPunct="1">
              <a:buNone/>
            </a:pPr>
            <a:r>
              <a:rPr lang="cs-CZ" altLang="cs-CZ" dirty="0"/>
              <a:t>aktivní let - přední končetina přeměněna v křídlo, duté kosti</a:t>
            </a:r>
          </a:p>
          <a:p>
            <a:pPr marL="0" indent="0" eaLnBrk="1" hangingPunct="1">
              <a:buNone/>
            </a:pPr>
            <a:r>
              <a:rPr lang="cs-CZ" altLang="cs-CZ" dirty="0"/>
              <a:t>vyvinuta úplná přepážka mezi pravou a levou polovinou srdce</a:t>
            </a:r>
          </a:p>
          <a:p>
            <a:pPr marL="0" indent="0" eaLnBrk="1" hangingPunct="1">
              <a:buNone/>
            </a:pPr>
            <a:r>
              <a:rPr lang="cs-CZ" altLang="cs-CZ" dirty="0"/>
              <a:t>plíce jsou malé – doplněné soustavou vzdušných vaků</a:t>
            </a:r>
          </a:p>
          <a:p>
            <a:pPr marL="0" indent="0" eaLnBrk="1" hangingPunct="1">
              <a:buNone/>
            </a:pPr>
            <a:r>
              <a:rPr lang="cs-CZ" altLang="cs-CZ" dirty="0"/>
              <a:t>udržují si stálou tělesnou teplotu (endotermie, </a:t>
            </a:r>
            <a:r>
              <a:rPr lang="cs-CZ" altLang="cs-CZ" dirty="0" err="1"/>
              <a:t>homoiotermie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r>
              <a:rPr lang="cs-CZ" altLang="cs-CZ" dirty="0"/>
              <a:t>nejvyšší intenzita metabolismu ze všech obratlovců</a:t>
            </a:r>
          </a:p>
          <a:p>
            <a:pPr marL="0" indent="0">
              <a:buNone/>
            </a:pPr>
            <a:r>
              <a:rPr lang="cs-CZ" altLang="cs-CZ" dirty="0"/>
              <a:t>nejvyšší pohybová aktivita ze všech obratlovců</a:t>
            </a:r>
          </a:p>
          <a:p>
            <a:pPr marL="0" indent="0">
              <a:buNone/>
            </a:pPr>
            <a:r>
              <a:rPr lang="cs-CZ" altLang="cs-CZ" dirty="0"/>
              <a:t>vejcorodost - snášejí vejce bohatá žloutkem s vápnitou skořápkou</a:t>
            </a:r>
          </a:p>
          <a:p>
            <a:pPr marL="0" indent="0">
              <a:buNone/>
            </a:pPr>
            <a:r>
              <a:rPr lang="cs-CZ" altLang="cs-CZ" dirty="0"/>
              <a:t>péče o mláďata</a:t>
            </a:r>
          </a:p>
          <a:p>
            <a:pPr marL="0" indent="0">
              <a:buNone/>
            </a:pPr>
            <a:r>
              <a:rPr lang="cs-CZ" altLang="cs-CZ" dirty="0"/>
              <a:t>výskyt: celý svět (kosmopolitní), kromě vodních hlubin a podzemí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5123" name="TextovéPole 5">
            <a:extLst>
              <a:ext uri="{FF2B5EF4-FFF2-40B4-BE49-F238E27FC236}">
                <a16:creationId xmlns:a16="http://schemas.microsoft.com/office/drawing/2014/main" id="{0512615C-3704-495A-B977-93B963193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24" y="208686"/>
            <a:ext cx="619283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4000" dirty="0">
                <a:solidFill>
                  <a:schemeClr val="tx1"/>
                </a:solidFill>
              </a:rPr>
              <a:t>Základní charakteristiky</a:t>
            </a:r>
          </a:p>
        </p:txBody>
      </p:sp>
      <p:pic>
        <p:nvPicPr>
          <p:cNvPr id="1026" name="Picture 2" descr="Ptáčci v zimě">
            <a:extLst>
              <a:ext uri="{FF2B5EF4-FFF2-40B4-BE49-F238E27FC236}">
                <a16:creationId xmlns:a16="http://schemas.microsoft.com/office/drawing/2014/main" id="{5E927EF6-BCC0-4D70-B54E-52C80D726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050" y="2214078"/>
            <a:ext cx="2143126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DD62B0C-6409-4AEF-A087-F832EB172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5885" y="157943"/>
            <a:ext cx="8404166" cy="89777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čáp černý (</a:t>
            </a:r>
            <a:r>
              <a:rPr lang="cs-CZ" altLang="cs-CZ" sz="4000" i="1" dirty="0"/>
              <a:t>Ciconia nigra</a:t>
            </a:r>
            <a:r>
              <a:rPr lang="cs-CZ" altLang="cs-CZ" sz="4000" dirty="0"/>
              <a:t>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6DE4748-1C62-4727-B758-90135711B930}"/>
              </a:ext>
            </a:extLst>
          </p:cNvPr>
          <p:cNvSpPr/>
          <p:nvPr/>
        </p:nvSpPr>
        <p:spPr>
          <a:xfrm>
            <a:off x="437803" y="1144168"/>
            <a:ext cx="109755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200" dirty="0"/>
              <a:t>krmiví ptáci, hnízda na stromech hluboko v porostech</a:t>
            </a:r>
          </a:p>
          <a:p>
            <a:r>
              <a:rPr lang="cs-CZ" altLang="cs-CZ" sz="2200" dirty="0"/>
              <a:t>naše populace tažné (změna migračního chování)</a:t>
            </a:r>
          </a:p>
          <a:p>
            <a:r>
              <a:rPr lang="cs-CZ" altLang="cs-CZ" sz="2200" dirty="0"/>
              <a:t>více lesní druh, rybožravý</a:t>
            </a:r>
          </a:p>
          <a:p>
            <a:r>
              <a:rPr lang="cs-CZ" altLang="cs-CZ" sz="2200" dirty="0"/>
              <a:t>ČS – VU </a:t>
            </a:r>
          </a:p>
        </p:txBody>
      </p:sp>
      <p:pic>
        <p:nvPicPr>
          <p:cNvPr id="8194" name="Picture 2" descr="Ciconia nigra Black Stork">
            <a:extLst>
              <a:ext uri="{FF2B5EF4-FFF2-40B4-BE49-F238E27FC236}">
                <a16:creationId xmlns:a16="http://schemas.microsoft.com/office/drawing/2014/main" id="{F0F1B04B-D9EB-4A7A-95FF-1F072FB7C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65" y="1909848"/>
            <a:ext cx="5588577" cy="479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lack Stork - Ciconia nigra - (Linnaeus, 1758)">
            <a:extLst>
              <a:ext uri="{FF2B5EF4-FFF2-40B4-BE49-F238E27FC236}">
                <a16:creationId xmlns:a16="http://schemas.microsoft.com/office/drawing/2014/main" id="{F19D3C17-2567-4DA6-8267-30A080E85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3" y="2751415"/>
            <a:ext cx="5674822" cy="37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08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3ADF652C-02C0-4BF3-AF8A-52EC6C465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2648" y="146051"/>
            <a:ext cx="8228012" cy="1433512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řád vrubozobí (</a:t>
            </a:r>
            <a:r>
              <a:rPr lang="cs-CZ" altLang="cs-CZ" sz="4000" dirty="0" err="1"/>
              <a:t>Anseriformes</a:t>
            </a:r>
            <a:r>
              <a:rPr lang="cs-CZ" altLang="cs-CZ" sz="4000" dirty="0"/>
              <a:t>)</a:t>
            </a:r>
            <a:br>
              <a:rPr lang="cs-CZ" altLang="cs-CZ" sz="4000" dirty="0"/>
            </a:br>
            <a:endParaRPr lang="cs-CZ" altLang="cs-CZ" sz="4000" dirty="0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F40CC489-C77B-4D84-BC48-CA29BA0B6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2648" y="1165226"/>
            <a:ext cx="8353425" cy="47466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dirty="0"/>
              <a:t>vodní nekrmiví ptáci</a:t>
            </a:r>
          </a:p>
          <a:p>
            <a:pPr marL="0" indent="0" eaLnBrk="1" hangingPunct="1">
              <a:buNone/>
            </a:pPr>
            <a:r>
              <a:rPr lang="cs-CZ" altLang="cs-CZ" dirty="0"/>
              <a:t>okraj horní části zobáku s rohovitými zoubky</a:t>
            </a:r>
          </a:p>
          <a:p>
            <a:pPr marL="0" indent="0" eaLnBrk="1" hangingPunct="1">
              <a:buNone/>
            </a:pPr>
            <a:r>
              <a:rPr lang="cs-CZ" altLang="cs-CZ" dirty="0"/>
              <a:t>na konci zobáku nehet</a:t>
            </a:r>
          </a:p>
          <a:p>
            <a:pPr marL="0" indent="0" eaLnBrk="1" hangingPunct="1">
              <a:buNone/>
            </a:pPr>
            <a:r>
              <a:rPr lang="cs-CZ" altLang="cs-CZ" dirty="0"/>
              <a:t>husté prachové peří</a:t>
            </a:r>
          </a:p>
          <a:p>
            <a:pPr marL="0" indent="0" eaLnBrk="1" hangingPunct="1">
              <a:buNone/>
            </a:pPr>
            <a:r>
              <a:rPr lang="cs-CZ" altLang="cs-CZ" dirty="0"/>
              <a:t>silně vyvinutá kostrční žláza</a:t>
            </a:r>
          </a:p>
          <a:p>
            <a:pPr marL="0" indent="0" eaLnBrk="1" hangingPunct="1">
              <a:buNone/>
            </a:pPr>
            <a:r>
              <a:rPr lang="cs-CZ" altLang="cs-CZ" dirty="0"/>
              <a:t>u samců vychlípitelný penis</a:t>
            </a:r>
          </a:p>
          <a:p>
            <a:pPr marL="0" indent="0" eaLnBrk="1" hangingPunct="1">
              <a:buNone/>
            </a:pPr>
            <a:r>
              <a:rPr lang="cs-CZ" altLang="cs-CZ" dirty="0"/>
              <a:t>přední tři prsty spojeny plovací blánou</a:t>
            </a:r>
          </a:p>
          <a:p>
            <a:pPr marL="0" indent="0" eaLnBrk="1" hangingPunct="1">
              <a:buNone/>
            </a:pPr>
            <a:r>
              <a:rPr lang="cs-CZ" altLang="cs-CZ" dirty="0"/>
              <a:t>hnízdí na zemi nebo v dutinách</a:t>
            </a:r>
          </a:p>
          <a:p>
            <a:pPr eaLnBrk="1" hangingPunct="1">
              <a:buFontTx/>
              <a:buChar char="•"/>
            </a:pPr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30ED465-0ACC-47C7-BADC-6311F5C26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628" y="409575"/>
            <a:ext cx="3028950" cy="3019425"/>
          </a:xfrm>
          <a:prstGeom prst="rect">
            <a:avLst/>
          </a:prstGeom>
        </p:spPr>
      </p:pic>
      <p:pic>
        <p:nvPicPr>
          <p:cNvPr id="9218" name="Picture 2" descr="Místo pro život - didaktický portál | Kachna divoká">
            <a:extLst>
              <a:ext uri="{FF2B5EF4-FFF2-40B4-BE49-F238E27FC236}">
                <a16:creationId xmlns:a16="http://schemas.microsoft.com/office/drawing/2014/main" id="{A5273889-15F7-4AD4-A710-BBB92ABCC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63" y="3648077"/>
            <a:ext cx="4633389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>
            <a:extLst>
              <a:ext uri="{FF2B5EF4-FFF2-40B4-BE49-F238E27FC236}">
                <a16:creationId xmlns:a16="http://schemas.microsoft.com/office/drawing/2014/main" id="{41591CD0-1EA1-4C57-866A-93812FAC9B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7586" y="63298"/>
            <a:ext cx="6711112" cy="97195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labuť velká (</a:t>
            </a:r>
            <a:r>
              <a:rPr lang="cs-CZ" altLang="cs-CZ" sz="4000" i="1" dirty="0" err="1"/>
              <a:t>Cygnus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olor</a:t>
            </a:r>
            <a:r>
              <a:rPr lang="cs-CZ" altLang="cs-CZ" sz="4000" dirty="0"/>
              <a:t>)</a:t>
            </a:r>
          </a:p>
        </p:txBody>
      </p:sp>
      <p:pic>
        <p:nvPicPr>
          <p:cNvPr id="58371" name="Picture 7">
            <a:extLst>
              <a:ext uri="{FF2B5EF4-FFF2-40B4-BE49-F238E27FC236}">
                <a16:creationId xmlns:a16="http://schemas.microsoft.com/office/drawing/2014/main" id="{B40B5878-EC88-47DA-A0B4-3F28B6068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9"/>
          <a:stretch>
            <a:fillRect/>
          </a:stretch>
        </p:blipFill>
        <p:spPr bwMode="auto">
          <a:xfrm>
            <a:off x="6218727" y="1196975"/>
            <a:ext cx="5715000" cy="446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4123FFA-4327-45A0-A2AA-D351EDF4450D}"/>
              </a:ext>
            </a:extLst>
          </p:cNvPr>
          <p:cNvSpPr/>
          <p:nvPr/>
        </p:nvSpPr>
        <p:spPr>
          <a:xfrm>
            <a:off x="537586" y="1099928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2200" dirty="0"/>
              <a:t>vodní (větší vodní plochy)</a:t>
            </a:r>
          </a:p>
          <a:p>
            <a:r>
              <a:rPr lang="cs-CZ" altLang="cs-CZ" sz="2200" dirty="0"/>
              <a:t>býložravá</a:t>
            </a:r>
          </a:p>
          <a:p>
            <a:r>
              <a:rPr lang="cs-CZ" altLang="cs-CZ" sz="2200" dirty="0"/>
              <a:t>dříve pouze zimování</a:t>
            </a:r>
          </a:p>
          <a:p>
            <a:r>
              <a:rPr lang="cs-CZ" altLang="cs-CZ" sz="2200" dirty="0"/>
              <a:t>velká hnízda v litorálu, samec aktivně brání </a:t>
            </a:r>
          </a:p>
          <a:p>
            <a:r>
              <a:rPr lang="cs-CZ" altLang="cs-CZ" sz="2200" dirty="0"/>
              <a:t>ČS – VU </a:t>
            </a:r>
          </a:p>
        </p:txBody>
      </p:sp>
      <p:pic>
        <p:nvPicPr>
          <p:cNvPr id="10244" name="Picture 4" descr="Bildagentur | mauritius images | Mute Swan (Cygnus olor) with chicks on nest  and on back, Netherlands">
            <a:extLst>
              <a:ext uri="{FF2B5EF4-FFF2-40B4-BE49-F238E27FC236}">
                <a16:creationId xmlns:a16="http://schemas.microsoft.com/office/drawing/2014/main" id="{DFA4D5AB-775D-439B-89A9-F65F89AE5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49709"/>
            <a:ext cx="5592274" cy="36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A1F0B7B5-DE0A-43DA-BA15-9CEE7457A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340" y="293906"/>
            <a:ext cx="7293003" cy="95930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kachna divoká (</a:t>
            </a:r>
            <a:r>
              <a:rPr lang="cs-CZ" altLang="cs-CZ" sz="4000" i="1" dirty="0" err="1"/>
              <a:t>Anas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platyrchynchos</a:t>
            </a:r>
            <a:r>
              <a:rPr lang="cs-CZ" altLang="cs-CZ" sz="4000" dirty="0"/>
              <a:t>)</a:t>
            </a:r>
          </a:p>
        </p:txBody>
      </p:sp>
      <p:pic>
        <p:nvPicPr>
          <p:cNvPr id="60419" name="Picture 7">
            <a:extLst>
              <a:ext uri="{FF2B5EF4-FFF2-40B4-BE49-F238E27FC236}">
                <a16:creationId xmlns:a16="http://schemas.microsoft.com/office/drawing/2014/main" id="{77E9CA4D-93F5-45AE-802A-4D461AF21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97" y="1417625"/>
            <a:ext cx="5051263" cy="3470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8">
            <a:extLst>
              <a:ext uri="{FF2B5EF4-FFF2-40B4-BE49-F238E27FC236}">
                <a16:creationId xmlns:a16="http://schemas.microsoft.com/office/drawing/2014/main" id="{C0978645-FC55-4023-857C-543F25E9E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71" y="3682539"/>
            <a:ext cx="4738711" cy="31018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4F5DCFC-3077-4631-ABD2-94BECF6FD731}"/>
              </a:ext>
            </a:extLst>
          </p:cNvPr>
          <p:cNvSpPr/>
          <p:nvPr/>
        </p:nvSpPr>
        <p:spPr>
          <a:xfrm>
            <a:off x="513340" y="1253211"/>
            <a:ext cx="114403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200" dirty="0" err="1"/>
              <a:t>pohl</a:t>
            </a:r>
            <a:r>
              <a:rPr lang="cs-CZ" altLang="cs-CZ" sz="2200" dirty="0"/>
              <a:t>. dimorfismus</a:t>
            </a:r>
          </a:p>
          <a:p>
            <a:r>
              <a:rPr lang="cs-CZ" altLang="cs-CZ" sz="2200" dirty="0"/>
              <a:t>hnízdí již v předjaří, někdy i daleko od vody</a:t>
            </a:r>
          </a:p>
          <a:p>
            <a:r>
              <a:rPr lang="cs-CZ" altLang="cs-CZ" sz="2200" dirty="0"/>
              <a:t>prudký úbytek</a:t>
            </a:r>
          </a:p>
          <a:p>
            <a:r>
              <a:rPr lang="cs-CZ" altLang="cs-CZ" sz="2200" dirty="0"/>
              <a:t>degradace genofondu mysliveckými „kachnami“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A1F0B7B5-DE0A-43DA-BA15-9CEE7457A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340" y="293906"/>
            <a:ext cx="7293003" cy="95930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čírka obecná (</a:t>
            </a:r>
            <a:r>
              <a:rPr lang="cs-CZ" altLang="cs-CZ" sz="4000" i="1" dirty="0"/>
              <a:t>Anas </a:t>
            </a:r>
            <a:r>
              <a:rPr lang="cs-CZ" altLang="cs-CZ" sz="4000" i="1" dirty="0" err="1"/>
              <a:t>crecca</a:t>
            </a:r>
            <a:r>
              <a:rPr lang="cs-CZ" altLang="cs-CZ" sz="4000" dirty="0"/>
              <a:t>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4F5DCFC-3077-4631-ABD2-94BECF6FD731}"/>
              </a:ext>
            </a:extLst>
          </p:cNvPr>
          <p:cNvSpPr/>
          <p:nvPr/>
        </p:nvSpPr>
        <p:spPr>
          <a:xfrm>
            <a:off x="513340" y="1253211"/>
            <a:ext cx="1144036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200" dirty="0" err="1"/>
              <a:t>pohl</a:t>
            </a:r>
            <a:r>
              <a:rPr lang="cs-CZ" altLang="cs-CZ" sz="2200" dirty="0"/>
              <a:t>. dimorfismus</a:t>
            </a:r>
          </a:p>
          <a:p>
            <a:r>
              <a:rPr lang="cs-CZ" altLang="cs-CZ" sz="2200" dirty="0"/>
              <a:t>prudký úbytek</a:t>
            </a:r>
          </a:p>
          <a:p>
            <a:r>
              <a:rPr lang="cs-CZ" altLang="cs-CZ" sz="2200" dirty="0"/>
              <a:t>zánik hnízdišť</a:t>
            </a:r>
          </a:p>
          <a:p>
            <a:r>
              <a:rPr lang="cs-CZ" altLang="cs-CZ" sz="2200" dirty="0"/>
              <a:t>v malých počtech zimuje</a:t>
            </a:r>
          </a:p>
          <a:p>
            <a:r>
              <a:rPr lang="cs-CZ" altLang="cs-CZ" sz="2200" dirty="0"/>
              <a:t>ČS – CR </a:t>
            </a:r>
          </a:p>
        </p:txBody>
      </p:sp>
      <p:pic>
        <p:nvPicPr>
          <p:cNvPr id="11266" name="Picture 2" descr="čírka obecná - eBird">
            <a:extLst>
              <a:ext uri="{FF2B5EF4-FFF2-40B4-BE49-F238E27FC236}">
                <a16:creationId xmlns:a16="http://schemas.microsoft.com/office/drawing/2014/main" id="{F9DADE64-42E6-498A-A192-CCA02CB0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403" y="293906"/>
            <a:ext cx="4947257" cy="371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čírka obecná - eBird">
            <a:extLst>
              <a:ext uri="{FF2B5EF4-FFF2-40B4-BE49-F238E27FC236}">
                <a16:creationId xmlns:a16="http://schemas.microsoft.com/office/drawing/2014/main" id="{3BC8C2FA-C164-4A22-9435-58198B741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21" y="3497101"/>
            <a:ext cx="4322619" cy="324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Green-winged Teal, Anas crecca, female | David Stimac Photography">
            <a:extLst>
              <a:ext uri="{FF2B5EF4-FFF2-40B4-BE49-F238E27FC236}">
                <a16:creationId xmlns:a16="http://schemas.microsoft.com/office/drawing/2014/main" id="{6BF57D00-FCF9-4405-B27F-0EBA348BF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0" y="3009206"/>
            <a:ext cx="5494872" cy="3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458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BA3F55A4-D849-41F8-BFDB-7D9F059689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1" y="80848"/>
            <a:ext cx="7229301" cy="99149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řád dravci (</a:t>
            </a:r>
            <a:r>
              <a:rPr lang="cs-CZ" altLang="cs-CZ" sz="4000" dirty="0" err="1"/>
              <a:t>Accipiteriformes</a:t>
            </a:r>
            <a:r>
              <a:rPr lang="cs-CZ" altLang="cs-CZ" sz="4000" dirty="0"/>
              <a:t>)</a:t>
            </a:r>
          </a:p>
        </p:txBody>
      </p:sp>
      <p:sp>
        <p:nvSpPr>
          <p:cNvPr id="62467" name="Rectangle 8">
            <a:extLst>
              <a:ext uri="{FF2B5EF4-FFF2-40B4-BE49-F238E27FC236}">
                <a16:creationId xmlns:a16="http://schemas.microsoft.com/office/drawing/2014/main" id="{972F5206-1B32-48D2-AE7F-517CD87D7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5034" y="1072342"/>
            <a:ext cx="8228013" cy="52165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/>
              <a:t>krmiví 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masožraví (někdy mrchožrouti)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silně zahnuté drápy a zobák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chemeClr val="tx1"/>
                </a:solidFill>
              </a:rPr>
              <a:t>vývržky</a:t>
            </a:r>
            <a:r>
              <a:rPr lang="cs-CZ" altLang="cs-CZ" sz="2400" b="1" dirty="0">
                <a:solidFill>
                  <a:schemeClr val="tx1"/>
                </a:solidFill>
              </a:rPr>
              <a:t> </a:t>
            </a:r>
            <a:r>
              <a:rPr lang="cs-CZ" altLang="cs-CZ" sz="2400" dirty="0">
                <a:solidFill>
                  <a:schemeClr val="tx1"/>
                </a:solidFill>
              </a:rPr>
              <a:t>- chlupy, kosti, drápy 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chemeClr val="tx1"/>
                </a:solidFill>
              </a:rPr>
              <a:t>vynikající zrak</a:t>
            </a:r>
          </a:p>
          <a:p>
            <a:pPr marL="0" indent="0">
              <a:buNone/>
            </a:pPr>
            <a:r>
              <a:rPr lang="cs-CZ" altLang="cs-CZ" sz="2400" dirty="0"/>
              <a:t>staví hnízda</a:t>
            </a:r>
          </a:p>
          <a:p>
            <a:pPr marL="0" indent="0">
              <a:buNone/>
            </a:pPr>
            <a:r>
              <a:rPr lang="cs-CZ" altLang="cs-CZ" sz="2400" dirty="0" err="1">
                <a:solidFill>
                  <a:schemeClr val="tx1"/>
                </a:solidFill>
              </a:rPr>
              <a:t>kainismus</a:t>
            </a: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/>
            <a:endParaRPr lang="cs-CZ" altLang="cs-CZ" dirty="0"/>
          </a:p>
        </p:txBody>
      </p:sp>
      <p:pic>
        <p:nvPicPr>
          <p:cNvPr id="95234" name="Picture 2" descr="Lesser Spotted Eagle (Aquila pomarina). Birds of Ukraine.">
            <a:extLst>
              <a:ext uri="{FF2B5EF4-FFF2-40B4-BE49-F238E27FC236}">
                <a16:creationId xmlns:a16="http://schemas.microsoft.com/office/drawing/2014/main" id="{93815223-675D-4E01-ADAB-1C8AA6BA9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189" y="150044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Birds Of Prey - Aquila Pomarina - Lesser Spotted Eagle Stock Photo, Picture  and Royalty Free Image. Image 50206329.">
            <a:extLst>
              <a:ext uri="{FF2B5EF4-FFF2-40B4-BE49-F238E27FC236}">
                <a16:creationId xmlns:a16="http://schemas.microsoft.com/office/drawing/2014/main" id="{FECE74D2-BE29-4598-A45D-AA3B489E3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828" y="4040448"/>
            <a:ext cx="428625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1416E6A9-6396-4570-B63F-1C4C65821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5898" y="211064"/>
            <a:ext cx="7423150" cy="100026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krahujec obecný (</a:t>
            </a:r>
            <a:r>
              <a:rPr lang="cs-CZ" altLang="cs-CZ" sz="4000" i="1" dirty="0" err="1"/>
              <a:t>Accipiter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nisus</a:t>
            </a:r>
            <a:r>
              <a:rPr lang="cs-CZ" altLang="cs-CZ" sz="4000" dirty="0"/>
              <a:t>)</a:t>
            </a:r>
          </a:p>
        </p:txBody>
      </p:sp>
      <p:pic>
        <p:nvPicPr>
          <p:cNvPr id="64515" name="Picture 8" descr="Accipiter nisus - krahujec obecný">
            <a:extLst>
              <a:ext uri="{FF2B5EF4-FFF2-40B4-BE49-F238E27FC236}">
                <a16:creationId xmlns:a16="http://schemas.microsoft.com/office/drawing/2014/main" id="{B27E86BB-A80E-4EC2-83A2-ED3BD011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078" y="3150325"/>
            <a:ext cx="4446790" cy="36264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10" descr="FemaleSparrowhawkb">
            <a:extLst>
              <a:ext uri="{FF2B5EF4-FFF2-40B4-BE49-F238E27FC236}">
                <a16:creationId xmlns:a16="http://schemas.microsoft.com/office/drawing/2014/main" id="{98557B19-7CB1-4369-A306-A7CDFBE0D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898" y="1369275"/>
            <a:ext cx="5126097" cy="3844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9809B40-58A1-49FC-91C6-E6F98B72DF0F}"/>
              </a:ext>
            </a:extLst>
          </p:cNvPr>
          <p:cNvSpPr/>
          <p:nvPr/>
        </p:nvSpPr>
        <p:spPr>
          <a:xfrm>
            <a:off x="545898" y="121133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2400" dirty="0"/>
              <a:t>lesní druh</a:t>
            </a:r>
          </a:p>
          <a:p>
            <a:r>
              <a:rPr lang="cs-CZ" altLang="cs-CZ" sz="2400" dirty="0"/>
              <a:t>při lovu využívá momentu překvapení</a:t>
            </a:r>
          </a:p>
          <a:p>
            <a:r>
              <a:rPr lang="cs-CZ" altLang="cs-CZ" sz="2400" dirty="0"/>
              <a:t>potrava – především ptáci</a:t>
            </a:r>
          </a:p>
          <a:p>
            <a:r>
              <a:rPr lang="cs-CZ" altLang="cs-CZ" sz="2400" dirty="0" err="1"/>
              <a:t>synatropizuje</a:t>
            </a:r>
            <a:r>
              <a:rPr lang="cs-CZ" altLang="cs-CZ" sz="2400" dirty="0"/>
              <a:t> se</a:t>
            </a:r>
          </a:p>
          <a:p>
            <a:r>
              <a:rPr lang="cs-CZ" altLang="cs-CZ" sz="2400" dirty="0"/>
              <a:t>ČS – VU</a:t>
            </a:r>
          </a:p>
          <a:p>
            <a:endParaRPr lang="cs-CZ" altLang="cs-CZ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>
            <a:extLst>
              <a:ext uri="{FF2B5EF4-FFF2-40B4-BE49-F238E27FC236}">
                <a16:creationId xmlns:a16="http://schemas.microsoft.com/office/drawing/2014/main" id="{D7413E67-98E2-46DF-954F-3D5361FB5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2772" y="230246"/>
            <a:ext cx="6852429" cy="104991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káně lesní (</a:t>
            </a:r>
            <a:r>
              <a:rPr lang="cs-CZ" altLang="cs-CZ" sz="4000" i="1" dirty="0" err="1"/>
              <a:t>Buteo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buteo</a:t>
            </a:r>
            <a:r>
              <a:rPr lang="cs-CZ" altLang="cs-CZ" sz="4000" dirty="0"/>
              <a:t>)</a:t>
            </a:r>
          </a:p>
        </p:txBody>
      </p:sp>
      <p:pic>
        <p:nvPicPr>
          <p:cNvPr id="66563" name="Picture 6" descr="buse_feroceFD2">
            <a:extLst>
              <a:ext uri="{FF2B5EF4-FFF2-40B4-BE49-F238E27FC236}">
                <a16:creationId xmlns:a16="http://schemas.microsoft.com/office/drawing/2014/main" id="{9716C508-7865-4CAE-BEAC-80300FEFE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146281"/>
            <a:ext cx="4439415" cy="3282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8222544-5E5B-4504-9C7A-EB67FCFA5284}"/>
              </a:ext>
            </a:extLst>
          </p:cNvPr>
          <p:cNvSpPr/>
          <p:nvPr/>
        </p:nvSpPr>
        <p:spPr>
          <a:xfrm>
            <a:off x="462772" y="128016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2400" dirty="0"/>
              <a:t>lesní druh</a:t>
            </a:r>
          </a:p>
          <a:p>
            <a:r>
              <a:rPr lang="cs-CZ" altLang="cs-CZ" sz="2400" dirty="0"/>
              <a:t>loví kroužením nebo z vyvýšeného místa</a:t>
            </a:r>
          </a:p>
          <a:p>
            <a:r>
              <a:rPr lang="cs-CZ" altLang="cs-CZ" sz="2400" dirty="0"/>
              <a:t>potrava – hlavně drobní hlodavci</a:t>
            </a:r>
          </a:p>
          <a:p>
            <a:r>
              <a:rPr lang="cs-CZ" altLang="cs-CZ" sz="2400" dirty="0"/>
              <a:t>tažná</a:t>
            </a:r>
          </a:p>
        </p:txBody>
      </p:sp>
      <p:pic>
        <p:nvPicPr>
          <p:cNvPr id="91138" name="Picture 2" descr="Buzzard - Buteo buteo - (Linnaeus, 1758)">
            <a:extLst>
              <a:ext uri="{FF2B5EF4-FFF2-40B4-BE49-F238E27FC236}">
                <a16:creationId xmlns:a16="http://schemas.microsoft.com/office/drawing/2014/main" id="{AEA49E98-DF9C-4FBD-8983-EF218E55C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37" y="3131387"/>
            <a:ext cx="5337637" cy="35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 descr="káně lesní (Buteo buteo) Common buzzard | Petr Šimon">
            <a:extLst>
              <a:ext uri="{FF2B5EF4-FFF2-40B4-BE49-F238E27FC236}">
                <a16:creationId xmlns:a16="http://schemas.microsoft.com/office/drawing/2014/main" id="{86694AD3-C39B-45F2-98D8-0B05D7855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46" y="2552007"/>
            <a:ext cx="2717166" cy="407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93097F7C-2378-4C92-8A13-1C658D3C3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4705" y="196995"/>
            <a:ext cx="7625512" cy="93821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orel mořský (</a:t>
            </a:r>
            <a:r>
              <a:rPr lang="cs-CZ" altLang="cs-CZ" sz="4000" i="1" dirty="0" err="1"/>
              <a:t>Haliaeetus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albicilla</a:t>
            </a:r>
            <a:r>
              <a:rPr lang="cs-CZ" altLang="cs-CZ" sz="4000" dirty="0"/>
              <a:t>)</a:t>
            </a:r>
          </a:p>
        </p:txBody>
      </p:sp>
      <p:pic>
        <p:nvPicPr>
          <p:cNvPr id="68611" name="Picture 7" descr="Orel mořský (Haliaeetus albicilla)">
            <a:extLst>
              <a:ext uri="{FF2B5EF4-FFF2-40B4-BE49-F238E27FC236}">
                <a16:creationId xmlns:a16="http://schemas.microsoft.com/office/drawing/2014/main" id="{72606DBC-39A0-4889-B2BD-34CD10F51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889463"/>
            <a:ext cx="4030266" cy="2539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9" descr="Orel mořský (Haliaeetus albicilla)">
            <a:extLst>
              <a:ext uri="{FF2B5EF4-FFF2-40B4-BE49-F238E27FC236}">
                <a16:creationId xmlns:a16="http://schemas.microsoft.com/office/drawing/2014/main" id="{F8F48144-1FB1-4B77-BE5F-58884F42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90" y="3674227"/>
            <a:ext cx="4393913" cy="27475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11" descr="Orel mořský (Haliaeetus albicilla)">
            <a:extLst>
              <a:ext uri="{FF2B5EF4-FFF2-40B4-BE49-F238E27FC236}">
                <a16:creationId xmlns:a16="http://schemas.microsoft.com/office/drawing/2014/main" id="{84973B68-284F-4FBE-880D-9C74A1C26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21" y="2849820"/>
            <a:ext cx="4606925" cy="323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7A72E71-17E7-407F-9505-81BB466C405B}"/>
              </a:ext>
            </a:extLst>
          </p:cNvPr>
          <p:cNvSpPr/>
          <p:nvPr/>
        </p:nvSpPr>
        <p:spPr>
          <a:xfrm>
            <a:off x="462771" y="1280160"/>
            <a:ext cx="68441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dirty="0"/>
              <a:t>„vodní“ druh</a:t>
            </a:r>
          </a:p>
          <a:p>
            <a:r>
              <a:rPr lang="cs-CZ" altLang="cs-CZ" sz="2400" dirty="0"/>
              <a:t>loví kroužením nebo z vyvýšeného místa</a:t>
            </a:r>
          </a:p>
          <a:p>
            <a:r>
              <a:rPr lang="cs-CZ" altLang="cs-CZ" sz="2400" dirty="0"/>
              <a:t>potrava – </a:t>
            </a:r>
            <a:r>
              <a:rPr lang="cs-CZ" altLang="cs-CZ" sz="2400" dirty="0" err="1"/>
              <a:t>kadávery</a:t>
            </a:r>
            <a:r>
              <a:rPr lang="cs-CZ" altLang="cs-CZ" sz="2400" dirty="0"/>
              <a:t>, zraněná zvířata, vodní ptáci, ryby</a:t>
            </a:r>
          </a:p>
          <a:p>
            <a:r>
              <a:rPr lang="cs-CZ" altLang="cs-CZ" sz="2400" dirty="0"/>
              <a:t>přibývá</a:t>
            </a:r>
          </a:p>
          <a:p>
            <a:r>
              <a:rPr lang="cs-CZ" altLang="cs-CZ" sz="2400" dirty="0"/>
              <a:t>ČS – EN</a:t>
            </a:r>
          </a:p>
          <a:p>
            <a:endParaRPr lang="cs-CZ" altLang="cs-CZ" sz="2400" dirty="0"/>
          </a:p>
        </p:txBody>
      </p:sp>
      <p:pic>
        <p:nvPicPr>
          <p:cNvPr id="7" name="Picture 14" descr="Orel mořský (Haliaeetus albicilla)">
            <a:extLst>
              <a:ext uri="{FF2B5EF4-FFF2-40B4-BE49-F238E27FC236}">
                <a16:creationId xmlns:a16="http://schemas.microsoft.com/office/drawing/2014/main" id="{3A7B2FA1-F225-41C1-B264-B5C342FF7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2" y="5053743"/>
            <a:ext cx="2336859" cy="167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CB1606F4-034C-4437-B0D6-A7779910E9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2648" y="125557"/>
            <a:ext cx="8228012" cy="1433513"/>
          </a:xfrm>
        </p:spPr>
        <p:txBody>
          <a:bodyPr/>
          <a:lstStyle/>
          <a:p>
            <a:pPr eaLnBrk="1" hangingPunct="1"/>
            <a:r>
              <a:rPr lang="cs-CZ" altLang="cs-CZ" dirty="0"/>
              <a:t>řád hrabaví (</a:t>
            </a:r>
            <a:r>
              <a:rPr lang="cs-CZ" altLang="cs-CZ" dirty="0" err="1"/>
              <a:t>Galliformes</a:t>
            </a:r>
            <a:r>
              <a:rPr lang="cs-CZ" altLang="cs-CZ" dirty="0"/>
              <a:t>) 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F62E9876-7557-433A-A1BC-4FE5AE9521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2648" y="1471353"/>
            <a:ext cx="10841152" cy="470561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/>
              <a:t>nekrmiví</a:t>
            </a:r>
          </a:p>
          <a:p>
            <a:pPr marL="0" indent="0">
              <a:buNone/>
            </a:pPr>
            <a:r>
              <a:rPr lang="cs-CZ" altLang="cs-CZ" sz="2400" dirty="0"/>
              <a:t>většinu času tráví na zemi, hnízdí na zemi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silné nohy se silnými a tupými drápy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vole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často výrazný sexuální dimorfismus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většinou stálí</a:t>
            </a: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83970" name="Picture 2" descr="5 reasons your chicken may be limping">
            <a:extLst>
              <a:ext uri="{FF2B5EF4-FFF2-40B4-BE49-F238E27FC236}">
                <a16:creationId xmlns:a16="http://schemas.microsoft.com/office/drawing/2014/main" id="{92A0A8C7-ACB5-451A-8960-98787281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807" y="790316"/>
            <a:ext cx="3356679" cy="538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5" name="Rectangle 3">
            <a:extLst>
              <a:ext uri="{FF2B5EF4-FFF2-40B4-BE49-F238E27FC236}">
                <a16:creationId xmlns:a16="http://schemas.microsoft.com/office/drawing/2014/main" id="{E9AE4C43-5EB1-441C-B3AB-6B4900B1BF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32509" y="218786"/>
            <a:ext cx="10041775" cy="62944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dirty="0"/>
              <a:t>Tělní pokryv:</a:t>
            </a:r>
          </a:p>
          <a:p>
            <a:pPr marL="0" indent="0" eaLnBrk="1" hangingPunct="1">
              <a:buNone/>
              <a:defRPr/>
            </a:pPr>
            <a:r>
              <a:rPr lang="cs-CZ" sz="2400" dirty="0"/>
              <a:t>pokožka je suchá bez kožních žláz</a:t>
            </a:r>
          </a:p>
          <a:p>
            <a:pPr marL="0" indent="0" eaLnBrk="1" hangingPunct="1">
              <a:buNone/>
              <a:defRPr/>
            </a:pPr>
            <a:r>
              <a:rPr lang="cs-CZ" sz="2400" dirty="0"/>
              <a:t>výjimkou je kostrční mazová žláza - maštění peří (hlavně u vodních ptáků)</a:t>
            </a:r>
          </a:p>
          <a:p>
            <a:pPr marL="0" indent="0" eaLnBrk="1" hangingPunct="1">
              <a:buNone/>
              <a:defRPr/>
            </a:pPr>
            <a:r>
              <a:rPr lang="cs-CZ" sz="2400" dirty="0"/>
              <a:t>deriváty pokožky:</a:t>
            </a:r>
          </a:p>
          <a:p>
            <a:pPr lvl="1" eaLnBrk="1" hangingPunct="1">
              <a:defRPr/>
            </a:pPr>
            <a:r>
              <a:rPr lang="cs-CZ" dirty="0"/>
              <a:t>šupiny - kryjí nohy ptáků</a:t>
            </a:r>
          </a:p>
          <a:p>
            <a:pPr lvl="1" eaLnBrk="1" hangingPunct="1">
              <a:defRPr/>
            </a:pPr>
            <a:r>
              <a:rPr lang="cs-CZ" dirty="0"/>
              <a:t>drápy na prstech</a:t>
            </a:r>
          </a:p>
          <a:p>
            <a:pPr lvl="1" eaLnBrk="1" hangingPunct="1">
              <a:defRPr/>
            </a:pPr>
            <a:r>
              <a:rPr lang="cs-CZ" dirty="0"/>
              <a:t>peří</a:t>
            </a:r>
          </a:p>
          <a:p>
            <a:pPr eaLnBrk="1" hangingPunct="1">
              <a:defRPr/>
            </a:pPr>
            <a:endParaRPr lang="cs-CZ" sz="2400" dirty="0"/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 altLang="cs-CZ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006E40F-4834-4DA5-8ED4-BFBD409C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385" y="2963028"/>
            <a:ext cx="2997411" cy="3426804"/>
          </a:xfrm>
          <a:prstGeom prst="rect">
            <a:avLst/>
          </a:prstGeom>
        </p:spPr>
      </p:pic>
      <p:pic>
        <p:nvPicPr>
          <p:cNvPr id="151554" name="Picture 2" descr="OSEL.CZ :: - Správně navoněný pták je atraktivnější">
            <a:extLst>
              <a:ext uri="{FF2B5EF4-FFF2-40B4-BE49-F238E27FC236}">
                <a16:creationId xmlns:a16="http://schemas.microsoft.com/office/drawing/2014/main" id="{4D20F630-1046-430F-8C63-1FE1A0411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493" y="2099829"/>
            <a:ext cx="3371954" cy="25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6" name="Picture 4" descr="Obrázek - Anser anser (husa velká) | BioLib.cz">
            <a:extLst>
              <a:ext uri="{FF2B5EF4-FFF2-40B4-BE49-F238E27FC236}">
                <a16:creationId xmlns:a16="http://schemas.microsoft.com/office/drawing/2014/main" id="{F8966644-D800-4003-8F74-49E19AA8B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108" y="1762124"/>
            <a:ext cx="2803887" cy="373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>
            <a:extLst>
              <a:ext uri="{FF2B5EF4-FFF2-40B4-BE49-F238E27FC236}">
                <a16:creationId xmlns:a16="http://schemas.microsoft.com/office/drawing/2014/main" id="{3CEED4B8-8208-4575-AA8B-7E1AE28EC2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704" y="273831"/>
            <a:ext cx="7424448" cy="82076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koroptev polní (</a:t>
            </a:r>
            <a:r>
              <a:rPr lang="cs-CZ" altLang="cs-CZ" sz="4000" i="1" dirty="0" err="1"/>
              <a:t>Perdix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perdix</a:t>
            </a:r>
            <a:r>
              <a:rPr lang="cs-CZ" altLang="cs-CZ" sz="4000" dirty="0"/>
              <a:t>)</a:t>
            </a:r>
          </a:p>
        </p:txBody>
      </p:sp>
      <p:sp>
        <p:nvSpPr>
          <p:cNvPr id="78851" name="Rectangle 6">
            <a:extLst>
              <a:ext uri="{FF2B5EF4-FFF2-40B4-BE49-F238E27FC236}">
                <a16:creationId xmlns:a16="http://schemas.microsoft.com/office/drawing/2014/main" id="{851CB0FF-D78B-4E0D-A27A-20923CB5C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908051"/>
            <a:ext cx="8228012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4000"/>
          </a:p>
        </p:txBody>
      </p:sp>
      <p:pic>
        <p:nvPicPr>
          <p:cNvPr id="78852" name="Picture 10" descr="Koroptev polní (Perdix perdix)">
            <a:extLst>
              <a:ext uri="{FF2B5EF4-FFF2-40B4-BE49-F238E27FC236}">
                <a16:creationId xmlns:a16="http://schemas.microsoft.com/office/drawing/2014/main" id="{D3AF4FE1-A5C9-4A93-96AA-6123A526D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3706031"/>
            <a:ext cx="4664075" cy="287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12" descr="Koroptev polní (Perdix perdix)">
            <a:extLst>
              <a:ext uri="{FF2B5EF4-FFF2-40B4-BE49-F238E27FC236}">
                <a16:creationId xmlns:a16="http://schemas.microsoft.com/office/drawing/2014/main" id="{58037B56-D65A-4A87-9125-8A08FA620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075" y="1076195"/>
            <a:ext cx="4427014" cy="4705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2EAD875-6DDF-4690-94EC-F8E7B4315F60}"/>
              </a:ext>
            </a:extLst>
          </p:cNvPr>
          <p:cNvSpPr txBox="1">
            <a:spLocks noChangeArrowheads="1"/>
          </p:cNvSpPr>
          <p:nvPr/>
        </p:nvSpPr>
        <p:spPr>
          <a:xfrm>
            <a:off x="447704" y="1244339"/>
            <a:ext cx="10841152" cy="4705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žije v párech, zemědělská krajina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málo výrazný sexuální dimorfismus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stálá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silně ubývající druh</a:t>
            </a:r>
          </a:p>
          <a:p>
            <a:pPr marL="0" indent="0">
              <a:buNone/>
            </a:pPr>
            <a:r>
              <a:rPr lang="cs-CZ" altLang="cs-CZ" sz="2400" dirty="0"/>
              <a:t>ČS – 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>
            <a:extLst>
              <a:ext uri="{FF2B5EF4-FFF2-40B4-BE49-F238E27FC236}">
                <a16:creationId xmlns:a16="http://schemas.microsoft.com/office/drawing/2014/main" id="{1C10AB92-0A7A-4663-93C8-D459F8C6AE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0960" y="246872"/>
            <a:ext cx="6794240" cy="68415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tetřívek obecný (</a:t>
            </a:r>
            <a:r>
              <a:rPr lang="cs-CZ" altLang="cs-CZ" sz="4000" i="1" dirty="0" err="1"/>
              <a:t>Tetrao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tetrix</a:t>
            </a:r>
            <a:r>
              <a:rPr lang="cs-CZ" altLang="cs-CZ" sz="4000" dirty="0"/>
              <a:t>)</a:t>
            </a:r>
          </a:p>
        </p:txBody>
      </p:sp>
      <p:pic>
        <p:nvPicPr>
          <p:cNvPr id="83971" name="Picture 8" descr="Tetřívek obecný (Lyrurus tetrix -Tetrao tetrix)">
            <a:extLst>
              <a:ext uri="{FF2B5EF4-FFF2-40B4-BE49-F238E27FC236}">
                <a16:creationId xmlns:a16="http://schemas.microsoft.com/office/drawing/2014/main" id="{9C6BA9A9-F5FF-4B54-A2C4-DFD27761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103" y="74351"/>
            <a:ext cx="3436937" cy="233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10" descr="Tetřívek obecný (Lyrurus tetrix -Tetrao tetrix)">
            <a:extLst>
              <a:ext uri="{FF2B5EF4-FFF2-40B4-BE49-F238E27FC236}">
                <a16:creationId xmlns:a16="http://schemas.microsoft.com/office/drawing/2014/main" id="{09EB1BB6-A395-4584-9256-08926358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76" y="1486851"/>
            <a:ext cx="4133265" cy="28637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12" descr="Tetřívek obecný (Lyrurus tetrix -Tetrao tetrix)">
            <a:extLst>
              <a:ext uri="{FF2B5EF4-FFF2-40B4-BE49-F238E27FC236}">
                <a16:creationId xmlns:a16="http://schemas.microsoft.com/office/drawing/2014/main" id="{9BB39E4B-B1FC-4FF8-9D89-7755BA3D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73" y="4053439"/>
            <a:ext cx="3834836" cy="258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1365632-0DE6-403A-BAA9-E8F644B1E3F4}"/>
              </a:ext>
            </a:extLst>
          </p:cNvPr>
          <p:cNvSpPr txBox="1">
            <a:spLocks noChangeArrowheads="1"/>
          </p:cNvSpPr>
          <p:nvPr/>
        </p:nvSpPr>
        <p:spPr>
          <a:xfrm>
            <a:off x="447704" y="1244339"/>
            <a:ext cx="10841152" cy="4705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bezlesí v lesnaté horské krajině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hnízdí na zemi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výrazný sexuální dimorfismus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charakteristický tok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kriticky ubývající druh</a:t>
            </a:r>
          </a:p>
          <a:p>
            <a:pPr marL="0" indent="0">
              <a:buNone/>
            </a:pPr>
            <a:r>
              <a:rPr lang="cs-CZ" altLang="cs-CZ" sz="2400" dirty="0"/>
              <a:t>ČS – EN!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  <p:pic>
        <p:nvPicPr>
          <p:cNvPr id="12290" name="Picture 2" descr="Black grouse nest with a clutch of eight eggs - Stock Image - C041/3671 -  Science Photo Library">
            <a:extLst>
              <a:ext uri="{FF2B5EF4-FFF2-40B4-BE49-F238E27FC236}">
                <a16:creationId xmlns:a16="http://schemas.microsoft.com/office/drawing/2014/main" id="{4A6E90CE-CF79-4E71-BE66-972DA6282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504" y="3695070"/>
            <a:ext cx="3924792" cy="294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6C61DACD-9248-40CD-9E61-F22C7B9950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5157" y="219306"/>
            <a:ext cx="7087985" cy="53905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řád Sokoli (</a:t>
            </a:r>
            <a:r>
              <a:rPr lang="cs-CZ" altLang="cs-CZ" sz="4000" dirty="0" err="1"/>
              <a:t>Falconiformes</a:t>
            </a:r>
            <a:r>
              <a:rPr lang="cs-CZ" altLang="cs-CZ" sz="4000" dirty="0"/>
              <a:t>)</a:t>
            </a:r>
          </a:p>
        </p:txBody>
      </p:sp>
      <p:sp>
        <p:nvSpPr>
          <p:cNvPr id="84995" name="Rectangle 8">
            <a:extLst>
              <a:ext uri="{FF2B5EF4-FFF2-40B4-BE49-F238E27FC236}">
                <a16:creationId xmlns:a16="http://schemas.microsoft.com/office/drawing/2014/main" id="{06F10F18-41E1-45DB-A428-6F53B314C0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1083" y="883112"/>
            <a:ext cx="8228013" cy="52165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/>
              <a:t>krmiví, nestaví hnízda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masožraví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silně zahnuté drápy a zobák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chemeClr val="tx1"/>
                </a:solidFill>
              </a:rPr>
              <a:t>vývržky 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chemeClr val="tx1"/>
                </a:solidFill>
              </a:rPr>
              <a:t>vynikající zrak, excelentní letci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84996" name="Picture 2" descr="NaturePhoto | NaturePhoto.cz">
            <a:extLst>
              <a:ext uri="{FF2B5EF4-FFF2-40B4-BE49-F238E27FC236}">
                <a16:creationId xmlns:a16="http://schemas.microsoft.com/office/drawing/2014/main" id="{7F0F729C-E15D-4706-BECA-60BA6E320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09" y="3241328"/>
            <a:ext cx="5096049" cy="339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4" descr="BirdPhoto.cz - Fotografie ptáků, savců a přírody">
            <a:extLst>
              <a:ext uri="{FF2B5EF4-FFF2-40B4-BE49-F238E27FC236}">
                <a16:creationId xmlns:a16="http://schemas.microsoft.com/office/drawing/2014/main" id="{39560D2C-8A2C-4AB5-95D3-173A05268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609" y="427471"/>
            <a:ext cx="4969234" cy="35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AEF7050E-1C68-410B-B022-705C014E25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4580" y="210244"/>
            <a:ext cx="7213253" cy="630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sokol stěhovavý (</a:t>
            </a:r>
            <a:r>
              <a:rPr lang="cs-CZ" altLang="cs-CZ" sz="4000" i="1" dirty="0" err="1"/>
              <a:t>Falco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peregrinus</a:t>
            </a:r>
            <a:r>
              <a:rPr lang="cs-CZ" altLang="cs-CZ" sz="4000" dirty="0"/>
              <a:t>)</a:t>
            </a:r>
          </a:p>
        </p:txBody>
      </p:sp>
      <p:pic>
        <p:nvPicPr>
          <p:cNvPr id="86020" name="Picture 9" descr="pefa_R2M20745">
            <a:extLst>
              <a:ext uri="{FF2B5EF4-FFF2-40B4-BE49-F238E27FC236}">
                <a16:creationId xmlns:a16="http://schemas.microsoft.com/office/drawing/2014/main" id="{94EFF1B7-DAA6-4759-87F9-842014704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697" y="525362"/>
            <a:ext cx="4310641" cy="30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12CCD1FC-418F-44FF-A2FA-86CFBD232458}"/>
              </a:ext>
            </a:extLst>
          </p:cNvPr>
          <p:cNvSpPr txBox="1">
            <a:spLocks noChangeArrowheads="1"/>
          </p:cNvSpPr>
          <p:nvPr/>
        </p:nvSpPr>
        <p:spPr>
          <a:xfrm>
            <a:off x="227662" y="1011370"/>
            <a:ext cx="9424438" cy="5216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400" dirty="0"/>
              <a:t>nestaví hnízda (skály, hnízda dravců, lidské stavby)</a:t>
            </a:r>
          </a:p>
          <a:p>
            <a:pPr marL="0" indent="0">
              <a:buNone/>
            </a:pPr>
            <a:r>
              <a:rPr lang="cs-CZ" altLang="cs-CZ" sz="2400" dirty="0"/>
              <a:t>masožraví, silně zahnuté drápy a zobák</a:t>
            </a:r>
          </a:p>
          <a:p>
            <a:pPr marL="0" indent="0">
              <a:buNone/>
            </a:pPr>
            <a:r>
              <a:rPr lang="cs-CZ" altLang="cs-CZ" sz="2400" dirty="0"/>
              <a:t>potrava - ptáci</a:t>
            </a:r>
          </a:p>
          <a:p>
            <a:pPr marL="0" indent="0">
              <a:buNone/>
            </a:pPr>
            <a:r>
              <a:rPr lang="cs-CZ" altLang="cs-CZ" sz="2400" dirty="0"/>
              <a:t>excelentní letci (110 km/h, až 375 km/h)</a:t>
            </a:r>
          </a:p>
          <a:p>
            <a:pPr marL="0" indent="0">
              <a:buNone/>
            </a:pPr>
            <a:r>
              <a:rPr lang="cs-CZ" altLang="cs-CZ" sz="2400" dirty="0"/>
              <a:t>ČS – EN </a:t>
            </a:r>
          </a:p>
        </p:txBody>
      </p:sp>
      <p:pic>
        <p:nvPicPr>
          <p:cNvPr id="71682" name="Picture 2" descr="Peregrine Falcon - eBird">
            <a:extLst>
              <a:ext uri="{FF2B5EF4-FFF2-40B4-BE49-F238E27FC236}">
                <a16:creationId xmlns:a16="http://schemas.microsoft.com/office/drawing/2014/main" id="{44B9C635-BAFA-47DC-BE65-B9E1B3CB8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836" y="2966164"/>
            <a:ext cx="4740561" cy="355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ylíhlá mláďata">
            <a:extLst>
              <a:ext uri="{FF2B5EF4-FFF2-40B4-BE49-F238E27FC236}">
                <a16:creationId xmlns:a16="http://schemas.microsoft.com/office/drawing/2014/main" id="{B3CA4C72-EFFD-400B-B9BD-1BDBC814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9" y="3247365"/>
            <a:ext cx="4018124" cy="268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Kontrola mláďat">
            <a:extLst>
              <a:ext uri="{FF2B5EF4-FFF2-40B4-BE49-F238E27FC236}">
                <a16:creationId xmlns:a16="http://schemas.microsoft.com/office/drawing/2014/main" id="{187B3BF0-9650-465A-BD3C-976C77C21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09" y="3986161"/>
            <a:ext cx="3777849" cy="252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9" descr="falco_6242">
            <a:extLst>
              <a:ext uri="{FF2B5EF4-FFF2-40B4-BE49-F238E27FC236}">
                <a16:creationId xmlns:a16="http://schemas.microsoft.com/office/drawing/2014/main" id="{4C3EACC6-636F-4215-9063-B9BB62F0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22" y="1067476"/>
            <a:ext cx="4100339" cy="46122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6" name="Rectangle 2">
            <a:extLst>
              <a:ext uri="{FF2B5EF4-FFF2-40B4-BE49-F238E27FC236}">
                <a16:creationId xmlns:a16="http://schemas.microsoft.com/office/drawing/2014/main" id="{AD3A8288-8AAA-4DBF-930C-58B437F08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454" y="142356"/>
            <a:ext cx="8182465" cy="71385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poštolka obecná (</a:t>
            </a:r>
            <a:r>
              <a:rPr lang="cs-CZ" altLang="cs-CZ" sz="4000" i="1" dirty="0" err="1"/>
              <a:t>Falco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tinnunculus</a:t>
            </a:r>
            <a:r>
              <a:rPr lang="cs-CZ" altLang="cs-CZ" sz="4000" dirty="0"/>
              <a:t>)</a:t>
            </a:r>
            <a:r>
              <a:rPr lang="cs-CZ" altLang="cs-CZ" dirty="0"/>
              <a:t> </a:t>
            </a:r>
          </a:p>
        </p:txBody>
      </p:sp>
      <p:pic>
        <p:nvPicPr>
          <p:cNvPr id="88067" name="Picture 6">
            <a:extLst>
              <a:ext uri="{FF2B5EF4-FFF2-40B4-BE49-F238E27FC236}">
                <a16:creationId xmlns:a16="http://schemas.microsoft.com/office/drawing/2014/main" id="{D6A1DAE6-7532-4EBD-8CD0-22EE0E55B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38" y="2449484"/>
            <a:ext cx="3880284" cy="42086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152AF9BB-51BC-468E-8505-FF8CDD9493FA}"/>
              </a:ext>
            </a:extLst>
          </p:cNvPr>
          <p:cNvSpPr txBox="1">
            <a:spLocks noChangeArrowheads="1"/>
          </p:cNvSpPr>
          <p:nvPr/>
        </p:nvSpPr>
        <p:spPr>
          <a:xfrm>
            <a:off x="321454" y="1330498"/>
            <a:ext cx="9424438" cy="5216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400" dirty="0"/>
              <a:t>hnízda – skály, hnízda krkavcovitých, lidské stavby</a:t>
            </a:r>
          </a:p>
          <a:p>
            <a:pPr marL="0" indent="0">
              <a:buNone/>
            </a:pPr>
            <a:r>
              <a:rPr lang="cs-CZ" altLang="cs-CZ" sz="2400" dirty="0"/>
              <a:t>potrava – převážně drobní savci</a:t>
            </a:r>
          </a:p>
          <a:p>
            <a:pPr marL="0" indent="0">
              <a:buNone/>
            </a:pPr>
            <a:r>
              <a:rPr lang="cs-CZ" altLang="cs-CZ" sz="2400" dirty="0"/>
              <a:t>vynikající zrak</a:t>
            </a:r>
            <a:endParaRPr lang="cs-CZ" alt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>
            <a:extLst>
              <a:ext uri="{FF2B5EF4-FFF2-40B4-BE49-F238E27FC236}">
                <a16:creationId xmlns:a16="http://schemas.microsoft.com/office/drawing/2014/main" id="{4AAD01C4-9BD1-4E2A-9EFB-CE257E2E3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870" y="182316"/>
            <a:ext cx="7137401" cy="62596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jeřáb popelavý (</a:t>
            </a:r>
            <a:r>
              <a:rPr lang="cs-CZ" altLang="cs-CZ" sz="4000" i="1" dirty="0"/>
              <a:t>Grus </a:t>
            </a:r>
            <a:r>
              <a:rPr lang="cs-CZ" altLang="cs-CZ" sz="4000" i="1" dirty="0" err="1"/>
              <a:t>grus</a:t>
            </a:r>
            <a:r>
              <a:rPr lang="cs-CZ" altLang="cs-CZ" sz="4000" dirty="0"/>
              <a:t>)</a:t>
            </a:r>
          </a:p>
        </p:txBody>
      </p:sp>
      <p:pic>
        <p:nvPicPr>
          <p:cNvPr id="90115" name="Picture 10" descr="Jeřáb popelavý (Grus grus)">
            <a:extLst>
              <a:ext uri="{FF2B5EF4-FFF2-40B4-BE49-F238E27FC236}">
                <a16:creationId xmlns:a16="http://schemas.microsoft.com/office/drawing/2014/main" id="{4602B758-9DC6-4FB6-9875-EB6DE6C570F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2972" y="307053"/>
            <a:ext cx="5768975" cy="4733925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B831C0CF-5515-4112-A1AE-FDFE2E281F9A}"/>
              </a:ext>
            </a:extLst>
          </p:cNvPr>
          <p:cNvSpPr txBox="1">
            <a:spLocks noChangeArrowheads="1"/>
          </p:cNvSpPr>
          <p:nvPr/>
        </p:nvSpPr>
        <p:spPr>
          <a:xfrm>
            <a:off x="339870" y="1009707"/>
            <a:ext cx="9424438" cy="5216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400" dirty="0"/>
              <a:t>krmiví </a:t>
            </a:r>
          </a:p>
          <a:p>
            <a:pPr marL="0" indent="0">
              <a:buNone/>
            </a:pPr>
            <a:r>
              <a:rPr lang="cs-CZ" altLang="cs-CZ" sz="2400" dirty="0"/>
              <a:t>hnízda v rákosí apod.</a:t>
            </a:r>
          </a:p>
          <a:p>
            <a:pPr marL="0" indent="0">
              <a:buNone/>
            </a:pPr>
            <a:r>
              <a:rPr lang="cs-CZ" altLang="cs-CZ" sz="2400" dirty="0"/>
              <a:t>všežravci</a:t>
            </a:r>
          </a:p>
          <a:p>
            <a:pPr marL="0" indent="0">
              <a:buNone/>
            </a:pPr>
            <a:r>
              <a:rPr lang="cs-CZ" altLang="cs-CZ" sz="2400" dirty="0"/>
              <a:t>přibývají</a:t>
            </a:r>
          </a:p>
          <a:p>
            <a:pPr marL="0" indent="0">
              <a:buNone/>
            </a:pPr>
            <a:r>
              <a:rPr lang="cs-CZ" altLang="cs-CZ" sz="2400" dirty="0"/>
              <a:t>ČS – CR </a:t>
            </a:r>
          </a:p>
        </p:txBody>
      </p:sp>
      <p:pic>
        <p:nvPicPr>
          <p:cNvPr id="5" name="Picture 7" descr="Jeřáb popelavý (Grus grus)">
            <a:extLst>
              <a:ext uri="{FF2B5EF4-FFF2-40B4-BE49-F238E27FC236}">
                <a16:creationId xmlns:a16="http://schemas.microsoft.com/office/drawing/2014/main" id="{167509E2-08C7-4362-9AE9-06BD27EE9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44" y="2068854"/>
            <a:ext cx="3788142" cy="25549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rus grus">
            <a:extLst>
              <a:ext uri="{FF2B5EF4-FFF2-40B4-BE49-F238E27FC236}">
                <a16:creationId xmlns:a16="http://schemas.microsoft.com/office/drawing/2014/main" id="{60AD6F9B-6521-48B8-AC0B-9809D4992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48" y="3845311"/>
            <a:ext cx="3396448" cy="28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ature Images by Arthur Tiutenko : Fulica atra (Coot)">
            <a:extLst>
              <a:ext uri="{FF2B5EF4-FFF2-40B4-BE49-F238E27FC236}">
                <a16:creationId xmlns:a16="http://schemas.microsoft.com/office/drawing/2014/main" id="{B7F50816-E7B7-4FF1-AEB8-D8E8580B6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681" y="3247564"/>
            <a:ext cx="5077058" cy="33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2" name="Rectangle 2">
            <a:extLst>
              <a:ext uri="{FF2B5EF4-FFF2-40B4-BE49-F238E27FC236}">
                <a16:creationId xmlns:a16="http://schemas.microsoft.com/office/drawing/2014/main" id="{E464E11D-87EE-4E3D-A140-E1E59C53D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8430" y="128588"/>
            <a:ext cx="6697286" cy="885565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lyska černá (</a:t>
            </a:r>
            <a:r>
              <a:rPr lang="cs-CZ" altLang="cs-CZ" sz="4000" i="1" dirty="0" err="1"/>
              <a:t>Fulica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atra</a:t>
            </a:r>
            <a:r>
              <a:rPr lang="cs-CZ" altLang="cs-CZ" sz="4000" dirty="0"/>
              <a:t>)</a:t>
            </a:r>
          </a:p>
        </p:txBody>
      </p:sp>
      <p:pic>
        <p:nvPicPr>
          <p:cNvPr id="92163" name="Picture 5" descr="Lyska černá (Fulica atra)">
            <a:extLst>
              <a:ext uri="{FF2B5EF4-FFF2-40B4-BE49-F238E27FC236}">
                <a16:creationId xmlns:a16="http://schemas.microsoft.com/office/drawing/2014/main" id="{2601D654-5B67-45B2-B0F5-27D0ADF69E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4643" y="3105066"/>
            <a:ext cx="4455116" cy="3624346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4" name="Picture 12" descr="DSC_1197">
            <a:extLst>
              <a:ext uri="{FF2B5EF4-FFF2-40B4-BE49-F238E27FC236}">
                <a16:creationId xmlns:a16="http://schemas.microsoft.com/office/drawing/2014/main" id="{8E8EC0D4-E398-40D0-B95B-3319C51CE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14" y="229036"/>
            <a:ext cx="5184174" cy="32608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FA96B988-22D9-45C9-A690-D5FDB8F3F1B5}"/>
              </a:ext>
            </a:extLst>
          </p:cNvPr>
          <p:cNvSpPr txBox="1">
            <a:spLocks noChangeArrowheads="1"/>
          </p:cNvSpPr>
          <p:nvPr/>
        </p:nvSpPr>
        <p:spPr>
          <a:xfrm>
            <a:off x="248430" y="1117773"/>
            <a:ext cx="9424438" cy="3495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400" dirty="0"/>
              <a:t>vodní, špatně létají</a:t>
            </a:r>
          </a:p>
          <a:p>
            <a:pPr marL="0" indent="0">
              <a:buNone/>
            </a:pPr>
            <a:r>
              <a:rPr lang="cs-CZ" altLang="cs-CZ" sz="2400" dirty="0"/>
              <a:t>krmiví, silně teritoriální</a:t>
            </a:r>
          </a:p>
          <a:p>
            <a:pPr marL="0" indent="0">
              <a:buNone/>
            </a:pPr>
            <a:r>
              <a:rPr lang="cs-CZ" altLang="cs-CZ" sz="2400" dirty="0"/>
              <a:t>hnízda na vodě</a:t>
            </a:r>
          </a:p>
          <a:p>
            <a:pPr marL="0" indent="0">
              <a:buNone/>
            </a:pPr>
            <a:r>
              <a:rPr lang="cs-CZ" altLang="cs-CZ" sz="2400" dirty="0" err="1"/>
              <a:t>herbivoři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>
            <a:extLst>
              <a:ext uri="{FF2B5EF4-FFF2-40B4-BE49-F238E27FC236}">
                <a16:creationId xmlns:a16="http://schemas.microsoft.com/office/drawing/2014/main" id="{1B8FE93D-B80C-4435-AF29-19D0D5B9C4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1331" y="240347"/>
            <a:ext cx="7135062" cy="76390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racek chechtavý (</a:t>
            </a:r>
            <a:r>
              <a:rPr lang="cs-CZ" altLang="cs-CZ" sz="4000" i="1" dirty="0" err="1"/>
              <a:t>Larus</a:t>
            </a:r>
            <a:r>
              <a:rPr lang="cs-CZ" altLang="cs-CZ" sz="4000" i="1" dirty="0"/>
              <a:t> ridibundus</a:t>
            </a:r>
            <a:r>
              <a:rPr lang="cs-CZ" altLang="cs-CZ" sz="4000" dirty="0"/>
              <a:t>)</a:t>
            </a:r>
            <a:r>
              <a:rPr lang="cs-CZ" altLang="cs-CZ" dirty="0"/>
              <a:t> </a:t>
            </a:r>
          </a:p>
        </p:txBody>
      </p:sp>
      <p:pic>
        <p:nvPicPr>
          <p:cNvPr id="95235" name="Picture 6" descr="Racek chechtavý (Larus ridibundus)">
            <a:extLst>
              <a:ext uri="{FF2B5EF4-FFF2-40B4-BE49-F238E27FC236}">
                <a16:creationId xmlns:a16="http://schemas.microsoft.com/office/drawing/2014/main" id="{100F4A93-62EA-4C73-89DC-D567BCD6CE0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5838" y="1117773"/>
            <a:ext cx="5017992" cy="3646890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6" name="Picture 9" descr="Racek chechtavý (Larus ridibundus)">
            <a:extLst>
              <a:ext uri="{FF2B5EF4-FFF2-40B4-BE49-F238E27FC236}">
                <a16:creationId xmlns:a16="http://schemas.microsoft.com/office/drawing/2014/main" id="{EBDF9DB5-D7E7-44DE-85DD-F568859A98C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1636" y="2759825"/>
            <a:ext cx="4974202" cy="3857828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2D0B844D-C32A-467A-B7E1-1E0FA9CE1532}"/>
              </a:ext>
            </a:extLst>
          </p:cNvPr>
          <p:cNvSpPr txBox="1">
            <a:spLocks noChangeArrowheads="1"/>
          </p:cNvSpPr>
          <p:nvPr/>
        </p:nvSpPr>
        <p:spPr>
          <a:xfrm>
            <a:off x="248430" y="1117773"/>
            <a:ext cx="9424438" cy="3495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400" dirty="0"/>
              <a:t>vodní, výborní letci</a:t>
            </a:r>
          </a:p>
          <a:p>
            <a:pPr marL="0" indent="0">
              <a:buNone/>
            </a:pPr>
            <a:r>
              <a:rPr lang="cs-CZ" altLang="cs-CZ" sz="2400" dirty="0"/>
              <a:t>krmiví, koloniální</a:t>
            </a:r>
          </a:p>
          <a:p>
            <a:pPr marL="0" indent="0">
              <a:buNone/>
            </a:pPr>
            <a:r>
              <a:rPr lang="cs-CZ" altLang="cs-CZ" sz="2400" dirty="0"/>
              <a:t>hnízda na zemi (ostrůvky, ostřicové stoličky apod.)</a:t>
            </a:r>
          </a:p>
          <a:p>
            <a:pPr marL="0" indent="0">
              <a:buNone/>
            </a:pPr>
            <a:r>
              <a:rPr lang="cs-CZ" altLang="cs-CZ" sz="2400" dirty="0"/>
              <a:t>všežravci</a:t>
            </a:r>
          </a:p>
          <a:p>
            <a:pPr marL="0" indent="0">
              <a:buNone/>
            </a:pPr>
            <a:r>
              <a:rPr lang="cs-CZ" altLang="cs-CZ" sz="2400" dirty="0"/>
              <a:t>ČS – VU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81644101-F89A-4B89-A3E3-A95874D89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917" y="284828"/>
            <a:ext cx="8092381" cy="66282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holub hřivnáč (</a:t>
            </a:r>
            <a:r>
              <a:rPr lang="cs-CZ" altLang="cs-CZ" sz="4000" i="1" dirty="0" err="1"/>
              <a:t>Columba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palumbus</a:t>
            </a:r>
            <a:r>
              <a:rPr lang="cs-CZ" altLang="cs-CZ" sz="4000" dirty="0"/>
              <a:t>)</a:t>
            </a:r>
          </a:p>
        </p:txBody>
      </p:sp>
      <p:pic>
        <p:nvPicPr>
          <p:cNvPr id="58370" name="Picture 2" descr="holub hřivnáč [skupina palumbus] - eBird">
            <a:extLst>
              <a:ext uri="{FF2B5EF4-FFF2-40B4-BE49-F238E27FC236}">
                <a16:creationId xmlns:a16="http://schemas.microsoft.com/office/drawing/2014/main" id="{E05BD0DA-60C6-4DF3-8F5B-B14B9ECB1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36" y="1246909"/>
            <a:ext cx="6546272" cy="43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114DEE83-78E0-459E-A4CB-1160C775EF2E}"/>
              </a:ext>
            </a:extLst>
          </p:cNvPr>
          <p:cNvSpPr txBox="1">
            <a:spLocks noChangeArrowheads="1"/>
          </p:cNvSpPr>
          <p:nvPr/>
        </p:nvSpPr>
        <p:spPr>
          <a:xfrm>
            <a:off x="489095" y="1181959"/>
            <a:ext cx="10825883" cy="26683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400" dirty="0"/>
              <a:t>krmiví (kašovitá hmota)</a:t>
            </a:r>
          </a:p>
          <a:p>
            <a:pPr marL="0" indent="0">
              <a:buNone/>
            </a:pPr>
            <a:r>
              <a:rPr lang="cs-CZ" altLang="cs-CZ" sz="2400" dirty="0"/>
              <a:t>dobře vyvinuté vole</a:t>
            </a:r>
          </a:p>
          <a:p>
            <a:pPr marL="0" indent="0">
              <a:buNone/>
            </a:pPr>
            <a:r>
              <a:rPr lang="cs-CZ" altLang="cs-CZ" sz="2400" dirty="0"/>
              <a:t>vynikající letci</a:t>
            </a:r>
          </a:p>
          <a:p>
            <a:pPr marL="0" indent="0">
              <a:buNone/>
            </a:pPr>
            <a:r>
              <a:rPr lang="cs-CZ" altLang="cs-CZ" sz="2400" dirty="0"/>
              <a:t>krátký a u kořene měkký zobák</a:t>
            </a:r>
          </a:p>
          <a:p>
            <a:pPr marL="0" indent="0">
              <a:buNone/>
            </a:pPr>
            <a:r>
              <a:rPr lang="cs-CZ" altLang="cs-CZ" sz="2400" dirty="0"/>
              <a:t>lesní, </a:t>
            </a:r>
            <a:r>
              <a:rPr lang="cs-CZ" altLang="cs-CZ" sz="2400" dirty="0" err="1"/>
              <a:t>synantropizuje</a:t>
            </a:r>
            <a:r>
              <a:rPr lang="cs-CZ" altLang="cs-CZ" sz="2400" dirty="0"/>
              <a:t> se</a:t>
            </a:r>
          </a:p>
          <a:p>
            <a:pPr>
              <a:buFontTx/>
              <a:buChar char="•"/>
            </a:pPr>
            <a:endParaRPr lang="cs-CZ" altLang="cs-CZ" dirty="0"/>
          </a:p>
        </p:txBody>
      </p:sp>
      <p:pic>
        <p:nvPicPr>
          <p:cNvPr id="58372" name="Picture 4" descr="Holub hřivnáč, Columba palumbus">
            <a:extLst>
              <a:ext uri="{FF2B5EF4-FFF2-40B4-BE49-F238E27FC236}">
                <a16:creationId xmlns:a16="http://schemas.microsoft.com/office/drawing/2014/main" id="{D8539C6C-5816-4AB7-9B73-A5FC11BC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57" y="3850345"/>
            <a:ext cx="4091680" cy="272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>
            <a:extLst>
              <a:ext uri="{FF2B5EF4-FFF2-40B4-BE49-F238E27FC236}">
                <a16:creationId xmlns:a16="http://schemas.microsoft.com/office/drawing/2014/main" id="{1C945C0E-052C-4B82-AA13-2726EF0FF6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4582" y="243495"/>
            <a:ext cx="7816705" cy="953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hrdlička zahradní (</a:t>
            </a:r>
            <a:r>
              <a:rPr lang="cs-CZ" altLang="cs-CZ" sz="4000" i="1" dirty="0" err="1"/>
              <a:t>Streptopelia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decaocto</a:t>
            </a:r>
            <a:r>
              <a:rPr lang="cs-CZ" altLang="cs-CZ" sz="4000" dirty="0"/>
              <a:t>)</a:t>
            </a:r>
            <a:br>
              <a:rPr lang="cs-CZ" altLang="cs-CZ" sz="4000" dirty="0"/>
            </a:br>
            <a:endParaRPr lang="cs-CZ" altLang="cs-CZ" sz="4000" dirty="0"/>
          </a:p>
        </p:txBody>
      </p:sp>
      <p:pic>
        <p:nvPicPr>
          <p:cNvPr id="99331" name="Picture 7">
            <a:extLst>
              <a:ext uri="{FF2B5EF4-FFF2-40B4-BE49-F238E27FC236}">
                <a16:creationId xmlns:a16="http://schemas.microsoft.com/office/drawing/2014/main" id="{2CB03161-CE70-417C-A2FF-00191FE57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106" y="3665914"/>
            <a:ext cx="4762500" cy="3171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6AE3904-C5D1-4B32-A798-760CF6160488}"/>
              </a:ext>
            </a:extLst>
          </p:cNvPr>
          <p:cNvSpPr txBox="1">
            <a:spLocks noChangeArrowheads="1"/>
          </p:cNvSpPr>
          <p:nvPr/>
        </p:nvSpPr>
        <p:spPr>
          <a:xfrm>
            <a:off x="404582" y="997528"/>
            <a:ext cx="10825883" cy="26683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400" dirty="0"/>
              <a:t>krmiví (kašovitá hmota)</a:t>
            </a:r>
          </a:p>
          <a:p>
            <a:pPr marL="0" indent="0">
              <a:buNone/>
            </a:pPr>
            <a:r>
              <a:rPr lang="cs-CZ" altLang="cs-CZ" sz="2400" dirty="0"/>
              <a:t>dobře vyvinuté vole</a:t>
            </a:r>
          </a:p>
          <a:p>
            <a:pPr marL="0" indent="0">
              <a:buNone/>
            </a:pPr>
            <a:r>
              <a:rPr lang="cs-CZ" altLang="cs-CZ" sz="2400" dirty="0"/>
              <a:t>vynikající letci</a:t>
            </a:r>
          </a:p>
          <a:p>
            <a:pPr marL="0" indent="0">
              <a:buNone/>
            </a:pPr>
            <a:r>
              <a:rPr lang="cs-CZ" altLang="cs-CZ" sz="2400" dirty="0" err="1"/>
              <a:t>synantropní</a:t>
            </a:r>
            <a:endParaRPr lang="cs-CZ" altLang="cs-CZ" sz="2400" dirty="0"/>
          </a:p>
          <a:p>
            <a:pPr marL="0" indent="0">
              <a:buNone/>
            </a:pPr>
            <a:r>
              <a:rPr lang="cs-CZ" altLang="cs-CZ" sz="2400" dirty="0"/>
              <a:t>stálá</a:t>
            </a:r>
          </a:p>
          <a:p>
            <a:pPr>
              <a:buFontTx/>
              <a:buChar char="•"/>
            </a:pPr>
            <a:endParaRPr lang="cs-CZ" altLang="cs-CZ" dirty="0"/>
          </a:p>
        </p:txBody>
      </p:sp>
      <p:pic>
        <p:nvPicPr>
          <p:cNvPr id="56322" name="Picture 2" descr="File:Streptopelia decaocto expansion.png - Wikimedia Commons">
            <a:extLst>
              <a:ext uri="{FF2B5EF4-FFF2-40B4-BE49-F238E27FC236}">
                <a16:creationId xmlns:a16="http://schemas.microsoft.com/office/drawing/2014/main" id="{185A85B3-E95B-4A32-80E4-860DB0C54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396" y="968434"/>
            <a:ext cx="5456152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212F551-7D02-4C1C-870C-2C6C642BEDC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23227" y="194080"/>
            <a:ext cx="10907019" cy="615684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400" dirty="0"/>
              <a:t>PEŘÍ:</a:t>
            </a:r>
          </a:p>
          <a:p>
            <a:pPr marL="0" indent="0" eaLnBrk="1" hangingPunct="1">
              <a:buNone/>
              <a:defRPr/>
            </a:pPr>
            <a:r>
              <a:rPr lang="cs-CZ" sz="2400" dirty="0"/>
              <a:t>vznik přestavbou plazí šupiny</a:t>
            </a:r>
          </a:p>
          <a:p>
            <a:pPr marL="0" indent="0" eaLnBrk="1" hangingPunct="1">
              <a:buNone/>
              <a:defRPr/>
            </a:pPr>
            <a:r>
              <a:rPr lang="cs-CZ" sz="2400" dirty="0"/>
              <a:t>neobsahuje: nervy, cévy</a:t>
            </a:r>
          </a:p>
          <a:p>
            <a:pPr marL="0" indent="0" eaLnBrk="1" hangingPunct="1">
              <a:buNone/>
              <a:defRPr/>
            </a:pPr>
            <a:r>
              <a:rPr lang="cs-CZ" sz="2400" dirty="0"/>
              <a:t>rozdělení peří:</a:t>
            </a:r>
          </a:p>
          <a:p>
            <a:pPr lvl="1" eaLnBrk="1" hangingPunct="1">
              <a:defRPr/>
            </a:pPr>
            <a:r>
              <a:rPr lang="cs-CZ" dirty="0"/>
              <a:t>obrysové: letky, rýdovací, krycí (tělo, trup)</a:t>
            </a:r>
          </a:p>
          <a:p>
            <a:pPr marL="457200" lvl="1" indent="0">
              <a:buNone/>
              <a:defRPr/>
            </a:pPr>
            <a:r>
              <a:rPr lang="cs-CZ" dirty="0"/>
              <a:t>	stavba pera </a:t>
            </a:r>
          </a:p>
          <a:p>
            <a:pPr lvl="2" eaLnBrk="1" hangingPunct="1">
              <a:defRPr/>
            </a:pPr>
            <a:r>
              <a:rPr lang="cs-CZ" dirty="0"/>
              <a:t>brk (dutý) + osten (plný) = stvol</a:t>
            </a:r>
          </a:p>
          <a:p>
            <a:pPr lvl="2" eaLnBrk="1" hangingPunct="1">
              <a:defRPr/>
            </a:pPr>
            <a:r>
              <a:rPr lang="cs-CZ" dirty="0"/>
              <a:t>prapor (jednotlivé paprsky spojené háčky tvoří souvislou plochu vyrůstající z ostnu)</a:t>
            </a:r>
          </a:p>
          <a:p>
            <a:pPr marL="0" indent="0">
              <a:buNone/>
              <a:defRPr/>
            </a:pPr>
            <a:r>
              <a:rPr lang="cs-CZ" sz="2400" dirty="0"/>
              <a:t>     - prachové (bez ostnu): jemné, měkké, pod obrysovým peřím, tepelná izolace, opeření mláďat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peří obsahuje keratin – odolné proti </a:t>
            </a:r>
            <a:r>
              <a:rPr lang="cs-CZ" sz="2000" dirty="0" err="1"/>
              <a:t>smáčivosti</a:t>
            </a:r>
            <a:endParaRPr lang="cs-CZ" sz="2000" dirty="0"/>
          </a:p>
          <a:p>
            <a:pPr marL="0" indent="0" eaLnBrk="1" hangingPunct="1">
              <a:buNone/>
              <a:defRPr/>
            </a:pPr>
            <a:r>
              <a:rPr lang="cs-CZ" sz="2000" dirty="0" err="1"/>
              <a:t>pernice</a:t>
            </a:r>
            <a:r>
              <a:rPr lang="cs-CZ" sz="2000" dirty="0"/>
              <a:t> (místo růstu peří)</a:t>
            </a:r>
          </a:p>
          <a:p>
            <a:pPr marL="0" indent="0" eaLnBrk="1" hangingPunct="1">
              <a:buNone/>
              <a:defRPr/>
            </a:pPr>
            <a:r>
              <a:rPr lang="cs-CZ" sz="2000" dirty="0" err="1"/>
              <a:t>nažiny</a:t>
            </a:r>
            <a:r>
              <a:rPr lang="cs-CZ" sz="2000" dirty="0"/>
              <a:t> (bez peří)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pelichání (výměna peří)</a:t>
            </a:r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8195" name="Picture 2" descr="https://eluc.kr-olomoucky.cz/uploads/images/7097/ptaci-stavba-pera.jpg">
            <a:extLst>
              <a:ext uri="{FF2B5EF4-FFF2-40B4-BE49-F238E27FC236}">
                <a16:creationId xmlns:a16="http://schemas.microsoft.com/office/drawing/2014/main" id="{206C1BD5-B9A5-485C-812C-74B84C499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602" y="4206241"/>
            <a:ext cx="6243989" cy="239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>
            <a:extLst>
              <a:ext uri="{FF2B5EF4-FFF2-40B4-BE49-F238E27FC236}">
                <a16:creationId xmlns:a16="http://schemas.microsoft.com/office/drawing/2014/main" id="{F4509BEE-58AC-47C5-87D3-794BC1EB3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7749" y="246206"/>
            <a:ext cx="10515600" cy="213954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3600" dirty="0"/>
              <a:t>kukačka obecná (</a:t>
            </a:r>
            <a:r>
              <a:rPr lang="cs-CZ" altLang="cs-CZ" sz="3600" i="1" dirty="0" err="1"/>
              <a:t>Cuculus</a:t>
            </a:r>
            <a:r>
              <a:rPr lang="cs-CZ" altLang="cs-CZ" sz="3600" i="1" dirty="0"/>
              <a:t> </a:t>
            </a:r>
            <a:r>
              <a:rPr lang="cs-CZ" altLang="cs-CZ" sz="3600" i="1" dirty="0" err="1"/>
              <a:t>canorus</a:t>
            </a:r>
            <a:r>
              <a:rPr lang="cs-CZ" altLang="cs-CZ" sz="3600" dirty="0"/>
              <a:t>)</a:t>
            </a:r>
          </a:p>
          <a:p>
            <a:pPr marL="0" indent="0" eaLnBrk="1" hangingPunct="1">
              <a:buNone/>
            </a:pPr>
            <a:endParaRPr lang="cs-CZ" altLang="cs-CZ" sz="2400" dirty="0"/>
          </a:p>
          <a:p>
            <a:pPr marL="0" indent="0" eaLnBrk="1" hangingPunct="1">
              <a:buNone/>
            </a:pPr>
            <a:r>
              <a:rPr lang="cs-CZ" altLang="cs-CZ" sz="2400" dirty="0"/>
              <a:t>krmivá, tažná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hnízdní parazitismus</a:t>
            </a:r>
          </a:p>
          <a:p>
            <a:pPr marL="0" indent="0" eaLnBrk="1" hangingPunct="1">
              <a:buNone/>
            </a:pPr>
            <a:endParaRPr lang="cs-CZ" altLang="cs-CZ" sz="2400" dirty="0"/>
          </a:p>
        </p:txBody>
      </p:sp>
      <p:pic>
        <p:nvPicPr>
          <p:cNvPr id="105476" name="Picture 6">
            <a:extLst>
              <a:ext uri="{FF2B5EF4-FFF2-40B4-BE49-F238E27FC236}">
                <a16:creationId xmlns:a16="http://schemas.microsoft.com/office/drawing/2014/main" id="{23F667FE-1089-46FB-8F08-A237557A3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02" y="2485400"/>
            <a:ext cx="3176761" cy="42011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7" name="Picture 7">
            <a:extLst>
              <a:ext uri="{FF2B5EF4-FFF2-40B4-BE49-F238E27FC236}">
                <a16:creationId xmlns:a16="http://schemas.microsoft.com/office/drawing/2014/main" id="{E3F6E787-55B0-4A3E-9C1A-BEBD8AD3C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456" y="1315979"/>
            <a:ext cx="6475347" cy="38526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6E4DFC96-72FA-497E-BFEB-6E15632A59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917" y="249699"/>
            <a:ext cx="7989916" cy="59915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rorýs obecný (</a:t>
            </a:r>
            <a:r>
              <a:rPr lang="cs-CZ" altLang="cs-CZ" sz="4000" i="1" dirty="0" err="1"/>
              <a:t>Apus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apus</a:t>
            </a:r>
            <a:r>
              <a:rPr lang="cs-CZ" altLang="cs-CZ" sz="4000" dirty="0"/>
              <a:t>)</a:t>
            </a:r>
          </a:p>
        </p:txBody>
      </p:sp>
      <p:pic>
        <p:nvPicPr>
          <p:cNvPr id="107523" name="Picture 6">
            <a:extLst>
              <a:ext uri="{FF2B5EF4-FFF2-40B4-BE49-F238E27FC236}">
                <a16:creationId xmlns:a16="http://schemas.microsoft.com/office/drawing/2014/main" id="{69B4E35C-010C-407D-B3CE-B4B812500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149" y="615109"/>
            <a:ext cx="4709651" cy="5213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4" name="Picture 7">
            <a:extLst>
              <a:ext uri="{FF2B5EF4-FFF2-40B4-BE49-F238E27FC236}">
                <a16:creationId xmlns:a16="http://schemas.microsoft.com/office/drawing/2014/main" id="{F76F5B7E-3E80-4EC7-9A42-4A3AF630E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22105"/>
            <a:ext cx="2797174" cy="31414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C1DE8F6-EE29-4250-915F-868A2A767C8E}"/>
              </a:ext>
            </a:extLst>
          </p:cNvPr>
          <p:cNvSpPr txBox="1">
            <a:spLocks noChangeArrowheads="1"/>
          </p:cNvSpPr>
          <p:nvPr/>
        </p:nvSpPr>
        <p:spPr>
          <a:xfrm>
            <a:off x="527917" y="1130531"/>
            <a:ext cx="10825883" cy="26683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400" dirty="0"/>
              <a:t>krmiví, potrava za letu</a:t>
            </a:r>
          </a:p>
          <a:p>
            <a:pPr marL="0" indent="0">
              <a:buNone/>
            </a:pPr>
            <a:r>
              <a:rPr lang="cs-CZ" altLang="cs-CZ" sz="2400" dirty="0" err="1"/>
              <a:t>synantropní</a:t>
            </a:r>
            <a:endParaRPr lang="cs-CZ" altLang="cs-CZ" sz="2400" dirty="0"/>
          </a:p>
          <a:p>
            <a:pPr marL="0" indent="0">
              <a:buNone/>
            </a:pPr>
            <a:r>
              <a:rPr lang="cs-CZ" altLang="cs-CZ" sz="2400" dirty="0"/>
              <a:t>vynikající letci, prakticky stále ve vzduchu</a:t>
            </a:r>
          </a:p>
          <a:p>
            <a:pPr>
              <a:buFontTx/>
              <a:buChar char="•"/>
            </a:pPr>
            <a:endParaRPr lang="cs-CZ" alt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4">
            <a:extLst>
              <a:ext uri="{FF2B5EF4-FFF2-40B4-BE49-F238E27FC236}">
                <a16:creationId xmlns:a16="http://schemas.microsoft.com/office/drawing/2014/main" id="{3208E80E-1933-479A-ACE6-93F597F775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3702" y="260350"/>
            <a:ext cx="9696623" cy="15779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řád sovy (</a:t>
            </a:r>
            <a:r>
              <a:rPr lang="cs-CZ" altLang="cs-CZ" sz="4000" dirty="0" err="1"/>
              <a:t>Strigiformes</a:t>
            </a:r>
            <a:r>
              <a:rPr lang="cs-CZ" altLang="cs-CZ" sz="4000" dirty="0"/>
              <a:t>)</a:t>
            </a:r>
            <a:br>
              <a:rPr lang="cs-CZ" altLang="cs-CZ" sz="4000" dirty="0"/>
            </a:br>
            <a:endParaRPr lang="cs-CZ" altLang="cs-CZ" sz="4000" dirty="0"/>
          </a:p>
        </p:txBody>
      </p:sp>
      <p:sp>
        <p:nvSpPr>
          <p:cNvPr id="109571" name="Rectangle 7">
            <a:extLst>
              <a:ext uri="{FF2B5EF4-FFF2-40B4-BE49-F238E27FC236}">
                <a16:creationId xmlns:a16="http://schemas.microsoft.com/office/drawing/2014/main" id="{5DFF471E-3969-463D-A0F4-546A002B2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3702" y="1350818"/>
            <a:ext cx="8228013" cy="4997450"/>
          </a:xfrm>
        </p:spPr>
        <p:txBody>
          <a:bodyPr/>
          <a:lstStyle/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400" dirty="0"/>
              <a:t>krmiví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400" dirty="0"/>
              <a:t>noční aktivita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400" dirty="0"/>
              <a:t>draví 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400" dirty="0"/>
              <a:t>měkké opeření </a:t>
            </a:r>
          </a:p>
          <a:p>
            <a:pPr lvl="1" eaLnBrk="1" hangingPunct="1">
              <a:lnSpc>
                <a:spcPct val="73000"/>
              </a:lnSpc>
              <a:buFontTx/>
              <a:buChar char="•"/>
            </a:pPr>
            <a:r>
              <a:rPr lang="cs-CZ" altLang="cs-CZ" sz="2000" dirty="0"/>
              <a:t>na běháku a prstech</a:t>
            </a:r>
          </a:p>
          <a:p>
            <a:pPr lvl="1" eaLnBrk="1" hangingPunct="1">
              <a:lnSpc>
                <a:spcPct val="73000"/>
              </a:lnSpc>
              <a:buFontTx/>
              <a:buChar char="•"/>
            </a:pPr>
            <a:r>
              <a:rPr lang="cs-CZ" altLang="cs-CZ" sz="2000" dirty="0"/>
              <a:t>neslyšný let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400" dirty="0"/>
              <a:t>velké, kupředu namířené oči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400" dirty="0"/>
              <a:t>v sítnici mají velké množství tyčinek </a:t>
            </a:r>
          </a:p>
          <a:p>
            <a:pPr lvl="1" eaLnBrk="1" hangingPunct="1">
              <a:lnSpc>
                <a:spcPct val="73000"/>
              </a:lnSpc>
              <a:buFontTx/>
              <a:buChar char="•"/>
            </a:pPr>
            <a:r>
              <a:rPr lang="cs-CZ" altLang="cs-CZ" sz="2000" dirty="0"/>
              <a:t>vidí ve tmě, asi nevidí barvy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400" dirty="0"/>
              <a:t>hnízdí v dutinách, na skalách nebo na zemi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400" dirty="0"/>
              <a:t>závoj</a:t>
            </a:r>
          </a:p>
          <a:p>
            <a:pPr marL="0" indent="0" eaLnBrk="1" hangingPunct="1">
              <a:lnSpc>
                <a:spcPct val="73000"/>
              </a:lnSpc>
              <a:buNone/>
            </a:pPr>
            <a:r>
              <a:rPr lang="cs-CZ" altLang="cs-CZ" sz="2400" dirty="0"/>
              <a:t>vratiprst</a:t>
            </a:r>
          </a:p>
          <a:p>
            <a:pPr eaLnBrk="1" hangingPunct="1">
              <a:lnSpc>
                <a:spcPct val="73000"/>
              </a:lnSpc>
              <a:buFontTx/>
              <a:buChar char="•"/>
            </a:pPr>
            <a:endParaRPr lang="cs-CZ" altLang="cs-CZ" sz="2400" dirty="0"/>
          </a:p>
        </p:txBody>
      </p:sp>
      <p:pic>
        <p:nvPicPr>
          <p:cNvPr id="109572" name="Picture 8">
            <a:extLst>
              <a:ext uri="{FF2B5EF4-FFF2-40B4-BE49-F238E27FC236}">
                <a16:creationId xmlns:a16="http://schemas.microsoft.com/office/drawing/2014/main" id="{1D27BB22-C8B7-4BAB-87D7-5D5B2FA26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6" r="2983" b="58842"/>
          <a:stretch>
            <a:fillRect/>
          </a:stretch>
        </p:blipFill>
        <p:spPr bwMode="auto">
          <a:xfrm>
            <a:off x="8668713" y="393375"/>
            <a:ext cx="3103224" cy="2740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FA4A358-50C5-4393-816C-1E3DEBB5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5"/>
          <a:stretch>
            <a:fillRect/>
          </a:stretch>
        </p:blipFill>
        <p:spPr bwMode="auto">
          <a:xfrm>
            <a:off x="6204161" y="2803312"/>
            <a:ext cx="3032867" cy="3875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031294F4-E94F-445A-8BBD-93883186C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7833" y="241936"/>
            <a:ext cx="7259752" cy="77221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puštík obecný (</a:t>
            </a:r>
            <a:r>
              <a:rPr lang="cs-CZ" altLang="cs-CZ" sz="4000" i="1" dirty="0" err="1"/>
              <a:t>Strix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aluco</a:t>
            </a:r>
            <a:r>
              <a:rPr lang="cs-CZ" altLang="cs-CZ" sz="4000" dirty="0"/>
              <a:t>)</a:t>
            </a:r>
          </a:p>
        </p:txBody>
      </p:sp>
      <p:pic>
        <p:nvPicPr>
          <p:cNvPr id="111619" name="Picture 6">
            <a:extLst>
              <a:ext uri="{FF2B5EF4-FFF2-40B4-BE49-F238E27FC236}">
                <a16:creationId xmlns:a16="http://schemas.microsoft.com/office/drawing/2014/main" id="{CDFA567D-D94F-41AE-974E-C2A51BECC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47" y="241936"/>
            <a:ext cx="3149600" cy="4908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0" name="Picture 7">
            <a:extLst>
              <a:ext uri="{FF2B5EF4-FFF2-40B4-BE49-F238E27FC236}">
                <a16:creationId xmlns:a16="http://schemas.microsoft.com/office/drawing/2014/main" id="{7F7B1307-732E-4554-8BC6-506D2433A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85" y="3132371"/>
            <a:ext cx="4953541" cy="3198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1" name="Picture 8">
            <a:extLst>
              <a:ext uri="{FF2B5EF4-FFF2-40B4-BE49-F238E27FC236}">
                <a16:creationId xmlns:a16="http://schemas.microsoft.com/office/drawing/2014/main" id="{780CF4FC-47C3-41F8-8177-1103C268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893" y="4421028"/>
            <a:ext cx="3213100" cy="2360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E5D4C313-D7DC-462A-8D5D-87DE42DB14B1}"/>
              </a:ext>
            </a:extLst>
          </p:cNvPr>
          <p:cNvSpPr txBox="1">
            <a:spLocks noChangeArrowheads="1"/>
          </p:cNvSpPr>
          <p:nvPr/>
        </p:nvSpPr>
        <p:spPr>
          <a:xfrm>
            <a:off x="437833" y="1173956"/>
            <a:ext cx="8228013" cy="4997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3000"/>
              </a:lnSpc>
              <a:buFont typeface="Arial" panose="020B0604020202020204" pitchFamily="34" charset="0"/>
              <a:buNone/>
            </a:pPr>
            <a:r>
              <a:rPr lang="cs-CZ" altLang="cs-CZ" sz="2400" dirty="0"/>
              <a:t>potrava – drobní savci, ptáci</a:t>
            </a:r>
          </a:p>
          <a:p>
            <a:pPr marL="0" indent="0">
              <a:lnSpc>
                <a:spcPct val="73000"/>
              </a:lnSpc>
              <a:buFont typeface="Arial" panose="020B0604020202020204" pitchFamily="34" charset="0"/>
              <a:buNone/>
            </a:pPr>
            <a:r>
              <a:rPr lang="cs-CZ" altLang="cs-CZ" sz="2400" dirty="0"/>
              <a:t>lesní, hnízdí v dutinách</a:t>
            </a:r>
          </a:p>
          <a:p>
            <a:pPr marL="0" indent="0">
              <a:lnSpc>
                <a:spcPct val="73000"/>
              </a:lnSpc>
              <a:buFont typeface="Arial" panose="020B0604020202020204" pitchFamily="34" charset="0"/>
              <a:buNone/>
            </a:pPr>
            <a:r>
              <a:rPr lang="cs-CZ" altLang="cs-CZ" sz="2400" dirty="0"/>
              <a:t>naše nejběžnější sova</a:t>
            </a:r>
          </a:p>
          <a:p>
            <a:pPr marL="0" indent="0">
              <a:lnSpc>
                <a:spcPct val="73000"/>
              </a:lnSpc>
              <a:buFont typeface="Arial" panose="020B0604020202020204" pitchFamily="34" charset="0"/>
              <a:buNone/>
            </a:pPr>
            <a:r>
              <a:rPr lang="cs-CZ" altLang="cs-CZ" sz="2400" dirty="0"/>
              <a:t>občas </a:t>
            </a:r>
            <a:r>
              <a:rPr lang="cs-CZ" altLang="cs-CZ" sz="2400" dirty="0" err="1"/>
              <a:t>synantropně</a:t>
            </a:r>
            <a:endParaRPr lang="cs-CZ" altLang="cs-CZ" sz="2400" dirty="0"/>
          </a:p>
          <a:p>
            <a:pPr marL="0" indent="0">
              <a:lnSpc>
                <a:spcPct val="73000"/>
              </a:lnSpc>
              <a:buNone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>
            <a:extLst>
              <a:ext uri="{FF2B5EF4-FFF2-40B4-BE49-F238E27FC236}">
                <a16:creationId xmlns:a16="http://schemas.microsoft.com/office/drawing/2014/main" id="{71D30276-50F9-4059-953A-F2C3D1D30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2895" y="205307"/>
            <a:ext cx="7234814" cy="78390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sýček obecný (</a:t>
            </a:r>
            <a:r>
              <a:rPr lang="cs-CZ" altLang="cs-CZ" sz="4000" i="1" dirty="0" err="1"/>
              <a:t>Athene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noctua</a:t>
            </a:r>
            <a:r>
              <a:rPr lang="cs-CZ" altLang="cs-CZ" sz="4000" dirty="0"/>
              <a:t>)</a:t>
            </a:r>
          </a:p>
        </p:txBody>
      </p:sp>
      <p:pic>
        <p:nvPicPr>
          <p:cNvPr id="112644" name="Picture 8">
            <a:extLst>
              <a:ext uri="{FF2B5EF4-FFF2-40B4-BE49-F238E27FC236}">
                <a16:creationId xmlns:a16="http://schemas.microsoft.com/office/drawing/2014/main" id="{FDA86E91-3576-4E9A-97D1-B28C8B8C8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335" y="4153694"/>
            <a:ext cx="3163888" cy="2017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 descr="Ptákem roku 2018 je sýček obecný – Adam.cz">
            <a:extLst>
              <a:ext uri="{FF2B5EF4-FFF2-40B4-BE49-F238E27FC236}">
                <a16:creationId xmlns:a16="http://schemas.microsoft.com/office/drawing/2014/main" id="{8B51C380-638B-43EB-8737-23FD9BE85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4" y="2927148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2B3346-3ABC-4F22-84E1-369CE43B8564}"/>
              </a:ext>
            </a:extLst>
          </p:cNvPr>
          <p:cNvSpPr txBox="1">
            <a:spLocks noChangeArrowheads="1"/>
          </p:cNvSpPr>
          <p:nvPr/>
        </p:nvSpPr>
        <p:spPr>
          <a:xfrm>
            <a:off x="437833" y="1173956"/>
            <a:ext cx="8228013" cy="4997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3000"/>
              </a:lnSpc>
              <a:buFont typeface="Arial" panose="020B0604020202020204" pitchFamily="34" charset="0"/>
              <a:buNone/>
            </a:pPr>
            <a:r>
              <a:rPr lang="cs-CZ" altLang="cs-CZ" sz="2400" dirty="0"/>
              <a:t>potrava – drobní savci, bezobratlí</a:t>
            </a:r>
          </a:p>
          <a:p>
            <a:pPr marL="0" indent="0">
              <a:lnSpc>
                <a:spcPct val="73000"/>
              </a:lnSpc>
              <a:buFont typeface="Arial" panose="020B0604020202020204" pitchFamily="34" charset="0"/>
              <a:buNone/>
            </a:pPr>
            <a:r>
              <a:rPr lang="cs-CZ" altLang="cs-CZ" sz="2400" dirty="0"/>
              <a:t>stepní, hnízdí v dutinách</a:t>
            </a:r>
          </a:p>
          <a:p>
            <a:pPr marL="0" indent="0">
              <a:lnSpc>
                <a:spcPct val="73000"/>
              </a:lnSpc>
              <a:buFont typeface="Arial" panose="020B0604020202020204" pitchFamily="34" charset="0"/>
              <a:buNone/>
            </a:pPr>
            <a:r>
              <a:rPr lang="cs-CZ" altLang="cs-CZ" sz="2400" dirty="0"/>
              <a:t>u nás </a:t>
            </a:r>
            <a:r>
              <a:rPr lang="cs-CZ" altLang="cs-CZ" sz="2400" dirty="0" err="1"/>
              <a:t>synantropní</a:t>
            </a:r>
            <a:endParaRPr lang="cs-CZ" altLang="cs-CZ" sz="2400" dirty="0"/>
          </a:p>
          <a:p>
            <a:pPr marL="0" indent="0">
              <a:lnSpc>
                <a:spcPct val="73000"/>
              </a:lnSpc>
              <a:buNone/>
            </a:pPr>
            <a:r>
              <a:rPr lang="cs-CZ" altLang="cs-CZ" sz="2400" dirty="0"/>
              <a:t>ČS – CR </a:t>
            </a:r>
          </a:p>
        </p:txBody>
      </p:sp>
      <p:pic>
        <p:nvPicPr>
          <p:cNvPr id="16386" name="Picture 2" descr="Sýček obecný, pomozte ohrožené sovičce | NaturePhoto.cz">
            <a:extLst>
              <a:ext uri="{FF2B5EF4-FFF2-40B4-BE49-F238E27FC236}">
                <a16:creationId xmlns:a16="http://schemas.microsoft.com/office/drawing/2014/main" id="{DFE8057C-211D-4956-9E4B-0F377A5A4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35" y="387508"/>
            <a:ext cx="4788132" cy="319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>
            <a:extLst>
              <a:ext uri="{FF2B5EF4-FFF2-40B4-BE49-F238E27FC236}">
                <a16:creationId xmlns:a16="http://schemas.microsoft.com/office/drawing/2014/main" id="{71D30276-50F9-4059-953A-F2C3D1D30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2895" y="205307"/>
            <a:ext cx="7234814" cy="78390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sýc rousný (</a:t>
            </a:r>
            <a:r>
              <a:rPr lang="cs-CZ" altLang="cs-CZ" sz="4000" i="1" dirty="0" err="1"/>
              <a:t>Aegolius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funereus</a:t>
            </a:r>
            <a:r>
              <a:rPr lang="cs-CZ" altLang="cs-CZ" sz="4000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2B3346-3ABC-4F22-84E1-369CE43B8564}"/>
              </a:ext>
            </a:extLst>
          </p:cNvPr>
          <p:cNvSpPr txBox="1">
            <a:spLocks noChangeArrowheads="1"/>
          </p:cNvSpPr>
          <p:nvPr/>
        </p:nvSpPr>
        <p:spPr>
          <a:xfrm>
            <a:off x="437833" y="1173956"/>
            <a:ext cx="8228013" cy="4997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3000"/>
              </a:lnSpc>
              <a:buFont typeface="Arial" panose="020B0604020202020204" pitchFamily="34" charset="0"/>
              <a:buNone/>
            </a:pPr>
            <a:r>
              <a:rPr lang="cs-CZ" altLang="cs-CZ" sz="2400" dirty="0"/>
              <a:t>potrava – drobní savci</a:t>
            </a:r>
          </a:p>
          <a:p>
            <a:pPr marL="0" indent="0">
              <a:lnSpc>
                <a:spcPct val="73000"/>
              </a:lnSpc>
              <a:buFont typeface="Arial" panose="020B0604020202020204" pitchFamily="34" charset="0"/>
              <a:buNone/>
            </a:pPr>
            <a:r>
              <a:rPr lang="cs-CZ" altLang="cs-CZ" sz="2400" dirty="0"/>
              <a:t>lesní, hnízdí v dutinách (často po datlech)</a:t>
            </a:r>
          </a:p>
          <a:p>
            <a:pPr marL="0" indent="0">
              <a:lnSpc>
                <a:spcPct val="73000"/>
              </a:lnSpc>
              <a:buNone/>
            </a:pPr>
            <a:r>
              <a:rPr lang="cs-CZ" altLang="cs-CZ" sz="2400" dirty="0"/>
              <a:t>ČS – VU </a:t>
            </a:r>
          </a:p>
        </p:txBody>
      </p:sp>
      <p:pic>
        <p:nvPicPr>
          <p:cNvPr id="17410" name="Picture 2" descr="Boreal Owl - eBird">
            <a:extLst>
              <a:ext uri="{FF2B5EF4-FFF2-40B4-BE49-F238E27FC236}">
                <a16:creationId xmlns:a16="http://schemas.microsoft.com/office/drawing/2014/main" id="{19E0C550-C1C2-4CA9-85C7-8481F3D6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5" y="2504642"/>
            <a:ext cx="5530735" cy="41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ile:Aegolius funereus (Tengmalm's Owl), Oulu, Finland.jpg - Wikimedia  Commons">
            <a:extLst>
              <a:ext uri="{FF2B5EF4-FFF2-40B4-BE49-F238E27FC236}">
                <a16:creationId xmlns:a16="http://schemas.microsoft.com/office/drawing/2014/main" id="{717162AD-4F3C-4959-BF24-277985B0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18" y="205307"/>
            <a:ext cx="3160314" cy="453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File:Aegolius funereus dis.png - Wikimedia Commons">
            <a:extLst>
              <a:ext uri="{FF2B5EF4-FFF2-40B4-BE49-F238E27FC236}">
                <a16:creationId xmlns:a16="http://schemas.microsoft.com/office/drawing/2014/main" id="{E84A51A9-A41B-4071-9C98-8B336A2AC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754" y="4213028"/>
            <a:ext cx="6915841" cy="219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7840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6">
            <a:extLst>
              <a:ext uri="{FF2B5EF4-FFF2-40B4-BE49-F238E27FC236}">
                <a16:creationId xmlns:a16="http://schemas.microsoft.com/office/drawing/2014/main" id="{CBC785DE-FC32-4C3A-AE2F-DBA1CA7132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2204" y="294697"/>
            <a:ext cx="6704807" cy="536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výr velký (</a:t>
            </a:r>
            <a:r>
              <a:rPr lang="cs-CZ" altLang="cs-CZ" sz="4000" i="1" dirty="0"/>
              <a:t>Bubo bubo</a:t>
            </a:r>
            <a:r>
              <a:rPr lang="cs-CZ" altLang="cs-CZ" sz="4000" dirty="0"/>
              <a:t>)</a:t>
            </a:r>
          </a:p>
        </p:txBody>
      </p:sp>
      <p:pic>
        <p:nvPicPr>
          <p:cNvPr id="114692" name="Picture 8">
            <a:extLst>
              <a:ext uri="{FF2B5EF4-FFF2-40B4-BE49-F238E27FC236}">
                <a16:creationId xmlns:a16="http://schemas.microsoft.com/office/drawing/2014/main" id="{05186A7B-A263-4D3E-BFE3-FF58907D7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815" y="170426"/>
            <a:ext cx="3783012" cy="223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5BFCE496-00EF-4D05-9BB3-C8D9E8889AFC}"/>
              </a:ext>
            </a:extLst>
          </p:cNvPr>
          <p:cNvSpPr txBox="1">
            <a:spLocks noChangeArrowheads="1"/>
          </p:cNvSpPr>
          <p:nvPr/>
        </p:nvSpPr>
        <p:spPr>
          <a:xfrm>
            <a:off x="479397" y="1061951"/>
            <a:ext cx="8228013" cy="4997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3000"/>
              </a:lnSpc>
              <a:buFont typeface="Arial" panose="020B0604020202020204" pitchFamily="34" charset="0"/>
              <a:buNone/>
            </a:pPr>
            <a:r>
              <a:rPr lang="cs-CZ" altLang="cs-CZ" sz="2400" dirty="0"/>
              <a:t>potrava –savci, ptáci</a:t>
            </a:r>
          </a:p>
          <a:p>
            <a:pPr marL="0" indent="0">
              <a:lnSpc>
                <a:spcPct val="73000"/>
              </a:lnSpc>
              <a:buFont typeface="Arial" panose="020B0604020202020204" pitchFamily="34" charset="0"/>
              <a:buNone/>
            </a:pPr>
            <a:r>
              <a:rPr lang="cs-CZ" altLang="cs-CZ" sz="2400" dirty="0"/>
              <a:t>lesní, hnízdí na skalách, na zemi, ve starých hnízdech</a:t>
            </a:r>
          </a:p>
          <a:p>
            <a:pPr marL="0" indent="0">
              <a:lnSpc>
                <a:spcPct val="73000"/>
              </a:lnSpc>
              <a:buFont typeface="Arial" panose="020B0604020202020204" pitchFamily="34" charset="0"/>
              <a:buNone/>
            </a:pPr>
            <a:r>
              <a:rPr lang="cs-CZ" altLang="cs-CZ" sz="2400" dirty="0"/>
              <a:t>ČS – EN </a:t>
            </a:r>
          </a:p>
          <a:p>
            <a:pPr marL="0" indent="0">
              <a:lnSpc>
                <a:spcPct val="73000"/>
              </a:lnSpc>
              <a:buNone/>
            </a:pPr>
            <a:endParaRPr lang="cs-CZ" altLang="cs-CZ" sz="2400" dirty="0"/>
          </a:p>
        </p:txBody>
      </p:sp>
      <p:pic>
        <p:nvPicPr>
          <p:cNvPr id="40962" name="Picture 2" descr="Eurasian Eagle Owl (Bubo bubo) - Feathers on featherbase.info">
            <a:extLst>
              <a:ext uri="{FF2B5EF4-FFF2-40B4-BE49-F238E27FC236}">
                <a16:creationId xmlns:a16="http://schemas.microsoft.com/office/drawing/2014/main" id="{594B448E-8952-42C1-8D0F-90D51AF87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503" y="2983174"/>
            <a:ext cx="4965324" cy="330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Eurasian Eagle-Owl - eBird">
            <a:extLst>
              <a:ext uri="{FF2B5EF4-FFF2-40B4-BE49-F238E27FC236}">
                <a16:creationId xmlns:a16="http://schemas.microsoft.com/office/drawing/2014/main" id="{E75B76B1-D09B-4010-A258-6E93580B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3" y="2237293"/>
            <a:ext cx="5630881" cy="422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5">
            <a:extLst>
              <a:ext uri="{FF2B5EF4-FFF2-40B4-BE49-F238E27FC236}">
                <a16:creationId xmlns:a16="http://schemas.microsoft.com/office/drawing/2014/main" id="{7095DED9-9EAB-474A-90ED-E1398864A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4437" y="268434"/>
            <a:ext cx="6709323" cy="61271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ledňáček říční (</a:t>
            </a:r>
            <a:r>
              <a:rPr lang="cs-CZ" altLang="cs-CZ" sz="4000" i="1" dirty="0"/>
              <a:t>Alcedo atthis</a:t>
            </a:r>
            <a:r>
              <a:rPr lang="cs-CZ" altLang="cs-CZ" sz="4000" dirty="0"/>
              <a:t>)</a:t>
            </a:r>
          </a:p>
        </p:txBody>
      </p:sp>
      <p:pic>
        <p:nvPicPr>
          <p:cNvPr id="120835" name="Picture 7">
            <a:extLst>
              <a:ext uri="{FF2B5EF4-FFF2-40B4-BE49-F238E27FC236}">
                <a16:creationId xmlns:a16="http://schemas.microsoft.com/office/drawing/2014/main" id="{3619ABA8-7AFF-4065-9A6C-9376A4809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3" y="3429000"/>
            <a:ext cx="3640974" cy="3034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8362A1-C7CD-4E50-889A-82C66E768D32}"/>
              </a:ext>
            </a:extLst>
          </p:cNvPr>
          <p:cNvSpPr txBox="1">
            <a:spLocks noChangeArrowheads="1"/>
          </p:cNvSpPr>
          <p:nvPr/>
        </p:nvSpPr>
        <p:spPr>
          <a:xfrm>
            <a:off x="570837" y="1136649"/>
            <a:ext cx="8228013" cy="4524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krmiví, rybožraví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hnízdí v norách v kolmých stěnách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zevní a střední prst zčásti srůstá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ČS – VU </a:t>
            </a:r>
          </a:p>
          <a:p>
            <a:pPr marL="0" indent="0">
              <a:buNone/>
            </a:pPr>
            <a:endParaRPr lang="cs-CZ" altLang="cs-CZ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1A189FA4-F7F6-44DE-A2BF-1C29DA60E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395" y="881150"/>
            <a:ext cx="4417035" cy="498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7BD79902-32F1-45A8-8C06-BE91D554A0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0837" y="213620"/>
            <a:ext cx="6669549" cy="70078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řád šplhavci (</a:t>
            </a:r>
            <a:r>
              <a:rPr lang="cs-CZ" altLang="cs-CZ" sz="4000" dirty="0" err="1"/>
              <a:t>Piciformes</a:t>
            </a:r>
            <a:r>
              <a:rPr lang="cs-CZ" altLang="cs-CZ" sz="4000" dirty="0"/>
              <a:t>)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314D9ABC-9A1E-484A-921A-E7C4AA569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0837" y="1168920"/>
            <a:ext cx="10515600" cy="435133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2400" dirty="0"/>
              <a:t>krmiví 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stromoví ptáci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šplhavá noha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hnízdí v dutinách stromů</a:t>
            </a:r>
          </a:p>
        </p:txBody>
      </p:sp>
      <p:pic>
        <p:nvPicPr>
          <p:cNvPr id="122885" name="Picture 7">
            <a:extLst>
              <a:ext uri="{FF2B5EF4-FFF2-40B4-BE49-F238E27FC236}">
                <a16:creationId xmlns:a16="http://schemas.microsoft.com/office/drawing/2014/main" id="{C3E496D9-77D5-48C0-B80D-20B3D0159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06" y="714896"/>
            <a:ext cx="3766329" cy="51952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6" name="Picture 8">
            <a:extLst>
              <a:ext uri="{FF2B5EF4-FFF2-40B4-BE49-F238E27FC236}">
                <a16:creationId xmlns:a16="http://schemas.microsoft.com/office/drawing/2014/main" id="{BA8E6536-332D-4F42-B4E6-6C8247FD1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20" y="3285146"/>
            <a:ext cx="2354868" cy="31530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Eurasian Wryneck (Jynx torquilla) · iNaturalist United Kingdom">
            <a:extLst>
              <a:ext uri="{FF2B5EF4-FFF2-40B4-BE49-F238E27FC236}">
                <a16:creationId xmlns:a16="http://schemas.microsoft.com/office/drawing/2014/main" id="{3E568FD5-D90D-4B7C-A568-E2A6FBCFF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46" y="3429000"/>
            <a:ext cx="3003634" cy="30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47FC732-3E72-4A11-AA5E-36C4DF366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857" y="947822"/>
            <a:ext cx="3125484" cy="189980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3C2C8193-1DA9-45E4-A5F6-E3ECC05D0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0837" y="382532"/>
            <a:ext cx="6004531" cy="69246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žluna zelená (</a:t>
            </a:r>
            <a:r>
              <a:rPr lang="cs-CZ" altLang="cs-CZ" sz="4000" i="1" dirty="0" err="1"/>
              <a:t>Picus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viridis</a:t>
            </a:r>
            <a:r>
              <a:rPr lang="cs-CZ" altLang="cs-CZ" sz="4000" dirty="0"/>
              <a:t>)</a:t>
            </a:r>
          </a:p>
        </p:txBody>
      </p:sp>
      <p:pic>
        <p:nvPicPr>
          <p:cNvPr id="123907" name="Picture 7">
            <a:extLst>
              <a:ext uri="{FF2B5EF4-FFF2-40B4-BE49-F238E27FC236}">
                <a16:creationId xmlns:a16="http://schemas.microsoft.com/office/drawing/2014/main" id="{98D3822A-0467-4779-A357-157F983BF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440" y="676432"/>
            <a:ext cx="3346450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08" name="Picture 8">
            <a:extLst>
              <a:ext uri="{FF2B5EF4-FFF2-40B4-BE49-F238E27FC236}">
                <a16:creationId xmlns:a16="http://schemas.microsoft.com/office/drawing/2014/main" id="{D5B433A5-86CB-4DE1-88F2-6F73FD0C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41" y="2406394"/>
            <a:ext cx="5312122" cy="4110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99F7DBF-1FA3-4AE4-A75D-FB07363DB850}"/>
              </a:ext>
            </a:extLst>
          </p:cNvPr>
          <p:cNvSpPr txBox="1">
            <a:spLocks noChangeArrowheads="1"/>
          </p:cNvSpPr>
          <p:nvPr/>
        </p:nvSpPr>
        <p:spPr>
          <a:xfrm>
            <a:off x="570837" y="11689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stromoví ptáci, ale potrava často na zemi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světlé lesy, aleje, remízy….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BE96F0E-C254-4B1C-9F84-C3951CCE53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1659" y="128586"/>
            <a:ext cx="8228013" cy="923925"/>
          </a:xfrm>
        </p:spPr>
        <p:txBody>
          <a:bodyPr/>
          <a:lstStyle/>
          <a:p>
            <a:pPr eaLnBrk="1" hangingPunct="1"/>
            <a:r>
              <a:rPr lang="cs-CZ" altLang="cs-CZ" dirty="0"/>
              <a:t>Kostra</a:t>
            </a:r>
          </a:p>
        </p:txBody>
      </p:sp>
      <p:sp>
        <p:nvSpPr>
          <p:cNvPr id="550915" name="Rectangle 3">
            <a:extLst>
              <a:ext uri="{FF2B5EF4-FFF2-40B4-BE49-F238E27FC236}">
                <a16:creationId xmlns:a16="http://schemas.microsoft.com/office/drawing/2014/main" id="{3154C6D3-3448-414C-BA86-3E6F5824421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1659" y="1009651"/>
            <a:ext cx="11601796" cy="57197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cs-CZ" sz="2400" dirty="0"/>
              <a:t>osifikovaná, pevná</a:t>
            </a:r>
          </a:p>
          <a:p>
            <a:pPr marL="0" indent="0" eaLnBrk="1" hangingPunct="1">
              <a:buNone/>
              <a:defRPr/>
            </a:pPr>
            <a:r>
              <a:rPr lang="cs-CZ" sz="2400" dirty="0"/>
              <a:t>odlehčená, kosti duté (pneumatické)</a:t>
            </a:r>
            <a:r>
              <a:rPr lang="cs-CZ" sz="2400" i="1" dirty="0"/>
              <a:t>,</a:t>
            </a:r>
            <a:r>
              <a:rPr lang="cs-CZ" sz="2400" dirty="0"/>
              <a:t> zasahují do nich plicní vaky</a:t>
            </a:r>
          </a:p>
          <a:p>
            <a:pPr marL="0" indent="0" eaLnBrk="1" hangingPunct="1">
              <a:buNone/>
              <a:defRPr/>
            </a:pPr>
            <a:r>
              <a:rPr lang="cs-CZ" sz="2400" dirty="0"/>
              <a:t>lebka:</a:t>
            </a:r>
          </a:p>
          <a:p>
            <a:pPr lvl="1" eaLnBrk="1" hangingPunct="1">
              <a:defRPr/>
            </a:pPr>
            <a:r>
              <a:rPr lang="cs-CZ" dirty="0"/>
              <a:t>s prvním obratlem spojena jedním kloubním hrbolem (pohyblivost hlavy)</a:t>
            </a:r>
          </a:p>
          <a:p>
            <a:pPr lvl="1" eaLnBrk="1" hangingPunct="1">
              <a:defRPr/>
            </a:pPr>
            <a:r>
              <a:rPr lang="cs-CZ" dirty="0"/>
              <a:t>bezzubý zobák - čelisti kryté</a:t>
            </a:r>
            <a:r>
              <a:rPr lang="cs-CZ" i="1" dirty="0"/>
              <a:t> </a:t>
            </a:r>
            <a:r>
              <a:rPr lang="cs-CZ" dirty="0"/>
              <a:t>rohovinou</a:t>
            </a:r>
          </a:p>
          <a:p>
            <a:pPr marL="0" indent="0" eaLnBrk="1" hangingPunct="1">
              <a:buNone/>
              <a:defRPr/>
            </a:pPr>
            <a:r>
              <a:rPr lang="cs-CZ" sz="2400" dirty="0"/>
              <a:t>páteř:</a:t>
            </a:r>
          </a:p>
          <a:p>
            <a:pPr lvl="1" eaLnBrk="1" hangingPunct="1">
              <a:defRPr/>
            </a:pPr>
            <a:r>
              <a:rPr lang="cs-CZ" dirty="0"/>
              <a:t>členěna na krční, hrudní, bederní, křížovou, ocasní</a:t>
            </a:r>
          </a:p>
          <a:p>
            <a:pPr lvl="1" eaLnBrk="1" hangingPunct="1">
              <a:defRPr/>
            </a:pPr>
            <a:r>
              <a:rPr lang="cs-CZ" dirty="0"/>
              <a:t>krční obratle (u různých různý počet, až 25), pohyblivá část páteře</a:t>
            </a:r>
          </a:p>
          <a:p>
            <a:pPr lvl="1" eaLnBrk="1" hangingPunct="1">
              <a:defRPr/>
            </a:pPr>
            <a:r>
              <a:rPr lang="cs-CZ" dirty="0"/>
              <a:t>zadní hrudní, bederní + křížové + přední ocasní obratle srůstají v kost křížovou, tzv. </a:t>
            </a:r>
            <a:r>
              <a:rPr lang="cs-CZ" dirty="0" err="1"/>
              <a:t>synsacrum</a:t>
            </a:r>
            <a:endParaRPr lang="cs-CZ" dirty="0"/>
          </a:p>
          <a:p>
            <a:pPr lvl="1" eaLnBrk="1" hangingPunct="1">
              <a:defRPr/>
            </a:pPr>
            <a:r>
              <a:rPr lang="cs-CZ" dirty="0" err="1"/>
              <a:t>pygostyl</a:t>
            </a:r>
            <a:r>
              <a:rPr lang="cs-CZ" dirty="0"/>
              <a:t> – srostlé koncové ocasní obratle</a:t>
            </a:r>
          </a:p>
          <a:p>
            <a:pPr marL="0" indent="0">
              <a:buNone/>
              <a:defRPr/>
            </a:pPr>
            <a:r>
              <a:rPr lang="cs-CZ" sz="2400" dirty="0"/>
              <a:t>hrudní koš:</a:t>
            </a:r>
          </a:p>
          <a:p>
            <a:pPr lvl="1">
              <a:defRPr/>
            </a:pPr>
            <a:r>
              <a:rPr lang="cs-CZ" dirty="0"/>
              <a:t>hrudní obratle + žebra + hrudní kost</a:t>
            </a:r>
          </a:p>
          <a:p>
            <a:pPr lvl="1">
              <a:defRPr/>
            </a:pPr>
            <a:r>
              <a:rPr lang="cs-CZ" dirty="0"/>
              <a:t>hrudní kost (sternum) - vybíhá z ní vysoký hřeben (upínají se zde létací svaly)</a:t>
            </a:r>
          </a:p>
          <a:p>
            <a:pPr marL="457200" lvl="1" indent="0">
              <a:lnSpc>
                <a:spcPct val="73000"/>
              </a:lnSpc>
              <a:spcBef>
                <a:spcPct val="20000"/>
              </a:spcBef>
              <a:buNone/>
              <a:defRPr/>
            </a:pPr>
            <a:endParaRPr lang="cs-CZ" altLang="cs-CZ" sz="2000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4">
            <a:extLst>
              <a:ext uri="{FF2B5EF4-FFF2-40B4-BE49-F238E27FC236}">
                <a16:creationId xmlns:a16="http://schemas.microsoft.com/office/drawing/2014/main" id="{97641C26-422B-4C66-8A34-795E85FC4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6022" y="305060"/>
            <a:ext cx="9263120" cy="36827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strakapoud velký (</a:t>
            </a:r>
            <a:r>
              <a:rPr lang="cs-CZ" altLang="cs-CZ" sz="4000" i="1" dirty="0" err="1"/>
              <a:t>Dendrocopos</a:t>
            </a:r>
            <a:r>
              <a:rPr lang="cs-CZ" altLang="cs-CZ" sz="4000" i="1" dirty="0"/>
              <a:t> major</a:t>
            </a:r>
            <a:r>
              <a:rPr lang="cs-CZ" altLang="cs-CZ" sz="4000" dirty="0"/>
              <a:t>)</a:t>
            </a:r>
          </a:p>
        </p:txBody>
      </p:sp>
      <p:pic>
        <p:nvPicPr>
          <p:cNvPr id="124931" name="Picture 7">
            <a:extLst>
              <a:ext uri="{FF2B5EF4-FFF2-40B4-BE49-F238E27FC236}">
                <a16:creationId xmlns:a16="http://schemas.microsoft.com/office/drawing/2014/main" id="{85577424-345D-4D6B-BA7F-190A1AB81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58" y="2319250"/>
            <a:ext cx="4313483" cy="4156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2" name="Picture 8">
            <a:extLst>
              <a:ext uri="{FF2B5EF4-FFF2-40B4-BE49-F238E27FC236}">
                <a16:creationId xmlns:a16="http://schemas.microsoft.com/office/drawing/2014/main" id="{D16DCC93-E0CB-45EE-A258-30805450E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090" y="673331"/>
            <a:ext cx="3671888" cy="4535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9CAB061-A972-4989-B6BD-0329A616F01B}"/>
              </a:ext>
            </a:extLst>
          </p:cNvPr>
          <p:cNvSpPr txBox="1">
            <a:spLocks noChangeArrowheads="1"/>
          </p:cNvSpPr>
          <p:nvPr/>
        </p:nvSpPr>
        <p:spPr>
          <a:xfrm>
            <a:off x="496022" y="101929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stromoví ptáci, náš nejhojnější šplhavec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lesy, aleje, remízy, parky apod.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dutiny využívají jiné druhy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6">
            <a:extLst>
              <a:ext uri="{FF2B5EF4-FFF2-40B4-BE49-F238E27FC236}">
                <a16:creationId xmlns:a16="http://schemas.microsoft.com/office/drawing/2014/main" id="{58A2AE0D-F500-4399-9A2A-BB83413457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5651" y="288435"/>
            <a:ext cx="7575636" cy="71740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datel černý (</a:t>
            </a:r>
            <a:r>
              <a:rPr lang="cs-CZ" altLang="cs-CZ" sz="4000" i="1" dirty="0" err="1"/>
              <a:t>Drycopus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martius</a:t>
            </a:r>
            <a:r>
              <a:rPr lang="cs-CZ" altLang="cs-CZ" sz="4000" dirty="0"/>
              <a:t>)</a:t>
            </a:r>
          </a:p>
        </p:txBody>
      </p:sp>
      <p:pic>
        <p:nvPicPr>
          <p:cNvPr id="125955" name="Picture 7">
            <a:extLst>
              <a:ext uri="{FF2B5EF4-FFF2-40B4-BE49-F238E27FC236}">
                <a16:creationId xmlns:a16="http://schemas.microsoft.com/office/drawing/2014/main" id="{9FC76204-6A2F-4C18-A3ED-9420211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492" y="179019"/>
            <a:ext cx="4052831" cy="5426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6" name="Picture 8">
            <a:extLst>
              <a:ext uri="{FF2B5EF4-FFF2-40B4-BE49-F238E27FC236}">
                <a16:creationId xmlns:a16="http://schemas.microsoft.com/office/drawing/2014/main" id="{217AE739-266F-4692-9644-632EFA7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45" y="1005840"/>
            <a:ext cx="47625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2B26E2D-19D9-499D-880B-14999EE5D5B0}"/>
              </a:ext>
            </a:extLst>
          </p:cNvPr>
          <p:cNvSpPr txBox="1">
            <a:spLocks noChangeArrowheads="1"/>
          </p:cNvSpPr>
          <p:nvPr/>
        </p:nvSpPr>
        <p:spPr>
          <a:xfrm>
            <a:off x="570837" y="11689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potrava často mravenci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lesy se starými stromy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</p:txBody>
      </p:sp>
      <p:pic>
        <p:nvPicPr>
          <p:cNvPr id="18434" name="Picture 2" descr="ANTSTORE - Ameisenshop - Ameisen kaufen - Camponotus herculeanus">
            <a:extLst>
              <a:ext uri="{FF2B5EF4-FFF2-40B4-BE49-F238E27FC236}">
                <a16:creationId xmlns:a16="http://schemas.microsoft.com/office/drawing/2014/main" id="{A2684E6C-10FF-4016-AA71-802121E82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2" y="3545329"/>
            <a:ext cx="4161558" cy="31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33CF9FB-9DF5-4F9F-9B9B-5561FCF34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560" y="3639644"/>
            <a:ext cx="2337864" cy="31211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BB1FF0C-4AA3-42FE-9723-DD3AEE9CAB5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08871" y="201229"/>
            <a:ext cx="11152909" cy="645554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400" dirty="0"/>
              <a:t>končetiny:</a:t>
            </a:r>
          </a:p>
          <a:p>
            <a:pPr eaLnBrk="1" hangingPunct="1">
              <a:defRPr/>
            </a:pPr>
            <a:r>
              <a:rPr lang="cs-CZ" sz="2400" dirty="0"/>
              <a:t>přední končetiny - křídla</a:t>
            </a:r>
          </a:p>
          <a:p>
            <a:pPr lvl="1" eaLnBrk="1" hangingPunct="1">
              <a:defRPr/>
            </a:pPr>
            <a:r>
              <a:rPr lang="cs-CZ" dirty="0"/>
              <a:t>napojena pletencem horní končetiny (klíční kost, krkavčí kost, lopatka) na kostru</a:t>
            </a:r>
          </a:p>
          <a:p>
            <a:pPr lvl="1" eaLnBrk="1" hangingPunct="1">
              <a:defRPr/>
            </a:pPr>
            <a:r>
              <a:rPr lang="cs-CZ" dirty="0"/>
              <a:t>šavlovitá lopatka</a:t>
            </a:r>
          </a:p>
          <a:p>
            <a:pPr lvl="1" eaLnBrk="1" hangingPunct="1">
              <a:defRPr/>
            </a:pPr>
            <a:r>
              <a:rPr lang="cs-CZ" dirty="0"/>
              <a:t>krkavčí kost - párová, spojuje prsní kost s křídly</a:t>
            </a:r>
          </a:p>
          <a:p>
            <a:pPr lvl="1" eaLnBrk="1" hangingPunct="1">
              <a:defRPr/>
            </a:pPr>
            <a:r>
              <a:rPr lang="cs-CZ" dirty="0"/>
              <a:t>2 klíční kosti → srůst v sáňky (ve tvaru V)</a:t>
            </a:r>
          </a:p>
          <a:p>
            <a:pPr lvl="1" eaLnBrk="1" hangingPunct="1">
              <a:defRPr/>
            </a:pPr>
            <a:r>
              <a:rPr lang="cs-CZ" dirty="0"/>
              <a:t>zredukované články prstů, záprstní a zápěstní kůstky</a:t>
            </a:r>
          </a:p>
          <a:p>
            <a:pPr marL="0" indent="0">
              <a:buNone/>
              <a:defRPr/>
            </a:pPr>
            <a:endParaRPr lang="cs-CZ" sz="2400" dirty="0"/>
          </a:p>
        </p:txBody>
      </p:sp>
      <p:pic>
        <p:nvPicPr>
          <p:cNvPr id="2050" name="Picture 2" descr="Ptáci | Akademie Světlá nad Sázavou">
            <a:extLst>
              <a:ext uri="{FF2B5EF4-FFF2-40B4-BE49-F238E27FC236}">
                <a16:creationId xmlns:a16="http://schemas.microsoft.com/office/drawing/2014/main" id="{D4AF5BED-831D-4133-9C1A-B3462EC34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52" y="3137294"/>
            <a:ext cx="6371896" cy="351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BB1FF0C-4AA3-42FE-9723-DD3AEE9CAB5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08871" y="201229"/>
            <a:ext cx="11152909" cy="4345833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zadní končetiny</a:t>
            </a:r>
          </a:p>
          <a:p>
            <a:pPr lvl="1"/>
            <a:r>
              <a:rPr lang="cs-CZ" altLang="cs-CZ" dirty="0"/>
              <a:t>napojena pletencem zadní končetiny (pánev)</a:t>
            </a:r>
          </a:p>
          <a:p>
            <a:pPr lvl="1"/>
            <a:r>
              <a:rPr lang="cs-CZ" altLang="cs-CZ" dirty="0"/>
              <a:t>holenní kost srůstá s částí zánártí („kuřecí stehno“)</a:t>
            </a:r>
          </a:p>
          <a:p>
            <a:pPr lvl="1"/>
            <a:r>
              <a:rPr lang="cs-CZ" altLang="cs-CZ" dirty="0"/>
              <a:t>běhák (</a:t>
            </a:r>
            <a:r>
              <a:rPr lang="cs-CZ" altLang="cs-CZ" dirty="0" err="1"/>
              <a:t>tarsometatarsus</a:t>
            </a:r>
            <a:r>
              <a:rPr lang="cs-CZ" altLang="cs-CZ" dirty="0"/>
              <a:t>) vzniká srůstem nártních a zánártních kůstek</a:t>
            </a:r>
          </a:p>
          <a:p>
            <a:pPr lvl="1"/>
            <a:r>
              <a:rPr lang="cs-CZ" altLang="cs-CZ" dirty="0"/>
              <a:t>prsty:</a:t>
            </a:r>
            <a:r>
              <a:rPr lang="cs-CZ" altLang="cs-CZ" sz="2600" dirty="0"/>
              <a:t> </a:t>
            </a:r>
          </a:p>
          <a:p>
            <a:pPr lvl="2"/>
            <a:r>
              <a:rPr lang="cs-CZ" altLang="cs-CZ" sz="2200" dirty="0"/>
              <a:t>4 prsty - většina ptáků 3 prsty dopředu a 1 dozadu</a:t>
            </a:r>
          </a:p>
          <a:p>
            <a:pPr lvl="2"/>
            <a:r>
              <a:rPr lang="cs-CZ" altLang="cs-CZ" sz="2200" dirty="0"/>
              <a:t>papoušci - 2 dopředu, 2 dozadu</a:t>
            </a:r>
          </a:p>
          <a:p>
            <a:pPr lvl="2"/>
            <a:r>
              <a:rPr lang="cs-CZ" altLang="cs-CZ" sz="2200" dirty="0"/>
              <a:t>sovy – vratiprst - 4. prst otáčivý dopředu i dozadu</a:t>
            </a:r>
          </a:p>
          <a:p>
            <a:pPr marL="0" indent="0">
              <a:buNone/>
              <a:defRPr/>
            </a:pPr>
            <a:endParaRPr lang="cs-CZ" sz="2400" dirty="0"/>
          </a:p>
        </p:txBody>
      </p:sp>
      <p:pic>
        <p:nvPicPr>
          <p:cNvPr id="4" name="Picture 2" descr="SAMOLEPKA NEJEN NA AUTO - PTAČÍ STOPY - 10590 | Pánská, dámská i dětská  trička s potiskem">
            <a:extLst>
              <a:ext uri="{FF2B5EF4-FFF2-40B4-BE49-F238E27FC236}">
                <a16:creationId xmlns:a16="http://schemas.microsoft.com/office/drawing/2014/main" id="{BCC56B95-FF6D-43CD-B05E-DB366475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5" y="3950784"/>
            <a:ext cx="3717868" cy="24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B18C554-FDE7-4F0E-B960-D8F13A0A2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267" y="2016490"/>
            <a:ext cx="3155954" cy="47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73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eluc.kr-olomoucky.cz/uploads/images/7098/ptaci-kostra.jpg">
            <a:extLst>
              <a:ext uri="{FF2B5EF4-FFF2-40B4-BE49-F238E27FC236}">
                <a16:creationId xmlns:a16="http://schemas.microsoft.com/office/drawing/2014/main" id="{144BC3A8-2821-44F1-BEB6-FF46199E1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42" y="189332"/>
            <a:ext cx="8639702" cy="647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11230</TotalTime>
  <Words>2160</Words>
  <Application>Microsoft Office PowerPoint</Application>
  <PresentationFormat>Širokoúhlá obrazovka</PresentationFormat>
  <Paragraphs>455</Paragraphs>
  <Slides>61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Times New Roman</vt:lpstr>
      <vt:lpstr>Motiv Office</vt:lpstr>
      <vt:lpstr>„Třída“ ptáci (Aves)</vt:lpstr>
      <vt:lpstr>Prezentace aplikace PowerPoint</vt:lpstr>
      <vt:lpstr>Prezentace aplikace PowerPoint</vt:lpstr>
      <vt:lpstr>Prezentace aplikace PowerPoint</vt:lpstr>
      <vt:lpstr>Prezentace aplikace PowerPoint</vt:lpstr>
      <vt:lpstr>Kostra</vt:lpstr>
      <vt:lpstr>Prezentace aplikace PowerPoint</vt:lpstr>
      <vt:lpstr>Prezentace aplikace PowerPoint</vt:lpstr>
      <vt:lpstr>Prezentace aplikace PowerPoint</vt:lpstr>
      <vt:lpstr>Svalstvo</vt:lpstr>
      <vt:lpstr>Trávicí soustava</vt:lpstr>
      <vt:lpstr>Prezentace aplikace PowerPoint</vt:lpstr>
      <vt:lpstr>Dýchací soustava</vt:lpstr>
      <vt:lpstr>Cévní soustava</vt:lpstr>
      <vt:lpstr>Nervová soustava</vt:lpstr>
      <vt:lpstr>Smyslová soustava</vt:lpstr>
      <vt:lpstr>Smyslová soustava</vt:lpstr>
      <vt:lpstr>Vylučovací a pohlavní soustava</vt:lpstr>
      <vt:lpstr>Prezentace aplikace PowerPoint</vt:lpstr>
      <vt:lpstr>Hlasové projevy ptáků</vt:lpstr>
      <vt:lpstr>Hnízdo</vt:lpstr>
      <vt:lpstr>Migrace ptáků</vt:lpstr>
      <vt:lpstr>nadřád létaví (Neognathae) </vt:lpstr>
      <vt:lpstr>řád potápky (Podicipediformes)</vt:lpstr>
      <vt:lpstr>potápka roháč (Podiceps cristatus)</vt:lpstr>
      <vt:lpstr>potápka malá (Tachybaptus ruficollis)</vt:lpstr>
      <vt:lpstr>kormorán velký (Phalacrocorax carbo)</vt:lpstr>
      <vt:lpstr>volavka popelavá (Ardea cinerea)</vt:lpstr>
      <vt:lpstr>čáp bílý (Ciconia ciconia)</vt:lpstr>
      <vt:lpstr>čáp černý (Ciconia nigra)</vt:lpstr>
      <vt:lpstr>řád vrubozobí (Anseriformes) </vt:lpstr>
      <vt:lpstr>labuť velká (Cygnus olor)</vt:lpstr>
      <vt:lpstr>kachna divoká (Anas platyrchynchos)</vt:lpstr>
      <vt:lpstr>čírka obecná (Anas crecca)</vt:lpstr>
      <vt:lpstr>řád dravci (Accipiteriformes)</vt:lpstr>
      <vt:lpstr>krahujec obecný (Accipiter nisus)</vt:lpstr>
      <vt:lpstr>káně lesní (Buteo buteo)</vt:lpstr>
      <vt:lpstr>orel mořský (Haliaeetus albicilla)</vt:lpstr>
      <vt:lpstr>řád hrabaví (Galliformes) </vt:lpstr>
      <vt:lpstr>koroptev polní (Perdix perdix)</vt:lpstr>
      <vt:lpstr>tetřívek obecný (Tetrao tetrix)</vt:lpstr>
      <vt:lpstr>řád Sokoli (Falconiformes)</vt:lpstr>
      <vt:lpstr>sokol stěhovavý (Falco peregrinus)</vt:lpstr>
      <vt:lpstr>poštolka obecná (Falco tinnunculus) </vt:lpstr>
      <vt:lpstr>jeřáb popelavý (Grus grus)</vt:lpstr>
      <vt:lpstr>lyska černá (Fulica atra)</vt:lpstr>
      <vt:lpstr>racek chechtavý (Larus ridibundus) </vt:lpstr>
      <vt:lpstr>holub hřivnáč (Columba palumbus)</vt:lpstr>
      <vt:lpstr>hrdlička zahradní (Streptopelia decaocto) </vt:lpstr>
      <vt:lpstr>Prezentace aplikace PowerPoint</vt:lpstr>
      <vt:lpstr>rorýs obecný (Apus apus)</vt:lpstr>
      <vt:lpstr>řád sovy (Strigiformes) </vt:lpstr>
      <vt:lpstr>puštík obecný (Strix aluco)</vt:lpstr>
      <vt:lpstr>sýček obecný (Athene noctua)</vt:lpstr>
      <vt:lpstr>sýc rousný (Aegolius funereus)</vt:lpstr>
      <vt:lpstr>výr velký (Bubo bubo)</vt:lpstr>
      <vt:lpstr>ledňáček říční (Alcedo atthis)</vt:lpstr>
      <vt:lpstr>řád šplhavci (Piciformes)</vt:lpstr>
      <vt:lpstr>žluna zelená (Picus viridis)</vt:lpstr>
      <vt:lpstr>strakapoud velký (Dendrocopos major)</vt:lpstr>
      <vt:lpstr>datel černý (Drycopus martius)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„Třída“ ptáci (Aves)</dc:title>
  <dc:creator>Martin Pudil</dc:creator>
  <cp:lastModifiedBy>Martin Pudil</cp:lastModifiedBy>
  <cp:revision>49</cp:revision>
  <dcterms:created xsi:type="dcterms:W3CDTF">2023-11-27T13:18:09Z</dcterms:created>
  <dcterms:modified xsi:type="dcterms:W3CDTF">2024-04-10T10:25:37Z</dcterms:modified>
</cp:coreProperties>
</file>