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6" r:id="rId3"/>
    <p:sldId id="257" r:id="rId4"/>
    <p:sldId id="263" r:id="rId5"/>
    <p:sldId id="262" r:id="rId6"/>
    <p:sldId id="265" r:id="rId7"/>
    <p:sldId id="261" r:id="rId8"/>
    <p:sldId id="266" r:id="rId9"/>
    <p:sldId id="268" r:id="rId10"/>
    <p:sldId id="269" r:id="rId11"/>
    <p:sldId id="270" r:id="rId12"/>
    <p:sldId id="258" r:id="rId13"/>
    <p:sldId id="267" r:id="rId14"/>
    <p:sldId id="271" r:id="rId15"/>
    <p:sldId id="272" r:id="rId16"/>
    <p:sldId id="273" r:id="rId17"/>
    <p:sldId id="274" r:id="rId18"/>
    <p:sldId id="260" r:id="rId19"/>
    <p:sldId id="264"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cs-CZ"/>
              <a:t>Kliknutím lze upravit styl.</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01CBE8B-4380-4833-9982-50DE43580AEA}" type="datetimeFigureOut">
              <a:rPr lang="cs-CZ" smtClean="0"/>
              <a:t>16.05.2022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11883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333103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3213599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353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962739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cs-CZ"/>
              <a:t>Kliknutím lze upravit styl.</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01CBE8B-4380-4833-9982-50DE43580AEA}" type="datetimeFigureOut">
              <a:rPr lang="cs-CZ" smtClean="0"/>
              <a:t>16.05.2022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71142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401CBE8B-4380-4833-9982-50DE43580AEA}" type="datetimeFigureOut">
              <a:rPr lang="cs-CZ" smtClean="0"/>
              <a:t>16.05.2022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33232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01CBE8B-4380-4833-9982-50DE43580AEA}" type="datetimeFigureOut">
              <a:rPr lang="cs-CZ" smtClean="0"/>
              <a:t>16.05.2022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3871559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01CBE8B-4380-4833-9982-50DE43580AEA}" type="datetimeFigureOut">
              <a:rPr lang="cs-CZ" smtClean="0"/>
              <a:t>16.05.2022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57873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01CBE8B-4380-4833-9982-50DE43580AEA}" type="datetimeFigureOut">
              <a:rPr lang="cs-CZ" smtClean="0"/>
              <a:t>16.05.2022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177915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01CBE8B-4380-4833-9982-50DE43580AEA}" type="datetimeFigureOut">
              <a:rPr lang="cs-CZ" smtClean="0"/>
              <a:t>16.05.2022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166240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118015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01CBE8B-4380-4833-9982-50DE43580AEA}" type="datetimeFigureOut">
              <a:rPr lang="cs-CZ" smtClean="0"/>
              <a:t>16.05.2022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50710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01CBE8B-4380-4833-9982-50DE43580AEA}" type="datetimeFigureOut">
              <a:rPr lang="cs-CZ" smtClean="0"/>
              <a:t>16.05.2022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4220395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CBE8B-4380-4833-9982-50DE43580AEA}" type="datetimeFigureOut">
              <a:rPr lang="cs-CZ" smtClean="0"/>
              <a:t>16.05.2022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9131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52364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cs-CZ"/>
              <a:t>Kliknutím lze upravit styl.</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01CBE8B-4380-4833-9982-50DE43580AEA}" type="datetimeFigureOut">
              <a:rPr lang="cs-CZ" smtClean="0"/>
              <a:t>16.05.2022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E589EBB6-1920-4255-99C2-67FC82D88C65}" type="slidenum">
              <a:rPr lang="cs-CZ" smtClean="0"/>
              <a:t>‹#›</a:t>
            </a:fld>
            <a:endParaRPr lang="cs-CZ"/>
          </a:p>
        </p:txBody>
      </p:sp>
    </p:spTree>
    <p:extLst>
      <p:ext uri="{BB962C8B-B14F-4D97-AF65-F5344CB8AC3E}">
        <p14:creationId xmlns:p14="http://schemas.microsoft.com/office/powerpoint/2010/main" val="4191783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01CBE8B-4380-4833-9982-50DE43580AEA}" type="datetimeFigureOut">
              <a:rPr lang="cs-CZ" smtClean="0"/>
              <a:t>16.05.2022</a:t>
            </a:fld>
            <a:endParaRPr lang="cs-CZ"/>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89EBB6-1920-4255-99C2-67FC82D88C65}" type="slidenum">
              <a:rPr lang="cs-CZ" smtClean="0"/>
              <a:t>‹#›</a:t>
            </a:fld>
            <a:endParaRPr lang="cs-CZ"/>
          </a:p>
        </p:txBody>
      </p:sp>
    </p:spTree>
    <p:extLst>
      <p:ext uri="{BB962C8B-B14F-4D97-AF65-F5344CB8AC3E}">
        <p14:creationId xmlns:p14="http://schemas.microsoft.com/office/powerpoint/2010/main" val="17247584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394" y="418011"/>
            <a:ext cx="10789920" cy="6008915"/>
          </a:xfrm>
        </p:spPr>
      </p:pic>
    </p:spTree>
    <p:extLst>
      <p:ext uri="{BB962C8B-B14F-4D97-AF65-F5344CB8AC3E}">
        <p14:creationId xmlns:p14="http://schemas.microsoft.com/office/powerpoint/2010/main" val="652188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365760"/>
            <a:ext cx="10353762" cy="862149"/>
          </a:xfrm>
        </p:spPr>
        <p:txBody>
          <a:bodyPr>
            <a:normAutofit/>
          </a:bodyPr>
          <a:lstStyle/>
          <a:p>
            <a:r>
              <a:rPr lang="en-GB" dirty="0"/>
              <a:t>Children’s literature: definition(s)</a:t>
            </a:r>
          </a:p>
        </p:txBody>
      </p:sp>
      <p:sp>
        <p:nvSpPr>
          <p:cNvPr id="3" name="Zástupný symbol pro obsah 2"/>
          <p:cNvSpPr>
            <a:spLocks noGrp="1"/>
          </p:cNvSpPr>
          <p:nvPr>
            <p:ph idx="1"/>
          </p:nvPr>
        </p:nvSpPr>
        <p:spPr>
          <a:xfrm>
            <a:off x="913795" y="1580050"/>
            <a:ext cx="10353762" cy="4846875"/>
          </a:xfrm>
        </p:spPr>
        <p:txBody>
          <a:bodyPr>
            <a:normAutofit lnSpcReduction="10000"/>
          </a:bodyPr>
          <a:lstStyle/>
          <a:p>
            <a:pPr algn="just"/>
            <a:r>
              <a:rPr lang="cs-CZ" sz="2800" dirty="0" err="1"/>
              <a:t>comic</a:t>
            </a:r>
            <a:r>
              <a:rPr lang="cs-CZ" sz="2800" dirty="0"/>
              <a:t> </a:t>
            </a:r>
            <a:r>
              <a:rPr lang="cs-CZ" sz="2800" dirty="0" err="1"/>
              <a:t>books</a:t>
            </a:r>
            <a:endParaRPr lang="cs-CZ" sz="2800" dirty="0"/>
          </a:p>
          <a:p>
            <a:pPr algn="just"/>
            <a:r>
              <a:rPr lang="en-GB" sz="2800" dirty="0"/>
              <a:t>books of systematic instruction </a:t>
            </a:r>
            <a:r>
              <a:rPr lang="cs-CZ" sz="2800" dirty="0"/>
              <a:t>– not </a:t>
            </a:r>
            <a:r>
              <a:rPr lang="cs-CZ" sz="2800" dirty="0" err="1"/>
              <a:t>included</a:t>
            </a:r>
            <a:r>
              <a:rPr lang="en-GB" sz="2800" dirty="0"/>
              <a:t> except </a:t>
            </a:r>
            <a:r>
              <a:rPr lang="cs-CZ" sz="2800" dirty="0" err="1"/>
              <a:t>for</a:t>
            </a:r>
            <a:r>
              <a:rPr lang="en-GB" sz="2800" dirty="0"/>
              <a:t> sparse examples (e.g., the work of John Amos Comenius) that illuminate the history of the subject</a:t>
            </a:r>
          </a:p>
          <a:p>
            <a:pPr algn="just"/>
            <a:r>
              <a:rPr lang="en-GB" sz="2800" dirty="0"/>
              <a:t>high literature that was not originally intended for children:</a:t>
            </a:r>
            <a:endParaRPr lang="cs-CZ" sz="2800" dirty="0"/>
          </a:p>
          <a:p>
            <a:pPr lvl="1" algn="just"/>
            <a:r>
              <a:rPr lang="en-GB" sz="2400" dirty="0"/>
              <a:t>Jean de La Fontaine’s </a:t>
            </a:r>
            <a:r>
              <a:rPr lang="en-GB" sz="2400" i="1" dirty="0"/>
              <a:t>Fables</a:t>
            </a:r>
            <a:r>
              <a:rPr lang="en-GB" sz="2400" dirty="0"/>
              <a:t>, James </a:t>
            </a:r>
            <a:r>
              <a:rPr lang="en-GB" sz="2400" dirty="0" err="1"/>
              <a:t>Fenimore</a:t>
            </a:r>
            <a:r>
              <a:rPr lang="en-GB" sz="2400" dirty="0"/>
              <a:t> Cooper’s </a:t>
            </a:r>
            <a:r>
              <a:rPr lang="en-GB" sz="2400" i="1" dirty="0"/>
              <a:t>Leatherstocking tales</a:t>
            </a:r>
            <a:r>
              <a:rPr lang="en-GB" sz="2400" dirty="0"/>
              <a:t>, Sir Walter Scott’s </a:t>
            </a:r>
            <a:r>
              <a:rPr lang="en-GB" sz="2400" i="1" dirty="0"/>
              <a:t>Ivanhoe</a:t>
            </a:r>
            <a:r>
              <a:rPr lang="en-GB" sz="2400" dirty="0"/>
              <a:t>, Charlotte </a:t>
            </a:r>
            <a:r>
              <a:rPr lang="en-GB" sz="2400" dirty="0" err="1"/>
              <a:t>Brontë’s</a:t>
            </a:r>
            <a:r>
              <a:rPr lang="en-GB" sz="2400" dirty="0"/>
              <a:t> </a:t>
            </a:r>
            <a:r>
              <a:rPr lang="en-GB" sz="2400" i="1" dirty="0"/>
              <a:t>Jane Eyre</a:t>
            </a:r>
            <a:r>
              <a:rPr lang="en-GB" sz="2400" dirty="0"/>
              <a:t>, Alexandre Dumas’ </a:t>
            </a:r>
            <a:r>
              <a:rPr lang="en-GB" sz="2400" i="1" dirty="0"/>
              <a:t>Three Musketeers</a:t>
            </a:r>
            <a:r>
              <a:rPr lang="en-GB" sz="2400" dirty="0"/>
              <a:t>, Rudyard Kipling’s </a:t>
            </a:r>
            <a:r>
              <a:rPr lang="en-GB" sz="2400" i="1" dirty="0"/>
              <a:t>Kim</a:t>
            </a:r>
            <a:r>
              <a:rPr lang="en-GB" sz="2400" dirty="0"/>
              <a:t>;</a:t>
            </a:r>
            <a:endParaRPr lang="cs-CZ" sz="2400" dirty="0"/>
          </a:p>
          <a:p>
            <a:pPr lvl="1" algn="just"/>
            <a:r>
              <a:rPr lang="en-GB" sz="2400" dirty="0"/>
              <a:t>Marjorie </a:t>
            </a:r>
            <a:r>
              <a:rPr lang="en-GB" sz="2400" dirty="0" err="1"/>
              <a:t>Kinnan</a:t>
            </a:r>
            <a:r>
              <a:rPr lang="en-GB" sz="2400" dirty="0"/>
              <a:t> Rawlings’ </a:t>
            </a:r>
            <a:r>
              <a:rPr lang="en-GB" sz="2400" i="1" dirty="0"/>
              <a:t>Yearling</a:t>
            </a:r>
            <a:r>
              <a:rPr lang="en-GB" sz="2400" dirty="0"/>
              <a:t>, J.D. Salinger’s </a:t>
            </a:r>
            <a:r>
              <a:rPr lang="en-GB" sz="2400" i="1" dirty="0"/>
              <a:t>Catcher in the Rye</a:t>
            </a:r>
            <a:r>
              <a:rPr lang="en-GB" sz="2400" dirty="0"/>
              <a:t>, </a:t>
            </a:r>
            <a:r>
              <a:rPr lang="en-GB" sz="2400" i="1" dirty="0"/>
              <a:t>The Diary of Anne Frank</a:t>
            </a:r>
            <a:r>
              <a:rPr lang="en-GB" sz="2400" dirty="0"/>
              <a:t>, Thor Heyerdahl’s </a:t>
            </a:r>
            <a:r>
              <a:rPr lang="en-GB" sz="2400" i="1" dirty="0" err="1"/>
              <a:t>Kon-Tiki</a:t>
            </a:r>
            <a:r>
              <a:rPr lang="en-GB" sz="2400" i="1" dirty="0"/>
              <a:t>,</a:t>
            </a:r>
            <a:r>
              <a:rPr lang="en-GB" sz="2400" dirty="0"/>
              <a:t> Enid Bagnold’s </a:t>
            </a:r>
            <a:r>
              <a:rPr lang="en-GB" sz="2400" i="1" dirty="0"/>
              <a:t>National Velvet</a:t>
            </a:r>
          </a:p>
        </p:txBody>
      </p:sp>
    </p:spTree>
    <p:extLst>
      <p:ext uri="{BB962C8B-B14F-4D97-AF65-F5344CB8AC3E}">
        <p14:creationId xmlns:p14="http://schemas.microsoft.com/office/powerpoint/2010/main" val="401052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 </a:t>
            </a:r>
            <a:r>
              <a:rPr lang="cs-CZ" dirty="0" err="1"/>
              <a:t>why</a:t>
            </a:r>
            <a:r>
              <a:rPr lang="en-GB" dirty="0"/>
              <a:t>(s)</a:t>
            </a:r>
            <a:r>
              <a:rPr lang="cs-CZ" dirty="0"/>
              <a:t>?</a:t>
            </a:r>
            <a:endParaRPr lang="en-GB" dirty="0"/>
          </a:p>
        </p:txBody>
      </p:sp>
      <p:sp>
        <p:nvSpPr>
          <p:cNvPr id="3" name="Zástupný symbol pro obsah 2"/>
          <p:cNvSpPr>
            <a:spLocks noGrp="1"/>
          </p:cNvSpPr>
          <p:nvPr>
            <p:ph idx="1"/>
          </p:nvPr>
        </p:nvSpPr>
        <p:spPr/>
        <p:txBody>
          <a:bodyPr>
            <a:normAutofit/>
          </a:bodyPr>
          <a:lstStyle/>
          <a:p>
            <a:r>
              <a:rPr lang="en-US" sz="2400" dirty="0"/>
              <a:t>a tradition of two centuries is not to be ignored</a:t>
            </a:r>
            <a:r>
              <a:rPr lang="cs-CZ" sz="2400" dirty="0"/>
              <a:t> (</a:t>
            </a:r>
            <a:r>
              <a:rPr lang="cs-CZ" sz="2400" dirty="0" err="1"/>
              <a:t>it</a:t>
            </a:r>
            <a:r>
              <a:rPr lang="cs-CZ" sz="2400" dirty="0"/>
              <a:t> </a:t>
            </a:r>
            <a:r>
              <a:rPr lang="en-US" sz="2400" dirty="0"/>
              <a:t>offers its own identifiable, semidetached history</a:t>
            </a:r>
            <a:r>
              <a:rPr lang="cs-CZ" sz="2400" dirty="0"/>
              <a:t>)</a:t>
            </a:r>
          </a:p>
          <a:p>
            <a:r>
              <a:rPr lang="cs-CZ" sz="2400" dirty="0"/>
              <a:t>t</a:t>
            </a:r>
            <a:r>
              <a:rPr lang="en-US" sz="2400" dirty="0"/>
              <a:t>he nature of its audience sets it apart</a:t>
            </a:r>
            <a:endParaRPr lang="cs-CZ" sz="2400" dirty="0"/>
          </a:p>
          <a:p>
            <a:r>
              <a:rPr lang="en-US" sz="2400" dirty="0"/>
              <a:t>it offers a rich array of genres, types, and themes, some resembling grown-up progenitors, many peculiar to itself</a:t>
            </a:r>
            <a:endParaRPr lang="cs-CZ" sz="2400" dirty="0"/>
          </a:p>
          <a:p>
            <a:r>
              <a:rPr lang="en-US" sz="2400" dirty="0"/>
              <a:t> an extensive body (notably in Germany, Italy, Sweden, Japan, and the United States) of commentary, scholarship, criticism, history, biography, and bibliography, along with the beginnings of an aesthetic theory or philosophy of composition</a:t>
            </a:r>
            <a:endParaRPr lang="en-GB" sz="2400" dirty="0"/>
          </a:p>
        </p:txBody>
      </p:sp>
    </p:spTree>
    <p:extLst>
      <p:ext uri="{BB962C8B-B14F-4D97-AF65-F5344CB8AC3E}">
        <p14:creationId xmlns:p14="http://schemas.microsoft.com/office/powerpoint/2010/main" val="225408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426720"/>
            <a:ext cx="10353762" cy="970450"/>
          </a:xfrm>
        </p:spPr>
        <p:txBody>
          <a:bodyPr/>
          <a:lstStyle/>
          <a:p>
            <a:r>
              <a:rPr lang="en-US" dirty="0"/>
              <a:t>Children’s literature</a:t>
            </a:r>
            <a:r>
              <a:rPr lang="cs-CZ" dirty="0"/>
              <a:t>: </a:t>
            </a:r>
            <a:r>
              <a:rPr lang="cs-CZ" dirty="0" err="1"/>
              <a:t>definition</a:t>
            </a:r>
            <a:r>
              <a:rPr lang="cs-CZ" dirty="0"/>
              <a:t>(s)</a:t>
            </a:r>
          </a:p>
        </p:txBody>
      </p:sp>
      <p:sp>
        <p:nvSpPr>
          <p:cNvPr id="3" name="Zástupný symbol pro obsah 2"/>
          <p:cNvSpPr>
            <a:spLocks noGrp="1"/>
          </p:cNvSpPr>
          <p:nvPr>
            <p:ph idx="1"/>
          </p:nvPr>
        </p:nvSpPr>
        <p:spPr>
          <a:xfrm>
            <a:off x="913795" y="1397171"/>
            <a:ext cx="10353762" cy="4899126"/>
          </a:xfrm>
        </p:spPr>
        <p:txBody>
          <a:bodyPr>
            <a:normAutofit/>
          </a:bodyPr>
          <a:lstStyle/>
          <a:p>
            <a:pPr algn="just"/>
            <a:endParaRPr lang="cs-CZ" sz="2800" dirty="0"/>
          </a:p>
          <a:p>
            <a:pPr algn="just"/>
            <a:r>
              <a:rPr lang="en-US" sz="2800" dirty="0"/>
              <a:t>Carol Lynch-Brown and Carl M. Tomlinson</a:t>
            </a:r>
            <a:r>
              <a:rPr lang="cs-CZ" sz="2800" dirty="0"/>
              <a:t>:</a:t>
            </a:r>
            <a:endParaRPr lang="en-US" sz="2800" dirty="0"/>
          </a:p>
          <a:p>
            <a:pPr lvl="1" algn="just"/>
            <a:r>
              <a:rPr lang="en-US" sz="2800" dirty="0"/>
              <a:t>Children’s lit</a:t>
            </a:r>
            <a:r>
              <a:rPr lang="cs-CZ" sz="2800" dirty="0" err="1"/>
              <a:t>erature</a:t>
            </a:r>
            <a:r>
              <a:rPr lang="en-US" sz="2800" dirty="0"/>
              <a:t> </a:t>
            </a:r>
            <a:r>
              <a:rPr lang="cs-CZ" sz="2800" dirty="0"/>
              <a:t>are</a:t>
            </a:r>
            <a:r>
              <a:rPr lang="en-US" sz="2800" dirty="0"/>
              <a:t> “good quality literary (non-factual) books</a:t>
            </a:r>
            <a:r>
              <a:rPr lang="cs-CZ" sz="2800" dirty="0"/>
              <a:t> </a:t>
            </a:r>
            <a:r>
              <a:rPr lang="en-US" sz="2800" dirty="0"/>
              <a:t>… covering topics of relevance and interest to children</a:t>
            </a:r>
            <a:r>
              <a:rPr lang="cs-CZ" sz="2800" dirty="0"/>
              <a:t>,</a:t>
            </a:r>
            <a:r>
              <a:rPr lang="en-US" sz="2800" dirty="0"/>
              <a:t>” </a:t>
            </a:r>
            <a:r>
              <a:rPr lang="cs-CZ" sz="2800" dirty="0" err="1"/>
              <a:t>they</a:t>
            </a:r>
            <a:r>
              <a:rPr lang="cs-CZ" sz="2800" dirty="0"/>
              <a:t> </a:t>
            </a:r>
            <a:r>
              <a:rPr lang="cs-CZ" sz="2800" dirty="0" err="1"/>
              <a:t>depict</a:t>
            </a:r>
            <a:r>
              <a:rPr lang="cs-CZ" sz="2800" dirty="0"/>
              <a:t> </a:t>
            </a:r>
            <a:r>
              <a:rPr lang="cs-CZ" sz="2800" dirty="0" err="1"/>
              <a:t>experience</a:t>
            </a:r>
            <a:r>
              <a:rPr lang="cs-CZ" sz="2800" dirty="0"/>
              <a:t> </a:t>
            </a:r>
            <a:r>
              <a:rPr lang="cs-CZ" sz="2800" dirty="0" err="1"/>
              <a:t>that</a:t>
            </a:r>
            <a:r>
              <a:rPr lang="cs-CZ" sz="2800" dirty="0"/>
              <a:t> </a:t>
            </a:r>
            <a:r>
              <a:rPr lang="cs-CZ" sz="2800" dirty="0" err="1"/>
              <a:t>is</a:t>
            </a:r>
            <a:r>
              <a:rPr lang="cs-CZ" sz="2800" dirty="0"/>
              <a:t> </a:t>
            </a:r>
            <a:r>
              <a:rPr lang="en-US" sz="2800" dirty="0"/>
              <a:t>“both good and bad”</a:t>
            </a:r>
          </a:p>
          <a:p>
            <a:pPr lvl="1" algn="just"/>
            <a:r>
              <a:rPr lang="cs-CZ" sz="2800" dirty="0" err="1"/>
              <a:t>However</a:t>
            </a:r>
            <a:r>
              <a:rPr lang="en-US" sz="2800" dirty="0"/>
              <a:t>, the stories “should emphasize the hope for a better future rather than hopelessness and utter despair” </a:t>
            </a:r>
          </a:p>
          <a:p>
            <a:pPr algn="just"/>
            <a:endParaRPr lang="cs-CZ" sz="2800" dirty="0"/>
          </a:p>
        </p:txBody>
      </p:sp>
    </p:spTree>
    <p:extLst>
      <p:ext uri="{BB962C8B-B14F-4D97-AF65-F5344CB8AC3E}">
        <p14:creationId xmlns:p14="http://schemas.microsoft.com/office/powerpoint/2010/main" val="127953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 </a:t>
            </a:r>
            <a:r>
              <a:rPr lang="cs-CZ" dirty="0" err="1"/>
              <a:t>subject</a:t>
            </a:r>
            <a:r>
              <a:rPr lang="cs-CZ" dirty="0"/>
              <a:t> </a:t>
            </a:r>
            <a:r>
              <a:rPr lang="cs-CZ" dirty="0" err="1"/>
              <a:t>matter</a:t>
            </a:r>
            <a:endParaRPr lang="en-GB" dirty="0"/>
          </a:p>
        </p:txBody>
      </p:sp>
      <p:sp>
        <p:nvSpPr>
          <p:cNvPr id="3" name="Zástupný symbol pro obsah 2"/>
          <p:cNvSpPr>
            <a:spLocks noGrp="1"/>
          </p:cNvSpPr>
          <p:nvPr>
            <p:ph idx="1"/>
          </p:nvPr>
        </p:nvSpPr>
        <p:spPr>
          <a:xfrm>
            <a:off x="913795" y="1423851"/>
            <a:ext cx="10353762" cy="5003075"/>
          </a:xfrm>
        </p:spPr>
        <p:txBody>
          <a:bodyPr>
            <a:noAutofit/>
          </a:bodyPr>
          <a:lstStyle/>
          <a:p>
            <a:endParaRPr lang="cs-CZ" sz="2400"/>
          </a:p>
          <a:p>
            <a:r>
              <a:rPr lang="en-US" sz="2400" dirty="0"/>
              <a:t>embraces the whole content of the child’s imaginative world and that of </a:t>
            </a:r>
            <a:r>
              <a:rPr lang="cs-CZ" sz="2400" dirty="0" err="1"/>
              <a:t>the</a:t>
            </a:r>
            <a:r>
              <a:rPr lang="cs-CZ" sz="2400" dirty="0"/>
              <a:t> </a:t>
            </a:r>
            <a:r>
              <a:rPr lang="en-US" sz="2400" dirty="0"/>
              <a:t>child’s daily environment, as well as certain ideas and sentiments characteristic of it.</a:t>
            </a:r>
          </a:p>
          <a:p>
            <a:r>
              <a:rPr lang="en-US" sz="2400" dirty="0"/>
              <a:t>The population of this world is made up not only of children themselves but of animated objects, plants, even grammatical and mathematical abstractions; toys, dolls, and puppets; real, chimerical, and invented animals; miniature or magnified humans; spirits or grotesques of wood, water, air, fire, and space; supernatural and fantasy creatures; figures of fairy tale, myth, and legend; imagined familiars and doppelgänger; and grown-ups as seen through the child’s eyes—whether Napoleon, Dr. </a:t>
            </a:r>
            <a:r>
              <a:rPr lang="en-US" sz="2400" dirty="0" err="1"/>
              <a:t>Dolittle</a:t>
            </a:r>
            <a:r>
              <a:rPr lang="en-US" sz="2400" dirty="0"/>
              <a:t>, parents, or the corner </a:t>
            </a:r>
            <a:r>
              <a:rPr lang="en-US" sz="2400" dirty="0" err="1"/>
              <a:t>groce</a:t>
            </a:r>
            <a:r>
              <a:rPr lang="cs-CZ" sz="2400" dirty="0"/>
              <a:t>r</a:t>
            </a:r>
            <a:endParaRPr lang="en-US" sz="2400" dirty="0"/>
          </a:p>
        </p:txBody>
      </p:sp>
    </p:spTree>
    <p:extLst>
      <p:ext uri="{BB962C8B-B14F-4D97-AF65-F5344CB8AC3E}">
        <p14:creationId xmlns:p14="http://schemas.microsoft.com/office/powerpoint/2010/main" val="282170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a:t>
            </a:r>
            <a:r>
              <a:rPr lang="cs-CZ" dirty="0"/>
              <a:t> </a:t>
            </a:r>
            <a:r>
              <a:rPr lang="cs-CZ" dirty="0" err="1"/>
              <a:t>perceptions</a:t>
            </a:r>
            <a:r>
              <a:rPr lang="cs-CZ" dirty="0"/>
              <a:t> </a:t>
            </a:r>
            <a:r>
              <a:rPr lang="cs-CZ" dirty="0" err="1"/>
              <a:t>of</a:t>
            </a:r>
            <a:r>
              <a:rPr lang="cs-CZ" dirty="0"/>
              <a:t> </a:t>
            </a:r>
            <a:r>
              <a:rPr lang="cs-CZ" dirty="0" err="1"/>
              <a:t>the</a:t>
            </a:r>
            <a:r>
              <a:rPr lang="cs-CZ" dirty="0"/>
              <a:t> </a:t>
            </a:r>
            <a:r>
              <a:rPr lang="cs-CZ" dirty="0" err="1"/>
              <a:t>child</a:t>
            </a:r>
            <a:endParaRPr lang="en-GB" dirty="0"/>
          </a:p>
        </p:txBody>
      </p:sp>
      <p:sp>
        <p:nvSpPr>
          <p:cNvPr id="3" name="Zástupný symbol pro obsah 2"/>
          <p:cNvSpPr>
            <a:spLocks noGrp="1"/>
          </p:cNvSpPr>
          <p:nvPr>
            <p:ph idx="1"/>
          </p:nvPr>
        </p:nvSpPr>
        <p:spPr/>
        <p:txBody>
          <a:bodyPr>
            <a:normAutofit/>
          </a:bodyPr>
          <a:lstStyle/>
          <a:p>
            <a:r>
              <a:rPr lang="en-US" sz="2800" dirty="0"/>
              <a:t>a Moravian educator, Comenius, published </a:t>
            </a:r>
            <a:r>
              <a:rPr lang="en-US" sz="2800" dirty="0" err="1"/>
              <a:t>Orbis</a:t>
            </a:r>
            <a:r>
              <a:rPr lang="en-US" sz="2800" dirty="0"/>
              <a:t> </a:t>
            </a:r>
            <a:r>
              <a:rPr lang="en-US" sz="2800" dirty="0" err="1"/>
              <a:t>Sensualium</a:t>
            </a:r>
            <a:r>
              <a:rPr lang="en-US" sz="2800" dirty="0"/>
              <a:t> </a:t>
            </a:r>
            <a:r>
              <a:rPr lang="en-US" sz="2800" dirty="0" err="1"/>
              <a:t>Pictus</a:t>
            </a:r>
            <a:r>
              <a:rPr lang="en-US" sz="2800" dirty="0"/>
              <a:t> (The Visible World in Pictures, 1659), a teaching device that was also the first picture book for children. It embodied a novel insight: children’s reading should be of a special order because children are not scaled-down adults.</a:t>
            </a:r>
            <a:endParaRPr lang="cs-CZ" sz="2800" dirty="0"/>
          </a:p>
          <a:p>
            <a:endParaRPr lang="cs-CZ" sz="2800" dirty="0"/>
          </a:p>
          <a:p>
            <a:r>
              <a:rPr lang="en-GB" sz="2800" dirty="0">
                <a:effectLst/>
              </a:rPr>
              <a:t>the child began to come into his own in the second half of the 18th century</a:t>
            </a:r>
            <a:endParaRPr lang="en-GB" sz="2800" dirty="0"/>
          </a:p>
        </p:txBody>
      </p:sp>
    </p:spTree>
    <p:extLst>
      <p:ext uri="{BB962C8B-B14F-4D97-AF65-F5344CB8AC3E}">
        <p14:creationId xmlns:p14="http://schemas.microsoft.com/office/powerpoint/2010/main" val="2453863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Children’s literature: perceptions of the child</a:t>
            </a:r>
            <a:endParaRPr lang="en-GB" dirty="0"/>
          </a:p>
        </p:txBody>
      </p:sp>
      <p:sp>
        <p:nvSpPr>
          <p:cNvPr id="3" name="Zástupný symbol pro obsah 2"/>
          <p:cNvSpPr>
            <a:spLocks noGrp="1"/>
          </p:cNvSpPr>
          <p:nvPr>
            <p:ph idx="1"/>
          </p:nvPr>
        </p:nvSpPr>
        <p:spPr/>
        <p:txBody>
          <a:bodyPr>
            <a:noAutofit/>
          </a:bodyPr>
          <a:lstStyle/>
          <a:p>
            <a:r>
              <a:rPr lang="en-US" sz="2800" dirty="0"/>
              <a:t>historical forces</a:t>
            </a:r>
            <a:r>
              <a:rPr lang="cs-CZ" sz="2800" dirty="0"/>
              <a:t>:</a:t>
            </a:r>
          </a:p>
          <a:p>
            <a:pPr lvl="1"/>
            <a:r>
              <a:rPr lang="en-US" sz="2400" dirty="0"/>
              <a:t>the development of Enlightenment thought (Rousseau and, before him, John Locke);</a:t>
            </a:r>
            <a:endParaRPr lang="cs-CZ" sz="2400" dirty="0"/>
          </a:p>
          <a:p>
            <a:pPr lvl="1"/>
            <a:r>
              <a:rPr lang="en-US" sz="2400" dirty="0"/>
              <a:t>the rise of the middle class;</a:t>
            </a:r>
            <a:endParaRPr lang="cs-CZ" sz="2400" dirty="0"/>
          </a:p>
          <a:p>
            <a:pPr lvl="1"/>
            <a:r>
              <a:rPr lang="en-US" sz="2400" dirty="0"/>
              <a:t>the beginnings of the emancipation of women (children’s literature, unlike that for grown-ups, is in large measure a distaff product)</a:t>
            </a:r>
            <a:endParaRPr lang="cs-CZ" sz="2400" dirty="0"/>
          </a:p>
          <a:p>
            <a:pPr lvl="1"/>
            <a:r>
              <a:rPr lang="en-US" sz="2400" dirty="0"/>
              <a:t>Romanticism, with its minor strands of the cult of the child (Wordsworth and others) and of genres making a special appeal to the young (folktales and fairy tales, myths, ballads)</a:t>
            </a:r>
            <a:endParaRPr lang="en-GB" sz="2400" dirty="0"/>
          </a:p>
        </p:txBody>
      </p:sp>
    </p:spTree>
    <p:extLst>
      <p:ext uri="{BB962C8B-B14F-4D97-AF65-F5344CB8AC3E}">
        <p14:creationId xmlns:p14="http://schemas.microsoft.com/office/powerpoint/2010/main" val="402502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 </a:t>
            </a:r>
            <a:r>
              <a:rPr lang="cs-CZ" dirty="0" err="1"/>
              <a:t>the</a:t>
            </a:r>
            <a:r>
              <a:rPr lang="cs-CZ" dirty="0"/>
              <a:t> </a:t>
            </a:r>
            <a:r>
              <a:rPr lang="cs-CZ" dirty="0" err="1"/>
              <a:t>child</a:t>
            </a:r>
            <a:r>
              <a:rPr lang="cs-CZ" dirty="0"/>
              <a:t> as a type</a:t>
            </a:r>
            <a:endParaRPr lang="en-GB" dirty="0"/>
          </a:p>
        </p:txBody>
      </p:sp>
      <p:sp>
        <p:nvSpPr>
          <p:cNvPr id="3" name="Zástupný symbol pro obsah 2"/>
          <p:cNvSpPr>
            <a:spLocks noGrp="1"/>
          </p:cNvSpPr>
          <p:nvPr>
            <p:ph idx="1"/>
          </p:nvPr>
        </p:nvSpPr>
        <p:spPr>
          <a:xfrm>
            <a:off x="913794" y="1732449"/>
            <a:ext cx="10790525" cy="4838168"/>
          </a:xfrm>
        </p:spPr>
        <p:txBody>
          <a:bodyPr>
            <a:normAutofit/>
          </a:bodyPr>
          <a:lstStyle/>
          <a:p>
            <a:r>
              <a:rPr lang="cs-CZ" dirty="0"/>
              <a:t>t</a:t>
            </a:r>
            <a:r>
              <a:rPr lang="en-US" dirty="0"/>
              <a:t>he moral child of Mrs. Trimmer;</a:t>
            </a:r>
            <a:endParaRPr lang="cs-CZ" dirty="0"/>
          </a:p>
          <a:p>
            <a:r>
              <a:rPr lang="en-US" dirty="0"/>
              <a:t>the well-instructed child of Madame de </a:t>
            </a:r>
            <a:r>
              <a:rPr lang="en-US" dirty="0" err="1"/>
              <a:t>Genlis</a:t>
            </a:r>
            <a:r>
              <a:rPr lang="en-US" dirty="0"/>
              <a:t>;</a:t>
            </a:r>
            <a:endParaRPr lang="cs-CZ" dirty="0"/>
          </a:p>
          <a:p>
            <a:r>
              <a:rPr lang="en-US" dirty="0"/>
              <a:t>the small upper class benefactor of Arnaud </a:t>
            </a:r>
            <a:r>
              <a:rPr lang="en-US" dirty="0" err="1"/>
              <a:t>Berquin</a:t>
            </a:r>
            <a:r>
              <a:rPr lang="en-US" dirty="0"/>
              <a:t>;</a:t>
            </a:r>
            <a:endParaRPr lang="cs-CZ" dirty="0"/>
          </a:p>
          <a:p>
            <a:r>
              <a:rPr lang="en-US" dirty="0"/>
              <a:t>the naughty child, modulated variously in Catherine Sinclair’s Holiday House and in the books of </a:t>
            </a:r>
            <a:r>
              <a:rPr lang="en-US" dirty="0" err="1"/>
              <a:t>Comtesse</a:t>
            </a:r>
            <a:r>
              <a:rPr lang="en-US" dirty="0"/>
              <a:t> de </a:t>
            </a:r>
            <a:r>
              <a:rPr lang="en-US" dirty="0" err="1"/>
              <a:t>Ségur</a:t>
            </a:r>
            <a:r>
              <a:rPr lang="en-US" dirty="0"/>
              <a:t>, E. Nesbit, Dr. Heinrich Hoffmann (</a:t>
            </a:r>
            <a:r>
              <a:rPr lang="en-US" dirty="0" err="1"/>
              <a:t>Struwwelpeter</a:t>
            </a:r>
            <a:r>
              <a:rPr lang="en-US" dirty="0"/>
              <a:t>), and Wilhelm Busch (Max und Moritz);</a:t>
            </a:r>
            <a:endParaRPr lang="cs-CZ" dirty="0"/>
          </a:p>
          <a:p>
            <a:r>
              <a:rPr lang="en-US" dirty="0"/>
              <a:t>the rational child of Maria Edgeworth;</a:t>
            </a:r>
            <a:endParaRPr lang="cs-CZ" dirty="0"/>
          </a:p>
          <a:p>
            <a:r>
              <a:rPr lang="en-US" dirty="0"/>
              <a:t>the little prig of Thomas Day’s </a:t>
            </a:r>
            <a:r>
              <a:rPr lang="en-US" dirty="0" err="1"/>
              <a:t>Sandford</a:t>
            </a:r>
            <a:r>
              <a:rPr lang="en-US" dirty="0"/>
              <a:t> and Merton;</a:t>
            </a:r>
            <a:endParaRPr lang="cs-CZ" dirty="0"/>
          </a:p>
          <a:p>
            <a:r>
              <a:rPr lang="en-US" dirty="0"/>
              <a:t>the little angel (Frances Hodgson Burnett’s Little Lord Fauntleroy); the forlorn waif (Hector </a:t>
            </a:r>
            <a:r>
              <a:rPr lang="en-US" dirty="0" err="1"/>
              <a:t>Malot’s</a:t>
            </a:r>
            <a:r>
              <a:rPr lang="en-US" dirty="0"/>
              <a:t> Sans </a:t>
            </a:r>
            <a:r>
              <a:rPr lang="en-US" dirty="0" err="1"/>
              <a:t>Famille</a:t>
            </a:r>
            <a:r>
              <a:rPr lang="en-US" dirty="0"/>
              <a:t>);</a:t>
            </a:r>
            <a:endParaRPr lang="cs-CZ" dirty="0"/>
          </a:p>
          <a:p>
            <a:r>
              <a:rPr lang="en-US" dirty="0"/>
              <a:t>the manly, outdoor child (Arthur </a:t>
            </a:r>
            <a:r>
              <a:rPr lang="en-US" dirty="0" err="1"/>
              <a:t>Ransome’s</a:t>
            </a:r>
            <a:r>
              <a:rPr lang="en-US" dirty="0"/>
              <a:t> Swallows and Amazons); etc.</a:t>
            </a:r>
            <a:endParaRPr lang="en-GB" dirty="0"/>
          </a:p>
        </p:txBody>
      </p:sp>
    </p:spTree>
    <p:extLst>
      <p:ext uri="{BB962C8B-B14F-4D97-AF65-F5344CB8AC3E}">
        <p14:creationId xmlns:p14="http://schemas.microsoft.com/office/powerpoint/2010/main" val="15732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453401"/>
            <a:ext cx="10353762" cy="970450"/>
          </a:xfrm>
        </p:spPr>
        <p:txBody>
          <a:bodyPr/>
          <a:lstStyle/>
          <a:p>
            <a:r>
              <a:rPr lang="en-GB" dirty="0"/>
              <a:t>Children’s literature</a:t>
            </a:r>
          </a:p>
        </p:txBody>
      </p:sp>
      <p:sp>
        <p:nvSpPr>
          <p:cNvPr id="3" name="Zástupný symbol pro obsah 2"/>
          <p:cNvSpPr>
            <a:spLocks noGrp="1"/>
          </p:cNvSpPr>
          <p:nvPr>
            <p:ph idx="1"/>
          </p:nvPr>
        </p:nvSpPr>
        <p:spPr>
          <a:xfrm>
            <a:off x="913795" y="1423851"/>
            <a:ext cx="10353762" cy="5016138"/>
          </a:xfrm>
        </p:spPr>
        <p:txBody>
          <a:bodyPr>
            <a:normAutofit fontScale="92500" lnSpcReduction="20000"/>
          </a:bodyPr>
          <a:lstStyle/>
          <a:p>
            <a:r>
              <a:rPr lang="en-GB" dirty="0">
                <a:effectLst/>
              </a:rPr>
              <a:t>Degree of awareness of the child’s </a:t>
            </a:r>
            <a:r>
              <a:rPr lang="en-GB" dirty="0" err="1">
                <a:effectLst/>
              </a:rPr>
              <a:t>identit</a:t>
            </a:r>
            <a:r>
              <a:rPr lang="cs-CZ">
                <a:effectLst/>
              </a:rPr>
              <a:t>y</a:t>
            </a:r>
            <a:r>
              <a:rPr lang="en-GB">
                <a:effectLst/>
              </a:rPr>
              <a:t>.</a:t>
            </a:r>
            <a:endParaRPr lang="cs-CZ" dirty="0">
              <a:effectLst/>
            </a:endParaRPr>
          </a:p>
          <a:p>
            <a:r>
              <a:rPr lang="en-GB" dirty="0">
                <a:effectLst/>
              </a:rPr>
              <a:t>Progress made beyond passive dependence on oral tradition, folklore, and legend.</a:t>
            </a:r>
            <a:endParaRPr lang="cs-CZ" dirty="0">
              <a:effectLst/>
            </a:endParaRPr>
          </a:p>
          <a:p>
            <a:r>
              <a:rPr lang="en-US" dirty="0">
                <a:effectLst/>
              </a:rPr>
              <a:t>Rise of a class of professional writers, as distinct from moral reformers, schoolteachers, clerics, or versatile journalists</a:t>
            </a:r>
            <a:endParaRPr lang="cs-CZ" dirty="0">
              <a:effectLst/>
            </a:endParaRPr>
          </a:p>
          <a:p>
            <a:r>
              <a:rPr lang="en-US" dirty="0"/>
              <a:t>Degree of independence from authoritarian controls: church, state, school system, a rigid </a:t>
            </a:r>
            <a:r>
              <a:rPr lang="en-US" dirty="0" err="1"/>
              <a:t>fami</a:t>
            </a:r>
            <a:r>
              <a:rPr lang="cs-CZ" dirty="0"/>
              <a:t>l</a:t>
            </a:r>
            <a:r>
              <a:rPr lang="en-US" dirty="0"/>
              <a:t>y structure.</a:t>
            </a:r>
            <a:endParaRPr lang="cs-CZ" dirty="0"/>
          </a:p>
          <a:p>
            <a:r>
              <a:rPr lang="en-US" dirty="0"/>
              <a:t>Number of “classics” the influence of which transcends national boundaries.</a:t>
            </a:r>
          </a:p>
          <a:p>
            <a:r>
              <a:rPr lang="en-US" dirty="0"/>
              <a:t>Invention of new forms or genres and the exploitation of a variety of traditional ones.</a:t>
            </a:r>
          </a:p>
          <a:p>
            <a:r>
              <a:rPr lang="en-US" dirty="0"/>
              <a:t>Measure of dependence on translations.</a:t>
            </a:r>
          </a:p>
          <a:p>
            <a:r>
              <a:rPr lang="en-US" dirty="0"/>
              <a:t>Quantity of primary literature: that is, annual production of children’s books and, more to the point, of good children’s books.</a:t>
            </a:r>
          </a:p>
          <a:p>
            <a:r>
              <a:rPr lang="en-US" dirty="0"/>
              <a:t>Quantity of secondary literature: richness and scope of a body of scholarship, criticism, reviewing.</a:t>
            </a:r>
          </a:p>
          <a:p>
            <a:r>
              <a:rPr lang="en-US" dirty="0"/>
              <a:t>Level of institutional development: libraries, publishing houses, associations, etc.</a:t>
            </a:r>
          </a:p>
          <a:p>
            <a:endParaRPr lang="en-GB" dirty="0"/>
          </a:p>
        </p:txBody>
      </p:sp>
    </p:spTree>
    <p:extLst>
      <p:ext uri="{BB962C8B-B14F-4D97-AF65-F5344CB8AC3E}">
        <p14:creationId xmlns:p14="http://schemas.microsoft.com/office/powerpoint/2010/main" val="2284044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Children’s literature</a:t>
            </a:r>
            <a:r>
              <a:rPr lang="cs-CZ" dirty="0"/>
              <a:t>: </a:t>
            </a:r>
            <a:r>
              <a:rPr lang="cs-CZ" dirty="0" err="1"/>
              <a:t>values</a:t>
            </a:r>
            <a:endParaRPr lang="en-GB" dirty="0"/>
          </a:p>
        </p:txBody>
      </p:sp>
      <p:sp>
        <p:nvSpPr>
          <p:cNvPr id="3" name="Zástupný symbol pro obsah 2"/>
          <p:cNvSpPr>
            <a:spLocks noGrp="1"/>
          </p:cNvSpPr>
          <p:nvPr>
            <p:ph idx="1"/>
          </p:nvPr>
        </p:nvSpPr>
        <p:spPr/>
        <p:txBody>
          <a:bodyPr>
            <a:normAutofit/>
          </a:bodyPr>
          <a:lstStyle/>
          <a:p>
            <a:pPr algn="just"/>
            <a:endParaRPr lang="cs-CZ" sz="3200" dirty="0"/>
          </a:p>
          <a:p>
            <a:pPr algn="just"/>
            <a:r>
              <a:rPr lang="en-GB" sz="3200" dirty="0"/>
              <a:t>Personal values</a:t>
            </a:r>
            <a:r>
              <a:rPr lang="cs-CZ" sz="3200" dirty="0"/>
              <a:t> (as </a:t>
            </a:r>
            <a:r>
              <a:rPr lang="cs-CZ" sz="3200" dirty="0" err="1"/>
              <a:t>seen</a:t>
            </a:r>
            <a:r>
              <a:rPr lang="cs-CZ" sz="3200" dirty="0"/>
              <a:t> by </a:t>
            </a:r>
            <a:r>
              <a:rPr lang="cs-CZ" sz="3200" dirty="0" err="1"/>
              <a:t>the</a:t>
            </a:r>
            <a:r>
              <a:rPr lang="cs-CZ" sz="3200" dirty="0"/>
              <a:t> </a:t>
            </a:r>
            <a:r>
              <a:rPr lang="cs-CZ" sz="3200" dirty="0" err="1"/>
              <a:t>readers</a:t>
            </a:r>
            <a:r>
              <a:rPr lang="cs-CZ" sz="3200" dirty="0"/>
              <a:t>)</a:t>
            </a:r>
            <a:r>
              <a:rPr lang="en-GB" sz="3200" dirty="0"/>
              <a:t>: enjoyment, inspiration, empathy, understanding heritage</a:t>
            </a:r>
            <a:endParaRPr lang="cs-CZ" sz="3200" dirty="0"/>
          </a:p>
          <a:p>
            <a:pPr algn="just"/>
            <a:endParaRPr lang="en-GB" sz="3200" dirty="0"/>
          </a:p>
          <a:p>
            <a:pPr algn="just"/>
            <a:r>
              <a:rPr lang="en-GB" sz="3200" dirty="0"/>
              <a:t>Academic values</a:t>
            </a:r>
            <a:r>
              <a:rPr lang="cs-CZ" sz="3200" dirty="0"/>
              <a:t> (as </a:t>
            </a:r>
            <a:r>
              <a:rPr lang="cs-CZ" sz="3200" dirty="0" err="1"/>
              <a:t>seen</a:t>
            </a:r>
            <a:r>
              <a:rPr lang="cs-CZ" sz="3200" dirty="0"/>
              <a:t> by </a:t>
            </a:r>
            <a:r>
              <a:rPr lang="cs-CZ" sz="3200" dirty="0" err="1"/>
              <a:t>critics</a:t>
            </a:r>
            <a:r>
              <a:rPr lang="cs-CZ" sz="3200" dirty="0"/>
              <a:t> and </a:t>
            </a:r>
            <a:r>
              <a:rPr lang="cs-CZ" sz="3200" dirty="0" err="1"/>
              <a:t>teachers</a:t>
            </a:r>
            <a:r>
              <a:rPr lang="cs-CZ" sz="3200" dirty="0"/>
              <a:t>)</a:t>
            </a:r>
            <a:r>
              <a:rPr lang="en-GB" sz="3200" dirty="0"/>
              <a:t>: helps reading, understanding genres and styles, aesthetic value</a:t>
            </a:r>
          </a:p>
        </p:txBody>
      </p:sp>
    </p:spTree>
    <p:extLst>
      <p:ext uri="{BB962C8B-B14F-4D97-AF65-F5344CB8AC3E}">
        <p14:creationId xmlns:p14="http://schemas.microsoft.com/office/powerpoint/2010/main" val="356074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 c</a:t>
            </a:r>
            <a:r>
              <a:rPr lang="cs-CZ" dirty="0" err="1"/>
              <a:t>urrent</a:t>
            </a:r>
            <a:r>
              <a:rPr lang="cs-CZ" dirty="0"/>
              <a:t> </a:t>
            </a:r>
            <a:r>
              <a:rPr lang="cs-CZ" dirty="0" err="1"/>
              <a:t>trends</a:t>
            </a:r>
            <a:endParaRPr lang="en-GB" dirty="0"/>
          </a:p>
        </p:txBody>
      </p:sp>
      <p:sp>
        <p:nvSpPr>
          <p:cNvPr id="3" name="Zástupný symbol pro obsah 2"/>
          <p:cNvSpPr>
            <a:spLocks noGrp="1"/>
          </p:cNvSpPr>
          <p:nvPr>
            <p:ph idx="1"/>
          </p:nvPr>
        </p:nvSpPr>
        <p:spPr/>
        <p:txBody>
          <a:bodyPr>
            <a:noAutofit/>
          </a:bodyPr>
          <a:lstStyle/>
          <a:p>
            <a:pPr algn="just">
              <a:defRPr/>
            </a:pPr>
            <a:r>
              <a:rPr lang="en-US" altLang="cs-CZ" sz="2800" dirty="0"/>
              <a:t>Eroding boundaries between genres, between children’s and mainstream lit</a:t>
            </a:r>
            <a:r>
              <a:rPr lang="cs-CZ" altLang="cs-CZ" sz="2800" dirty="0" err="1"/>
              <a:t>erature</a:t>
            </a:r>
            <a:r>
              <a:rPr lang="en-US" altLang="cs-CZ" sz="2800" dirty="0"/>
              <a:t>, popular and mainstream culture </a:t>
            </a:r>
          </a:p>
          <a:p>
            <a:pPr algn="just">
              <a:defRPr/>
            </a:pPr>
            <a:r>
              <a:rPr lang="en-US" altLang="cs-CZ" sz="2800" dirty="0"/>
              <a:t>A rapid increase in the publication of children's lit</a:t>
            </a:r>
            <a:r>
              <a:rPr lang="cs-CZ" altLang="cs-CZ" sz="2800" dirty="0" err="1"/>
              <a:t>erature</a:t>
            </a:r>
            <a:endParaRPr lang="cs-CZ" altLang="cs-CZ" sz="2800" dirty="0"/>
          </a:p>
          <a:p>
            <a:pPr algn="just">
              <a:defRPr/>
            </a:pPr>
            <a:r>
              <a:rPr lang="cs-CZ" altLang="cs-CZ" sz="2800" dirty="0" err="1"/>
              <a:t>Growing</a:t>
            </a:r>
            <a:r>
              <a:rPr lang="cs-CZ" altLang="cs-CZ" sz="2800" dirty="0"/>
              <a:t> c</a:t>
            </a:r>
            <a:r>
              <a:rPr lang="en-US" altLang="cs-CZ" sz="2800" dirty="0" err="1"/>
              <a:t>omplexity</a:t>
            </a:r>
            <a:r>
              <a:rPr lang="en-US" altLang="cs-CZ" sz="2800" dirty="0"/>
              <a:t> of illustration and visual materials </a:t>
            </a:r>
          </a:p>
          <a:p>
            <a:pPr algn="just">
              <a:defRPr/>
            </a:pPr>
            <a:r>
              <a:rPr lang="en-US" altLang="cs-CZ" sz="2800" dirty="0"/>
              <a:t>Multimedia components and platforms</a:t>
            </a:r>
          </a:p>
          <a:p>
            <a:pPr algn="just">
              <a:defRPr/>
            </a:pPr>
            <a:r>
              <a:rPr lang="en-US" altLang="cs-CZ" sz="2800" dirty="0"/>
              <a:t>Growing interest in racial and ethnic diversity =&gt; </a:t>
            </a:r>
            <a:r>
              <a:rPr lang="en-US" altLang="cs-CZ" sz="2800" dirty="0" err="1"/>
              <a:t>Acces</a:t>
            </a:r>
            <a:r>
              <a:rPr lang="cs-CZ" altLang="cs-CZ" sz="2800" dirty="0"/>
              <a:t>s</a:t>
            </a:r>
            <a:r>
              <a:rPr lang="en-US" altLang="cs-CZ" sz="2800" dirty="0"/>
              <a:t> to multicultural and international books</a:t>
            </a:r>
          </a:p>
        </p:txBody>
      </p:sp>
    </p:spTree>
    <p:extLst>
      <p:ext uri="{BB962C8B-B14F-4D97-AF65-F5344CB8AC3E}">
        <p14:creationId xmlns:p14="http://schemas.microsoft.com/office/powerpoint/2010/main" val="354116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br>
              <a:rPr lang="en-US" dirty="0"/>
            </a:br>
            <a:br>
              <a:rPr lang="en-US" dirty="0"/>
            </a:br>
            <a:r>
              <a:rPr lang="cs-CZ" dirty="0" err="1"/>
              <a:t>Children</a:t>
            </a:r>
            <a:r>
              <a:rPr lang="en-US" dirty="0"/>
              <a:t>’</a:t>
            </a:r>
            <a:r>
              <a:rPr lang="cs-CZ" dirty="0"/>
              <a:t>s</a:t>
            </a:r>
            <a:r>
              <a:rPr lang="en-US" dirty="0"/>
              <a:t> literature</a:t>
            </a:r>
            <a:endParaRPr lang="cs-CZ" dirty="0"/>
          </a:p>
        </p:txBody>
      </p:sp>
      <p:sp>
        <p:nvSpPr>
          <p:cNvPr id="3" name="Podnadpis 2"/>
          <p:cNvSpPr>
            <a:spLocks noGrp="1"/>
          </p:cNvSpPr>
          <p:nvPr>
            <p:ph type="subTitle" idx="1"/>
          </p:nvPr>
        </p:nvSpPr>
        <p:spPr/>
        <p:txBody>
          <a:bodyPr/>
          <a:lstStyle/>
          <a:p>
            <a:endParaRPr lang="cs-CZ" dirty="0"/>
          </a:p>
          <a:p>
            <a:r>
              <a:rPr lang="en-US" dirty="0"/>
              <a:t>Mgr. Michaela Markov</a:t>
            </a:r>
            <a:r>
              <a:rPr lang="cs-CZ" dirty="0"/>
              <a:t>á</a:t>
            </a:r>
            <a:r>
              <a:rPr lang="en-US" dirty="0"/>
              <a:t>, PhD, M.Phil.</a:t>
            </a:r>
            <a:endParaRPr lang="cs-CZ" dirty="0"/>
          </a:p>
        </p:txBody>
      </p:sp>
    </p:spTree>
    <p:extLst>
      <p:ext uri="{BB962C8B-B14F-4D97-AF65-F5344CB8AC3E}">
        <p14:creationId xmlns:p14="http://schemas.microsoft.com/office/powerpoint/2010/main" val="172001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418012"/>
            <a:ext cx="10353762" cy="966652"/>
          </a:xfrm>
        </p:spPr>
        <p:txBody>
          <a:bodyPr/>
          <a:lstStyle/>
          <a:p>
            <a:r>
              <a:rPr lang="en-US" dirty="0"/>
              <a:t>Children’s literature</a:t>
            </a:r>
            <a:r>
              <a:rPr lang="cs-CZ" dirty="0"/>
              <a:t>: </a:t>
            </a:r>
            <a:r>
              <a:rPr lang="cs-CZ" dirty="0" err="1"/>
              <a:t>definition</a:t>
            </a:r>
            <a:r>
              <a:rPr lang="cs-CZ" dirty="0"/>
              <a:t>(s)</a:t>
            </a:r>
          </a:p>
        </p:txBody>
      </p:sp>
      <p:sp>
        <p:nvSpPr>
          <p:cNvPr id="3" name="Zástupný symbol pro obsah 2"/>
          <p:cNvSpPr>
            <a:spLocks noGrp="1"/>
          </p:cNvSpPr>
          <p:nvPr>
            <p:ph idx="1"/>
          </p:nvPr>
        </p:nvSpPr>
        <p:spPr>
          <a:xfrm>
            <a:off x="913795" y="1227909"/>
            <a:ext cx="10353762" cy="4563292"/>
          </a:xfrm>
        </p:spPr>
        <p:txBody>
          <a:bodyPr>
            <a:noAutofit/>
          </a:bodyPr>
          <a:lstStyle/>
          <a:p>
            <a:pPr algn="just"/>
            <a:endParaRPr lang="cs-CZ" sz="2800" dirty="0"/>
          </a:p>
          <a:p>
            <a:pPr algn="just"/>
            <a:r>
              <a:rPr lang="en-US" sz="2800" dirty="0"/>
              <a:t>anything that children read</a:t>
            </a:r>
          </a:p>
          <a:p>
            <a:pPr algn="just"/>
            <a:r>
              <a:rPr lang="en-US" sz="2800" dirty="0"/>
              <a:t>fiction, non-fiction, poetry, or drama intended for and used by children </a:t>
            </a:r>
            <a:r>
              <a:rPr lang="cs-CZ" sz="2800" dirty="0"/>
              <a:t>(0-12), </a:t>
            </a:r>
            <a:r>
              <a:rPr lang="cs-CZ" sz="2800" dirty="0" err="1"/>
              <a:t>it</a:t>
            </a:r>
            <a:r>
              <a:rPr lang="cs-CZ" sz="2800" dirty="0"/>
              <a:t> </a:t>
            </a:r>
            <a:r>
              <a:rPr lang="cs-CZ" sz="2800" dirty="0" err="1"/>
              <a:t>may</a:t>
            </a:r>
            <a:r>
              <a:rPr lang="cs-CZ" sz="2800" dirty="0"/>
              <a:t> </a:t>
            </a:r>
            <a:r>
              <a:rPr lang="cs-CZ" sz="2800" dirty="0" err="1"/>
              <a:t>or</a:t>
            </a:r>
            <a:r>
              <a:rPr lang="cs-CZ" sz="2800" dirty="0"/>
              <a:t> </a:t>
            </a:r>
            <a:r>
              <a:rPr lang="cs-CZ" sz="2800" dirty="0" err="1"/>
              <a:t>may</a:t>
            </a:r>
            <a:r>
              <a:rPr lang="cs-CZ" sz="2800" dirty="0"/>
              <a:t> not </a:t>
            </a:r>
            <a:r>
              <a:rPr lang="cs-CZ" sz="2800" dirty="0" err="1"/>
              <a:t>include</a:t>
            </a:r>
            <a:r>
              <a:rPr lang="cs-CZ" sz="2800" dirty="0"/>
              <a:t> </a:t>
            </a:r>
            <a:r>
              <a:rPr lang="en-US" sz="2800" dirty="0"/>
              <a:t>young</a:t>
            </a:r>
            <a:r>
              <a:rPr lang="cs-CZ" sz="2800" dirty="0"/>
              <a:t> </a:t>
            </a:r>
            <a:r>
              <a:rPr lang="cs-CZ" sz="2800" dirty="0" err="1"/>
              <a:t>adult</a:t>
            </a:r>
            <a:r>
              <a:rPr lang="cs-CZ" sz="2800" dirty="0"/>
              <a:t> (12-18) </a:t>
            </a:r>
            <a:r>
              <a:rPr lang="cs-CZ" sz="2800" dirty="0" err="1"/>
              <a:t>literature</a:t>
            </a:r>
            <a:endParaRPr lang="en-US" sz="2800" dirty="0"/>
          </a:p>
          <a:p>
            <a:pPr algn="just"/>
            <a:endParaRPr lang="en-US" sz="2800" dirty="0"/>
          </a:p>
          <a:p>
            <a:pPr algn="just"/>
            <a:r>
              <a:rPr lang="en-US" sz="2800" dirty="0"/>
              <a:t>all books written for children, excluding works such as comic books, joke books, cartoon books, and non-fiction works that are not intended to be read from front to back, such as dictionaries, encyclopedias, and other reference materials</a:t>
            </a:r>
          </a:p>
          <a:p>
            <a:pPr algn="just"/>
            <a:endParaRPr lang="cs-CZ" sz="2800" dirty="0"/>
          </a:p>
        </p:txBody>
      </p:sp>
    </p:spTree>
    <p:extLst>
      <p:ext uri="{BB962C8B-B14F-4D97-AF65-F5344CB8AC3E}">
        <p14:creationId xmlns:p14="http://schemas.microsoft.com/office/powerpoint/2010/main" val="2577834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a:t>
            </a:r>
            <a:r>
              <a:rPr lang="cs-CZ" dirty="0"/>
              <a:t> </a:t>
            </a:r>
            <a:r>
              <a:rPr lang="cs-CZ" dirty="0" err="1"/>
              <a:t>definition</a:t>
            </a:r>
            <a:r>
              <a:rPr lang="cs-CZ" dirty="0"/>
              <a:t>(s)</a:t>
            </a:r>
            <a:endParaRPr lang="en-GB" dirty="0"/>
          </a:p>
        </p:txBody>
      </p:sp>
      <p:sp>
        <p:nvSpPr>
          <p:cNvPr id="3" name="Zástupný symbol pro obsah 2"/>
          <p:cNvSpPr>
            <a:spLocks noGrp="1"/>
          </p:cNvSpPr>
          <p:nvPr>
            <p:ph idx="1"/>
          </p:nvPr>
        </p:nvSpPr>
        <p:spPr/>
        <p:txBody>
          <a:bodyPr>
            <a:normAutofit fontScale="92500" lnSpcReduction="10000"/>
          </a:bodyPr>
          <a:lstStyle/>
          <a:p>
            <a:pPr marL="36900" indent="0" algn="just">
              <a:buNone/>
            </a:pPr>
            <a:endParaRPr lang="en-US" sz="2800" dirty="0"/>
          </a:p>
          <a:p>
            <a:pPr algn="just"/>
            <a:r>
              <a:rPr lang="en-US" sz="2800" dirty="0"/>
              <a:t>Children's literature or juvenile literature </a:t>
            </a:r>
            <a:r>
              <a:rPr lang="cs-CZ" sz="2800" dirty="0"/>
              <a:t>–</a:t>
            </a:r>
            <a:r>
              <a:rPr lang="en-US" sz="2800" dirty="0"/>
              <a:t> the body of written works and accompanying illustrations produced in order to entertain or instruct young people.</a:t>
            </a:r>
            <a:endParaRPr lang="cs-CZ" sz="2800" dirty="0"/>
          </a:p>
          <a:p>
            <a:pPr marL="36900" indent="0" algn="just">
              <a:buNone/>
            </a:pPr>
            <a:endParaRPr lang="cs-CZ" sz="2800" dirty="0"/>
          </a:p>
          <a:p>
            <a:pPr algn="just"/>
            <a:r>
              <a:rPr lang="en-US" sz="2800" dirty="0"/>
              <a:t>The genre encompasses a wide range of works, including acknowledged classics of world literature, picture books and easy-to-read stories written exclusively for children, and fairy tales, lullabies, fables, folk songs, and other primarily orally transmitted materials.</a:t>
            </a:r>
          </a:p>
          <a:p>
            <a:pPr algn="just"/>
            <a:endParaRPr lang="en-GB" sz="2800" dirty="0"/>
          </a:p>
        </p:txBody>
      </p:sp>
    </p:spTree>
    <p:extLst>
      <p:ext uri="{BB962C8B-B14F-4D97-AF65-F5344CB8AC3E}">
        <p14:creationId xmlns:p14="http://schemas.microsoft.com/office/powerpoint/2010/main" val="209260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Children’s literature</a:t>
            </a:r>
            <a:r>
              <a:rPr lang="cs-CZ" dirty="0"/>
              <a:t>: </a:t>
            </a:r>
            <a:r>
              <a:rPr lang="cs-CZ" dirty="0" err="1"/>
              <a:t>classification</a:t>
            </a:r>
            <a:endParaRPr lang="en-GB" dirty="0"/>
          </a:p>
        </p:txBody>
      </p:sp>
      <p:sp>
        <p:nvSpPr>
          <p:cNvPr id="3" name="Zástupný symbol pro obsah 2"/>
          <p:cNvSpPr>
            <a:spLocks noGrp="1"/>
          </p:cNvSpPr>
          <p:nvPr>
            <p:ph idx="1"/>
          </p:nvPr>
        </p:nvSpPr>
        <p:spPr/>
        <p:txBody>
          <a:bodyPr>
            <a:normAutofit lnSpcReduction="10000"/>
          </a:bodyPr>
          <a:lstStyle/>
          <a:p>
            <a:pPr algn="just">
              <a:lnSpc>
                <a:spcPct val="90000"/>
              </a:lnSpc>
              <a:defRPr/>
            </a:pPr>
            <a:r>
              <a:rPr lang="en-US" altLang="cs-CZ" sz="2800" dirty="0"/>
              <a:t>For pre-readers</a:t>
            </a:r>
            <a:r>
              <a:rPr lang="cs-CZ" altLang="cs-CZ" sz="2800" dirty="0"/>
              <a:t> (</a:t>
            </a:r>
            <a:r>
              <a:rPr lang="en-US" altLang="cs-CZ" sz="2800" dirty="0"/>
              <a:t>0</a:t>
            </a:r>
            <a:r>
              <a:rPr lang="cs-CZ" altLang="cs-CZ" sz="2800" dirty="0"/>
              <a:t> </a:t>
            </a:r>
            <a:r>
              <a:rPr lang="en-US" altLang="cs-CZ" sz="2800" dirty="0"/>
              <a:t>– 5</a:t>
            </a:r>
            <a:r>
              <a:rPr lang="cs-CZ" altLang="cs-CZ" sz="2800" dirty="0"/>
              <a:t>):</a:t>
            </a:r>
            <a:r>
              <a:rPr lang="en-US" altLang="cs-CZ" sz="2800" dirty="0"/>
              <a:t> prepares children to learn to read.</a:t>
            </a:r>
            <a:endParaRPr lang="cs-CZ" altLang="cs-CZ" sz="2800" dirty="0"/>
          </a:p>
          <a:p>
            <a:pPr marL="36900" indent="0" algn="just">
              <a:lnSpc>
                <a:spcPct val="90000"/>
              </a:lnSpc>
              <a:buNone/>
              <a:defRPr/>
            </a:pPr>
            <a:endParaRPr lang="en-US" altLang="cs-CZ" sz="2800" dirty="0"/>
          </a:p>
          <a:p>
            <a:pPr algn="just">
              <a:lnSpc>
                <a:spcPct val="90000"/>
              </a:lnSpc>
              <a:defRPr/>
            </a:pPr>
            <a:r>
              <a:rPr lang="en-US" altLang="cs-CZ" sz="2800" dirty="0"/>
              <a:t>Early Reader Books</a:t>
            </a:r>
            <a:r>
              <a:rPr lang="cs-CZ" altLang="cs-CZ" sz="2800" dirty="0"/>
              <a:t> (</a:t>
            </a:r>
            <a:r>
              <a:rPr lang="en-US" altLang="cs-CZ" sz="2800" dirty="0"/>
              <a:t>5 – 7</a:t>
            </a:r>
            <a:r>
              <a:rPr lang="cs-CZ" altLang="cs-CZ" sz="2800" dirty="0"/>
              <a:t>): </a:t>
            </a:r>
            <a:r>
              <a:rPr lang="en-US" altLang="cs-CZ" sz="2800" dirty="0"/>
              <a:t>helps children to learn to read.</a:t>
            </a:r>
            <a:endParaRPr lang="cs-CZ" altLang="cs-CZ" sz="2800" dirty="0"/>
          </a:p>
          <a:p>
            <a:pPr marL="36900" indent="0" algn="just">
              <a:lnSpc>
                <a:spcPct val="90000"/>
              </a:lnSpc>
              <a:buNone/>
              <a:defRPr/>
            </a:pPr>
            <a:endParaRPr lang="en-US" altLang="cs-CZ" sz="2800" dirty="0"/>
          </a:p>
          <a:p>
            <a:pPr algn="just">
              <a:lnSpc>
                <a:spcPct val="90000"/>
              </a:lnSpc>
              <a:defRPr/>
            </a:pPr>
            <a:r>
              <a:rPr lang="en-US" altLang="cs-CZ" sz="2800" dirty="0"/>
              <a:t>Chapter Book</a:t>
            </a:r>
            <a:r>
              <a:rPr lang="cs-CZ" altLang="cs-CZ" sz="2800" dirty="0"/>
              <a:t>s (</a:t>
            </a:r>
            <a:r>
              <a:rPr lang="en-US" altLang="cs-CZ" sz="2800" dirty="0"/>
              <a:t>7 – 12</a:t>
            </a:r>
            <a:r>
              <a:rPr lang="cs-CZ" altLang="cs-CZ" sz="2800" dirty="0"/>
              <a:t>): </a:t>
            </a:r>
            <a:r>
              <a:rPr lang="en-US" altLang="cs-CZ" sz="2800" dirty="0"/>
              <a:t>helps children to practice reading.</a:t>
            </a:r>
            <a:endParaRPr lang="cs-CZ" altLang="cs-CZ" sz="2800" dirty="0"/>
          </a:p>
          <a:p>
            <a:pPr marL="36900" indent="0" algn="just">
              <a:lnSpc>
                <a:spcPct val="90000"/>
              </a:lnSpc>
              <a:buNone/>
              <a:defRPr/>
            </a:pPr>
            <a:endParaRPr lang="en-US" altLang="cs-CZ" sz="2800" dirty="0"/>
          </a:p>
          <a:p>
            <a:pPr algn="just">
              <a:lnSpc>
                <a:spcPct val="90000"/>
              </a:lnSpc>
              <a:defRPr/>
            </a:pPr>
            <a:r>
              <a:rPr lang="en-US" altLang="cs-CZ" sz="2800" dirty="0"/>
              <a:t> YA fiction</a:t>
            </a:r>
            <a:r>
              <a:rPr lang="cs-CZ" altLang="cs-CZ" sz="2800" dirty="0"/>
              <a:t> (</a:t>
            </a:r>
            <a:r>
              <a:rPr lang="en-US" altLang="cs-CZ" sz="2800" dirty="0"/>
              <a:t>12 – 18</a:t>
            </a:r>
            <a:r>
              <a:rPr lang="cs-CZ" altLang="cs-CZ" sz="2800" dirty="0"/>
              <a:t>)</a:t>
            </a:r>
            <a:r>
              <a:rPr lang="en-US" altLang="cs-CZ" sz="2800" dirty="0"/>
              <a:t>: helps children/adolescents to enter into adulthood.  </a:t>
            </a:r>
            <a:endParaRPr lang="cs-CZ" altLang="cs-CZ" sz="2800" dirty="0"/>
          </a:p>
          <a:p>
            <a:pPr algn="just"/>
            <a:endParaRPr lang="en-GB" sz="2800" dirty="0"/>
          </a:p>
        </p:txBody>
      </p:sp>
    </p:spTree>
    <p:extLst>
      <p:ext uri="{BB962C8B-B14F-4D97-AF65-F5344CB8AC3E}">
        <p14:creationId xmlns:p14="http://schemas.microsoft.com/office/powerpoint/2010/main" val="287710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 definition(s)</a:t>
            </a:r>
          </a:p>
        </p:txBody>
      </p:sp>
      <p:sp>
        <p:nvSpPr>
          <p:cNvPr id="3" name="Zástupný symbol pro obsah 2"/>
          <p:cNvSpPr>
            <a:spLocks noGrp="1"/>
          </p:cNvSpPr>
          <p:nvPr>
            <p:ph idx="1"/>
          </p:nvPr>
        </p:nvSpPr>
        <p:spPr/>
        <p:txBody>
          <a:bodyPr>
            <a:noAutofit/>
          </a:bodyPr>
          <a:lstStyle/>
          <a:p>
            <a:pPr marL="36900" indent="0">
              <a:buNone/>
            </a:pPr>
            <a:r>
              <a:rPr lang="cs-CZ" sz="2800" dirty="0"/>
              <a:t>“</a:t>
            </a:r>
            <a:r>
              <a:rPr lang="cs-CZ" sz="2800" dirty="0" err="1"/>
              <a:t>Children</a:t>
            </a:r>
            <a:r>
              <a:rPr lang="cs-CZ" sz="2800" dirty="0"/>
              <a:t>”</a:t>
            </a:r>
          </a:p>
          <a:p>
            <a:pPr lvl="1"/>
            <a:r>
              <a:rPr lang="en-US" sz="2800" dirty="0"/>
              <a:t>Today’s young teenager is an anomaly: his</a:t>
            </a:r>
            <a:r>
              <a:rPr lang="cs-CZ" sz="2800" dirty="0"/>
              <a:t>/her</a:t>
            </a:r>
            <a:r>
              <a:rPr lang="en-US" sz="2800" dirty="0"/>
              <a:t> environment pushes him</a:t>
            </a:r>
            <a:r>
              <a:rPr lang="cs-CZ" sz="2800" dirty="0"/>
              <a:t>/her</a:t>
            </a:r>
            <a:r>
              <a:rPr lang="en-US" sz="2800" dirty="0"/>
              <a:t> toward a precocious maturity. Thus, though </a:t>
            </a:r>
            <a:r>
              <a:rPr lang="cs-CZ" sz="2800" dirty="0"/>
              <a:t>s/</a:t>
            </a:r>
            <a:r>
              <a:rPr lang="en-US" sz="2800" dirty="0"/>
              <a:t>he may read children’s books, </a:t>
            </a:r>
            <a:r>
              <a:rPr lang="cs-CZ" sz="2800" dirty="0"/>
              <a:t>s/</a:t>
            </a:r>
            <a:r>
              <a:rPr lang="en-US" sz="2800" dirty="0"/>
              <a:t>he also, and increasingly, reads adult books</a:t>
            </a:r>
            <a:r>
              <a:rPr lang="cs-CZ" sz="2800" dirty="0"/>
              <a:t> (</a:t>
            </a:r>
            <a:r>
              <a:rPr lang="cs-CZ" sz="2800" dirty="0" err="1"/>
              <a:t>while</a:t>
            </a:r>
            <a:r>
              <a:rPr lang="cs-CZ" sz="2800" dirty="0"/>
              <a:t> </a:t>
            </a:r>
            <a:r>
              <a:rPr lang="cs-CZ" sz="2800" dirty="0" err="1"/>
              <a:t>it</a:t>
            </a:r>
            <a:r>
              <a:rPr lang="cs-CZ" sz="2800" dirty="0"/>
              <a:t> </a:t>
            </a:r>
            <a:r>
              <a:rPr lang="cs-CZ" sz="2800" dirty="0" err="1"/>
              <a:t>is</a:t>
            </a:r>
            <a:r>
              <a:rPr lang="cs-CZ" sz="2800" dirty="0"/>
              <a:t> </a:t>
            </a:r>
            <a:r>
              <a:rPr lang="cs-CZ" sz="2800" dirty="0" err="1"/>
              <a:t>also</a:t>
            </a:r>
            <a:r>
              <a:rPr lang="cs-CZ" sz="2800" dirty="0"/>
              <a:t> </a:t>
            </a:r>
            <a:r>
              <a:rPr lang="cs-CZ" sz="2800" dirty="0" err="1"/>
              <a:t>true</a:t>
            </a:r>
            <a:r>
              <a:rPr lang="cs-CZ" sz="2800" dirty="0"/>
              <a:t> </a:t>
            </a:r>
            <a:r>
              <a:rPr lang="cs-CZ" sz="2800" dirty="0" err="1"/>
              <a:t>that</a:t>
            </a:r>
            <a:r>
              <a:rPr lang="cs-CZ" sz="2800" dirty="0"/>
              <a:t> </a:t>
            </a:r>
            <a:r>
              <a:rPr lang="en-US" sz="2800" dirty="0"/>
              <a:t>the child survives in many adults</a:t>
            </a:r>
            <a:r>
              <a:rPr lang="cs-CZ" sz="2800" dirty="0"/>
              <a:t>)</a:t>
            </a:r>
          </a:p>
          <a:p>
            <a:r>
              <a:rPr lang="cs-CZ" sz="2800" dirty="0"/>
              <a:t>“</a:t>
            </a:r>
            <a:r>
              <a:rPr lang="cs-CZ" sz="2800" dirty="0" err="1"/>
              <a:t>Literature</a:t>
            </a:r>
            <a:r>
              <a:rPr lang="cs-CZ" sz="2800" dirty="0"/>
              <a:t>”</a:t>
            </a:r>
          </a:p>
          <a:p>
            <a:pPr lvl="1"/>
            <a:r>
              <a:rPr lang="en-US" sz="2800" dirty="0"/>
              <a:t>children’s books are written, selected for publication, sold, bought, reviewed, and often read aloud by grown-ups.</a:t>
            </a:r>
            <a:endParaRPr lang="cs-CZ" sz="2800" dirty="0"/>
          </a:p>
        </p:txBody>
      </p:sp>
    </p:spTree>
    <p:extLst>
      <p:ext uri="{BB962C8B-B14F-4D97-AF65-F5344CB8AC3E}">
        <p14:creationId xmlns:p14="http://schemas.microsoft.com/office/powerpoint/2010/main" val="416789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Children’s literature</a:t>
            </a:r>
            <a:r>
              <a:rPr lang="cs-CZ" dirty="0"/>
              <a:t>: </a:t>
            </a:r>
            <a:r>
              <a:rPr lang="cs-CZ" dirty="0" err="1"/>
              <a:t>definition</a:t>
            </a:r>
            <a:r>
              <a:rPr lang="cs-CZ" dirty="0"/>
              <a:t>(s)</a:t>
            </a:r>
            <a:endParaRPr lang="en-GB" dirty="0"/>
          </a:p>
        </p:txBody>
      </p:sp>
      <p:sp>
        <p:nvSpPr>
          <p:cNvPr id="3" name="Zástupný symbol pro obsah 2"/>
          <p:cNvSpPr>
            <a:spLocks noGrp="1"/>
          </p:cNvSpPr>
          <p:nvPr>
            <p:ph idx="1"/>
          </p:nvPr>
        </p:nvSpPr>
        <p:spPr/>
        <p:txBody>
          <a:bodyPr>
            <a:normAutofit lnSpcReduction="10000"/>
          </a:bodyPr>
          <a:lstStyle/>
          <a:p>
            <a:pPr lvl="1" algn="just">
              <a:defRPr/>
            </a:pPr>
            <a:endParaRPr lang="cs-CZ" altLang="cs-CZ" sz="2800" dirty="0"/>
          </a:p>
          <a:p>
            <a:pPr lvl="1" algn="just">
              <a:defRPr/>
            </a:pPr>
            <a:r>
              <a:rPr lang="en-US" altLang="cs-CZ" sz="2800" dirty="0"/>
              <a:t>The borderlines are changing historically: children / adult audience takes over books</a:t>
            </a:r>
            <a:endParaRPr lang="cs-CZ" altLang="cs-CZ" sz="2800" dirty="0"/>
          </a:p>
          <a:p>
            <a:pPr marL="450000" lvl="1" indent="0" algn="just">
              <a:buNone/>
              <a:defRPr/>
            </a:pPr>
            <a:r>
              <a:rPr lang="en-US" altLang="cs-CZ" sz="2800" dirty="0"/>
              <a:t> </a:t>
            </a:r>
          </a:p>
          <a:p>
            <a:pPr lvl="2" algn="just">
              <a:defRPr/>
            </a:pPr>
            <a:r>
              <a:rPr lang="en-US" altLang="cs-CZ" sz="2800" dirty="0"/>
              <a:t>Semiotic solution: </a:t>
            </a:r>
            <a:r>
              <a:rPr lang="cs-CZ" altLang="cs-CZ" sz="2800" dirty="0" err="1"/>
              <a:t>one</a:t>
            </a:r>
            <a:r>
              <a:rPr lang="en-US" altLang="cs-CZ" sz="2800" dirty="0"/>
              <a:t> need</a:t>
            </a:r>
            <a:r>
              <a:rPr lang="cs-CZ" altLang="cs-CZ" sz="2800" dirty="0"/>
              <a:t>s</a:t>
            </a:r>
            <a:r>
              <a:rPr lang="en-US" altLang="cs-CZ" sz="2800" dirty="0"/>
              <a:t> to find what is the special code of children’s lit, and how it changes over time.  </a:t>
            </a:r>
          </a:p>
          <a:p>
            <a:pPr lvl="2" algn="just">
              <a:defRPr/>
            </a:pPr>
            <a:r>
              <a:rPr lang="en-US" altLang="cs-CZ" sz="2800" dirty="0"/>
              <a:t>S</a:t>
            </a:r>
            <a:r>
              <a:rPr lang="cs-CZ" altLang="cs-CZ" sz="2800" dirty="0" err="1"/>
              <a:t>pecial</a:t>
            </a:r>
            <a:r>
              <a:rPr lang="cs-CZ" altLang="cs-CZ" sz="2800" dirty="0"/>
              <a:t> </a:t>
            </a:r>
            <a:r>
              <a:rPr lang="cs-CZ" altLang="cs-CZ" sz="2800" dirty="0" err="1"/>
              <a:t>code</a:t>
            </a:r>
            <a:r>
              <a:rPr lang="cs-CZ" altLang="cs-CZ" sz="2800" dirty="0"/>
              <a:t>:</a:t>
            </a:r>
            <a:r>
              <a:rPr lang="en-US" altLang="cs-CZ" sz="2800" dirty="0"/>
              <a:t> repetition, happy ending, circular / linear journey,  sexuality and death as taboos, etc.</a:t>
            </a:r>
          </a:p>
        </p:txBody>
      </p:sp>
    </p:spTree>
    <p:extLst>
      <p:ext uri="{BB962C8B-B14F-4D97-AF65-F5344CB8AC3E}">
        <p14:creationId xmlns:p14="http://schemas.microsoft.com/office/powerpoint/2010/main" val="2313542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3795" y="352698"/>
            <a:ext cx="10353762" cy="875212"/>
          </a:xfrm>
        </p:spPr>
        <p:txBody>
          <a:bodyPr>
            <a:normAutofit/>
          </a:bodyPr>
          <a:lstStyle/>
          <a:p>
            <a:r>
              <a:rPr lang="en-GB" dirty="0"/>
              <a:t>Children’s literature: </a:t>
            </a:r>
            <a:r>
              <a:rPr lang="cs-CZ" dirty="0" err="1"/>
              <a:t>definition</a:t>
            </a:r>
            <a:r>
              <a:rPr lang="cs-CZ" dirty="0"/>
              <a:t>(s)</a:t>
            </a:r>
            <a:endParaRPr lang="en-GB" dirty="0"/>
          </a:p>
        </p:txBody>
      </p:sp>
      <p:sp>
        <p:nvSpPr>
          <p:cNvPr id="3" name="Zástupný symbol pro obsah 2"/>
          <p:cNvSpPr>
            <a:spLocks noGrp="1"/>
          </p:cNvSpPr>
          <p:nvPr>
            <p:ph idx="1"/>
          </p:nvPr>
        </p:nvSpPr>
        <p:spPr>
          <a:xfrm>
            <a:off x="913794" y="1463040"/>
            <a:ext cx="10607645" cy="5003073"/>
          </a:xfrm>
        </p:spPr>
        <p:txBody>
          <a:bodyPr>
            <a:noAutofit/>
          </a:bodyPr>
          <a:lstStyle/>
          <a:p>
            <a:pPr algn="just"/>
            <a:r>
              <a:rPr lang="en-US" sz="2800" dirty="0"/>
              <a:t>“appropriated” adult books</a:t>
            </a:r>
            <a:endParaRPr lang="cs-CZ" sz="2800" dirty="0"/>
          </a:p>
          <a:p>
            <a:pPr lvl="1"/>
            <a:r>
              <a:rPr lang="en-US" sz="2400" dirty="0"/>
              <a:t>must generally be read by children</a:t>
            </a:r>
            <a:endParaRPr lang="cs-CZ" sz="2400" dirty="0"/>
          </a:p>
          <a:p>
            <a:pPr lvl="1"/>
            <a:r>
              <a:rPr lang="en-US" sz="2400" dirty="0"/>
              <a:t>must have sharply affected the course of children’s literature</a:t>
            </a:r>
          </a:p>
          <a:p>
            <a:endParaRPr lang="cs-CZ" sz="2400" dirty="0"/>
          </a:p>
          <a:p>
            <a:r>
              <a:rPr lang="en-US" sz="2400" dirty="0"/>
              <a:t>Daniel Defoe’s </a:t>
            </a:r>
            <a:r>
              <a:rPr lang="en-US" sz="2400" i="1" dirty="0"/>
              <a:t>Robinson Crusoe</a:t>
            </a:r>
          </a:p>
          <a:p>
            <a:r>
              <a:rPr lang="en-US" sz="2400" dirty="0"/>
              <a:t>Jonathan Swift’s </a:t>
            </a:r>
            <a:r>
              <a:rPr lang="en-US" sz="2400" i="1" dirty="0"/>
              <a:t>Gulliver’s Travels</a:t>
            </a:r>
          </a:p>
          <a:p>
            <a:r>
              <a:rPr lang="en-US" sz="2400" dirty="0"/>
              <a:t>the collection of folktales by the brothers Jacob and Wilhelm Grimm</a:t>
            </a:r>
          </a:p>
          <a:p>
            <a:r>
              <a:rPr lang="en-US" sz="2400" dirty="0"/>
              <a:t>the folk-verse anthology Des </a:t>
            </a:r>
            <a:r>
              <a:rPr lang="en-US" sz="2400" dirty="0" err="1"/>
              <a:t>Knaben</a:t>
            </a:r>
            <a:r>
              <a:rPr lang="en-US" sz="2400" dirty="0"/>
              <a:t> </a:t>
            </a:r>
            <a:r>
              <a:rPr lang="en-US" sz="2400" dirty="0" err="1"/>
              <a:t>Wunderhorn</a:t>
            </a:r>
            <a:r>
              <a:rPr lang="en-US" sz="2400" dirty="0"/>
              <a:t> [“The Boy’s Magic Horn”], edited by </a:t>
            </a:r>
            <a:r>
              <a:rPr lang="en-US" sz="2400" dirty="0" err="1"/>
              <a:t>Achim</a:t>
            </a:r>
            <a:r>
              <a:rPr lang="en-US" sz="2400" dirty="0"/>
              <a:t> von </a:t>
            </a:r>
            <a:r>
              <a:rPr lang="en-US" sz="2400" dirty="0" err="1"/>
              <a:t>Arnim</a:t>
            </a:r>
            <a:r>
              <a:rPr lang="en-US" sz="2400" dirty="0"/>
              <a:t> and Clemens Brentano</a:t>
            </a:r>
          </a:p>
          <a:p>
            <a:r>
              <a:rPr lang="en-US" sz="2400" dirty="0"/>
              <a:t>and William Blake’s </a:t>
            </a:r>
            <a:r>
              <a:rPr lang="en-US" sz="2400" i="1" dirty="0"/>
              <a:t>Songs of Innocence</a:t>
            </a:r>
          </a:p>
          <a:p>
            <a:endParaRPr lang="en-GB" sz="2800" dirty="0"/>
          </a:p>
        </p:txBody>
      </p:sp>
    </p:spTree>
    <p:extLst>
      <p:ext uri="{BB962C8B-B14F-4D97-AF65-F5344CB8AC3E}">
        <p14:creationId xmlns:p14="http://schemas.microsoft.com/office/powerpoint/2010/main" val="2135966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Children’s literature: definition(s)</a:t>
            </a:r>
          </a:p>
        </p:txBody>
      </p:sp>
      <p:sp>
        <p:nvSpPr>
          <p:cNvPr id="3" name="Zástupný symbol pro obsah 2"/>
          <p:cNvSpPr>
            <a:spLocks noGrp="1"/>
          </p:cNvSpPr>
          <p:nvPr>
            <p:ph idx="1"/>
          </p:nvPr>
        </p:nvSpPr>
        <p:spPr/>
        <p:txBody>
          <a:bodyPr/>
          <a:lstStyle/>
          <a:p>
            <a:pPr algn="just"/>
            <a:r>
              <a:rPr lang="en-US" sz="2800" dirty="0"/>
              <a:t>books the audiences of which seem not to have been clearly conceived by their creators (or their creators may have ignored, as irrelevant, such a consideration) but that are now fixed stars in the child’s literary firmament</a:t>
            </a:r>
          </a:p>
          <a:p>
            <a:pPr lvl="1"/>
            <a:r>
              <a:rPr lang="en-US" sz="2400" dirty="0"/>
              <a:t>Mark Twain’s </a:t>
            </a:r>
            <a:r>
              <a:rPr lang="en-US" sz="2400" i="1" dirty="0"/>
              <a:t>Adventures of Huckleberry Finn</a:t>
            </a:r>
            <a:endParaRPr lang="cs-CZ" sz="2400" i="1" dirty="0"/>
          </a:p>
          <a:p>
            <a:pPr lvl="1"/>
            <a:endParaRPr lang="cs-CZ" sz="2400" i="1" dirty="0"/>
          </a:p>
          <a:p>
            <a:r>
              <a:rPr lang="en-US" sz="2600" dirty="0"/>
              <a:t>picture books and easy-to-read stories commonly subsumed under the label of literature but qualifying as such only by relaxed standards</a:t>
            </a:r>
          </a:p>
        </p:txBody>
      </p:sp>
    </p:spTree>
    <p:extLst>
      <p:ext uri="{BB962C8B-B14F-4D97-AF65-F5344CB8AC3E}">
        <p14:creationId xmlns:p14="http://schemas.microsoft.com/office/powerpoint/2010/main" val="1933157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řidlice">
  <a:themeElements>
    <a:clrScheme name="Břidlic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Břidlic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řidlic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Břidlice</Template>
  <TotalTime>188</TotalTime>
  <Words>1522</Words>
  <Application>Microsoft Office PowerPoint</Application>
  <PresentationFormat>Širokoúhlá obrazovka</PresentationFormat>
  <Paragraphs>109</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Calisto MT</vt:lpstr>
      <vt:lpstr>Trebuchet MS</vt:lpstr>
      <vt:lpstr>Wingdings 2</vt:lpstr>
      <vt:lpstr>Břidlice</vt:lpstr>
      <vt:lpstr>Prezentace aplikace PowerPoint</vt:lpstr>
      <vt:lpstr>  Children’s literature</vt:lpstr>
      <vt:lpstr>Children’s literature: definition(s)</vt:lpstr>
      <vt:lpstr>Children’s literature: definition(s)</vt:lpstr>
      <vt:lpstr>Children’s literature: classification</vt:lpstr>
      <vt:lpstr>Children’s literature: definition(s)</vt:lpstr>
      <vt:lpstr>Children’s literature: definition(s)</vt:lpstr>
      <vt:lpstr>Children’s literature: definition(s)</vt:lpstr>
      <vt:lpstr>Children’s literature: definition(s)</vt:lpstr>
      <vt:lpstr>Children’s literature: definition(s)</vt:lpstr>
      <vt:lpstr>Children’s literature: why(s)?</vt:lpstr>
      <vt:lpstr>Children’s literature: definition(s)</vt:lpstr>
      <vt:lpstr>Children’s literature: subject matter</vt:lpstr>
      <vt:lpstr>Children’s literature: perceptions of the child</vt:lpstr>
      <vt:lpstr>Children’s literature: perceptions of the child</vt:lpstr>
      <vt:lpstr>Children’s literature: the child as a type</vt:lpstr>
      <vt:lpstr>Children’s literature</vt:lpstr>
      <vt:lpstr>Children’s literature: values</vt:lpstr>
      <vt:lpstr>Children’s literature: current trends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DELP, winter term 2019 Children’s literature</dc:title>
  <dc:creator>Michaela Marková</dc:creator>
  <cp:lastModifiedBy>Michaela Marková</cp:lastModifiedBy>
  <cp:revision>27</cp:revision>
  <dcterms:created xsi:type="dcterms:W3CDTF">2019-01-21T16:06:52Z</dcterms:created>
  <dcterms:modified xsi:type="dcterms:W3CDTF">2022-05-16T13:02:23Z</dcterms:modified>
</cp:coreProperties>
</file>