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5" r:id="rId3"/>
    <p:sldId id="266" r:id="rId4"/>
    <p:sldId id="257" r:id="rId5"/>
    <p:sldId id="259" r:id="rId6"/>
    <p:sldId id="258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99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5477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604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298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33563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2848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41147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700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64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2638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92073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14A698-3B96-46CA-B391-94AAF27BC9A8}" type="datetimeFigureOut">
              <a:rPr lang="cs-CZ" smtClean="0"/>
              <a:t>15.12.2021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0B6237-3284-4717-98D6-929AADF96B4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4988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68263" y="6632575"/>
            <a:ext cx="5345112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cs-CZ" altLang="cs-CZ" sz="1000" b="1" dirty="0" smtClean="0">
                <a:solidFill>
                  <a:srgbClr val="221E1F"/>
                </a:solidFill>
                <a:latin typeface="Arial" charset="0"/>
                <a:cs typeface="Calibri" pitchFamily="34" charset="0"/>
              </a:rPr>
              <a:t>Technická univerzita v Liberci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 </a:t>
            </a:r>
            <a:r>
              <a:rPr lang="cs-CZ" altLang="cs-CZ" sz="1000" b="1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Fakulta textilní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  <a:cs typeface="Calibri" pitchFamily="34" charset="0"/>
              </a:rPr>
              <a:t>|</a:t>
            </a:r>
            <a:r>
              <a:rPr lang="cs-CZ" altLang="cs-CZ" sz="1000" dirty="0" smtClean="0">
                <a:solidFill>
                  <a:srgbClr val="B3721C"/>
                </a:solidFill>
                <a:latin typeface="Arial" charset="0"/>
              </a:rPr>
              <a:t> </a:t>
            </a:r>
            <a:r>
              <a:rPr lang="cs-CZ" altLang="cs-CZ" sz="1000" b="1" dirty="0" smtClean="0">
                <a:latin typeface="Arial" charset="0"/>
                <a:cs typeface="Tahoma" pitchFamily="34" charset="0"/>
              </a:rPr>
              <a:t>Katedra oděvnictví</a:t>
            </a:r>
            <a:endParaRPr lang="cs-CZ" altLang="cs-CZ" sz="1000" dirty="0" smtClean="0">
              <a:latin typeface="Arial" charset="0"/>
            </a:endParaRPr>
          </a:p>
        </p:txBody>
      </p:sp>
      <p:pic>
        <p:nvPicPr>
          <p:cNvPr id="5" name="Picture 22" descr="TUL-word_Stránka_06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63" r="10657" b="44829"/>
          <a:stretch>
            <a:fillRect/>
          </a:stretch>
        </p:blipFill>
        <p:spPr bwMode="auto">
          <a:xfrm>
            <a:off x="150813" y="92075"/>
            <a:ext cx="496887" cy="46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3"/>
          <p:cNvSpPr txBox="1">
            <a:spLocks noChangeArrowheads="1"/>
          </p:cNvSpPr>
          <p:nvPr userDrawn="1"/>
        </p:nvSpPr>
        <p:spPr bwMode="auto">
          <a:xfrm>
            <a:off x="760413" y="152400"/>
            <a:ext cx="8253412" cy="276999"/>
          </a:xfrm>
          <a:prstGeom prst="rect">
            <a:avLst/>
          </a:prstGeom>
          <a:solidFill>
            <a:srgbClr val="C0C0C0"/>
          </a:solidFill>
          <a:ln w="9525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lang="cs-CZ" sz="1200" b="1" kern="1200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Střihová konstrukce kruhové, půlkruhové, čtvrtkruhové </a:t>
            </a:r>
            <a:r>
              <a:rPr lang="cs-CZ" sz="1200" b="1" kern="1200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sukně a </a:t>
            </a:r>
            <a:r>
              <a:rPr lang="cs-CZ" sz="1200" b="1" kern="1200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tvorba </a:t>
            </a:r>
            <a:r>
              <a:rPr lang="cs-CZ" sz="1200" b="1" kern="1200" dirty="0" err="1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odmodelovaného</a:t>
            </a:r>
            <a:r>
              <a:rPr lang="cs-CZ" sz="1200" b="1" kern="1200" baseline="0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 střihu</a:t>
            </a:r>
            <a:endParaRPr lang="cs-CZ" sz="1200" b="1" kern="1200" dirty="0" smtClean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Freeform 10"/>
          <p:cNvSpPr>
            <a:spLocks/>
          </p:cNvSpPr>
          <p:nvPr userDrawn="1"/>
        </p:nvSpPr>
        <p:spPr bwMode="auto">
          <a:xfrm>
            <a:off x="85725" y="6650038"/>
            <a:ext cx="8928100" cy="0"/>
          </a:xfrm>
          <a:custGeom>
            <a:avLst/>
            <a:gdLst>
              <a:gd name="T0" fmla="*/ 0 w 5326"/>
              <a:gd name="T1" fmla="*/ 2147483647 h 1"/>
              <a:gd name="T2" fmla="*/ 2147483647 w 5326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5326" h="1">
                <a:moveTo>
                  <a:pt x="0" y="1"/>
                </a:moveTo>
                <a:lnTo>
                  <a:pt x="5326" y="0"/>
                </a:lnTo>
              </a:path>
            </a:pathLst>
          </a:custGeom>
          <a:noFill/>
          <a:ln w="19050" cmpd="sng">
            <a:solidFill>
              <a:srgbClr val="CC6600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16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Relationship Id="rId9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8.png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image" Target="../media/image10.png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9.png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"/>
          <p:cNvGrpSpPr>
            <a:grpSpLocks/>
          </p:cNvGrpSpPr>
          <p:nvPr/>
        </p:nvGrpSpPr>
        <p:grpSpPr bwMode="auto">
          <a:xfrm>
            <a:off x="0" y="49213"/>
            <a:ext cx="9144000" cy="6742112"/>
            <a:chOff x="0" y="116632"/>
            <a:chExt cx="9144000" cy="6741368"/>
          </a:xfrm>
        </p:grpSpPr>
        <p:sp>
          <p:nvSpPr>
            <p:cNvPr id="3" name="TextovéPole 1"/>
            <p:cNvSpPr txBox="1">
              <a:spLocks noChangeArrowheads="1"/>
            </p:cNvSpPr>
            <p:nvPr/>
          </p:nvSpPr>
          <p:spPr bwMode="auto">
            <a:xfrm>
              <a:off x="107504" y="116632"/>
              <a:ext cx="8856984" cy="83090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cs-CZ" altLang="cs-CZ">
                  <a:solidFill>
                    <a:schemeClr val="bg1"/>
                  </a:solidFill>
                </a:rPr>
                <a:t>V</a:t>
              </a:r>
            </a:p>
            <a:p>
              <a:pPr eaLnBrk="1" hangingPunct="1"/>
              <a:endParaRPr lang="cs-CZ" altLang="cs-CZ"/>
            </a:p>
          </p:txBody>
        </p:sp>
        <p:sp>
          <p:nvSpPr>
            <p:cNvPr id="4" name="TextovéPole 2"/>
            <p:cNvSpPr txBox="1">
              <a:spLocks noChangeArrowheads="1"/>
            </p:cNvSpPr>
            <p:nvPr/>
          </p:nvSpPr>
          <p:spPr bwMode="auto">
            <a:xfrm>
              <a:off x="0" y="6396335"/>
              <a:ext cx="9144000" cy="4616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</p:grpSp>
      <p:sp>
        <p:nvSpPr>
          <p:cNvPr id="5" name="Podnadpis 2"/>
          <p:cNvSpPr txBox="1"/>
          <p:nvPr/>
        </p:nvSpPr>
        <p:spPr>
          <a:xfrm>
            <a:off x="2411413" y="2962275"/>
            <a:ext cx="4811712" cy="1090613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641"/>
              </a:spcBef>
              <a:defRPr/>
            </a:pPr>
            <a:r>
              <a:rPr lang="cs-CZ" sz="3200" b="1" spc="-1" dirty="0">
                <a:solidFill>
                  <a:srgbClr val="632523"/>
                </a:solidFill>
                <a:latin typeface="Calibri"/>
              </a:rPr>
              <a:t>Konstrukce střihů oděvů  </a:t>
            </a:r>
          </a:p>
        </p:txBody>
      </p:sp>
      <p:pic>
        <p:nvPicPr>
          <p:cNvPr id="6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38100"/>
            <a:ext cx="648017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dnadpis 2"/>
          <p:cNvSpPr/>
          <p:nvPr/>
        </p:nvSpPr>
        <p:spPr>
          <a:xfrm>
            <a:off x="2971800" y="4325938"/>
            <a:ext cx="3455988" cy="4000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>
            <a:normAutofit/>
          </a:bodyPr>
          <a:lstStyle/>
          <a:p>
            <a:pPr algn="ctr">
              <a:defRPr/>
            </a:pPr>
            <a:r>
              <a:rPr lang="cs-CZ" sz="2000" dirty="0"/>
              <a:t>Ing. Blažena Musilová, Ph.D.</a:t>
            </a:r>
          </a:p>
        </p:txBody>
      </p:sp>
      <p:sp>
        <p:nvSpPr>
          <p:cNvPr id="8" name="TextovéPole 4"/>
          <p:cNvSpPr/>
          <p:nvPr/>
        </p:nvSpPr>
        <p:spPr>
          <a:xfrm>
            <a:off x="1644650" y="1201738"/>
            <a:ext cx="5578475" cy="63976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/>
          <a:p>
            <a:pPr>
              <a:defRPr/>
            </a:pPr>
            <a:r>
              <a:rPr lang="cs-CZ" sz="1800" spc="-1">
                <a:solidFill>
                  <a:srgbClr val="000000"/>
                </a:solidFill>
                <a:latin typeface="Calibri"/>
              </a:rPr>
              <a:t>   </a:t>
            </a:r>
            <a:r>
              <a:rPr lang="cs-CZ" sz="1800" b="1" spc="-1">
                <a:solidFill>
                  <a:srgbClr val="000000"/>
                </a:solidFill>
                <a:latin typeface="Calibri"/>
              </a:rPr>
              <a:t>Rozvoj lidských zdrojů TUL pro zvyšování relevance, </a:t>
            </a:r>
            <a:endParaRPr lang="cs-CZ" sz="1800" spc="-1">
              <a:latin typeface="Arial"/>
            </a:endParaRPr>
          </a:p>
          <a:p>
            <a:pPr>
              <a:defRPr/>
            </a:pPr>
            <a:r>
              <a:rPr lang="cs-CZ" sz="1800" b="1" spc="-1">
                <a:solidFill>
                  <a:srgbClr val="000000"/>
                </a:solidFill>
                <a:latin typeface="Calibri"/>
              </a:rPr>
              <a:t>kvality a přístupu ke vzdělání v podmínkách Průmyslu 4.0</a:t>
            </a:r>
            <a:endParaRPr lang="cs-CZ" sz="1800" spc="-1">
              <a:latin typeface="Arial"/>
            </a:endParaRPr>
          </a:p>
        </p:txBody>
      </p:sp>
      <p:sp>
        <p:nvSpPr>
          <p:cNvPr id="9" name="Rectangle 3"/>
          <p:cNvSpPr/>
          <p:nvPr/>
        </p:nvSpPr>
        <p:spPr>
          <a:xfrm>
            <a:off x="3060700" y="1851025"/>
            <a:ext cx="2698750" cy="26035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anchor="ctr">
            <a:spAutoFit/>
          </a:bodyPr>
          <a:lstStyle/>
          <a:p>
            <a:pPr>
              <a:tabLst>
                <a:tab pos="0" algn="l"/>
              </a:tabLst>
              <a:defRPr/>
            </a:pPr>
            <a:r>
              <a:rPr lang="cs-CZ" sz="1100" b="1" spc="-1">
                <a:solidFill>
                  <a:srgbClr val="000000"/>
                </a:solidFill>
                <a:latin typeface="Arial"/>
                <a:ea typeface="Times New Roman"/>
              </a:rPr>
              <a:t>CZ.02.2.69/0.0/0.0/16_015/0002329</a:t>
            </a:r>
            <a:r>
              <a:rPr lang="cs-CZ" sz="600" spc="-1">
                <a:solidFill>
                  <a:srgbClr val="000000"/>
                </a:solidFill>
                <a:latin typeface="Arial"/>
                <a:ea typeface="Times New Roman"/>
              </a:rPr>
              <a:t> </a:t>
            </a:r>
            <a:endParaRPr lang="cs-CZ" sz="600" spc="-1">
              <a:latin typeface="Arial"/>
            </a:endParaRPr>
          </a:p>
        </p:txBody>
      </p:sp>
      <p:sp>
        <p:nvSpPr>
          <p:cNvPr id="10" name="AutoShape 2"/>
          <p:cNvSpPr/>
          <p:nvPr/>
        </p:nvSpPr>
        <p:spPr>
          <a:xfrm>
            <a:off x="155575" y="-842963"/>
            <a:ext cx="12534900" cy="16287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11" name="Obrázek 10" descr="varianta-a-pn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883275"/>
            <a:ext cx="4970463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Obdélník 8"/>
          <p:cNvSpPr/>
          <p:nvPr/>
        </p:nvSpPr>
        <p:spPr>
          <a:xfrm>
            <a:off x="2811463" y="3771900"/>
            <a:ext cx="3595687" cy="38893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>
            <a:spAutoFit/>
          </a:bodyPr>
          <a:lstStyle>
            <a:lvl1pPr eaLnBrk="0" hangingPunct="0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115000"/>
              </a:lnSpc>
              <a:spcBef>
                <a:spcPts val="600"/>
              </a:spcBef>
            </a:pPr>
            <a:r>
              <a:rPr lang="cs-CZ" altLang="cs-CZ" sz="1800" b="1"/>
              <a:t> </a:t>
            </a:r>
            <a:r>
              <a:rPr lang="cs-CZ" altLang="cs-CZ" sz="1800" b="1">
                <a:solidFill>
                  <a:srgbClr val="632423"/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Výroba oděvů a technické konfekce</a:t>
            </a:r>
          </a:p>
        </p:txBody>
      </p:sp>
    </p:spTree>
    <p:extLst>
      <p:ext uri="{BB962C8B-B14F-4D97-AF65-F5344CB8AC3E}">
        <p14:creationId xmlns:p14="http://schemas.microsoft.com/office/powerpoint/2010/main" val="136959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49"/>
          <p:cNvSpPr>
            <a:spLocks noChangeArrowheads="1"/>
          </p:cNvSpPr>
          <p:nvPr/>
        </p:nvSpPr>
        <p:spPr bwMode="auto">
          <a:xfrm>
            <a:off x="3581400" y="1073150"/>
            <a:ext cx="3959225" cy="3959225"/>
          </a:xfrm>
          <a:prstGeom prst="ellipse">
            <a:avLst/>
          </a:prstGeom>
          <a:solidFill>
            <a:srgbClr val="FFCC00"/>
          </a:solidFill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4" name="Object 53"/>
          <p:cNvGraphicFramePr>
            <a:graphicFrameLocks noChangeAspect="1"/>
          </p:cNvGraphicFramePr>
          <p:nvPr/>
        </p:nvGraphicFramePr>
        <p:xfrm>
          <a:off x="1031875" y="4389438"/>
          <a:ext cx="1117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Rovnice" r:id="rId3" imgW="1117440" imgH="241200" progId="Equation.3">
                  <p:embed/>
                </p:oleObj>
              </mc:Choice>
              <mc:Fallback>
                <p:oleObj name="Rovnice" r:id="rId3" imgW="111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1875" y="4389438"/>
                        <a:ext cx="1117600" cy="2413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1816548"/>
              </p:ext>
            </p:extLst>
          </p:nvPr>
        </p:nvGraphicFramePr>
        <p:xfrm>
          <a:off x="1763688" y="5032375"/>
          <a:ext cx="1143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Rovnice" r:id="rId5" imgW="1143000" imgH="482400" progId="Equation.3">
                  <p:embed/>
                </p:oleObj>
              </mc:Choice>
              <mc:Fallback>
                <p:oleObj name="Rovnice" r:id="rId5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5032375"/>
                        <a:ext cx="1143000" cy="482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434678"/>
              </p:ext>
            </p:extLst>
          </p:nvPr>
        </p:nvGraphicFramePr>
        <p:xfrm>
          <a:off x="3575050" y="5882332"/>
          <a:ext cx="1143000" cy="45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Rovnice" r:id="rId7" imgW="1143000" imgH="482400" progId="Equation.3">
                  <p:embed/>
                </p:oleObj>
              </mc:Choice>
              <mc:Fallback>
                <p:oleObj name="Rovnice" r:id="rId7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5050" y="5882332"/>
                        <a:ext cx="1143000" cy="451793"/>
                      </a:xfrm>
                      <a:prstGeom prst="rect">
                        <a:avLst/>
                      </a:prstGeom>
                      <a:solidFill>
                        <a:srgbClr val="C9E19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 useBgFill="1">
        <p:nvSpPr>
          <p:cNvPr id="7" name="Oval 47"/>
          <p:cNvSpPr>
            <a:spLocks noChangeArrowheads="1"/>
          </p:cNvSpPr>
          <p:nvPr/>
        </p:nvSpPr>
        <p:spPr bwMode="auto">
          <a:xfrm>
            <a:off x="5137150" y="2638425"/>
            <a:ext cx="835025" cy="835025"/>
          </a:xfrm>
          <a:prstGeom prst="ellipse">
            <a:avLst/>
          </a:prstGeom>
          <a:ln w="22225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Freeform 61"/>
          <p:cNvSpPr>
            <a:spLocks/>
          </p:cNvSpPr>
          <p:nvPr/>
        </p:nvSpPr>
        <p:spPr bwMode="auto">
          <a:xfrm>
            <a:off x="3132138" y="3043238"/>
            <a:ext cx="4852987" cy="2417762"/>
          </a:xfrm>
          <a:custGeom>
            <a:avLst/>
            <a:gdLst>
              <a:gd name="T0" fmla="*/ 1533 w 3057"/>
              <a:gd name="T1" fmla="*/ 1523 h 1523"/>
              <a:gd name="T2" fmla="*/ 3 w 3057"/>
              <a:gd name="T3" fmla="*/ 7 h 1523"/>
              <a:gd name="T4" fmla="*/ 999 w 3057"/>
              <a:gd name="T5" fmla="*/ 7 h 1523"/>
              <a:gd name="T6" fmla="*/ 2063 w 3057"/>
              <a:gd name="T7" fmla="*/ 5 h 1523"/>
              <a:gd name="T8" fmla="*/ 3053 w 3057"/>
              <a:gd name="T9" fmla="*/ 5 h 1523"/>
              <a:gd name="T10" fmla="*/ 1533 w 3057"/>
              <a:gd name="T11" fmla="*/ 1523 h 1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057" h="1523">
                <a:moveTo>
                  <a:pt x="1533" y="1523"/>
                </a:moveTo>
                <a:cubicBezTo>
                  <a:pt x="207" y="1487"/>
                  <a:pt x="0" y="283"/>
                  <a:pt x="3" y="7"/>
                </a:cubicBezTo>
                <a:cubicBezTo>
                  <a:pt x="499" y="8"/>
                  <a:pt x="997" y="0"/>
                  <a:pt x="999" y="7"/>
                </a:cubicBezTo>
                <a:cubicBezTo>
                  <a:pt x="1031" y="692"/>
                  <a:pt x="2021" y="705"/>
                  <a:pt x="2063" y="5"/>
                </a:cubicBezTo>
                <a:cubicBezTo>
                  <a:pt x="2063" y="5"/>
                  <a:pt x="2559" y="6"/>
                  <a:pt x="3053" y="5"/>
                </a:cubicBezTo>
                <a:cubicBezTo>
                  <a:pt x="3057" y="385"/>
                  <a:pt x="2775" y="1499"/>
                  <a:pt x="1533" y="1523"/>
                </a:cubicBezTo>
                <a:close/>
              </a:path>
            </a:pathLst>
          </a:custGeom>
          <a:solidFill>
            <a:schemeClr val="accent1"/>
          </a:solidFill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Text Box 67"/>
          <p:cNvSpPr txBox="1">
            <a:spLocks noChangeArrowheads="1"/>
          </p:cNvSpPr>
          <p:nvPr/>
        </p:nvSpPr>
        <p:spPr bwMode="auto">
          <a:xfrm>
            <a:off x="5584825" y="3016250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0</a:t>
            </a:r>
          </a:p>
        </p:txBody>
      </p:sp>
      <p:sp>
        <p:nvSpPr>
          <p:cNvPr id="10" name="Text Box 68"/>
          <p:cNvSpPr txBox="1">
            <a:spLocks noChangeArrowheads="1"/>
          </p:cNvSpPr>
          <p:nvPr/>
        </p:nvSpPr>
        <p:spPr bwMode="auto">
          <a:xfrm>
            <a:off x="4981575" y="3001963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A</a:t>
            </a:r>
          </a:p>
        </p:txBody>
      </p:sp>
      <p:sp>
        <p:nvSpPr>
          <p:cNvPr id="11" name="Text Box 71"/>
          <p:cNvSpPr txBox="1">
            <a:spLocks noChangeArrowheads="1"/>
          </p:cNvSpPr>
          <p:nvPr/>
        </p:nvSpPr>
        <p:spPr bwMode="auto">
          <a:xfrm>
            <a:off x="3403600" y="2803525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B</a:t>
            </a:r>
          </a:p>
        </p:txBody>
      </p:sp>
      <p:sp>
        <p:nvSpPr>
          <p:cNvPr id="12" name="Text Box 73"/>
          <p:cNvSpPr txBox="1">
            <a:spLocks noChangeArrowheads="1"/>
          </p:cNvSpPr>
          <p:nvPr/>
        </p:nvSpPr>
        <p:spPr bwMode="auto">
          <a:xfrm>
            <a:off x="5641975" y="6121400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/>
              <a:t>F</a:t>
            </a:r>
          </a:p>
        </p:txBody>
      </p:sp>
      <p:sp>
        <p:nvSpPr>
          <p:cNvPr id="13" name="Text Box 74"/>
          <p:cNvSpPr txBox="1">
            <a:spLocks noChangeArrowheads="1"/>
          </p:cNvSpPr>
          <p:nvPr/>
        </p:nvSpPr>
        <p:spPr bwMode="auto">
          <a:xfrm>
            <a:off x="4533900" y="3019425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C</a:t>
            </a:r>
          </a:p>
        </p:txBody>
      </p:sp>
      <p:sp>
        <p:nvSpPr>
          <p:cNvPr id="18" name="Text Box 85"/>
          <p:cNvSpPr txBox="1">
            <a:spLocks noChangeArrowheads="1"/>
          </p:cNvSpPr>
          <p:nvPr/>
        </p:nvSpPr>
        <p:spPr bwMode="auto">
          <a:xfrm>
            <a:off x="8596904" y="2348981"/>
            <a:ext cx="376238" cy="23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CD</a:t>
            </a:r>
            <a:endParaRPr lang="cs-CZ" altLang="cs-CZ" sz="1600" dirty="0"/>
          </a:p>
        </p:txBody>
      </p:sp>
      <p:sp>
        <p:nvSpPr>
          <p:cNvPr id="19" name="Text Box 86"/>
          <p:cNvSpPr txBox="1">
            <a:spLocks noChangeArrowheads="1"/>
          </p:cNvSpPr>
          <p:nvPr/>
        </p:nvSpPr>
        <p:spPr bwMode="auto">
          <a:xfrm>
            <a:off x="8633799" y="2615681"/>
            <a:ext cx="376237" cy="237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400" b="1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</a:t>
            </a:r>
            <a:endParaRPr lang="cs-CZ" altLang="cs-CZ" sz="1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Freeform 88"/>
          <p:cNvSpPr>
            <a:spLocks/>
          </p:cNvSpPr>
          <p:nvPr/>
        </p:nvSpPr>
        <p:spPr bwMode="auto">
          <a:xfrm>
            <a:off x="4718050" y="3051175"/>
            <a:ext cx="1689100" cy="1111250"/>
          </a:xfrm>
          <a:custGeom>
            <a:avLst/>
            <a:gdLst>
              <a:gd name="T0" fmla="*/ 0 w 1064"/>
              <a:gd name="T1" fmla="*/ 2 h 700"/>
              <a:gd name="T2" fmla="*/ 1064 w 1064"/>
              <a:gd name="T3" fmla="*/ 0 h 700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64" h="700">
                <a:moveTo>
                  <a:pt x="0" y="2"/>
                </a:moveTo>
                <a:cubicBezTo>
                  <a:pt x="32" y="687"/>
                  <a:pt x="1022" y="700"/>
                  <a:pt x="1064" y="0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1" name="Freeform 89"/>
          <p:cNvSpPr>
            <a:spLocks/>
          </p:cNvSpPr>
          <p:nvPr/>
        </p:nvSpPr>
        <p:spPr bwMode="auto">
          <a:xfrm>
            <a:off x="3135313" y="3051175"/>
            <a:ext cx="4852987" cy="2409825"/>
          </a:xfrm>
          <a:custGeom>
            <a:avLst/>
            <a:gdLst>
              <a:gd name="T0" fmla="*/ 3053 w 3057"/>
              <a:gd name="T1" fmla="*/ 0 h 1518"/>
              <a:gd name="T2" fmla="*/ 1533 w 3057"/>
              <a:gd name="T3" fmla="*/ 1518 h 1518"/>
              <a:gd name="T4" fmla="*/ 3 w 3057"/>
              <a:gd name="T5" fmla="*/ 2 h 15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057" h="1518">
                <a:moveTo>
                  <a:pt x="3053" y="0"/>
                </a:moveTo>
                <a:cubicBezTo>
                  <a:pt x="3057" y="380"/>
                  <a:pt x="2775" y="1494"/>
                  <a:pt x="1533" y="1518"/>
                </a:cubicBezTo>
                <a:cubicBezTo>
                  <a:pt x="207" y="1482"/>
                  <a:pt x="0" y="278"/>
                  <a:pt x="3" y="2"/>
                </a:cubicBezTo>
              </a:path>
            </a:pathLst>
          </a:custGeom>
          <a:noFill/>
          <a:ln w="158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2" name="Freeform 65"/>
          <p:cNvSpPr>
            <a:spLocks/>
          </p:cNvSpPr>
          <p:nvPr/>
        </p:nvSpPr>
        <p:spPr bwMode="auto">
          <a:xfrm flipH="1">
            <a:off x="5545138" y="3049588"/>
            <a:ext cx="3262312" cy="3284537"/>
          </a:xfrm>
          <a:custGeom>
            <a:avLst/>
            <a:gdLst>
              <a:gd name="T0" fmla="*/ 2055 w 2055"/>
              <a:gd name="T1" fmla="*/ 2069 h 2069"/>
              <a:gd name="T2" fmla="*/ 3 w 2055"/>
              <a:gd name="T3" fmla="*/ 0 h 2069"/>
              <a:gd name="T4" fmla="*/ 1005 w 2055"/>
              <a:gd name="T5" fmla="*/ 0 h 2069"/>
              <a:gd name="T6" fmla="*/ 2055 w 2055"/>
              <a:gd name="T7" fmla="*/ 1053 h 2069"/>
              <a:gd name="T8" fmla="*/ 2055 w 2055"/>
              <a:gd name="T9" fmla="*/ 2069 h 20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55" h="2069">
                <a:moveTo>
                  <a:pt x="2055" y="2069"/>
                </a:moveTo>
                <a:cubicBezTo>
                  <a:pt x="138" y="1970"/>
                  <a:pt x="0" y="276"/>
                  <a:pt x="3" y="0"/>
                </a:cubicBezTo>
                <a:cubicBezTo>
                  <a:pt x="3" y="0"/>
                  <a:pt x="1005" y="0"/>
                  <a:pt x="1005" y="0"/>
                </a:cubicBezTo>
                <a:cubicBezTo>
                  <a:pt x="1005" y="0"/>
                  <a:pt x="987" y="999"/>
                  <a:pt x="2055" y="1053"/>
                </a:cubicBezTo>
                <a:lnTo>
                  <a:pt x="2055" y="2069"/>
                </a:lnTo>
                <a:close/>
              </a:path>
            </a:pathLst>
          </a:custGeom>
          <a:solidFill>
            <a:srgbClr val="C9E19F"/>
          </a:solidFill>
          <a:ln w="2222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3" name="Text Box 72"/>
          <p:cNvSpPr txBox="1">
            <a:spLocks noChangeArrowheads="1"/>
          </p:cNvSpPr>
          <p:nvPr/>
        </p:nvSpPr>
        <p:spPr bwMode="auto">
          <a:xfrm>
            <a:off x="5594350" y="4387850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E</a:t>
            </a:r>
          </a:p>
        </p:txBody>
      </p:sp>
      <p:sp>
        <p:nvSpPr>
          <p:cNvPr id="24" name="Line 66"/>
          <p:cNvSpPr>
            <a:spLocks noChangeShapeType="1"/>
          </p:cNvSpPr>
          <p:nvPr/>
        </p:nvSpPr>
        <p:spPr bwMode="auto">
          <a:xfrm rot="5400000">
            <a:off x="5506244" y="-194469"/>
            <a:ext cx="0" cy="6478588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5" name="Line 43"/>
          <p:cNvSpPr>
            <a:spLocks noChangeShapeType="1"/>
          </p:cNvSpPr>
          <p:nvPr/>
        </p:nvSpPr>
        <p:spPr bwMode="auto">
          <a:xfrm>
            <a:off x="5543550" y="895350"/>
            <a:ext cx="0" cy="55784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pic>
        <p:nvPicPr>
          <p:cNvPr id="26" name="Picture 91" descr="G:\Lenka\obr_sukne_kruh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972" y="2077642"/>
            <a:ext cx="1060716" cy="2030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 Box 70"/>
          <p:cNvSpPr txBox="1">
            <a:spLocks noChangeArrowheads="1"/>
          </p:cNvSpPr>
          <p:nvPr/>
        </p:nvSpPr>
        <p:spPr bwMode="auto">
          <a:xfrm>
            <a:off x="2876550" y="3014663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/>
              <a:t>D</a:t>
            </a:r>
          </a:p>
        </p:txBody>
      </p:sp>
      <p:sp>
        <p:nvSpPr>
          <p:cNvPr id="28" name="Text Box 92"/>
          <p:cNvSpPr txBox="1">
            <a:spLocks noChangeArrowheads="1"/>
          </p:cNvSpPr>
          <p:nvPr/>
        </p:nvSpPr>
        <p:spPr bwMode="auto">
          <a:xfrm>
            <a:off x="5581650" y="6343650"/>
            <a:ext cx="2095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8000" tIns="10800" rIns="18000" bIns="10800"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cs-CZ" altLang="cs-CZ" sz="1600" b="1" dirty="0"/>
              <a:t>F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899592" y="4026550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Kruhová sukně</a:t>
            </a:r>
            <a:endParaRPr lang="cs-CZ" sz="1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1589518" y="4714511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Půlkruhová sukně</a:t>
            </a: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169851" y="455181"/>
            <a:ext cx="5879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Zjištěná hodnota konstrukčního parametru „r“ výpočtem:</a:t>
            </a:r>
            <a:endParaRPr lang="cs-CZ" sz="14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Skupina 38"/>
          <p:cNvGrpSpPr/>
          <p:nvPr/>
        </p:nvGrpSpPr>
        <p:grpSpPr>
          <a:xfrm>
            <a:off x="6885635" y="692696"/>
            <a:ext cx="2258654" cy="495679"/>
            <a:chOff x="6885635" y="692696"/>
            <a:chExt cx="2258654" cy="495679"/>
          </a:xfrm>
        </p:grpSpPr>
        <p:sp>
          <p:nvSpPr>
            <p:cNvPr id="14" name="Text Box 77"/>
            <p:cNvSpPr txBox="1">
              <a:spLocks noChangeArrowheads="1"/>
            </p:cNvSpPr>
            <p:nvPr/>
          </p:nvSpPr>
          <p:spPr bwMode="auto">
            <a:xfrm>
              <a:off x="8428729" y="724595"/>
              <a:ext cx="715560" cy="3821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000" tIns="10800" rIns="18000" bIns="10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 dirty="0"/>
                <a:t>r</a:t>
              </a:r>
              <a:r>
                <a:rPr lang="cs-CZ" altLang="cs-CZ" sz="1400" b="1" dirty="0" smtClean="0"/>
                <a:t> =  </a:t>
              </a:r>
              <a:r>
                <a:rPr lang="cs-CZ" altLang="cs-CZ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0A</a:t>
              </a:r>
              <a:endParaRPr lang="cs-CZ" altLang="cs-CZ" sz="1600" dirty="0"/>
            </a:p>
          </p:txBody>
        </p:sp>
        <p:sp>
          <p:nvSpPr>
            <p:cNvPr id="32" name="TextovéPole 31"/>
            <p:cNvSpPr txBox="1"/>
            <p:nvPr/>
          </p:nvSpPr>
          <p:spPr>
            <a:xfrm>
              <a:off x="6885635" y="692696"/>
              <a:ext cx="1901742" cy="4956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Kruhová sukně</a:t>
              </a:r>
              <a:endParaRPr lang="cs-CZ" sz="1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0" name="Skupina 39"/>
          <p:cNvGrpSpPr/>
          <p:nvPr/>
        </p:nvGrpSpPr>
        <p:grpSpPr>
          <a:xfrm>
            <a:off x="6771605" y="954259"/>
            <a:ext cx="2264891" cy="307777"/>
            <a:chOff x="6771605" y="954259"/>
            <a:chExt cx="2264891" cy="307777"/>
          </a:xfrm>
        </p:grpSpPr>
        <p:sp>
          <p:nvSpPr>
            <p:cNvPr id="33" name="TextovéPole 32"/>
            <p:cNvSpPr txBox="1"/>
            <p:nvPr/>
          </p:nvSpPr>
          <p:spPr>
            <a:xfrm>
              <a:off x="6771605" y="954259"/>
              <a:ext cx="172819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Půlkruhová sukně</a:t>
              </a:r>
              <a:endParaRPr lang="cs-CZ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4" name="Text Box 77"/>
            <p:cNvSpPr txBox="1">
              <a:spLocks noChangeArrowheads="1"/>
            </p:cNvSpPr>
            <p:nvPr/>
          </p:nvSpPr>
          <p:spPr bwMode="auto">
            <a:xfrm>
              <a:off x="8445124" y="979389"/>
              <a:ext cx="591372" cy="237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000" tIns="10800" rIns="18000" bIns="10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 dirty="0"/>
                <a:t>r</a:t>
              </a:r>
              <a:r>
                <a:rPr lang="cs-CZ" altLang="cs-CZ" sz="1400" b="1" dirty="0" smtClean="0"/>
                <a:t> =  </a:t>
              </a:r>
              <a:r>
                <a:rPr lang="cs-CZ" altLang="cs-CZ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0C</a:t>
              </a:r>
              <a:endParaRPr lang="cs-CZ" altLang="cs-CZ" sz="1600" dirty="0"/>
            </a:p>
          </p:txBody>
        </p:sp>
      </p:grpSp>
      <p:sp>
        <p:nvSpPr>
          <p:cNvPr id="35" name="TextovéPole 34"/>
          <p:cNvSpPr txBox="1"/>
          <p:nvPr/>
        </p:nvSpPr>
        <p:spPr>
          <a:xfrm>
            <a:off x="3241930" y="5569495"/>
            <a:ext cx="2122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Čtvrtkruhová sukně</a:t>
            </a:r>
            <a:endParaRPr lang="cs-CZ" sz="1400" b="1" dirty="0">
              <a:solidFill>
                <a:schemeClr val="accent3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Skupina 40"/>
          <p:cNvGrpSpPr/>
          <p:nvPr/>
        </p:nvGrpSpPr>
        <p:grpSpPr>
          <a:xfrm>
            <a:off x="6660232" y="1247007"/>
            <a:ext cx="2391572" cy="307777"/>
            <a:chOff x="6660232" y="1247007"/>
            <a:chExt cx="2391572" cy="307777"/>
          </a:xfrm>
        </p:grpSpPr>
        <p:sp>
          <p:nvSpPr>
            <p:cNvPr id="36" name="TextovéPole 35"/>
            <p:cNvSpPr txBox="1"/>
            <p:nvPr/>
          </p:nvSpPr>
          <p:spPr>
            <a:xfrm>
              <a:off x="6660232" y="1247007"/>
              <a:ext cx="212215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b="1" dirty="0" smtClean="0">
                  <a:solidFill>
                    <a:schemeClr val="accent3">
                      <a:lumMod val="7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Čtvrtkruhová sukně</a:t>
              </a:r>
              <a:endParaRPr lang="cs-CZ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" name="Text Box 77"/>
            <p:cNvSpPr txBox="1">
              <a:spLocks noChangeArrowheads="1"/>
            </p:cNvSpPr>
            <p:nvPr/>
          </p:nvSpPr>
          <p:spPr bwMode="auto">
            <a:xfrm>
              <a:off x="8460432" y="1268273"/>
              <a:ext cx="591372" cy="237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square" lIns="18000" tIns="10800" rIns="18000" bIns="10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 dirty="0"/>
                <a:t>r</a:t>
              </a:r>
              <a:r>
                <a:rPr lang="cs-CZ" altLang="cs-CZ" sz="1400" b="1" dirty="0" smtClean="0"/>
                <a:t> =  </a:t>
              </a:r>
              <a:r>
                <a:rPr lang="cs-CZ" altLang="cs-CZ" sz="14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0E</a:t>
              </a:r>
              <a:endParaRPr lang="cs-CZ" altLang="cs-CZ" sz="1600" dirty="0"/>
            </a:p>
          </p:txBody>
        </p:sp>
      </p:grpSp>
      <p:grpSp>
        <p:nvGrpSpPr>
          <p:cNvPr id="42" name="Skupina 41"/>
          <p:cNvGrpSpPr/>
          <p:nvPr/>
        </p:nvGrpSpPr>
        <p:grpSpPr>
          <a:xfrm>
            <a:off x="7380312" y="1825079"/>
            <a:ext cx="1728192" cy="523902"/>
            <a:chOff x="7380312" y="1825079"/>
            <a:chExt cx="1728192" cy="523902"/>
          </a:xfrm>
        </p:grpSpPr>
        <p:sp>
          <p:nvSpPr>
            <p:cNvPr id="17" name="Text Box 83"/>
            <p:cNvSpPr txBox="1">
              <a:spLocks noChangeArrowheads="1"/>
            </p:cNvSpPr>
            <p:nvPr/>
          </p:nvSpPr>
          <p:spPr bwMode="auto">
            <a:xfrm>
              <a:off x="7627366" y="2111726"/>
              <a:ext cx="1481138" cy="2372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18000" tIns="10800" rIns="18000" bIns="10800"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cs-CZ" altLang="cs-CZ" sz="1400" b="1" dirty="0" smtClean="0"/>
                <a:t>Délka sukně: </a:t>
              </a:r>
              <a:r>
                <a:rPr lang="cs-CZ" altLang="cs-CZ" sz="14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</a:t>
              </a:r>
              <a:endParaRPr lang="cs-CZ" altLang="cs-CZ" sz="1600" dirty="0"/>
            </a:p>
          </p:txBody>
        </p:sp>
        <p:sp>
          <p:nvSpPr>
            <p:cNvPr id="38" name="TextovéPole 37"/>
            <p:cNvSpPr txBox="1"/>
            <p:nvPr/>
          </p:nvSpPr>
          <p:spPr>
            <a:xfrm>
              <a:off x="7380312" y="1825079"/>
              <a:ext cx="165618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1400" i="1" dirty="0">
                  <a:latin typeface="Arial" panose="020B0604020202020204" pitchFamily="34" charset="0"/>
                  <a:cs typeface="Arial" panose="020B0604020202020204" pitchFamily="34" charset="0"/>
                </a:rPr>
                <a:t>Rozměr výrobku: </a:t>
              </a:r>
            </a:p>
          </p:txBody>
        </p:sp>
      </p:grpSp>
      <p:sp>
        <p:nvSpPr>
          <p:cNvPr id="2" name="Obdélník 1"/>
          <p:cNvSpPr/>
          <p:nvPr/>
        </p:nvSpPr>
        <p:spPr>
          <a:xfrm>
            <a:off x="-38100" y="50798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spcAft>
                <a:spcPct val="50000"/>
              </a:spcAft>
              <a:defRPr/>
            </a:pPr>
            <a:r>
              <a:rPr lang="cs-CZ" sz="2400" b="1" dirty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Kruhová, půlkruhová, čtvrtkruhová </a:t>
            </a:r>
            <a:r>
              <a:rPr lang="cs-CZ" sz="2400" b="1" dirty="0" smtClean="0">
                <a:solidFill>
                  <a:srgbClr val="B3721C"/>
                </a:solidFill>
                <a:latin typeface="Arial" charset="0"/>
                <a:ea typeface="Calibri" pitchFamily="34" charset="0"/>
                <a:cs typeface="Calibri" pitchFamily="34" charset="0"/>
              </a:rPr>
              <a:t>sukně. Modelování a parametrická střihová konstrukce.</a:t>
            </a:r>
            <a:endParaRPr lang="cs-CZ" sz="2400" b="1" dirty="0">
              <a:solidFill>
                <a:srgbClr val="B3721C"/>
              </a:solidFill>
              <a:latin typeface="Arial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5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utoUpdateAnimBg="0"/>
      <p:bldP spid="10" grpId="0" autoUpdateAnimBg="0"/>
      <p:bldP spid="11" grpId="0" autoUpdateAnimBg="0"/>
      <p:bldP spid="12" grpId="0" autoUpdateAnimBg="0"/>
      <p:bldP spid="13" grpId="0" autoUpdateAnimBg="0"/>
      <p:bldP spid="18" grpId="0" autoUpdateAnimBg="0"/>
      <p:bldP spid="19" grpId="0" autoUpdateAnimBg="0"/>
      <p:bldP spid="20" grpId="0" animBg="1"/>
      <p:bldP spid="21" grpId="0" animBg="1"/>
      <p:bldP spid="22" grpId="0" animBg="1"/>
      <p:bldP spid="23" grpId="0" autoUpdateAnimBg="0"/>
      <p:bldP spid="24" grpId="0" animBg="1"/>
      <p:bldP spid="25" grpId="0" animBg="1"/>
      <p:bldP spid="27" grpId="0" autoUpdateAnimBg="0"/>
      <p:bldP spid="28" grpId="0" autoUpdateAnimBg="0"/>
      <p:bldP spid="3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Oblouk 33"/>
          <p:cNvSpPr>
            <a:spLocks noChangeAspect="1"/>
          </p:cNvSpPr>
          <p:nvPr/>
        </p:nvSpPr>
        <p:spPr>
          <a:xfrm flipH="1" flipV="1">
            <a:off x="4134256" y="656319"/>
            <a:ext cx="4619905" cy="4608000"/>
          </a:xfrm>
          <a:prstGeom prst="arc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44" name="Oblouk 43"/>
          <p:cNvSpPr>
            <a:spLocks noChangeAspect="1"/>
          </p:cNvSpPr>
          <p:nvPr/>
        </p:nvSpPr>
        <p:spPr>
          <a:xfrm flipV="1">
            <a:off x="4068092" y="625884"/>
            <a:ext cx="4655998" cy="4644000"/>
          </a:xfrm>
          <a:prstGeom prst="arc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12" name="Ovál 11"/>
          <p:cNvSpPr>
            <a:spLocks noChangeAspect="1"/>
          </p:cNvSpPr>
          <p:nvPr/>
        </p:nvSpPr>
        <p:spPr>
          <a:xfrm>
            <a:off x="4418943" y="930058"/>
            <a:ext cx="3996000" cy="3996000"/>
          </a:xfrm>
          <a:prstGeom prst="ellipse">
            <a:avLst/>
          </a:prstGeom>
          <a:solidFill>
            <a:schemeClr val="bg1">
              <a:alpha val="36863"/>
            </a:schemeClr>
          </a:solid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000" dirty="0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55" name="Přímá spojnice 54"/>
          <p:cNvCxnSpPr/>
          <p:nvPr/>
        </p:nvCxnSpPr>
        <p:spPr>
          <a:xfrm flipH="1">
            <a:off x="4370902" y="3925106"/>
            <a:ext cx="1183650" cy="1189318"/>
          </a:xfrm>
          <a:prstGeom prst="line">
            <a:avLst/>
          </a:prstGeom>
          <a:ln w="19050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louk 37"/>
          <p:cNvSpPr>
            <a:spLocks noChangeAspect="1"/>
          </p:cNvSpPr>
          <p:nvPr/>
        </p:nvSpPr>
        <p:spPr>
          <a:xfrm flipV="1">
            <a:off x="5809576" y="2353710"/>
            <a:ext cx="1224000" cy="1220845"/>
          </a:xfrm>
          <a:prstGeom prst="arc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29" name="Přímá spojnice se šipkou 28"/>
          <p:cNvCxnSpPr/>
          <p:nvPr/>
        </p:nvCxnSpPr>
        <p:spPr>
          <a:xfrm flipV="1">
            <a:off x="7023377" y="2964109"/>
            <a:ext cx="1692435" cy="0"/>
          </a:xfrm>
          <a:prstGeom prst="straightConnector1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40" name="Přímá spojnice se šipkou 39"/>
          <p:cNvCxnSpPr/>
          <p:nvPr/>
        </p:nvCxnSpPr>
        <p:spPr>
          <a:xfrm flipV="1">
            <a:off x="4140023" y="2967288"/>
            <a:ext cx="1656000" cy="0"/>
          </a:xfrm>
          <a:prstGeom prst="straightConnector1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43" name="Oblouk 42"/>
          <p:cNvSpPr>
            <a:spLocks noChangeAspect="1"/>
          </p:cNvSpPr>
          <p:nvPr/>
        </p:nvSpPr>
        <p:spPr>
          <a:xfrm flipH="1" flipV="1">
            <a:off x="5804087" y="2349123"/>
            <a:ext cx="1224000" cy="1220845"/>
          </a:xfrm>
          <a:prstGeom prst="arc">
            <a:avLst/>
          </a:prstGeom>
          <a:solidFill>
            <a:schemeClr val="bg1">
              <a:alpha val="36863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175">
                <a:solidFill>
                  <a:schemeClr val="tx1"/>
                </a:solidFill>
              </a:ln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83568" y="476672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Příklad zobrazení:</a:t>
            </a:r>
          </a:p>
          <a:p>
            <a:r>
              <a:rPr lang="cs-CZ" dirty="0" smtClean="0"/>
              <a:t>op = obvod pasu</a:t>
            </a:r>
          </a:p>
          <a:p>
            <a:r>
              <a:rPr lang="cs-CZ" dirty="0" smtClean="0"/>
              <a:t>cop = celkový obvod pasu (</a:t>
            </a:r>
            <a:r>
              <a:rPr lang="cs-CZ" dirty="0" err="1" smtClean="0"/>
              <a:t>op+1</a:t>
            </a:r>
            <a:r>
              <a:rPr lang="cs-CZ" dirty="0" smtClean="0"/>
              <a:t>)</a:t>
            </a:r>
          </a:p>
          <a:p>
            <a:r>
              <a:rPr lang="cs-CZ" dirty="0" err="1"/>
              <a:t>d</a:t>
            </a:r>
            <a:r>
              <a:rPr lang="cs-CZ" dirty="0" err="1" smtClean="0"/>
              <a:t>s</a:t>
            </a:r>
            <a:r>
              <a:rPr lang="cs-CZ" dirty="0" smtClean="0"/>
              <a:t> = délka sukně</a:t>
            </a:r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658"/>
          <a:stretch/>
        </p:blipFill>
        <p:spPr bwMode="auto">
          <a:xfrm>
            <a:off x="903638" y="2503848"/>
            <a:ext cx="874651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206"/>
          <a:stretch/>
        </p:blipFill>
        <p:spPr bwMode="auto">
          <a:xfrm>
            <a:off x="974760" y="4076879"/>
            <a:ext cx="1055921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7362437"/>
              </p:ext>
            </p:extLst>
          </p:nvPr>
        </p:nvGraphicFramePr>
        <p:xfrm>
          <a:off x="815851" y="2111897"/>
          <a:ext cx="1117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2" name="Editor rovnic 3.0" r:id="rId5" imgW="1117440" imgH="241200" progId="Equation.3">
                  <p:embed/>
                </p:oleObj>
              </mc:Choice>
              <mc:Fallback>
                <p:oleObj name="Editor rovnic 3.0" r:id="rId5" imgW="1117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851" y="2111897"/>
                        <a:ext cx="1117600" cy="2413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83568" y="1749009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Kruhová sukně</a:t>
            </a:r>
            <a:endParaRPr lang="cs-CZ" sz="1400" b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6309599"/>
              </p:ext>
            </p:extLst>
          </p:nvPr>
        </p:nvGraphicFramePr>
        <p:xfrm>
          <a:off x="857738" y="3518840"/>
          <a:ext cx="1143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3" name="Rovnice" r:id="rId7" imgW="1143000" imgH="482400" progId="Equation.3">
                  <p:embed/>
                </p:oleObj>
              </mc:Choice>
              <mc:Fallback>
                <p:oleObj name="Rovnice" r:id="rId7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738" y="3518840"/>
                        <a:ext cx="1143000" cy="482600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/>
          <p:cNvSpPr txBox="1"/>
          <p:nvPr/>
        </p:nvSpPr>
        <p:spPr>
          <a:xfrm>
            <a:off x="683568" y="3200976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Půlkruhová sukně</a:t>
            </a: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6061817"/>
              </p:ext>
            </p:extLst>
          </p:nvPr>
        </p:nvGraphicFramePr>
        <p:xfrm>
          <a:off x="1073989" y="4969624"/>
          <a:ext cx="1143000" cy="451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4" name="Rovnice" r:id="rId9" imgW="1143000" imgH="482400" progId="Equation.3">
                  <p:embed/>
                </p:oleObj>
              </mc:Choice>
              <mc:Fallback>
                <p:oleObj name="Rovnice" r:id="rId9" imgW="1143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3989" y="4969624"/>
                        <a:ext cx="1143000" cy="451793"/>
                      </a:xfrm>
                      <a:prstGeom prst="rect">
                        <a:avLst/>
                      </a:prstGeom>
                      <a:solidFill>
                        <a:srgbClr val="C9E19F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ovéPole 10"/>
          <p:cNvSpPr txBox="1"/>
          <p:nvPr/>
        </p:nvSpPr>
        <p:spPr>
          <a:xfrm>
            <a:off x="740869" y="4656787"/>
            <a:ext cx="21221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Čtvrtkruhová sukně</a:t>
            </a:r>
            <a:endParaRPr lang="cs-CZ" sz="1400" b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372"/>
          <a:stretch/>
        </p:blipFill>
        <p:spPr bwMode="auto">
          <a:xfrm>
            <a:off x="985971" y="5581069"/>
            <a:ext cx="1162833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79512" y="6402796"/>
            <a:ext cx="850764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cs-CZ" altLang="cs-CZ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Literatura: </a:t>
            </a:r>
            <a:r>
              <a:rPr lang="cs-CZ" altLang="cs-CZ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Kolešková</a:t>
            </a: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, J. Brožová, M. Slezáková, L. </a:t>
            </a:r>
            <a:r>
              <a:rPr lang="cs-CZ" altLang="cs-CZ" sz="1000" i="1" dirty="0">
                <a:latin typeface="Arial" panose="020B0604020202020204" pitchFamily="34" charset="0"/>
                <a:cs typeface="Arial" panose="020B0604020202020204" pitchFamily="34" charset="0"/>
              </a:rPr>
              <a:t>Konstrukce střihů, základy</a:t>
            </a: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. Praha: </a:t>
            </a:r>
            <a:r>
              <a:rPr lang="cs-CZ" altLang="cs-CZ" sz="1000" dirty="0" err="1">
                <a:latin typeface="Arial" panose="020B0604020202020204" pitchFamily="34" charset="0"/>
                <a:cs typeface="Arial" panose="020B0604020202020204" pitchFamily="34" charset="0"/>
              </a:rPr>
              <a:t>SPN</a:t>
            </a:r>
            <a:r>
              <a:rPr lang="cs-CZ" altLang="cs-CZ" sz="1000" dirty="0">
                <a:latin typeface="Arial" panose="020B0604020202020204" pitchFamily="34" charset="0"/>
                <a:cs typeface="Arial" panose="020B0604020202020204" pitchFamily="34" charset="0"/>
              </a:rPr>
              <a:t>, 1969.</a:t>
            </a:r>
          </a:p>
        </p:txBody>
      </p:sp>
      <p:sp>
        <p:nvSpPr>
          <p:cNvPr id="20" name="Ovál 19"/>
          <p:cNvSpPr/>
          <p:nvPr/>
        </p:nvSpPr>
        <p:spPr>
          <a:xfrm>
            <a:off x="6396469" y="2941274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vál 4"/>
          <p:cNvSpPr>
            <a:spLocks noChangeAspect="1"/>
          </p:cNvSpPr>
          <p:nvPr/>
        </p:nvSpPr>
        <p:spPr>
          <a:xfrm>
            <a:off x="6098735" y="2609725"/>
            <a:ext cx="684000" cy="684000"/>
          </a:xfrm>
          <a:prstGeom prst="ellipse">
            <a:avLst/>
          </a:prstGeom>
          <a:solidFill>
            <a:schemeClr val="bg1">
              <a:alpha val="36863"/>
            </a:schemeClr>
          </a:solidFill>
          <a:ln w="190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 w="3175">
                <a:solidFill>
                  <a:schemeClr val="tx1"/>
                </a:solidFill>
              </a:ln>
            </a:endParaRPr>
          </a:p>
        </p:txBody>
      </p:sp>
      <p:cxnSp>
        <p:nvCxnSpPr>
          <p:cNvPr id="16" name="Přímá spojnice se šipkou 15"/>
          <p:cNvCxnSpPr>
            <a:cxnSpLocks noChangeAspect="1"/>
          </p:cNvCxnSpPr>
          <p:nvPr/>
        </p:nvCxnSpPr>
        <p:spPr>
          <a:xfrm rot="21480000" flipV="1">
            <a:off x="6659067" y="1531312"/>
            <a:ext cx="1152210" cy="1152000"/>
          </a:xfrm>
          <a:prstGeom prst="straightConnector1">
            <a:avLst/>
          </a:prstGeom>
          <a:ln w="6350">
            <a:solidFill>
              <a:srgbClr val="FFC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 rot="18796336">
            <a:off x="6880951" y="1946675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endParaRPr lang="cs-CZ" sz="11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5" name="Přímá spojnice se šipkou 24"/>
          <p:cNvCxnSpPr>
            <a:cxnSpLocks/>
          </p:cNvCxnSpPr>
          <p:nvPr/>
        </p:nvCxnSpPr>
        <p:spPr>
          <a:xfrm rot="18840000">
            <a:off x="6373768" y="2828733"/>
            <a:ext cx="360000" cy="0"/>
          </a:xfrm>
          <a:prstGeom prst="straightConnector1">
            <a:avLst/>
          </a:prstGeom>
          <a:ln w="6350">
            <a:solidFill>
              <a:srgbClr val="FFC000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 rot="18682548">
            <a:off x="6280401" y="2601989"/>
            <a:ext cx="51854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err="1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1000" i="1" dirty="0" err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cs-CZ" sz="1000" i="1" dirty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Přímá spojnice se šipkou 25"/>
          <p:cNvCxnSpPr>
            <a:cxnSpLocks/>
          </p:cNvCxnSpPr>
          <p:nvPr/>
        </p:nvCxnSpPr>
        <p:spPr>
          <a:xfrm>
            <a:off x="5788185" y="2965127"/>
            <a:ext cx="612000" cy="0"/>
          </a:xfrm>
          <a:prstGeom prst="straightConnector1">
            <a:avLst/>
          </a:prstGeom>
          <a:ln w="6350">
            <a:solidFill>
              <a:schemeClr val="tx1"/>
            </a:solidFill>
            <a:headEnd type="triangl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Line 66"/>
          <p:cNvSpPr>
            <a:spLocks noChangeShapeType="1"/>
          </p:cNvSpPr>
          <p:nvPr/>
        </p:nvSpPr>
        <p:spPr bwMode="auto">
          <a:xfrm rot="5400000">
            <a:off x="6400185" y="283127"/>
            <a:ext cx="0" cy="5364000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" name="Line 43"/>
          <p:cNvSpPr>
            <a:spLocks noChangeShapeType="1"/>
          </p:cNvSpPr>
          <p:nvPr/>
        </p:nvSpPr>
        <p:spPr bwMode="auto">
          <a:xfrm>
            <a:off x="6396469" y="683660"/>
            <a:ext cx="0" cy="5578475"/>
          </a:xfrm>
          <a:prstGeom prst="line">
            <a:avLst/>
          </a:prstGeom>
          <a:noFill/>
          <a:ln w="3175">
            <a:solidFill>
              <a:srgbClr val="000000"/>
            </a:solidFill>
            <a:prstDash val="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5" name="TextovéPole 34"/>
          <p:cNvSpPr txBox="1"/>
          <p:nvPr/>
        </p:nvSpPr>
        <p:spPr>
          <a:xfrm>
            <a:off x="6028598" y="2760418"/>
            <a:ext cx="3600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sz="1000" i="1" dirty="0" err="1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cs-CZ" sz="1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6" name="Přímá spojnice se šipkou 35"/>
          <p:cNvCxnSpPr>
            <a:cxnSpLocks/>
          </p:cNvCxnSpPr>
          <p:nvPr/>
        </p:nvCxnSpPr>
        <p:spPr>
          <a:xfrm flipV="1">
            <a:off x="5549209" y="2979042"/>
            <a:ext cx="864000" cy="946064"/>
          </a:xfrm>
          <a:prstGeom prst="straightConnector1">
            <a:avLst/>
          </a:prstGeom>
          <a:ln w="6350">
            <a:solidFill>
              <a:srgbClr val="009900"/>
            </a:solidFill>
            <a:headEnd type="triangle" w="sm" len="med"/>
            <a:tailEnd type="non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ovéPole 38"/>
          <p:cNvSpPr txBox="1"/>
          <p:nvPr/>
        </p:nvSpPr>
        <p:spPr>
          <a:xfrm rot="18801554">
            <a:off x="5516489" y="3347387"/>
            <a:ext cx="5904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1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R3</a:t>
            </a:r>
            <a:endParaRPr lang="cs-CZ" sz="1000" i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Přímá spojnice 41"/>
          <p:cNvCxnSpPr/>
          <p:nvPr/>
        </p:nvCxnSpPr>
        <p:spPr>
          <a:xfrm flipH="1">
            <a:off x="5801085" y="2754073"/>
            <a:ext cx="0" cy="197652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>
            <a:off x="4119737" y="2808648"/>
            <a:ext cx="1692000" cy="0"/>
          </a:xfrm>
          <a:prstGeom prst="line">
            <a:avLst/>
          </a:prstGeom>
          <a:ln w="63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ovéPole 45"/>
          <p:cNvSpPr txBox="1"/>
          <p:nvPr/>
        </p:nvSpPr>
        <p:spPr>
          <a:xfrm>
            <a:off x="4763722" y="2556504"/>
            <a:ext cx="360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endParaRPr lang="cs-CZ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Přímá spojnice 46"/>
          <p:cNvCxnSpPr/>
          <p:nvPr/>
        </p:nvCxnSpPr>
        <p:spPr>
          <a:xfrm flipH="1">
            <a:off x="4127996" y="2762631"/>
            <a:ext cx="0" cy="197652"/>
          </a:xfrm>
          <a:prstGeom prst="line">
            <a:avLst/>
          </a:prstGeom>
          <a:ln w="63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rot="18840000" flipH="1">
            <a:off x="5478181" y="3713265"/>
            <a:ext cx="0" cy="260230"/>
          </a:xfrm>
          <a:prstGeom prst="line">
            <a:avLst/>
          </a:prstGeom>
          <a:ln w="6350">
            <a:solidFill>
              <a:srgbClr val="0099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rot="18840000">
            <a:off x="4015595" y="4408213"/>
            <a:ext cx="1678573" cy="0"/>
          </a:xfrm>
          <a:prstGeom prst="line">
            <a:avLst/>
          </a:prstGeom>
          <a:ln w="6350">
            <a:solidFill>
              <a:srgbClr val="0099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18840000" flipH="1">
            <a:off x="4335393" y="4936632"/>
            <a:ext cx="0" cy="260230"/>
          </a:xfrm>
          <a:prstGeom prst="line">
            <a:avLst/>
          </a:prstGeom>
          <a:ln w="6350">
            <a:solidFill>
              <a:srgbClr val="0099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 rot="18796336">
            <a:off x="4488639" y="3973952"/>
            <a:ext cx="875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100" i="1" dirty="0" err="1" smtClean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endParaRPr lang="cs-CZ" sz="1100" i="1" dirty="0">
              <a:solidFill>
                <a:srgbClr val="0099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8" name="Skupina 57"/>
          <p:cNvGrpSpPr/>
          <p:nvPr/>
        </p:nvGrpSpPr>
        <p:grpSpPr>
          <a:xfrm>
            <a:off x="4917766" y="3286528"/>
            <a:ext cx="3657122" cy="3166964"/>
            <a:chOff x="4917766" y="3286528"/>
            <a:chExt cx="3657122" cy="3166964"/>
          </a:xfrm>
        </p:grpSpPr>
        <p:sp>
          <p:nvSpPr>
            <p:cNvPr id="49" name="Oblouk 48"/>
            <p:cNvSpPr>
              <a:spLocks/>
            </p:cNvSpPr>
            <p:nvPr/>
          </p:nvSpPr>
          <p:spPr>
            <a:xfrm rot="7800000">
              <a:off x="5077025" y="3476240"/>
              <a:ext cx="2817993" cy="3136511"/>
            </a:xfrm>
            <a:custGeom>
              <a:avLst/>
              <a:gdLst>
                <a:gd name="connsiteX0" fmla="*/ 2700000 w 5400000"/>
                <a:gd name="connsiteY0" fmla="*/ 0 h 4838400"/>
                <a:gd name="connsiteX1" fmla="*/ 5400000 w 5400000"/>
                <a:gd name="connsiteY1" fmla="*/ 2419200 h 4838400"/>
                <a:gd name="connsiteX2" fmla="*/ 2700000 w 5400000"/>
                <a:gd name="connsiteY2" fmla="*/ 2419200 h 4838400"/>
                <a:gd name="connsiteX3" fmla="*/ 2700000 w 5400000"/>
                <a:gd name="connsiteY3" fmla="*/ 0 h 4838400"/>
                <a:gd name="connsiteX0" fmla="*/ 2700000 w 5400000"/>
                <a:gd name="connsiteY0" fmla="*/ 0 h 4838400"/>
                <a:gd name="connsiteX1" fmla="*/ 5400000 w 5400000"/>
                <a:gd name="connsiteY1" fmla="*/ 2419200 h 4838400"/>
                <a:gd name="connsiteX0" fmla="*/ 59917 w 2759917"/>
                <a:gd name="connsiteY0" fmla="*/ 182255 h 2601455"/>
                <a:gd name="connsiteX1" fmla="*/ 2759917 w 2759917"/>
                <a:gd name="connsiteY1" fmla="*/ 2601455 h 2601455"/>
                <a:gd name="connsiteX2" fmla="*/ 59917 w 2759917"/>
                <a:gd name="connsiteY2" fmla="*/ 2601455 h 2601455"/>
                <a:gd name="connsiteX3" fmla="*/ 59917 w 2759917"/>
                <a:gd name="connsiteY3" fmla="*/ 182255 h 2601455"/>
                <a:gd name="connsiteX0" fmla="*/ 0 w 2759917"/>
                <a:gd name="connsiteY0" fmla="*/ 0 h 2601455"/>
                <a:gd name="connsiteX1" fmla="*/ 2759917 w 2759917"/>
                <a:gd name="connsiteY1" fmla="*/ 2601455 h 2601455"/>
                <a:gd name="connsiteX0" fmla="*/ 59917 w 2805825"/>
                <a:gd name="connsiteY0" fmla="*/ 182255 h 3136511"/>
                <a:gd name="connsiteX1" fmla="*/ 2759917 w 2805825"/>
                <a:gd name="connsiteY1" fmla="*/ 2601455 h 3136511"/>
                <a:gd name="connsiteX2" fmla="*/ 59917 w 2805825"/>
                <a:gd name="connsiteY2" fmla="*/ 2601455 h 3136511"/>
                <a:gd name="connsiteX3" fmla="*/ 59917 w 2805825"/>
                <a:gd name="connsiteY3" fmla="*/ 182255 h 3136511"/>
                <a:gd name="connsiteX0" fmla="*/ 0 w 2805825"/>
                <a:gd name="connsiteY0" fmla="*/ 0 h 3136511"/>
                <a:gd name="connsiteX1" fmla="*/ 2805825 w 2805825"/>
                <a:gd name="connsiteY1" fmla="*/ 3136511 h 3136511"/>
                <a:gd name="connsiteX0" fmla="*/ 59917 w 2817993"/>
                <a:gd name="connsiteY0" fmla="*/ 182255 h 3136511"/>
                <a:gd name="connsiteX1" fmla="*/ 2759917 w 2817993"/>
                <a:gd name="connsiteY1" fmla="*/ 2601455 h 3136511"/>
                <a:gd name="connsiteX2" fmla="*/ 59917 w 2817993"/>
                <a:gd name="connsiteY2" fmla="*/ 2601455 h 3136511"/>
                <a:gd name="connsiteX3" fmla="*/ 59917 w 2817993"/>
                <a:gd name="connsiteY3" fmla="*/ 182255 h 3136511"/>
                <a:gd name="connsiteX0" fmla="*/ 0 w 2817993"/>
                <a:gd name="connsiteY0" fmla="*/ 0 h 3136511"/>
                <a:gd name="connsiteX1" fmla="*/ 2805825 w 2817993"/>
                <a:gd name="connsiteY1" fmla="*/ 3136511 h 31365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17993" h="3136511" stroke="0" extrusionOk="0">
                  <a:moveTo>
                    <a:pt x="59917" y="182255"/>
                  </a:moveTo>
                  <a:cubicBezTo>
                    <a:pt x="1551086" y="182255"/>
                    <a:pt x="2759917" y="1265368"/>
                    <a:pt x="2759917" y="2601455"/>
                  </a:cubicBezTo>
                  <a:lnTo>
                    <a:pt x="59917" y="2601455"/>
                  </a:lnTo>
                  <a:lnTo>
                    <a:pt x="59917" y="182255"/>
                  </a:lnTo>
                  <a:close/>
                </a:path>
                <a:path w="2817993" h="3136511" fill="none">
                  <a:moveTo>
                    <a:pt x="0" y="0"/>
                  </a:moveTo>
                  <a:cubicBezTo>
                    <a:pt x="1491169" y="0"/>
                    <a:pt x="2967479" y="1494257"/>
                    <a:pt x="2805825" y="3136511"/>
                  </a:cubicBezTo>
                </a:path>
              </a:pathLst>
            </a:cu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rgbClr val="FF0000"/>
                  </a:solidFill>
                </a:ln>
              </a:endParaRPr>
            </a:p>
          </p:txBody>
        </p:sp>
        <p:sp>
          <p:nvSpPr>
            <p:cNvPr id="59" name="Oblouk 48"/>
            <p:cNvSpPr>
              <a:spLocks noChangeAspect="1"/>
            </p:cNvSpPr>
            <p:nvPr/>
          </p:nvSpPr>
          <p:spPr>
            <a:xfrm rot="7680000">
              <a:off x="5868488" y="3206198"/>
              <a:ext cx="1203229" cy="1363889"/>
            </a:xfrm>
            <a:custGeom>
              <a:avLst/>
              <a:gdLst>
                <a:gd name="connsiteX0" fmla="*/ 2700000 w 5400000"/>
                <a:gd name="connsiteY0" fmla="*/ 0 h 4838400"/>
                <a:gd name="connsiteX1" fmla="*/ 5400000 w 5400000"/>
                <a:gd name="connsiteY1" fmla="*/ 2419200 h 4838400"/>
                <a:gd name="connsiteX2" fmla="*/ 2700000 w 5400000"/>
                <a:gd name="connsiteY2" fmla="*/ 2419200 h 4838400"/>
                <a:gd name="connsiteX3" fmla="*/ 2700000 w 5400000"/>
                <a:gd name="connsiteY3" fmla="*/ 0 h 4838400"/>
                <a:gd name="connsiteX0" fmla="*/ 2700000 w 5400000"/>
                <a:gd name="connsiteY0" fmla="*/ 0 h 4838400"/>
                <a:gd name="connsiteX1" fmla="*/ 5400000 w 5400000"/>
                <a:gd name="connsiteY1" fmla="*/ 2419200 h 4838400"/>
                <a:gd name="connsiteX0" fmla="*/ 59917 w 2759917"/>
                <a:gd name="connsiteY0" fmla="*/ 182255 h 2601455"/>
                <a:gd name="connsiteX1" fmla="*/ 2759917 w 2759917"/>
                <a:gd name="connsiteY1" fmla="*/ 2601455 h 2601455"/>
                <a:gd name="connsiteX2" fmla="*/ 59917 w 2759917"/>
                <a:gd name="connsiteY2" fmla="*/ 2601455 h 2601455"/>
                <a:gd name="connsiteX3" fmla="*/ 59917 w 2759917"/>
                <a:gd name="connsiteY3" fmla="*/ 182255 h 2601455"/>
                <a:gd name="connsiteX0" fmla="*/ 0 w 2759917"/>
                <a:gd name="connsiteY0" fmla="*/ 0 h 2601455"/>
                <a:gd name="connsiteX1" fmla="*/ 2759917 w 2759917"/>
                <a:gd name="connsiteY1" fmla="*/ 2601455 h 2601455"/>
                <a:gd name="connsiteX0" fmla="*/ 59917 w 2805825"/>
                <a:gd name="connsiteY0" fmla="*/ 182255 h 3136511"/>
                <a:gd name="connsiteX1" fmla="*/ 2759917 w 2805825"/>
                <a:gd name="connsiteY1" fmla="*/ 2601455 h 3136511"/>
                <a:gd name="connsiteX2" fmla="*/ 59917 w 2805825"/>
                <a:gd name="connsiteY2" fmla="*/ 2601455 h 3136511"/>
                <a:gd name="connsiteX3" fmla="*/ 59917 w 2805825"/>
                <a:gd name="connsiteY3" fmla="*/ 182255 h 3136511"/>
                <a:gd name="connsiteX0" fmla="*/ 0 w 2805825"/>
                <a:gd name="connsiteY0" fmla="*/ 0 h 3136511"/>
                <a:gd name="connsiteX1" fmla="*/ 2805825 w 2805825"/>
                <a:gd name="connsiteY1" fmla="*/ 3136511 h 3136511"/>
                <a:gd name="connsiteX0" fmla="*/ 59917 w 2817993"/>
                <a:gd name="connsiteY0" fmla="*/ 182255 h 3136511"/>
                <a:gd name="connsiteX1" fmla="*/ 2759917 w 2817993"/>
                <a:gd name="connsiteY1" fmla="*/ 2601455 h 3136511"/>
                <a:gd name="connsiteX2" fmla="*/ 59917 w 2817993"/>
                <a:gd name="connsiteY2" fmla="*/ 2601455 h 3136511"/>
                <a:gd name="connsiteX3" fmla="*/ 59917 w 2817993"/>
                <a:gd name="connsiteY3" fmla="*/ 182255 h 3136511"/>
                <a:gd name="connsiteX0" fmla="*/ 0 w 2817993"/>
                <a:gd name="connsiteY0" fmla="*/ 0 h 3136511"/>
                <a:gd name="connsiteX1" fmla="*/ 2805825 w 2817993"/>
                <a:gd name="connsiteY1" fmla="*/ 3136511 h 3136511"/>
                <a:gd name="connsiteX0" fmla="*/ 0 w 2758672"/>
                <a:gd name="connsiteY0" fmla="*/ 172829 h 3127085"/>
                <a:gd name="connsiteX1" fmla="*/ 2700000 w 2758672"/>
                <a:gd name="connsiteY1" fmla="*/ 2592029 h 3127085"/>
                <a:gd name="connsiteX2" fmla="*/ 0 w 2758672"/>
                <a:gd name="connsiteY2" fmla="*/ 2592029 h 3127085"/>
                <a:gd name="connsiteX3" fmla="*/ 0 w 2758672"/>
                <a:gd name="connsiteY3" fmla="*/ 172829 h 3127085"/>
                <a:gd name="connsiteX0" fmla="*/ 16854 w 2758672"/>
                <a:gd name="connsiteY0" fmla="*/ -1 h 3127085"/>
                <a:gd name="connsiteX1" fmla="*/ 2745908 w 2758672"/>
                <a:gd name="connsiteY1" fmla="*/ 3127085 h 3127085"/>
                <a:gd name="connsiteX0" fmla="*/ 0 w 2758713"/>
                <a:gd name="connsiteY0" fmla="*/ 172829 h 3127085"/>
                <a:gd name="connsiteX1" fmla="*/ 2700000 w 2758713"/>
                <a:gd name="connsiteY1" fmla="*/ 2592029 h 3127085"/>
                <a:gd name="connsiteX2" fmla="*/ 0 w 2758713"/>
                <a:gd name="connsiteY2" fmla="*/ 2592029 h 3127085"/>
                <a:gd name="connsiteX3" fmla="*/ 0 w 2758713"/>
                <a:gd name="connsiteY3" fmla="*/ 172829 h 3127085"/>
                <a:gd name="connsiteX0" fmla="*/ 16854 w 2758713"/>
                <a:gd name="connsiteY0" fmla="*/ -1 h 3127085"/>
                <a:gd name="connsiteX1" fmla="*/ 2745908 w 2758713"/>
                <a:gd name="connsiteY1" fmla="*/ 3127085 h 3127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758713" h="3127085" stroke="0" extrusionOk="0">
                  <a:moveTo>
                    <a:pt x="0" y="172829"/>
                  </a:moveTo>
                  <a:cubicBezTo>
                    <a:pt x="1491169" y="172829"/>
                    <a:pt x="2700000" y="1255942"/>
                    <a:pt x="2700000" y="2592029"/>
                  </a:cubicBezTo>
                  <a:lnTo>
                    <a:pt x="0" y="2592029"/>
                  </a:lnTo>
                  <a:lnTo>
                    <a:pt x="0" y="172829"/>
                  </a:lnTo>
                  <a:close/>
                </a:path>
                <a:path w="2758713" h="3127085" fill="none">
                  <a:moveTo>
                    <a:pt x="16854" y="-1"/>
                  </a:moveTo>
                  <a:cubicBezTo>
                    <a:pt x="1512964" y="65543"/>
                    <a:pt x="2907562" y="1484831"/>
                    <a:pt x="2745908" y="3127085"/>
                  </a:cubicBezTo>
                </a:path>
              </a:pathLst>
            </a:cu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rgbClr val="FF0000"/>
                  </a:solidFill>
                </a:ln>
              </a:endParaRPr>
            </a:p>
          </p:txBody>
        </p:sp>
        <p:cxnSp>
          <p:nvCxnSpPr>
            <p:cNvPr id="62" name="Přímá spojnice 61"/>
            <p:cNvCxnSpPr>
              <a:cxnSpLocks noChangeAspect="1"/>
            </p:cNvCxnSpPr>
            <p:nvPr/>
          </p:nvCxnSpPr>
          <p:spPr>
            <a:xfrm rot="-180000">
              <a:off x="7391238" y="3810409"/>
              <a:ext cx="1183650" cy="1189318"/>
            </a:xfrm>
            <a:prstGeom prst="line">
              <a:avLst/>
            </a:prstGeom>
            <a:ln w="28575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222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24" t="3000" r="27501" b="4000"/>
          <a:stretch/>
        </p:blipFill>
        <p:spPr>
          <a:xfrm>
            <a:off x="3563888" y="764704"/>
            <a:ext cx="5273040" cy="5669280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3808453" y="821903"/>
            <a:ext cx="26740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Příprava </a:t>
            </a: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sz="2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alika</a:t>
            </a:r>
          </a:p>
        </p:txBody>
      </p:sp>
      <p:sp>
        <p:nvSpPr>
          <p:cNvPr id="2" name="Obdélník 1"/>
          <p:cNvSpPr/>
          <p:nvPr/>
        </p:nvSpPr>
        <p:spPr>
          <a:xfrm>
            <a:off x="545798" y="868070"/>
            <a:ext cx="17219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Sukně s cípy </a:t>
            </a:r>
            <a:b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dolním kraji</a:t>
            </a:r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457752" y="1795175"/>
            <a:ext cx="24536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00B050"/>
                </a:solidFill>
              </a:rPr>
              <a:t>Nejdříve musí být upravený kraj </a:t>
            </a:r>
            <a:r>
              <a:rPr lang="cs-CZ" dirty="0">
                <a:solidFill>
                  <a:srgbClr val="00B050"/>
                </a:solidFill>
              </a:rPr>
              <a:t>k</a:t>
            </a:r>
            <a:r>
              <a:rPr lang="cs-CZ" dirty="0" smtClean="0">
                <a:solidFill>
                  <a:srgbClr val="00B050"/>
                </a:solidFill>
              </a:rPr>
              <a:t>alika</a:t>
            </a:r>
            <a:endParaRPr lang="en-GB" dirty="0">
              <a:solidFill>
                <a:srgbClr val="00B050"/>
              </a:solidFill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3923928" y="3736504"/>
            <a:ext cx="4608512" cy="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rot="16200000">
            <a:off x="3939168" y="3888904"/>
            <a:ext cx="4608512" cy="0"/>
          </a:xfrm>
          <a:prstGeom prst="line">
            <a:avLst/>
          </a:prstGeom>
          <a:ln w="1905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4427984" y="3481845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horizontálně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 rot="16200000" flipH="1">
            <a:off x="5107414" y="471527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vertikálně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 rot="18829143" flipH="1">
            <a:off x="6144728" y="2058573"/>
            <a:ext cx="17281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 </a:t>
            </a:r>
            <a:b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 diagonále (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kosmo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Ovál 12"/>
          <p:cNvSpPr>
            <a:spLocks noChangeAspect="1"/>
          </p:cNvSpPr>
          <p:nvPr/>
        </p:nvSpPr>
        <p:spPr>
          <a:xfrm>
            <a:off x="5832184" y="3281570"/>
            <a:ext cx="864000" cy="864000"/>
          </a:xfrm>
          <a:prstGeom prst="ellipse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6859814" y="3336923"/>
            <a:ext cx="1206624" cy="668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18000" tIns="10800" rIns="18000" bIns="1080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cs-CZ" altLang="cs-CZ" sz="1400" b="1" dirty="0" smtClean="0">
                <a:solidFill>
                  <a:srgbClr val="002060"/>
                </a:solidFill>
              </a:rPr>
              <a:t>Délka sukně </a:t>
            </a:r>
            <a:br>
              <a:rPr lang="cs-CZ" altLang="cs-CZ" sz="1400" b="1" dirty="0" smtClean="0">
                <a:solidFill>
                  <a:srgbClr val="002060"/>
                </a:solidFill>
              </a:rPr>
            </a:br>
            <a:r>
              <a:rPr lang="cs-CZ" altLang="cs-CZ" sz="1400" b="1" dirty="0" smtClean="0">
                <a:solidFill>
                  <a:srgbClr val="002060"/>
                </a:solidFill>
              </a:rPr>
              <a:t>+ dolní krajová záložka</a:t>
            </a:r>
            <a:endParaRPr lang="cs-CZ" altLang="cs-CZ" sz="1600" dirty="0">
              <a:solidFill>
                <a:srgbClr val="002060"/>
              </a:solidFill>
            </a:endParaRPr>
          </a:p>
        </p:txBody>
      </p:sp>
      <p:cxnSp>
        <p:nvCxnSpPr>
          <p:cNvPr id="15" name="Přímá spojnice 14"/>
          <p:cNvCxnSpPr/>
          <p:nvPr/>
        </p:nvCxnSpPr>
        <p:spPr>
          <a:xfrm rot="18900000">
            <a:off x="4000128" y="3675544"/>
            <a:ext cx="46085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/>
          <p:cNvCxnSpPr/>
          <p:nvPr/>
        </p:nvCxnSpPr>
        <p:spPr>
          <a:xfrm rot="13740000">
            <a:off x="4030608" y="3827944"/>
            <a:ext cx="460851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Obrázek 1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9" t="21241" r="5852" b="21494"/>
          <a:stretch/>
        </p:blipFill>
        <p:spPr>
          <a:xfrm rot="5400000">
            <a:off x="-228269" y="3692768"/>
            <a:ext cx="3430986" cy="1751326"/>
          </a:xfrm>
          <a:prstGeom prst="rect">
            <a:avLst/>
          </a:prstGeom>
        </p:spPr>
      </p:pic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3544512"/>
              </p:ext>
            </p:extLst>
          </p:nvPr>
        </p:nvGraphicFramePr>
        <p:xfrm>
          <a:off x="5832184" y="3022560"/>
          <a:ext cx="11176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9" name="Editor rovnic 3.0" r:id="rId5" imgW="1117600" imgH="241300" progId="Equation.3">
                  <p:embed/>
                </p:oleObj>
              </mc:Choice>
              <mc:Fallback>
                <p:oleObj name="Editor rovnic 3.0" r:id="rId5" imgW="1117600" imgH="241300" progId="Equation.3">
                  <p:embed/>
                  <p:pic>
                    <p:nvPicPr>
                      <p:cNvPr id="0" name="Object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2184" y="3022560"/>
                        <a:ext cx="1117600" cy="241300"/>
                      </a:xfrm>
                      <a:prstGeom prst="rect">
                        <a:avLst/>
                      </a:prstGeom>
                      <a:solidFill>
                        <a:srgbClr val="FFCC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Přímá spojnice se šipkou 17"/>
          <p:cNvCxnSpPr/>
          <p:nvPr/>
        </p:nvCxnSpPr>
        <p:spPr>
          <a:xfrm flipV="1">
            <a:off x="2694437" y="1795174"/>
            <a:ext cx="2345615" cy="48721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/>
          <p:nvPr/>
        </p:nvCxnSpPr>
        <p:spPr>
          <a:xfrm>
            <a:off x="2771138" y="2819831"/>
            <a:ext cx="1800862" cy="2913427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006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84" t="3195" r="3167" b="2305"/>
          <a:stretch/>
        </p:blipFill>
        <p:spPr>
          <a:xfrm rot="5340000">
            <a:off x="2976256" y="754402"/>
            <a:ext cx="5579813" cy="5436000"/>
          </a:xfrm>
          <a:prstGeom prst="rect">
            <a:avLst/>
          </a:prstGeom>
        </p:spPr>
      </p:pic>
      <p:sp>
        <p:nvSpPr>
          <p:cNvPr id="2" name="TextovéPole 1"/>
          <p:cNvSpPr txBox="1"/>
          <p:nvPr/>
        </p:nvSpPr>
        <p:spPr>
          <a:xfrm>
            <a:off x="450169" y="667356"/>
            <a:ext cx="22322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kruhu uprostřed stříháním.</a:t>
            </a:r>
          </a:p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Nastřižení </a:t>
            </a:r>
            <a:r>
              <a:rPr lang="cs-CZ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rozparkového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kraje.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vál 2"/>
          <p:cNvSpPr>
            <a:spLocks noChangeAspect="1"/>
          </p:cNvSpPr>
          <p:nvPr/>
        </p:nvSpPr>
        <p:spPr>
          <a:xfrm>
            <a:off x="5278482" y="2852936"/>
            <a:ext cx="1080000" cy="1080000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4644008" y="241159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Pasový kraj (šicí linie )</a:t>
            </a:r>
            <a:endParaRPr lang="cs-CZ" dirty="0"/>
          </a:p>
        </p:txBody>
      </p:sp>
      <p:cxnSp>
        <p:nvCxnSpPr>
          <p:cNvPr id="7" name="Přímá spojnice 6"/>
          <p:cNvCxnSpPr/>
          <p:nvPr/>
        </p:nvCxnSpPr>
        <p:spPr>
          <a:xfrm flipH="1">
            <a:off x="5735682" y="3861048"/>
            <a:ext cx="0" cy="2088000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5940152" y="3822918"/>
            <a:ext cx="0" cy="2124000"/>
          </a:xfrm>
          <a:prstGeom prst="lin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Přímá spojnice 8"/>
          <p:cNvCxnSpPr/>
          <p:nvPr/>
        </p:nvCxnSpPr>
        <p:spPr>
          <a:xfrm flipH="1">
            <a:off x="5834248" y="3861048"/>
            <a:ext cx="0" cy="2088000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pic>
        <p:nvPicPr>
          <p:cNvPr id="10" name="Obrázek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9" t="21241" r="5852" b="21494"/>
          <a:stretch/>
        </p:blipFill>
        <p:spPr>
          <a:xfrm rot="5400000">
            <a:off x="-228269" y="3790172"/>
            <a:ext cx="3430986" cy="1751326"/>
          </a:xfrm>
          <a:prstGeom prst="rect">
            <a:avLst/>
          </a:prstGeom>
        </p:spPr>
      </p:pic>
      <p:sp>
        <p:nvSpPr>
          <p:cNvPr id="12" name="Ovál 11"/>
          <p:cNvSpPr>
            <a:spLocks noChangeAspect="1"/>
          </p:cNvSpPr>
          <p:nvPr/>
        </p:nvSpPr>
        <p:spPr>
          <a:xfrm>
            <a:off x="5357866" y="2945170"/>
            <a:ext cx="900000" cy="90000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940152" y="4535716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 smtClean="0"/>
              <a:t>Rozparkový</a:t>
            </a:r>
            <a:r>
              <a:rPr lang="cs-CZ" dirty="0" smtClean="0"/>
              <a:t> kraj </a:t>
            </a:r>
            <a:br>
              <a:rPr lang="cs-CZ" dirty="0" smtClean="0"/>
            </a:br>
            <a:r>
              <a:rPr lang="cs-CZ" dirty="0" smtClean="0"/>
              <a:t>(šicí linie )</a:t>
            </a:r>
            <a:endParaRPr lang="cs-CZ" dirty="0"/>
          </a:p>
        </p:txBody>
      </p:sp>
      <p:grpSp>
        <p:nvGrpSpPr>
          <p:cNvPr id="14" name="Skupina 13"/>
          <p:cNvGrpSpPr>
            <a:grpSpLocks noChangeAspect="1"/>
          </p:cNvGrpSpPr>
          <p:nvPr/>
        </p:nvGrpSpPr>
        <p:grpSpPr>
          <a:xfrm flipV="1">
            <a:off x="5746482" y="6019019"/>
            <a:ext cx="144000" cy="299591"/>
            <a:chOff x="4529138" y="3250694"/>
            <a:chExt cx="207962" cy="432664"/>
          </a:xfrm>
        </p:grpSpPr>
        <p:grpSp>
          <p:nvGrpSpPr>
            <p:cNvPr id="15" name="Skupina 14"/>
            <p:cNvGrpSpPr/>
            <p:nvPr/>
          </p:nvGrpSpPr>
          <p:grpSpPr>
            <a:xfrm>
              <a:off x="4540516" y="3344243"/>
              <a:ext cx="182045" cy="339115"/>
              <a:chOff x="4540516" y="3344243"/>
              <a:chExt cx="182045" cy="339115"/>
            </a:xfrm>
          </p:grpSpPr>
          <p:sp>
            <p:nvSpPr>
              <p:cNvPr id="18" name="Line 109"/>
              <p:cNvSpPr>
                <a:spLocks noChangeShapeType="1"/>
              </p:cNvSpPr>
              <p:nvPr/>
            </p:nvSpPr>
            <p:spPr bwMode="auto">
              <a:xfrm flipV="1">
                <a:off x="4540516" y="3344243"/>
                <a:ext cx="157394" cy="339115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110"/>
              <p:cNvSpPr>
                <a:spLocks noChangeShapeType="1"/>
              </p:cNvSpPr>
              <p:nvPr/>
            </p:nvSpPr>
            <p:spPr bwMode="auto">
              <a:xfrm flipH="1" flipV="1">
                <a:off x="4567064" y="3344243"/>
                <a:ext cx="155497" cy="33131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6" name="Oval 111"/>
            <p:cNvSpPr>
              <a:spLocks noChangeArrowheads="1"/>
            </p:cNvSpPr>
            <p:nvPr/>
          </p:nvSpPr>
          <p:spPr bwMode="auto">
            <a:xfrm>
              <a:off x="4529138" y="3250694"/>
              <a:ext cx="67635" cy="928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cs-CZ" altLang="cs-CZ"/>
            </a:p>
          </p:txBody>
        </p:sp>
        <p:sp>
          <p:nvSpPr>
            <p:cNvPr id="17" name="Oval 112"/>
            <p:cNvSpPr>
              <a:spLocks noChangeArrowheads="1"/>
            </p:cNvSpPr>
            <p:nvPr/>
          </p:nvSpPr>
          <p:spPr bwMode="auto">
            <a:xfrm>
              <a:off x="4669465" y="3250694"/>
              <a:ext cx="67635" cy="92899"/>
            </a:xfrm>
            <a:prstGeom prst="ellips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>
              <a:lvl1pPr>
                <a:defRPr sz="1200">
                  <a:solidFill>
                    <a:schemeClr val="tx1"/>
                  </a:solidFill>
                  <a:latin typeface="Times New Roman" charset="0"/>
                </a:defRPr>
              </a:lvl1pPr>
              <a:lvl2pPr marL="742950" indent="-285750">
                <a:defRPr sz="1200">
                  <a:solidFill>
                    <a:schemeClr val="tx1"/>
                  </a:solidFill>
                  <a:latin typeface="Times New Roman" charset="0"/>
                </a:defRPr>
              </a:lvl2pPr>
              <a:lvl3pPr marL="11430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3pPr>
              <a:lvl4pPr marL="16002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defRPr sz="12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2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endParaRPr lang="cs-CZ" altLang="cs-CZ"/>
            </a:p>
          </p:txBody>
        </p:sp>
      </p:grpSp>
    </p:spTree>
    <p:extLst>
      <p:ext uri="{BB962C8B-B14F-4D97-AF65-F5344CB8AC3E}">
        <p14:creationId xmlns:p14="http://schemas.microsoft.com/office/powerpoint/2010/main" val="248467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18" r="16264"/>
          <a:stretch/>
        </p:blipFill>
        <p:spPr>
          <a:xfrm rot="5400000">
            <a:off x="3912490" y="1202429"/>
            <a:ext cx="4428000" cy="4992711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9" t="21241" r="5852" b="21494"/>
          <a:stretch/>
        </p:blipFill>
        <p:spPr>
          <a:xfrm rot="5400000">
            <a:off x="-151750" y="2669044"/>
            <a:ext cx="4295082" cy="2192399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55577" y="688326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Výsledný tvar </a:t>
            </a:r>
            <a:r>
              <a:rPr lang="cs-CZ" sz="20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odmodelovaného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střihu.</a:t>
            </a:r>
            <a:endParaRPr lang="en-GB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32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9" t="21241" r="5852" b="21494"/>
          <a:stretch/>
        </p:blipFill>
        <p:spPr>
          <a:xfrm rot="5400000">
            <a:off x="-563164" y="2245308"/>
            <a:ext cx="4799140" cy="244969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8" t="15356" r="3653" b="24584"/>
          <a:stretch/>
        </p:blipFill>
        <p:spPr>
          <a:xfrm rot="5400000">
            <a:off x="2558682" y="2273966"/>
            <a:ext cx="4788095" cy="234563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25" r="7443" b="16463"/>
          <a:stretch/>
        </p:blipFill>
        <p:spPr>
          <a:xfrm rot="5400000">
            <a:off x="5455463" y="2174947"/>
            <a:ext cx="4716000" cy="2507274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971600" y="5976147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Pohled zepředu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4637" y="6008816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Pohled zboku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804248" y="60088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Pohled zezadu</a:t>
            </a:r>
            <a:endParaRPr lang="cs-CZ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 rot="16200000" flipH="1">
            <a:off x="1053481" y="363515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vertikálně 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 rot="16200000" flipH="1">
            <a:off x="7029854" y="3599438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Hřbetový šev + rozparek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 rot="16038178">
            <a:off x="4112107" y="3892587"/>
            <a:ext cx="208687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horizontálně 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 rot="17952653" flipH="1">
            <a:off x="487035" y="355489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 po diagonále (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kosmo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 rot="17276282" flipH="1">
            <a:off x="3799067" y="3554897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Osnova  po diagonále (</a:t>
            </a:r>
            <a:r>
              <a:rPr lang="cs-CZ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kosmo</a:t>
            </a:r>
            <a:r>
              <a:rPr lang="cs-CZ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14" t="23219" r="4927" b="11545"/>
          <a:stretch/>
        </p:blipFill>
        <p:spPr>
          <a:xfrm rot="5400000">
            <a:off x="1859280" y="1874520"/>
            <a:ext cx="5501640" cy="3124200"/>
          </a:xfrm>
          <a:prstGeom prst="rect">
            <a:avLst/>
          </a:prstGeom>
        </p:spPr>
      </p:pic>
      <p:sp>
        <p:nvSpPr>
          <p:cNvPr id="5" name="Volný tvar 4"/>
          <p:cNvSpPr/>
          <p:nvPr/>
        </p:nvSpPr>
        <p:spPr>
          <a:xfrm>
            <a:off x="3714749" y="4238624"/>
            <a:ext cx="1133475" cy="371475"/>
          </a:xfrm>
          <a:custGeom>
            <a:avLst/>
            <a:gdLst>
              <a:gd name="connsiteX0" fmla="*/ 0 w 1390650"/>
              <a:gd name="connsiteY0" fmla="*/ 0 h 419100"/>
              <a:gd name="connsiteX1" fmla="*/ 1114425 w 1390650"/>
              <a:gd name="connsiteY1" fmla="*/ 342900 h 419100"/>
              <a:gd name="connsiteX2" fmla="*/ 1390650 w 1390650"/>
              <a:gd name="connsiteY2" fmla="*/ 419100 h 419100"/>
              <a:gd name="connsiteX0" fmla="*/ 0 w 1390650"/>
              <a:gd name="connsiteY0" fmla="*/ 0 h 419100"/>
              <a:gd name="connsiteX1" fmla="*/ 466725 w 1390650"/>
              <a:gd name="connsiteY1" fmla="*/ 161925 h 419100"/>
              <a:gd name="connsiteX2" fmla="*/ 1390650 w 1390650"/>
              <a:gd name="connsiteY2" fmla="*/ 419100 h 419100"/>
              <a:gd name="connsiteX0" fmla="*/ 0 w 1133475"/>
              <a:gd name="connsiteY0" fmla="*/ 0 h 371475"/>
              <a:gd name="connsiteX1" fmla="*/ 466725 w 1133475"/>
              <a:gd name="connsiteY1" fmla="*/ 161925 h 371475"/>
              <a:gd name="connsiteX2" fmla="*/ 1133475 w 1133475"/>
              <a:gd name="connsiteY2" fmla="*/ 371475 h 371475"/>
              <a:gd name="connsiteX0" fmla="*/ 0 w 1133475"/>
              <a:gd name="connsiteY0" fmla="*/ 0 h 371475"/>
              <a:gd name="connsiteX1" fmla="*/ 466725 w 1133475"/>
              <a:gd name="connsiteY1" fmla="*/ 161925 h 371475"/>
              <a:gd name="connsiteX2" fmla="*/ 1133475 w 1133475"/>
              <a:gd name="connsiteY2" fmla="*/ 371475 h 371475"/>
              <a:gd name="connsiteX0" fmla="*/ 0 w 1133475"/>
              <a:gd name="connsiteY0" fmla="*/ 0 h 371475"/>
              <a:gd name="connsiteX1" fmla="*/ 600075 w 1133475"/>
              <a:gd name="connsiteY1" fmla="*/ 285750 h 371475"/>
              <a:gd name="connsiteX2" fmla="*/ 1133475 w 1133475"/>
              <a:gd name="connsiteY2" fmla="*/ 371475 h 371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3475" h="371475">
                <a:moveTo>
                  <a:pt x="0" y="0"/>
                </a:moveTo>
                <a:cubicBezTo>
                  <a:pt x="307975" y="225425"/>
                  <a:pt x="411163" y="223838"/>
                  <a:pt x="600075" y="285750"/>
                </a:cubicBezTo>
                <a:cubicBezTo>
                  <a:pt x="788987" y="347662"/>
                  <a:pt x="1111250" y="368300"/>
                  <a:pt x="1133475" y="371475"/>
                </a:cubicBezTo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323528" y="3861048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Doměření dolního kraje pro kruhovou sukni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4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216</Words>
  <Application>Microsoft Office PowerPoint</Application>
  <PresentationFormat>Předvádění na obrazovce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Motiv systému Office</vt:lpstr>
      <vt:lpstr>Rovnice</vt:lpstr>
      <vt:lpstr>Editor rovnic 3.0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uzivatel</cp:lastModifiedBy>
  <cp:revision>56</cp:revision>
  <dcterms:created xsi:type="dcterms:W3CDTF">2020-10-20T08:33:24Z</dcterms:created>
  <dcterms:modified xsi:type="dcterms:W3CDTF">2021-12-15T14:15:52Z</dcterms:modified>
</cp:coreProperties>
</file>